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66FF"/>
    <a:srgbClr val="CC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7" autoAdjust="0"/>
    <p:restoredTop sz="94660"/>
  </p:normalViewPr>
  <p:slideViewPr>
    <p:cSldViewPr>
      <p:cViewPr varScale="1">
        <p:scale>
          <a:sx n="104" d="100"/>
          <a:sy n="104" d="100"/>
        </p:scale>
        <p:origin x="21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B6111-FA52-492B-BEE5-F440B4AA18D9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45490-85B7-4BA3-B772-69EC410A0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01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003F8-D0AB-4916-82B4-9613D91F832D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9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06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73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3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13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6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0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78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8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431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70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4DD8-7992-4149-8DD6-D692FCD49C40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9DDAB-2FE9-411A-B6F4-96FE7A68A6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14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C33CA8C-56AD-1379-BE86-D7DB0E99E4CC}"/>
              </a:ext>
            </a:extLst>
          </p:cNvPr>
          <p:cNvCxnSpPr>
            <a:cxnSpLocks/>
          </p:cNvCxnSpPr>
          <p:nvPr/>
        </p:nvCxnSpPr>
        <p:spPr>
          <a:xfrm>
            <a:off x="1949275" y="3855984"/>
            <a:ext cx="0" cy="42798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1" name="図 20">
            <a:extLst>
              <a:ext uri="{FF2B5EF4-FFF2-40B4-BE49-F238E27FC236}">
                <a16:creationId xmlns:a16="http://schemas.microsoft.com/office/drawing/2014/main" id="{3D250FB7-AD64-AE58-2C34-695034D44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97" y="279651"/>
            <a:ext cx="3180886" cy="65164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8573197" y="6558245"/>
            <a:ext cx="370130" cy="27744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32511E7-4B59-4644-85F5-61ADA13F1CA1}"/>
              </a:ext>
            </a:extLst>
          </p:cNvPr>
          <p:cNvSpPr txBox="1"/>
          <p:nvPr/>
        </p:nvSpPr>
        <p:spPr>
          <a:xfrm>
            <a:off x="7543530" y="205605"/>
            <a:ext cx="1296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en-US" altLang="ja-JP" sz="11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9F80E50-14CB-768E-562E-4BC671B54F7A}"/>
              </a:ext>
            </a:extLst>
          </p:cNvPr>
          <p:cNvSpPr/>
          <p:nvPr/>
        </p:nvSpPr>
        <p:spPr>
          <a:xfrm>
            <a:off x="3643117" y="279378"/>
            <a:ext cx="1517724" cy="514932"/>
          </a:xfrm>
          <a:prstGeom prst="rect">
            <a:avLst/>
          </a:prstGeom>
          <a:gradFill>
            <a:gsLst>
              <a:gs pos="0">
                <a:srgbClr val="33CC33"/>
              </a:gs>
              <a:gs pos="12000">
                <a:srgbClr val="00FF00"/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r>
              <a:rPr kumimoji="1" lang="ja-JP" altLang="en-US" sz="1400" b="1" dirty="0"/>
              <a:t>総会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07C88C-BEC2-C0D8-677A-6EA72A61AD19}"/>
              </a:ext>
            </a:extLst>
          </p:cNvPr>
          <p:cNvSpPr txBox="1"/>
          <p:nvPr/>
        </p:nvSpPr>
        <p:spPr>
          <a:xfrm>
            <a:off x="358660" y="382252"/>
            <a:ext cx="31179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6C3104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日本歯車工業会組織図</a:t>
            </a:r>
            <a:endParaRPr lang="ja-JP" altLang="en-US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17BC25D5-6D31-4F91-7F31-BBE8897A1446}"/>
              </a:ext>
            </a:extLst>
          </p:cNvPr>
          <p:cNvCxnSpPr>
            <a:cxnSpLocks/>
          </p:cNvCxnSpPr>
          <p:nvPr/>
        </p:nvCxnSpPr>
        <p:spPr>
          <a:xfrm>
            <a:off x="4424976" y="980728"/>
            <a:ext cx="1881836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C3F76CBA-5DF1-6709-829E-5254B289C173}"/>
              </a:ext>
            </a:extLst>
          </p:cNvPr>
          <p:cNvCxnSpPr>
            <a:cxnSpLocks/>
          </p:cNvCxnSpPr>
          <p:nvPr/>
        </p:nvCxnSpPr>
        <p:spPr>
          <a:xfrm flipH="1">
            <a:off x="4424976" y="818409"/>
            <a:ext cx="3200" cy="339812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F887EED5-7B7D-D272-DBFE-E56B34A98467}"/>
              </a:ext>
            </a:extLst>
          </p:cNvPr>
          <p:cNvCxnSpPr>
            <a:cxnSpLocks/>
          </p:cNvCxnSpPr>
          <p:nvPr/>
        </p:nvCxnSpPr>
        <p:spPr>
          <a:xfrm>
            <a:off x="804709" y="3865407"/>
            <a:ext cx="6754987" cy="14691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94CC9CA-1539-0CEF-B3DB-9746AC620C93}"/>
              </a:ext>
            </a:extLst>
          </p:cNvPr>
          <p:cNvSpPr/>
          <p:nvPr/>
        </p:nvSpPr>
        <p:spPr>
          <a:xfrm>
            <a:off x="3666114" y="1107242"/>
            <a:ext cx="1517724" cy="1915070"/>
          </a:xfrm>
          <a:prstGeom prst="rect">
            <a:avLst/>
          </a:prstGeom>
          <a:ln w="19050" cmpd="sng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400" dirty="0">
                <a:latin typeface="+mj-ea"/>
                <a:ea typeface="+mj-ea"/>
              </a:rPr>
              <a:t>  　　</a:t>
            </a:r>
            <a:endParaRPr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sz="14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400" b="1" dirty="0">
                <a:latin typeface="+mj-ea"/>
                <a:ea typeface="+mj-ea"/>
              </a:rPr>
              <a:t>理事会</a:t>
            </a:r>
            <a:endParaRPr kumimoji="1" lang="en-US" altLang="ja-JP" sz="1400" b="1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会長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副会長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専務理事</a:t>
            </a:r>
            <a:endParaRPr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200" dirty="0">
                <a:latin typeface="+mj-ea"/>
                <a:ea typeface="+mj-ea"/>
              </a:rPr>
              <a:t>常務理事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ja-JP" altLang="en-US" sz="1200" dirty="0">
                <a:latin typeface="+mj-ea"/>
                <a:ea typeface="+mj-ea"/>
              </a:rPr>
              <a:t>理事</a:t>
            </a:r>
            <a:endParaRPr kumimoji="1" lang="en-US" altLang="ja-JP" sz="1200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r>
              <a:rPr lang="en-US" altLang="ja-JP" dirty="0">
                <a:latin typeface="+mj-ea"/>
                <a:ea typeface="+mj-ea"/>
              </a:rPr>
              <a:t>  </a:t>
            </a:r>
            <a:endParaRPr kumimoji="1" lang="en-US" altLang="ja-JP" dirty="0">
              <a:latin typeface="+mj-ea"/>
              <a:ea typeface="+mj-ea"/>
            </a:endParaRPr>
          </a:p>
          <a:p>
            <a:pPr algn="ctr">
              <a:lnSpc>
                <a:spcPts val="2400"/>
              </a:lnSpc>
            </a:pPr>
            <a:endParaRPr kumimoji="1" lang="en-US" altLang="ja-JP" dirty="0"/>
          </a:p>
          <a:p>
            <a:pPr algn="ctr">
              <a:lnSpc>
                <a:spcPts val="2400"/>
              </a:lnSpc>
            </a:pPr>
            <a:endParaRPr lang="en-US" altLang="ja-JP" dirty="0"/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D6D9A7B-D0A8-1DC7-18EE-AB3DFF8AE5E0}"/>
              </a:ext>
            </a:extLst>
          </p:cNvPr>
          <p:cNvSpPr/>
          <p:nvPr/>
        </p:nvSpPr>
        <p:spPr>
          <a:xfrm>
            <a:off x="3094389" y="3181439"/>
            <a:ext cx="2661174" cy="514932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常務理事会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会長・副会長・専務理事・常務理事</a:t>
            </a:r>
          </a:p>
          <a:p>
            <a:pPr algn="ctr">
              <a:lnSpc>
                <a:spcPts val="2400"/>
              </a:lnSpc>
            </a:pP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5E7B79C-E8B3-200A-467A-1B738566AD9B}"/>
              </a:ext>
            </a:extLst>
          </p:cNvPr>
          <p:cNvSpPr txBox="1"/>
          <p:nvPr/>
        </p:nvSpPr>
        <p:spPr>
          <a:xfrm>
            <a:off x="8108751" y="4188701"/>
            <a:ext cx="584775" cy="232620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事務局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専務理事 　  宇都木　崇　</a:t>
            </a: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</a:t>
            </a:r>
            <a:r>
              <a:rPr lang="ja-JP" altLang="en-US" sz="1000" dirty="0">
                <a:solidFill>
                  <a:prstClr val="black"/>
                </a:solidFill>
                <a:latin typeface="+mj-ea"/>
                <a:ea typeface="+mj-ea"/>
              </a:rPr>
              <a:t>　　　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D01A8EB1-FF1D-0C25-4849-38B01B92561F}"/>
              </a:ext>
            </a:extLst>
          </p:cNvPr>
          <p:cNvSpPr txBox="1"/>
          <p:nvPr/>
        </p:nvSpPr>
        <p:spPr>
          <a:xfrm>
            <a:off x="7343424" y="4203762"/>
            <a:ext cx="538609" cy="2326203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総務委員会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　　　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井田  斉昭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endParaRPr lang="en-US" altLang="ja-JP" sz="11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3571928-E338-EC50-EDB9-E89EC93C0E12}"/>
              </a:ext>
            </a:extLst>
          </p:cNvPr>
          <p:cNvSpPr txBox="1"/>
          <p:nvPr/>
        </p:nvSpPr>
        <p:spPr>
          <a:xfrm>
            <a:off x="6542968" y="4176900"/>
            <a:ext cx="584775" cy="2344817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latin typeface="+mj-ea"/>
                <a:ea typeface="+mj-ea"/>
              </a:rPr>
              <a:t>広報委員会</a:t>
            </a:r>
            <a:endParaRPr lang="en-US" altLang="ja-JP" sz="1200" b="1" dirty="0">
              <a:latin typeface="+mj-ea"/>
              <a:ea typeface="+mj-ea"/>
            </a:endParaRPr>
          </a:p>
          <a:p>
            <a:r>
              <a:rPr lang="ja-JP" altLang="en-US" sz="1400" dirty="0">
                <a:latin typeface="+mj-ea"/>
                <a:ea typeface="+mj-ea"/>
              </a:rPr>
              <a:t>　</a:t>
            </a:r>
            <a:r>
              <a:rPr lang="ja-JP" altLang="en-US" sz="1100" dirty="0">
                <a:latin typeface="+mj-ea"/>
                <a:ea typeface="+mj-ea"/>
              </a:rPr>
              <a:t>　　 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   松原  潤治　</a:t>
            </a:r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B48D5DD-F7C2-2EFB-4F5D-EEBB9D39C65F}"/>
              </a:ext>
            </a:extLst>
          </p:cNvPr>
          <p:cNvSpPr txBox="1"/>
          <p:nvPr/>
        </p:nvSpPr>
        <p:spPr>
          <a:xfrm>
            <a:off x="5375550" y="4186091"/>
            <a:ext cx="892552" cy="234789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海外調査・対応委員会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 </a:t>
            </a:r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  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委員長　　 　 植田　昌克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副委員長　　 達　　 俊彦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　  副委員長　　 田口　哲也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2C4849F7-8E48-E7F8-79A0-82A14FFF57F5}"/>
              </a:ext>
            </a:extLst>
          </p:cNvPr>
          <p:cNvSpPr txBox="1"/>
          <p:nvPr/>
        </p:nvSpPr>
        <p:spPr>
          <a:xfrm>
            <a:off x="3694006" y="4197448"/>
            <a:ext cx="1461939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研修委員会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</a:rPr>
              <a:t>   </a:t>
            </a:r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・ 経営研修会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藤島　忠康　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技術研修会</a:t>
            </a:r>
            <a:endParaRPr lang="en-US" altLang="ja-JP" sz="12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田口　哲也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j-ea"/>
                <a:ea typeface="+mj-ea"/>
              </a:rPr>
              <a:t>    ・ 若手経営者研究会</a:t>
            </a: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　    委員長　　   大久保　利彦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2AB8A6B-750F-23E5-9D88-8056A1646B2D}"/>
              </a:ext>
            </a:extLst>
          </p:cNvPr>
          <p:cNvSpPr txBox="1"/>
          <p:nvPr/>
        </p:nvSpPr>
        <p:spPr>
          <a:xfrm>
            <a:off x="2569920" y="4197448"/>
            <a:ext cx="877163" cy="2338832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      委員長　　   田中  文彦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     　　副委員長　　北條　春夫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  加納　孝樹　　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95E1DC6-C88A-7D24-B758-C4FFACB13948}"/>
              </a:ext>
            </a:extLst>
          </p:cNvPr>
          <p:cNvSpPr txBox="1"/>
          <p:nvPr/>
        </p:nvSpPr>
        <p:spPr>
          <a:xfrm>
            <a:off x="1486270" y="4176900"/>
            <a:ext cx="892552" cy="2361305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ギヤカレッジフォローアップ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　　　　        企画運営委員会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委員長　     加納  孝樹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/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副委員長　　菊地　正人</a:t>
            </a:r>
            <a:endParaRPr lang="en-US" altLang="ja-JP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BE4DD31-A887-6A99-B99A-848790071249}"/>
              </a:ext>
            </a:extLst>
          </p:cNvPr>
          <p:cNvSpPr txBox="1"/>
          <p:nvPr/>
        </p:nvSpPr>
        <p:spPr>
          <a:xfrm>
            <a:off x="535405" y="4167339"/>
            <a:ext cx="707886" cy="2351178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  <a:ln w="19050">
            <a:solidFill>
              <a:srgbClr val="33CC33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標準化委員会</a:t>
            </a:r>
            <a:endParaRPr lang="en-US" altLang="ja-JP" sz="12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委員長</a:t>
            </a:r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     </a:t>
            </a:r>
            <a:r>
              <a:rPr lang="ja-JP" altLang="en-US" sz="1100" dirty="0">
                <a:latin typeface="+mj-ea"/>
                <a:ea typeface="+mj-ea"/>
              </a:rPr>
              <a:t>辻　       勇</a:t>
            </a:r>
            <a:endParaRPr lang="en-US" altLang="ja-JP" sz="1100" dirty="0"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 　　     </a:t>
            </a:r>
            <a:r>
              <a:rPr lang="ja-JP" altLang="en-US" sz="1100" dirty="0">
                <a:latin typeface="+mj-ea"/>
                <a:ea typeface="+mj-ea"/>
              </a:rPr>
              <a:t>副委員長  　宇都木　崇　　</a:t>
            </a:r>
            <a:endParaRPr lang="ja-JP" altLang="en-US" sz="11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5FF26FE-959B-534C-2592-B9FA6A723AF2}"/>
              </a:ext>
            </a:extLst>
          </p:cNvPr>
          <p:cNvCxnSpPr>
            <a:cxnSpLocks/>
          </p:cNvCxnSpPr>
          <p:nvPr/>
        </p:nvCxnSpPr>
        <p:spPr>
          <a:xfrm>
            <a:off x="804709" y="3850921"/>
            <a:ext cx="0" cy="316418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05E8324-5C0F-E5BF-3DBD-C3DC282E7C21}"/>
              </a:ext>
            </a:extLst>
          </p:cNvPr>
          <p:cNvCxnSpPr>
            <a:cxnSpLocks/>
          </p:cNvCxnSpPr>
          <p:nvPr/>
        </p:nvCxnSpPr>
        <p:spPr>
          <a:xfrm>
            <a:off x="3012261" y="3867190"/>
            <a:ext cx="0" cy="306856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8B8A58F-23E5-B232-0508-D25FB07E8DDD}"/>
              </a:ext>
            </a:extLst>
          </p:cNvPr>
          <p:cNvCxnSpPr>
            <a:cxnSpLocks/>
          </p:cNvCxnSpPr>
          <p:nvPr/>
        </p:nvCxnSpPr>
        <p:spPr>
          <a:xfrm flipH="1">
            <a:off x="5820518" y="3861048"/>
            <a:ext cx="1" cy="309469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51B7DF49-2273-C8BE-EBD4-81761A0166EB}"/>
              </a:ext>
            </a:extLst>
          </p:cNvPr>
          <p:cNvCxnSpPr>
            <a:cxnSpLocks/>
          </p:cNvCxnSpPr>
          <p:nvPr/>
        </p:nvCxnSpPr>
        <p:spPr>
          <a:xfrm>
            <a:off x="6813229" y="3865407"/>
            <a:ext cx="0" cy="312543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67346C2-E236-4A5E-3303-D4F7A85CE2EB}"/>
              </a:ext>
            </a:extLst>
          </p:cNvPr>
          <p:cNvCxnSpPr>
            <a:cxnSpLocks/>
          </p:cNvCxnSpPr>
          <p:nvPr/>
        </p:nvCxnSpPr>
        <p:spPr>
          <a:xfrm>
            <a:off x="7559696" y="3880098"/>
            <a:ext cx="1" cy="33702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3C32926A-2433-83F9-C493-7650611A6D06}"/>
              </a:ext>
            </a:extLst>
          </p:cNvPr>
          <p:cNvCxnSpPr>
            <a:cxnSpLocks/>
          </p:cNvCxnSpPr>
          <p:nvPr/>
        </p:nvCxnSpPr>
        <p:spPr>
          <a:xfrm>
            <a:off x="8440979" y="1988840"/>
            <a:ext cx="0" cy="2206602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F5E7DF4-9936-AFB7-A92B-2E869D98FB84}"/>
              </a:ext>
            </a:extLst>
          </p:cNvPr>
          <p:cNvSpPr/>
          <p:nvPr/>
        </p:nvSpPr>
        <p:spPr>
          <a:xfrm>
            <a:off x="5763732" y="774655"/>
            <a:ext cx="865072" cy="414575"/>
          </a:xfrm>
          <a:prstGeom prst="rect">
            <a:avLst/>
          </a:prstGeom>
          <a:ln w="19050">
            <a:solidFill>
              <a:srgbClr val="33CC33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100" b="1" dirty="0">
              <a:solidFill>
                <a:prstClr val="black"/>
              </a:solidFill>
              <a:latin typeface="ＭＳ Ｐゴシック"/>
            </a:endParaRPr>
          </a:p>
          <a:p>
            <a:r>
              <a:rPr lang="ja-JP" altLang="en-US" sz="1100" b="1" dirty="0">
                <a:solidFill>
                  <a:prstClr val="black"/>
                </a:solidFill>
                <a:latin typeface="+mj-ea"/>
                <a:ea typeface="+mj-ea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+mj-ea"/>
                <a:ea typeface="+mj-ea"/>
              </a:rPr>
              <a:t>監　事</a:t>
            </a:r>
            <a:endParaRPr lang="en-US" altLang="ja-JP" sz="1400" b="1" dirty="0">
              <a:solidFill>
                <a:prstClr val="black"/>
              </a:solidFill>
              <a:latin typeface="+mj-ea"/>
              <a:ea typeface="+mj-ea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+mj-ea"/>
                <a:ea typeface="+mj-ea"/>
              </a:rPr>
              <a:t>　　</a:t>
            </a:r>
            <a:endParaRPr kumimoji="1" lang="ja-JP" altLang="en-US" dirty="0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EEEFEF1D-E0FA-7D6B-2AF7-1D3AD6B0727A}"/>
              </a:ext>
            </a:extLst>
          </p:cNvPr>
          <p:cNvCxnSpPr>
            <a:cxnSpLocks/>
          </p:cNvCxnSpPr>
          <p:nvPr/>
        </p:nvCxnSpPr>
        <p:spPr>
          <a:xfrm>
            <a:off x="5183838" y="1988840"/>
            <a:ext cx="3257141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DC67A72-B9B2-08DD-AC16-D94A668A9F3E}"/>
              </a:ext>
            </a:extLst>
          </p:cNvPr>
          <p:cNvSpPr/>
          <p:nvPr/>
        </p:nvSpPr>
        <p:spPr>
          <a:xfrm>
            <a:off x="7744300" y="98285"/>
            <a:ext cx="1095375" cy="47625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sz="105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93FAD9-3AAD-A29A-EEBB-D99DB308CC63}"/>
              </a:ext>
            </a:extLst>
          </p:cNvPr>
          <p:cNvSpPr txBox="1"/>
          <p:nvPr/>
        </p:nvSpPr>
        <p:spPr>
          <a:xfrm>
            <a:off x="7452320" y="467215"/>
            <a:ext cx="1241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資料</a:t>
            </a:r>
            <a:r>
              <a:rPr kumimoji="1" lang="en-US" altLang="ja-JP" dirty="0"/>
              <a:t>No. 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2885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141</Words>
  <Application>Microsoft Office PowerPoint</Application>
  <PresentationFormat>画面に合わせる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明朝</vt:lpstr>
      <vt:lpstr>Arial</vt:lpstr>
      <vt:lpstr>Calibri</vt:lpstr>
      <vt:lpstr>Office ​​テーマ</vt:lpstr>
      <vt:lpstr>PowerPoint プレゼンテーション</vt:lpstr>
    </vt:vector>
  </TitlesOfParts>
  <Company>hitachi-nico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2017年度新体制及び歯車工業会の進め方</dc:title>
  <dc:creator>motojima</dc:creator>
  <cp:lastModifiedBy>office1</cp:lastModifiedBy>
  <cp:revision>126</cp:revision>
  <cp:lastPrinted>2024-05-31T02:37:10Z</cp:lastPrinted>
  <dcterms:created xsi:type="dcterms:W3CDTF">2017-06-22T01:56:57Z</dcterms:created>
  <dcterms:modified xsi:type="dcterms:W3CDTF">2025-07-08T01:52:44Z</dcterms:modified>
</cp:coreProperties>
</file>