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1" r:id="rId1"/>
  </p:sldMasterIdLst>
  <p:notesMasterIdLst>
    <p:notesMasterId r:id="rId3"/>
  </p:notesMasterIdLst>
  <p:sldIdLst>
    <p:sldId id="256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FFFFCC"/>
    <a:srgbClr val="D3FDE0"/>
    <a:srgbClr val="CCFFFF"/>
    <a:srgbClr val="EBEFC3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9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580E1F-FC6C-49FE-AEA4-7DDD9001834B}" type="datetimeFigureOut">
              <a:rPr kumimoji="1" lang="ja-JP" altLang="en-US" smtClean="0"/>
              <a:t>2019/12/4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2DC587-6136-4284-BAFF-B1501813FB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1507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DC587-6136-4284-BAFF-B1501813FB2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7459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791D9-70B1-4131-B85A-FD64CD463892}" type="datetimeFigureOut">
              <a:rPr kumimoji="1" lang="ja-JP" altLang="en-US" smtClean="0"/>
              <a:t>2019/12/4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FFA31-289E-4D01-A2FD-CB7A5F840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41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791D9-70B1-4131-B85A-FD64CD463892}" type="datetimeFigureOut">
              <a:rPr kumimoji="1" lang="ja-JP" altLang="en-US" smtClean="0"/>
              <a:t>2019/12/4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FFA31-289E-4D01-A2FD-CB7A5F840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144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791D9-70B1-4131-B85A-FD64CD463892}" type="datetimeFigureOut">
              <a:rPr kumimoji="1" lang="ja-JP" altLang="en-US" smtClean="0"/>
              <a:t>2019/12/4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FFA31-289E-4D01-A2FD-CB7A5F840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889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791D9-70B1-4131-B85A-FD64CD463892}" type="datetimeFigureOut">
              <a:rPr kumimoji="1" lang="ja-JP" altLang="en-US" smtClean="0"/>
              <a:t>2019/12/4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FFA31-289E-4D01-A2FD-CB7A5F840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5182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791D9-70B1-4131-B85A-FD64CD463892}" type="datetimeFigureOut">
              <a:rPr kumimoji="1" lang="ja-JP" altLang="en-US" smtClean="0"/>
              <a:t>2019/12/4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FFA31-289E-4D01-A2FD-CB7A5F840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9401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791D9-70B1-4131-B85A-FD64CD463892}" type="datetimeFigureOut">
              <a:rPr kumimoji="1" lang="ja-JP" altLang="en-US" smtClean="0"/>
              <a:t>2019/12/4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FFA31-289E-4D01-A2FD-CB7A5F840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5015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791D9-70B1-4131-B85A-FD64CD463892}" type="datetimeFigureOut">
              <a:rPr kumimoji="1" lang="ja-JP" altLang="en-US" smtClean="0"/>
              <a:t>2019/12/4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FFA31-289E-4D01-A2FD-CB7A5F840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6373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791D9-70B1-4131-B85A-FD64CD463892}" type="datetimeFigureOut">
              <a:rPr kumimoji="1" lang="ja-JP" altLang="en-US" smtClean="0"/>
              <a:t>2019/12/4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FFA31-289E-4D01-A2FD-CB7A5F840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0582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791D9-70B1-4131-B85A-FD64CD463892}" type="datetimeFigureOut">
              <a:rPr kumimoji="1" lang="ja-JP" altLang="en-US" smtClean="0"/>
              <a:t>2019/12/4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FFA31-289E-4D01-A2FD-CB7A5F840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3686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9BE791D9-70B1-4131-B85A-FD64CD463892}" type="datetimeFigureOut">
              <a:rPr kumimoji="1" lang="ja-JP" altLang="en-US" smtClean="0"/>
              <a:t>2019/12/4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8FFA31-289E-4D01-A2FD-CB7A5F840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9205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791D9-70B1-4131-B85A-FD64CD463892}" type="datetimeFigureOut">
              <a:rPr kumimoji="1" lang="ja-JP" altLang="en-US" smtClean="0"/>
              <a:t>2019/12/4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FFA31-289E-4D01-A2FD-CB7A5F840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627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BE791D9-70B1-4131-B85A-FD64CD463892}" type="datetimeFigureOut">
              <a:rPr kumimoji="1" lang="ja-JP" altLang="en-US" smtClean="0"/>
              <a:t>2019/12/4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A8FFA31-289E-4D01-A2FD-CB7A5F840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0047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kumimoji="1"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" name="直線コネクタ 50"/>
          <p:cNvCxnSpPr>
            <a:cxnSpLocks/>
          </p:cNvCxnSpPr>
          <p:nvPr/>
        </p:nvCxnSpPr>
        <p:spPr>
          <a:xfrm>
            <a:off x="3907843" y="3503512"/>
            <a:ext cx="235540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/>
          <p:cNvCxnSpPr>
            <a:cxnSpLocks/>
            <a:endCxn id="5" idx="3"/>
          </p:cNvCxnSpPr>
          <p:nvPr/>
        </p:nvCxnSpPr>
        <p:spPr>
          <a:xfrm flipH="1">
            <a:off x="2411760" y="1330782"/>
            <a:ext cx="2636092" cy="36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ctrTitle" idx="4294967295"/>
          </p:nvPr>
        </p:nvSpPr>
        <p:spPr>
          <a:xfrm>
            <a:off x="234940" y="332656"/>
            <a:ext cx="2968908" cy="314204"/>
          </a:xfrm>
          <a:solidFill>
            <a:srgbClr val="FFFFCC"/>
          </a:solidFill>
          <a:ln w="15875">
            <a:solidFill>
              <a:schemeClr val="accent3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/>
            <a:r>
              <a:rPr kumimoji="1" lang="ja-JP" altLang="en-US" sz="1400" b="1" dirty="0">
                <a:solidFill>
                  <a:srgbClr val="002060"/>
                </a:solidFill>
              </a:rPr>
              <a:t>日本歯車工業会　規定体系表</a:t>
            </a:r>
            <a:r>
              <a:rPr kumimoji="1" lang="ja-JP" altLang="en-US" sz="1400" b="1" dirty="0">
                <a:solidFill>
                  <a:srgbClr val="FF0000"/>
                </a:solidFill>
              </a:rPr>
              <a:t>（案）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337029" y="3363730"/>
            <a:ext cx="1952392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/>
              <a:t>会費・入会金規定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99592" y="1180546"/>
            <a:ext cx="1512168" cy="307777"/>
          </a:xfrm>
          <a:prstGeom prst="rect">
            <a:avLst/>
          </a:prstGeom>
          <a:solidFill>
            <a:srgbClr val="CCECFF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/>
              <a:t>定　款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003379" y="1991556"/>
            <a:ext cx="1358348" cy="307777"/>
          </a:xfrm>
          <a:prstGeom prst="rect">
            <a:avLst/>
          </a:prstGeom>
          <a:solidFill>
            <a:srgbClr val="CCFFFF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/>
              <a:t>支部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003379" y="826105"/>
            <a:ext cx="1358348" cy="307777"/>
          </a:xfrm>
          <a:prstGeom prst="rect">
            <a:avLst/>
          </a:prstGeom>
          <a:solidFill>
            <a:srgbClr val="CCFFFF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/>
              <a:t>委員会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339610" y="3705541"/>
            <a:ext cx="1936024" cy="2866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/>
              <a:t>購買管理規定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342442" y="3025233"/>
            <a:ext cx="1952392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/>
              <a:t>事務局規定</a:t>
            </a:r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4330552" y="4057901"/>
            <a:ext cx="1932693" cy="2776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会計処理規定</a:t>
            </a:r>
          </a:p>
        </p:txBody>
      </p:sp>
      <p:cxnSp>
        <p:nvCxnSpPr>
          <p:cNvPr id="80" name="直線コネクタ 79"/>
          <p:cNvCxnSpPr/>
          <p:nvPr/>
        </p:nvCxnSpPr>
        <p:spPr>
          <a:xfrm>
            <a:off x="3907843" y="3863543"/>
            <a:ext cx="42028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テキスト ボックス 89"/>
          <p:cNvSpPr txBox="1"/>
          <p:nvPr/>
        </p:nvSpPr>
        <p:spPr>
          <a:xfrm>
            <a:off x="4003379" y="2677294"/>
            <a:ext cx="1358347" cy="307777"/>
          </a:xfrm>
          <a:prstGeom prst="rect">
            <a:avLst/>
          </a:prstGeom>
          <a:solidFill>
            <a:srgbClr val="CCFFFF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/>
              <a:t>管理・運用</a:t>
            </a:r>
            <a:endParaRPr kumimoji="1" lang="ja-JP" altLang="en-US" sz="1400" dirty="0"/>
          </a:p>
        </p:txBody>
      </p:sp>
      <p:cxnSp>
        <p:nvCxnSpPr>
          <p:cNvPr id="100" name="直線コネクタ 99"/>
          <p:cNvCxnSpPr>
            <a:cxnSpLocks/>
            <a:endCxn id="18" idx="1"/>
          </p:cNvCxnSpPr>
          <p:nvPr/>
        </p:nvCxnSpPr>
        <p:spPr>
          <a:xfrm>
            <a:off x="3895723" y="3160022"/>
            <a:ext cx="446719" cy="37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直線コネクタ 101"/>
          <p:cNvCxnSpPr/>
          <p:nvPr/>
        </p:nvCxnSpPr>
        <p:spPr>
          <a:xfrm>
            <a:off x="3916745" y="4887925"/>
            <a:ext cx="42028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図 27" descr="C:\Documents and Settings\小尾\My Documents\My Pictures\index-logo.gif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2305" y="6328028"/>
            <a:ext cx="498169" cy="52997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2" name="直線コネクタ 31"/>
          <p:cNvCxnSpPr/>
          <p:nvPr/>
        </p:nvCxnSpPr>
        <p:spPr>
          <a:xfrm>
            <a:off x="3907843" y="4197647"/>
            <a:ext cx="42028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/>
          <p:cNvCxnSpPr>
            <a:cxnSpLocks/>
            <a:endCxn id="41" idx="1"/>
          </p:cNvCxnSpPr>
          <p:nvPr/>
        </p:nvCxnSpPr>
        <p:spPr>
          <a:xfrm>
            <a:off x="3900961" y="4539856"/>
            <a:ext cx="427166" cy="5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4328127" y="4399259"/>
            <a:ext cx="1961294" cy="2821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/>
              <a:t>謝金運用規定</a:t>
            </a: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4334258" y="4744949"/>
            <a:ext cx="1964610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/>
              <a:t>旅費・交通費運用規定</a:t>
            </a: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6489315" y="4747031"/>
            <a:ext cx="1440160" cy="25391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 dirty="0"/>
              <a:t>附則運用基準　</a:t>
            </a:r>
          </a:p>
        </p:txBody>
      </p:sp>
      <p:sp>
        <p:nvSpPr>
          <p:cNvPr id="56" name="正方形/長方形 55"/>
          <p:cNvSpPr/>
          <p:nvPr/>
        </p:nvSpPr>
        <p:spPr>
          <a:xfrm>
            <a:off x="7240554" y="621431"/>
            <a:ext cx="1656184" cy="269869"/>
          </a:xfrm>
          <a:prstGeom prst="rect">
            <a:avLst/>
          </a:prstGeom>
          <a:ln w="952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900" dirty="0"/>
              <a:t>2019</a:t>
            </a:r>
            <a:r>
              <a:rPr kumimoji="1" lang="ja-JP" altLang="en-US" sz="900" dirty="0"/>
              <a:t>年</a:t>
            </a:r>
            <a:r>
              <a:rPr kumimoji="1" lang="en-US" altLang="ja-JP" sz="900" dirty="0"/>
              <a:t>12</a:t>
            </a:r>
            <a:r>
              <a:rPr kumimoji="1" lang="ja-JP" altLang="en-US" sz="900" dirty="0"/>
              <a:t>月</a:t>
            </a:r>
            <a:r>
              <a:rPr kumimoji="1" lang="en-US" altLang="ja-JP" sz="900" dirty="0"/>
              <a:t>6</a:t>
            </a:r>
            <a:r>
              <a:rPr kumimoji="1" lang="ja-JP" altLang="en-US" sz="900" dirty="0"/>
              <a:t>日　理事会資料</a:t>
            </a:r>
          </a:p>
        </p:txBody>
      </p: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41ED708A-9126-45BB-86F5-A8BD5231DB2D}"/>
              </a:ext>
            </a:extLst>
          </p:cNvPr>
          <p:cNvCxnSpPr>
            <a:cxnSpLocks/>
          </p:cNvCxnSpPr>
          <p:nvPr/>
        </p:nvCxnSpPr>
        <p:spPr>
          <a:xfrm flipV="1">
            <a:off x="6298868" y="4893895"/>
            <a:ext cx="19044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7B921FA-D488-466F-B853-DD4E1D01D51E}"/>
              </a:ext>
            </a:extLst>
          </p:cNvPr>
          <p:cNvSpPr txBox="1"/>
          <p:nvPr/>
        </p:nvSpPr>
        <p:spPr>
          <a:xfrm>
            <a:off x="4343012" y="1511754"/>
            <a:ext cx="1951940" cy="43771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solidFill>
                  <a:srgbClr val="FF0000"/>
                </a:solidFill>
              </a:rPr>
              <a:t>ＪＧＭＡギヤカレッジ</a:t>
            </a:r>
            <a:endParaRPr kumimoji="1" lang="en-US" altLang="ja-JP" sz="1100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1100" dirty="0">
                <a:solidFill>
                  <a:srgbClr val="FF0000"/>
                </a:solidFill>
              </a:rPr>
              <a:t>企画・運営委員会規定</a:t>
            </a:r>
          </a:p>
        </p:txBody>
      </p:sp>
      <p:sp>
        <p:nvSpPr>
          <p:cNvPr id="58" name="線吹き出し 1 (枠付き) 48">
            <a:extLst>
              <a:ext uri="{FF2B5EF4-FFF2-40B4-BE49-F238E27FC236}">
                <a16:creationId xmlns:a16="http://schemas.microsoft.com/office/drawing/2014/main" id="{3B444D66-9714-41FE-9CE2-2B8D6D6F0CAC}"/>
              </a:ext>
            </a:extLst>
          </p:cNvPr>
          <p:cNvSpPr/>
          <p:nvPr/>
        </p:nvSpPr>
        <p:spPr>
          <a:xfrm>
            <a:off x="6700494" y="1595678"/>
            <a:ext cx="1368152" cy="269868"/>
          </a:xfrm>
          <a:prstGeom prst="borderCallout1">
            <a:avLst>
              <a:gd name="adj1" fmla="val 30794"/>
              <a:gd name="adj2" fmla="val -2613"/>
              <a:gd name="adj3" fmla="val 46630"/>
              <a:gd name="adj4" fmla="val -27832"/>
            </a:avLst>
          </a:prstGeom>
          <a:gradFill>
            <a:gsLst>
              <a:gs pos="0">
                <a:schemeClr val="accent1">
                  <a:lumMod val="6000"/>
                  <a:lumOff val="94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headEnd w="lg" len="lg"/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>
                <a:solidFill>
                  <a:schemeClr val="tx1"/>
                </a:solidFill>
              </a:rPr>
              <a:t>2019</a:t>
            </a:r>
            <a:r>
              <a:rPr lang="ja-JP" altLang="en-US" sz="1200" dirty="0">
                <a:solidFill>
                  <a:schemeClr val="tx1"/>
                </a:solidFill>
              </a:rPr>
              <a:t>年</a:t>
            </a:r>
            <a:r>
              <a:rPr lang="en-US" altLang="ja-JP" sz="1200" dirty="0">
                <a:solidFill>
                  <a:schemeClr val="tx1"/>
                </a:solidFill>
              </a:rPr>
              <a:t>12</a:t>
            </a:r>
            <a:r>
              <a:rPr lang="ja-JP" altLang="en-US" sz="1200" dirty="0">
                <a:solidFill>
                  <a:schemeClr val="tx1"/>
                </a:solidFill>
              </a:rPr>
              <a:t>月制定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512C057F-B52D-48C1-BBB9-28BC07D4C008}"/>
              </a:ext>
            </a:extLst>
          </p:cNvPr>
          <p:cNvSpPr txBox="1"/>
          <p:nvPr/>
        </p:nvSpPr>
        <p:spPr>
          <a:xfrm>
            <a:off x="4342668" y="1184199"/>
            <a:ext cx="1951940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委員会規定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D04625C2-F33A-403A-8EB5-E7B0D5F90A39}"/>
              </a:ext>
            </a:extLst>
          </p:cNvPr>
          <p:cNvSpPr txBox="1"/>
          <p:nvPr/>
        </p:nvSpPr>
        <p:spPr>
          <a:xfrm>
            <a:off x="4342442" y="2350575"/>
            <a:ext cx="1952392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/>
              <a:t>支部規定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6FAD0BBC-5E06-4498-BBE4-C633128815B9}"/>
              </a:ext>
            </a:extLst>
          </p:cNvPr>
          <p:cNvSpPr txBox="1"/>
          <p:nvPr/>
        </p:nvSpPr>
        <p:spPr>
          <a:xfrm>
            <a:off x="221620" y="5292733"/>
            <a:ext cx="3482591" cy="769441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100" dirty="0"/>
              <a:t>規定制定・改訂の</a:t>
            </a:r>
            <a:r>
              <a:rPr kumimoji="1" lang="ja-JP" altLang="en-US" sz="1100" dirty="0"/>
              <a:t>経緯</a:t>
            </a:r>
            <a:endParaRPr kumimoji="1" lang="en-US" altLang="ja-JP" sz="1100" dirty="0"/>
          </a:p>
          <a:p>
            <a:pPr marL="228600" indent="-228600">
              <a:buAutoNum type="arabicPeriod"/>
            </a:pPr>
            <a:r>
              <a:rPr lang="en-US" altLang="ja-JP" sz="1100" dirty="0"/>
              <a:t>2017</a:t>
            </a:r>
            <a:r>
              <a:rPr lang="ja-JP" altLang="en-US" sz="1100" dirty="0"/>
              <a:t>年</a:t>
            </a:r>
            <a:r>
              <a:rPr lang="en-US" altLang="ja-JP" sz="1100" dirty="0"/>
              <a:t>12</a:t>
            </a:r>
            <a:r>
              <a:rPr lang="ja-JP" altLang="en-US" sz="1100" dirty="0"/>
              <a:t>月理事会にて、従来規定を見直し、新規改訂を含めて、発効した。（黒文字）</a:t>
            </a:r>
            <a:endParaRPr lang="en-US" altLang="ja-JP" sz="1100" dirty="0"/>
          </a:p>
          <a:p>
            <a:r>
              <a:rPr kumimoji="1" lang="en-US" altLang="ja-JP" sz="1100" dirty="0"/>
              <a:t>2.</a:t>
            </a:r>
            <a:r>
              <a:rPr kumimoji="1" lang="ja-JP" altLang="en-US" sz="1100" dirty="0"/>
              <a:t>　</a:t>
            </a:r>
            <a:r>
              <a:rPr kumimoji="1" lang="en-US" altLang="ja-JP" sz="1100" dirty="0"/>
              <a:t>2019</a:t>
            </a:r>
            <a:r>
              <a:rPr kumimoji="1" lang="ja-JP" altLang="en-US" sz="1100" dirty="0"/>
              <a:t>年</a:t>
            </a:r>
            <a:r>
              <a:rPr lang="en-US" altLang="ja-JP" sz="1100" dirty="0"/>
              <a:t>12</a:t>
            </a:r>
            <a:r>
              <a:rPr lang="ja-JP" altLang="en-US" sz="1100" dirty="0"/>
              <a:t>月理事会にて、制定及び改定（</a:t>
            </a:r>
            <a:r>
              <a:rPr lang="ja-JP" altLang="en-US" sz="1100" dirty="0">
                <a:solidFill>
                  <a:srgbClr val="FF0000"/>
                </a:solidFill>
              </a:rPr>
              <a:t>朱文字</a:t>
            </a:r>
            <a:r>
              <a:rPr lang="ja-JP" altLang="en-US" sz="1100" dirty="0"/>
              <a:t>）</a:t>
            </a:r>
            <a:endParaRPr kumimoji="1" lang="ja-JP" altLang="en-US" sz="1100" dirty="0"/>
          </a:p>
        </p:txBody>
      </p:sp>
      <p:cxnSp>
        <p:nvCxnSpPr>
          <p:cNvPr id="95" name="直線コネクタ 94">
            <a:extLst>
              <a:ext uri="{FF2B5EF4-FFF2-40B4-BE49-F238E27FC236}">
                <a16:creationId xmlns:a16="http://schemas.microsoft.com/office/drawing/2014/main" id="{BC9B26CB-6E16-4711-A6EE-19316C9EB223}"/>
              </a:ext>
            </a:extLst>
          </p:cNvPr>
          <p:cNvCxnSpPr>
            <a:cxnSpLocks/>
            <a:endCxn id="37" idx="1"/>
          </p:cNvCxnSpPr>
          <p:nvPr/>
        </p:nvCxnSpPr>
        <p:spPr>
          <a:xfrm>
            <a:off x="3907843" y="2489074"/>
            <a:ext cx="434599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直線コネクタ 97">
            <a:extLst>
              <a:ext uri="{FF2B5EF4-FFF2-40B4-BE49-F238E27FC236}">
                <a16:creationId xmlns:a16="http://schemas.microsoft.com/office/drawing/2014/main" id="{066FD4FB-286D-44A7-8EA1-32D629F9603E}"/>
              </a:ext>
            </a:extLst>
          </p:cNvPr>
          <p:cNvCxnSpPr>
            <a:cxnSpLocks/>
          </p:cNvCxnSpPr>
          <p:nvPr/>
        </p:nvCxnSpPr>
        <p:spPr>
          <a:xfrm flipH="1">
            <a:off x="3894300" y="3160022"/>
            <a:ext cx="135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線吹き出し 1 (枠付き) 48">
            <a:extLst>
              <a:ext uri="{FF2B5EF4-FFF2-40B4-BE49-F238E27FC236}">
                <a16:creationId xmlns:a16="http://schemas.microsoft.com/office/drawing/2014/main" id="{3C3AB42C-C521-4436-99A7-B3B2891D99AF}"/>
              </a:ext>
            </a:extLst>
          </p:cNvPr>
          <p:cNvSpPr/>
          <p:nvPr/>
        </p:nvSpPr>
        <p:spPr>
          <a:xfrm>
            <a:off x="6706902" y="1180546"/>
            <a:ext cx="1368152" cy="269868"/>
          </a:xfrm>
          <a:prstGeom prst="borderCallout1">
            <a:avLst>
              <a:gd name="adj1" fmla="val 30794"/>
              <a:gd name="adj2" fmla="val -2613"/>
              <a:gd name="adj3" fmla="val 46630"/>
              <a:gd name="adj4" fmla="val -27832"/>
            </a:avLst>
          </a:prstGeom>
          <a:gradFill>
            <a:gsLst>
              <a:gs pos="0">
                <a:schemeClr val="accent1">
                  <a:lumMod val="6000"/>
                  <a:lumOff val="94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headEnd w="lg" len="lg"/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>
                <a:solidFill>
                  <a:schemeClr val="tx1"/>
                </a:solidFill>
              </a:rPr>
              <a:t>2019</a:t>
            </a:r>
            <a:r>
              <a:rPr lang="ja-JP" altLang="en-US" sz="1200" dirty="0">
                <a:solidFill>
                  <a:schemeClr val="tx1"/>
                </a:solidFill>
              </a:rPr>
              <a:t>年</a:t>
            </a:r>
            <a:r>
              <a:rPr lang="en-US" altLang="ja-JP" sz="1200" dirty="0">
                <a:solidFill>
                  <a:schemeClr val="tx1"/>
                </a:solidFill>
              </a:rPr>
              <a:t>12</a:t>
            </a:r>
            <a:r>
              <a:rPr lang="ja-JP" altLang="en-US" sz="1200" dirty="0">
                <a:solidFill>
                  <a:schemeClr val="tx1"/>
                </a:solidFill>
              </a:rPr>
              <a:t>月制定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38" name="線吹き出し 1 (枠付き) 48">
            <a:extLst>
              <a:ext uri="{FF2B5EF4-FFF2-40B4-BE49-F238E27FC236}">
                <a16:creationId xmlns:a16="http://schemas.microsoft.com/office/drawing/2014/main" id="{01A9EF7F-DEC7-4AAB-AE3A-BA825E081BD1}"/>
              </a:ext>
            </a:extLst>
          </p:cNvPr>
          <p:cNvSpPr/>
          <p:nvPr/>
        </p:nvSpPr>
        <p:spPr>
          <a:xfrm>
            <a:off x="6677980" y="4117328"/>
            <a:ext cx="1368152" cy="269868"/>
          </a:xfrm>
          <a:prstGeom prst="borderCallout1">
            <a:avLst>
              <a:gd name="adj1" fmla="val 30794"/>
              <a:gd name="adj2" fmla="val -2613"/>
              <a:gd name="adj3" fmla="val 46630"/>
              <a:gd name="adj4" fmla="val -27832"/>
            </a:avLst>
          </a:prstGeom>
          <a:gradFill>
            <a:gsLst>
              <a:gs pos="0">
                <a:schemeClr val="accent1">
                  <a:lumMod val="6000"/>
                  <a:lumOff val="94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headEnd w="lg" len="lg"/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>
                <a:solidFill>
                  <a:schemeClr val="tx1"/>
                </a:solidFill>
              </a:rPr>
              <a:t>2019</a:t>
            </a:r>
            <a:r>
              <a:rPr lang="ja-JP" altLang="en-US" sz="1200" dirty="0">
                <a:solidFill>
                  <a:schemeClr val="tx1"/>
                </a:solidFill>
              </a:rPr>
              <a:t>年</a:t>
            </a:r>
            <a:r>
              <a:rPr lang="en-US" altLang="ja-JP" sz="1200" dirty="0">
                <a:solidFill>
                  <a:schemeClr val="tx1"/>
                </a:solidFill>
              </a:rPr>
              <a:t>12</a:t>
            </a:r>
            <a:r>
              <a:rPr lang="ja-JP" altLang="en-US" sz="1200" dirty="0">
                <a:solidFill>
                  <a:schemeClr val="tx1"/>
                </a:solidFill>
              </a:rPr>
              <a:t>月制定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57FEF9F1-C19C-4535-8BE0-8C4EDB720B73}"/>
              </a:ext>
            </a:extLst>
          </p:cNvPr>
          <p:cNvCxnSpPr>
            <a:cxnSpLocks/>
          </p:cNvCxnSpPr>
          <p:nvPr/>
        </p:nvCxnSpPr>
        <p:spPr>
          <a:xfrm flipH="1" flipV="1">
            <a:off x="3904021" y="1322698"/>
            <a:ext cx="1" cy="35711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17D64C00-7F50-4B4F-A3C9-F32B73E378F8}"/>
              </a:ext>
            </a:extLst>
          </p:cNvPr>
          <p:cNvSpPr/>
          <p:nvPr/>
        </p:nvSpPr>
        <p:spPr>
          <a:xfrm>
            <a:off x="7811478" y="234595"/>
            <a:ext cx="1161654" cy="314204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4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資料</a:t>
            </a:r>
            <a:r>
              <a:rPr lang="en-US" sz="14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No.</a:t>
            </a:r>
            <a:r>
              <a:rPr lang="en-US" altLang="ja-JP" sz="14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4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8898400"/>
      </p:ext>
    </p:extLst>
  </p:cSld>
  <p:clrMapOvr>
    <a:masterClrMapping/>
  </p:clrMapOvr>
</p:sld>
</file>

<file path=ppt/theme/theme1.xml><?xml version="1.0" encoding="utf-8"?>
<a:theme xmlns:a="http://schemas.openxmlformats.org/drawingml/2006/main" name="レトロスペクト">
  <a:themeElements>
    <a:clrScheme name="黄緑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レトロスペク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1311</TotalTime>
  <Words>125</Words>
  <Application>Microsoft Office PowerPoint</Application>
  <PresentationFormat>画面に合わせる (4:3)</PresentationFormat>
  <Paragraphs>25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Century</vt:lpstr>
      <vt:lpstr>レトロスペクト</vt:lpstr>
      <vt:lpstr>日本歯車工業会　規定体系表（案）</vt:lpstr>
    </vt:vector>
  </TitlesOfParts>
  <Company>hitachi-nico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工業会規程</dc:title>
  <dc:creator>栄野　隆</dc:creator>
  <cp:lastModifiedBy>user</cp:lastModifiedBy>
  <cp:revision>79</cp:revision>
  <cp:lastPrinted>2017-12-07T04:47:30Z</cp:lastPrinted>
  <dcterms:created xsi:type="dcterms:W3CDTF">2017-08-29T02:39:13Z</dcterms:created>
  <dcterms:modified xsi:type="dcterms:W3CDTF">2019-12-04T05:40:01Z</dcterms:modified>
</cp:coreProperties>
</file>