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12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BABFF-2019-49C8-9FC4-6F11CD9E2569}" type="datetimeFigureOut">
              <a:rPr kumimoji="1" lang="ja-JP" altLang="en-US" smtClean="0"/>
              <a:t>2019/4/17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DFB3B-F2F7-4BE4-9415-E14737F8F6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4380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B6111-FA52-492B-BEE5-F440B4AA18D9}" type="datetimeFigureOut">
              <a:rPr kumimoji="1" lang="ja-JP" altLang="en-US" smtClean="0"/>
              <a:t>2019/4/17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979613" y="739775"/>
            <a:ext cx="27765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45490-85B7-4BA3-B772-69EC410A0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0156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979613" y="739775"/>
            <a:ext cx="2776537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81091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2019/4/17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7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2019/4/17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06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2019/4/17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734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2019/4/17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953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2019/4/17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132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2019/4/17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769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2019/4/17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00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2019/4/17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780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2019/4/17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486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2019/4/17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431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2019/4/17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702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E4DD8-7992-4149-8DD6-D692FCD49C40}" type="datetimeFigureOut">
              <a:rPr kumimoji="1" lang="ja-JP" altLang="en-US" smtClean="0"/>
              <a:t>2019/4/17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4147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68371" y="785650"/>
            <a:ext cx="2438577" cy="540168"/>
          </a:xfrm>
          <a:noFill/>
          <a:ln w="158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ja-JP" altLang="en-US" sz="2000" dirty="0"/>
              <a:t>ＪＧＭＡ組織体制</a:t>
            </a:r>
            <a:endParaRPr lang="ja-JP" altLang="en-US" sz="16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46576" y="1742144"/>
            <a:ext cx="808524" cy="33855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prstClr val="black"/>
                </a:solidFill>
              </a:rPr>
              <a:t>総会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16100" y="1603645"/>
            <a:ext cx="2789163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ja-JP" altLang="en-US" sz="10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理事会</a:t>
            </a:r>
            <a:r>
              <a:rPr lang="ja-JP" altLang="en-US" sz="825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　　</a:t>
            </a:r>
            <a:endParaRPr lang="en-US" altLang="ja-JP" sz="825" b="1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750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　　　</a:t>
            </a:r>
            <a:r>
              <a:rPr lang="ja-JP" altLang="en-US" sz="750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 会　 長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栄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野　隆</a:t>
            </a:r>
            <a:endParaRPr lang="en-US" altLang="ja-JP" sz="8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副会長　　小原 敏治、松波 俊宣、植田 昌克</a:t>
            </a:r>
            <a:endParaRPr lang="en-US" altLang="ja-JP" sz="8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事務局長代理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本島 浩美</a:t>
            </a:r>
            <a:endParaRPr lang="en-US" altLang="ja-JP" sz="8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692192" y="4482813"/>
            <a:ext cx="1820090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solidFill>
                  <a:prstClr val="black"/>
                </a:solidFill>
              </a:rPr>
              <a:t>西日本支部</a:t>
            </a:r>
            <a:r>
              <a:rPr lang="ja-JP" altLang="en-US" sz="750" b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支部長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寳</a:t>
            </a:r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角 幸彦</a:t>
            </a:r>
            <a:endParaRPr lang="ja-JP" altLang="en-US" sz="8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14866" y="3197595"/>
            <a:ext cx="2338869" cy="11387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r>
              <a:rPr lang="en-US" altLang="ja-JP" sz="1000" b="1" dirty="0">
                <a:solidFill>
                  <a:prstClr val="black"/>
                </a:solidFill>
              </a:rPr>
              <a:t>80</a:t>
            </a:r>
            <a:r>
              <a:rPr lang="ja-JP" altLang="en-US" sz="1000" b="1" dirty="0">
                <a:solidFill>
                  <a:prstClr val="black"/>
                </a:solidFill>
              </a:rPr>
              <a:t>周年記念事業実行委員会</a:t>
            </a:r>
            <a:endParaRPr lang="en-US" altLang="ja-JP" sz="1000" b="1" dirty="0">
              <a:solidFill>
                <a:prstClr val="black"/>
              </a:solidFill>
            </a:endParaRPr>
          </a:p>
          <a:p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委員長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栄野 隆　 副委員長  小原 敏</a:t>
            </a:r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治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en-US" altLang="ja-JP" sz="80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委員長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会議メンバー</a:t>
            </a:r>
            <a:endParaRPr lang="en-US" altLang="ja-JP" sz="8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b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900" b="1" dirty="0">
                <a:solidFill>
                  <a:prstClr val="black"/>
                </a:solidFill>
              </a:rPr>
              <a:t>歯車製造便覧分科会</a:t>
            </a:r>
            <a:r>
              <a:rPr lang="ja-JP" altLang="en-US" sz="1000" b="1" dirty="0">
                <a:solidFill>
                  <a:prstClr val="black"/>
                </a:solidFill>
              </a:rPr>
              <a:t>　</a:t>
            </a:r>
            <a:r>
              <a:rPr lang="ja-JP" altLang="en-US" sz="100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000" dirty="0" smtClean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800" dirty="0" smtClean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小原</a:t>
            </a:r>
            <a:endParaRPr lang="en-US" altLang="ja-JP" sz="800" dirty="0">
              <a:solidFill>
                <a:prstClr val="black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000" b="1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 </a:t>
            </a:r>
            <a:r>
              <a:rPr lang="ja-JP" altLang="en-US" sz="900" b="1" dirty="0">
                <a:solidFill>
                  <a:prstClr val="black"/>
                </a:solidFill>
              </a:rPr>
              <a:t>表彰選考分科会</a:t>
            </a:r>
            <a:r>
              <a:rPr lang="ja-JP" altLang="en-US" sz="90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00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　　</a:t>
            </a:r>
            <a:r>
              <a:rPr lang="ja-JP" altLang="en-US" sz="1000" dirty="0" smtClean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寳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角</a:t>
            </a:r>
            <a:r>
              <a:rPr lang="en-US" altLang="ja-JP" sz="80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lang="ja-JP" altLang="en-US" sz="80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辻</a:t>
            </a:r>
            <a:r>
              <a:rPr lang="en-US" altLang="ja-JP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/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田中</a:t>
            </a:r>
            <a:endParaRPr lang="en-US" altLang="ja-JP" sz="800" dirty="0">
              <a:solidFill>
                <a:prstClr val="black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000" b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900" b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記念式典分科会</a:t>
            </a:r>
            <a:r>
              <a:rPr lang="ja-JP" altLang="en-US" sz="1000" b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  <a:r>
              <a:rPr lang="ja-JP" altLang="en-US" sz="1000" b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植田</a:t>
            </a:r>
            <a:r>
              <a:rPr lang="en-US" altLang="ja-JP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/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菊地</a:t>
            </a:r>
            <a:r>
              <a:rPr lang="en-US" altLang="ja-JP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/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加納</a:t>
            </a:r>
            <a:endParaRPr lang="en-US" altLang="ja-JP" sz="8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b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900" b="1" dirty="0" err="1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JGMANews</a:t>
            </a:r>
            <a:r>
              <a:rPr lang="ja-JP" altLang="en-US" sz="900" b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記念号</a:t>
            </a:r>
            <a:r>
              <a:rPr lang="ja-JP" altLang="en-US" sz="900" b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分科会  </a:t>
            </a:r>
            <a:r>
              <a:rPr lang="ja-JP" altLang="en-US" sz="800" dirty="0" smtClean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松波</a:t>
            </a:r>
            <a:r>
              <a:rPr lang="en-US" altLang="ja-JP" sz="80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井田</a:t>
            </a:r>
            <a:r>
              <a:rPr lang="en-US" altLang="ja-JP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/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山梶</a:t>
            </a:r>
            <a:endParaRPr lang="ja-JP" altLang="en-US" sz="10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30875" y="4655922"/>
            <a:ext cx="2322860" cy="5001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050" b="1" dirty="0">
                <a:solidFill>
                  <a:prstClr val="black"/>
                </a:solidFill>
              </a:rPr>
              <a:t>JGMATE</a:t>
            </a:r>
            <a:r>
              <a:rPr lang="ja-JP" altLang="en-US" sz="1000" b="1" dirty="0">
                <a:solidFill>
                  <a:prstClr val="black"/>
                </a:solidFill>
              </a:rPr>
              <a:t>プロジェクト運営委員会</a:t>
            </a:r>
            <a:endParaRPr lang="en-US" altLang="ja-JP" sz="1000" b="1" dirty="0">
              <a:solidFill>
                <a:prstClr val="black"/>
              </a:solidFill>
            </a:endParaRPr>
          </a:p>
          <a:p>
            <a:r>
              <a:rPr lang="ja-JP" altLang="en-US" sz="750" dirty="0">
                <a:solidFill>
                  <a:prstClr val="black"/>
                </a:solidFill>
              </a:rPr>
              <a:t>　　　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委員長　栄野　隆　</a:t>
            </a:r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副委員長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阿部 義和　　</a:t>
            </a:r>
            <a:endParaRPr lang="en-US" altLang="ja-JP" sz="8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＊プロジェクト管理チーム　</a:t>
            </a:r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阿部 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義和　</a:t>
            </a:r>
            <a:r>
              <a:rPr lang="ja-JP" altLang="en-US" sz="7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994367" y="5913819"/>
            <a:ext cx="588623" cy="22564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000" b="1" dirty="0">
                <a:solidFill>
                  <a:prstClr val="black"/>
                </a:solidFill>
              </a:rPr>
              <a:t>総務委員会</a:t>
            </a:r>
            <a:endParaRPr lang="en-US" altLang="ja-JP" sz="1050" b="1" dirty="0">
              <a:solidFill>
                <a:prstClr val="black"/>
              </a:solidFill>
            </a:endParaRPr>
          </a:p>
          <a:p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 委員長　　　　小原 敏治　</a:t>
            </a:r>
            <a:endParaRPr lang="en-US" altLang="ja-JP" sz="8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7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事務局長代理　本島 浩美</a:t>
            </a:r>
            <a:r>
              <a:rPr lang="ja-JP" altLang="en-US" sz="7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825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　</a:t>
            </a:r>
            <a:r>
              <a:rPr lang="ja-JP" altLang="en-US" sz="7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474273" y="5927461"/>
            <a:ext cx="461665" cy="22428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000" b="1" dirty="0">
                <a:solidFill>
                  <a:prstClr val="black"/>
                </a:solidFill>
              </a:rPr>
              <a:t>広報・渉外委員会</a:t>
            </a:r>
            <a:endParaRPr lang="en-US" altLang="ja-JP" sz="1000" b="1" dirty="0">
              <a:solidFill>
                <a:prstClr val="black"/>
              </a:solidFill>
            </a:endParaRPr>
          </a:p>
          <a:p>
            <a:r>
              <a:rPr lang="en-US" altLang="ja-JP" sz="7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   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委員長　 　井田 斉昭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954178" y="5921495"/>
            <a:ext cx="461665" cy="22488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000" b="1" dirty="0">
                <a:solidFill>
                  <a:prstClr val="black"/>
                </a:solidFill>
              </a:rPr>
              <a:t>海外調査・対応委員会</a:t>
            </a:r>
            <a:endParaRPr lang="en-US" altLang="ja-JP" sz="1000" b="1" dirty="0">
              <a:solidFill>
                <a:prstClr val="black"/>
              </a:solidFill>
            </a:endParaRPr>
          </a:p>
          <a:p>
            <a:r>
              <a:rPr lang="ja-JP" altLang="en-US" sz="7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　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委員長　　 植田 昌克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434083" y="5926987"/>
            <a:ext cx="461665" cy="2243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000" b="1" dirty="0">
                <a:solidFill>
                  <a:prstClr val="black"/>
                </a:solidFill>
              </a:rPr>
              <a:t>経営研修委員会</a:t>
            </a:r>
            <a:endParaRPr lang="en-US" altLang="ja-JP" sz="1000" b="1" dirty="0">
              <a:solidFill>
                <a:prstClr val="black"/>
              </a:solidFill>
            </a:endParaRPr>
          </a:p>
          <a:p>
            <a:r>
              <a:rPr lang="ja-JP" altLang="en-US" sz="750" dirty="0">
                <a:solidFill>
                  <a:prstClr val="black"/>
                </a:solidFill>
              </a:rPr>
              <a:t>　　  　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委員長　   菊地 義典　　</a:t>
            </a:r>
            <a:endParaRPr lang="ja-JP" altLang="en-US" sz="800" b="1" dirty="0">
              <a:solidFill>
                <a:prstClr val="black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95005" y="5921495"/>
            <a:ext cx="2219838" cy="22494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000" b="1" dirty="0">
                <a:solidFill>
                  <a:prstClr val="black"/>
                </a:solidFill>
              </a:rPr>
              <a:t>規格委員会</a:t>
            </a:r>
            <a:endParaRPr lang="en-US" altLang="ja-JP" sz="1000" b="1" dirty="0">
              <a:solidFill>
                <a:prstClr val="black"/>
              </a:solidFill>
            </a:endParaRPr>
          </a:p>
          <a:p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 委員長　 　植田 昌克</a:t>
            </a:r>
            <a:endParaRPr lang="en-US" altLang="ja-JP" sz="8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 副委員長　 池滝　重隆　</a:t>
            </a:r>
            <a:endParaRPr lang="en-US" altLang="ja-JP" sz="8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en-US" altLang="ja-JP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兼）副委員長　 辻</a:t>
            </a:r>
            <a:r>
              <a:rPr lang="ja-JP" altLang="en-US" sz="9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勇　　</a:t>
            </a:r>
            <a:endParaRPr lang="en-US" altLang="ja-JP" sz="9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　副委員長　 森脇 一郎</a:t>
            </a:r>
            <a:endParaRPr lang="en-US" altLang="ja-JP" sz="8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en-US" altLang="ja-JP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</a:t>
            </a:r>
          </a:p>
          <a:p>
            <a:r>
              <a:rPr lang="ja-JP" altLang="en-US" sz="825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　　</a:t>
            </a:r>
            <a:r>
              <a:rPr lang="ja-JP" altLang="en-US" sz="825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ＩＳＯ／ＪＩＳ審議委員会 第１分科会</a:t>
            </a:r>
            <a:endParaRPr lang="en-US" altLang="ja-JP" sz="825" b="1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7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 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委員長　 　竹田 龍平</a:t>
            </a:r>
            <a:endParaRPr lang="en-US" altLang="ja-JP" sz="8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825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　　</a:t>
            </a:r>
            <a:r>
              <a:rPr lang="ja-JP" altLang="en-US" sz="825" b="1" dirty="0">
                <a:solidFill>
                  <a:prstClr val="black"/>
                </a:solidFill>
                <a:latin typeface="ＭＳ Ｐゴシック"/>
              </a:rPr>
              <a:t>ＩＳＯ／ＪＩＳ</a:t>
            </a:r>
            <a:r>
              <a:rPr lang="ja-JP" altLang="en-US" sz="825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審議委員会 </a:t>
            </a:r>
            <a:r>
              <a:rPr lang="ja-JP" altLang="en-US" sz="825" b="1" dirty="0">
                <a:solidFill>
                  <a:prstClr val="black"/>
                </a:solidFill>
                <a:latin typeface="ＭＳ Ｐゴシック"/>
              </a:rPr>
              <a:t>第２分科会</a:t>
            </a:r>
            <a:endParaRPr lang="en-US" altLang="ja-JP" sz="825" b="1" dirty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7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　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委員長　　 森脇 一郎</a:t>
            </a:r>
            <a:r>
              <a:rPr lang="ja-JP" altLang="en-US" sz="7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lang="en-US" altLang="ja-JP" sz="75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825" b="1" dirty="0">
                <a:solidFill>
                  <a:prstClr val="black"/>
                </a:solidFill>
                <a:latin typeface="ＭＳ Ｐゴシック"/>
              </a:rPr>
              <a:t>　　成形プラスチック歯車部会</a:t>
            </a:r>
            <a:endParaRPr lang="en-US" altLang="ja-JP" sz="825" b="1" dirty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7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 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部会長　 　森脇 一郎</a:t>
            </a:r>
            <a:endParaRPr lang="en-US" altLang="ja-JP" sz="75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825" b="1" dirty="0">
                <a:solidFill>
                  <a:prstClr val="black"/>
                </a:solidFill>
                <a:latin typeface="ＭＳ Ｐゴシック"/>
              </a:rPr>
              <a:t>　　歯車計測部会</a:t>
            </a:r>
            <a:endParaRPr lang="en-US" altLang="ja-JP" sz="825" b="1" dirty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7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 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部会長　　 高辻 利之</a:t>
            </a:r>
            <a:endParaRPr lang="en-US" altLang="ja-JP" sz="8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825" b="1" dirty="0">
                <a:solidFill>
                  <a:prstClr val="black"/>
                </a:solidFill>
                <a:latin typeface="ＭＳ Ｐゴシック"/>
              </a:rPr>
              <a:t>　　ＪＧＭＡ歯車規格委員会</a:t>
            </a:r>
            <a:endParaRPr lang="en-US" altLang="ja-JP" sz="825" b="1" dirty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7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 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委員長　　 北條 春夫</a:t>
            </a:r>
            <a:endParaRPr lang="ja-JP" altLang="en-US" sz="825" b="1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</p:txBody>
      </p:sp>
      <p:cxnSp>
        <p:nvCxnSpPr>
          <p:cNvPr id="30" name="直線コネクタ 29"/>
          <p:cNvCxnSpPr>
            <a:endCxn id="41" idx="0"/>
          </p:cNvCxnSpPr>
          <p:nvPr/>
        </p:nvCxnSpPr>
        <p:spPr>
          <a:xfrm>
            <a:off x="3450297" y="2219198"/>
            <a:ext cx="4736" cy="37022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カギ線コネクタ 33"/>
          <p:cNvCxnSpPr/>
          <p:nvPr/>
        </p:nvCxnSpPr>
        <p:spPr>
          <a:xfrm rot="10800000" flipV="1">
            <a:off x="1274703" y="5772773"/>
            <a:ext cx="2509565" cy="132302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stCxn id="17" idx="3"/>
          </p:cNvCxnSpPr>
          <p:nvPr/>
        </p:nvCxnSpPr>
        <p:spPr>
          <a:xfrm flipV="1">
            <a:off x="2540053" y="2686307"/>
            <a:ext cx="910244" cy="32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>
            <a:stCxn id="11" idx="3"/>
          </p:cNvCxnSpPr>
          <p:nvPr/>
        </p:nvCxnSpPr>
        <p:spPr>
          <a:xfrm flipV="1">
            <a:off x="2553735" y="4905990"/>
            <a:ext cx="88644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/>
          <p:cNvCxnSpPr>
            <a:endCxn id="20" idx="0"/>
          </p:cNvCxnSpPr>
          <p:nvPr/>
        </p:nvCxnSpPr>
        <p:spPr>
          <a:xfrm>
            <a:off x="4101365" y="2219198"/>
            <a:ext cx="12263" cy="37022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>
            <a:endCxn id="47" idx="1"/>
          </p:cNvCxnSpPr>
          <p:nvPr/>
        </p:nvCxnSpPr>
        <p:spPr>
          <a:xfrm>
            <a:off x="4113627" y="2985739"/>
            <a:ext cx="559609" cy="11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 flipH="1" flipV="1">
            <a:off x="4113627" y="3793041"/>
            <a:ext cx="583208" cy="64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 flipH="1">
            <a:off x="4113627" y="4605274"/>
            <a:ext cx="578566" cy="3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コネクタ 85"/>
          <p:cNvCxnSpPr>
            <a:stCxn id="5" idx="1"/>
            <a:endCxn id="4" idx="3"/>
          </p:cNvCxnSpPr>
          <p:nvPr/>
        </p:nvCxnSpPr>
        <p:spPr>
          <a:xfrm flipH="1" flipV="1">
            <a:off x="2855100" y="1911421"/>
            <a:ext cx="1610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3882795" y="5921495"/>
            <a:ext cx="461665" cy="22488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000" b="1" dirty="0"/>
              <a:t>技術・企画事業委員会</a:t>
            </a:r>
            <a:endParaRPr lang="en-US" altLang="ja-JP" sz="1000" b="1" dirty="0"/>
          </a:p>
          <a:p>
            <a:r>
              <a:rPr lang="en-US" altLang="ja-JP" sz="75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</a:t>
            </a:r>
            <a:r>
              <a:rPr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委員長   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辻　勇</a:t>
            </a:r>
            <a:endParaRPr lang="en-US" altLang="ja-JP" sz="8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01185" y="2501014"/>
            <a:ext cx="2338868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b="1" dirty="0">
                <a:solidFill>
                  <a:prstClr val="black"/>
                </a:solidFill>
                <a:latin typeface="ＭＳ Ｐゴシック"/>
              </a:rPr>
              <a:t>委員長会議</a:t>
            </a:r>
            <a:r>
              <a:rPr lang="ja-JP" altLang="en-US" sz="1000" b="1" dirty="0">
                <a:solidFill>
                  <a:prstClr val="black"/>
                </a:solidFill>
                <a:latin typeface="ＭＳ Ｐゴシック"/>
              </a:rPr>
              <a:t>（常務理事会）</a:t>
            </a:r>
            <a:endParaRPr lang="en-US" altLang="ja-JP" sz="1000" b="1" dirty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750" dirty="0">
                <a:solidFill>
                  <a:prstClr val="black"/>
                </a:solidFill>
                <a:latin typeface="ＭＳ Ｐゴシック"/>
              </a:rPr>
              <a:t>　</a:t>
            </a:r>
            <a:r>
              <a:rPr lang="ja-JP" altLang="en-US" sz="750">
                <a:solidFill>
                  <a:prstClr val="black"/>
                </a:solidFill>
                <a:latin typeface="ＭＳ Ｐゴシック"/>
              </a:rPr>
              <a:t>　</a:t>
            </a:r>
            <a:r>
              <a:rPr lang="ja-JP" altLang="en-US" sz="80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会長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・副会長・支部長・委員長</a:t>
            </a:r>
          </a:p>
        </p:txBody>
      </p:sp>
      <p:cxnSp>
        <p:nvCxnSpPr>
          <p:cNvPr id="36" name="直線コネクタ 35"/>
          <p:cNvCxnSpPr/>
          <p:nvPr/>
        </p:nvCxnSpPr>
        <p:spPr>
          <a:xfrm>
            <a:off x="4673236" y="5767881"/>
            <a:ext cx="0" cy="1415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2446343" y="5921495"/>
            <a:ext cx="615553" cy="22488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0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ギヤカレッジ・フォローアップ</a:t>
            </a:r>
            <a:endParaRPr lang="en-US" altLang="ja-JP" sz="1000" b="1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825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　　　　　　</a:t>
            </a:r>
            <a:r>
              <a:rPr lang="ja-JP" altLang="en-US" sz="10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研修会企画・運営委員会</a:t>
            </a:r>
            <a:endParaRPr lang="en-US" altLang="ja-JP" sz="1000" b="1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7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　  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委員長 　加納 孝樹</a:t>
            </a:r>
            <a:r>
              <a:rPr lang="ja-JP" altLang="en-US" sz="7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085701" y="5921495"/>
            <a:ext cx="738664" cy="22488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0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ＪＧＭＡギヤカレッジ</a:t>
            </a:r>
            <a:endParaRPr lang="en-US" altLang="ja-JP" sz="1000" b="1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10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　　　　　　　　　企画・運営委員会</a:t>
            </a:r>
            <a:endParaRPr lang="en-US" altLang="ja-JP" sz="1000" b="1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7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  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委員長　 　田中 文彦</a:t>
            </a:r>
            <a:endParaRPr lang="en-US" altLang="ja-JP" sz="8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7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  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副委員長　 北條 春夫</a:t>
            </a:r>
            <a:r>
              <a:rPr lang="ja-JP" altLang="en-US" sz="7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4706948" y="3673292"/>
            <a:ext cx="1820090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00" b="1" dirty="0" smtClean="0">
                <a:solidFill>
                  <a:prstClr val="black"/>
                </a:solidFill>
              </a:rPr>
              <a:t>中日本</a:t>
            </a:r>
            <a:r>
              <a:rPr lang="ja-JP" altLang="en-US" sz="1000" b="1" dirty="0">
                <a:solidFill>
                  <a:prstClr val="black"/>
                </a:solidFill>
              </a:rPr>
              <a:t>支部</a:t>
            </a:r>
            <a:r>
              <a:rPr lang="ja-JP" altLang="en-US" sz="750" b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支部長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松波 俊宣</a:t>
            </a:r>
            <a:endParaRPr lang="ja-JP" altLang="en-US" sz="8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4673236" y="2863772"/>
            <a:ext cx="1820090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00" b="1" dirty="0" smtClean="0">
                <a:solidFill>
                  <a:prstClr val="black"/>
                </a:solidFill>
              </a:rPr>
              <a:t>東日本</a:t>
            </a:r>
            <a:r>
              <a:rPr lang="ja-JP" altLang="en-US" sz="1000" b="1" dirty="0">
                <a:solidFill>
                  <a:prstClr val="black"/>
                </a:solidFill>
              </a:rPr>
              <a:t>支部</a:t>
            </a:r>
            <a:r>
              <a:rPr lang="ja-JP" altLang="en-US" sz="750" b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支部長　小原 敏</a:t>
            </a:r>
            <a:r>
              <a:rPr lang="ja-JP" altLang="en-US" sz="8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治　</a:t>
            </a:r>
          </a:p>
        </p:txBody>
      </p:sp>
      <p:cxnSp>
        <p:nvCxnSpPr>
          <p:cNvPr id="91" name="カギ線コネクタ 90"/>
          <p:cNvCxnSpPr/>
          <p:nvPr/>
        </p:nvCxnSpPr>
        <p:spPr>
          <a:xfrm>
            <a:off x="3777874" y="5769988"/>
            <a:ext cx="2497350" cy="132980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直線コネクタ 101"/>
          <p:cNvCxnSpPr/>
          <p:nvPr/>
        </p:nvCxnSpPr>
        <p:spPr>
          <a:xfrm>
            <a:off x="2731249" y="5772773"/>
            <a:ext cx="0" cy="1415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直線コネクタ 102"/>
          <p:cNvCxnSpPr/>
          <p:nvPr/>
        </p:nvCxnSpPr>
        <p:spPr>
          <a:xfrm>
            <a:off x="5185010" y="5767881"/>
            <a:ext cx="0" cy="1415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直線コネクタ 103"/>
          <p:cNvCxnSpPr/>
          <p:nvPr/>
        </p:nvCxnSpPr>
        <p:spPr>
          <a:xfrm>
            <a:off x="5718040" y="5779959"/>
            <a:ext cx="0" cy="1415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直線コネクタ 113"/>
          <p:cNvCxnSpPr/>
          <p:nvPr/>
        </p:nvCxnSpPr>
        <p:spPr>
          <a:xfrm flipV="1">
            <a:off x="2540053" y="3751873"/>
            <a:ext cx="910244" cy="32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正方形/長方形 2"/>
          <p:cNvSpPr/>
          <p:nvPr/>
        </p:nvSpPr>
        <p:spPr>
          <a:xfrm>
            <a:off x="2380499" y="33921"/>
            <a:ext cx="2139596" cy="3403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ja-JP" b="1" dirty="0"/>
              <a:t>Ⅶ．</a:t>
            </a:r>
            <a:r>
              <a:rPr lang="ja-JP" altLang="ja-JP" b="1" dirty="0" smtClean="0"/>
              <a:t>組織図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3271635" y="8772297"/>
            <a:ext cx="432048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20</a:t>
            </a:r>
            <a:endParaRPr kumimoji="1" lang="ja-JP" altLang="en-US" sz="11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134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63</Words>
  <Application>Microsoft Office PowerPoint</Application>
  <PresentationFormat>画面に合わせる (4:3)</PresentationFormat>
  <Paragraphs>57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Ｐ明朝</vt:lpstr>
      <vt:lpstr>ＭＳ 明朝</vt:lpstr>
      <vt:lpstr>Arial</vt:lpstr>
      <vt:lpstr>Calibri</vt:lpstr>
      <vt:lpstr>Office ​​テーマ</vt:lpstr>
      <vt:lpstr>ＪＧＭＡ組織体制</vt:lpstr>
    </vt:vector>
  </TitlesOfParts>
  <Company>hitachi-nico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2017年度新体制及び歯車工業会の進め方</dc:title>
  <dc:creator>栄野　隆</dc:creator>
  <cp:lastModifiedBy>kanri</cp:lastModifiedBy>
  <cp:revision>86</cp:revision>
  <cp:lastPrinted>2019-04-17T04:14:10Z</cp:lastPrinted>
  <dcterms:created xsi:type="dcterms:W3CDTF">2017-06-22T01:56:57Z</dcterms:created>
  <dcterms:modified xsi:type="dcterms:W3CDTF">2019-04-17T04:29:44Z</dcterms:modified>
</cp:coreProperties>
</file>