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9" r:id="rId14"/>
    <p:sldId id="320" r:id="rId15"/>
    <p:sldId id="332" r:id="rId16"/>
    <p:sldId id="330" r:id="rId17"/>
    <p:sldId id="331" r:id="rId18"/>
    <p:sldId id="333" r:id="rId19"/>
    <p:sldId id="321" r:id="rId20"/>
    <p:sldId id="327" r:id="rId21"/>
    <p:sldId id="328" r:id="rId22"/>
    <p:sldId id="329" r:id="rId23"/>
    <p:sldId id="322" r:id="rId24"/>
    <p:sldId id="323" r:id="rId25"/>
    <p:sldId id="324" r:id="rId26"/>
    <p:sldId id="325" r:id="rId27"/>
    <p:sldId id="326" r:id="rId28"/>
    <p:sldId id="268" r:id="rId29"/>
    <p:sldId id="269" r:id="rId30"/>
    <p:sldId id="273" r:id="rId31"/>
    <p:sldId id="275" r:id="rId32"/>
    <p:sldId id="276" r:id="rId33"/>
    <p:sldId id="277" r:id="rId34"/>
    <p:sldId id="278" r:id="rId35"/>
    <p:sldId id="279" r:id="rId36"/>
    <p:sldId id="280" r:id="rId37"/>
    <p:sldId id="281" r:id="rId38"/>
    <p:sldId id="282" r:id="rId39"/>
    <p:sldId id="283" r:id="rId40"/>
    <p:sldId id="284" r:id="rId41"/>
    <p:sldId id="285" r:id="rId42"/>
    <p:sldId id="334" r:id="rId43"/>
    <p:sldId id="335" r:id="rId44"/>
    <p:sldId id="336" r:id="rId45"/>
    <p:sldId id="337" r:id="rId46"/>
    <p:sldId id="287" r:id="rId47"/>
    <p:sldId id="288" r:id="rId48"/>
    <p:sldId id="290" r:id="rId49"/>
    <p:sldId id="291" r:id="rId50"/>
    <p:sldId id="292" r:id="rId51"/>
    <p:sldId id="293" r:id="rId52"/>
    <p:sldId id="338" r:id="rId53"/>
    <p:sldId id="297" r:id="rId54"/>
    <p:sldId id="299" r:id="rId55"/>
    <p:sldId id="301" r:id="rId56"/>
    <p:sldId id="302" r:id="rId57"/>
    <p:sldId id="303" r:id="rId58"/>
    <p:sldId id="304" r:id="rId59"/>
    <p:sldId id="305" r:id="rId60"/>
    <p:sldId id="306" r:id="rId61"/>
    <p:sldId id="307" r:id="rId62"/>
    <p:sldId id="308" r:id="rId63"/>
    <p:sldId id="309" r:id="rId64"/>
    <p:sldId id="315" r:id="rId65"/>
    <p:sldId id="316" r:id="rId66"/>
  </p:sldIdLst>
  <p:sldSz cx="9906000" cy="6858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84D56EBB-053D-4861-89BD-488DD1C774BC}" type="datetimeFigureOut">
              <a:rPr kumimoji="1" lang="ja-JP" altLang="en-US" smtClean="0"/>
              <a:t>2019/3/12</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D32EF455-1BB0-4A72-B077-779E9D0B3138}" type="slidenum">
              <a:rPr kumimoji="1" lang="ja-JP" altLang="en-US" smtClean="0"/>
              <a:t>‹#›</a:t>
            </a:fld>
            <a:endParaRPr kumimoji="1" lang="ja-JP" altLang="en-US"/>
          </a:p>
        </p:txBody>
      </p:sp>
    </p:spTree>
    <p:extLst>
      <p:ext uri="{BB962C8B-B14F-4D97-AF65-F5344CB8AC3E}">
        <p14:creationId xmlns:p14="http://schemas.microsoft.com/office/powerpoint/2010/main" val="32530369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36A3AE29-5011-4010-8075-F6CFD044DB37}" type="datetimeFigureOut">
              <a:rPr kumimoji="1" lang="ja-JP" altLang="en-US" smtClean="0"/>
              <a:t>2019/3/12</a:t>
            </a:fld>
            <a:endParaRPr kumimoji="1" lang="ja-JP" altLang="en-US"/>
          </a:p>
        </p:txBody>
      </p:sp>
      <p:sp>
        <p:nvSpPr>
          <p:cNvPr id="4" name="スライド イメージ プレースホルダー 3"/>
          <p:cNvSpPr>
            <a:spLocks noGrp="1" noRot="1" noChangeAspect="1"/>
          </p:cNvSpPr>
          <p:nvPr>
            <p:ph type="sldImg" idx="2"/>
          </p:nvPr>
        </p:nvSpPr>
        <p:spPr>
          <a:xfrm>
            <a:off x="3292475" y="841375"/>
            <a:ext cx="3282950"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37B683C5-3891-41D4-A04B-B8699E921268}" type="slidenum">
              <a:rPr kumimoji="1" lang="ja-JP" altLang="en-US" smtClean="0"/>
              <a:t>‹#›</a:t>
            </a:fld>
            <a:endParaRPr kumimoji="1" lang="ja-JP" altLang="en-US"/>
          </a:p>
        </p:txBody>
      </p:sp>
    </p:spTree>
    <p:extLst>
      <p:ext uri="{BB962C8B-B14F-4D97-AF65-F5344CB8AC3E}">
        <p14:creationId xmlns:p14="http://schemas.microsoft.com/office/powerpoint/2010/main" val="41301380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483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81E68F9-9834-4948-A930-F04DC495CF1E}" type="datetime1">
              <a:rPr lang="en-US" altLang="ja-JP" smtClean="0"/>
              <a:t>3/12/2019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sz="1600" b="1" i="0" u="sng">
                <a:solidFill>
                  <a:schemeClr val="tx1"/>
                </a:solidFill>
                <a:latin typeface="メイリオ"/>
                <a:cs typeface="メイリオ"/>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9135F1-4145-49FA-BFE1-8171FB774003}" type="datetime1">
              <a:rPr lang="en-US" altLang="ja-JP" smtClean="0"/>
              <a:t>3/12/2019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81421" y="3070098"/>
            <a:ext cx="4447540" cy="344741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EB22290-4BD1-4BDA-9046-0BD04268D696}" type="datetime1">
              <a:rPr lang="en-US" altLang="ja-JP" smtClean="0"/>
              <a:t>3/12/2019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8BDB834-4165-48C1-9854-D92F248B2451}" type="datetime1">
              <a:rPr lang="en-US" altLang="ja-JP" smtClean="0"/>
              <a:t>3/12/2019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15ED9AD-15B2-4D9E-BFC5-4627D4F564B0}" type="datetime1">
              <a:rPr lang="en-US" altLang="ja-JP" smtClean="0"/>
              <a:t>3/12/2019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0772" y="-18746"/>
            <a:ext cx="3683000" cy="391160"/>
          </a:xfrm>
          <a:prstGeom prst="rect">
            <a:avLst/>
          </a:prstGeom>
        </p:spPr>
        <p:txBody>
          <a:bodyPr wrap="square" lIns="0" tIns="0" rIns="0" bIns="0">
            <a:spAutoFit/>
          </a:bodyPr>
          <a:lstStyle>
            <a:lvl1pPr>
              <a:defRPr sz="24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265586" y="3340592"/>
            <a:ext cx="6316980" cy="1626235"/>
          </a:xfrm>
          <a:prstGeom prst="rect">
            <a:avLst/>
          </a:prstGeom>
        </p:spPr>
        <p:txBody>
          <a:bodyPr wrap="square" lIns="0" tIns="0" rIns="0" bIns="0">
            <a:spAutoFit/>
          </a:bodyPr>
          <a:lstStyle>
            <a:lvl1pPr>
              <a:defRPr sz="1600" b="1" i="0" u="sng">
                <a:solidFill>
                  <a:schemeClr val="tx1"/>
                </a:solidFill>
                <a:latin typeface="メイリオ"/>
                <a:cs typeface="メイリオ"/>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0182776B-F0A2-4BC5-A473-CAF5473518A6}" type="datetime1">
              <a:rPr lang="en-US" altLang="ja-JP" smtClean="0"/>
              <a:t>3/12/2019</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17.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image" Target="../media/image1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154.png"/><Relationship Id="rId2" Type="http://schemas.openxmlformats.org/officeDocument/2006/relationships/image" Target="../media/image139.png"/><Relationship Id="rId16"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image" Target="../media/image67.png"/><Relationship Id="rId76" Type="http://schemas.openxmlformats.org/officeDocument/2006/relationships/image" Target="../media/image75.png"/><Relationship Id="rId84" Type="http://schemas.openxmlformats.org/officeDocument/2006/relationships/image" Target="../media/image83.png"/><Relationship Id="rId89" Type="http://schemas.openxmlformats.org/officeDocument/2006/relationships/image" Target="../media/image88.png"/><Relationship Id="rId7" Type="http://schemas.openxmlformats.org/officeDocument/2006/relationships/image" Target="../media/image6.png"/><Relationship Id="rId71" Type="http://schemas.openxmlformats.org/officeDocument/2006/relationships/image" Target="../media/image70.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3.png"/><Relationship Id="rId79" Type="http://schemas.openxmlformats.org/officeDocument/2006/relationships/image" Target="../media/image78.png"/><Relationship Id="rId87" Type="http://schemas.openxmlformats.org/officeDocument/2006/relationships/image" Target="../media/image86.png"/><Relationship Id="rId5" Type="http://schemas.openxmlformats.org/officeDocument/2006/relationships/image" Target="../media/image4.png"/><Relationship Id="rId61" Type="http://schemas.openxmlformats.org/officeDocument/2006/relationships/image" Target="../media/image60.png"/><Relationship Id="rId82" Type="http://schemas.openxmlformats.org/officeDocument/2006/relationships/image" Target="../media/image81.png"/><Relationship Id="rId90" Type="http://schemas.openxmlformats.org/officeDocument/2006/relationships/image" Target="../media/image8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png"/><Relationship Id="rId88"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85.png"/></Relationships>
</file>

<file path=ppt/slides/_rels/slide20.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 Id="rId9" Type="http://schemas.openxmlformats.org/officeDocument/2006/relationships/image" Target="../media/image1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23.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2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jpg"/><Relationship Id="rId7" Type="http://schemas.openxmlformats.org/officeDocument/2006/relationships/image" Target="../media/image189.png"/><Relationship Id="rId12" Type="http://schemas.openxmlformats.org/officeDocument/2006/relationships/image" Target="../media/image194.jpg"/><Relationship Id="rId17" Type="http://schemas.openxmlformats.org/officeDocument/2006/relationships/image" Target="../media/image199.png"/><Relationship Id="rId2" Type="http://schemas.openxmlformats.org/officeDocument/2006/relationships/image" Target="../media/image184.jpg"/><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3.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huokai.or.jp/ho" TargetMode="External"/><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5.jpg"/><Relationship Id="rId2" Type="http://schemas.openxmlformats.org/officeDocument/2006/relationships/image" Target="../media/image204.jpg"/><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jpg"/></Relationships>
</file>

<file path=ppt/slides/_rels/slide35.xml.rels><?xml version="1.0" encoding="UTF-8" standalone="yes"?>
<Relationships xmlns="http://schemas.openxmlformats.org/package/2006/relationships"><Relationship Id="rId3" Type="http://schemas.openxmlformats.org/officeDocument/2006/relationships/image" Target="../media/image209.jpg"/><Relationship Id="rId2" Type="http://schemas.openxmlformats.org/officeDocument/2006/relationships/image" Target="../media/image208.jpg"/><Relationship Id="rId1" Type="http://schemas.openxmlformats.org/officeDocument/2006/relationships/slideLayout" Target="../slideLayouts/slideLayout3.xml"/><Relationship Id="rId5" Type="http://schemas.openxmlformats.org/officeDocument/2006/relationships/image" Target="../media/image211.jpg"/><Relationship Id="rId4" Type="http://schemas.openxmlformats.org/officeDocument/2006/relationships/image" Target="../media/image2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8.jpg"/><Relationship Id="rId3" Type="http://schemas.openxmlformats.org/officeDocument/2006/relationships/image" Target="../media/image213.jpg"/><Relationship Id="rId7" Type="http://schemas.openxmlformats.org/officeDocument/2006/relationships/image" Target="../media/image217.jpg"/><Relationship Id="rId2" Type="http://schemas.openxmlformats.org/officeDocument/2006/relationships/image" Target="../media/image212.jpg"/><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38.xml.rels><?xml version="1.0" encoding="UTF-8" standalone="yes"?>
<Relationships xmlns="http://schemas.openxmlformats.org/package/2006/relationships"><Relationship Id="rId8" Type="http://schemas.openxmlformats.org/officeDocument/2006/relationships/image" Target="../media/image225.png"/><Relationship Id="rId13" Type="http://schemas.openxmlformats.org/officeDocument/2006/relationships/image" Target="../media/image230.png"/><Relationship Id="rId3" Type="http://schemas.openxmlformats.org/officeDocument/2006/relationships/image" Target="../media/image220.png"/><Relationship Id="rId7" Type="http://schemas.openxmlformats.org/officeDocument/2006/relationships/image" Target="../media/image224.png"/><Relationship Id="rId12" Type="http://schemas.openxmlformats.org/officeDocument/2006/relationships/image" Target="../media/image229.png"/><Relationship Id="rId2" Type="http://schemas.openxmlformats.org/officeDocument/2006/relationships/image" Target="../media/image219.png"/><Relationship Id="rId1" Type="http://schemas.openxmlformats.org/officeDocument/2006/relationships/slideLayout" Target="../slideLayouts/slideLayout2.xml"/><Relationship Id="rId6" Type="http://schemas.openxmlformats.org/officeDocument/2006/relationships/image" Target="../media/image223.png"/><Relationship Id="rId11" Type="http://schemas.openxmlformats.org/officeDocument/2006/relationships/image" Target="../media/image228.png"/><Relationship Id="rId5" Type="http://schemas.openxmlformats.org/officeDocument/2006/relationships/image" Target="../media/image222.png"/><Relationship Id="rId10" Type="http://schemas.openxmlformats.org/officeDocument/2006/relationships/image" Target="../media/image227.png"/><Relationship Id="rId4" Type="http://schemas.openxmlformats.org/officeDocument/2006/relationships/image" Target="../media/image221.png"/><Relationship Id="rId9" Type="http://schemas.openxmlformats.org/officeDocument/2006/relationships/image" Target="../media/image226.png"/></Relationships>
</file>

<file path=ppt/slides/_rels/slide39.xml.rels><?xml version="1.0" encoding="UTF-8" standalone="yes"?>
<Relationships xmlns="http://schemas.openxmlformats.org/package/2006/relationships"><Relationship Id="rId3" Type="http://schemas.openxmlformats.org/officeDocument/2006/relationships/image" Target="../media/image232.jpg"/><Relationship Id="rId2" Type="http://schemas.openxmlformats.org/officeDocument/2006/relationships/image" Target="../media/image2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4.jpg"/><Relationship Id="rId2" Type="http://schemas.openxmlformats.org/officeDocument/2006/relationships/image" Target="../media/image233.jpg"/><Relationship Id="rId1" Type="http://schemas.openxmlformats.org/officeDocument/2006/relationships/slideLayout" Target="../slideLayouts/slideLayout3.xml"/><Relationship Id="rId5" Type="http://schemas.openxmlformats.org/officeDocument/2006/relationships/image" Target="../media/image236.jpg"/><Relationship Id="rId4" Type="http://schemas.openxmlformats.org/officeDocument/2006/relationships/image" Target="../media/image235.jpg"/></Relationships>
</file>

<file path=ppt/slides/_rels/slide42.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9.png"/></Relationships>
</file>

<file path=ppt/slides/_rels/slide43.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3.jpg"/><Relationship Id="rId2" Type="http://schemas.openxmlformats.org/officeDocument/2006/relationships/image" Target="../media/image242.png"/><Relationship Id="rId1" Type="http://schemas.openxmlformats.org/officeDocument/2006/relationships/slideLayout" Target="../slideLayouts/slideLayout2.xml"/><Relationship Id="rId4" Type="http://schemas.openxmlformats.org/officeDocument/2006/relationships/image" Target="../media/image2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2.xml"/><Relationship Id="rId5" Type="http://schemas.openxmlformats.org/officeDocument/2006/relationships/image" Target="../media/image248.png"/><Relationship Id="rId4" Type="http://schemas.openxmlformats.org/officeDocument/2006/relationships/image" Target="../media/image2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husho.meti.go.jp/" TargetMode="External"/><Relationship Id="rId2" Type="http://schemas.openxmlformats.org/officeDocument/2006/relationships/image" Target="../media/image2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56.jpg"/><Relationship Id="rId3" Type="http://schemas.openxmlformats.org/officeDocument/2006/relationships/image" Target="../media/image251.png"/><Relationship Id="rId7" Type="http://schemas.openxmlformats.org/officeDocument/2006/relationships/image" Target="../media/image255.png"/><Relationship Id="rId2" Type="http://schemas.openxmlformats.org/officeDocument/2006/relationships/image" Target="../media/image250.png"/><Relationship Id="rId1" Type="http://schemas.openxmlformats.org/officeDocument/2006/relationships/slideLayout" Target="../slideLayouts/slideLayout3.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 Id="rId9" Type="http://schemas.openxmlformats.org/officeDocument/2006/relationships/image" Target="../media/image25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258.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3.jpg"/><Relationship Id="rId2" Type="http://schemas.openxmlformats.org/officeDocument/2006/relationships/image" Target="../media/image262.jpg"/><Relationship Id="rId1" Type="http://schemas.openxmlformats.org/officeDocument/2006/relationships/slideLayout" Target="../slideLayouts/slideLayout2.xml"/><Relationship Id="rId6" Type="http://schemas.openxmlformats.org/officeDocument/2006/relationships/image" Target="../media/image266.jpg"/><Relationship Id="rId5" Type="http://schemas.openxmlformats.org/officeDocument/2006/relationships/image" Target="../media/image265.jpg"/><Relationship Id="rId4" Type="http://schemas.openxmlformats.org/officeDocument/2006/relationships/image" Target="../media/image264.jpg"/></Relationships>
</file>

<file path=ppt/slides/_rels/slide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78.png"/><Relationship Id="rId3" Type="http://schemas.openxmlformats.org/officeDocument/2006/relationships/image" Target="../media/image268.png"/><Relationship Id="rId7" Type="http://schemas.openxmlformats.org/officeDocument/2006/relationships/image" Target="../media/image272.png"/><Relationship Id="rId12" Type="http://schemas.openxmlformats.org/officeDocument/2006/relationships/image" Target="../media/image277.png"/><Relationship Id="rId2" Type="http://schemas.openxmlformats.org/officeDocument/2006/relationships/image" Target="../media/image267.png"/><Relationship Id="rId16"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271.png"/><Relationship Id="rId11" Type="http://schemas.openxmlformats.org/officeDocument/2006/relationships/image" Target="../media/image276.png"/><Relationship Id="rId5" Type="http://schemas.openxmlformats.org/officeDocument/2006/relationships/image" Target="../media/image270.png"/><Relationship Id="rId15" Type="http://schemas.openxmlformats.org/officeDocument/2006/relationships/image" Target="../media/image280.png"/><Relationship Id="rId10" Type="http://schemas.openxmlformats.org/officeDocument/2006/relationships/image" Target="../media/image275.png"/><Relationship Id="rId4" Type="http://schemas.openxmlformats.org/officeDocument/2006/relationships/image" Target="../media/image269.png"/><Relationship Id="rId9" Type="http://schemas.openxmlformats.org/officeDocument/2006/relationships/image" Target="../media/image274.png"/><Relationship Id="rId14" Type="http://schemas.openxmlformats.org/officeDocument/2006/relationships/image" Target="../media/image279.png"/></Relationships>
</file>

<file path=ppt/slides/_rels/slide64.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95.png"/><Relationship Id="rId3" Type="http://schemas.openxmlformats.org/officeDocument/2006/relationships/image" Target="../media/image107.png"/><Relationship Id="rId21" Type="http://schemas.openxmlformats.org/officeDocument/2006/relationships/image" Target="../media/image92.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6.png"/><Relationship Id="rId2" Type="http://schemas.openxmlformats.org/officeDocument/2006/relationships/image" Target="../media/image106.png"/><Relationship Id="rId16" Type="http://schemas.openxmlformats.org/officeDocument/2006/relationships/image" Target="../media/image12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5.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93.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4.png"/></Relationships>
</file>

<file path=ppt/slides/_rels/slide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1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507" y="2258962"/>
            <a:ext cx="6623050" cy="2474395"/>
          </a:xfrm>
          <a:prstGeom prst="rect">
            <a:avLst/>
          </a:prstGeom>
        </p:spPr>
        <p:txBody>
          <a:bodyPr vert="horz" wrap="square" lIns="0" tIns="12065" rIns="0" bIns="0" rtlCol="0">
            <a:spAutoFit/>
          </a:bodyPr>
          <a:lstStyle/>
          <a:p>
            <a:pPr marL="1905" algn="ctr">
              <a:lnSpc>
                <a:spcPct val="100000"/>
              </a:lnSpc>
              <a:spcBef>
                <a:spcPts val="95"/>
              </a:spcBef>
            </a:pPr>
            <a:r>
              <a:rPr lang="ja-JP" altLang="en-US" sz="4000" spc="-5" dirty="0" smtClean="0"/>
              <a:t>製造業関連支援施策</a:t>
            </a:r>
            <a:r>
              <a:rPr lang="en-US" altLang="ja-JP" sz="4000" spc="-5" dirty="0" smtClean="0"/>
              <a:t/>
            </a:r>
            <a:br>
              <a:rPr lang="en-US" altLang="ja-JP" sz="4000" spc="-5" dirty="0" smtClean="0"/>
            </a:br>
            <a:r>
              <a:rPr lang="en-US" altLang="ja-JP" sz="4000" spc="-5" dirty="0" smtClean="0"/>
              <a:t/>
            </a:r>
            <a:br>
              <a:rPr lang="en-US" altLang="ja-JP" sz="4000" spc="-5" dirty="0" smtClean="0"/>
            </a:br>
            <a:r>
              <a:rPr lang="ja-JP" altLang="en-US" sz="4000" spc="-5" dirty="0" smtClean="0"/>
              <a:t>平成</a:t>
            </a:r>
            <a:r>
              <a:rPr lang="en-US" altLang="ja-JP" sz="4000" spc="-5" dirty="0" smtClean="0"/>
              <a:t>30</a:t>
            </a:r>
            <a:r>
              <a:rPr lang="ja-JP" altLang="en-US" sz="4000" spc="-5" dirty="0" smtClean="0"/>
              <a:t>年度補正予算</a:t>
            </a:r>
            <a:r>
              <a:rPr lang="en-US" altLang="ja-JP" sz="4000" spc="-5" dirty="0" smtClean="0"/>
              <a:t/>
            </a:r>
            <a:br>
              <a:rPr lang="en-US" altLang="ja-JP" sz="4000" spc="-5" dirty="0" smtClean="0"/>
            </a:br>
            <a:r>
              <a:rPr lang="ja-JP" altLang="en-US" sz="4000" spc="-5" dirty="0" smtClean="0"/>
              <a:t>平成</a:t>
            </a:r>
            <a:r>
              <a:rPr lang="en-US" altLang="ja-JP" sz="4000" spc="-5" dirty="0" smtClean="0"/>
              <a:t>31</a:t>
            </a:r>
            <a:r>
              <a:rPr lang="ja-JP" altLang="en-US" sz="4000" spc="-5" dirty="0" smtClean="0"/>
              <a:t>年度当初予算・税制</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00923" y="1137262"/>
            <a:ext cx="7840980" cy="2740494"/>
          </a:xfrm>
          <a:prstGeom prst="rect">
            <a:avLst/>
          </a:prstGeom>
        </p:spPr>
        <p:txBody>
          <a:bodyPr vert="horz" wrap="square" lIns="0" tIns="153670" rIns="0" bIns="0" rtlCol="0">
            <a:spAutoFit/>
          </a:bodyPr>
          <a:lstStyle/>
          <a:p>
            <a:pPr marL="12700">
              <a:lnSpc>
                <a:spcPct val="100000"/>
              </a:lnSpc>
              <a:spcBef>
                <a:spcPts val="1210"/>
              </a:spcBef>
            </a:pPr>
            <a:r>
              <a:rPr sz="2400" b="1" spc="-5" dirty="0">
                <a:solidFill>
                  <a:srgbClr val="FF0000"/>
                </a:solidFill>
                <a:latin typeface="Meiryo UI" panose="020B0604030504040204" pitchFamily="50" charset="-128"/>
                <a:ea typeface="Meiryo UI" panose="020B0604030504040204" pitchFamily="50" charset="-128"/>
                <a:cs typeface="メイリオ"/>
              </a:rPr>
              <a:t>①事業承継・再編・統合等による</a:t>
            </a:r>
            <a:r>
              <a:rPr sz="2400" b="1" dirty="0">
                <a:solidFill>
                  <a:srgbClr val="FF0000"/>
                </a:solidFill>
                <a:latin typeface="Meiryo UI" panose="020B0604030504040204" pitchFamily="50" charset="-128"/>
                <a:ea typeface="Meiryo UI" panose="020B0604030504040204" pitchFamily="50" charset="-128"/>
                <a:cs typeface="メイリオ"/>
              </a:rPr>
              <a:t>新</a:t>
            </a:r>
            <a:r>
              <a:rPr sz="2400" b="1" spc="-5" dirty="0">
                <a:solidFill>
                  <a:srgbClr val="FF0000"/>
                </a:solidFill>
                <a:latin typeface="Meiryo UI" panose="020B0604030504040204" pitchFamily="50" charset="-128"/>
                <a:ea typeface="Meiryo UI" panose="020B0604030504040204" pitchFamily="50" charset="-128"/>
                <a:cs typeface="メイリオ"/>
              </a:rPr>
              <a:t>陳代</a:t>
            </a:r>
            <a:r>
              <a:rPr sz="2400" b="1" dirty="0">
                <a:solidFill>
                  <a:srgbClr val="FF0000"/>
                </a:solidFill>
                <a:latin typeface="Meiryo UI" panose="020B0604030504040204" pitchFamily="50" charset="-128"/>
                <a:ea typeface="Meiryo UI" panose="020B0604030504040204" pitchFamily="50" charset="-128"/>
                <a:cs typeface="メイリオ"/>
              </a:rPr>
              <a:t>謝</a:t>
            </a:r>
            <a:r>
              <a:rPr sz="2400" b="1" spc="-5" dirty="0">
                <a:solidFill>
                  <a:srgbClr val="FF0000"/>
                </a:solidFill>
                <a:latin typeface="Meiryo UI" panose="020B0604030504040204" pitchFamily="50" charset="-128"/>
                <a:ea typeface="Meiryo UI" panose="020B0604030504040204" pitchFamily="50" charset="-128"/>
                <a:cs typeface="メイリオ"/>
              </a:rPr>
              <a:t>の促進</a:t>
            </a:r>
            <a:endParaRPr sz="2400" b="1" dirty="0">
              <a:latin typeface="Meiryo UI" panose="020B0604030504040204" pitchFamily="50" charset="-128"/>
              <a:ea typeface="Meiryo UI" panose="020B0604030504040204" pitchFamily="50" charset="-128"/>
              <a:cs typeface="メイリオ"/>
            </a:endParaRPr>
          </a:p>
          <a:p>
            <a:pPr>
              <a:lnSpc>
                <a:spcPct val="100000"/>
              </a:lnSpc>
              <a:spcBef>
                <a:spcPts val="10"/>
              </a:spcBef>
            </a:pPr>
            <a:endParaRPr sz="2400" b="1" dirty="0">
              <a:latin typeface="Meiryo UI" panose="020B0604030504040204" pitchFamily="50" charset="-128"/>
              <a:ea typeface="Meiryo UI" panose="020B0604030504040204" pitchFamily="50" charset="-128"/>
              <a:cs typeface="Times New Roman"/>
            </a:endParaRPr>
          </a:p>
          <a:p>
            <a:pPr marL="12700">
              <a:lnSpc>
                <a:spcPct val="100000"/>
              </a:lnSpc>
            </a:pPr>
            <a:r>
              <a:rPr sz="2400" b="1" spc="-5" dirty="0" smtClean="0">
                <a:solidFill>
                  <a:srgbClr val="FF0000"/>
                </a:solidFill>
                <a:latin typeface="Meiryo UI" panose="020B0604030504040204" pitchFamily="50" charset="-128"/>
                <a:ea typeface="Meiryo UI" panose="020B0604030504040204" pitchFamily="50" charset="-128"/>
                <a:cs typeface="メイリオ"/>
              </a:rPr>
              <a:t>②</a:t>
            </a:r>
            <a:r>
              <a:rPr sz="2400" b="1" spc="-5" dirty="0" err="1" smtClean="0">
                <a:solidFill>
                  <a:srgbClr val="FF0000"/>
                </a:solidFill>
                <a:latin typeface="Meiryo UI" panose="020B0604030504040204" pitchFamily="50" charset="-128"/>
                <a:ea typeface="Meiryo UI" panose="020B0604030504040204" pitchFamily="50" charset="-128"/>
                <a:cs typeface="メイリオ"/>
              </a:rPr>
              <a:t>生産性の</a:t>
            </a:r>
            <a:r>
              <a:rPr lang="ja-JP" altLang="en-US" sz="2400" b="1" spc="-5" dirty="0" smtClean="0">
                <a:solidFill>
                  <a:srgbClr val="FF0000"/>
                </a:solidFill>
                <a:latin typeface="Meiryo UI" panose="020B0604030504040204" pitchFamily="50" charset="-128"/>
                <a:ea typeface="Meiryo UI" panose="020B0604030504040204" pitchFamily="50" charset="-128"/>
                <a:cs typeface="メイリオ"/>
              </a:rPr>
              <a:t>向上</a:t>
            </a:r>
            <a:endParaRPr sz="2400" b="1" dirty="0">
              <a:latin typeface="Meiryo UI" panose="020B0604030504040204" pitchFamily="50" charset="-128"/>
              <a:ea typeface="Meiryo UI" panose="020B0604030504040204" pitchFamily="50" charset="-128"/>
              <a:cs typeface="メイリオ"/>
            </a:endParaRPr>
          </a:p>
          <a:p>
            <a:pPr>
              <a:lnSpc>
                <a:spcPct val="100000"/>
              </a:lnSpc>
              <a:spcBef>
                <a:spcPts val="15"/>
              </a:spcBef>
            </a:pPr>
            <a:endParaRPr sz="2400" b="1" dirty="0">
              <a:latin typeface="Meiryo UI" panose="020B0604030504040204" pitchFamily="50" charset="-128"/>
              <a:ea typeface="Meiryo UI" panose="020B0604030504040204" pitchFamily="50" charset="-128"/>
              <a:cs typeface="Times New Roman"/>
            </a:endParaRPr>
          </a:p>
          <a:p>
            <a:pPr marL="12700">
              <a:lnSpc>
                <a:spcPct val="100000"/>
              </a:lnSpc>
            </a:pPr>
            <a:r>
              <a:rPr sz="2400" b="1" spc="-5" dirty="0" smtClean="0">
                <a:solidFill>
                  <a:srgbClr val="FF0000"/>
                </a:solidFill>
                <a:latin typeface="Meiryo UI" panose="020B0604030504040204" pitchFamily="50" charset="-128"/>
                <a:ea typeface="Meiryo UI" panose="020B0604030504040204" pitchFamily="50" charset="-128"/>
                <a:cs typeface="メイリオ"/>
              </a:rPr>
              <a:t>③</a:t>
            </a:r>
            <a:r>
              <a:rPr sz="2400" b="1" spc="-5" dirty="0" err="1" smtClean="0">
                <a:solidFill>
                  <a:srgbClr val="FF0000"/>
                </a:solidFill>
                <a:latin typeface="Meiryo UI" panose="020B0604030504040204" pitchFamily="50" charset="-128"/>
                <a:ea typeface="Meiryo UI" panose="020B0604030504040204" pitchFamily="50" charset="-128"/>
                <a:cs typeface="メイリオ"/>
              </a:rPr>
              <a:t>海外</a:t>
            </a:r>
            <a:r>
              <a:rPr lang="ja-JP" altLang="en-US" sz="2400" b="1" spc="-5" dirty="0" smtClean="0">
                <a:solidFill>
                  <a:srgbClr val="FF0000"/>
                </a:solidFill>
                <a:latin typeface="Meiryo UI" panose="020B0604030504040204" pitchFamily="50" charset="-128"/>
                <a:ea typeface="Meiryo UI" panose="020B0604030504040204" pitchFamily="50" charset="-128"/>
                <a:cs typeface="メイリオ"/>
              </a:rPr>
              <a:t>市場</a:t>
            </a:r>
            <a:r>
              <a:rPr sz="2400" b="1" dirty="0" err="1" smtClean="0">
                <a:solidFill>
                  <a:srgbClr val="FF0000"/>
                </a:solidFill>
                <a:latin typeface="Meiryo UI" panose="020B0604030504040204" pitchFamily="50" charset="-128"/>
                <a:ea typeface="Meiryo UI" panose="020B0604030504040204" pitchFamily="50" charset="-128"/>
                <a:cs typeface="メイリオ"/>
              </a:rPr>
              <a:t>の</a:t>
            </a:r>
            <a:r>
              <a:rPr sz="2400" b="1" spc="-5" dirty="0" err="1" smtClean="0">
                <a:solidFill>
                  <a:srgbClr val="FF0000"/>
                </a:solidFill>
                <a:latin typeface="Meiryo UI" panose="020B0604030504040204" pitchFamily="50" charset="-128"/>
                <a:ea typeface="Meiryo UI" panose="020B0604030504040204" pitchFamily="50" charset="-128"/>
                <a:cs typeface="メイリオ"/>
              </a:rPr>
              <a:t>獲得</a:t>
            </a:r>
            <a:r>
              <a:rPr lang="ja-JP" altLang="en-US" sz="2400" b="1" spc="-5" dirty="0" smtClean="0">
                <a:solidFill>
                  <a:srgbClr val="FF0000"/>
                </a:solidFill>
                <a:latin typeface="Meiryo UI" panose="020B0604030504040204" pitchFamily="50" charset="-128"/>
                <a:ea typeface="Meiryo UI" panose="020B0604030504040204" pitchFamily="50" charset="-128"/>
                <a:cs typeface="メイリオ"/>
              </a:rPr>
              <a:t>等</a:t>
            </a:r>
            <a:endParaRPr sz="2400" b="1" dirty="0">
              <a:latin typeface="Meiryo UI" panose="020B0604030504040204" pitchFamily="50" charset="-128"/>
              <a:ea typeface="Meiryo UI" panose="020B0604030504040204" pitchFamily="50" charset="-128"/>
              <a:cs typeface="メイリオ"/>
            </a:endParaRPr>
          </a:p>
          <a:p>
            <a:pPr>
              <a:lnSpc>
                <a:spcPct val="100000"/>
              </a:lnSpc>
              <a:spcBef>
                <a:spcPts val="10"/>
              </a:spcBef>
            </a:pPr>
            <a:endParaRPr sz="2400" b="1" dirty="0">
              <a:latin typeface="Meiryo UI" panose="020B0604030504040204" pitchFamily="50" charset="-128"/>
              <a:ea typeface="Meiryo UI" panose="020B0604030504040204" pitchFamily="50" charset="-128"/>
              <a:cs typeface="Times New Roman"/>
            </a:endParaRPr>
          </a:p>
          <a:p>
            <a:pPr marL="12700">
              <a:lnSpc>
                <a:spcPct val="100000"/>
              </a:lnSpc>
            </a:pPr>
            <a:r>
              <a:rPr lang="ja-JP" altLang="en-US" sz="2400" b="1" spc="-5" dirty="0" smtClean="0">
                <a:latin typeface="Meiryo UI" panose="020B0604030504040204" pitchFamily="50" charset="-128"/>
                <a:ea typeface="Meiryo UI" panose="020B0604030504040204" pitchFamily="50" charset="-128"/>
                <a:cs typeface="メイリオ"/>
              </a:rPr>
              <a:t>への</a:t>
            </a:r>
            <a:r>
              <a:rPr sz="2400" b="1" spc="-5" dirty="0" err="1" smtClean="0">
                <a:latin typeface="Meiryo UI" panose="020B0604030504040204" pitchFamily="50" charset="-128"/>
                <a:ea typeface="Meiryo UI" panose="020B0604030504040204" pitchFamily="50" charset="-128"/>
                <a:cs typeface="メイリオ"/>
              </a:rPr>
              <a:t>取り組</a:t>
            </a:r>
            <a:r>
              <a:rPr lang="ja-JP" altLang="en-US" sz="2400" b="1" spc="-5" dirty="0" smtClean="0">
                <a:latin typeface="Meiryo UI" panose="020B0604030504040204" pitchFamily="50" charset="-128"/>
                <a:ea typeface="Meiryo UI" panose="020B0604030504040204" pitchFamily="50" charset="-128"/>
                <a:cs typeface="メイリオ"/>
              </a:rPr>
              <a:t>みが必要</a:t>
            </a:r>
            <a:endParaRPr sz="2400" b="1" dirty="0">
              <a:latin typeface="Meiryo UI" panose="020B0604030504040204" pitchFamily="50" charset="-128"/>
              <a:ea typeface="Meiryo UI" panose="020B0604030504040204" pitchFamily="50" charset="-128"/>
              <a:cs typeface="メイリオ"/>
            </a:endParaRPr>
          </a:p>
        </p:txBody>
      </p:sp>
      <p:sp>
        <p:nvSpPr>
          <p:cNvPr id="4" name="object 4"/>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9</a:t>
            </a:r>
            <a:endParaRPr sz="1400">
              <a:latin typeface="メイリオ"/>
              <a:cs typeface="メイリオ"/>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5356" y="1519707"/>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t>ニーズに応じた支援メニュー</a:t>
            </a:r>
            <a:endParaRPr sz="3600"/>
          </a:p>
        </p:txBody>
      </p:sp>
      <p:sp>
        <p:nvSpPr>
          <p:cNvPr id="3" name="object 3"/>
          <p:cNvSpPr txBox="1"/>
          <p:nvPr/>
        </p:nvSpPr>
        <p:spPr>
          <a:xfrm>
            <a:off x="1575356" y="2616987"/>
            <a:ext cx="5054600" cy="1671320"/>
          </a:xfrm>
          <a:prstGeom prst="rect">
            <a:avLst/>
          </a:prstGeom>
        </p:spPr>
        <p:txBody>
          <a:bodyPr vert="horz" wrap="square" lIns="0" tIns="12700" rIns="0" bIns="0" rtlCol="0">
            <a:spAutoFit/>
          </a:bodyPr>
          <a:lstStyle/>
          <a:p>
            <a:pPr marL="12700">
              <a:lnSpc>
                <a:spcPct val="100000"/>
              </a:lnSpc>
              <a:spcBef>
                <a:spcPts val="100"/>
              </a:spcBef>
            </a:pPr>
            <a:r>
              <a:rPr sz="3600" b="1" dirty="0">
                <a:latin typeface="メイリオ"/>
                <a:cs typeface="メイリオ"/>
              </a:rPr>
              <a:t>①事業承継</a:t>
            </a:r>
            <a:endParaRPr sz="3600">
              <a:latin typeface="メイリオ"/>
              <a:cs typeface="メイリオ"/>
            </a:endParaRPr>
          </a:p>
          <a:p>
            <a:pPr marL="12700">
              <a:lnSpc>
                <a:spcPct val="100000"/>
              </a:lnSpc>
            </a:pPr>
            <a:r>
              <a:rPr sz="3600" b="1" dirty="0">
                <a:solidFill>
                  <a:srgbClr val="DADADA"/>
                </a:solidFill>
                <a:latin typeface="メイリオ"/>
                <a:cs typeface="メイリオ"/>
              </a:rPr>
              <a:t>②生産性向上</a:t>
            </a:r>
            <a:endParaRPr sz="3600">
              <a:latin typeface="メイリオ"/>
              <a:cs typeface="メイリオ"/>
            </a:endParaRPr>
          </a:p>
          <a:p>
            <a:pPr marL="12700">
              <a:lnSpc>
                <a:spcPct val="100000"/>
              </a:lnSpc>
            </a:pPr>
            <a:r>
              <a:rPr sz="3600" b="1" dirty="0">
                <a:solidFill>
                  <a:srgbClr val="DADADA"/>
                </a:solidFill>
                <a:latin typeface="メイリオ"/>
                <a:cs typeface="メイリオ"/>
              </a:rPr>
              <a:t>③新事業促進・海外展開</a:t>
            </a:r>
            <a:endParaRPr sz="3600">
              <a:latin typeface="メイリオ"/>
              <a:cs typeface="メイリオ"/>
            </a:endParaRPr>
          </a:p>
        </p:txBody>
      </p:sp>
      <p:sp>
        <p:nvSpPr>
          <p:cNvPr id="4" name="object 4"/>
          <p:cNvSpPr txBox="1"/>
          <p:nvPr/>
        </p:nvSpPr>
        <p:spPr>
          <a:xfrm>
            <a:off x="9589034" y="6561095"/>
            <a:ext cx="2482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10</a:t>
            </a:r>
            <a:endParaRPr sz="1400">
              <a:latin typeface="メイリオ"/>
              <a:cs typeface="メイリオ"/>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495" y="2063495"/>
            <a:ext cx="1012190" cy="4671060"/>
          </a:xfrm>
          <a:custGeom>
            <a:avLst/>
            <a:gdLst/>
            <a:ahLst/>
            <a:cxnLst/>
            <a:rect l="l" t="t" r="r" b="b"/>
            <a:pathLst>
              <a:path w="1012190" h="4671059">
                <a:moveTo>
                  <a:pt x="929017" y="0"/>
                </a:moveTo>
                <a:lnTo>
                  <a:pt x="82918" y="0"/>
                </a:lnTo>
                <a:lnTo>
                  <a:pt x="50642" y="6515"/>
                </a:lnTo>
                <a:lnTo>
                  <a:pt x="24285" y="24285"/>
                </a:lnTo>
                <a:lnTo>
                  <a:pt x="6515" y="50642"/>
                </a:lnTo>
                <a:lnTo>
                  <a:pt x="0" y="82918"/>
                </a:lnTo>
                <a:lnTo>
                  <a:pt x="0" y="4588141"/>
                </a:lnTo>
                <a:lnTo>
                  <a:pt x="6515" y="4620417"/>
                </a:lnTo>
                <a:lnTo>
                  <a:pt x="24285" y="4646774"/>
                </a:lnTo>
                <a:lnTo>
                  <a:pt x="50642" y="4664544"/>
                </a:lnTo>
                <a:lnTo>
                  <a:pt x="82918" y="4671060"/>
                </a:lnTo>
                <a:lnTo>
                  <a:pt x="929017" y="4671060"/>
                </a:lnTo>
                <a:lnTo>
                  <a:pt x="961293" y="4664544"/>
                </a:lnTo>
                <a:lnTo>
                  <a:pt x="987650" y="4646774"/>
                </a:lnTo>
                <a:lnTo>
                  <a:pt x="1005420" y="4620417"/>
                </a:lnTo>
                <a:lnTo>
                  <a:pt x="1011936" y="4588141"/>
                </a:lnTo>
                <a:lnTo>
                  <a:pt x="1011936" y="82918"/>
                </a:lnTo>
                <a:lnTo>
                  <a:pt x="1005420" y="50642"/>
                </a:lnTo>
                <a:lnTo>
                  <a:pt x="987650" y="24285"/>
                </a:lnTo>
                <a:lnTo>
                  <a:pt x="961293" y="6515"/>
                </a:lnTo>
                <a:lnTo>
                  <a:pt x="929017" y="0"/>
                </a:lnTo>
                <a:close/>
              </a:path>
            </a:pathLst>
          </a:custGeom>
          <a:solidFill>
            <a:srgbClr val="DBEEF4"/>
          </a:solidFill>
        </p:spPr>
        <p:txBody>
          <a:bodyPr wrap="square" lIns="0" tIns="0" rIns="0" bIns="0" rtlCol="0"/>
          <a:lstStyle/>
          <a:p>
            <a:endParaRPr/>
          </a:p>
        </p:txBody>
      </p:sp>
      <p:sp>
        <p:nvSpPr>
          <p:cNvPr id="3" name="object 3"/>
          <p:cNvSpPr/>
          <p:nvPr/>
        </p:nvSpPr>
        <p:spPr>
          <a:xfrm>
            <a:off x="158495" y="2063495"/>
            <a:ext cx="1012190" cy="4671060"/>
          </a:xfrm>
          <a:custGeom>
            <a:avLst/>
            <a:gdLst/>
            <a:ahLst/>
            <a:cxnLst/>
            <a:rect l="l" t="t" r="r" b="b"/>
            <a:pathLst>
              <a:path w="1012190" h="4671059">
                <a:moveTo>
                  <a:pt x="0" y="82918"/>
                </a:moveTo>
                <a:lnTo>
                  <a:pt x="6515" y="50642"/>
                </a:lnTo>
                <a:lnTo>
                  <a:pt x="24285" y="24285"/>
                </a:lnTo>
                <a:lnTo>
                  <a:pt x="50642" y="6515"/>
                </a:lnTo>
                <a:lnTo>
                  <a:pt x="82918" y="0"/>
                </a:lnTo>
                <a:lnTo>
                  <a:pt x="929017" y="0"/>
                </a:lnTo>
                <a:lnTo>
                  <a:pt x="961293" y="6515"/>
                </a:lnTo>
                <a:lnTo>
                  <a:pt x="987650" y="24285"/>
                </a:lnTo>
                <a:lnTo>
                  <a:pt x="1005420" y="50642"/>
                </a:lnTo>
                <a:lnTo>
                  <a:pt x="1011936" y="82918"/>
                </a:lnTo>
                <a:lnTo>
                  <a:pt x="1011936" y="4588141"/>
                </a:lnTo>
                <a:lnTo>
                  <a:pt x="1005420" y="4620417"/>
                </a:lnTo>
                <a:lnTo>
                  <a:pt x="987650" y="4646774"/>
                </a:lnTo>
                <a:lnTo>
                  <a:pt x="961293" y="4664544"/>
                </a:lnTo>
                <a:lnTo>
                  <a:pt x="929017" y="4671060"/>
                </a:lnTo>
                <a:lnTo>
                  <a:pt x="82918" y="4671060"/>
                </a:lnTo>
                <a:lnTo>
                  <a:pt x="50642" y="4664544"/>
                </a:lnTo>
                <a:lnTo>
                  <a:pt x="24285" y="4646774"/>
                </a:lnTo>
                <a:lnTo>
                  <a:pt x="6515" y="4620417"/>
                </a:lnTo>
                <a:lnTo>
                  <a:pt x="0" y="4588141"/>
                </a:lnTo>
                <a:lnTo>
                  <a:pt x="0" y="82918"/>
                </a:lnTo>
                <a:close/>
              </a:path>
            </a:pathLst>
          </a:custGeom>
          <a:ln w="9144">
            <a:solidFill>
              <a:srgbClr val="B3B3B3"/>
            </a:solidFill>
          </a:ln>
        </p:spPr>
        <p:txBody>
          <a:bodyPr wrap="square" lIns="0" tIns="0" rIns="0" bIns="0" rtlCol="0"/>
          <a:lstStyle/>
          <a:p>
            <a:endParaRPr/>
          </a:p>
        </p:txBody>
      </p:sp>
      <p:sp>
        <p:nvSpPr>
          <p:cNvPr id="4" name="object 4"/>
          <p:cNvSpPr/>
          <p:nvPr/>
        </p:nvSpPr>
        <p:spPr>
          <a:xfrm>
            <a:off x="1519427" y="2173227"/>
            <a:ext cx="6882765" cy="4267200"/>
          </a:xfrm>
          <a:custGeom>
            <a:avLst/>
            <a:gdLst/>
            <a:ahLst/>
            <a:cxnLst/>
            <a:rect l="l" t="t" r="r" b="b"/>
            <a:pathLst>
              <a:path w="6882765" h="4267200">
                <a:moveTo>
                  <a:pt x="6765505" y="0"/>
                </a:moveTo>
                <a:lnTo>
                  <a:pt x="116878" y="0"/>
                </a:lnTo>
                <a:lnTo>
                  <a:pt x="71382" y="9184"/>
                </a:lnTo>
                <a:lnTo>
                  <a:pt x="34231" y="34231"/>
                </a:lnTo>
                <a:lnTo>
                  <a:pt x="9184" y="71382"/>
                </a:lnTo>
                <a:lnTo>
                  <a:pt x="0" y="116878"/>
                </a:lnTo>
                <a:lnTo>
                  <a:pt x="0" y="4150309"/>
                </a:lnTo>
                <a:lnTo>
                  <a:pt x="9184" y="4195807"/>
                </a:lnTo>
                <a:lnTo>
                  <a:pt x="34231" y="4232962"/>
                </a:lnTo>
                <a:lnTo>
                  <a:pt x="71382" y="4258013"/>
                </a:lnTo>
                <a:lnTo>
                  <a:pt x="116878" y="4267200"/>
                </a:lnTo>
                <a:lnTo>
                  <a:pt x="6765505" y="4267200"/>
                </a:lnTo>
                <a:lnTo>
                  <a:pt x="6811001" y="4258013"/>
                </a:lnTo>
                <a:lnTo>
                  <a:pt x="6848152" y="4232962"/>
                </a:lnTo>
                <a:lnTo>
                  <a:pt x="6873199" y="4195807"/>
                </a:lnTo>
                <a:lnTo>
                  <a:pt x="6882383" y="4150309"/>
                </a:lnTo>
                <a:lnTo>
                  <a:pt x="6882383" y="116878"/>
                </a:lnTo>
                <a:lnTo>
                  <a:pt x="6873199" y="71382"/>
                </a:lnTo>
                <a:lnTo>
                  <a:pt x="6848152" y="34231"/>
                </a:lnTo>
                <a:lnTo>
                  <a:pt x="6811001" y="9184"/>
                </a:lnTo>
                <a:lnTo>
                  <a:pt x="6765505" y="0"/>
                </a:lnTo>
                <a:close/>
              </a:path>
            </a:pathLst>
          </a:custGeom>
          <a:solidFill>
            <a:srgbClr val="EBF1DE"/>
          </a:solidFill>
        </p:spPr>
        <p:txBody>
          <a:bodyPr wrap="square" lIns="0" tIns="0" rIns="0" bIns="0" rtlCol="0"/>
          <a:lstStyle/>
          <a:p>
            <a:endParaRPr/>
          </a:p>
        </p:txBody>
      </p:sp>
      <p:sp>
        <p:nvSpPr>
          <p:cNvPr id="5" name="object 5"/>
          <p:cNvSpPr/>
          <p:nvPr/>
        </p:nvSpPr>
        <p:spPr>
          <a:xfrm>
            <a:off x="1519427" y="2173227"/>
            <a:ext cx="6882765" cy="4267200"/>
          </a:xfrm>
          <a:custGeom>
            <a:avLst/>
            <a:gdLst/>
            <a:ahLst/>
            <a:cxnLst/>
            <a:rect l="l" t="t" r="r" b="b"/>
            <a:pathLst>
              <a:path w="6882765" h="4267200">
                <a:moveTo>
                  <a:pt x="0" y="116878"/>
                </a:moveTo>
                <a:lnTo>
                  <a:pt x="9184" y="71382"/>
                </a:lnTo>
                <a:lnTo>
                  <a:pt x="34231" y="34231"/>
                </a:lnTo>
                <a:lnTo>
                  <a:pt x="71382" y="9184"/>
                </a:lnTo>
                <a:lnTo>
                  <a:pt x="116878" y="0"/>
                </a:lnTo>
                <a:lnTo>
                  <a:pt x="6765505" y="0"/>
                </a:lnTo>
                <a:lnTo>
                  <a:pt x="6811001" y="9184"/>
                </a:lnTo>
                <a:lnTo>
                  <a:pt x="6848152" y="34231"/>
                </a:lnTo>
                <a:lnTo>
                  <a:pt x="6873199" y="71382"/>
                </a:lnTo>
                <a:lnTo>
                  <a:pt x="6882383" y="116878"/>
                </a:lnTo>
                <a:lnTo>
                  <a:pt x="6882383" y="4150309"/>
                </a:lnTo>
                <a:lnTo>
                  <a:pt x="6873199" y="4195807"/>
                </a:lnTo>
                <a:lnTo>
                  <a:pt x="6848152" y="4232962"/>
                </a:lnTo>
                <a:lnTo>
                  <a:pt x="6811001" y="4258013"/>
                </a:lnTo>
                <a:lnTo>
                  <a:pt x="6765505" y="4267200"/>
                </a:lnTo>
                <a:lnTo>
                  <a:pt x="116878" y="4267200"/>
                </a:lnTo>
                <a:lnTo>
                  <a:pt x="71382" y="4258013"/>
                </a:lnTo>
                <a:lnTo>
                  <a:pt x="34231" y="4232962"/>
                </a:lnTo>
                <a:lnTo>
                  <a:pt x="9184" y="4195807"/>
                </a:lnTo>
                <a:lnTo>
                  <a:pt x="0" y="4150309"/>
                </a:lnTo>
                <a:lnTo>
                  <a:pt x="0" y="116878"/>
                </a:lnTo>
                <a:close/>
              </a:path>
            </a:pathLst>
          </a:custGeom>
          <a:ln w="9144">
            <a:solidFill>
              <a:srgbClr val="B3B3B3"/>
            </a:solidFill>
          </a:ln>
        </p:spPr>
        <p:txBody>
          <a:bodyPr wrap="square" lIns="0" tIns="0" rIns="0" bIns="0" rtlCol="0"/>
          <a:lstStyle/>
          <a:p>
            <a:endParaRPr/>
          </a:p>
        </p:txBody>
      </p:sp>
      <p:sp>
        <p:nvSpPr>
          <p:cNvPr id="6" name="object 6"/>
          <p:cNvSpPr txBox="1"/>
          <p:nvPr/>
        </p:nvSpPr>
        <p:spPr>
          <a:xfrm>
            <a:off x="9590320" y="6581641"/>
            <a:ext cx="2482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11</a:t>
            </a:r>
            <a:endParaRPr sz="1400">
              <a:latin typeface="メイリオ"/>
              <a:cs typeface="メイリオ"/>
            </a:endParaRPr>
          </a:p>
        </p:txBody>
      </p:sp>
      <p:sp>
        <p:nvSpPr>
          <p:cNvPr id="7" name="object 7"/>
          <p:cNvSpPr txBox="1">
            <a:spLocks noGrp="1"/>
          </p:cNvSpPr>
          <p:nvPr>
            <p:ph type="title"/>
          </p:nvPr>
        </p:nvSpPr>
        <p:spPr>
          <a:xfrm>
            <a:off x="78739" y="0"/>
            <a:ext cx="8093709"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重点施策①	事業承継･再編</a:t>
            </a:r>
            <a:r>
              <a:rPr sz="2000" spc="-15" dirty="0"/>
              <a:t>・</a:t>
            </a:r>
            <a:r>
              <a:rPr sz="2000" dirty="0"/>
              <a:t>統</a:t>
            </a:r>
            <a:r>
              <a:rPr sz="2000" spc="-15" dirty="0"/>
              <a:t>合</a:t>
            </a:r>
            <a:r>
              <a:rPr sz="2000" dirty="0"/>
              <a:t>等</a:t>
            </a:r>
            <a:r>
              <a:rPr sz="2000" spc="-15" dirty="0"/>
              <a:t>によ</a:t>
            </a:r>
            <a:r>
              <a:rPr sz="2000" dirty="0"/>
              <a:t>る新</a:t>
            </a:r>
            <a:r>
              <a:rPr sz="2000" spc="-15" dirty="0"/>
              <a:t>陳</a:t>
            </a:r>
            <a:r>
              <a:rPr sz="2000" dirty="0"/>
              <a:t>代</a:t>
            </a:r>
            <a:r>
              <a:rPr sz="2000" spc="-15" dirty="0"/>
              <a:t>謝</a:t>
            </a:r>
            <a:r>
              <a:rPr sz="2000" dirty="0"/>
              <a:t>の促進</a:t>
            </a:r>
          </a:p>
        </p:txBody>
      </p:sp>
      <p:sp>
        <p:nvSpPr>
          <p:cNvPr id="8" name="object 8"/>
          <p:cNvSpPr txBox="1"/>
          <p:nvPr/>
        </p:nvSpPr>
        <p:spPr>
          <a:xfrm>
            <a:off x="184417" y="304801"/>
            <a:ext cx="9540240" cy="1447800"/>
          </a:xfrm>
          <a:prstGeom prst="rect">
            <a:avLst/>
          </a:prstGeom>
          <a:solidFill>
            <a:srgbClr val="99D6EC"/>
          </a:solidFill>
        </p:spPr>
        <p:txBody>
          <a:bodyPr vert="horz" wrap="square" lIns="0" tIns="73025" rIns="0" bIns="0" rtlCol="0">
            <a:spAutoFit/>
          </a:bodyPr>
          <a:lstStyle/>
          <a:p>
            <a:pPr marL="558800" indent="-342900">
              <a:lnSpc>
                <a:spcPct val="100000"/>
              </a:lnSpc>
              <a:spcBef>
                <a:spcPts val="575"/>
              </a:spcBef>
              <a:buClr>
                <a:srgbClr val="002060"/>
              </a:buClr>
              <a:buFont typeface="Wingdings"/>
              <a:buChar char=""/>
              <a:tabLst>
                <a:tab pos="558800" algn="l"/>
                <a:tab pos="559435" algn="l"/>
              </a:tabLst>
            </a:pPr>
            <a:r>
              <a:rPr sz="1800" dirty="0">
                <a:latin typeface="メイリオ"/>
                <a:cs typeface="メイリオ"/>
              </a:rPr>
              <a:t>事業承継のステップ毎にきめ細かな支援を行い、事業承継を引き続き重点的に進める。</a:t>
            </a:r>
          </a:p>
          <a:p>
            <a:pPr marL="558800" marR="286385" indent="-342900" algn="just">
              <a:lnSpc>
                <a:spcPct val="100000"/>
              </a:lnSpc>
              <a:buClr>
                <a:srgbClr val="002060"/>
              </a:buClr>
              <a:buFont typeface="Wingdings"/>
              <a:buChar char=""/>
              <a:tabLst>
                <a:tab pos="559435" algn="l"/>
              </a:tabLst>
            </a:pPr>
            <a:r>
              <a:rPr sz="1800" dirty="0">
                <a:latin typeface="メイリオ"/>
                <a:cs typeface="メイリオ"/>
              </a:rPr>
              <a:t>今年度の税制改正では、法人の事業承継税制を抜本的に拡充した。さらに来年度の税 制改正においては、個人事業者の事業承継を後押しする新税制を創設する。これによ り</a:t>
            </a:r>
            <a:r>
              <a:rPr sz="1800" b="1" u="sng" dirty="0">
                <a:solidFill>
                  <a:srgbClr val="FF0000"/>
                </a:solidFill>
                <a:uFill>
                  <a:solidFill>
                    <a:srgbClr val="FF0000"/>
                  </a:solidFill>
                </a:uFill>
                <a:latin typeface="メイリオ"/>
                <a:cs typeface="メイリオ"/>
              </a:rPr>
              <a:t>中小企業の事業承継を後押しする税制措置が完成</a:t>
            </a:r>
            <a:r>
              <a:rPr sz="1800" dirty="0">
                <a:latin typeface="メイリオ"/>
                <a:cs typeface="メイリオ"/>
              </a:rPr>
              <a:t>する。</a:t>
            </a:r>
          </a:p>
        </p:txBody>
      </p:sp>
      <p:sp>
        <p:nvSpPr>
          <p:cNvPr id="9" name="object 9"/>
          <p:cNvSpPr txBox="1"/>
          <p:nvPr/>
        </p:nvSpPr>
        <p:spPr>
          <a:xfrm>
            <a:off x="148140" y="2147402"/>
            <a:ext cx="103886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ステップ①</a:t>
            </a:r>
            <a:endParaRPr sz="1600" dirty="0">
              <a:latin typeface="メイリオ"/>
              <a:cs typeface="メイリオ"/>
            </a:endParaRPr>
          </a:p>
        </p:txBody>
      </p:sp>
      <p:sp>
        <p:nvSpPr>
          <p:cNvPr id="10" name="object 10"/>
          <p:cNvSpPr/>
          <p:nvPr/>
        </p:nvSpPr>
        <p:spPr>
          <a:xfrm>
            <a:off x="160842" y="2387940"/>
            <a:ext cx="1013460" cy="0"/>
          </a:xfrm>
          <a:custGeom>
            <a:avLst/>
            <a:gdLst/>
            <a:ahLst/>
            <a:cxnLst/>
            <a:rect l="l" t="t" r="r" b="b"/>
            <a:pathLst>
              <a:path w="1013460">
                <a:moveTo>
                  <a:pt x="0" y="0"/>
                </a:moveTo>
                <a:lnTo>
                  <a:pt x="1013447" y="0"/>
                </a:lnTo>
              </a:path>
            </a:pathLst>
          </a:custGeom>
          <a:ln w="10667">
            <a:solidFill>
              <a:srgbClr val="000000"/>
            </a:solidFill>
          </a:ln>
        </p:spPr>
        <p:txBody>
          <a:bodyPr wrap="square" lIns="0" tIns="0" rIns="0" bIns="0" rtlCol="0"/>
          <a:lstStyle/>
          <a:p>
            <a:endParaRPr/>
          </a:p>
        </p:txBody>
      </p:sp>
      <p:sp>
        <p:nvSpPr>
          <p:cNvPr id="11" name="object 11"/>
          <p:cNvSpPr txBox="1"/>
          <p:nvPr/>
        </p:nvSpPr>
        <p:spPr>
          <a:xfrm>
            <a:off x="148140" y="2391242"/>
            <a:ext cx="103886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経営者の気</a:t>
            </a:r>
            <a:endParaRPr sz="1600" dirty="0">
              <a:latin typeface="メイリオ"/>
              <a:cs typeface="メイリオ"/>
            </a:endParaRPr>
          </a:p>
        </p:txBody>
      </p:sp>
      <p:sp>
        <p:nvSpPr>
          <p:cNvPr id="12" name="object 12"/>
          <p:cNvSpPr txBox="1"/>
          <p:nvPr/>
        </p:nvSpPr>
        <p:spPr>
          <a:xfrm>
            <a:off x="452989" y="2635080"/>
            <a:ext cx="4311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づき</a:t>
            </a:r>
            <a:endParaRPr sz="1600">
              <a:latin typeface="メイリオ"/>
              <a:cs typeface="メイリオ"/>
            </a:endParaRPr>
          </a:p>
        </p:txBody>
      </p:sp>
      <p:sp>
        <p:nvSpPr>
          <p:cNvPr id="13" name="object 13"/>
          <p:cNvSpPr txBox="1"/>
          <p:nvPr/>
        </p:nvSpPr>
        <p:spPr>
          <a:xfrm>
            <a:off x="1584960" y="2788920"/>
            <a:ext cx="1621790" cy="1569720"/>
          </a:xfrm>
          <a:prstGeom prst="rect">
            <a:avLst/>
          </a:prstGeom>
          <a:solidFill>
            <a:srgbClr val="FFFFFF"/>
          </a:solidFill>
          <a:ln w="9144">
            <a:solidFill>
              <a:srgbClr val="000000"/>
            </a:solidFill>
          </a:ln>
        </p:spPr>
        <p:txBody>
          <a:bodyPr vert="horz" wrap="square" lIns="0" tIns="0" rIns="0" bIns="0" rtlCol="0">
            <a:spAutoFit/>
          </a:bodyPr>
          <a:lstStyle/>
          <a:p>
            <a:pPr>
              <a:lnSpc>
                <a:spcPct val="100000"/>
              </a:lnSpc>
            </a:pPr>
            <a:endParaRPr sz="2600">
              <a:latin typeface="Times New Roman"/>
              <a:cs typeface="Times New Roman"/>
            </a:endParaRPr>
          </a:p>
          <a:p>
            <a:pPr marL="100330" marR="93980" algn="ctr">
              <a:lnSpc>
                <a:spcPct val="100000"/>
              </a:lnSpc>
              <a:spcBef>
                <a:spcPts val="5"/>
              </a:spcBef>
            </a:pPr>
            <a:r>
              <a:rPr sz="1600" spc="-5" dirty="0">
                <a:latin typeface="メイリオ"/>
                <a:cs typeface="メイリオ"/>
              </a:rPr>
              <a:t>親族等の経営者 に近い従業員 への承継</a:t>
            </a:r>
            <a:endParaRPr sz="1600">
              <a:latin typeface="メイリオ"/>
              <a:cs typeface="メイリオ"/>
            </a:endParaRPr>
          </a:p>
        </p:txBody>
      </p:sp>
      <p:sp>
        <p:nvSpPr>
          <p:cNvPr id="14" name="object 14"/>
          <p:cNvSpPr txBox="1"/>
          <p:nvPr/>
        </p:nvSpPr>
        <p:spPr>
          <a:xfrm>
            <a:off x="1584960" y="4933188"/>
            <a:ext cx="1583690" cy="1446530"/>
          </a:xfrm>
          <a:prstGeom prst="rect">
            <a:avLst/>
          </a:prstGeom>
          <a:solidFill>
            <a:srgbClr val="FFFFFF"/>
          </a:solidFill>
          <a:ln w="3175">
            <a:solidFill>
              <a:srgbClr val="000000"/>
            </a:solidFill>
          </a:ln>
        </p:spPr>
        <p:txBody>
          <a:bodyPr vert="horz" wrap="square" lIns="0" tIns="2540" rIns="0" bIns="0" rtlCol="0">
            <a:spAutoFit/>
          </a:bodyPr>
          <a:lstStyle/>
          <a:p>
            <a:pPr>
              <a:lnSpc>
                <a:spcPct val="100000"/>
              </a:lnSpc>
              <a:spcBef>
                <a:spcPts val="20"/>
              </a:spcBef>
            </a:pPr>
            <a:endParaRPr sz="3000">
              <a:latin typeface="Times New Roman"/>
              <a:cs typeface="Times New Roman"/>
            </a:endParaRPr>
          </a:p>
          <a:p>
            <a:pPr marL="385445" marR="379095" indent="101600">
              <a:lnSpc>
                <a:spcPct val="100000"/>
              </a:lnSpc>
            </a:pPr>
            <a:r>
              <a:rPr sz="1600" spc="-5" dirty="0">
                <a:latin typeface="メイリオ"/>
                <a:cs typeface="メイリオ"/>
              </a:rPr>
              <a:t>第三者 への承継</a:t>
            </a:r>
            <a:endParaRPr sz="1600">
              <a:latin typeface="メイリオ"/>
              <a:cs typeface="メイリオ"/>
            </a:endParaRPr>
          </a:p>
        </p:txBody>
      </p:sp>
      <p:sp>
        <p:nvSpPr>
          <p:cNvPr id="15" name="object 15"/>
          <p:cNvSpPr txBox="1"/>
          <p:nvPr/>
        </p:nvSpPr>
        <p:spPr>
          <a:xfrm>
            <a:off x="1663602" y="2230692"/>
            <a:ext cx="2258060" cy="269240"/>
          </a:xfrm>
          <a:prstGeom prst="rect">
            <a:avLst/>
          </a:prstGeom>
        </p:spPr>
        <p:txBody>
          <a:bodyPr vert="horz" wrap="square" lIns="0" tIns="12065" rIns="0" bIns="0" rtlCol="0">
            <a:spAutoFit/>
          </a:bodyPr>
          <a:lstStyle/>
          <a:p>
            <a:pPr marL="12700">
              <a:lnSpc>
                <a:spcPct val="100000"/>
              </a:lnSpc>
              <a:spcBef>
                <a:spcPts val="95"/>
              </a:spcBef>
              <a:tabLst>
                <a:tab pos="1231265" algn="l"/>
              </a:tabLst>
            </a:pPr>
            <a:r>
              <a:rPr sz="1600" b="1" u="sng" spc="-5" dirty="0">
                <a:uFill>
                  <a:solidFill>
                    <a:srgbClr val="000000"/>
                  </a:solidFill>
                </a:uFill>
                <a:latin typeface="メイリオ"/>
                <a:cs typeface="メイリオ"/>
              </a:rPr>
              <a:t>ステップ②	事業引継ぎ</a:t>
            </a:r>
            <a:endParaRPr sz="1600">
              <a:latin typeface="メイリオ"/>
              <a:cs typeface="メイリオ"/>
            </a:endParaRPr>
          </a:p>
        </p:txBody>
      </p:sp>
      <p:sp>
        <p:nvSpPr>
          <p:cNvPr id="16" name="object 16"/>
          <p:cNvSpPr txBox="1"/>
          <p:nvPr/>
        </p:nvSpPr>
        <p:spPr>
          <a:xfrm>
            <a:off x="3587496" y="2791967"/>
            <a:ext cx="1239520" cy="692150"/>
          </a:xfrm>
          <a:prstGeom prst="rect">
            <a:avLst/>
          </a:prstGeom>
          <a:solidFill>
            <a:srgbClr val="FFFFFF"/>
          </a:solidFill>
          <a:ln w="9144">
            <a:solidFill>
              <a:srgbClr val="000000"/>
            </a:solidFill>
          </a:ln>
        </p:spPr>
        <p:txBody>
          <a:bodyPr vert="horz" wrap="square" lIns="0" tIns="182245" rIns="0" bIns="0" rtlCol="0">
            <a:spAutoFit/>
          </a:bodyPr>
          <a:lstStyle/>
          <a:p>
            <a:pPr marL="313690">
              <a:lnSpc>
                <a:spcPct val="100000"/>
              </a:lnSpc>
              <a:spcBef>
                <a:spcPts val="1435"/>
              </a:spcBef>
              <a:tabLst>
                <a:tab pos="720725" algn="l"/>
              </a:tabLst>
            </a:pPr>
            <a:r>
              <a:rPr sz="1600" spc="-5" dirty="0">
                <a:latin typeface="メイリオ"/>
                <a:cs typeface="メイリオ"/>
              </a:rPr>
              <a:t>法	人</a:t>
            </a:r>
            <a:endParaRPr sz="1600">
              <a:latin typeface="メイリオ"/>
              <a:cs typeface="メイリオ"/>
            </a:endParaRPr>
          </a:p>
        </p:txBody>
      </p:sp>
      <p:sp>
        <p:nvSpPr>
          <p:cNvPr id="17" name="object 17"/>
          <p:cNvSpPr txBox="1"/>
          <p:nvPr/>
        </p:nvSpPr>
        <p:spPr>
          <a:xfrm>
            <a:off x="3590544" y="3624071"/>
            <a:ext cx="1237615" cy="845819"/>
          </a:xfrm>
          <a:prstGeom prst="rect">
            <a:avLst/>
          </a:prstGeom>
          <a:solidFill>
            <a:srgbClr val="FFFFFF"/>
          </a:solidFill>
          <a:ln w="3175">
            <a:solidFill>
              <a:srgbClr val="000000"/>
            </a:solidFill>
          </a:ln>
        </p:spPr>
        <p:txBody>
          <a:bodyPr vert="horz" wrap="square" lIns="0" tIns="182245" rIns="0" bIns="0" rtlCol="0">
            <a:spAutoFit/>
          </a:bodyPr>
          <a:lstStyle/>
          <a:p>
            <a:pPr marL="111760">
              <a:lnSpc>
                <a:spcPct val="100000"/>
              </a:lnSpc>
              <a:spcBef>
                <a:spcPts val="1435"/>
              </a:spcBef>
            </a:pPr>
            <a:r>
              <a:rPr sz="1600" spc="-5" dirty="0">
                <a:latin typeface="メイリオ"/>
                <a:cs typeface="メイリオ"/>
              </a:rPr>
              <a:t>個人事業者</a:t>
            </a:r>
            <a:endParaRPr sz="1600">
              <a:latin typeface="メイリオ"/>
              <a:cs typeface="メイリオ"/>
            </a:endParaRPr>
          </a:p>
        </p:txBody>
      </p:sp>
      <p:sp>
        <p:nvSpPr>
          <p:cNvPr id="18" name="object 18"/>
          <p:cNvSpPr txBox="1"/>
          <p:nvPr/>
        </p:nvSpPr>
        <p:spPr>
          <a:xfrm>
            <a:off x="3399125" y="1856789"/>
            <a:ext cx="29972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メイリオ"/>
                <a:cs typeface="メイリオ"/>
              </a:rPr>
              <a:t>事業承継のステップと支援策</a:t>
            </a:r>
            <a:endParaRPr sz="1600" dirty="0">
              <a:latin typeface="メイリオ"/>
              <a:cs typeface="メイリオ"/>
            </a:endParaRPr>
          </a:p>
        </p:txBody>
      </p:sp>
      <p:sp>
        <p:nvSpPr>
          <p:cNvPr id="19" name="object 19"/>
          <p:cNvSpPr/>
          <p:nvPr/>
        </p:nvSpPr>
        <p:spPr>
          <a:xfrm>
            <a:off x="1203960" y="3343655"/>
            <a:ext cx="300355" cy="504825"/>
          </a:xfrm>
          <a:custGeom>
            <a:avLst/>
            <a:gdLst/>
            <a:ahLst/>
            <a:cxnLst/>
            <a:rect l="l" t="t" r="r" b="b"/>
            <a:pathLst>
              <a:path w="300355" h="504825">
                <a:moveTo>
                  <a:pt x="150114" y="0"/>
                </a:moveTo>
                <a:lnTo>
                  <a:pt x="150114" y="126111"/>
                </a:lnTo>
                <a:lnTo>
                  <a:pt x="0" y="126111"/>
                </a:lnTo>
                <a:lnTo>
                  <a:pt x="0" y="378333"/>
                </a:lnTo>
                <a:lnTo>
                  <a:pt x="150114" y="378333"/>
                </a:lnTo>
                <a:lnTo>
                  <a:pt x="150114" y="504444"/>
                </a:lnTo>
                <a:lnTo>
                  <a:pt x="300228" y="252222"/>
                </a:lnTo>
                <a:lnTo>
                  <a:pt x="150114" y="0"/>
                </a:lnTo>
                <a:close/>
              </a:path>
            </a:pathLst>
          </a:custGeom>
          <a:solidFill>
            <a:srgbClr val="808080"/>
          </a:solidFill>
        </p:spPr>
        <p:txBody>
          <a:bodyPr wrap="square" lIns="0" tIns="0" rIns="0" bIns="0" rtlCol="0"/>
          <a:lstStyle/>
          <a:p>
            <a:endParaRPr/>
          </a:p>
        </p:txBody>
      </p:sp>
      <p:sp>
        <p:nvSpPr>
          <p:cNvPr id="20" name="object 20"/>
          <p:cNvSpPr/>
          <p:nvPr/>
        </p:nvSpPr>
        <p:spPr>
          <a:xfrm>
            <a:off x="1203960" y="3343655"/>
            <a:ext cx="300355" cy="504825"/>
          </a:xfrm>
          <a:custGeom>
            <a:avLst/>
            <a:gdLst/>
            <a:ahLst/>
            <a:cxnLst/>
            <a:rect l="l" t="t" r="r" b="b"/>
            <a:pathLst>
              <a:path w="300355" h="504825">
                <a:moveTo>
                  <a:pt x="0" y="126111"/>
                </a:moveTo>
                <a:lnTo>
                  <a:pt x="150114" y="126111"/>
                </a:lnTo>
                <a:lnTo>
                  <a:pt x="150114" y="0"/>
                </a:lnTo>
                <a:lnTo>
                  <a:pt x="300228" y="252222"/>
                </a:lnTo>
                <a:lnTo>
                  <a:pt x="150114" y="504444"/>
                </a:lnTo>
                <a:lnTo>
                  <a:pt x="150114" y="378333"/>
                </a:lnTo>
                <a:lnTo>
                  <a:pt x="0" y="378333"/>
                </a:lnTo>
                <a:lnTo>
                  <a:pt x="0" y="126111"/>
                </a:lnTo>
                <a:close/>
              </a:path>
            </a:pathLst>
          </a:custGeom>
          <a:ln w="9143">
            <a:solidFill>
              <a:srgbClr val="B3B3B3"/>
            </a:solidFill>
          </a:ln>
        </p:spPr>
        <p:txBody>
          <a:bodyPr wrap="square" lIns="0" tIns="0" rIns="0" bIns="0" rtlCol="0"/>
          <a:lstStyle/>
          <a:p>
            <a:endParaRPr/>
          </a:p>
        </p:txBody>
      </p:sp>
      <p:sp>
        <p:nvSpPr>
          <p:cNvPr id="21" name="object 21"/>
          <p:cNvSpPr/>
          <p:nvPr/>
        </p:nvSpPr>
        <p:spPr>
          <a:xfrm>
            <a:off x="1194816" y="5431535"/>
            <a:ext cx="299085" cy="504825"/>
          </a:xfrm>
          <a:custGeom>
            <a:avLst/>
            <a:gdLst/>
            <a:ahLst/>
            <a:cxnLst/>
            <a:rect l="l" t="t" r="r" b="b"/>
            <a:pathLst>
              <a:path w="299084" h="504825">
                <a:moveTo>
                  <a:pt x="149352" y="0"/>
                </a:moveTo>
                <a:lnTo>
                  <a:pt x="149352" y="126110"/>
                </a:lnTo>
                <a:lnTo>
                  <a:pt x="0" y="126110"/>
                </a:lnTo>
                <a:lnTo>
                  <a:pt x="0" y="378332"/>
                </a:lnTo>
                <a:lnTo>
                  <a:pt x="149352" y="378332"/>
                </a:lnTo>
                <a:lnTo>
                  <a:pt x="149352" y="504443"/>
                </a:lnTo>
                <a:lnTo>
                  <a:pt x="298704" y="252221"/>
                </a:lnTo>
                <a:lnTo>
                  <a:pt x="149352" y="0"/>
                </a:lnTo>
                <a:close/>
              </a:path>
            </a:pathLst>
          </a:custGeom>
          <a:solidFill>
            <a:srgbClr val="808080"/>
          </a:solidFill>
        </p:spPr>
        <p:txBody>
          <a:bodyPr wrap="square" lIns="0" tIns="0" rIns="0" bIns="0" rtlCol="0"/>
          <a:lstStyle/>
          <a:p>
            <a:endParaRPr/>
          </a:p>
        </p:txBody>
      </p:sp>
      <p:sp>
        <p:nvSpPr>
          <p:cNvPr id="22" name="object 22"/>
          <p:cNvSpPr/>
          <p:nvPr/>
        </p:nvSpPr>
        <p:spPr>
          <a:xfrm>
            <a:off x="1194816" y="5431535"/>
            <a:ext cx="299085" cy="504825"/>
          </a:xfrm>
          <a:custGeom>
            <a:avLst/>
            <a:gdLst/>
            <a:ahLst/>
            <a:cxnLst/>
            <a:rect l="l" t="t" r="r" b="b"/>
            <a:pathLst>
              <a:path w="299084" h="504825">
                <a:moveTo>
                  <a:pt x="0" y="126110"/>
                </a:moveTo>
                <a:lnTo>
                  <a:pt x="149352" y="126110"/>
                </a:lnTo>
                <a:lnTo>
                  <a:pt x="149352" y="0"/>
                </a:lnTo>
                <a:lnTo>
                  <a:pt x="298704" y="252221"/>
                </a:lnTo>
                <a:lnTo>
                  <a:pt x="149352" y="504443"/>
                </a:lnTo>
                <a:lnTo>
                  <a:pt x="149352" y="378332"/>
                </a:lnTo>
                <a:lnTo>
                  <a:pt x="0" y="378332"/>
                </a:lnTo>
                <a:lnTo>
                  <a:pt x="0" y="126110"/>
                </a:lnTo>
                <a:close/>
              </a:path>
            </a:pathLst>
          </a:custGeom>
          <a:ln w="9144">
            <a:solidFill>
              <a:srgbClr val="B3B3B3"/>
            </a:solidFill>
          </a:ln>
        </p:spPr>
        <p:txBody>
          <a:bodyPr wrap="square" lIns="0" tIns="0" rIns="0" bIns="0" rtlCol="0"/>
          <a:lstStyle/>
          <a:p>
            <a:endParaRPr/>
          </a:p>
        </p:txBody>
      </p:sp>
      <p:sp>
        <p:nvSpPr>
          <p:cNvPr id="23" name="object 23"/>
          <p:cNvSpPr txBox="1"/>
          <p:nvPr/>
        </p:nvSpPr>
        <p:spPr>
          <a:xfrm>
            <a:off x="4898135" y="2795016"/>
            <a:ext cx="3421379" cy="688975"/>
          </a:xfrm>
          <a:prstGeom prst="rect">
            <a:avLst/>
          </a:prstGeom>
          <a:ln w="9144">
            <a:solidFill>
              <a:srgbClr val="000000"/>
            </a:solidFill>
          </a:ln>
        </p:spPr>
        <p:txBody>
          <a:bodyPr vert="horz" wrap="square" lIns="0" tIns="168910" rIns="0" bIns="0" rtlCol="0">
            <a:spAutoFit/>
          </a:bodyPr>
          <a:lstStyle/>
          <a:p>
            <a:pPr marL="62230">
              <a:lnSpc>
                <a:spcPct val="100000"/>
              </a:lnSpc>
              <a:spcBef>
                <a:spcPts val="1330"/>
              </a:spcBef>
            </a:pPr>
            <a:r>
              <a:rPr sz="1400" b="1" dirty="0">
                <a:latin typeface="メイリオ"/>
                <a:cs typeface="メイリオ"/>
              </a:rPr>
              <a:t>・</a:t>
            </a:r>
            <a:r>
              <a:rPr sz="1400" b="1" dirty="0">
                <a:solidFill>
                  <a:srgbClr val="FF0000"/>
                </a:solidFill>
                <a:latin typeface="メイリオ"/>
                <a:cs typeface="メイリオ"/>
              </a:rPr>
              <a:t>事業承継税制抜本拡</a:t>
            </a:r>
            <a:r>
              <a:rPr sz="1400" b="1" spc="-15" dirty="0">
                <a:solidFill>
                  <a:srgbClr val="FF0000"/>
                </a:solidFill>
                <a:latin typeface="メイリオ"/>
                <a:cs typeface="メイリオ"/>
              </a:rPr>
              <a:t>充</a:t>
            </a:r>
            <a:r>
              <a:rPr sz="1400" dirty="0">
                <a:latin typeface="メイリオ"/>
                <a:cs typeface="メイリオ"/>
              </a:rPr>
              <a:t>（10年</a:t>
            </a:r>
            <a:r>
              <a:rPr sz="1400" spc="-15" dirty="0">
                <a:latin typeface="メイリオ"/>
                <a:cs typeface="メイリオ"/>
              </a:rPr>
              <a:t>時</a:t>
            </a:r>
            <a:r>
              <a:rPr sz="1400" dirty="0">
                <a:latin typeface="メイリオ"/>
                <a:cs typeface="メイリオ"/>
              </a:rPr>
              <a:t>限）</a:t>
            </a:r>
            <a:endParaRPr sz="1400">
              <a:latin typeface="メイリオ"/>
              <a:cs typeface="メイリオ"/>
            </a:endParaRPr>
          </a:p>
          <a:p>
            <a:pPr marL="62230">
              <a:lnSpc>
                <a:spcPct val="100000"/>
              </a:lnSpc>
              <a:spcBef>
                <a:spcPts val="5"/>
              </a:spcBef>
            </a:pPr>
            <a:r>
              <a:rPr sz="1400" dirty="0">
                <a:latin typeface="メイリオ"/>
                <a:cs typeface="メイリオ"/>
              </a:rPr>
              <a:t>【税】</a:t>
            </a:r>
            <a:endParaRPr sz="1400">
              <a:latin typeface="メイリオ"/>
              <a:cs typeface="メイリオ"/>
            </a:endParaRPr>
          </a:p>
        </p:txBody>
      </p:sp>
      <p:sp>
        <p:nvSpPr>
          <p:cNvPr id="24" name="object 24"/>
          <p:cNvSpPr txBox="1"/>
          <p:nvPr/>
        </p:nvSpPr>
        <p:spPr>
          <a:xfrm>
            <a:off x="406281" y="2864534"/>
            <a:ext cx="572770" cy="3835400"/>
          </a:xfrm>
          <a:prstGeom prst="rect">
            <a:avLst/>
          </a:prstGeom>
        </p:spPr>
        <p:txBody>
          <a:bodyPr vert="eaVert" wrap="square" lIns="0" tIns="0" rIns="0" bIns="0" rtlCol="0">
            <a:spAutoFit/>
          </a:bodyPr>
          <a:lstStyle/>
          <a:p>
            <a:pPr marL="12700">
              <a:lnSpc>
                <a:spcPct val="65000"/>
              </a:lnSpc>
            </a:pPr>
            <a:r>
              <a:rPr sz="1400" dirty="0">
                <a:latin typeface="メイリオ"/>
                <a:cs typeface="メイリオ"/>
              </a:rPr>
              <a:t>［支援策］</a:t>
            </a:r>
          </a:p>
          <a:p>
            <a:pPr marL="12700">
              <a:lnSpc>
                <a:spcPct val="100000"/>
              </a:lnSpc>
              <a:spcBef>
                <a:spcPts val="75"/>
              </a:spcBef>
            </a:pPr>
            <a:r>
              <a:rPr sz="1200" b="1" dirty="0">
                <a:solidFill>
                  <a:srgbClr val="FF0000"/>
                </a:solidFill>
                <a:latin typeface="メイリオ"/>
                <a:cs typeface="メイリオ"/>
              </a:rPr>
              <a:t>・事業承継ネットワークによるプッシュ型支援【予算】</a:t>
            </a:r>
            <a:endParaRPr sz="1200" dirty="0">
              <a:latin typeface="メイリオ"/>
              <a:cs typeface="メイリオ"/>
            </a:endParaRPr>
          </a:p>
          <a:p>
            <a:pPr marL="12700">
              <a:lnSpc>
                <a:spcPct val="100000"/>
              </a:lnSpc>
              <a:spcBef>
                <a:spcPts val="5"/>
              </a:spcBef>
            </a:pPr>
            <a:r>
              <a:rPr sz="1200" dirty="0">
                <a:latin typeface="メイリオ"/>
                <a:cs typeface="メイリオ"/>
              </a:rPr>
              <a:t>・認定支援機関による経営改善計画策定支援【予算】</a:t>
            </a:r>
          </a:p>
        </p:txBody>
      </p:sp>
      <p:sp>
        <p:nvSpPr>
          <p:cNvPr id="25" name="object 25"/>
          <p:cNvSpPr txBox="1"/>
          <p:nvPr/>
        </p:nvSpPr>
        <p:spPr>
          <a:xfrm>
            <a:off x="4901184" y="3628644"/>
            <a:ext cx="3421379" cy="841375"/>
          </a:xfrm>
          <a:prstGeom prst="rect">
            <a:avLst/>
          </a:prstGeom>
          <a:ln w="9144">
            <a:solidFill>
              <a:srgbClr val="000000"/>
            </a:solidFill>
          </a:ln>
        </p:spPr>
        <p:txBody>
          <a:bodyPr vert="horz" wrap="square" lIns="0" tIns="159385" rIns="0" bIns="0" rtlCol="0">
            <a:spAutoFit/>
          </a:bodyPr>
          <a:lstStyle/>
          <a:p>
            <a:pPr marL="72390">
              <a:lnSpc>
                <a:spcPct val="100000"/>
              </a:lnSpc>
              <a:spcBef>
                <a:spcPts val="1255"/>
              </a:spcBef>
            </a:pPr>
            <a:r>
              <a:rPr sz="1400" b="1" dirty="0">
                <a:latin typeface="メイリオ"/>
                <a:cs typeface="メイリオ"/>
              </a:rPr>
              <a:t>・</a:t>
            </a:r>
            <a:r>
              <a:rPr sz="1400" b="1" dirty="0">
                <a:solidFill>
                  <a:srgbClr val="FF0000"/>
                </a:solidFill>
                <a:latin typeface="メイリオ"/>
                <a:cs typeface="メイリオ"/>
              </a:rPr>
              <a:t>個人版事業承継税制</a:t>
            </a:r>
            <a:r>
              <a:rPr sz="1400" b="1" spc="-15" dirty="0">
                <a:solidFill>
                  <a:srgbClr val="FF0000"/>
                </a:solidFill>
                <a:latin typeface="メイリオ"/>
                <a:cs typeface="メイリオ"/>
              </a:rPr>
              <a:t>の</a:t>
            </a:r>
            <a:r>
              <a:rPr sz="1400" b="1" dirty="0">
                <a:solidFill>
                  <a:srgbClr val="FF0000"/>
                </a:solidFill>
                <a:latin typeface="メイリオ"/>
                <a:cs typeface="メイリオ"/>
              </a:rPr>
              <a:t>創設</a:t>
            </a:r>
            <a:endParaRPr sz="1400">
              <a:latin typeface="メイリオ"/>
              <a:cs typeface="メイリオ"/>
            </a:endParaRPr>
          </a:p>
          <a:p>
            <a:pPr marL="2027555">
              <a:lnSpc>
                <a:spcPct val="100000"/>
              </a:lnSpc>
            </a:pPr>
            <a:r>
              <a:rPr sz="1400" dirty="0">
                <a:latin typeface="メイリオ"/>
                <a:cs typeface="メイリオ"/>
              </a:rPr>
              <a:t>（</a:t>
            </a:r>
            <a:r>
              <a:rPr sz="1400" spc="-20" dirty="0">
                <a:latin typeface="メイリオ"/>
                <a:cs typeface="メイリオ"/>
              </a:rPr>
              <a:t> </a:t>
            </a:r>
            <a:r>
              <a:rPr sz="1400" dirty="0">
                <a:latin typeface="メイリオ"/>
                <a:cs typeface="メイリオ"/>
              </a:rPr>
              <a:t>10年時限）</a:t>
            </a:r>
            <a:endParaRPr sz="1400">
              <a:latin typeface="メイリオ"/>
              <a:cs typeface="メイリオ"/>
            </a:endParaRPr>
          </a:p>
          <a:p>
            <a:pPr marL="72390">
              <a:lnSpc>
                <a:spcPct val="100000"/>
              </a:lnSpc>
            </a:pPr>
            <a:r>
              <a:rPr sz="1400" dirty="0">
                <a:latin typeface="メイリオ"/>
                <a:cs typeface="メイリオ"/>
              </a:rPr>
              <a:t>【税】</a:t>
            </a:r>
            <a:endParaRPr sz="1400">
              <a:latin typeface="メイリオ"/>
              <a:cs typeface="メイリオ"/>
            </a:endParaRPr>
          </a:p>
        </p:txBody>
      </p:sp>
      <p:sp>
        <p:nvSpPr>
          <p:cNvPr id="26" name="object 26"/>
          <p:cNvSpPr txBox="1"/>
          <p:nvPr/>
        </p:nvSpPr>
        <p:spPr>
          <a:xfrm>
            <a:off x="3603497" y="4835652"/>
            <a:ext cx="1237615" cy="899160"/>
          </a:xfrm>
          <a:prstGeom prst="rect">
            <a:avLst/>
          </a:prstGeom>
          <a:solidFill>
            <a:srgbClr val="FFFFFF"/>
          </a:solidFill>
          <a:ln w="9144">
            <a:solidFill>
              <a:srgbClr val="000000"/>
            </a:solidFill>
          </a:ln>
        </p:spPr>
        <p:txBody>
          <a:bodyPr vert="horz" wrap="square" lIns="0" tIns="182245" rIns="0" bIns="0" rtlCol="0">
            <a:spAutoFit/>
          </a:bodyPr>
          <a:lstStyle/>
          <a:p>
            <a:pPr marL="516255" marR="179705" indent="-332740">
              <a:lnSpc>
                <a:spcPct val="100000"/>
              </a:lnSpc>
              <a:spcBef>
                <a:spcPts val="1435"/>
              </a:spcBef>
            </a:pPr>
            <a:r>
              <a:rPr sz="1600" spc="-15" dirty="0">
                <a:latin typeface="メイリオ"/>
                <a:cs typeface="メイリオ"/>
              </a:rPr>
              <a:t>M</a:t>
            </a:r>
            <a:r>
              <a:rPr sz="1600" spc="50" dirty="0">
                <a:latin typeface="メイリオ"/>
                <a:cs typeface="メイリオ"/>
              </a:rPr>
              <a:t>&amp;</a:t>
            </a:r>
            <a:r>
              <a:rPr sz="1600" spc="-10" dirty="0">
                <a:latin typeface="メイリオ"/>
                <a:cs typeface="メイリオ"/>
              </a:rPr>
              <a:t>A</a:t>
            </a:r>
            <a:r>
              <a:rPr sz="1600" spc="-5" dirty="0">
                <a:latin typeface="メイリオ"/>
                <a:cs typeface="メイリオ"/>
              </a:rPr>
              <a:t>の支 援</a:t>
            </a:r>
            <a:endParaRPr sz="1600">
              <a:latin typeface="メイリオ"/>
              <a:cs typeface="メイリオ"/>
            </a:endParaRPr>
          </a:p>
        </p:txBody>
      </p:sp>
      <p:sp>
        <p:nvSpPr>
          <p:cNvPr id="27" name="object 27"/>
          <p:cNvSpPr/>
          <p:nvPr/>
        </p:nvSpPr>
        <p:spPr>
          <a:xfrm>
            <a:off x="3605784" y="5739384"/>
            <a:ext cx="1236345" cy="678180"/>
          </a:xfrm>
          <a:custGeom>
            <a:avLst/>
            <a:gdLst/>
            <a:ahLst/>
            <a:cxnLst/>
            <a:rect l="l" t="t" r="r" b="b"/>
            <a:pathLst>
              <a:path w="1236345" h="678179">
                <a:moveTo>
                  <a:pt x="0" y="0"/>
                </a:moveTo>
                <a:lnTo>
                  <a:pt x="1235964" y="0"/>
                </a:lnTo>
                <a:lnTo>
                  <a:pt x="1235964" y="678179"/>
                </a:lnTo>
                <a:lnTo>
                  <a:pt x="0" y="678179"/>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3605784" y="5739384"/>
            <a:ext cx="1236345" cy="678180"/>
          </a:xfrm>
          <a:custGeom>
            <a:avLst/>
            <a:gdLst/>
            <a:ahLst/>
            <a:cxnLst/>
            <a:rect l="l" t="t" r="r" b="b"/>
            <a:pathLst>
              <a:path w="1236345" h="678179">
                <a:moveTo>
                  <a:pt x="0" y="0"/>
                </a:moveTo>
                <a:lnTo>
                  <a:pt x="1235964" y="0"/>
                </a:lnTo>
                <a:lnTo>
                  <a:pt x="1235964" y="678179"/>
                </a:lnTo>
                <a:lnTo>
                  <a:pt x="0" y="678179"/>
                </a:lnTo>
                <a:lnTo>
                  <a:pt x="0" y="0"/>
                </a:lnTo>
                <a:close/>
              </a:path>
            </a:pathLst>
          </a:custGeom>
          <a:ln w="9144">
            <a:solidFill>
              <a:srgbClr val="000000"/>
            </a:solidFill>
          </a:ln>
        </p:spPr>
        <p:txBody>
          <a:bodyPr wrap="square" lIns="0" tIns="0" rIns="0" bIns="0" rtlCol="0"/>
          <a:lstStyle/>
          <a:p>
            <a:endParaRPr/>
          </a:p>
        </p:txBody>
      </p:sp>
      <p:sp>
        <p:nvSpPr>
          <p:cNvPr id="29" name="object 29"/>
          <p:cNvSpPr txBox="1"/>
          <p:nvPr/>
        </p:nvSpPr>
        <p:spPr>
          <a:xfrm>
            <a:off x="3704512" y="5788267"/>
            <a:ext cx="103886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メイリオ"/>
                <a:cs typeface="メイリオ"/>
              </a:rPr>
              <a:t>前提となる マッチング</a:t>
            </a:r>
            <a:endParaRPr sz="1600">
              <a:latin typeface="メイリオ"/>
              <a:cs typeface="メイリオ"/>
            </a:endParaRPr>
          </a:p>
        </p:txBody>
      </p:sp>
      <p:sp>
        <p:nvSpPr>
          <p:cNvPr id="30" name="object 30"/>
          <p:cNvSpPr/>
          <p:nvPr/>
        </p:nvSpPr>
        <p:spPr>
          <a:xfrm>
            <a:off x="3241548" y="4940808"/>
            <a:ext cx="299085" cy="504825"/>
          </a:xfrm>
          <a:custGeom>
            <a:avLst/>
            <a:gdLst/>
            <a:ahLst/>
            <a:cxnLst/>
            <a:rect l="l" t="t" r="r" b="b"/>
            <a:pathLst>
              <a:path w="299085" h="504825">
                <a:moveTo>
                  <a:pt x="149352" y="0"/>
                </a:moveTo>
                <a:lnTo>
                  <a:pt x="149352" y="126111"/>
                </a:lnTo>
                <a:lnTo>
                  <a:pt x="0" y="126111"/>
                </a:lnTo>
                <a:lnTo>
                  <a:pt x="0" y="378333"/>
                </a:lnTo>
                <a:lnTo>
                  <a:pt x="149352" y="378333"/>
                </a:lnTo>
                <a:lnTo>
                  <a:pt x="149352" y="504444"/>
                </a:lnTo>
                <a:lnTo>
                  <a:pt x="298704" y="252222"/>
                </a:lnTo>
                <a:lnTo>
                  <a:pt x="149352" y="0"/>
                </a:lnTo>
                <a:close/>
              </a:path>
            </a:pathLst>
          </a:custGeom>
          <a:solidFill>
            <a:srgbClr val="808080"/>
          </a:solidFill>
        </p:spPr>
        <p:txBody>
          <a:bodyPr wrap="square" lIns="0" tIns="0" rIns="0" bIns="0" rtlCol="0"/>
          <a:lstStyle/>
          <a:p>
            <a:endParaRPr/>
          </a:p>
        </p:txBody>
      </p:sp>
      <p:sp>
        <p:nvSpPr>
          <p:cNvPr id="31" name="object 31"/>
          <p:cNvSpPr/>
          <p:nvPr/>
        </p:nvSpPr>
        <p:spPr>
          <a:xfrm>
            <a:off x="3241548" y="4940808"/>
            <a:ext cx="299085" cy="504825"/>
          </a:xfrm>
          <a:custGeom>
            <a:avLst/>
            <a:gdLst/>
            <a:ahLst/>
            <a:cxnLst/>
            <a:rect l="l" t="t" r="r" b="b"/>
            <a:pathLst>
              <a:path w="299085" h="504825">
                <a:moveTo>
                  <a:pt x="0" y="126111"/>
                </a:moveTo>
                <a:lnTo>
                  <a:pt x="149352" y="126111"/>
                </a:lnTo>
                <a:lnTo>
                  <a:pt x="149352" y="0"/>
                </a:lnTo>
                <a:lnTo>
                  <a:pt x="298704" y="252222"/>
                </a:lnTo>
                <a:lnTo>
                  <a:pt x="149352" y="504444"/>
                </a:lnTo>
                <a:lnTo>
                  <a:pt x="149352" y="378333"/>
                </a:lnTo>
                <a:lnTo>
                  <a:pt x="0" y="378333"/>
                </a:lnTo>
                <a:lnTo>
                  <a:pt x="0" y="126111"/>
                </a:lnTo>
                <a:close/>
              </a:path>
            </a:pathLst>
          </a:custGeom>
          <a:ln w="9144">
            <a:solidFill>
              <a:srgbClr val="B3B3B3"/>
            </a:solidFill>
          </a:ln>
        </p:spPr>
        <p:txBody>
          <a:bodyPr wrap="square" lIns="0" tIns="0" rIns="0" bIns="0" rtlCol="0"/>
          <a:lstStyle/>
          <a:p>
            <a:endParaRPr/>
          </a:p>
        </p:txBody>
      </p:sp>
      <p:sp>
        <p:nvSpPr>
          <p:cNvPr id="32" name="object 32"/>
          <p:cNvSpPr/>
          <p:nvPr/>
        </p:nvSpPr>
        <p:spPr>
          <a:xfrm>
            <a:off x="3250692" y="5847588"/>
            <a:ext cx="300355" cy="504825"/>
          </a:xfrm>
          <a:custGeom>
            <a:avLst/>
            <a:gdLst/>
            <a:ahLst/>
            <a:cxnLst/>
            <a:rect l="l" t="t" r="r" b="b"/>
            <a:pathLst>
              <a:path w="300354" h="504825">
                <a:moveTo>
                  <a:pt x="150114" y="0"/>
                </a:moveTo>
                <a:lnTo>
                  <a:pt x="150114" y="126111"/>
                </a:lnTo>
                <a:lnTo>
                  <a:pt x="0" y="126111"/>
                </a:lnTo>
                <a:lnTo>
                  <a:pt x="0" y="378333"/>
                </a:lnTo>
                <a:lnTo>
                  <a:pt x="150114" y="378333"/>
                </a:lnTo>
                <a:lnTo>
                  <a:pt x="150114" y="504444"/>
                </a:lnTo>
                <a:lnTo>
                  <a:pt x="300228" y="252222"/>
                </a:lnTo>
                <a:lnTo>
                  <a:pt x="150114" y="0"/>
                </a:lnTo>
                <a:close/>
              </a:path>
            </a:pathLst>
          </a:custGeom>
          <a:solidFill>
            <a:srgbClr val="808080"/>
          </a:solidFill>
        </p:spPr>
        <p:txBody>
          <a:bodyPr wrap="square" lIns="0" tIns="0" rIns="0" bIns="0" rtlCol="0"/>
          <a:lstStyle/>
          <a:p>
            <a:endParaRPr/>
          </a:p>
        </p:txBody>
      </p:sp>
      <p:sp>
        <p:nvSpPr>
          <p:cNvPr id="33" name="object 33"/>
          <p:cNvSpPr/>
          <p:nvPr/>
        </p:nvSpPr>
        <p:spPr>
          <a:xfrm>
            <a:off x="3250692" y="5847588"/>
            <a:ext cx="300355" cy="504825"/>
          </a:xfrm>
          <a:custGeom>
            <a:avLst/>
            <a:gdLst/>
            <a:ahLst/>
            <a:cxnLst/>
            <a:rect l="l" t="t" r="r" b="b"/>
            <a:pathLst>
              <a:path w="300354" h="504825">
                <a:moveTo>
                  <a:pt x="0" y="126111"/>
                </a:moveTo>
                <a:lnTo>
                  <a:pt x="150114" y="126111"/>
                </a:lnTo>
                <a:lnTo>
                  <a:pt x="150114" y="0"/>
                </a:lnTo>
                <a:lnTo>
                  <a:pt x="300228" y="252222"/>
                </a:lnTo>
                <a:lnTo>
                  <a:pt x="150114" y="504444"/>
                </a:lnTo>
                <a:lnTo>
                  <a:pt x="150114" y="378333"/>
                </a:lnTo>
                <a:lnTo>
                  <a:pt x="0" y="378333"/>
                </a:lnTo>
                <a:lnTo>
                  <a:pt x="0" y="126111"/>
                </a:lnTo>
                <a:close/>
              </a:path>
            </a:pathLst>
          </a:custGeom>
          <a:ln w="9144">
            <a:solidFill>
              <a:srgbClr val="B3B3B3"/>
            </a:solidFill>
          </a:ln>
        </p:spPr>
        <p:txBody>
          <a:bodyPr wrap="square" lIns="0" tIns="0" rIns="0" bIns="0" rtlCol="0"/>
          <a:lstStyle/>
          <a:p>
            <a:endParaRPr/>
          </a:p>
        </p:txBody>
      </p:sp>
      <p:sp>
        <p:nvSpPr>
          <p:cNvPr id="34" name="object 34"/>
          <p:cNvSpPr txBox="1"/>
          <p:nvPr/>
        </p:nvSpPr>
        <p:spPr>
          <a:xfrm>
            <a:off x="4908803" y="4829555"/>
            <a:ext cx="3421379" cy="835660"/>
          </a:xfrm>
          <a:prstGeom prst="rect">
            <a:avLst/>
          </a:prstGeom>
          <a:ln w="9144">
            <a:solidFill>
              <a:srgbClr val="000000"/>
            </a:solidFill>
          </a:ln>
        </p:spPr>
        <p:txBody>
          <a:bodyPr vert="horz" wrap="square" lIns="0" tIns="104140" rIns="0" bIns="0" rtlCol="0">
            <a:spAutoFit/>
          </a:bodyPr>
          <a:lstStyle/>
          <a:p>
            <a:pPr marL="64769">
              <a:lnSpc>
                <a:spcPct val="100000"/>
              </a:lnSpc>
              <a:spcBef>
                <a:spcPts val="820"/>
              </a:spcBef>
            </a:pPr>
            <a:r>
              <a:rPr sz="1400" b="1" dirty="0">
                <a:latin typeface="メイリオ"/>
                <a:cs typeface="メイリオ"/>
              </a:rPr>
              <a:t>・</a:t>
            </a:r>
            <a:r>
              <a:rPr sz="1400" b="1" dirty="0">
                <a:solidFill>
                  <a:srgbClr val="FF0000"/>
                </a:solidFill>
                <a:latin typeface="メイリオ"/>
                <a:cs typeface="メイリオ"/>
              </a:rPr>
              <a:t>事業承継ファンド税</a:t>
            </a:r>
            <a:r>
              <a:rPr sz="1400" b="1" spc="-15" dirty="0">
                <a:solidFill>
                  <a:srgbClr val="FF0000"/>
                </a:solidFill>
                <a:latin typeface="メイリオ"/>
                <a:cs typeface="メイリオ"/>
              </a:rPr>
              <a:t>制</a:t>
            </a:r>
            <a:r>
              <a:rPr sz="1400" b="1" dirty="0">
                <a:solidFill>
                  <a:srgbClr val="FF0000"/>
                </a:solidFill>
                <a:latin typeface="メイリオ"/>
                <a:cs typeface="メイリオ"/>
              </a:rPr>
              <a:t>の創</a:t>
            </a:r>
            <a:r>
              <a:rPr sz="1400" b="1" spc="-15" dirty="0">
                <a:solidFill>
                  <a:srgbClr val="FF0000"/>
                </a:solidFill>
                <a:latin typeface="メイリオ"/>
                <a:cs typeface="メイリオ"/>
              </a:rPr>
              <a:t>設</a:t>
            </a:r>
            <a:r>
              <a:rPr sz="1400" dirty="0">
                <a:latin typeface="メイリオ"/>
                <a:cs typeface="メイリオ"/>
              </a:rPr>
              <a:t>【税】</a:t>
            </a:r>
            <a:endParaRPr sz="1400">
              <a:latin typeface="メイリオ"/>
              <a:cs typeface="メイリオ"/>
            </a:endParaRPr>
          </a:p>
          <a:p>
            <a:pPr marL="64769" marR="143510">
              <a:lnSpc>
                <a:spcPct val="100000"/>
              </a:lnSpc>
              <a:tabLst>
                <a:tab pos="419734" algn="l"/>
              </a:tabLst>
            </a:pPr>
            <a:r>
              <a:rPr sz="1400" spc="525" dirty="0">
                <a:latin typeface="メイリオ"/>
                <a:cs typeface="メイリオ"/>
              </a:rPr>
              <a:t>*	</a:t>
            </a:r>
            <a:r>
              <a:rPr sz="1400" dirty="0">
                <a:latin typeface="メイリオ"/>
                <a:cs typeface="メイリオ"/>
              </a:rPr>
              <a:t>ファンド出資の場合も中</a:t>
            </a:r>
            <a:r>
              <a:rPr sz="1400" spc="-15" dirty="0">
                <a:latin typeface="メイリオ"/>
                <a:cs typeface="メイリオ"/>
              </a:rPr>
              <a:t>小</a:t>
            </a:r>
            <a:r>
              <a:rPr sz="1400" dirty="0">
                <a:latin typeface="メイリオ"/>
                <a:cs typeface="メイリオ"/>
              </a:rPr>
              <a:t>企業</a:t>
            </a:r>
            <a:r>
              <a:rPr sz="1400" spc="-15" dirty="0">
                <a:latin typeface="メイリオ"/>
                <a:cs typeface="メイリオ"/>
              </a:rPr>
              <a:t>税</a:t>
            </a:r>
            <a:r>
              <a:rPr sz="1400" dirty="0">
                <a:latin typeface="メイリオ"/>
                <a:cs typeface="メイリオ"/>
              </a:rPr>
              <a:t>制 を適用</a:t>
            </a:r>
            <a:endParaRPr sz="1400">
              <a:latin typeface="メイリオ"/>
              <a:cs typeface="メイリオ"/>
            </a:endParaRPr>
          </a:p>
        </p:txBody>
      </p:sp>
      <p:sp>
        <p:nvSpPr>
          <p:cNvPr id="35" name="object 35"/>
          <p:cNvSpPr/>
          <p:nvPr/>
        </p:nvSpPr>
        <p:spPr>
          <a:xfrm>
            <a:off x="3271265" y="2617470"/>
            <a:ext cx="227329" cy="1889760"/>
          </a:xfrm>
          <a:custGeom>
            <a:avLst/>
            <a:gdLst/>
            <a:ahLst/>
            <a:cxnLst/>
            <a:rect l="l" t="t" r="r" b="b"/>
            <a:pathLst>
              <a:path w="227329" h="1889760">
                <a:moveTo>
                  <a:pt x="227075" y="1889759"/>
                </a:moveTo>
                <a:lnTo>
                  <a:pt x="182884" y="1888273"/>
                </a:lnTo>
                <a:lnTo>
                  <a:pt x="146794" y="1884218"/>
                </a:lnTo>
                <a:lnTo>
                  <a:pt x="122461" y="1878203"/>
                </a:lnTo>
                <a:lnTo>
                  <a:pt x="113537" y="1870836"/>
                </a:lnTo>
                <a:lnTo>
                  <a:pt x="113537" y="963802"/>
                </a:lnTo>
                <a:lnTo>
                  <a:pt x="104614" y="956436"/>
                </a:lnTo>
                <a:lnTo>
                  <a:pt x="80281" y="950421"/>
                </a:lnTo>
                <a:lnTo>
                  <a:pt x="44191" y="946366"/>
                </a:lnTo>
                <a:lnTo>
                  <a:pt x="0" y="944879"/>
                </a:lnTo>
                <a:lnTo>
                  <a:pt x="44191" y="943393"/>
                </a:lnTo>
                <a:lnTo>
                  <a:pt x="80281" y="939338"/>
                </a:lnTo>
                <a:lnTo>
                  <a:pt x="104614" y="933323"/>
                </a:lnTo>
                <a:lnTo>
                  <a:pt x="113537" y="925956"/>
                </a:lnTo>
                <a:lnTo>
                  <a:pt x="113537" y="18922"/>
                </a:lnTo>
                <a:lnTo>
                  <a:pt x="122461" y="11556"/>
                </a:lnTo>
                <a:lnTo>
                  <a:pt x="146794" y="5541"/>
                </a:lnTo>
                <a:lnTo>
                  <a:pt x="182884" y="1486"/>
                </a:lnTo>
                <a:lnTo>
                  <a:pt x="227075" y="0"/>
                </a:lnTo>
              </a:path>
            </a:pathLst>
          </a:custGeom>
          <a:ln w="19812">
            <a:solidFill>
              <a:srgbClr val="808080"/>
            </a:solidFill>
          </a:ln>
        </p:spPr>
        <p:txBody>
          <a:bodyPr wrap="square" lIns="0" tIns="0" rIns="0" bIns="0" rtlCol="0"/>
          <a:lstStyle/>
          <a:p>
            <a:endParaRPr/>
          </a:p>
        </p:txBody>
      </p:sp>
      <p:sp>
        <p:nvSpPr>
          <p:cNvPr id="36" name="object 36"/>
          <p:cNvSpPr txBox="1"/>
          <p:nvPr/>
        </p:nvSpPr>
        <p:spPr>
          <a:xfrm>
            <a:off x="1584960" y="6448045"/>
            <a:ext cx="4403090" cy="292735"/>
          </a:xfrm>
          <a:prstGeom prst="rect">
            <a:avLst/>
          </a:prstGeom>
          <a:ln w="9144">
            <a:solidFill>
              <a:srgbClr val="000000"/>
            </a:solidFill>
          </a:ln>
        </p:spPr>
        <p:txBody>
          <a:bodyPr vert="horz" wrap="square" lIns="0" tIns="0" rIns="0" bIns="0" rtlCol="0">
            <a:spAutoFit/>
          </a:bodyPr>
          <a:lstStyle/>
          <a:p>
            <a:pPr marL="74930">
              <a:lnSpc>
                <a:spcPts val="1610"/>
              </a:lnSpc>
            </a:pPr>
            <a:r>
              <a:rPr sz="1400" dirty="0">
                <a:latin typeface="メイリオ"/>
                <a:cs typeface="メイリオ"/>
              </a:rPr>
              <a:t>［支援策］</a:t>
            </a:r>
            <a:r>
              <a:rPr sz="1400" b="1" dirty="0">
                <a:latin typeface="メイリオ"/>
                <a:cs typeface="メイリオ"/>
              </a:rPr>
              <a:t>・個人保証</a:t>
            </a:r>
            <a:r>
              <a:rPr sz="1400" b="1" spc="-15" dirty="0">
                <a:latin typeface="メイリオ"/>
                <a:cs typeface="メイリオ"/>
              </a:rPr>
              <a:t>の</a:t>
            </a:r>
            <a:r>
              <a:rPr sz="1400" b="1" dirty="0">
                <a:latin typeface="メイリオ"/>
                <a:cs typeface="メイリオ"/>
              </a:rPr>
              <a:t>見直</a:t>
            </a:r>
            <a:r>
              <a:rPr sz="1400" b="1" spc="-15" dirty="0">
                <a:latin typeface="メイリオ"/>
                <a:cs typeface="メイリオ"/>
              </a:rPr>
              <a:t>し</a:t>
            </a:r>
            <a:r>
              <a:rPr sz="1400" b="1" dirty="0">
                <a:latin typeface="メイリオ"/>
                <a:cs typeface="メイリオ"/>
              </a:rPr>
              <a:t>の検</a:t>
            </a:r>
            <a:r>
              <a:rPr sz="1400" b="1" spc="-15" dirty="0">
                <a:latin typeface="メイリオ"/>
                <a:cs typeface="メイリオ"/>
              </a:rPr>
              <a:t>討</a:t>
            </a:r>
            <a:r>
              <a:rPr sz="1400" b="1" dirty="0">
                <a:latin typeface="メイリオ"/>
                <a:cs typeface="メイリオ"/>
              </a:rPr>
              <a:t>（二</a:t>
            </a:r>
            <a:r>
              <a:rPr sz="1400" b="1" spc="-15" dirty="0">
                <a:latin typeface="メイリオ"/>
                <a:cs typeface="メイリオ"/>
              </a:rPr>
              <a:t>重</a:t>
            </a:r>
            <a:r>
              <a:rPr sz="1400" b="1" dirty="0">
                <a:latin typeface="メイリオ"/>
                <a:cs typeface="メイリオ"/>
              </a:rPr>
              <a:t>保証</a:t>
            </a:r>
            <a:r>
              <a:rPr sz="1400" b="1" spc="-15" dirty="0">
                <a:latin typeface="メイリオ"/>
                <a:cs typeface="メイリオ"/>
              </a:rPr>
              <a:t>問</a:t>
            </a:r>
            <a:r>
              <a:rPr sz="1400" b="1" dirty="0">
                <a:latin typeface="メイリオ"/>
                <a:cs typeface="メイリオ"/>
              </a:rPr>
              <a:t>題</a:t>
            </a:r>
            <a:endParaRPr sz="1400">
              <a:latin typeface="メイリオ"/>
              <a:cs typeface="メイリオ"/>
            </a:endParaRPr>
          </a:p>
        </p:txBody>
      </p:sp>
      <p:sp>
        <p:nvSpPr>
          <p:cNvPr id="37" name="object 37"/>
          <p:cNvSpPr txBox="1"/>
          <p:nvPr/>
        </p:nvSpPr>
        <p:spPr>
          <a:xfrm>
            <a:off x="4954537" y="5819273"/>
            <a:ext cx="3230880" cy="846455"/>
          </a:xfrm>
          <a:prstGeom prst="rect">
            <a:avLst/>
          </a:prstGeom>
        </p:spPr>
        <p:txBody>
          <a:bodyPr vert="horz" wrap="square" lIns="0" tIns="12700" rIns="0" bIns="0" rtlCol="0">
            <a:spAutoFit/>
          </a:bodyPr>
          <a:lstStyle/>
          <a:p>
            <a:pPr marL="12700">
              <a:lnSpc>
                <a:spcPct val="100000"/>
              </a:lnSpc>
              <a:spcBef>
                <a:spcPts val="100"/>
              </a:spcBef>
            </a:pPr>
            <a:r>
              <a:rPr sz="1400" b="1" dirty="0">
                <a:latin typeface="メイリオ"/>
                <a:cs typeface="メイリオ"/>
              </a:rPr>
              <a:t>・</a:t>
            </a:r>
            <a:r>
              <a:rPr sz="1400" b="1" dirty="0">
                <a:solidFill>
                  <a:srgbClr val="FF0000"/>
                </a:solidFill>
                <a:latin typeface="メイリオ"/>
                <a:cs typeface="メイリオ"/>
              </a:rPr>
              <a:t>事業引継ぎ支援セン</a:t>
            </a:r>
            <a:r>
              <a:rPr sz="1400" b="1" spc="-15" dirty="0">
                <a:solidFill>
                  <a:srgbClr val="FF0000"/>
                </a:solidFill>
                <a:latin typeface="メイリオ"/>
                <a:cs typeface="メイリオ"/>
              </a:rPr>
              <a:t>タ</a:t>
            </a:r>
            <a:r>
              <a:rPr sz="1400" b="1" dirty="0">
                <a:solidFill>
                  <a:srgbClr val="FF0000"/>
                </a:solidFill>
                <a:latin typeface="メイリオ"/>
                <a:cs typeface="メイリオ"/>
              </a:rPr>
              <a:t>ーの</a:t>
            </a:r>
            <a:r>
              <a:rPr sz="1400" b="1" spc="-15" dirty="0">
                <a:solidFill>
                  <a:srgbClr val="FF0000"/>
                </a:solidFill>
                <a:latin typeface="メイリオ"/>
                <a:cs typeface="メイリオ"/>
              </a:rPr>
              <a:t>体</a:t>
            </a:r>
            <a:r>
              <a:rPr sz="1400" b="1" dirty="0">
                <a:solidFill>
                  <a:srgbClr val="FF0000"/>
                </a:solidFill>
                <a:latin typeface="メイリオ"/>
                <a:cs typeface="メイリオ"/>
              </a:rPr>
              <a:t>制強化</a:t>
            </a:r>
            <a:endParaRPr sz="1400">
              <a:latin typeface="メイリオ"/>
              <a:cs typeface="メイリオ"/>
            </a:endParaRPr>
          </a:p>
          <a:p>
            <a:pPr marL="12700">
              <a:lnSpc>
                <a:spcPct val="100000"/>
              </a:lnSpc>
              <a:spcBef>
                <a:spcPts val="5"/>
              </a:spcBef>
            </a:pPr>
            <a:r>
              <a:rPr sz="1400" b="1" dirty="0">
                <a:latin typeface="メイリオ"/>
                <a:cs typeface="メイリオ"/>
              </a:rPr>
              <a:t>・</a:t>
            </a:r>
            <a:r>
              <a:rPr sz="1400" b="1" dirty="0">
                <a:solidFill>
                  <a:srgbClr val="FF0000"/>
                </a:solidFill>
                <a:latin typeface="メイリオ"/>
                <a:cs typeface="メイリオ"/>
              </a:rPr>
              <a:t>データベースの抜本</a:t>
            </a:r>
            <a:r>
              <a:rPr sz="1400" b="1" spc="-15" dirty="0">
                <a:solidFill>
                  <a:srgbClr val="FF0000"/>
                </a:solidFill>
                <a:latin typeface="メイリオ"/>
                <a:cs typeface="メイリオ"/>
              </a:rPr>
              <a:t>拡</a:t>
            </a:r>
            <a:r>
              <a:rPr sz="1400" b="1" dirty="0">
                <a:solidFill>
                  <a:srgbClr val="FF0000"/>
                </a:solidFill>
                <a:latin typeface="メイリオ"/>
                <a:cs typeface="メイリオ"/>
              </a:rPr>
              <a:t>充【</a:t>
            </a:r>
            <a:r>
              <a:rPr sz="1400" b="1" spc="-15" dirty="0">
                <a:solidFill>
                  <a:srgbClr val="FF0000"/>
                </a:solidFill>
                <a:latin typeface="メイリオ"/>
                <a:cs typeface="メイリオ"/>
              </a:rPr>
              <a:t>中</a:t>
            </a:r>
            <a:r>
              <a:rPr sz="1400" b="1" dirty="0">
                <a:solidFill>
                  <a:srgbClr val="FF0000"/>
                </a:solidFill>
                <a:latin typeface="メイリオ"/>
                <a:cs typeface="メイリオ"/>
              </a:rPr>
              <a:t>小機</a:t>
            </a:r>
            <a:r>
              <a:rPr sz="1400" b="1" spc="-15" dirty="0">
                <a:solidFill>
                  <a:srgbClr val="FF0000"/>
                </a:solidFill>
                <a:latin typeface="メイリオ"/>
                <a:cs typeface="メイリオ"/>
              </a:rPr>
              <a:t>構</a:t>
            </a:r>
            <a:r>
              <a:rPr sz="1400" b="1" dirty="0">
                <a:solidFill>
                  <a:srgbClr val="FF0000"/>
                </a:solidFill>
                <a:latin typeface="メイリオ"/>
                <a:cs typeface="メイリオ"/>
              </a:rPr>
              <a:t>】</a:t>
            </a:r>
            <a:endParaRPr sz="1400">
              <a:latin typeface="メイリオ"/>
              <a:cs typeface="メイリオ"/>
            </a:endParaRPr>
          </a:p>
          <a:p>
            <a:pPr marL="977265">
              <a:lnSpc>
                <a:spcPct val="100000"/>
              </a:lnSpc>
              <a:spcBef>
                <a:spcPts val="1415"/>
              </a:spcBef>
            </a:pPr>
            <a:r>
              <a:rPr sz="1400" b="1" dirty="0">
                <a:latin typeface="メイリオ"/>
                <a:cs typeface="メイリオ"/>
              </a:rPr>
              <a:t>）</a:t>
            </a:r>
            <a:endParaRPr sz="1400">
              <a:latin typeface="メイリオ"/>
              <a:cs typeface="メイリオ"/>
            </a:endParaRPr>
          </a:p>
        </p:txBody>
      </p:sp>
      <p:sp>
        <p:nvSpPr>
          <p:cNvPr id="38" name="object 38"/>
          <p:cNvSpPr/>
          <p:nvPr/>
        </p:nvSpPr>
        <p:spPr>
          <a:xfrm>
            <a:off x="8462771" y="4094988"/>
            <a:ext cx="300355" cy="504825"/>
          </a:xfrm>
          <a:custGeom>
            <a:avLst/>
            <a:gdLst/>
            <a:ahLst/>
            <a:cxnLst/>
            <a:rect l="l" t="t" r="r" b="b"/>
            <a:pathLst>
              <a:path w="300354" h="504825">
                <a:moveTo>
                  <a:pt x="150114" y="0"/>
                </a:moveTo>
                <a:lnTo>
                  <a:pt x="150114" y="126111"/>
                </a:lnTo>
                <a:lnTo>
                  <a:pt x="0" y="126111"/>
                </a:lnTo>
                <a:lnTo>
                  <a:pt x="0" y="378333"/>
                </a:lnTo>
                <a:lnTo>
                  <a:pt x="150114" y="378333"/>
                </a:lnTo>
                <a:lnTo>
                  <a:pt x="150114" y="504444"/>
                </a:lnTo>
                <a:lnTo>
                  <a:pt x="300228" y="252222"/>
                </a:lnTo>
                <a:lnTo>
                  <a:pt x="150114" y="0"/>
                </a:lnTo>
                <a:close/>
              </a:path>
            </a:pathLst>
          </a:custGeom>
          <a:solidFill>
            <a:srgbClr val="808080"/>
          </a:solidFill>
        </p:spPr>
        <p:txBody>
          <a:bodyPr wrap="square" lIns="0" tIns="0" rIns="0" bIns="0" rtlCol="0"/>
          <a:lstStyle/>
          <a:p>
            <a:endParaRPr/>
          </a:p>
        </p:txBody>
      </p:sp>
      <p:sp>
        <p:nvSpPr>
          <p:cNvPr id="39" name="object 39"/>
          <p:cNvSpPr/>
          <p:nvPr/>
        </p:nvSpPr>
        <p:spPr>
          <a:xfrm>
            <a:off x="8462771" y="4094988"/>
            <a:ext cx="300355" cy="504825"/>
          </a:xfrm>
          <a:custGeom>
            <a:avLst/>
            <a:gdLst/>
            <a:ahLst/>
            <a:cxnLst/>
            <a:rect l="l" t="t" r="r" b="b"/>
            <a:pathLst>
              <a:path w="300354" h="504825">
                <a:moveTo>
                  <a:pt x="0" y="126111"/>
                </a:moveTo>
                <a:lnTo>
                  <a:pt x="150114" y="126111"/>
                </a:lnTo>
                <a:lnTo>
                  <a:pt x="150114" y="0"/>
                </a:lnTo>
                <a:lnTo>
                  <a:pt x="300228" y="252222"/>
                </a:lnTo>
                <a:lnTo>
                  <a:pt x="150114" y="504444"/>
                </a:lnTo>
                <a:lnTo>
                  <a:pt x="150114" y="378333"/>
                </a:lnTo>
                <a:lnTo>
                  <a:pt x="0" y="378333"/>
                </a:lnTo>
                <a:lnTo>
                  <a:pt x="0" y="126111"/>
                </a:lnTo>
                <a:close/>
              </a:path>
            </a:pathLst>
          </a:custGeom>
          <a:ln w="9143">
            <a:solidFill>
              <a:srgbClr val="B3B3B3"/>
            </a:solidFill>
          </a:ln>
        </p:spPr>
        <p:txBody>
          <a:bodyPr wrap="square" lIns="0" tIns="0" rIns="0" bIns="0" rtlCol="0"/>
          <a:lstStyle/>
          <a:p>
            <a:endParaRPr/>
          </a:p>
        </p:txBody>
      </p:sp>
      <p:sp>
        <p:nvSpPr>
          <p:cNvPr id="40" name="object 40"/>
          <p:cNvSpPr/>
          <p:nvPr/>
        </p:nvSpPr>
        <p:spPr>
          <a:xfrm>
            <a:off x="8817864" y="2183892"/>
            <a:ext cx="1012190" cy="4273550"/>
          </a:xfrm>
          <a:custGeom>
            <a:avLst/>
            <a:gdLst/>
            <a:ahLst/>
            <a:cxnLst/>
            <a:rect l="l" t="t" r="r" b="b"/>
            <a:pathLst>
              <a:path w="1012190" h="4273550">
                <a:moveTo>
                  <a:pt x="929017" y="0"/>
                </a:moveTo>
                <a:lnTo>
                  <a:pt x="82918" y="0"/>
                </a:lnTo>
                <a:lnTo>
                  <a:pt x="50642" y="6515"/>
                </a:lnTo>
                <a:lnTo>
                  <a:pt x="24285" y="24285"/>
                </a:lnTo>
                <a:lnTo>
                  <a:pt x="6515" y="50642"/>
                </a:lnTo>
                <a:lnTo>
                  <a:pt x="0" y="82918"/>
                </a:lnTo>
                <a:lnTo>
                  <a:pt x="0" y="4190377"/>
                </a:lnTo>
                <a:lnTo>
                  <a:pt x="6515" y="4222653"/>
                </a:lnTo>
                <a:lnTo>
                  <a:pt x="24285" y="4249010"/>
                </a:lnTo>
                <a:lnTo>
                  <a:pt x="50642" y="4266780"/>
                </a:lnTo>
                <a:lnTo>
                  <a:pt x="82918" y="4273296"/>
                </a:lnTo>
                <a:lnTo>
                  <a:pt x="929017" y="4273296"/>
                </a:lnTo>
                <a:lnTo>
                  <a:pt x="961293" y="4266780"/>
                </a:lnTo>
                <a:lnTo>
                  <a:pt x="987650" y="4249010"/>
                </a:lnTo>
                <a:lnTo>
                  <a:pt x="1005420" y="4222653"/>
                </a:lnTo>
                <a:lnTo>
                  <a:pt x="1011936" y="4190377"/>
                </a:lnTo>
                <a:lnTo>
                  <a:pt x="1011936" y="82918"/>
                </a:lnTo>
                <a:lnTo>
                  <a:pt x="1005420" y="50642"/>
                </a:lnTo>
                <a:lnTo>
                  <a:pt x="987650" y="24285"/>
                </a:lnTo>
                <a:lnTo>
                  <a:pt x="961293" y="6515"/>
                </a:lnTo>
                <a:lnTo>
                  <a:pt x="929017" y="0"/>
                </a:lnTo>
                <a:close/>
              </a:path>
            </a:pathLst>
          </a:custGeom>
          <a:solidFill>
            <a:srgbClr val="F2DCDB"/>
          </a:solidFill>
        </p:spPr>
        <p:txBody>
          <a:bodyPr wrap="square" lIns="0" tIns="0" rIns="0" bIns="0" rtlCol="0"/>
          <a:lstStyle/>
          <a:p>
            <a:endParaRPr/>
          </a:p>
        </p:txBody>
      </p:sp>
      <p:sp>
        <p:nvSpPr>
          <p:cNvPr id="41" name="object 41"/>
          <p:cNvSpPr/>
          <p:nvPr/>
        </p:nvSpPr>
        <p:spPr>
          <a:xfrm>
            <a:off x="8817864" y="2183892"/>
            <a:ext cx="1012190" cy="4273550"/>
          </a:xfrm>
          <a:custGeom>
            <a:avLst/>
            <a:gdLst/>
            <a:ahLst/>
            <a:cxnLst/>
            <a:rect l="l" t="t" r="r" b="b"/>
            <a:pathLst>
              <a:path w="1012190" h="4273550">
                <a:moveTo>
                  <a:pt x="0" y="82918"/>
                </a:moveTo>
                <a:lnTo>
                  <a:pt x="6515" y="50642"/>
                </a:lnTo>
                <a:lnTo>
                  <a:pt x="24285" y="24285"/>
                </a:lnTo>
                <a:lnTo>
                  <a:pt x="50642" y="6515"/>
                </a:lnTo>
                <a:lnTo>
                  <a:pt x="82918" y="0"/>
                </a:lnTo>
                <a:lnTo>
                  <a:pt x="929017" y="0"/>
                </a:lnTo>
                <a:lnTo>
                  <a:pt x="961293" y="6515"/>
                </a:lnTo>
                <a:lnTo>
                  <a:pt x="987650" y="24285"/>
                </a:lnTo>
                <a:lnTo>
                  <a:pt x="1005420" y="50642"/>
                </a:lnTo>
                <a:lnTo>
                  <a:pt x="1011936" y="82918"/>
                </a:lnTo>
                <a:lnTo>
                  <a:pt x="1011936" y="4190377"/>
                </a:lnTo>
                <a:lnTo>
                  <a:pt x="1005420" y="4222653"/>
                </a:lnTo>
                <a:lnTo>
                  <a:pt x="987650" y="4249010"/>
                </a:lnTo>
                <a:lnTo>
                  <a:pt x="961293" y="4266780"/>
                </a:lnTo>
                <a:lnTo>
                  <a:pt x="929017" y="4273296"/>
                </a:lnTo>
                <a:lnTo>
                  <a:pt x="82918" y="4273296"/>
                </a:lnTo>
                <a:lnTo>
                  <a:pt x="50642" y="4266780"/>
                </a:lnTo>
                <a:lnTo>
                  <a:pt x="24285" y="4249010"/>
                </a:lnTo>
                <a:lnTo>
                  <a:pt x="6515" y="4222653"/>
                </a:lnTo>
                <a:lnTo>
                  <a:pt x="0" y="4190377"/>
                </a:lnTo>
                <a:lnTo>
                  <a:pt x="0" y="82918"/>
                </a:lnTo>
                <a:close/>
              </a:path>
            </a:pathLst>
          </a:custGeom>
          <a:ln w="9144">
            <a:solidFill>
              <a:srgbClr val="B3B3B3"/>
            </a:solidFill>
          </a:ln>
        </p:spPr>
        <p:txBody>
          <a:bodyPr wrap="square" lIns="0" tIns="0" rIns="0" bIns="0" rtlCol="0"/>
          <a:lstStyle/>
          <a:p>
            <a:endParaRPr/>
          </a:p>
        </p:txBody>
      </p:sp>
      <p:sp>
        <p:nvSpPr>
          <p:cNvPr id="42" name="object 42"/>
          <p:cNvSpPr txBox="1"/>
          <p:nvPr/>
        </p:nvSpPr>
        <p:spPr>
          <a:xfrm>
            <a:off x="8782339" y="2177751"/>
            <a:ext cx="103886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ステップ③</a:t>
            </a:r>
            <a:endParaRPr sz="1600">
              <a:latin typeface="メイリオ"/>
              <a:cs typeface="メイリオ"/>
            </a:endParaRPr>
          </a:p>
        </p:txBody>
      </p:sp>
      <p:sp>
        <p:nvSpPr>
          <p:cNvPr id="43" name="object 43"/>
          <p:cNvSpPr/>
          <p:nvPr/>
        </p:nvSpPr>
        <p:spPr>
          <a:xfrm>
            <a:off x="8795042" y="2418293"/>
            <a:ext cx="1013460" cy="0"/>
          </a:xfrm>
          <a:custGeom>
            <a:avLst/>
            <a:gdLst/>
            <a:ahLst/>
            <a:cxnLst/>
            <a:rect l="l" t="t" r="r" b="b"/>
            <a:pathLst>
              <a:path w="1013459">
                <a:moveTo>
                  <a:pt x="0" y="0"/>
                </a:moveTo>
                <a:lnTo>
                  <a:pt x="1013460" y="0"/>
                </a:lnTo>
              </a:path>
            </a:pathLst>
          </a:custGeom>
          <a:ln w="10680">
            <a:solidFill>
              <a:srgbClr val="000000"/>
            </a:solidFill>
          </a:ln>
        </p:spPr>
        <p:txBody>
          <a:bodyPr wrap="square" lIns="0" tIns="0" rIns="0" bIns="0" rtlCol="0"/>
          <a:lstStyle/>
          <a:p>
            <a:endParaRPr/>
          </a:p>
        </p:txBody>
      </p:sp>
      <p:sp>
        <p:nvSpPr>
          <p:cNvPr id="44" name="object 44"/>
          <p:cNvSpPr txBox="1"/>
          <p:nvPr/>
        </p:nvSpPr>
        <p:spPr>
          <a:xfrm>
            <a:off x="8882924" y="2421591"/>
            <a:ext cx="836294"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承継後の</a:t>
            </a:r>
            <a:endParaRPr sz="1600" dirty="0">
              <a:latin typeface="メイリオ"/>
              <a:cs typeface="メイリオ"/>
            </a:endParaRPr>
          </a:p>
        </p:txBody>
      </p:sp>
      <p:sp>
        <p:nvSpPr>
          <p:cNvPr id="45" name="object 45"/>
          <p:cNvSpPr txBox="1"/>
          <p:nvPr/>
        </p:nvSpPr>
        <p:spPr>
          <a:xfrm>
            <a:off x="8782389" y="2665429"/>
            <a:ext cx="103886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チャレンジ</a:t>
            </a:r>
            <a:endParaRPr sz="1600">
              <a:latin typeface="メイリオ"/>
              <a:cs typeface="メイリオ"/>
            </a:endParaRPr>
          </a:p>
        </p:txBody>
      </p:sp>
      <p:sp>
        <p:nvSpPr>
          <p:cNvPr id="46" name="object 46"/>
          <p:cNvSpPr txBox="1"/>
          <p:nvPr/>
        </p:nvSpPr>
        <p:spPr>
          <a:xfrm>
            <a:off x="8843300" y="2912318"/>
            <a:ext cx="916940" cy="666750"/>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・経営革新</a:t>
            </a:r>
            <a:endParaRPr sz="1400">
              <a:latin typeface="メイリオ"/>
              <a:cs typeface="メイリオ"/>
            </a:endParaRPr>
          </a:p>
          <a:p>
            <a:pPr marL="12700">
              <a:lnSpc>
                <a:spcPct val="100000"/>
              </a:lnSpc>
            </a:pPr>
            <a:r>
              <a:rPr sz="1400" dirty="0">
                <a:latin typeface="メイリオ"/>
                <a:cs typeface="メイリオ"/>
              </a:rPr>
              <a:t>・事業転換</a:t>
            </a:r>
            <a:endParaRPr sz="1400">
              <a:latin typeface="メイリオ"/>
              <a:cs typeface="メイリオ"/>
            </a:endParaRPr>
          </a:p>
          <a:p>
            <a:pPr marL="12700">
              <a:lnSpc>
                <a:spcPct val="100000"/>
              </a:lnSpc>
            </a:pPr>
            <a:r>
              <a:rPr sz="1400" dirty="0">
                <a:latin typeface="メイリオ"/>
                <a:cs typeface="メイリオ"/>
              </a:rPr>
              <a:t>・磨き上げ</a:t>
            </a:r>
            <a:endParaRPr sz="1400">
              <a:latin typeface="メイリオ"/>
              <a:cs typeface="メイリオ"/>
            </a:endParaRPr>
          </a:p>
        </p:txBody>
      </p:sp>
      <p:sp>
        <p:nvSpPr>
          <p:cNvPr id="47" name="object 47"/>
          <p:cNvSpPr txBox="1"/>
          <p:nvPr/>
        </p:nvSpPr>
        <p:spPr>
          <a:xfrm>
            <a:off x="8909763" y="4290157"/>
            <a:ext cx="845185" cy="1630680"/>
          </a:xfrm>
          <a:prstGeom prst="rect">
            <a:avLst/>
          </a:prstGeom>
        </p:spPr>
        <p:txBody>
          <a:bodyPr vert="eaVert" wrap="square" lIns="0" tIns="0" rIns="0" bIns="0" rtlCol="0">
            <a:spAutoFit/>
          </a:bodyPr>
          <a:lstStyle/>
          <a:p>
            <a:pPr marL="12700">
              <a:lnSpc>
                <a:spcPct val="65000"/>
              </a:lnSpc>
            </a:pPr>
            <a:r>
              <a:rPr sz="1400" b="1" dirty="0">
                <a:solidFill>
                  <a:srgbClr val="FF0000"/>
                </a:solidFill>
                <a:latin typeface="メイリオ"/>
                <a:cs typeface="メイリオ"/>
              </a:rPr>
              <a:t>・事業承継補助金</a:t>
            </a:r>
            <a:endParaRPr sz="1400">
              <a:latin typeface="メイリオ"/>
              <a:cs typeface="メイリオ"/>
            </a:endParaRPr>
          </a:p>
          <a:p>
            <a:pPr marL="12700">
              <a:lnSpc>
                <a:spcPct val="100000"/>
              </a:lnSpc>
              <a:spcBef>
                <a:spcPts val="5"/>
              </a:spcBef>
            </a:pPr>
            <a:r>
              <a:rPr sz="1400" dirty="0">
                <a:latin typeface="メイリオ"/>
                <a:cs typeface="メイリオ"/>
              </a:rPr>
              <a:t>・ものづくり補助金</a:t>
            </a:r>
            <a:endParaRPr sz="1400">
              <a:latin typeface="メイリオ"/>
              <a:cs typeface="メイリオ"/>
            </a:endParaRPr>
          </a:p>
          <a:p>
            <a:pPr marL="12700">
              <a:lnSpc>
                <a:spcPct val="100000"/>
              </a:lnSpc>
            </a:pPr>
            <a:r>
              <a:rPr sz="1400" dirty="0">
                <a:latin typeface="メイリオ"/>
                <a:cs typeface="メイリオ"/>
              </a:rPr>
              <a:t>・ＩＴ補助金</a:t>
            </a:r>
            <a:endParaRPr sz="1400">
              <a:latin typeface="メイリオ"/>
              <a:cs typeface="メイリオ"/>
            </a:endParaRPr>
          </a:p>
          <a:p>
            <a:pPr marL="12700">
              <a:lnSpc>
                <a:spcPct val="100000"/>
              </a:lnSpc>
            </a:pPr>
            <a:r>
              <a:rPr sz="1400" dirty="0">
                <a:latin typeface="メイリオ"/>
                <a:cs typeface="メイリオ"/>
              </a:rPr>
              <a:t>・持続化補助金</a:t>
            </a:r>
            <a:endParaRPr sz="1400">
              <a:latin typeface="メイリオ"/>
              <a:cs typeface="メイリオ"/>
            </a:endParaRPr>
          </a:p>
        </p:txBody>
      </p:sp>
      <p:sp>
        <p:nvSpPr>
          <p:cNvPr id="48" name="object 48"/>
          <p:cNvSpPr txBox="1"/>
          <p:nvPr/>
        </p:nvSpPr>
        <p:spPr>
          <a:xfrm>
            <a:off x="8909763" y="6068601"/>
            <a:ext cx="203835" cy="203835"/>
          </a:xfrm>
          <a:prstGeom prst="rect">
            <a:avLst/>
          </a:prstGeom>
        </p:spPr>
        <p:txBody>
          <a:bodyPr vert="eaVert" wrap="square" lIns="0" tIns="0" rIns="0" bIns="0" rtlCol="0">
            <a:spAutoFit/>
          </a:bodyPr>
          <a:lstStyle/>
          <a:p>
            <a:pPr marL="12700">
              <a:lnSpc>
                <a:spcPct val="65000"/>
              </a:lnSpc>
            </a:pPr>
            <a:r>
              <a:rPr sz="1400" dirty="0">
                <a:latin typeface="メイリオ"/>
                <a:cs typeface="メイリオ"/>
              </a:rPr>
              <a:t>等</a:t>
            </a:r>
            <a:endParaRPr sz="1400">
              <a:latin typeface="メイリオ"/>
              <a:cs typeface="メイリオ"/>
            </a:endParaRPr>
          </a:p>
        </p:txBody>
      </p:sp>
      <p:sp>
        <p:nvSpPr>
          <p:cNvPr id="49" name="object 49"/>
          <p:cNvSpPr txBox="1"/>
          <p:nvPr/>
        </p:nvSpPr>
        <p:spPr>
          <a:xfrm>
            <a:off x="8889703" y="4025295"/>
            <a:ext cx="91694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［支援策］</a:t>
            </a:r>
            <a:endParaRPr sz="1400">
              <a:latin typeface="メイリオ"/>
              <a:cs typeface="メイリオ"/>
            </a:endParaRPr>
          </a:p>
        </p:txBody>
      </p:sp>
      <p:sp>
        <p:nvSpPr>
          <p:cNvPr id="50" name="object 50"/>
          <p:cNvSpPr/>
          <p:nvPr/>
        </p:nvSpPr>
        <p:spPr>
          <a:xfrm>
            <a:off x="214884" y="2924555"/>
            <a:ext cx="911860" cy="3816350"/>
          </a:xfrm>
          <a:custGeom>
            <a:avLst/>
            <a:gdLst/>
            <a:ahLst/>
            <a:cxnLst/>
            <a:rect l="l" t="t" r="r" b="b"/>
            <a:pathLst>
              <a:path w="911860" h="3816350">
                <a:moveTo>
                  <a:pt x="0" y="0"/>
                </a:moveTo>
                <a:lnTo>
                  <a:pt x="911352" y="0"/>
                </a:lnTo>
                <a:lnTo>
                  <a:pt x="911352" y="3816096"/>
                </a:lnTo>
                <a:lnTo>
                  <a:pt x="0" y="3816096"/>
                </a:lnTo>
                <a:lnTo>
                  <a:pt x="0" y="0"/>
                </a:lnTo>
                <a:close/>
              </a:path>
            </a:pathLst>
          </a:custGeom>
          <a:ln w="9144">
            <a:solidFill>
              <a:srgbClr val="000000"/>
            </a:solidFill>
            <a:prstDash val="sysDash"/>
          </a:ln>
        </p:spPr>
        <p:txBody>
          <a:bodyPr wrap="square" lIns="0" tIns="0" rIns="0" bIns="0" rtlCol="0"/>
          <a:lstStyle/>
          <a:p>
            <a:endParaRPr/>
          </a:p>
        </p:txBody>
      </p:sp>
      <p:sp>
        <p:nvSpPr>
          <p:cNvPr id="51" name="object 51"/>
          <p:cNvSpPr/>
          <p:nvPr/>
        </p:nvSpPr>
        <p:spPr>
          <a:xfrm>
            <a:off x="4901184" y="5730240"/>
            <a:ext cx="3421379" cy="688975"/>
          </a:xfrm>
          <a:custGeom>
            <a:avLst/>
            <a:gdLst/>
            <a:ahLst/>
            <a:cxnLst/>
            <a:rect l="l" t="t" r="r" b="b"/>
            <a:pathLst>
              <a:path w="3421379" h="688975">
                <a:moveTo>
                  <a:pt x="0" y="0"/>
                </a:moveTo>
                <a:lnTo>
                  <a:pt x="3421379" y="0"/>
                </a:lnTo>
                <a:lnTo>
                  <a:pt x="3421379" y="688848"/>
                </a:lnTo>
                <a:lnTo>
                  <a:pt x="0" y="688848"/>
                </a:lnTo>
                <a:lnTo>
                  <a:pt x="0" y="0"/>
                </a:lnTo>
                <a:close/>
              </a:path>
            </a:pathLst>
          </a:custGeom>
          <a:ln w="9144">
            <a:solidFill>
              <a:srgbClr val="000000"/>
            </a:solidFill>
            <a:prstDash val="sysDash"/>
          </a:ln>
        </p:spPr>
        <p:txBody>
          <a:bodyPr wrap="square" lIns="0" tIns="0" rIns="0" bIns="0" rtlCol="0"/>
          <a:lstStyle/>
          <a:p>
            <a:endParaRPr/>
          </a:p>
        </p:txBody>
      </p:sp>
      <p:sp>
        <p:nvSpPr>
          <p:cNvPr id="52" name="object 52"/>
          <p:cNvSpPr/>
          <p:nvPr/>
        </p:nvSpPr>
        <p:spPr>
          <a:xfrm>
            <a:off x="8840723" y="4027932"/>
            <a:ext cx="951230" cy="2307590"/>
          </a:xfrm>
          <a:custGeom>
            <a:avLst/>
            <a:gdLst/>
            <a:ahLst/>
            <a:cxnLst/>
            <a:rect l="l" t="t" r="r" b="b"/>
            <a:pathLst>
              <a:path w="951229" h="2307590">
                <a:moveTo>
                  <a:pt x="0" y="0"/>
                </a:moveTo>
                <a:lnTo>
                  <a:pt x="950976" y="0"/>
                </a:lnTo>
                <a:lnTo>
                  <a:pt x="950976" y="2307336"/>
                </a:lnTo>
                <a:lnTo>
                  <a:pt x="0" y="2307336"/>
                </a:lnTo>
                <a:lnTo>
                  <a:pt x="0" y="0"/>
                </a:lnTo>
                <a:close/>
              </a:path>
            </a:pathLst>
          </a:custGeom>
          <a:ln w="9144">
            <a:solidFill>
              <a:srgbClr val="000000"/>
            </a:solidFill>
            <a:prstDash val="sysDash"/>
          </a:ln>
        </p:spPr>
        <p:txBody>
          <a:bodyPr wrap="square" lIns="0" tIns="0" rIns="0" bIns="0" rtlCol="0"/>
          <a:lstStyle/>
          <a:p>
            <a:endParaRPr/>
          </a:p>
        </p:txBody>
      </p:sp>
      <p:sp>
        <p:nvSpPr>
          <p:cNvPr id="53" name="object 53"/>
          <p:cNvSpPr txBox="1"/>
          <p:nvPr/>
        </p:nvSpPr>
        <p:spPr>
          <a:xfrm>
            <a:off x="3650221" y="2493051"/>
            <a:ext cx="208280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＜事業形態＞</a:t>
            </a:r>
            <a:r>
              <a:rPr sz="1400" spc="225" dirty="0">
                <a:latin typeface="メイリオ"/>
                <a:cs typeface="メイリオ"/>
              </a:rPr>
              <a:t> </a:t>
            </a:r>
            <a:r>
              <a:rPr sz="2100" baseline="-5952" dirty="0">
                <a:latin typeface="メイリオ"/>
                <a:cs typeface="メイリオ"/>
              </a:rPr>
              <a:t>［支援策］</a:t>
            </a:r>
            <a:endParaRPr sz="2100" baseline="-5952">
              <a:latin typeface="メイリオ"/>
              <a:cs typeface="メイリオ"/>
            </a:endParaRPr>
          </a:p>
        </p:txBody>
      </p:sp>
      <p:sp>
        <p:nvSpPr>
          <p:cNvPr id="54" name="object 54"/>
          <p:cNvSpPr txBox="1"/>
          <p:nvPr/>
        </p:nvSpPr>
        <p:spPr>
          <a:xfrm>
            <a:off x="3559640" y="4535570"/>
            <a:ext cx="21736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＜引継ぎ手法</a:t>
            </a:r>
            <a:r>
              <a:rPr sz="1400" spc="25" dirty="0">
                <a:latin typeface="メイリオ"/>
                <a:cs typeface="メイリオ"/>
              </a:rPr>
              <a:t>＞［</a:t>
            </a:r>
            <a:r>
              <a:rPr sz="1400" dirty="0">
                <a:latin typeface="メイリオ"/>
                <a:cs typeface="メイリオ"/>
              </a:rPr>
              <a:t>支援策］</a:t>
            </a:r>
            <a:endParaRPr sz="1400">
              <a:latin typeface="メイリオ"/>
              <a:cs typeface="メイリオ"/>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124968" y="802640"/>
            <a:ext cx="9688195" cy="1062737"/>
          </a:xfrm>
          <a:custGeom>
            <a:avLst/>
            <a:gdLst/>
            <a:ahLst/>
            <a:cxnLst/>
            <a:rect l="l" t="t" r="r" b="b"/>
            <a:pathLst>
              <a:path w="9688195" h="1254760">
                <a:moveTo>
                  <a:pt x="0" y="0"/>
                </a:moveTo>
                <a:lnTo>
                  <a:pt x="9688068" y="0"/>
                </a:lnTo>
                <a:lnTo>
                  <a:pt x="9688068" y="1254252"/>
                </a:lnTo>
                <a:lnTo>
                  <a:pt x="0" y="1254252"/>
                </a:lnTo>
                <a:lnTo>
                  <a:pt x="0" y="0"/>
                </a:lnTo>
                <a:close/>
              </a:path>
            </a:pathLst>
          </a:custGeom>
          <a:solidFill>
            <a:srgbClr val="99D6EC"/>
          </a:solidFill>
        </p:spPr>
        <p:txBody>
          <a:bodyPr wrap="square" lIns="0" tIns="0" rIns="0" bIns="0" rtlCol="0"/>
          <a:lstStyle/>
          <a:p>
            <a:endParaRPr/>
          </a:p>
        </p:txBody>
      </p:sp>
      <p:sp>
        <p:nvSpPr>
          <p:cNvPr id="25" name="object 25"/>
          <p:cNvSpPr txBox="1"/>
          <p:nvPr/>
        </p:nvSpPr>
        <p:spPr>
          <a:xfrm>
            <a:off x="9456673" y="6583077"/>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1</a:t>
            </a:r>
            <a:r>
              <a:rPr lang="en-US" altLang="ja-JP" sz="1400" dirty="0" smtClean="0">
                <a:latin typeface="メイリオ"/>
                <a:cs typeface="メイリオ"/>
              </a:rPr>
              <a:t>2</a:t>
            </a:r>
            <a:endParaRPr sz="1400" dirty="0">
              <a:latin typeface="メイリオ"/>
              <a:cs typeface="メイリオ"/>
            </a:endParaRPr>
          </a:p>
        </p:txBody>
      </p:sp>
      <p:sp>
        <p:nvSpPr>
          <p:cNvPr id="26" name="object 26"/>
          <p:cNvSpPr txBox="1">
            <a:spLocks noGrp="1"/>
          </p:cNvSpPr>
          <p:nvPr>
            <p:ph type="title"/>
          </p:nvPr>
        </p:nvSpPr>
        <p:spPr>
          <a:xfrm>
            <a:off x="215291" y="136599"/>
            <a:ext cx="5511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施策①－１	</a:t>
            </a:r>
            <a:r>
              <a:rPr sz="2000" dirty="0" err="1" smtClean="0"/>
              <a:t>事業承継</a:t>
            </a:r>
            <a:r>
              <a:rPr lang="ja-JP" altLang="en-US" sz="2000" dirty="0" smtClean="0"/>
              <a:t>に係る相談等</a:t>
            </a:r>
            <a:endParaRPr sz="2000" dirty="0"/>
          </a:p>
        </p:txBody>
      </p:sp>
      <p:sp>
        <p:nvSpPr>
          <p:cNvPr id="28" name="object 28"/>
          <p:cNvSpPr txBox="1"/>
          <p:nvPr/>
        </p:nvSpPr>
        <p:spPr>
          <a:xfrm>
            <a:off x="6543293" y="46482"/>
            <a:ext cx="3263265" cy="650178"/>
          </a:xfrm>
          <a:prstGeom prst="rect">
            <a:avLst/>
          </a:prstGeom>
          <a:ln w="28955">
            <a:solidFill>
              <a:srgbClr val="000000"/>
            </a:solidFill>
          </a:ln>
        </p:spPr>
        <p:txBody>
          <a:bodyPr vert="horz" wrap="square" lIns="0" tIns="3810" rIns="0" bIns="0" rtlCol="0">
            <a:spAutoFit/>
          </a:bodyPr>
          <a:lstStyle/>
          <a:p>
            <a:pPr marL="90805" marR="365760" indent="-635">
              <a:lnSpc>
                <a:spcPct val="100000"/>
              </a:lnSpc>
              <a:spcBef>
                <a:spcPts val="30"/>
              </a:spcBef>
            </a:pPr>
            <a:r>
              <a:rPr sz="1400" b="1" dirty="0" err="1">
                <a:latin typeface="メイリオ"/>
                <a:cs typeface="メイリオ"/>
              </a:rPr>
              <a:t>お問い合わせ先</a:t>
            </a:r>
            <a:r>
              <a:rPr sz="1400" b="1" spc="-5" dirty="0" smtClean="0">
                <a:latin typeface="メイリオ"/>
                <a:cs typeface="メイリオ"/>
              </a:rPr>
              <a:t>：</a:t>
            </a:r>
            <a:endParaRPr lang="en-US" sz="1400" b="1" spc="-5" dirty="0" smtClean="0">
              <a:latin typeface="メイリオ"/>
              <a:cs typeface="メイリオ"/>
            </a:endParaRPr>
          </a:p>
          <a:p>
            <a:pPr marL="90805" marR="365760" indent="-635">
              <a:lnSpc>
                <a:spcPct val="100000"/>
              </a:lnSpc>
              <a:spcBef>
                <a:spcPts val="30"/>
              </a:spcBef>
            </a:pPr>
            <a:r>
              <a:rPr lang="ja-JP" altLang="en-US" sz="1400" b="1" spc="-5" dirty="0" smtClean="0">
                <a:latin typeface="メイリオ"/>
                <a:cs typeface="メイリオ"/>
              </a:rPr>
              <a:t>事業承継引継ぎ支援センター</a:t>
            </a:r>
            <a:endParaRPr lang="en-US" altLang="ja-JP" sz="1400" b="1" spc="-5" dirty="0" smtClean="0">
              <a:latin typeface="メイリオ"/>
              <a:cs typeface="メイリオ"/>
            </a:endParaRPr>
          </a:p>
          <a:p>
            <a:pPr marL="90805" marR="365760" indent="-635">
              <a:lnSpc>
                <a:spcPct val="100000"/>
              </a:lnSpc>
              <a:spcBef>
                <a:spcPts val="30"/>
              </a:spcBef>
            </a:pPr>
            <a:r>
              <a:rPr lang="ja-JP" altLang="en-US" sz="1400" b="1" dirty="0" smtClean="0">
                <a:latin typeface="メイリオ"/>
                <a:cs typeface="メイリオ"/>
              </a:rPr>
              <a:t>よろず支援拠点</a:t>
            </a:r>
            <a:endParaRPr sz="1400" b="1" dirty="0">
              <a:latin typeface="メイリオ"/>
              <a:cs typeface="メイリオ"/>
            </a:endParaRPr>
          </a:p>
        </p:txBody>
      </p:sp>
      <p:sp>
        <p:nvSpPr>
          <p:cNvPr id="30" name="object 4"/>
          <p:cNvSpPr/>
          <p:nvPr/>
        </p:nvSpPr>
        <p:spPr>
          <a:xfrm>
            <a:off x="192023" y="2100325"/>
            <a:ext cx="9512935" cy="4078480"/>
          </a:xfrm>
          <a:custGeom>
            <a:avLst/>
            <a:gdLst/>
            <a:ahLst/>
            <a:cxnLst/>
            <a:rect l="l" t="t" r="r" b="b"/>
            <a:pathLst>
              <a:path w="9512935" h="4356100">
                <a:moveTo>
                  <a:pt x="8786863" y="0"/>
                </a:moveTo>
                <a:lnTo>
                  <a:pt x="725944" y="0"/>
                </a:lnTo>
                <a:lnTo>
                  <a:pt x="678213" y="1544"/>
                </a:lnTo>
                <a:lnTo>
                  <a:pt x="631307" y="6112"/>
                </a:lnTo>
                <a:lnTo>
                  <a:pt x="585320" y="13610"/>
                </a:lnTo>
                <a:lnTo>
                  <a:pt x="540350" y="23941"/>
                </a:lnTo>
                <a:lnTo>
                  <a:pt x="496490" y="37009"/>
                </a:lnTo>
                <a:lnTo>
                  <a:pt x="453838" y="52719"/>
                </a:lnTo>
                <a:lnTo>
                  <a:pt x="412488" y="70975"/>
                </a:lnTo>
                <a:lnTo>
                  <a:pt x="372537" y="91682"/>
                </a:lnTo>
                <a:lnTo>
                  <a:pt x="334079" y="114744"/>
                </a:lnTo>
                <a:lnTo>
                  <a:pt x="297212" y="140065"/>
                </a:lnTo>
                <a:lnTo>
                  <a:pt x="262029" y="167550"/>
                </a:lnTo>
                <a:lnTo>
                  <a:pt x="228627" y="197103"/>
                </a:lnTo>
                <a:lnTo>
                  <a:pt x="197103" y="228627"/>
                </a:lnTo>
                <a:lnTo>
                  <a:pt x="167550" y="262029"/>
                </a:lnTo>
                <a:lnTo>
                  <a:pt x="140065" y="297212"/>
                </a:lnTo>
                <a:lnTo>
                  <a:pt x="114744" y="334079"/>
                </a:lnTo>
                <a:lnTo>
                  <a:pt x="91682" y="372537"/>
                </a:lnTo>
                <a:lnTo>
                  <a:pt x="70975" y="412488"/>
                </a:lnTo>
                <a:lnTo>
                  <a:pt x="52719" y="453838"/>
                </a:lnTo>
                <a:lnTo>
                  <a:pt x="37009" y="496490"/>
                </a:lnTo>
                <a:lnTo>
                  <a:pt x="23941" y="540350"/>
                </a:lnTo>
                <a:lnTo>
                  <a:pt x="13610" y="585320"/>
                </a:lnTo>
                <a:lnTo>
                  <a:pt x="6112" y="631307"/>
                </a:lnTo>
                <a:lnTo>
                  <a:pt x="1544" y="678213"/>
                </a:lnTo>
                <a:lnTo>
                  <a:pt x="0" y="725944"/>
                </a:lnTo>
                <a:lnTo>
                  <a:pt x="0" y="3629647"/>
                </a:lnTo>
                <a:lnTo>
                  <a:pt x="1544" y="3677378"/>
                </a:lnTo>
                <a:lnTo>
                  <a:pt x="6112" y="3724284"/>
                </a:lnTo>
                <a:lnTo>
                  <a:pt x="13610" y="3770271"/>
                </a:lnTo>
                <a:lnTo>
                  <a:pt x="23941" y="3815241"/>
                </a:lnTo>
                <a:lnTo>
                  <a:pt x="37009" y="3859101"/>
                </a:lnTo>
                <a:lnTo>
                  <a:pt x="52719" y="3901753"/>
                </a:lnTo>
                <a:lnTo>
                  <a:pt x="70975" y="3943103"/>
                </a:lnTo>
                <a:lnTo>
                  <a:pt x="91682" y="3983054"/>
                </a:lnTo>
                <a:lnTo>
                  <a:pt x="114744" y="4021512"/>
                </a:lnTo>
                <a:lnTo>
                  <a:pt x="140065" y="4058379"/>
                </a:lnTo>
                <a:lnTo>
                  <a:pt x="167550" y="4093562"/>
                </a:lnTo>
                <a:lnTo>
                  <a:pt x="197103" y="4126964"/>
                </a:lnTo>
                <a:lnTo>
                  <a:pt x="228627" y="4158488"/>
                </a:lnTo>
                <a:lnTo>
                  <a:pt x="262029" y="4188041"/>
                </a:lnTo>
                <a:lnTo>
                  <a:pt x="297212" y="4215526"/>
                </a:lnTo>
                <a:lnTo>
                  <a:pt x="334079" y="4240847"/>
                </a:lnTo>
                <a:lnTo>
                  <a:pt x="372537" y="4263909"/>
                </a:lnTo>
                <a:lnTo>
                  <a:pt x="412488" y="4284616"/>
                </a:lnTo>
                <a:lnTo>
                  <a:pt x="453838" y="4302872"/>
                </a:lnTo>
                <a:lnTo>
                  <a:pt x="496490" y="4318582"/>
                </a:lnTo>
                <a:lnTo>
                  <a:pt x="540350" y="4331650"/>
                </a:lnTo>
                <a:lnTo>
                  <a:pt x="585320" y="4341981"/>
                </a:lnTo>
                <a:lnTo>
                  <a:pt x="631307" y="4349479"/>
                </a:lnTo>
                <a:lnTo>
                  <a:pt x="678213" y="4354047"/>
                </a:lnTo>
                <a:lnTo>
                  <a:pt x="725944" y="4355592"/>
                </a:lnTo>
                <a:lnTo>
                  <a:pt x="8786863" y="4355592"/>
                </a:lnTo>
                <a:lnTo>
                  <a:pt x="8834594" y="4354047"/>
                </a:lnTo>
                <a:lnTo>
                  <a:pt x="8881500" y="4349479"/>
                </a:lnTo>
                <a:lnTo>
                  <a:pt x="8927487" y="4341981"/>
                </a:lnTo>
                <a:lnTo>
                  <a:pt x="8972457" y="4331650"/>
                </a:lnTo>
                <a:lnTo>
                  <a:pt x="9016317" y="4318582"/>
                </a:lnTo>
                <a:lnTo>
                  <a:pt x="9058969" y="4302872"/>
                </a:lnTo>
                <a:lnTo>
                  <a:pt x="9100319" y="4284616"/>
                </a:lnTo>
                <a:lnTo>
                  <a:pt x="9140270" y="4263909"/>
                </a:lnTo>
                <a:lnTo>
                  <a:pt x="9178728" y="4240847"/>
                </a:lnTo>
                <a:lnTo>
                  <a:pt x="9215595" y="4215526"/>
                </a:lnTo>
                <a:lnTo>
                  <a:pt x="9250778" y="4188041"/>
                </a:lnTo>
                <a:lnTo>
                  <a:pt x="9284180" y="4158488"/>
                </a:lnTo>
                <a:lnTo>
                  <a:pt x="9315704" y="4126964"/>
                </a:lnTo>
                <a:lnTo>
                  <a:pt x="9345257" y="4093562"/>
                </a:lnTo>
                <a:lnTo>
                  <a:pt x="9372742" y="4058379"/>
                </a:lnTo>
                <a:lnTo>
                  <a:pt x="9398063" y="4021512"/>
                </a:lnTo>
                <a:lnTo>
                  <a:pt x="9421125" y="3983054"/>
                </a:lnTo>
                <a:lnTo>
                  <a:pt x="9441832" y="3943103"/>
                </a:lnTo>
                <a:lnTo>
                  <a:pt x="9460088" y="3901753"/>
                </a:lnTo>
                <a:lnTo>
                  <a:pt x="9475798" y="3859101"/>
                </a:lnTo>
                <a:lnTo>
                  <a:pt x="9488866" y="3815241"/>
                </a:lnTo>
                <a:lnTo>
                  <a:pt x="9499197" y="3770271"/>
                </a:lnTo>
                <a:lnTo>
                  <a:pt x="9506695" y="3724284"/>
                </a:lnTo>
                <a:lnTo>
                  <a:pt x="9511263" y="3677378"/>
                </a:lnTo>
                <a:lnTo>
                  <a:pt x="9512808" y="3629647"/>
                </a:lnTo>
                <a:lnTo>
                  <a:pt x="9512808" y="725944"/>
                </a:lnTo>
                <a:lnTo>
                  <a:pt x="9511263" y="678213"/>
                </a:lnTo>
                <a:lnTo>
                  <a:pt x="9506695" y="631307"/>
                </a:lnTo>
                <a:lnTo>
                  <a:pt x="9499197" y="585320"/>
                </a:lnTo>
                <a:lnTo>
                  <a:pt x="9488866" y="540350"/>
                </a:lnTo>
                <a:lnTo>
                  <a:pt x="9475798" y="496490"/>
                </a:lnTo>
                <a:lnTo>
                  <a:pt x="9460088" y="453838"/>
                </a:lnTo>
                <a:lnTo>
                  <a:pt x="9441832" y="412488"/>
                </a:lnTo>
                <a:lnTo>
                  <a:pt x="9421125" y="372537"/>
                </a:lnTo>
                <a:lnTo>
                  <a:pt x="9398063" y="334079"/>
                </a:lnTo>
                <a:lnTo>
                  <a:pt x="9372742" y="297212"/>
                </a:lnTo>
                <a:lnTo>
                  <a:pt x="9345257" y="262029"/>
                </a:lnTo>
                <a:lnTo>
                  <a:pt x="9315704" y="228627"/>
                </a:lnTo>
                <a:lnTo>
                  <a:pt x="9284180" y="197103"/>
                </a:lnTo>
                <a:lnTo>
                  <a:pt x="9250778" y="167550"/>
                </a:lnTo>
                <a:lnTo>
                  <a:pt x="9215595" y="140065"/>
                </a:lnTo>
                <a:lnTo>
                  <a:pt x="9178728" y="114744"/>
                </a:lnTo>
                <a:lnTo>
                  <a:pt x="9140270" y="91682"/>
                </a:lnTo>
                <a:lnTo>
                  <a:pt x="9100319" y="70975"/>
                </a:lnTo>
                <a:lnTo>
                  <a:pt x="9058969" y="52719"/>
                </a:lnTo>
                <a:lnTo>
                  <a:pt x="9016317" y="37009"/>
                </a:lnTo>
                <a:lnTo>
                  <a:pt x="8972457" y="23941"/>
                </a:lnTo>
                <a:lnTo>
                  <a:pt x="8927487" y="13610"/>
                </a:lnTo>
                <a:lnTo>
                  <a:pt x="8881500" y="6112"/>
                </a:lnTo>
                <a:lnTo>
                  <a:pt x="8834594" y="1544"/>
                </a:lnTo>
                <a:lnTo>
                  <a:pt x="8786863" y="0"/>
                </a:lnTo>
                <a:close/>
              </a:path>
            </a:pathLst>
          </a:custGeom>
          <a:solidFill>
            <a:srgbClr val="B7DEE8"/>
          </a:solidFill>
        </p:spPr>
        <p:txBody>
          <a:bodyPr wrap="square" lIns="0" tIns="0" rIns="0" bIns="0" rtlCol="0"/>
          <a:lstStyle/>
          <a:p>
            <a:endParaRPr/>
          </a:p>
        </p:txBody>
      </p:sp>
      <p:sp>
        <p:nvSpPr>
          <p:cNvPr id="31" name="object 5"/>
          <p:cNvSpPr/>
          <p:nvPr/>
        </p:nvSpPr>
        <p:spPr>
          <a:xfrm>
            <a:off x="3348990" y="2970283"/>
            <a:ext cx="3194685" cy="626745"/>
          </a:xfrm>
          <a:custGeom>
            <a:avLst/>
            <a:gdLst/>
            <a:ahLst/>
            <a:cxnLst/>
            <a:rect l="l" t="t" r="r" b="b"/>
            <a:pathLst>
              <a:path w="3194684" h="626744">
                <a:moveTo>
                  <a:pt x="3097174" y="0"/>
                </a:moveTo>
                <a:lnTo>
                  <a:pt x="97129" y="0"/>
                </a:lnTo>
                <a:lnTo>
                  <a:pt x="59321" y="7632"/>
                </a:lnTo>
                <a:lnTo>
                  <a:pt x="28448" y="28448"/>
                </a:lnTo>
                <a:lnTo>
                  <a:pt x="7632" y="59321"/>
                </a:lnTo>
                <a:lnTo>
                  <a:pt x="0" y="97129"/>
                </a:lnTo>
                <a:lnTo>
                  <a:pt x="0" y="529221"/>
                </a:lnTo>
                <a:lnTo>
                  <a:pt x="7632" y="567031"/>
                </a:lnTo>
                <a:lnTo>
                  <a:pt x="28448" y="597909"/>
                </a:lnTo>
                <a:lnTo>
                  <a:pt x="59321" y="618729"/>
                </a:lnTo>
                <a:lnTo>
                  <a:pt x="97129" y="626364"/>
                </a:lnTo>
                <a:lnTo>
                  <a:pt x="3097174" y="626364"/>
                </a:lnTo>
                <a:lnTo>
                  <a:pt x="3134982" y="618729"/>
                </a:lnTo>
                <a:lnTo>
                  <a:pt x="3165856" y="597909"/>
                </a:lnTo>
                <a:lnTo>
                  <a:pt x="3186671" y="567031"/>
                </a:lnTo>
                <a:lnTo>
                  <a:pt x="3194304" y="529221"/>
                </a:lnTo>
                <a:lnTo>
                  <a:pt x="3194304" y="97129"/>
                </a:lnTo>
                <a:lnTo>
                  <a:pt x="3186671" y="59321"/>
                </a:lnTo>
                <a:lnTo>
                  <a:pt x="3165856" y="28448"/>
                </a:lnTo>
                <a:lnTo>
                  <a:pt x="3134982" y="7632"/>
                </a:lnTo>
                <a:lnTo>
                  <a:pt x="3097174" y="0"/>
                </a:lnTo>
                <a:close/>
              </a:path>
            </a:pathLst>
          </a:custGeom>
          <a:solidFill>
            <a:srgbClr val="FFFFFF"/>
          </a:solidFill>
        </p:spPr>
        <p:txBody>
          <a:bodyPr wrap="square" lIns="0" tIns="0" rIns="0" bIns="0" rtlCol="0"/>
          <a:lstStyle/>
          <a:p>
            <a:endParaRPr/>
          </a:p>
        </p:txBody>
      </p:sp>
      <p:sp>
        <p:nvSpPr>
          <p:cNvPr id="32" name="object 6"/>
          <p:cNvSpPr/>
          <p:nvPr/>
        </p:nvSpPr>
        <p:spPr>
          <a:xfrm>
            <a:off x="3348990" y="2970283"/>
            <a:ext cx="3194685" cy="626745"/>
          </a:xfrm>
          <a:custGeom>
            <a:avLst/>
            <a:gdLst/>
            <a:ahLst/>
            <a:cxnLst/>
            <a:rect l="l" t="t" r="r" b="b"/>
            <a:pathLst>
              <a:path w="3194684" h="626744">
                <a:moveTo>
                  <a:pt x="0" y="97129"/>
                </a:moveTo>
                <a:lnTo>
                  <a:pt x="7632" y="59321"/>
                </a:lnTo>
                <a:lnTo>
                  <a:pt x="28448" y="28448"/>
                </a:lnTo>
                <a:lnTo>
                  <a:pt x="59321" y="7632"/>
                </a:lnTo>
                <a:lnTo>
                  <a:pt x="97129" y="0"/>
                </a:lnTo>
                <a:lnTo>
                  <a:pt x="3097174" y="0"/>
                </a:lnTo>
                <a:lnTo>
                  <a:pt x="3134982" y="7632"/>
                </a:lnTo>
                <a:lnTo>
                  <a:pt x="3165856" y="28448"/>
                </a:lnTo>
                <a:lnTo>
                  <a:pt x="3186671" y="59321"/>
                </a:lnTo>
                <a:lnTo>
                  <a:pt x="3194304" y="97129"/>
                </a:lnTo>
                <a:lnTo>
                  <a:pt x="3194304" y="529221"/>
                </a:lnTo>
                <a:lnTo>
                  <a:pt x="3186671" y="567031"/>
                </a:lnTo>
                <a:lnTo>
                  <a:pt x="3165856" y="597909"/>
                </a:lnTo>
                <a:lnTo>
                  <a:pt x="3134982" y="618729"/>
                </a:lnTo>
                <a:lnTo>
                  <a:pt x="3097174" y="626364"/>
                </a:lnTo>
                <a:lnTo>
                  <a:pt x="97129" y="626364"/>
                </a:lnTo>
                <a:lnTo>
                  <a:pt x="59321" y="618729"/>
                </a:lnTo>
                <a:lnTo>
                  <a:pt x="28447" y="597909"/>
                </a:lnTo>
                <a:lnTo>
                  <a:pt x="7632" y="567031"/>
                </a:lnTo>
                <a:lnTo>
                  <a:pt x="0" y="529221"/>
                </a:lnTo>
                <a:lnTo>
                  <a:pt x="0" y="97129"/>
                </a:lnTo>
                <a:close/>
              </a:path>
            </a:pathLst>
          </a:custGeom>
          <a:ln w="25907">
            <a:solidFill>
              <a:srgbClr val="FF0000"/>
            </a:solidFill>
          </a:ln>
        </p:spPr>
        <p:txBody>
          <a:bodyPr wrap="square" lIns="0" tIns="0" rIns="0" bIns="0" rtlCol="0"/>
          <a:lstStyle/>
          <a:p>
            <a:endParaRPr/>
          </a:p>
        </p:txBody>
      </p:sp>
      <p:sp>
        <p:nvSpPr>
          <p:cNvPr id="33" name="object 7"/>
          <p:cNvSpPr/>
          <p:nvPr/>
        </p:nvSpPr>
        <p:spPr>
          <a:xfrm>
            <a:off x="273558" y="4701414"/>
            <a:ext cx="3075940" cy="628015"/>
          </a:xfrm>
          <a:custGeom>
            <a:avLst/>
            <a:gdLst/>
            <a:ahLst/>
            <a:cxnLst/>
            <a:rect l="l" t="t" r="r" b="b"/>
            <a:pathLst>
              <a:path w="3075940" h="628014">
                <a:moveTo>
                  <a:pt x="2970784" y="0"/>
                </a:moveTo>
                <a:lnTo>
                  <a:pt x="104648" y="0"/>
                </a:lnTo>
                <a:lnTo>
                  <a:pt x="63913" y="8223"/>
                </a:lnTo>
                <a:lnTo>
                  <a:pt x="30649" y="30649"/>
                </a:lnTo>
                <a:lnTo>
                  <a:pt x="8223" y="63913"/>
                </a:lnTo>
                <a:lnTo>
                  <a:pt x="0" y="104648"/>
                </a:lnTo>
                <a:lnTo>
                  <a:pt x="0" y="523240"/>
                </a:lnTo>
                <a:lnTo>
                  <a:pt x="8223" y="563974"/>
                </a:lnTo>
                <a:lnTo>
                  <a:pt x="30649" y="597238"/>
                </a:lnTo>
                <a:lnTo>
                  <a:pt x="63913" y="619664"/>
                </a:lnTo>
                <a:lnTo>
                  <a:pt x="104648" y="627888"/>
                </a:lnTo>
                <a:lnTo>
                  <a:pt x="2970784" y="627888"/>
                </a:lnTo>
                <a:lnTo>
                  <a:pt x="3011518" y="619664"/>
                </a:lnTo>
                <a:lnTo>
                  <a:pt x="3044782" y="597238"/>
                </a:lnTo>
                <a:lnTo>
                  <a:pt x="3067208" y="563974"/>
                </a:lnTo>
                <a:lnTo>
                  <a:pt x="3075432" y="523240"/>
                </a:lnTo>
                <a:lnTo>
                  <a:pt x="3075432" y="104648"/>
                </a:lnTo>
                <a:lnTo>
                  <a:pt x="3067208" y="63913"/>
                </a:lnTo>
                <a:lnTo>
                  <a:pt x="3044782" y="30649"/>
                </a:lnTo>
                <a:lnTo>
                  <a:pt x="3011518" y="8223"/>
                </a:lnTo>
                <a:lnTo>
                  <a:pt x="2970784" y="0"/>
                </a:lnTo>
                <a:close/>
              </a:path>
            </a:pathLst>
          </a:custGeom>
          <a:solidFill>
            <a:srgbClr val="FFFFFF"/>
          </a:solidFill>
        </p:spPr>
        <p:txBody>
          <a:bodyPr wrap="square" lIns="0" tIns="0" rIns="0" bIns="0" rtlCol="0"/>
          <a:lstStyle/>
          <a:p>
            <a:endParaRPr/>
          </a:p>
        </p:txBody>
      </p:sp>
      <p:sp>
        <p:nvSpPr>
          <p:cNvPr id="34" name="object 8"/>
          <p:cNvSpPr/>
          <p:nvPr/>
        </p:nvSpPr>
        <p:spPr>
          <a:xfrm>
            <a:off x="273558" y="4701414"/>
            <a:ext cx="3075940" cy="628015"/>
          </a:xfrm>
          <a:custGeom>
            <a:avLst/>
            <a:gdLst/>
            <a:ahLst/>
            <a:cxnLst/>
            <a:rect l="l" t="t" r="r" b="b"/>
            <a:pathLst>
              <a:path w="3075940" h="628014">
                <a:moveTo>
                  <a:pt x="0" y="104648"/>
                </a:moveTo>
                <a:lnTo>
                  <a:pt x="8223" y="63913"/>
                </a:lnTo>
                <a:lnTo>
                  <a:pt x="30649" y="30649"/>
                </a:lnTo>
                <a:lnTo>
                  <a:pt x="63913" y="8223"/>
                </a:lnTo>
                <a:lnTo>
                  <a:pt x="104648" y="0"/>
                </a:lnTo>
                <a:lnTo>
                  <a:pt x="2970784" y="0"/>
                </a:lnTo>
                <a:lnTo>
                  <a:pt x="3011518" y="8223"/>
                </a:lnTo>
                <a:lnTo>
                  <a:pt x="3044782" y="30649"/>
                </a:lnTo>
                <a:lnTo>
                  <a:pt x="3067208" y="63913"/>
                </a:lnTo>
                <a:lnTo>
                  <a:pt x="3075432" y="104648"/>
                </a:lnTo>
                <a:lnTo>
                  <a:pt x="3075432" y="523240"/>
                </a:lnTo>
                <a:lnTo>
                  <a:pt x="3067208" y="563974"/>
                </a:lnTo>
                <a:lnTo>
                  <a:pt x="3044782" y="597238"/>
                </a:lnTo>
                <a:lnTo>
                  <a:pt x="3011518" y="619664"/>
                </a:lnTo>
                <a:lnTo>
                  <a:pt x="2970784" y="627888"/>
                </a:lnTo>
                <a:lnTo>
                  <a:pt x="104648" y="627888"/>
                </a:lnTo>
                <a:lnTo>
                  <a:pt x="63913" y="619664"/>
                </a:lnTo>
                <a:lnTo>
                  <a:pt x="30649" y="597238"/>
                </a:lnTo>
                <a:lnTo>
                  <a:pt x="8223" y="563974"/>
                </a:lnTo>
                <a:lnTo>
                  <a:pt x="0" y="523240"/>
                </a:lnTo>
                <a:lnTo>
                  <a:pt x="0" y="104648"/>
                </a:lnTo>
                <a:close/>
              </a:path>
            </a:pathLst>
          </a:custGeom>
          <a:ln w="25908">
            <a:solidFill>
              <a:srgbClr val="F79646"/>
            </a:solidFill>
          </a:ln>
        </p:spPr>
        <p:txBody>
          <a:bodyPr wrap="square" lIns="0" tIns="0" rIns="0" bIns="0" rtlCol="0"/>
          <a:lstStyle/>
          <a:p>
            <a:endParaRPr/>
          </a:p>
        </p:txBody>
      </p:sp>
      <p:sp>
        <p:nvSpPr>
          <p:cNvPr id="35" name="object 9"/>
          <p:cNvSpPr txBox="1"/>
          <p:nvPr/>
        </p:nvSpPr>
        <p:spPr>
          <a:xfrm>
            <a:off x="435969" y="4790475"/>
            <a:ext cx="2748915" cy="450850"/>
          </a:xfrm>
          <a:prstGeom prst="rect">
            <a:avLst/>
          </a:prstGeom>
        </p:spPr>
        <p:txBody>
          <a:bodyPr vert="horz" wrap="square" lIns="0" tIns="12065" rIns="0" bIns="0" rtlCol="0">
            <a:spAutoFit/>
          </a:bodyPr>
          <a:lstStyle/>
          <a:p>
            <a:pPr algn="ctr">
              <a:lnSpc>
                <a:spcPts val="1914"/>
              </a:lnSpc>
              <a:spcBef>
                <a:spcPts val="95"/>
              </a:spcBef>
            </a:pPr>
            <a:r>
              <a:rPr sz="1600" b="1" spc="-5" dirty="0">
                <a:latin typeface="Meiryo UI"/>
                <a:cs typeface="Meiryo UI"/>
              </a:rPr>
              <a:t>中小機構地域本部</a:t>
            </a:r>
            <a:endParaRPr sz="1600">
              <a:latin typeface="Meiryo UI"/>
              <a:cs typeface="Meiryo UI"/>
            </a:endParaRPr>
          </a:p>
          <a:p>
            <a:pPr algn="ctr">
              <a:lnSpc>
                <a:spcPts val="1435"/>
              </a:lnSpc>
            </a:pPr>
            <a:r>
              <a:rPr sz="1200" dirty="0">
                <a:latin typeface="Meiryo UI"/>
                <a:cs typeface="Meiryo UI"/>
              </a:rPr>
              <a:t>診断の方法等</a:t>
            </a:r>
            <a:r>
              <a:rPr sz="1200" spc="-5" dirty="0">
                <a:latin typeface="Meiryo UI"/>
                <a:cs typeface="Meiryo UI"/>
              </a:rPr>
              <a:t>、</a:t>
            </a:r>
            <a:r>
              <a:rPr sz="1200" dirty="0">
                <a:latin typeface="Meiryo UI"/>
                <a:cs typeface="Meiryo UI"/>
              </a:rPr>
              <a:t>支援機関への研修等</a:t>
            </a:r>
            <a:r>
              <a:rPr sz="1200" spc="-10" dirty="0">
                <a:latin typeface="Meiryo UI"/>
                <a:cs typeface="Meiryo UI"/>
              </a:rPr>
              <a:t>を</a:t>
            </a:r>
            <a:r>
              <a:rPr sz="1200" dirty="0">
                <a:latin typeface="Meiryo UI"/>
                <a:cs typeface="Meiryo UI"/>
              </a:rPr>
              <a:t>実施</a:t>
            </a:r>
            <a:endParaRPr sz="1200">
              <a:latin typeface="Meiryo UI"/>
              <a:cs typeface="Meiryo UI"/>
            </a:endParaRPr>
          </a:p>
        </p:txBody>
      </p:sp>
      <p:sp>
        <p:nvSpPr>
          <p:cNvPr id="36" name="object 10"/>
          <p:cNvSpPr txBox="1"/>
          <p:nvPr/>
        </p:nvSpPr>
        <p:spPr>
          <a:xfrm>
            <a:off x="375376" y="2473982"/>
            <a:ext cx="23799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Meiryo UI"/>
                <a:cs typeface="Meiryo UI"/>
              </a:rPr>
              <a:t>＜構成メ</a:t>
            </a:r>
            <a:r>
              <a:rPr sz="1600" b="1" spc="-10" dirty="0">
                <a:latin typeface="Meiryo UI"/>
                <a:cs typeface="Meiryo UI"/>
              </a:rPr>
              <a:t>ン</a:t>
            </a:r>
            <a:r>
              <a:rPr sz="1600" b="1" spc="-5" dirty="0">
                <a:latin typeface="Meiryo UI"/>
                <a:cs typeface="Meiryo UI"/>
              </a:rPr>
              <a:t>バ</a:t>
            </a:r>
            <a:r>
              <a:rPr sz="1600" b="1" spc="-10" dirty="0">
                <a:latin typeface="Meiryo UI"/>
                <a:cs typeface="Meiryo UI"/>
              </a:rPr>
              <a:t>ーのイ</a:t>
            </a:r>
            <a:r>
              <a:rPr sz="1600" b="1" spc="-5" dirty="0">
                <a:latin typeface="Meiryo UI"/>
                <a:cs typeface="Meiryo UI"/>
              </a:rPr>
              <a:t>メ</a:t>
            </a:r>
            <a:r>
              <a:rPr sz="1600" b="1" spc="-10" dirty="0">
                <a:latin typeface="Meiryo UI"/>
                <a:cs typeface="Meiryo UI"/>
              </a:rPr>
              <a:t>ージ＞</a:t>
            </a:r>
            <a:endParaRPr sz="1600" dirty="0">
              <a:latin typeface="Meiryo UI"/>
              <a:cs typeface="Meiryo UI"/>
            </a:endParaRPr>
          </a:p>
        </p:txBody>
      </p:sp>
      <p:sp>
        <p:nvSpPr>
          <p:cNvPr id="37" name="object 11"/>
          <p:cNvSpPr/>
          <p:nvPr/>
        </p:nvSpPr>
        <p:spPr>
          <a:xfrm>
            <a:off x="3441953" y="4701414"/>
            <a:ext cx="3060700" cy="628015"/>
          </a:xfrm>
          <a:custGeom>
            <a:avLst/>
            <a:gdLst/>
            <a:ahLst/>
            <a:cxnLst/>
            <a:rect l="l" t="t" r="r" b="b"/>
            <a:pathLst>
              <a:path w="3060700" h="628014">
                <a:moveTo>
                  <a:pt x="2955544" y="0"/>
                </a:moveTo>
                <a:lnTo>
                  <a:pt x="104648" y="0"/>
                </a:lnTo>
                <a:lnTo>
                  <a:pt x="63913" y="8223"/>
                </a:lnTo>
                <a:lnTo>
                  <a:pt x="30649" y="30649"/>
                </a:lnTo>
                <a:lnTo>
                  <a:pt x="8223" y="63913"/>
                </a:lnTo>
                <a:lnTo>
                  <a:pt x="0" y="104648"/>
                </a:lnTo>
                <a:lnTo>
                  <a:pt x="0" y="523240"/>
                </a:lnTo>
                <a:lnTo>
                  <a:pt x="8223" y="563974"/>
                </a:lnTo>
                <a:lnTo>
                  <a:pt x="30649" y="597238"/>
                </a:lnTo>
                <a:lnTo>
                  <a:pt x="63913" y="619664"/>
                </a:lnTo>
                <a:lnTo>
                  <a:pt x="104648" y="627888"/>
                </a:lnTo>
                <a:lnTo>
                  <a:pt x="2955544" y="627888"/>
                </a:lnTo>
                <a:lnTo>
                  <a:pt x="2996278" y="619664"/>
                </a:lnTo>
                <a:lnTo>
                  <a:pt x="3029542" y="597238"/>
                </a:lnTo>
                <a:lnTo>
                  <a:pt x="3051968" y="563974"/>
                </a:lnTo>
                <a:lnTo>
                  <a:pt x="3060192" y="523240"/>
                </a:lnTo>
                <a:lnTo>
                  <a:pt x="3060192" y="104648"/>
                </a:lnTo>
                <a:lnTo>
                  <a:pt x="3051968" y="63913"/>
                </a:lnTo>
                <a:lnTo>
                  <a:pt x="3029542" y="30649"/>
                </a:lnTo>
                <a:lnTo>
                  <a:pt x="2996278" y="8223"/>
                </a:lnTo>
                <a:lnTo>
                  <a:pt x="2955544" y="0"/>
                </a:lnTo>
                <a:close/>
              </a:path>
            </a:pathLst>
          </a:custGeom>
          <a:solidFill>
            <a:srgbClr val="FFFFFF"/>
          </a:solidFill>
        </p:spPr>
        <p:txBody>
          <a:bodyPr wrap="square" lIns="0" tIns="0" rIns="0" bIns="0" rtlCol="0"/>
          <a:lstStyle/>
          <a:p>
            <a:endParaRPr/>
          </a:p>
        </p:txBody>
      </p:sp>
      <p:sp>
        <p:nvSpPr>
          <p:cNvPr id="38" name="object 12"/>
          <p:cNvSpPr/>
          <p:nvPr/>
        </p:nvSpPr>
        <p:spPr>
          <a:xfrm>
            <a:off x="3441953" y="4701414"/>
            <a:ext cx="3060700" cy="628015"/>
          </a:xfrm>
          <a:custGeom>
            <a:avLst/>
            <a:gdLst/>
            <a:ahLst/>
            <a:cxnLst/>
            <a:rect l="l" t="t" r="r" b="b"/>
            <a:pathLst>
              <a:path w="3060700" h="628014">
                <a:moveTo>
                  <a:pt x="0" y="104648"/>
                </a:moveTo>
                <a:lnTo>
                  <a:pt x="8223" y="63913"/>
                </a:lnTo>
                <a:lnTo>
                  <a:pt x="30649" y="30649"/>
                </a:lnTo>
                <a:lnTo>
                  <a:pt x="63913" y="8223"/>
                </a:lnTo>
                <a:lnTo>
                  <a:pt x="104648" y="0"/>
                </a:lnTo>
                <a:lnTo>
                  <a:pt x="2955544" y="0"/>
                </a:lnTo>
                <a:lnTo>
                  <a:pt x="2996278" y="8223"/>
                </a:lnTo>
                <a:lnTo>
                  <a:pt x="3029542" y="30649"/>
                </a:lnTo>
                <a:lnTo>
                  <a:pt x="3051968" y="63913"/>
                </a:lnTo>
                <a:lnTo>
                  <a:pt x="3060192" y="104648"/>
                </a:lnTo>
                <a:lnTo>
                  <a:pt x="3060192" y="523240"/>
                </a:lnTo>
                <a:lnTo>
                  <a:pt x="3051968" y="563974"/>
                </a:lnTo>
                <a:lnTo>
                  <a:pt x="3029542" y="597238"/>
                </a:lnTo>
                <a:lnTo>
                  <a:pt x="2996278" y="619664"/>
                </a:lnTo>
                <a:lnTo>
                  <a:pt x="2955544" y="627888"/>
                </a:lnTo>
                <a:lnTo>
                  <a:pt x="104648" y="627888"/>
                </a:lnTo>
                <a:lnTo>
                  <a:pt x="63913" y="619664"/>
                </a:lnTo>
                <a:lnTo>
                  <a:pt x="30649" y="597238"/>
                </a:lnTo>
                <a:lnTo>
                  <a:pt x="8223" y="563974"/>
                </a:lnTo>
                <a:lnTo>
                  <a:pt x="0" y="523240"/>
                </a:lnTo>
                <a:lnTo>
                  <a:pt x="0" y="104648"/>
                </a:lnTo>
                <a:close/>
              </a:path>
            </a:pathLst>
          </a:custGeom>
          <a:ln w="25908">
            <a:solidFill>
              <a:srgbClr val="F79646"/>
            </a:solidFill>
          </a:ln>
        </p:spPr>
        <p:txBody>
          <a:bodyPr wrap="square" lIns="0" tIns="0" rIns="0" bIns="0" rtlCol="0"/>
          <a:lstStyle/>
          <a:p>
            <a:endParaRPr/>
          </a:p>
        </p:txBody>
      </p:sp>
      <p:sp>
        <p:nvSpPr>
          <p:cNvPr id="39" name="object 13"/>
          <p:cNvSpPr txBox="1"/>
          <p:nvPr/>
        </p:nvSpPr>
        <p:spPr>
          <a:xfrm>
            <a:off x="3454908" y="4790544"/>
            <a:ext cx="3034665" cy="450850"/>
          </a:xfrm>
          <a:prstGeom prst="rect">
            <a:avLst/>
          </a:prstGeom>
        </p:spPr>
        <p:txBody>
          <a:bodyPr vert="horz" wrap="square" lIns="0" tIns="12065" rIns="0" bIns="0" rtlCol="0">
            <a:spAutoFit/>
          </a:bodyPr>
          <a:lstStyle/>
          <a:p>
            <a:pPr algn="ctr">
              <a:lnSpc>
                <a:spcPts val="1914"/>
              </a:lnSpc>
              <a:spcBef>
                <a:spcPts val="95"/>
              </a:spcBef>
            </a:pPr>
            <a:r>
              <a:rPr sz="1600" b="1" spc="-5" dirty="0">
                <a:latin typeface="Meiryo UI"/>
                <a:cs typeface="Meiryo UI"/>
              </a:rPr>
              <a:t>事業引継</a:t>
            </a:r>
            <a:r>
              <a:rPr sz="1600" b="1" spc="-10" dirty="0">
                <a:latin typeface="Meiryo UI"/>
                <a:cs typeface="Meiryo UI"/>
              </a:rPr>
              <a:t>ぎ</a:t>
            </a:r>
            <a:r>
              <a:rPr sz="1600" b="1" spc="-5" dirty="0">
                <a:latin typeface="Meiryo UI"/>
                <a:cs typeface="Meiryo UI"/>
              </a:rPr>
              <a:t>支援</a:t>
            </a:r>
            <a:r>
              <a:rPr sz="1600" b="1" spc="-10" dirty="0">
                <a:latin typeface="Meiryo UI"/>
                <a:cs typeface="Meiryo UI"/>
              </a:rPr>
              <a:t>セン</a:t>
            </a:r>
            <a:r>
              <a:rPr sz="1600" b="1" spc="-5" dirty="0">
                <a:latin typeface="Meiryo UI"/>
                <a:cs typeface="Meiryo UI"/>
              </a:rPr>
              <a:t>ター</a:t>
            </a:r>
            <a:endParaRPr sz="1600">
              <a:latin typeface="Meiryo UI"/>
              <a:cs typeface="Meiryo UI"/>
            </a:endParaRPr>
          </a:p>
          <a:p>
            <a:pPr algn="ctr">
              <a:lnSpc>
                <a:spcPts val="1435"/>
              </a:lnSpc>
            </a:pPr>
            <a:r>
              <a:rPr sz="1200" dirty="0">
                <a:latin typeface="Meiryo UI"/>
                <a:cs typeface="Meiryo UI"/>
              </a:rPr>
              <a:t>Ｍ＆Ａ案件</a:t>
            </a:r>
            <a:r>
              <a:rPr sz="1200" spc="-5" dirty="0">
                <a:latin typeface="Meiryo UI"/>
                <a:cs typeface="Meiryo UI"/>
              </a:rPr>
              <a:t>を</a:t>
            </a:r>
            <a:r>
              <a:rPr sz="1200" dirty="0">
                <a:latin typeface="Meiryo UI"/>
                <a:cs typeface="Meiryo UI"/>
              </a:rPr>
              <a:t>フ</a:t>
            </a:r>
            <a:r>
              <a:rPr sz="1200" spc="-5" dirty="0">
                <a:latin typeface="Meiryo UI"/>
                <a:cs typeface="Meiryo UI"/>
              </a:rPr>
              <a:t>ォロ</a:t>
            </a:r>
            <a:r>
              <a:rPr sz="1200" dirty="0">
                <a:latin typeface="Meiryo UI"/>
                <a:cs typeface="Meiryo UI"/>
              </a:rPr>
              <a:t>ー</a:t>
            </a:r>
            <a:r>
              <a:rPr sz="1200" spc="-5" dirty="0">
                <a:latin typeface="Meiryo UI"/>
                <a:cs typeface="Meiryo UI"/>
              </a:rPr>
              <a:t>し</a:t>
            </a:r>
            <a:r>
              <a:rPr sz="1200" dirty="0">
                <a:latin typeface="Meiryo UI"/>
                <a:cs typeface="Meiryo UI"/>
              </a:rPr>
              <a:t>て支援</a:t>
            </a:r>
            <a:endParaRPr sz="1200">
              <a:latin typeface="Meiryo UI"/>
              <a:cs typeface="Meiryo UI"/>
            </a:endParaRPr>
          </a:p>
        </p:txBody>
      </p:sp>
      <p:sp>
        <p:nvSpPr>
          <p:cNvPr id="40" name="object 14"/>
          <p:cNvSpPr/>
          <p:nvPr/>
        </p:nvSpPr>
        <p:spPr>
          <a:xfrm>
            <a:off x="3441953" y="5400930"/>
            <a:ext cx="3060700" cy="628015"/>
          </a:xfrm>
          <a:custGeom>
            <a:avLst/>
            <a:gdLst/>
            <a:ahLst/>
            <a:cxnLst/>
            <a:rect l="l" t="t" r="r" b="b"/>
            <a:pathLst>
              <a:path w="3060700" h="628014">
                <a:moveTo>
                  <a:pt x="2955544" y="0"/>
                </a:moveTo>
                <a:lnTo>
                  <a:pt x="104648" y="0"/>
                </a:lnTo>
                <a:lnTo>
                  <a:pt x="63913" y="8223"/>
                </a:lnTo>
                <a:lnTo>
                  <a:pt x="30649" y="30649"/>
                </a:lnTo>
                <a:lnTo>
                  <a:pt x="8223" y="63913"/>
                </a:lnTo>
                <a:lnTo>
                  <a:pt x="0" y="104647"/>
                </a:lnTo>
                <a:lnTo>
                  <a:pt x="0" y="523239"/>
                </a:lnTo>
                <a:lnTo>
                  <a:pt x="8223" y="563969"/>
                </a:lnTo>
                <a:lnTo>
                  <a:pt x="30649" y="597233"/>
                </a:lnTo>
                <a:lnTo>
                  <a:pt x="63913" y="619662"/>
                </a:lnTo>
                <a:lnTo>
                  <a:pt x="104648" y="627887"/>
                </a:lnTo>
                <a:lnTo>
                  <a:pt x="2955544" y="627887"/>
                </a:lnTo>
                <a:lnTo>
                  <a:pt x="2996278" y="619662"/>
                </a:lnTo>
                <a:lnTo>
                  <a:pt x="3029542" y="597233"/>
                </a:lnTo>
                <a:lnTo>
                  <a:pt x="3051968" y="563969"/>
                </a:lnTo>
                <a:lnTo>
                  <a:pt x="3060192" y="523239"/>
                </a:lnTo>
                <a:lnTo>
                  <a:pt x="3060192" y="104647"/>
                </a:lnTo>
                <a:lnTo>
                  <a:pt x="3051968" y="63913"/>
                </a:lnTo>
                <a:lnTo>
                  <a:pt x="3029542" y="30649"/>
                </a:lnTo>
                <a:lnTo>
                  <a:pt x="2996278" y="8223"/>
                </a:lnTo>
                <a:lnTo>
                  <a:pt x="2955544" y="0"/>
                </a:lnTo>
                <a:close/>
              </a:path>
            </a:pathLst>
          </a:custGeom>
          <a:solidFill>
            <a:srgbClr val="FFFFFF"/>
          </a:solidFill>
        </p:spPr>
        <p:txBody>
          <a:bodyPr wrap="square" lIns="0" tIns="0" rIns="0" bIns="0" rtlCol="0"/>
          <a:lstStyle/>
          <a:p>
            <a:endParaRPr/>
          </a:p>
        </p:txBody>
      </p:sp>
      <p:sp>
        <p:nvSpPr>
          <p:cNvPr id="41" name="object 15"/>
          <p:cNvSpPr/>
          <p:nvPr/>
        </p:nvSpPr>
        <p:spPr>
          <a:xfrm>
            <a:off x="3441953" y="5400930"/>
            <a:ext cx="3060700" cy="628015"/>
          </a:xfrm>
          <a:custGeom>
            <a:avLst/>
            <a:gdLst/>
            <a:ahLst/>
            <a:cxnLst/>
            <a:rect l="l" t="t" r="r" b="b"/>
            <a:pathLst>
              <a:path w="3060700" h="628014">
                <a:moveTo>
                  <a:pt x="0" y="104647"/>
                </a:moveTo>
                <a:lnTo>
                  <a:pt x="8223" y="63913"/>
                </a:lnTo>
                <a:lnTo>
                  <a:pt x="30649" y="30649"/>
                </a:lnTo>
                <a:lnTo>
                  <a:pt x="63913" y="8223"/>
                </a:lnTo>
                <a:lnTo>
                  <a:pt x="104648" y="0"/>
                </a:lnTo>
                <a:lnTo>
                  <a:pt x="2955544" y="0"/>
                </a:lnTo>
                <a:lnTo>
                  <a:pt x="2996278" y="8223"/>
                </a:lnTo>
                <a:lnTo>
                  <a:pt x="3029542" y="30649"/>
                </a:lnTo>
                <a:lnTo>
                  <a:pt x="3051968" y="63913"/>
                </a:lnTo>
                <a:lnTo>
                  <a:pt x="3060192" y="104647"/>
                </a:lnTo>
                <a:lnTo>
                  <a:pt x="3060192" y="523239"/>
                </a:lnTo>
                <a:lnTo>
                  <a:pt x="3051968" y="563969"/>
                </a:lnTo>
                <a:lnTo>
                  <a:pt x="3029542" y="597233"/>
                </a:lnTo>
                <a:lnTo>
                  <a:pt x="2996278" y="619662"/>
                </a:lnTo>
                <a:lnTo>
                  <a:pt x="2955544" y="627887"/>
                </a:lnTo>
                <a:lnTo>
                  <a:pt x="104648" y="627887"/>
                </a:lnTo>
                <a:lnTo>
                  <a:pt x="63913" y="619662"/>
                </a:lnTo>
                <a:lnTo>
                  <a:pt x="30649" y="597233"/>
                </a:lnTo>
                <a:lnTo>
                  <a:pt x="8223" y="563969"/>
                </a:lnTo>
                <a:lnTo>
                  <a:pt x="0" y="523239"/>
                </a:lnTo>
                <a:lnTo>
                  <a:pt x="0" y="104647"/>
                </a:lnTo>
                <a:close/>
              </a:path>
            </a:pathLst>
          </a:custGeom>
          <a:ln w="25908">
            <a:solidFill>
              <a:srgbClr val="F79646"/>
            </a:solidFill>
          </a:ln>
        </p:spPr>
        <p:txBody>
          <a:bodyPr wrap="square" lIns="0" tIns="0" rIns="0" bIns="0" rtlCol="0"/>
          <a:lstStyle/>
          <a:p>
            <a:endParaRPr/>
          </a:p>
        </p:txBody>
      </p:sp>
      <p:sp>
        <p:nvSpPr>
          <p:cNvPr id="42" name="object 16"/>
          <p:cNvSpPr txBox="1"/>
          <p:nvPr/>
        </p:nvSpPr>
        <p:spPr>
          <a:xfrm>
            <a:off x="3454908" y="5490135"/>
            <a:ext cx="3034665" cy="450850"/>
          </a:xfrm>
          <a:prstGeom prst="rect">
            <a:avLst/>
          </a:prstGeom>
        </p:spPr>
        <p:txBody>
          <a:bodyPr vert="horz" wrap="square" lIns="0" tIns="12065" rIns="0" bIns="0" rtlCol="0">
            <a:spAutoFit/>
          </a:bodyPr>
          <a:lstStyle/>
          <a:p>
            <a:pPr marL="908050">
              <a:lnSpc>
                <a:spcPts val="1914"/>
              </a:lnSpc>
              <a:spcBef>
                <a:spcPts val="95"/>
              </a:spcBef>
            </a:pPr>
            <a:r>
              <a:rPr sz="1600" b="1" spc="-5" dirty="0">
                <a:latin typeface="Meiryo UI"/>
                <a:cs typeface="Meiryo UI"/>
              </a:rPr>
              <a:t>信用保証協会</a:t>
            </a:r>
            <a:endParaRPr sz="1600">
              <a:latin typeface="Meiryo UI"/>
              <a:cs typeface="Meiryo UI"/>
            </a:endParaRPr>
          </a:p>
          <a:p>
            <a:pPr marL="942975">
              <a:lnSpc>
                <a:spcPts val="1435"/>
              </a:lnSpc>
            </a:pPr>
            <a:r>
              <a:rPr sz="1200" dirty="0">
                <a:latin typeface="Meiryo UI"/>
                <a:cs typeface="Meiryo UI"/>
              </a:rPr>
              <a:t>連携</a:t>
            </a:r>
            <a:r>
              <a:rPr sz="1200" spc="-5" dirty="0">
                <a:latin typeface="Meiryo UI"/>
                <a:cs typeface="Meiryo UI"/>
              </a:rPr>
              <a:t>し</a:t>
            </a:r>
            <a:r>
              <a:rPr sz="1200" spc="0" dirty="0">
                <a:latin typeface="Meiryo UI"/>
                <a:cs typeface="Meiryo UI"/>
              </a:rPr>
              <a:t>て</a:t>
            </a:r>
            <a:r>
              <a:rPr sz="1200" dirty="0">
                <a:latin typeface="Meiryo UI"/>
                <a:cs typeface="Meiryo UI"/>
              </a:rPr>
              <a:t>金融支援</a:t>
            </a:r>
            <a:endParaRPr sz="1200">
              <a:latin typeface="Meiryo UI"/>
              <a:cs typeface="Meiryo UI"/>
            </a:endParaRPr>
          </a:p>
        </p:txBody>
      </p:sp>
      <p:sp>
        <p:nvSpPr>
          <p:cNvPr id="43" name="object 17"/>
          <p:cNvSpPr/>
          <p:nvPr/>
        </p:nvSpPr>
        <p:spPr>
          <a:xfrm>
            <a:off x="3920490" y="2080261"/>
            <a:ext cx="2049780" cy="407034"/>
          </a:xfrm>
          <a:custGeom>
            <a:avLst/>
            <a:gdLst/>
            <a:ahLst/>
            <a:cxnLst/>
            <a:rect l="l" t="t" r="r" b="b"/>
            <a:pathLst>
              <a:path w="2049779" h="407035">
                <a:moveTo>
                  <a:pt x="0" y="0"/>
                </a:moveTo>
                <a:lnTo>
                  <a:pt x="2049780" y="0"/>
                </a:lnTo>
                <a:lnTo>
                  <a:pt x="2049780" y="406908"/>
                </a:lnTo>
                <a:lnTo>
                  <a:pt x="0" y="406908"/>
                </a:lnTo>
                <a:lnTo>
                  <a:pt x="0" y="0"/>
                </a:lnTo>
                <a:close/>
              </a:path>
            </a:pathLst>
          </a:custGeom>
          <a:solidFill>
            <a:srgbClr val="FFFFFF"/>
          </a:solidFill>
        </p:spPr>
        <p:txBody>
          <a:bodyPr wrap="square" lIns="0" tIns="0" rIns="0" bIns="0" rtlCol="0"/>
          <a:lstStyle/>
          <a:p>
            <a:endParaRPr/>
          </a:p>
        </p:txBody>
      </p:sp>
      <p:sp>
        <p:nvSpPr>
          <p:cNvPr id="44" name="object 18"/>
          <p:cNvSpPr txBox="1"/>
          <p:nvPr/>
        </p:nvSpPr>
        <p:spPr>
          <a:xfrm>
            <a:off x="3920490" y="2080261"/>
            <a:ext cx="2049780" cy="407034"/>
          </a:xfrm>
          <a:prstGeom prst="rect">
            <a:avLst/>
          </a:prstGeom>
          <a:ln w="28955">
            <a:solidFill>
              <a:srgbClr val="4F81BD"/>
            </a:solidFill>
          </a:ln>
        </p:spPr>
        <p:txBody>
          <a:bodyPr vert="horz" wrap="square" lIns="0" tIns="81280" rIns="0" bIns="0" rtlCol="0">
            <a:spAutoFit/>
          </a:bodyPr>
          <a:lstStyle/>
          <a:p>
            <a:pPr marL="137795">
              <a:lnSpc>
                <a:spcPct val="100000"/>
              </a:lnSpc>
              <a:spcBef>
                <a:spcPts val="640"/>
              </a:spcBef>
            </a:pPr>
            <a:r>
              <a:rPr sz="1600" b="1" spc="-5" dirty="0">
                <a:latin typeface="Meiryo UI"/>
                <a:cs typeface="Meiryo UI"/>
              </a:rPr>
              <a:t>事業承継ネッ</a:t>
            </a:r>
            <a:r>
              <a:rPr sz="1600" b="1" spc="-10" dirty="0">
                <a:latin typeface="Meiryo UI"/>
                <a:cs typeface="Meiryo UI"/>
              </a:rPr>
              <a:t>トワー</a:t>
            </a:r>
            <a:r>
              <a:rPr sz="1600" b="1" spc="-5" dirty="0">
                <a:latin typeface="Meiryo UI"/>
                <a:cs typeface="Meiryo UI"/>
              </a:rPr>
              <a:t>ク</a:t>
            </a:r>
            <a:endParaRPr sz="1600" dirty="0">
              <a:latin typeface="Meiryo UI"/>
              <a:cs typeface="Meiryo UI"/>
            </a:endParaRPr>
          </a:p>
        </p:txBody>
      </p:sp>
      <p:sp>
        <p:nvSpPr>
          <p:cNvPr id="45" name="object 19"/>
          <p:cNvSpPr/>
          <p:nvPr/>
        </p:nvSpPr>
        <p:spPr>
          <a:xfrm>
            <a:off x="2356866" y="6436614"/>
            <a:ext cx="5161915" cy="390525"/>
          </a:xfrm>
          <a:custGeom>
            <a:avLst/>
            <a:gdLst/>
            <a:ahLst/>
            <a:cxnLst/>
            <a:rect l="l" t="t" r="r" b="b"/>
            <a:pathLst>
              <a:path w="5161915" h="390525">
                <a:moveTo>
                  <a:pt x="0" y="65024"/>
                </a:moveTo>
                <a:lnTo>
                  <a:pt x="5109" y="39712"/>
                </a:lnTo>
                <a:lnTo>
                  <a:pt x="19043" y="19043"/>
                </a:lnTo>
                <a:lnTo>
                  <a:pt x="39712" y="5109"/>
                </a:lnTo>
                <a:lnTo>
                  <a:pt x="65024" y="0"/>
                </a:lnTo>
                <a:lnTo>
                  <a:pt x="5096764" y="0"/>
                </a:lnTo>
                <a:lnTo>
                  <a:pt x="5122075" y="5109"/>
                </a:lnTo>
                <a:lnTo>
                  <a:pt x="5142744" y="19043"/>
                </a:lnTo>
                <a:lnTo>
                  <a:pt x="5156678" y="39712"/>
                </a:lnTo>
                <a:lnTo>
                  <a:pt x="5161788" y="65024"/>
                </a:lnTo>
                <a:lnTo>
                  <a:pt x="5161788" y="325120"/>
                </a:lnTo>
                <a:lnTo>
                  <a:pt x="5156678" y="350431"/>
                </a:lnTo>
                <a:lnTo>
                  <a:pt x="5142744" y="371100"/>
                </a:lnTo>
                <a:lnTo>
                  <a:pt x="5122075" y="385034"/>
                </a:lnTo>
                <a:lnTo>
                  <a:pt x="5096764" y="390144"/>
                </a:lnTo>
                <a:lnTo>
                  <a:pt x="65024" y="390144"/>
                </a:lnTo>
                <a:lnTo>
                  <a:pt x="39712" y="385034"/>
                </a:lnTo>
                <a:lnTo>
                  <a:pt x="19043" y="371100"/>
                </a:lnTo>
                <a:lnTo>
                  <a:pt x="5109" y="350431"/>
                </a:lnTo>
                <a:lnTo>
                  <a:pt x="0" y="325120"/>
                </a:lnTo>
                <a:lnTo>
                  <a:pt x="0" y="65024"/>
                </a:lnTo>
                <a:close/>
              </a:path>
            </a:pathLst>
          </a:custGeom>
          <a:ln w="25907">
            <a:solidFill>
              <a:srgbClr val="000000"/>
            </a:solidFill>
          </a:ln>
        </p:spPr>
        <p:txBody>
          <a:bodyPr wrap="square" lIns="0" tIns="0" rIns="0" bIns="0" rtlCol="0"/>
          <a:lstStyle/>
          <a:p>
            <a:endParaRPr/>
          </a:p>
        </p:txBody>
      </p:sp>
      <p:sp>
        <p:nvSpPr>
          <p:cNvPr id="46" name="object 20"/>
          <p:cNvSpPr txBox="1"/>
          <p:nvPr/>
        </p:nvSpPr>
        <p:spPr>
          <a:xfrm>
            <a:off x="4519722" y="6497985"/>
            <a:ext cx="836294"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Meiryo UI"/>
                <a:cs typeface="Meiryo UI"/>
              </a:rPr>
              <a:t>中小企業</a:t>
            </a:r>
            <a:endParaRPr sz="1600">
              <a:latin typeface="Meiryo UI"/>
              <a:cs typeface="Meiryo UI"/>
            </a:endParaRPr>
          </a:p>
        </p:txBody>
      </p:sp>
      <p:sp>
        <p:nvSpPr>
          <p:cNvPr id="47" name="object 21"/>
          <p:cNvSpPr/>
          <p:nvPr/>
        </p:nvSpPr>
        <p:spPr>
          <a:xfrm>
            <a:off x="3183635" y="6106669"/>
            <a:ext cx="3549650" cy="287020"/>
          </a:xfrm>
          <a:custGeom>
            <a:avLst/>
            <a:gdLst/>
            <a:ahLst/>
            <a:cxnLst/>
            <a:rect l="l" t="t" r="r" b="b"/>
            <a:pathLst>
              <a:path w="3549650" h="287020">
                <a:moveTo>
                  <a:pt x="3549396" y="143255"/>
                </a:moveTo>
                <a:lnTo>
                  <a:pt x="0" y="143255"/>
                </a:lnTo>
                <a:lnTo>
                  <a:pt x="1774698" y="286511"/>
                </a:lnTo>
                <a:lnTo>
                  <a:pt x="3549396" y="143255"/>
                </a:lnTo>
                <a:close/>
              </a:path>
              <a:path w="3549650" h="287020">
                <a:moveTo>
                  <a:pt x="2662047" y="0"/>
                </a:moveTo>
                <a:lnTo>
                  <a:pt x="887349" y="0"/>
                </a:lnTo>
                <a:lnTo>
                  <a:pt x="887349" y="143255"/>
                </a:lnTo>
                <a:lnTo>
                  <a:pt x="2662047" y="143255"/>
                </a:lnTo>
                <a:lnTo>
                  <a:pt x="2662047" y="0"/>
                </a:lnTo>
                <a:close/>
              </a:path>
            </a:pathLst>
          </a:custGeom>
          <a:solidFill>
            <a:srgbClr val="4F81BD"/>
          </a:solidFill>
        </p:spPr>
        <p:txBody>
          <a:bodyPr wrap="square" lIns="0" tIns="0" rIns="0" bIns="0" rtlCol="0"/>
          <a:lstStyle/>
          <a:p>
            <a:endParaRPr/>
          </a:p>
        </p:txBody>
      </p:sp>
      <p:sp>
        <p:nvSpPr>
          <p:cNvPr id="48" name="object 22"/>
          <p:cNvSpPr/>
          <p:nvPr/>
        </p:nvSpPr>
        <p:spPr>
          <a:xfrm>
            <a:off x="273558" y="5400930"/>
            <a:ext cx="3060700" cy="628015"/>
          </a:xfrm>
          <a:custGeom>
            <a:avLst/>
            <a:gdLst/>
            <a:ahLst/>
            <a:cxnLst/>
            <a:rect l="l" t="t" r="r" b="b"/>
            <a:pathLst>
              <a:path w="3060700" h="628014">
                <a:moveTo>
                  <a:pt x="2955544" y="0"/>
                </a:moveTo>
                <a:lnTo>
                  <a:pt x="104648" y="0"/>
                </a:lnTo>
                <a:lnTo>
                  <a:pt x="63913" y="8223"/>
                </a:lnTo>
                <a:lnTo>
                  <a:pt x="30649" y="30649"/>
                </a:lnTo>
                <a:lnTo>
                  <a:pt x="8223" y="63913"/>
                </a:lnTo>
                <a:lnTo>
                  <a:pt x="0" y="104647"/>
                </a:lnTo>
                <a:lnTo>
                  <a:pt x="0" y="523239"/>
                </a:lnTo>
                <a:lnTo>
                  <a:pt x="8223" y="563969"/>
                </a:lnTo>
                <a:lnTo>
                  <a:pt x="30649" y="597233"/>
                </a:lnTo>
                <a:lnTo>
                  <a:pt x="63913" y="619662"/>
                </a:lnTo>
                <a:lnTo>
                  <a:pt x="104648" y="627887"/>
                </a:lnTo>
                <a:lnTo>
                  <a:pt x="2955544" y="627887"/>
                </a:lnTo>
                <a:lnTo>
                  <a:pt x="2996278" y="619662"/>
                </a:lnTo>
                <a:lnTo>
                  <a:pt x="3029542" y="597233"/>
                </a:lnTo>
                <a:lnTo>
                  <a:pt x="3051968" y="563969"/>
                </a:lnTo>
                <a:lnTo>
                  <a:pt x="3060192" y="523239"/>
                </a:lnTo>
                <a:lnTo>
                  <a:pt x="3060192" y="104647"/>
                </a:lnTo>
                <a:lnTo>
                  <a:pt x="3051968" y="63913"/>
                </a:lnTo>
                <a:lnTo>
                  <a:pt x="3029542" y="30649"/>
                </a:lnTo>
                <a:lnTo>
                  <a:pt x="2996278" y="8223"/>
                </a:lnTo>
                <a:lnTo>
                  <a:pt x="2955544" y="0"/>
                </a:lnTo>
                <a:close/>
              </a:path>
            </a:pathLst>
          </a:custGeom>
          <a:solidFill>
            <a:srgbClr val="FFFFFF"/>
          </a:solidFill>
        </p:spPr>
        <p:txBody>
          <a:bodyPr wrap="square" lIns="0" tIns="0" rIns="0" bIns="0" rtlCol="0"/>
          <a:lstStyle/>
          <a:p>
            <a:endParaRPr/>
          </a:p>
        </p:txBody>
      </p:sp>
      <p:sp>
        <p:nvSpPr>
          <p:cNvPr id="49" name="object 23"/>
          <p:cNvSpPr/>
          <p:nvPr/>
        </p:nvSpPr>
        <p:spPr>
          <a:xfrm>
            <a:off x="273558" y="5400930"/>
            <a:ext cx="3060700" cy="628015"/>
          </a:xfrm>
          <a:custGeom>
            <a:avLst/>
            <a:gdLst/>
            <a:ahLst/>
            <a:cxnLst/>
            <a:rect l="l" t="t" r="r" b="b"/>
            <a:pathLst>
              <a:path w="3060700" h="628014">
                <a:moveTo>
                  <a:pt x="0" y="104647"/>
                </a:moveTo>
                <a:lnTo>
                  <a:pt x="8223" y="63913"/>
                </a:lnTo>
                <a:lnTo>
                  <a:pt x="30649" y="30649"/>
                </a:lnTo>
                <a:lnTo>
                  <a:pt x="63913" y="8223"/>
                </a:lnTo>
                <a:lnTo>
                  <a:pt x="104648" y="0"/>
                </a:lnTo>
                <a:lnTo>
                  <a:pt x="2955544" y="0"/>
                </a:lnTo>
                <a:lnTo>
                  <a:pt x="2996278" y="8223"/>
                </a:lnTo>
                <a:lnTo>
                  <a:pt x="3029542" y="30649"/>
                </a:lnTo>
                <a:lnTo>
                  <a:pt x="3051968" y="63913"/>
                </a:lnTo>
                <a:lnTo>
                  <a:pt x="3060192" y="104647"/>
                </a:lnTo>
                <a:lnTo>
                  <a:pt x="3060192" y="523239"/>
                </a:lnTo>
                <a:lnTo>
                  <a:pt x="3051968" y="563969"/>
                </a:lnTo>
                <a:lnTo>
                  <a:pt x="3029542" y="597233"/>
                </a:lnTo>
                <a:lnTo>
                  <a:pt x="2996278" y="619662"/>
                </a:lnTo>
                <a:lnTo>
                  <a:pt x="2955544" y="627887"/>
                </a:lnTo>
                <a:lnTo>
                  <a:pt x="104648" y="627887"/>
                </a:lnTo>
                <a:lnTo>
                  <a:pt x="63913" y="619662"/>
                </a:lnTo>
                <a:lnTo>
                  <a:pt x="30649" y="597233"/>
                </a:lnTo>
                <a:lnTo>
                  <a:pt x="8223" y="563969"/>
                </a:lnTo>
                <a:lnTo>
                  <a:pt x="0" y="523239"/>
                </a:lnTo>
                <a:lnTo>
                  <a:pt x="0" y="104647"/>
                </a:lnTo>
                <a:close/>
              </a:path>
            </a:pathLst>
          </a:custGeom>
          <a:ln w="25908">
            <a:solidFill>
              <a:srgbClr val="F79646"/>
            </a:solidFill>
          </a:ln>
        </p:spPr>
        <p:txBody>
          <a:bodyPr wrap="square" lIns="0" tIns="0" rIns="0" bIns="0" rtlCol="0"/>
          <a:lstStyle/>
          <a:p>
            <a:endParaRPr/>
          </a:p>
        </p:txBody>
      </p:sp>
      <p:sp>
        <p:nvSpPr>
          <p:cNvPr id="50" name="object 24"/>
          <p:cNvSpPr txBox="1"/>
          <p:nvPr/>
        </p:nvSpPr>
        <p:spPr>
          <a:xfrm>
            <a:off x="286511" y="5490135"/>
            <a:ext cx="3016885" cy="450850"/>
          </a:xfrm>
          <a:prstGeom prst="rect">
            <a:avLst/>
          </a:prstGeom>
        </p:spPr>
        <p:txBody>
          <a:bodyPr vert="horz" wrap="square" lIns="0" tIns="12065" rIns="0" bIns="0" rtlCol="0">
            <a:spAutoFit/>
          </a:bodyPr>
          <a:lstStyle/>
          <a:p>
            <a:pPr marL="14604" algn="ctr">
              <a:lnSpc>
                <a:spcPts val="1914"/>
              </a:lnSpc>
              <a:spcBef>
                <a:spcPts val="95"/>
              </a:spcBef>
            </a:pPr>
            <a:r>
              <a:rPr sz="1600" b="1" spc="-5" dirty="0">
                <a:latin typeface="Meiryo UI"/>
                <a:cs typeface="Meiryo UI"/>
              </a:rPr>
              <a:t>経済産業局</a:t>
            </a:r>
            <a:r>
              <a:rPr sz="1600" b="1" spc="-10" dirty="0">
                <a:latin typeface="Meiryo UI"/>
                <a:cs typeface="Meiryo UI"/>
              </a:rPr>
              <a:t>・</a:t>
            </a:r>
            <a:r>
              <a:rPr sz="1600" b="1" spc="-5" dirty="0">
                <a:latin typeface="Meiryo UI"/>
                <a:cs typeface="Meiryo UI"/>
              </a:rPr>
              <a:t>財務局</a:t>
            </a:r>
            <a:endParaRPr sz="1600">
              <a:latin typeface="Meiryo UI"/>
              <a:cs typeface="Meiryo UI"/>
            </a:endParaRPr>
          </a:p>
          <a:p>
            <a:pPr marL="16510" algn="ctr">
              <a:lnSpc>
                <a:spcPts val="1435"/>
              </a:lnSpc>
            </a:pPr>
            <a:r>
              <a:rPr sz="1200" dirty="0">
                <a:latin typeface="Meiryo UI"/>
                <a:cs typeface="Meiryo UI"/>
              </a:rPr>
              <a:t>施策情報の提供等</a:t>
            </a:r>
            <a:endParaRPr sz="1200">
              <a:latin typeface="Meiryo UI"/>
              <a:cs typeface="Meiryo UI"/>
            </a:endParaRPr>
          </a:p>
        </p:txBody>
      </p:sp>
      <p:sp>
        <p:nvSpPr>
          <p:cNvPr id="51" name="object 25"/>
          <p:cNvSpPr/>
          <p:nvPr/>
        </p:nvSpPr>
        <p:spPr>
          <a:xfrm>
            <a:off x="778001" y="3710940"/>
            <a:ext cx="8208645" cy="937260"/>
          </a:xfrm>
          <a:custGeom>
            <a:avLst/>
            <a:gdLst/>
            <a:ahLst/>
            <a:cxnLst/>
            <a:rect l="l" t="t" r="r" b="b"/>
            <a:pathLst>
              <a:path w="8208645" h="937260">
                <a:moveTo>
                  <a:pt x="8062912" y="0"/>
                </a:moveTo>
                <a:lnTo>
                  <a:pt x="145351" y="0"/>
                </a:lnTo>
                <a:lnTo>
                  <a:pt x="99408" y="7409"/>
                </a:lnTo>
                <a:lnTo>
                  <a:pt x="59508" y="28044"/>
                </a:lnTo>
                <a:lnTo>
                  <a:pt x="28044" y="59508"/>
                </a:lnTo>
                <a:lnTo>
                  <a:pt x="7409" y="99408"/>
                </a:lnTo>
                <a:lnTo>
                  <a:pt x="0" y="145351"/>
                </a:lnTo>
                <a:lnTo>
                  <a:pt x="0" y="791908"/>
                </a:lnTo>
                <a:lnTo>
                  <a:pt x="7409" y="837851"/>
                </a:lnTo>
                <a:lnTo>
                  <a:pt x="28044" y="877751"/>
                </a:lnTo>
                <a:lnTo>
                  <a:pt x="59508" y="909215"/>
                </a:lnTo>
                <a:lnTo>
                  <a:pt x="99408" y="929850"/>
                </a:lnTo>
                <a:lnTo>
                  <a:pt x="145351" y="937259"/>
                </a:lnTo>
                <a:lnTo>
                  <a:pt x="8062912" y="937259"/>
                </a:lnTo>
                <a:lnTo>
                  <a:pt x="8108855" y="929850"/>
                </a:lnTo>
                <a:lnTo>
                  <a:pt x="8148755" y="909215"/>
                </a:lnTo>
                <a:lnTo>
                  <a:pt x="8180219" y="877751"/>
                </a:lnTo>
                <a:lnTo>
                  <a:pt x="8200854" y="837851"/>
                </a:lnTo>
                <a:lnTo>
                  <a:pt x="8208264" y="791908"/>
                </a:lnTo>
                <a:lnTo>
                  <a:pt x="8208264" y="145351"/>
                </a:lnTo>
                <a:lnTo>
                  <a:pt x="8200854" y="99408"/>
                </a:lnTo>
                <a:lnTo>
                  <a:pt x="8180219" y="59508"/>
                </a:lnTo>
                <a:lnTo>
                  <a:pt x="8148755" y="28044"/>
                </a:lnTo>
                <a:lnTo>
                  <a:pt x="8108855" y="7409"/>
                </a:lnTo>
                <a:lnTo>
                  <a:pt x="8062912" y="0"/>
                </a:lnTo>
                <a:close/>
              </a:path>
            </a:pathLst>
          </a:custGeom>
          <a:solidFill>
            <a:srgbClr val="FFFFFF"/>
          </a:solidFill>
        </p:spPr>
        <p:txBody>
          <a:bodyPr wrap="square" lIns="0" tIns="0" rIns="0" bIns="0" rtlCol="0"/>
          <a:lstStyle/>
          <a:p>
            <a:endParaRPr/>
          </a:p>
        </p:txBody>
      </p:sp>
      <p:sp>
        <p:nvSpPr>
          <p:cNvPr id="52" name="object 26"/>
          <p:cNvSpPr/>
          <p:nvPr/>
        </p:nvSpPr>
        <p:spPr>
          <a:xfrm>
            <a:off x="778001" y="3710940"/>
            <a:ext cx="8208645" cy="937260"/>
          </a:xfrm>
          <a:custGeom>
            <a:avLst/>
            <a:gdLst/>
            <a:ahLst/>
            <a:cxnLst/>
            <a:rect l="l" t="t" r="r" b="b"/>
            <a:pathLst>
              <a:path w="8208645" h="937260">
                <a:moveTo>
                  <a:pt x="0" y="145351"/>
                </a:moveTo>
                <a:lnTo>
                  <a:pt x="7409" y="99408"/>
                </a:lnTo>
                <a:lnTo>
                  <a:pt x="28044" y="59508"/>
                </a:lnTo>
                <a:lnTo>
                  <a:pt x="59508" y="28044"/>
                </a:lnTo>
                <a:lnTo>
                  <a:pt x="99408" y="7409"/>
                </a:lnTo>
                <a:lnTo>
                  <a:pt x="145351" y="0"/>
                </a:lnTo>
                <a:lnTo>
                  <a:pt x="8062912" y="0"/>
                </a:lnTo>
                <a:lnTo>
                  <a:pt x="8108855" y="7409"/>
                </a:lnTo>
                <a:lnTo>
                  <a:pt x="8148755" y="28044"/>
                </a:lnTo>
                <a:lnTo>
                  <a:pt x="8180219" y="59508"/>
                </a:lnTo>
                <a:lnTo>
                  <a:pt x="8200854" y="99408"/>
                </a:lnTo>
                <a:lnTo>
                  <a:pt x="8208264" y="145351"/>
                </a:lnTo>
                <a:lnTo>
                  <a:pt x="8208264" y="791908"/>
                </a:lnTo>
                <a:lnTo>
                  <a:pt x="8200854" y="837851"/>
                </a:lnTo>
                <a:lnTo>
                  <a:pt x="8180219" y="877751"/>
                </a:lnTo>
                <a:lnTo>
                  <a:pt x="8148755" y="909215"/>
                </a:lnTo>
                <a:lnTo>
                  <a:pt x="8108855" y="929850"/>
                </a:lnTo>
                <a:lnTo>
                  <a:pt x="8062912" y="937259"/>
                </a:lnTo>
                <a:lnTo>
                  <a:pt x="145351" y="937259"/>
                </a:lnTo>
                <a:lnTo>
                  <a:pt x="99408" y="929850"/>
                </a:lnTo>
                <a:lnTo>
                  <a:pt x="59508" y="909215"/>
                </a:lnTo>
                <a:lnTo>
                  <a:pt x="28044" y="877751"/>
                </a:lnTo>
                <a:lnTo>
                  <a:pt x="7409" y="837851"/>
                </a:lnTo>
                <a:lnTo>
                  <a:pt x="0" y="791908"/>
                </a:lnTo>
                <a:lnTo>
                  <a:pt x="0" y="145351"/>
                </a:lnTo>
                <a:close/>
              </a:path>
            </a:pathLst>
          </a:custGeom>
          <a:ln w="25908">
            <a:solidFill>
              <a:srgbClr val="4F81BD"/>
            </a:solidFill>
          </a:ln>
        </p:spPr>
        <p:txBody>
          <a:bodyPr wrap="square" lIns="0" tIns="0" rIns="0" bIns="0" rtlCol="0"/>
          <a:lstStyle/>
          <a:p>
            <a:endParaRPr/>
          </a:p>
        </p:txBody>
      </p:sp>
      <p:sp>
        <p:nvSpPr>
          <p:cNvPr id="53" name="object 27"/>
          <p:cNvSpPr txBox="1"/>
          <p:nvPr/>
        </p:nvSpPr>
        <p:spPr>
          <a:xfrm>
            <a:off x="1723962" y="2540534"/>
            <a:ext cx="6313805" cy="1864995"/>
          </a:xfrm>
          <a:prstGeom prst="rect">
            <a:avLst/>
          </a:prstGeom>
        </p:spPr>
        <p:txBody>
          <a:bodyPr vert="horz" wrap="square" lIns="0" tIns="12700" rIns="0" bIns="0" rtlCol="0">
            <a:spAutoFit/>
          </a:bodyPr>
          <a:lstStyle/>
          <a:p>
            <a:pPr marL="122555" algn="ctr">
              <a:lnSpc>
                <a:spcPct val="100000"/>
              </a:lnSpc>
              <a:spcBef>
                <a:spcPts val="100"/>
              </a:spcBef>
            </a:pPr>
            <a:r>
              <a:rPr sz="1600" b="1" dirty="0">
                <a:latin typeface="Meiryo UI"/>
                <a:cs typeface="Meiryo UI"/>
              </a:rPr>
              <a:t>事務局：県振興セ</a:t>
            </a:r>
            <a:r>
              <a:rPr sz="1600" b="1" spc="-5" dirty="0">
                <a:latin typeface="Meiryo UI"/>
                <a:cs typeface="Meiryo UI"/>
              </a:rPr>
              <a:t>ンター</a:t>
            </a:r>
            <a:r>
              <a:rPr sz="1600" b="1" dirty="0">
                <a:latin typeface="Meiryo UI"/>
                <a:cs typeface="Meiryo UI"/>
              </a:rPr>
              <a:t>等</a:t>
            </a:r>
            <a:endParaRPr sz="1600" dirty="0">
              <a:latin typeface="Meiryo UI"/>
              <a:cs typeface="Meiryo UI"/>
            </a:endParaRPr>
          </a:p>
          <a:p>
            <a:pPr marL="130175" algn="ctr">
              <a:lnSpc>
                <a:spcPts val="1914"/>
              </a:lnSpc>
              <a:spcBef>
                <a:spcPts val="1910"/>
              </a:spcBef>
            </a:pPr>
            <a:r>
              <a:rPr sz="1600" b="1" spc="-5" dirty="0">
                <a:latin typeface="Meiryo UI"/>
                <a:cs typeface="Meiryo UI"/>
              </a:rPr>
              <a:t>都道府県</a:t>
            </a:r>
            <a:r>
              <a:rPr sz="1600" b="1" spc="-10" dirty="0">
                <a:latin typeface="Meiryo UI"/>
                <a:cs typeface="Meiryo UI"/>
              </a:rPr>
              <a:t>、市</a:t>
            </a:r>
            <a:r>
              <a:rPr sz="1600" b="1" spc="-5" dirty="0">
                <a:latin typeface="Meiryo UI"/>
                <a:cs typeface="Meiryo UI"/>
              </a:rPr>
              <a:t>区町村</a:t>
            </a:r>
            <a:endParaRPr sz="1600" dirty="0">
              <a:latin typeface="Meiryo UI"/>
              <a:cs typeface="Meiryo UI"/>
            </a:endParaRPr>
          </a:p>
          <a:p>
            <a:pPr marL="129539" algn="ctr">
              <a:lnSpc>
                <a:spcPts val="1435"/>
              </a:lnSpc>
            </a:pPr>
            <a:r>
              <a:rPr sz="1200" dirty="0">
                <a:latin typeface="Meiryo UI"/>
                <a:cs typeface="Meiryo UI"/>
              </a:rPr>
              <a:t>地域の事業承継支援策の立案・とり</a:t>
            </a:r>
            <a:r>
              <a:rPr sz="1200" spc="-5" dirty="0">
                <a:latin typeface="Meiryo UI"/>
                <a:cs typeface="Meiryo UI"/>
              </a:rPr>
              <a:t>ま</a:t>
            </a:r>
            <a:r>
              <a:rPr sz="1200" dirty="0">
                <a:latin typeface="Meiryo UI"/>
                <a:cs typeface="Meiryo UI"/>
              </a:rPr>
              <a:t>とめ</a:t>
            </a:r>
          </a:p>
          <a:p>
            <a:pPr>
              <a:lnSpc>
                <a:spcPct val="100000"/>
              </a:lnSpc>
            </a:pPr>
            <a:endParaRPr sz="1500" dirty="0">
              <a:latin typeface="Times New Roman"/>
              <a:cs typeface="Times New Roman"/>
            </a:endParaRPr>
          </a:p>
          <a:p>
            <a:pPr>
              <a:lnSpc>
                <a:spcPct val="100000"/>
              </a:lnSpc>
              <a:spcBef>
                <a:spcPts val="25"/>
              </a:spcBef>
            </a:pPr>
            <a:endParaRPr sz="1700" dirty="0">
              <a:latin typeface="Times New Roman"/>
              <a:cs typeface="Times New Roman"/>
            </a:endParaRPr>
          </a:p>
          <a:p>
            <a:pPr algn="ctr">
              <a:lnSpc>
                <a:spcPts val="1914"/>
              </a:lnSpc>
            </a:pPr>
            <a:r>
              <a:rPr sz="1600" b="1" spc="-5" dirty="0">
                <a:latin typeface="Meiryo UI"/>
                <a:cs typeface="Meiryo UI"/>
              </a:rPr>
              <a:t>金融機関</a:t>
            </a:r>
            <a:r>
              <a:rPr sz="1600" b="1" spc="-10" dirty="0">
                <a:latin typeface="Meiryo UI"/>
                <a:cs typeface="Meiryo UI"/>
              </a:rPr>
              <a:t>、</a:t>
            </a:r>
            <a:r>
              <a:rPr sz="1600" b="1" spc="-5" dirty="0">
                <a:latin typeface="Meiryo UI"/>
                <a:cs typeface="Meiryo UI"/>
              </a:rPr>
              <a:t>商工会</a:t>
            </a:r>
            <a:r>
              <a:rPr sz="1600" b="1" spc="-10" dirty="0">
                <a:latin typeface="Meiryo UI"/>
                <a:cs typeface="Meiryo UI"/>
              </a:rPr>
              <a:t>・</a:t>
            </a:r>
            <a:r>
              <a:rPr sz="1600" b="1" spc="-5" dirty="0">
                <a:latin typeface="Meiryo UI"/>
                <a:cs typeface="Meiryo UI"/>
              </a:rPr>
              <a:t>商工会議</a:t>
            </a:r>
            <a:r>
              <a:rPr sz="1600" b="1" dirty="0">
                <a:latin typeface="Meiryo UI"/>
                <a:cs typeface="Meiryo UI"/>
              </a:rPr>
              <a:t>所</a:t>
            </a:r>
            <a:r>
              <a:rPr sz="1600" b="1" spc="-10" dirty="0">
                <a:latin typeface="Meiryo UI"/>
                <a:cs typeface="Meiryo UI"/>
              </a:rPr>
              <a:t>、</a:t>
            </a:r>
            <a:r>
              <a:rPr sz="1600" b="1" dirty="0">
                <a:latin typeface="Meiryo UI"/>
                <a:cs typeface="Meiryo UI"/>
              </a:rPr>
              <a:t>中</a:t>
            </a:r>
            <a:r>
              <a:rPr sz="1600" b="1" spc="-5" dirty="0">
                <a:latin typeface="Meiryo UI"/>
                <a:cs typeface="Meiryo UI"/>
              </a:rPr>
              <a:t>央会、顧問</a:t>
            </a:r>
            <a:r>
              <a:rPr sz="1600" b="1" dirty="0">
                <a:latin typeface="Meiryo UI"/>
                <a:cs typeface="Meiryo UI"/>
              </a:rPr>
              <a:t>先</a:t>
            </a:r>
            <a:r>
              <a:rPr sz="1600" b="1" spc="-10" dirty="0">
                <a:latin typeface="Meiryo UI"/>
                <a:cs typeface="Meiryo UI"/>
              </a:rPr>
              <a:t>を</a:t>
            </a:r>
            <a:r>
              <a:rPr sz="1600" b="1" dirty="0">
                <a:latin typeface="Meiryo UI"/>
                <a:cs typeface="Meiryo UI"/>
              </a:rPr>
              <a:t>有</a:t>
            </a:r>
            <a:r>
              <a:rPr sz="1600" b="1" spc="-10" dirty="0">
                <a:latin typeface="Meiryo UI"/>
                <a:cs typeface="Meiryo UI"/>
              </a:rPr>
              <a:t>す</a:t>
            </a:r>
            <a:r>
              <a:rPr sz="1600" b="1" spc="-5" dirty="0">
                <a:latin typeface="Meiryo UI"/>
                <a:cs typeface="Meiryo UI"/>
              </a:rPr>
              <a:t>る</a:t>
            </a:r>
            <a:r>
              <a:rPr sz="1600" b="1" dirty="0">
                <a:latin typeface="Meiryo UI"/>
                <a:cs typeface="Meiryo UI"/>
              </a:rPr>
              <a:t>士</a:t>
            </a:r>
            <a:r>
              <a:rPr sz="1600" b="1" spc="-5" dirty="0">
                <a:latin typeface="Meiryo UI"/>
                <a:cs typeface="Meiryo UI"/>
              </a:rPr>
              <a:t>業等</a:t>
            </a:r>
            <a:r>
              <a:rPr sz="1600" b="1" dirty="0">
                <a:latin typeface="Meiryo UI"/>
                <a:cs typeface="Meiryo UI"/>
              </a:rPr>
              <a:t>専</a:t>
            </a:r>
            <a:r>
              <a:rPr sz="1600" b="1" spc="-5" dirty="0">
                <a:latin typeface="Meiryo UI"/>
                <a:cs typeface="Meiryo UI"/>
              </a:rPr>
              <a:t>門家等</a:t>
            </a:r>
            <a:endParaRPr sz="1600" dirty="0">
              <a:latin typeface="Meiryo UI"/>
              <a:cs typeface="Meiryo UI"/>
            </a:endParaRPr>
          </a:p>
          <a:p>
            <a:pPr algn="ctr">
              <a:lnSpc>
                <a:spcPts val="1435"/>
              </a:lnSpc>
            </a:pPr>
            <a:r>
              <a:rPr sz="1200" dirty="0">
                <a:latin typeface="Meiryo UI"/>
                <a:cs typeface="Meiryo UI"/>
              </a:rPr>
              <a:t>事業承継診断等</a:t>
            </a:r>
            <a:r>
              <a:rPr sz="1200" spc="-5" dirty="0">
                <a:latin typeface="Meiryo UI"/>
                <a:cs typeface="Meiryo UI"/>
              </a:rPr>
              <a:t>を</a:t>
            </a:r>
            <a:r>
              <a:rPr sz="1200" dirty="0">
                <a:latin typeface="Meiryo UI"/>
                <a:cs typeface="Meiryo UI"/>
              </a:rPr>
              <a:t>実施</a:t>
            </a:r>
          </a:p>
        </p:txBody>
      </p:sp>
      <p:sp>
        <p:nvSpPr>
          <p:cNvPr id="54" name="object 28"/>
          <p:cNvSpPr/>
          <p:nvPr/>
        </p:nvSpPr>
        <p:spPr>
          <a:xfrm>
            <a:off x="6573773" y="4760848"/>
            <a:ext cx="3060700" cy="612775"/>
          </a:xfrm>
          <a:custGeom>
            <a:avLst/>
            <a:gdLst/>
            <a:ahLst/>
            <a:cxnLst/>
            <a:rect l="l" t="t" r="r" b="b"/>
            <a:pathLst>
              <a:path w="3060700" h="612775">
                <a:moveTo>
                  <a:pt x="2965183" y="0"/>
                </a:moveTo>
                <a:lnTo>
                  <a:pt x="95008" y="0"/>
                </a:lnTo>
                <a:lnTo>
                  <a:pt x="58025" y="7465"/>
                </a:lnTo>
                <a:lnTo>
                  <a:pt x="27825" y="27825"/>
                </a:lnTo>
                <a:lnTo>
                  <a:pt x="7465" y="58025"/>
                </a:lnTo>
                <a:lnTo>
                  <a:pt x="0" y="95008"/>
                </a:lnTo>
                <a:lnTo>
                  <a:pt x="0" y="517639"/>
                </a:lnTo>
                <a:lnTo>
                  <a:pt x="7465" y="554622"/>
                </a:lnTo>
                <a:lnTo>
                  <a:pt x="27825" y="584822"/>
                </a:lnTo>
                <a:lnTo>
                  <a:pt x="58025" y="605182"/>
                </a:lnTo>
                <a:lnTo>
                  <a:pt x="95008" y="612648"/>
                </a:lnTo>
                <a:lnTo>
                  <a:pt x="2965183" y="612648"/>
                </a:lnTo>
                <a:lnTo>
                  <a:pt x="3002166" y="605182"/>
                </a:lnTo>
                <a:lnTo>
                  <a:pt x="3032366" y="584822"/>
                </a:lnTo>
                <a:lnTo>
                  <a:pt x="3052726" y="554622"/>
                </a:lnTo>
                <a:lnTo>
                  <a:pt x="3060192" y="517639"/>
                </a:lnTo>
                <a:lnTo>
                  <a:pt x="3060192" y="95008"/>
                </a:lnTo>
                <a:lnTo>
                  <a:pt x="3052726" y="58025"/>
                </a:lnTo>
                <a:lnTo>
                  <a:pt x="3032366" y="27825"/>
                </a:lnTo>
                <a:lnTo>
                  <a:pt x="3002166" y="7465"/>
                </a:lnTo>
                <a:lnTo>
                  <a:pt x="2965183" y="0"/>
                </a:lnTo>
                <a:close/>
              </a:path>
            </a:pathLst>
          </a:custGeom>
          <a:solidFill>
            <a:srgbClr val="FFFFFF"/>
          </a:solidFill>
        </p:spPr>
        <p:txBody>
          <a:bodyPr wrap="square" lIns="0" tIns="0" rIns="0" bIns="0" rtlCol="0"/>
          <a:lstStyle/>
          <a:p>
            <a:endParaRPr/>
          </a:p>
        </p:txBody>
      </p:sp>
      <p:sp>
        <p:nvSpPr>
          <p:cNvPr id="55" name="object 29"/>
          <p:cNvSpPr/>
          <p:nvPr/>
        </p:nvSpPr>
        <p:spPr>
          <a:xfrm>
            <a:off x="6573773" y="4760848"/>
            <a:ext cx="3060700" cy="612775"/>
          </a:xfrm>
          <a:custGeom>
            <a:avLst/>
            <a:gdLst/>
            <a:ahLst/>
            <a:cxnLst/>
            <a:rect l="l" t="t" r="r" b="b"/>
            <a:pathLst>
              <a:path w="3060700" h="612775">
                <a:moveTo>
                  <a:pt x="0" y="95008"/>
                </a:moveTo>
                <a:lnTo>
                  <a:pt x="7465" y="58025"/>
                </a:lnTo>
                <a:lnTo>
                  <a:pt x="27825" y="27825"/>
                </a:lnTo>
                <a:lnTo>
                  <a:pt x="58025" y="7465"/>
                </a:lnTo>
                <a:lnTo>
                  <a:pt x="95008" y="0"/>
                </a:lnTo>
                <a:lnTo>
                  <a:pt x="2965183" y="0"/>
                </a:lnTo>
                <a:lnTo>
                  <a:pt x="3002166" y="7465"/>
                </a:lnTo>
                <a:lnTo>
                  <a:pt x="3032366" y="27825"/>
                </a:lnTo>
                <a:lnTo>
                  <a:pt x="3052726" y="58025"/>
                </a:lnTo>
                <a:lnTo>
                  <a:pt x="3060192" y="95008"/>
                </a:lnTo>
                <a:lnTo>
                  <a:pt x="3060192" y="517639"/>
                </a:lnTo>
                <a:lnTo>
                  <a:pt x="3052726" y="554622"/>
                </a:lnTo>
                <a:lnTo>
                  <a:pt x="3032366" y="584822"/>
                </a:lnTo>
                <a:lnTo>
                  <a:pt x="3002166" y="605182"/>
                </a:lnTo>
                <a:lnTo>
                  <a:pt x="2965183" y="612648"/>
                </a:lnTo>
                <a:lnTo>
                  <a:pt x="95008" y="612648"/>
                </a:lnTo>
                <a:lnTo>
                  <a:pt x="58025" y="605182"/>
                </a:lnTo>
                <a:lnTo>
                  <a:pt x="27825" y="584822"/>
                </a:lnTo>
                <a:lnTo>
                  <a:pt x="7465" y="554622"/>
                </a:lnTo>
                <a:lnTo>
                  <a:pt x="0" y="517639"/>
                </a:lnTo>
                <a:lnTo>
                  <a:pt x="0" y="95008"/>
                </a:lnTo>
                <a:close/>
              </a:path>
            </a:pathLst>
          </a:custGeom>
          <a:ln w="25908">
            <a:solidFill>
              <a:srgbClr val="F79646"/>
            </a:solidFill>
          </a:ln>
        </p:spPr>
        <p:txBody>
          <a:bodyPr wrap="square" lIns="0" tIns="0" rIns="0" bIns="0" rtlCol="0"/>
          <a:lstStyle/>
          <a:p>
            <a:endParaRPr/>
          </a:p>
        </p:txBody>
      </p:sp>
      <p:sp>
        <p:nvSpPr>
          <p:cNvPr id="56" name="object 30"/>
          <p:cNvSpPr txBox="1"/>
          <p:nvPr/>
        </p:nvSpPr>
        <p:spPr>
          <a:xfrm>
            <a:off x="6586728" y="4842139"/>
            <a:ext cx="3034665" cy="450850"/>
          </a:xfrm>
          <a:prstGeom prst="rect">
            <a:avLst/>
          </a:prstGeom>
        </p:spPr>
        <p:txBody>
          <a:bodyPr vert="horz" wrap="square" lIns="0" tIns="12065" rIns="0" bIns="0" rtlCol="0">
            <a:spAutoFit/>
          </a:bodyPr>
          <a:lstStyle/>
          <a:p>
            <a:pPr marL="394335">
              <a:lnSpc>
                <a:spcPts val="1914"/>
              </a:lnSpc>
              <a:spcBef>
                <a:spcPts val="95"/>
              </a:spcBef>
            </a:pPr>
            <a:r>
              <a:rPr sz="1600" b="1" spc="-5" dirty="0">
                <a:latin typeface="Meiryo UI"/>
                <a:cs typeface="Meiryo UI"/>
              </a:rPr>
              <a:t>ミ</a:t>
            </a:r>
            <a:r>
              <a:rPr sz="1600" b="1" spc="-10" dirty="0">
                <a:latin typeface="Meiryo UI"/>
                <a:cs typeface="Meiryo UI"/>
              </a:rPr>
              <a:t>ラ</a:t>
            </a:r>
            <a:r>
              <a:rPr sz="1600" b="1" spc="-5" dirty="0">
                <a:latin typeface="Meiryo UI"/>
                <a:cs typeface="Meiryo UI"/>
              </a:rPr>
              <a:t>サポ等の士業等専門家</a:t>
            </a:r>
            <a:endParaRPr sz="1600">
              <a:latin typeface="Meiryo UI"/>
              <a:cs typeface="Meiryo UI"/>
            </a:endParaRPr>
          </a:p>
          <a:p>
            <a:pPr marL="445770">
              <a:lnSpc>
                <a:spcPts val="1435"/>
              </a:lnSpc>
            </a:pPr>
            <a:r>
              <a:rPr sz="1200" dirty="0">
                <a:latin typeface="Meiryo UI"/>
                <a:cs typeface="Meiryo UI"/>
              </a:rPr>
              <a:t>専門的課題</a:t>
            </a:r>
            <a:r>
              <a:rPr sz="1200" spc="-5" dirty="0">
                <a:latin typeface="Meiryo UI"/>
                <a:cs typeface="Meiryo UI"/>
              </a:rPr>
              <a:t>を</a:t>
            </a:r>
            <a:r>
              <a:rPr sz="1200" dirty="0">
                <a:latin typeface="Meiryo UI"/>
                <a:cs typeface="Meiryo UI"/>
              </a:rPr>
              <a:t>伴う案件への対応等</a:t>
            </a:r>
            <a:endParaRPr sz="1200">
              <a:latin typeface="Meiryo UI"/>
              <a:cs typeface="Meiryo UI"/>
            </a:endParaRPr>
          </a:p>
        </p:txBody>
      </p:sp>
      <p:sp>
        <p:nvSpPr>
          <p:cNvPr id="57" name="object 31"/>
          <p:cNvSpPr/>
          <p:nvPr/>
        </p:nvSpPr>
        <p:spPr>
          <a:xfrm>
            <a:off x="6585966" y="5467985"/>
            <a:ext cx="3061970" cy="628015"/>
          </a:xfrm>
          <a:custGeom>
            <a:avLst/>
            <a:gdLst/>
            <a:ahLst/>
            <a:cxnLst/>
            <a:rect l="l" t="t" r="r" b="b"/>
            <a:pathLst>
              <a:path w="3061970" h="628014">
                <a:moveTo>
                  <a:pt x="2957068" y="0"/>
                </a:moveTo>
                <a:lnTo>
                  <a:pt x="104648" y="0"/>
                </a:lnTo>
                <a:lnTo>
                  <a:pt x="63913" y="8223"/>
                </a:lnTo>
                <a:lnTo>
                  <a:pt x="30649" y="30649"/>
                </a:lnTo>
                <a:lnTo>
                  <a:pt x="8223" y="63913"/>
                </a:lnTo>
                <a:lnTo>
                  <a:pt x="0" y="104647"/>
                </a:lnTo>
                <a:lnTo>
                  <a:pt x="0" y="523239"/>
                </a:lnTo>
                <a:lnTo>
                  <a:pt x="8223" y="563974"/>
                </a:lnTo>
                <a:lnTo>
                  <a:pt x="30649" y="597238"/>
                </a:lnTo>
                <a:lnTo>
                  <a:pt x="63913" y="619664"/>
                </a:lnTo>
                <a:lnTo>
                  <a:pt x="104648" y="627887"/>
                </a:lnTo>
                <a:lnTo>
                  <a:pt x="2957068" y="627887"/>
                </a:lnTo>
                <a:lnTo>
                  <a:pt x="2997802" y="619664"/>
                </a:lnTo>
                <a:lnTo>
                  <a:pt x="3031066" y="597238"/>
                </a:lnTo>
                <a:lnTo>
                  <a:pt x="3053492" y="563974"/>
                </a:lnTo>
                <a:lnTo>
                  <a:pt x="3061716" y="523239"/>
                </a:lnTo>
                <a:lnTo>
                  <a:pt x="3061716" y="104647"/>
                </a:lnTo>
                <a:lnTo>
                  <a:pt x="3053492" y="63913"/>
                </a:lnTo>
                <a:lnTo>
                  <a:pt x="3031066" y="30649"/>
                </a:lnTo>
                <a:lnTo>
                  <a:pt x="2997802" y="8223"/>
                </a:lnTo>
                <a:lnTo>
                  <a:pt x="2957068" y="0"/>
                </a:lnTo>
                <a:close/>
              </a:path>
            </a:pathLst>
          </a:custGeom>
          <a:solidFill>
            <a:srgbClr val="FFFFFF"/>
          </a:solidFill>
        </p:spPr>
        <p:txBody>
          <a:bodyPr wrap="square" lIns="0" tIns="0" rIns="0" bIns="0" rtlCol="0"/>
          <a:lstStyle/>
          <a:p>
            <a:endParaRPr/>
          </a:p>
        </p:txBody>
      </p:sp>
      <p:sp>
        <p:nvSpPr>
          <p:cNvPr id="58" name="object 32"/>
          <p:cNvSpPr/>
          <p:nvPr/>
        </p:nvSpPr>
        <p:spPr>
          <a:xfrm>
            <a:off x="6585966" y="5467985"/>
            <a:ext cx="3061970" cy="628015"/>
          </a:xfrm>
          <a:custGeom>
            <a:avLst/>
            <a:gdLst/>
            <a:ahLst/>
            <a:cxnLst/>
            <a:rect l="l" t="t" r="r" b="b"/>
            <a:pathLst>
              <a:path w="3061970" h="628014">
                <a:moveTo>
                  <a:pt x="0" y="104647"/>
                </a:moveTo>
                <a:lnTo>
                  <a:pt x="8223" y="63913"/>
                </a:lnTo>
                <a:lnTo>
                  <a:pt x="30649" y="30649"/>
                </a:lnTo>
                <a:lnTo>
                  <a:pt x="63913" y="8223"/>
                </a:lnTo>
                <a:lnTo>
                  <a:pt x="104648" y="0"/>
                </a:lnTo>
                <a:lnTo>
                  <a:pt x="2957068" y="0"/>
                </a:lnTo>
                <a:lnTo>
                  <a:pt x="2997802" y="8223"/>
                </a:lnTo>
                <a:lnTo>
                  <a:pt x="3031066" y="30649"/>
                </a:lnTo>
                <a:lnTo>
                  <a:pt x="3053492" y="63913"/>
                </a:lnTo>
                <a:lnTo>
                  <a:pt x="3061716" y="104647"/>
                </a:lnTo>
                <a:lnTo>
                  <a:pt x="3061716" y="523239"/>
                </a:lnTo>
                <a:lnTo>
                  <a:pt x="3053492" y="563974"/>
                </a:lnTo>
                <a:lnTo>
                  <a:pt x="3031066" y="597238"/>
                </a:lnTo>
                <a:lnTo>
                  <a:pt x="2997802" y="619664"/>
                </a:lnTo>
                <a:lnTo>
                  <a:pt x="2957068" y="627887"/>
                </a:lnTo>
                <a:lnTo>
                  <a:pt x="104648" y="627887"/>
                </a:lnTo>
                <a:lnTo>
                  <a:pt x="63913" y="619664"/>
                </a:lnTo>
                <a:lnTo>
                  <a:pt x="30649" y="597238"/>
                </a:lnTo>
                <a:lnTo>
                  <a:pt x="8223" y="563974"/>
                </a:lnTo>
                <a:lnTo>
                  <a:pt x="0" y="523239"/>
                </a:lnTo>
                <a:lnTo>
                  <a:pt x="0" y="104647"/>
                </a:lnTo>
                <a:close/>
              </a:path>
            </a:pathLst>
          </a:custGeom>
          <a:ln w="25908">
            <a:solidFill>
              <a:srgbClr val="F79646"/>
            </a:solidFill>
          </a:ln>
        </p:spPr>
        <p:txBody>
          <a:bodyPr wrap="square" lIns="0" tIns="0" rIns="0" bIns="0" rtlCol="0"/>
          <a:lstStyle/>
          <a:p>
            <a:endParaRPr/>
          </a:p>
        </p:txBody>
      </p:sp>
      <p:sp>
        <p:nvSpPr>
          <p:cNvPr id="59" name="object 33"/>
          <p:cNvSpPr txBox="1"/>
          <p:nvPr/>
        </p:nvSpPr>
        <p:spPr>
          <a:xfrm>
            <a:off x="6598919" y="5556716"/>
            <a:ext cx="3035935" cy="450850"/>
          </a:xfrm>
          <a:prstGeom prst="rect">
            <a:avLst/>
          </a:prstGeom>
        </p:spPr>
        <p:txBody>
          <a:bodyPr vert="horz" wrap="square" lIns="0" tIns="12065" rIns="0" bIns="0" rtlCol="0">
            <a:spAutoFit/>
          </a:bodyPr>
          <a:lstStyle/>
          <a:p>
            <a:pPr algn="ctr">
              <a:lnSpc>
                <a:spcPts val="1914"/>
              </a:lnSpc>
              <a:spcBef>
                <a:spcPts val="95"/>
              </a:spcBef>
            </a:pPr>
            <a:r>
              <a:rPr sz="1600" b="1" spc="-15" dirty="0">
                <a:latin typeface="Meiryo UI"/>
                <a:cs typeface="Meiryo UI"/>
              </a:rPr>
              <a:t>よ</a:t>
            </a:r>
            <a:r>
              <a:rPr sz="1600" b="1" spc="-5" dirty="0">
                <a:latin typeface="Meiryo UI"/>
                <a:cs typeface="Meiryo UI"/>
              </a:rPr>
              <a:t>ろず支援拠点</a:t>
            </a:r>
            <a:r>
              <a:rPr sz="1600" b="1" spc="-10" dirty="0">
                <a:latin typeface="Meiryo UI"/>
                <a:cs typeface="Meiryo UI"/>
              </a:rPr>
              <a:t>・</a:t>
            </a:r>
            <a:r>
              <a:rPr sz="1600" b="1" spc="-5" dirty="0">
                <a:latin typeface="Meiryo UI"/>
                <a:cs typeface="Meiryo UI"/>
              </a:rPr>
              <a:t>再生支援協議会</a:t>
            </a:r>
            <a:r>
              <a:rPr sz="1050" b="1" spc="0" dirty="0">
                <a:latin typeface="Meiryo UI"/>
                <a:cs typeface="Meiryo UI"/>
              </a:rPr>
              <a:t>等</a:t>
            </a:r>
            <a:endParaRPr sz="1050">
              <a:latin typeface="Meiryo UI"/>
              <a:cs typeface="Meiryo UI"/>
            </a:endParaRPr>
          </a:p>
          <a:p>
            <a:pPr algn="ctr">
              <a:lnSpc>
                <a:spcPts val="1435"/>
              </a:lnSpc>
            </a:pPr>
            <a:r>
              <a:rPr sz="1200" dirty="0">
                <a:latin typeface="Meiryo UI"/>
                <a:cs typeface="Meiryo UI"/>
              </a:rPr>
              <a:t>連携</a:t>
            </a:r>
            <a:r>
              <a:rPr sz="1200" spc="-5" dirty="0">
                <a:latin typeface="Meiryo UI"/>
                <a:cs typeface="Meiryo UI"/>
              </a:rPr>
              <a:t>し</a:t>
            </a:r>
            <a:r>
              <a:rPr sz="1200" dirty="0">
                <a:latin typeface="Meiryo UI"/>
                <a:cs typeface="Meiryo UI"/>
              </a:rPr>
              <a:t>て再生支援</a:t>
            </a:r>
            <a:endParaRPr sz="1200">
              <a:latin typeface="Meiryo UI"/>
              <a:cs typeface="Meiryo UI"/>
            </a:endParaRPr>
          </a:p>
        </p:txBody>
      </p:sp>
      <p:sp>
        <p:nvSpPr>
          <p:cNvPr id="60" name="object 34"/>
          <p:cNvSpPr txBox="1"/>
          <p:nvPr/>
        </p:nvSpPr>
        <p:spPr>
          <a:xfrm>
            <a:off x="192023" y="838200"/>
            <a:ext cx="9512935" cy="870751"/>
          </a:xfrm>
          <a:prstGeom prst="rect">
            <a:avLst/>
          </a:prstGeom>
          <a:ln w="9144">
            <a:noFill/>
          </a:ln>
        </p:spPr>
        <p:txBody>
          <a:bodyPr vert="horz" wrap="square" lIns="0" tIns="49530" rIns="0" bIns="0" rtlCol="0">
            <a:spAutoFit/>
          </a:bodyPr>
          <a:lstStyle/>
          <a:p>
            <a:pPr marL="313690" indent="-229235">
              <a:lnSpc>
                <a:spcPct val="100000"/>
              </a:lnSpc>
              <a:spcBef>
                <a:spcPts val="390"/>
              </a:spcBef>
              <a:buSzPct val="94444"/>
              <a:buChar char="○"/>
              <a:tabLst>
                <a:tab pos="314325" algn="l"/>
              </a:tabLst>
            </a:pPr>
            <a:r>
              <a:rPr spc="-100" dirty="0">
                <a:latin typeface="Meiryo UI"/>
                <a:cs typeface="Meiryo UI"/>
              </a:rPr>
              <a:t>都道府県毎</a:t>
            </a:r>
            <a:r>
              <a:rPr spc="-95" dirty="0">
                <a:latin typeface="Meiryo UI"/>
                <a:cs typeface="Meiryo UI"/>
              </a:rPr>
              <a:t>に</a:t>
            </a:r>
            <a:r>
              <a:rPr spc="-100" dirty="0">
                <a:latin typeface="Meiryo UI"/>
                <a:cs typeface="Meiryo UI"/>
              </a:rPr>
              <a:t>事業承継</a:t>
            </a:r>
            <a:r>
              <a:rPr spc="-105" dirty="0">
                <a:latin typeface="Meiryo UI"/>
                <a:cs typeface="Meiryo UI"/>
              </a:rPr>
              <a:t>ネ</a:t>
            </a:r>
            <a:r>
              <a:rPr spc="-95" dirty="0">
                <a:latin typeface="Meiryo UI"/>
                <a:cs typeface="Meiryo UI"/>
              </a:rPr>
              <a:t>ッ</a:t>
            </a:r>
            <a:r>
              <a:rPr spc="-100" dirty="0">
                <a:latin typeface="Meiryo UI"/>
                <a:cs typeface="Meiryo UI"/>
              </a:rPr>
              <a:t>ト</a:t>
            </a:r>
            <a:r>
              <a:rPr spc="-85" dirty="0">
                <a:latin typeface="Meiryo UI"/>
                <a:cs typeface="Meiryo UI"/>
              </a:rPr>
              <a:t>ワ</a:t>
            </a:r>
            <a:r>
              <a:rPr spc="-105" dirty="0">
                <a:latin typeface="Meiryo UI"/>
                <a:cs typeface="Meiryo UI"/>
              </a:rPr>
              <a:t>ー</a:t>
            </a:r>
            <a:r>
              <a:rPr spc="-85" dirty="0">
                <a:latin typeface="Meiryo UI"/>
                <a:cs typeface="Meiryo UI"/>
              </a:rPr>
              <a:t>ク</a:t>
            </a:r>
            <a:r>
              <a:rPr spc="-105" dirty="0">
                <a:latin typeface="Meiryo UI"/>
                <a:cs typeface="Meiryo UI"/>
              </a:rPr>
              <a:t>を</a:t>
            </a:r>
            <a:r>
              <a:rPr spc="-100" dirty="0">
                <a:latin typeface="Meiryo UI"/>
                <a:cs typeface="Meiryo UI"/>
              </a:rPr>
              <a:t>構</a:t>
            </a:r>
            <a:r>
              <a:rPr spc="-85" dirty="0">
                <a:latin typeface="Meiryo UI"/>
                <a:cs typeface="Meiryo UI"/>
              </a:rPr>
              <a:t>築</a:t>
            </a:r>
            <a:r>
              <a:rPr dirty="0">
                <a:latin typeface="Meiryo UI"/>
                <a:cs typeface="Meiryo UI"/>
              </a:rPr>
              <a:t>。</a:t>
            </a:r>
          </a:p>
          <a:p>
            <a:pPr marL="244475" marR="192405" indent="-160655">
              <a:lnSpc>
                <a:spcPct val="100000"/>
              </a:lnSpc>
              <a:spcBef>
                <a:spcPts val="420"/>
              </a:spcBef>
            </a:pPr>
            <a:r>
              <a:rPr sz="1600" spc="-105" dirty="0">
                <a:latin typeface="Meiryo UI"/>
                <a:cs typeface="Meiryo UI"/>
              </a:rPr>
              <a:t>⇒商工会</a:t>
            </a:r>
            <a:r>
              <a:rPr sz="1600" spc="-100" dirty="0">
                <a:latin typeface="Meiryo UI"/>
                <a:cs typeface="Meiryo UI"/>
              </a:rPr>
              <a:t>・</a:t>
            </a:r>
            <a:r>
              <a:rPr sz="1600" spc="-105" dirty="0">
                <a:latin typeface="Meiryo UI"/>
                <a:cs typeface="Meiryo UI"/>
              </a:rPr>
              <a:t>商工会議</a:t>
            </a:r>
            <a:r>
              <a:rPr sz="1600" spc="-90" dirty="0">
                <a:latin typeface="Meiryo UI"/>
                <a:cs typeface="Meiryo UI"/>
              </a:rPr>
              <a:t>所</a:t>
            </a:r>
            <a:r>
              <a:rPr sz="1600" spc="-95" dirty="0">
                <a:latin typeface="Meiryo UI"/>
                <a:cs typeface="Meiryo UI"/>
              </a:rPr>
              <a:t>、</a:t>
            </a:r>
            <a:r>
              <a:rPr sz="1600" spc="-105" dirty="0">
                <a:latin typeface="Meiryo UI"/>
                <a:cs typeface="Meiryo UI"/>
              </a:rPr>
              <a:t>地</a:t>
            </a:r>
            <a:r>
              <a:rPr sz="1600" spc="-90" dirty="0">
                <a:latin typeface="Meiryo UI"/>
                <a:cs typeface="Meiryo UI"/>
              </a:rPr>
              <a:t>域</a:t>
            </a:r>
            <a:r>
              <a:rPr sz="1600" spc="-105" dirty="0">
                <a:latin typeface="Meiryo UI"/>
                <a:cs typeface="Meiryo UI"/>
              </a:rPr>
              <a:t>金</a:t>
            </a:r>
            <a:r>
              <a:rPr sz="1600" spc="-90" dirty="0">
                <a:latin typeface="Meiryo UI"/>
                <a:cs typeface="Meiryo UI"/>
              </a:rPr>
              <a:t>融</a:t>
            </a:r>
            <a:r>
              <a:rPr sz="1600" spc="-105" dirty="0">
                <a:latin typeface="Meiryo UI"/>
                <a:cs typeface="Meiryo UI"/>
              </a:rPr>
              <a:t>機</a:t>
            </a:r>
            <a:r>
              <a:rPr sz="1600" spc="-90" dirty="0">
                <a:latin typeface="Meiryo UI"/>
                <a:cs typeface="Meiryo UI"/>
              </a:rPr>
              <a:t>関</a:t>
            </a:r>
            <a:r>
              <a:rPr sz="1600" spc="-95" dirty="0">
                <a:latin typeface="Meiryo UI"/>
                <a:cs typeface="Meiryo UI"/>
              </a:rPr>
              <a:t>、</a:t>
            </a:r>
            <a:r>
              <a:rPr sz="1600" spc="-105" dirty="0">
                <a:latin typeface="Meiryo UI"/>
                <a:cs typeface="Meiryo UI"/>
              </a:rPr>
              <a:t>士</a:t>
            </a:r>
            <a:r>
              <a:rPr sz="1600" spc="-90" dirty="0">
                <a:latin typeface="Meiryo UI"/>
                <a:cs typeface="Meiryo UI"/>
              </a:rPr>
              <a:t>業等</a:t>
            </a:r>
            <a:r>
              <a:rPr sz="1600" spc="-105" dirty="0">
                <a:latin typeface="Meiryo UI"/>
                <a:cs typeface="Meiryo UI"/>
              </a:rPr>
              <a:t>専</a:t>
            </a:r>
            <a:r>
              <a:rPr sz="1600" spc="-90" dirty="0">
                <a:latin typeface="Meiryo UI"/>
                <a:cs typeface="Meiryo UI"/>
              </a:rPr>
              <a:t>門</a:t>
            </a:r>
            <a:r>
              <a:rPr sz="1600" spc="-105" dirty="0">
                <a:latin typeface="Meiryo UI"/>
                <a:cs typeface="Meiryo UI"/>
              </a:rPr>
              <a:t>家</a:t>
            </a:r>
            <a:r>
              <a:rPr sz="1600" spc="-85" dirty="0">
                <a:latin typeface="Meiryo UI"/>
                <a:cs typeface="Meiryo UI"/>
              </a:rPr>
              <a:t>が</a:t>
            </a:r>
            <a:r>
              <a:rPr sz="1600" spc="-90" dirty="0">
                <a:latin typeface="Meiryo UI"/>
                <a:cs typeface="Meiryo UI"/>
              </a:rPr>
              <a:t>連携</a:t>
            </a:r>
            <a:r>
              <a:rPr sz="1600" spc="-95" dirty="0">
                <a:latin typeface="Meiryo UI"/>
                <a:cs typeface="Meiryo UI"/>
              </a:rPr>
              <a:t>して、</a:t>
            </a:r>
            <a:r>
              <a:rPr sz="1600" spc="-105" dirty="0">
                <a:latin typeface="Meiryo UI"/>
                <a:cs typeface="Meiryo UI"/>
              </a:rPr>
              <a:t>事</a:t>
            </a:r>
            <a:r>
              <a:rPr sz="1600" spc="-90" dirty="0">
                <a:latin typeface="Meiryo UI"/>
                <a:cs typeface="Meiryo UI"/>
              </a:rPr>
              <a:t>業</a:t>
            </a:r>
            <a:r>
              <a:rPr sz="1600" spc="-105" dirty="0">
                <a:latin typeface="Meiryo UI"/>
                <a:cs typeface="Meiryo UI"/>
              </a:rPr>
              <a:t>承</a:t>
            </a:r>
            <a:r>
              <a:rPr sz="1600" spc="-90" dirty="0">
                <a:latin typeface="Meiryo UI"/>
                <a:cs typeface="Meiryo UI"/>
              </a:rPr>
              <a:t>継</a:t>
            </a:r>
            <a:r>
              <a:rPr sz="1600" spc="-105" dirty="0">
                <a:latin typeface="Meiryo UI"/>
                <a:cs typeface="Meiryo UI"/>
              </a:rPr>
              <a:t>診</a:t>
            </a:r>
            <a:r>
              <a:rPr sz="1600" spc="-90" dirty="0">
                <a:latin typeface="Meiryo UI"/>
                <a:cs typeface="Meiryo UI"/>
              </a:rPr>
              <a:t>断</a:t>
            </a:r>
            <a:r>
              <a:rPr sz="1600" spc="-85" dirty="0">
                <a:latin typeface="Meiryo UI"/>
                <a:cs typeface="Meiryo UI"/>
              </a:rPr>
              <a:t>で</a:t>
            </a:r>
            <a:r>
              <a:rPr sz="1600" spc="-95" dirty="0">
                <a:latin typeface="Meiryo UI"/>
                <a:cs typeface="Meiryo UI"/>
              </a:rPr>
              <a:t>プ</a:t>
            </a:r>
            <a:r>
              <a:rPr sz="1600" spc="-100" dirty="0">
                <a:latin typeface="Meiryo UI"/>
                <a:cs typeface="Meiryo UI"/>
              </a:rPr>
              <a:t>ッ</a:t>
            </a:r>
            <a:r>
              <a:rPr sz="1600" spc="-85" dirty="0">
                <a:latin typeface="Meiryo UI"/>
                <a:cs typeface="Meiryo UI"/>
              </a:rPr>
              <a:t>シ</a:t>
            </a:r>
            <a:r>
              <a:rPr sz="1600" spc="-90" dirty="0">
                <a:latin typeface="Meiryo UI"/>
                <a:cs typeface="Meiryo UI"/>
              </a:rPr>
              <a:t>ュ</a:t>
            </a:r>
            <a:r>
              <a:rPr sz="1600" spc="-105" dirty="0">
                <a:latin typeface="Meiryo UI"/>
                <a:cs typeface="Meiryo UI"/>
              </a:rPr>
              <a:t>型</a:t>
            </a:r>
            <a:r>
              <a:rPr sz="1600" spc="-85" dirty="0">
                <a:latin typeface="Meiryo UI"/>
                <a:cs typeface="Meiryo UI"/>
              </a:rPr>
              <a:t>の</a:t>
            </a:r>
            <a:r>
              <a:rPr sz="1600" spc="-105" dirty="0">
                <a:latin typeface="Meiryo UI"/>
                <a:cs typeface="Meiryo UI"/>
              </a:rPr>
              <a:t>情</a:t>
            </a:r>
            <a:r>
              <a:rPr sz="1600" spc="-90" dirty="0">
                <a:latin typeface="Meiryo UI"/>
                <a:cs typeface="Meiryo UI"/>
              </a:rPr>
              <a:t>報提供</a:t>
            </a:r>
            <a:r>
              <a:rPr sz="1600" spc="-95" dirty="0">
                <a:latin typeface="Meiryo UI"/>
                <a:cs typeface="Meiryo UI"/>
              </a:rPr>
              <a:t>を</a:t>
            </a:r>
            <a:r>
              <a:rPr sz="1600" spc="-105" dirty="0">
                <a:latin typeface="Meiryo UI"/>
                <a:cs typeface="Meiryo UI"/>
              </a:rPr>
              <a:t>行</a:t>
            </a:r>
            <a:r>
              <a:rPr sz="1600" spc="-90" dirty="0">
                <a:latin typeface="Meiryo UI"/>
                <a:cs typeface="Meiryo UI"/>
              </a:rPr>
              <a:t>い</a:t>
            </a:r>
            <a:r>
              <a:rPr sz="1600" spc="-95" dirty="0">
                <a:latin typeface="Meiryo UI"/>
                <a:cs typeface="Meiryo UI"/>
              </a:rPr>
              <a:t>、</a:t>
            </a:r>
            <a:r>
              <a:rPr sz="1600" spc="-105" dirty="0">
                <a:latin typeface="Meiryo UI"/>
                <a:cs typeface="Meiryo UI"/>
              </a:rPr>
              <a:t>事業 引継</a:t>
            </a:r>
            <a:r>
              <a:rPr sz="1600" spc="-100" dirty="0">
                <a:latin typeface="Meiryo UI"/>
                <a:cs typeface="Meiryo UI"/>
              </a:rPr>
              <a:t>ぎ</a:t>
            </a:r>
            <a:r>
              <a:rPr sz="1600" spc="-105" dirty="0">
                <a:latin typeface="Meiryo UI"/>
                <a:cs typeface="Meiryo UI"/>
              </a:rPr>
              <a:t>支援</a:t>
            </a:r>
            <a:r>
              <a:rPr sz="1600" spc="-100" dirty="0">
                <a:latin typeface="Meiryo UI"/>
                <a:cs typeface="Meiryo UI"/>
              </a:rPr>
              <a:t>セ</a:t>
            </a:r>
            <a:r>
              <a:rPr sz="1600" spc="-95" dirty="0">
                <a:latin typeface="Meiryo UI"/>
                <a:cs typeface="Meiryo UI"/>
              </a:rPr>
              <a:t>ン</a:t>
            </a:r>
            <a:r>
              <a:rPr sz="1600" spc="-105" dirty="0">
                <a:latin typeface="Meiryo UI"/>
                <a:cs typeface="Meiryo UI"/>
              </a:rPr>
              <a:t>タ</a:t>
            </a:r>
            <a:r>
              <a:rPr sz="1600" spc="-85" dirty="0">
                <a:latin typeface="Meiryo UI"/>
                <a:cs typeface="Meiryo UI"/>
              </a:rPr>
              <a:t>ー</a:t>
            </a:r>
            <a:r>
              <a:rPr sz="1600" spc="-90" dirty="0">
                <a:latin typeface="Meiryo UI"/>
                <a:cs typeface="Meiryo UI"/>
              </a:rPr>
              <a:t>や</a:t>
            </a:r>
            <a:r>
              <a:rPr sz="1600" spc="-95" dirty="0">
                <a:latin typeface="Meiryo UI"/>
                <a:cs typeface="Meiryo UI"/>
              </a:rPr>
              <a:t>よ</a:t>
            </a:r>
            <a:r>
              <a:rPr sz="1600" spc="-85" dirty="0">
                <a:latin typeface="Meiryo UI"/>
                <a:cs typeface="Meiryo UI"/>
              </a:rPr>
              <a:t>ろ</a:t>
            </a:r>
            <a:r>
              <a:rPr sz="1600" spc="-100" dirty="0">
                <a:latin typeface="Meiryo UI"/>
                <a:cs typeface="Meiryo UI"/>
              </a:rPr>
              <a:t>ず</a:t>
            </a:r>
            <a:r>
              <a:rPr sz="1600" spc="-90" dirty="0">
                <a:latin typeface="Meiryo UI"/>
                <a:cs typeface="Meiryo UI"/>
              </a:rPr>
              <a:t>支</a:t>
            </a:r>
            <a:r>
              <a:rPr sz="1600" spc="-105" dirty="0">
                <a:latin typeface="Meiryo UI"/>
                <a:cs typeface="Meiryo UI"/>
              </a:rPr>
              <a:t>援</a:t>
            </a:r>
            <a:r>
              <a:rPr sz="1600" spc="-90" dirty="0">
                <a:latin typeface="Meiryo UI"/>
                <a:cs typeface="Meiryo UI"/>
              </a:rPr>
              <a:t>拠</a:t>
            </a:r>
            <a:r>
              <a:rPr sz="1600" spc="-105" dirty="0">
                <a:latin typeface="Meiryo UI"/>
                <a:cs typeface="Meiryo UI"/>
              </a:rPr>
              <a:t>点</a:t>
            </a:r>
            <a:r>
              <a:rPr sz="1600" spc="-90" dirty="0">
                <a:latin typeface="Meiryo UI"/>
                <a:cs typeface="Meiryo UI"/>
              </a:rPr>
              <a:t>等</a:t>
            </a:r>
            <a:r>
              <a:rPr sz="1600" spc="-85" dirty="0">
                <a:latin typeface="Meiryo UI"/>
                <a:cs typeface="Meiryo UI"/>
              </a:rPr>
              <a:t>の</a:t>
            </a:r>
            <a:r>
              <a:rPr sz="1600" spc="-105" dirty="0">
                <a:latin typeface="Meiryo UI"/>
                <a:cs typeface="Meiryo UI"/>
              </a:rPr>
              <a:t>各</a:t>
            </a:r>
            <a:r>
              <a:rPr sz="1600" spc="-90" dirty="0">
                <a:latin typeface="Meiryo UI"/>
                <a:cs typeface="Meiryo UI"/>
              </a:rPr>
              <a:t>種</a:t>
            </a:r>
            <a:r>
              <a:rPr sz="1600" spc="-105" dirty="0">
                <a:latin typeface="Meiryo UI"/>
                <a:cs typeface="Meiryo UI"/>
              </a:rPr>
              <a:t>専</a:t>
            </a:r>
            <a:r>
              <a:rPr sz="1600" spc="-90" dirty="0">
                <a:latin typeface="Meiryo UI"/>
                <a:cs typeface="Meiryo UI"/>
              </a:rPr>
              <a:t>門支</a:t>
            </a:r>
            <a:r>
              <a:rPr sz="1600" spc="-105" dirty="0">
                <a:latin typeface="Meiryo UI"/>
                <a:cs typeface="Meiryo UI"/>
              </a:rPr>
              <a:t>援</a:t>
            </a:r>
            <a:r>
              <a:rPr sz="1600" spc="-90" dirty="0">
                <a:latin typeface="Meiryo UI"/>
                <a:cs typeface="Meiryo UI"/>
              </a:rPr>
              <a:t>機関</a:t>
            </a:r>
            <a:r>
              <a:rPr sz="1600" spc="-95" dirty="0">
                <a:latin typeface="Meiryo UI"/>
                <a:cs typeface="Meiryo UI"/>
              </a:rPr>
              <a:t>に</a:t>
            </a:r>
            <a:r>
              <a:rPr sz="1600" spc="-105" dirty="0">
                <a:latin typeface="Meiryo UI"/>
                <a:cs typeface="Meiryo UI"/>
              </a:rPr>
              <a:t>繋</a:t>
            </a:r>
            <a:r>
              <a:rPr sz="1600" spc="-85" dirty="0">
                <a:latin typeface="Meiryo UI"/>
                <a:cs typeface="Meiryo UI"/>
              </a:rPr>
              <a:t>いで</a:t>
            </a:r>
            <a:r>
              <a:rPr sz="1600" spc="-105" dirty="0">
                <a:latin typeface="Meiryo UI"/>
                <a:cs typeface="Meiryo UI"/>
              </a:rPr>
              <a:t>、</a:t>
            </a:r>
            <a:r>
              <a:rPr sz="1600" spc="-90" dirty="0">
                <a:latin typeface="Meiryo UI"/>
                <a:cs typeface="Meiryo UI"/>
              </a:rPr>
              <a:t>企業</a:t>
            </a:r>
            <a:r>
              <a:rPr sz="1600" spc="-100" dirty="0">
                <a:latin typeface="Meiryo UI"/>
                <a:cs typeface="Meiryo UI"/>
              </a:rPr>
              <a:t>の</a:t>
            </a:r>
            <a:r>
              <a:rPr sz="1600" spc="-90" dirty="0">
                <a:latin typeface="Meiryo UI"/>
                <a:cs typeface="Meiryo UI"/>
              </a:rPr>
              <a:t>課題</a:t>
            </a:r>
            <a:r>
              <a:rPr sz="1600" spc="-95" dirty="0">
                <a:latin typeface="Meiryo UI"/>
                <a:cs typeface="Meiryo UI"/>
              </a:rPr>
              <a:t>に</a:t>
            </a:r>
            <a:r>
              <a:rPr sz="1600" spc="-90" dirty="0">
                <a:latin typeface="Meiryo UI"/>
                <a:cs typeface="Meiryo UI"/>
              </a:rPr>
              <a:t>応</a:t>
            </a:r>
            <a:r>
              <a:rPr sz="1600" spc="-95" dirty="0">
                <a:latin typeface="Meiryo UI"/>
                <a:cs typeface="Meiryo UI"/>
              </a:rPr>
              <a:t>じた</a:t>
            </a:r>
            <a:r>
              <a:rPr sz="1600" spc="-90" dirty="0">
                <a:latin typeface="Meiryo UI"/>
                <a:cs typeface="Meiryo UI"/>
              </a:rPr>
              <a:t>支援</a:t>
            </a:r>
            <a:r>
              <a:rPr sz="1600" spc="-105" dirty="0">
                <a:latin typeface="Meiryo UI"/>
                <a:cs typeface="Meiryo UI"/>
              </a:rPr>
              <a:t>を</a:t>
            </a:r>
            <a:r>
              <a:rPr sz="1600" spc="-90" dirty="0">
                <a:latin typeface="Meiryo UI"/>
                <a:cs typeface="Meiryo UI"/>
              </a:rPr>
              <a:t>行</a:t>
            </a:r>
            <a:r>
              <a:rPr sz="1600" spc="-95" dirty="0">
                <a:latin typeface="Meiryo UI"/>
                <a:cs typeface="Meiryo UI"/>
              </a:rPr>
              <a:t>う</a:t>
            </a:r>
            <a:r>
              <a:rPr sz="1600" dirty="0">
                <a:latin typeface="Meiryo UI"/>
                <a:cs typeface="Meiryo UI"/>
              </a:rPr>
              <a:t>。</a:t>
            </a:r>
          </a:p>
        </p:txBody>
      </p:sp>
    </p:spTree>
    <p:extLst>
      <p:ext uri="{BB962C8B-B14F-4D97-AF65-F5344CB8AC3E}">
        <p14:creationId xmlns:p14="http://schemas.microsoft.com/office/powerpoint/2010/main" val="97784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2795" y="4005071"/>
            <a:ext cx="9199245" cy="646430"/>
          </a:xfrm>
          <a:prstGeom prst="rect">
            <a:avLst/>
          </a:prstGeom>
          <a:solidFill>
            <a:srgbClr val="00B050"/>
          </a:solidFill>
          <a:ln w="9144">
            <a:solidFill>
              <a:srgbClr val="C3D69B"/>
            </a:solidFill>
          </a:ln>
        </p:spPr>
        <p:txBody>
          <a:bodyPr vert="horz" wrap="square" lIns="0" tIns="10160" rIns="0" bIns="0" rtlCol="0">
            <a:spAutoFit/>
          </a:bodyPr>
          <a:lstStyle/>
          <a:p>
            <a:pPr marL="90805">
              <a:lnSpc>
                <a:spcPct val="100000"/>
              </a:lnSpc>
              <a:spcBef>
                <a:spcPts val="80"/>
              </a:spcBef>
            </a:pPr>
            <a:r>
              <a:rPr sz="1800" b="1" spc="5" dirty="0">
                <a:solidFill>
                  <a:srgbClr val="FFFFFF"/>
                </a:solidFill>
                <a:latin typeface="メイリオ"/>
                <a:cs typeface="メイリオ"/>
              </a:rPr>
              <a:t>Ⅱ）M&amp;A</a:t>
            </a:r>
            <a:r>
              <a:rPr sz="1800" b="1" dirty="0">
                <a:solidFill>
                  <a:srgbClr val="FFFFFF"/>
                </a:solidFill>
                <a:latin typeface="メイリオ"/>
                <a:cs typeface="メイリオ"/>
              </a:rPr>
              <a:t>タイプ</a:t>
            </a:r>
            <a:endParaRPr sz="1800" dirty="0">
              <a:latin typeface="メイリオ"/>
              <a:cs typeface="メイリオ"/>
            </a:endParaRPr>
          </a:p>
          <a:p>
            <a:pPr marL="776605">
              <a:lnSpc>
                <a:spcPct val="100000"/>
              </a:lnSpc>
            </a:pPr>
            <a:r>
              <a:rPr sz="1800" b="1" dirty="0">
                <a:solidFill>
                  <a:srgbClr val="FFFFFF"/>
                </a:solidFill>
                <a:latin typeface="メイリオ"/>
                <a:cs typeface="メイリオ"/>
              </a:rPr>
              <a:t>補助上限額：600万円</a:t>
            </a:r>
            <a:r>
              <a:rPr sz="1800" dirty="0">
                <a:solidFill>
                  <a:srgbClr val="FFFFFF"/>
                </a:solidFill>
                <a:latin typeface="メイリオ"/>
                <a:cs typeface="メイリオ"/>
              </a:rPr>
              <a:t>（事業転換を伴う場合は</a:t>
            </a:r>
            <a:r>
              <a:rPr sz="1800" b="1" spc="-10" dirty="0">
                <a:solidFill>
                  <a:srgbClr val="FFFFFF"/>
                </a:solidFill>
                <a:latin typeface="メイリオ"/>
                <a:cs typeface="メイリオ"/>
              </a:rPr>
              <a:t>1,200</a:t>
            </a:r>
            <a:r>
              <a:rPr sz="1800" b="1" dirty="0">
                <a:solidFill>
                  <a:srgbClr val="FFFFFF"/>
                </a:solidFill>
                <a:latin typeface="メイリオ"/>
                <a:cs typeface="メイリオ"/>
              </a:rPr>
              <a:t>万円</a:t>
            </a:r>
            <a:r>
              <a:rPr sz="1800" dirty="0">
                <a:solidFill>
                  <a:srgbClr val="FFFFFF"/>
                </a:solidFill>
                <a:latin typeface="メイリオ"/>
                <a:cs typeface="メイリオ"/>
              </a:rPr>
              <a:t>）補助率：</a:t>
            </a:r>
            <a:r>
              <a:rPr sz="1800" b="1" dirty="0">
                <a:solidFill>
                  <a:srgbClr val="FFFFFF"/>
                </a:solidFill>
                <a:latin typeface="メイリオ"/>
                <a:cs typeface="メイリオ"/>
              </a:rPr>
              <a:t>2/3,</a:t>
            </a:r>
            <a:r>
              <a:rPr sz="1800" b="1" spc="-50" dirty="0">
                <a:solidFill>
                  <a:srgbClr val="FFFFFF"/>
                </a:solidFill>
                <a:latin typeface="メイリオ"/>
                <a:cs typeface="メイリオ"/>
              </a:rPr>
              <a:t> </a:t>
            </a:r>
            <a:r>
              <a:rPr sz="1800" b="1" spc="-5" dirty="0">
                <a:solidFill>
                  <a:srgbClr val="FFFFFF"/>
                </a:solidFill>
                <a:latin typeface="メイリオ"/>
                <a:cs typeface="メイリオ"/>
              </a:rPr>
              <a:t>1/2</a:t>
            </a:r>
            <a:endParaRPr sz="1800" dirty="0">
              <a:latin typeface="メイリオ"/>
              <a:cs typeface="メイリオ"/>
            </a:endParaRPr>
          </a:p>
        </p:txBody>
      </p:sp>
      <p:sp>
        <p:nvSpPr>
          <p:cNvPr id="3" name="object 3"/>
          <p:cNvSpPr txBox="1"/>
          <p:nvPr/>
        </p:nvSpPr>
        <p:spPr>
          <a:xfrm>
            <a:off x="285871" y="2069180"/>
            <a:ext cx="9174480" cy="646430"/>
          </a:xfrm>
          <a:prstGeom prst="rect">
            <a:avLst/>
          </a:prstGeom>
          <a:solidFill>
            <a:srgbClr val="00B050"/>
          </a:solidFill>
          <a:ln w="9144">
            <a:solidFill>
              <a:srgbClr val="99D6EC"/>
            </a:solidFill>
          </a:ln>
        </p:spPr>
        <p:txBody>
          <a:bodyPr vert="horz" wrap="square" lIns="0" tIns="9525" rIns="0" bIns="0" rtlCol="0">
            <a:spAutoFit/>
          </a:bodyPr>
          <a:lstStyle/>
          <a:p>
            <a:pPr marL="91440">
              <a:lnSpc>
                <a:spcPct val="100000"/>
              </a:lnSpc>
              <a:spcBef>
                <a:spcPts val="75"/>
              </a:spcBef>
            </a:pPr>
            <a:r>
              <a:rPr sz="1800" b="1" dirty="0">
                <a:solidFill>
                  <a:srgbClr val="FFFFFF"/>
                </a:solidFill>
                <a:latin typeface="メイリオ"/>
                <a:cs typeface="メイリオ"/>
              </a:rPr>
              <a:t>Ⅰ）経営者交代タイプ</a:t>
            </a:r>
            <a:endParaRPr sz="1800" dirty="0">
              <a:latin typeface="メイリオ"/>
              <a:cs typeface="メイリオ"/>
            </a:endParaRPr>
          </a:p>
          <a:p>
            <a:pPr marL="777240">
              <a:lnSpc>
                <a:spcPct val="100000"/>
              </a:lnSpc>
            </a:pPr>
            <a:r>
              <a:rPr sz="1800" b="1" dirty="0">
                <a:solidFill>
                  <a:srgbClr val="FFFFFF"/>
                </a:solidFill>
                <a:latin typeface="メイリオ"/>
                <a:cs typeface="メイリオ"/>
              </a:rPr>
              <a:t>補助上限額：200万円</a:t>
            </a:r>
            <a:r>
              <a:rPr sz="1800" dirty="0">
                <a:solidFill>
                  <a:srgbClr val="FFFFFF"/>
                </a:solidFill>
                <a:latin typeface="メイリオ"/>
                <a:cs typeface="メイリオ"/>
              </a:rPr>
              <a:t>（事業転換を伴う場合は</a:t>
            </a:r>
            <a:r>
              <a:rPr sz="1800" b="1" spc="-10" dirty="0">
                <a:solidFill>
                  <a:srgbClr val="FFFFFF"/>
                </a:solidFill>
                <a:latin typeface="メイリオ"/>
                <a:cs typeface="メイリオ"/>
              </a:rPr>
              <a:t>500</a:t>
            </a:r>
            <a:r>
              <a:rPr sz="1800" b="1" dirty="0">
                <a:solidFill>
                  <a:srgbClr val="FFFFFF"/>
                </a:solidFill>
                <a:latin typeface="メイリオ"/>
                <a:cs typeface="メイリオ"/>
              </a:rPr>
              <a:t>万円</a:t>
            </a:r>
            <a:r>
              <a:rPr sz="1800" dirty="0">
                <a:solidFill>
                  <a:srgbClr val="FFFFFF"/>
                </a:solidFill>
                <a:latin typeface="メイリオ"/>
                <a:cs typeface="メイリオ"/>
              </a:rPr>
              <a:t>）補助率：</a:t>
            </a:r>
            <a:r>
              <a:rPr sz="1800" b="1" dirty="0">
                <a:solidFill>
                  <a:srgbClr val="FFFFFF"/>
                </a:solidFill>
                <a:latin typeface="メイリオ"/>
                <a:cs typeface="メイリオ"/>
              </a:rPr>
              <a:t>2/3,</a:t>
            </a:r>
            <a:r>
              <a:rPr sz="1800" b="1" spc="-45" dirty="0">
                <a:solidFill>
                  <a:srgbClr val="FFFFFF"/>
                </a:solidFill>
                <a:latin typeface="メイリオ"/>
                <a:cs typeface="メイリオ"/>
              </a:rPr>
              <a:t> </a:t>
            </a:r>
            <a:r>
              <a:rPr sz="1800" b="1" spc="-5" dirty="0">
                <a:solidFill>
                  <a:srgbClr val="FFFFFF"/>
                </a:solidFill>
                <a:latin typeface="メイリオ"/>
                <a:cs typeface="メイリオ"/>
              </a:rPr>
              <a:t>1/2</a:t>
            </a:r>
            <a:endParaRPr sz="1800" dirty="0">
              <a:latin typeface="メイリオ"/>
              <a:cs typeface="メイリオ"/>
            </a:endParaRPr>
          </a:p>
        </p:txBody>
      </p:sp>
      <p:sp>
        <p:nvSpPr>
          <p:cNvPr id="4" name="object 4"/>
          <p:cNvSpPr txBox="1">
            <a:spLocks noGrp="1"/>
          </p:cNvSpPr>
          <p:nvPr>
            <p:ph type="title"/>
          </p:nvPr>
        </p:nvSpPr>
        <p:spPr>
          <a:xfrm>
            <a:off x="201833" y="104411"/>
            <a:ext cx="3987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施策①－２	事業承継補助金</a:t>
            </a:r>
          </a:p>
        </p:txBody>
      </p:sp>
      <p:sp>
        <p:nvSpPr>
          <p:cNvPr id="5" name="object 5"/>
          <p:cNvSpPr txBox="1"/>
          <p:nvPr/>
        </p:nvSpPr>
        <p:spPr>
          <a:xfrm>
            <a:off x="9588324" y="6577903"/>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1</a:t>
            </a:r>
            <a:r>
              <a:rPr lang="en-US" altLang="ja-JP" sz="1400" dirty="0" smtClean="0">
                <a:latin typeface="メイリオ"/>
                <a:cs typeface="メイリオ"/>
              </a:rPr>
              <a:t>3</a:t>
            </a:r>
            <a:endParaRPr sz="1400" dirty="0">
              <a:latin typeface="メイリオ"/>
              <a:cs typeface="メイリオ"/>
            </a:endParaRPr>
          </a:p>
        </p:txBody>
      </p:sp>
      <p:sp>
        <p:nvSpPr>
          <p:cNvPr id="7" name="object 7"/>
          <p:cNvSpPr txBox="1"/>
          <p:nvPr/>
        </p:nvSpPr>
        <p:spPr>
          <a:xfrm>
            <a:off x="242315" y="637031"/>
            <a:ext cx="9031605" cy="600164"/>
          </a:xfrm>
          <a:prstGeom prst="rect">
            <a:avLst/>
          </a:prstGeom>
          <a:solidFill>
            <a:srgbClr val="00B050"/>
          </a:solidFill>
        </p:spPr>
        <p:txBody>
          <a:bodyPr vert="horz" wrap="square" lIns="0" tIns="0" rIns="0" bIns="0" rtlCol="0">
            <a:spAutoFit/>
          </a:bodyPr>
          <a:lstStyle/>
          <a:p>
            <a:pPr marL="107950">
              <a:lnSpc>
                <a:spcPts val="2370"/>
              </a:lnSpc>
            </a:pPr>
            <a:r>
              <a:rPr b="1" dirty="0">
                <a:solidFill>
                  <a:srgbClr val="FFFFFF"/>
                </a:solidFill>
                <a:latin typeface="メイリオ"/>
                <a:cs typeface="メイリオ"/>
              </a:rPr>
              <a:t>事業承継補助金</a:t>
            </a:r>
            <a:endParaRPr dirty="0">
              <a:latin typeface="メイリオ"/>
              <a:cs typeface="メイリオ"/>
            </a:endParaRPr>
          </a:p>
          <a:p>
            <a:pPr marL="5196840">
              <a:lnSpc>
                <a:spcPct val="100000"/>
              </a:lnSpc>
              <a:spcBef>
                <a:spcPts val="600"/>
              </a:spcBef>
            </a:pPr>
            <a:r>
              <a:rPr sz="1400" b="1" dirty="0">
                <a:solidFill>
                  <a:srgbClr val="FFFFFF"/>
                </a:solidFill>
                <a:latin typeface="メイリオ"/>
                <a:cs typeface="メイリオ"/>
              </a:rPr>
              <a:t>平成</a:t>
            </a:r>
            <a:r>
              <a:rPr sz="1400" b="1" spc="-5" dirty="0">
                <a:solidFill>
                  <a:srgbClr val="FFFFFF"/>
                </a:solidFill>
                <a:latin typeface="メイリオ"/>
                <a:cs typeface="メイリオ"/>
              </a:rPr>
              <a:t>30</a:t>
            </a:r>
            <a:r>
              <a:rPr sz="1400" b="1" dirty="0">
                <a:solidFill>
                  <a:srgbClr val="FFFFFF"/>
                </a:solidFill>
                <a:latin typeface="メイリオ"/>
                <a:cs typeface="メイリオ"/>
              </a:rPr>
              <a:t>年度第</a:t>
            </a:r>
            <a:r>
              <a:rPr sz="1400" b="1" spc="-5" dirty="0">
                <a:solidFill>
                  <a:srgbClr val="FFFFFF"/>
                </a:solidFill>
                <a:latin typeface="メイリオ"/>
                <a:cs typeface="メイリオ"/>
              </a:rPr>
              <a:t>2</a:t>
            </a:r>
            <a:r>
              <a:rPr sz="1400" b="1" dirty="0">
                <a:solidFill>
                  <a:srgbClr val="FFFFFF"/>
                </a:solidFill>
                <a:latin typeface="メイリオ"/>
                <a:cs typeface="メイリオ"/>
              </a:rPr>
              <a:t>次補正</a:t>
            </a:r>
            <a:r>
              <a:rPr sz="1400" b="1" spc="-15" dirty="0">
                <a:solidFill>
                  <a:srgbClr val="FFFFFF"/>
                </a:solidFill>
                <a:latin typeface="メイリオ"/>
                <a:cs typeface="メイリオ"/>
              </a:rPr>
              <a:t>予</a:t>
            </a:r>
            <a:r>
              <a:rPr sz="1400" b="1" spc="-5" dirty="0">
                <a:solidFill>
                  <a:srgbClr val="FFFFFF"/>
                </a:solidFill>
                <a:latin typeface="メイリオ"/>
                <a:cs typeface="メイリオ"/>
              </a:rPr>
              <a:t>算</a:t>
            </a:r>
            <a:r>
              <a:rPr sz="1400" b="1" dirty="0">
                <a:solidFill>
                  <a:srgbClr val="FFFFFF"/>
                </a:solidFill>
                <a:latin typeface="メイリオ"/>
                <a:cs typeface="メイリオ"/>
              </a:rPr>
              <a:t>額</a:t>
            </a:r>
            <a:r>
              <a:rPr sz="1400" b="1" spc="185" dirty="0">
                <a:solidFill>
                  <a:srgbClr val="FFFFFF"/>
                </a:solidFill>
                <a:latin typeface="メイリオ"/>
                <a:cs typeface="メイリオ"/>
              </a:rPr>
              <a:t> </a:t>
            </a:r>
            <a:r>
              <a:rPr sz="1400" b="1" spc="-5" dirty="0">
                <a:solidFill>
                  <a:srgbClr val="FFFFFF"/>
                </a:solidFill>
                <a:latin typeface="メイリオ"/>
                <a:cs typeface="メイリオ"/>
              </a:rPr>
              <a:t>50.0</a:t>
            </a:r>
            <a:r>
              <a:rPr sz="1400" b="1" dirty="0">
                <a:solidFill>
                  <a:srgbClr val="FFFFFF"/>
                </a:solidFill>
                <a:latin typeface="メイリオ"/>
                <a:cs typeface="メイリオ"/>
              </a:rPr>
              <a:t>億円の内数</a:t>
            </a:r>
            <a:endParaRPr sz="1400" dirty="0">
              <a:latin typeface="メイリオ"/>
              <a:cs typeface="メイリオ"/>
            </a:endParaRPr>
          </a:p>
        </p:txBody>
      </p:sp>
      <p:sp>
        <p:nvSpPr>
          <p:cNvPr id="8" name="object 8"/>
          <p:cNvSpPr txBox="1"/>
          <p:nvPr/>
        </p:nvSpPr>
        <p:spPr>
          <a:xfrm>
            <a:off x="836358" y="2873366"/>
            <a:ext cx="6883400"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メイリオ"/>
                <a:cs typeface="メイリオ"/>
              </a:rPr>
              <a:t>経営者交代による承継の後に新しい取組を行った方を補助します。</a:t>
            </a:r>
            <a:endParaRPr sz="1600" dirty="0">
              <a:latin typeface="メイリオ"/>
              <a:cs typeface="メイリオ"/>
            </a:endParaRPr>
          </a:p>
        </p:txBody>
      </p:sp>
      <p:sp>
        <p:nvSpPr>
          <p:cNvPr id="9" name="object 9"/>
          <p:cNvSpPr/>
          <p:nvPr/>
        </p:nvSpPr>
        <p:spPr>
          <a:xfrm>
            <a:off x="2273089" y="3318973"/>
            <a:ext cx="318429" cy="57344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4315967" y="3272028"/>
            <a:ext cx="4438015" cy="502702"/>
          </a:xfrm>
          <a:prstGeom prst="rect">
            <a:avLst/>
          </a:prstGeom>
          <a:ln w="9144">
            <a:solidFill>
              <a:srgbClr val="000000"/>
            </a:solidFill>
          </a:ln>
        </p:spPr>
        <p:txBody>
          <a:bodyPr vert="horz" wrap="square" lIns="0" tIns="0" rIns="0" bIns="0" rtlCol="0">
            <a:spAutoFit/>
          </a:bodyPr>
          <a:lstStyle/>
          <a:p>
            <a:pPr marL="90805">
              <a:lnSpc>
                <a:spcPts val="2030"/>
              </a:lnSpc>
            </a:pPr>
            <a:r>
              <a:rPr sz="1600" b="1" dirty="0">
                <a:latin typeface="メイリオ"/>
                <a:cs typeface="メイリオ"/>
              </a:rPr>
              <a:t>対象となる承継の類型：</a:t>
            </a:r>
            <a:endParaRPr sz="1600" dirty="0">
              <a:latin typeface="メイリオ"/>
              <a:cs typeface="メイリオ"/>
            </a:endParaRPr>
          </a:p>
          <a:p>
            <a:pPr marL="90805">
              <a:lnSpc>
                <a:spcPct val="100000"/>
              </a:lnSpc>
            </a:pPr>
            <a:r>
              <a:rPr sz="1600" dirty="0">
                <a:latin typeface="メイリオ"/>
                <a:cs typeface="メイリオ"/>
              </a:rPr>
              <a:t>親族内承継、外部人材招聘など</a:t>
            </a:r>
          </a:p>
        </p:txBody>
      </p:sp>
      <p:sp>
        <p:nvSpPr>
          <p:cNvPr id="11" name="object 11"/>
          <p:cNvSpPr/>
          <p:nvPr/>
        </p:nvSpPr>
        <p:spPr>
          <a:xfrm>
            <a:off x="2769342" y="3319944"/>
            <a:ext cx="273382" cy="573203"/>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897813" y="3252043"/>
            <a:ext cx="3169285" cy="239395"/>
          </a:xfrm>
          <a:prstGeom prst="rect">
            <a:avLst/>
          </a:prstGeom>
        </p:spPr>
        <p:txBody>
          <a:bodyPr vert="horz" wrap="square" lIns="0" tIns="13335" rIns="0" bIns="0" rtlCol="0">
            <a:spAutoFit/>
          </a:bodyPr>
          <a:lstStyle/>
          <a:p>
            <a:pPr marL="12700">
              <a:lnSpc>
                <a:spcPct val="100000"/>
              </a:lnSpc>
              <a:spcBef>
                <a:spcPts val="105"/>
              </a:spcBef>
              <a:tabLst>
                <a:tab pos="2264410" algn="l"/>
              </a:tabLst>
            </a:pPr>
            <a:r>
              <a:rPr sz="1400" dirty="0">
                <a:latin typeface="メイリオ"/>
                <a:cs typeface="メイリオ"/>
              </a:rPr>
              <a:t>＜先代経営者＞	＜後継者＞</a:t>
            </a:r>
            <a:endParaRPr sz="1400">
              <a:latin typeface="メイリオ"/>
              <a:cs typeface="メイリオ"/>
            </a:endParaRPr>
          </a:p>
        </p:txBody>
      </p:sp>
      <p:sp>
        <p:nvSpPr>
          <p:cNvPr id="13" name="object 13"/>
          <p:cNvSpPr/>
          <p:nvPr/>
        </p:nvSpPr>
        <p:spPr>
          <a:xfrm>
            <a:off x="2918460" y="5347715"/>
            <a:ext cx="1815083" cy="1136903"/>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754167" y="5806794"/>
            <a:ext cx="589280" cy="302260"/>
          </a:xfrm>
          <a:custGeom>
            <a:avLst/>
            <a:gdLst/>
            <a:ahLst/>
            <a:cxnLst/>
            <a:rect l="l" t="t" r="r" b="b"/>
            <a:pathLst>
              <a:path w="589279" h="302260">
                <a:moveTo>
                  <a:pt x="402323" y="0"/>
                </a:moveTo>
                <a:lnTo>
                  <a:pt x="419265" y="63258"/>
                </a:lnTo>
                <a:lnTo>
                  <a:pt x="0" y="175602"/>
                </a:lnTo>
                <a:lnTo>
                  <a:pt x="33896" y="302133"/>
                </a:lnTo>
                <a:lnTo>
                  <a:pt x="453174" y="189788"/>
                </a:lnTo>
                <a:lnTo>
                  <a:pt x="514209" y="189788"/>
                </a:lnTo>
                <a:lnTo>
                  <a:pt x="588797" y="85636"/>
                </a:lnTo>
                <a:lnTo>
                  <a:pt x="402323" y="0"/>
                </a:lnTo>
                <a:close/>
              </a:path>
              <a:path w="589279" h="302260">
                <a:moveTo>
                  <a:pt x="514209" y="189788"/>
                </a:moveTo>
                <a:lnTo>
                  <a:pt x="453174" y="189788"/>
                </a:lnTo>
                <a:lnTo>
                  <a:pt x="469798" y="251802"/>
                </a:lnTo>
                <a:lnTo>
                  <a:pt x="514209" y="189788"/>
                </a:lnTo>
                <a:close/>
              </a:path>
            </a:pathLst>
          </a:custGeom>
          <a:solidFill>
            <a:srgbClr val="93CDDD"/>
          </a:solidFill>
        </p:spPr>
        <p:txBody>
          <a:bodyPr wrap="square" lIns="0" tIns="0" rIns="0" bIns="0" rtlCol="0"/>
          <a:lstStyle/>
          <a:p>
            <a:endParaRPr/>
          </a:p>
        </p:txBody>
      </p:sp>
      <p:sp>
        <p:nvSpPr>
          <p:cNvPr id="15" name="object 15"/>
          <p:cNvSpPr/>
          <p:nvPr/>
        </p:nvSpPr>
        <p:spPr>
          <a:xfrm>
            <a:off x="2075170" y="5277600"/>
            <a:ext cx="591654" cy="436197"/>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075171" y="5834086"/>
            <a:ext cx="591657" cy="436273"/>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4448555" y="5407152"/>
            <a:ext cx="4968240" cy="502702"/>
          </a:xfrm>
          <a:prstGeom prst="rect">
            <a:avLst/>
          </a:prstGeom>
          <a:ln w="9144">
            <a:solidFill>
              <a:srgbClr val="000000"/>
            </a:solidFill>
          </a:ln>
        </p:spPr>
        <p:txBody>
          <a:bodyPr vert="horz" wrap="square" lIns="0" tIns="10160" rIns="0" bIns="0" rtlCol="0">
            <a:spAutoFit/>
          </a:bodyPr>
          <a:lstStyle/>
          <a:p>
            <a:pPr marL="91440">
              <a:lnSpc>
                <a:spcPct val="100000"/>
              </a:lnSpc>
              <a:spcBef>
                <a:spcPts val="80"/>
              </a:spcBef>
            </a:pPr>
            <a:r>
              <a:rPr sz="1600" b="1" dirty="0">
                <a:latin typeface="メイリオ"/>
                <a:cs typeface="メイリオ"/>
              </a:rPr>
              <a:t>対象となる承継の類型：</a:t>
            </a:r>
            <a:r>
              <a:rPr sz="1600" dirty="0">
                <a:latin typeface="メイリオ"/>
                <a:cs typeface="メイリオ"/>
              </a:rPr>
              <a:t>合併、会社分割、</a:t>
            </a:r>
          </a:p>
          <a:p>
            <a:pPr marL="91440">
              <a:lnSpc>
                <a:spcPct val="100000"/>
              </a:lnSpc>
            </a:pPr>
            <a:r>
              <a:rPr sz="1600" dirty="0">
                <a:latin typeface="メイリオ"/>
                <a:cs typeface="メイリオ"/>
              </a:rPr>
              <a:t>事業譲渡、株式交換・株式移転、株式譲渡など</a:t>
            </a:r>
          </a:p>
        </p:txBody>
      </p:sp>
      <p:sp>
        <p:nvSpPr>
          <p:cNvPr id="18" name="object 18"/>
          <p:cNvSpPr txBox="1"/>
          <p:nvPr/>
        </p:nvSpPr>
        <p:spPr>
          <a:xfrm>
            <a:off x="3544088" y="5146193"/>
            <a:ext cx="687070" cy="254000"/>
          </a:xfrm>
          <a:prstGeom prst="rect">
            <a:avLst/>
          </a:prstGeom>
        </p:spPr>
        <p:txBody>
          <a:bodyPr vert="horz" wrap="square" lIns="0" tIns="12700" rIns="0" bIns="0" rtlCol="0">
            <a:spAutoFit/>
          </a:bodyPr>
          <a:lstStyle/>
          <a:p>
            <a:pPr marL="12700">
              <a:lnSpc>
                <a:spcPct val="100000"/>
              </a:lnSpc>
              <a:spcBef>
                <a:spcPts val="100"/>
              </a:spcBef>
            </a:pPr>
            <a:r>
              <a:rPr sz="1500" b="1" spc="0" dirty="0">
                <a:latin typeface="メイリオ"/>
                <a:cs typeface="メイリオ"/>
              </a:rPr>
              <a:t>A</a:t>
            </a:r>
            <a:r>
              <a:rPr sz="1500" b="1" dirty="0">
                <a:latin typeface="メイリオ"/>
                <a:cs typeface="メイリオ"/>
              </a:rPr>
              <a:t>＋</a:t>
            </a:r>
            <a:r>
              <a:rPr sz="1500" b="1" spc="-10" dirty="0">
                <a:latin typeface="メイリオ"/>
                <a:cs typeface="メイリオ"/>
              </a:rPr>
              <a:t>B</a:t>
            </a:r>
            <a:r>
              <a:rPr sz="1500" b="1" dirty="0">
                <a:latin typeface="メイリオ"/>
                <a:cs typeface="メイリオ"/>
              </a:rPr>
              <a:t>社</a:t>
            </a:r>
            <a:endParaRPr sz="1500">
              <a:latin typeface="メイリオ"/>
              <a:cs typeface="メイリオ"/>
            </a:endParaRPr>
          </a:p>
        </p:txBody>
      </p:sp>
      <p:sp>
        <p:nvSpPr>
          <p:cNvPr id="19" name="object 19"/>
          <p:cNvSpPr txBox="1"/>
          <p:nvPr/>
        </p:nvSpPr>
        <p:spPr>
          <a:xfrm>
            <a:off x="897813" y="4716853"/>
            <a:ext cx="6426200"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メイリオ"/>
                <a:cs typeface="メイリオ"/>
              </a:rPr>
              <a:t>事業再編・統合等の後に新しい取組を行った方を補助します。</a:t>
            </a:r>
            <a:endParaRPr sz="1600" dirty="0">
              <a:latin typeface="メイリオ"/>
              <a:cs typeface="メイリオ"/>
            </a:endParaRPr>
          </a:p>
        </p:txBody>
      </p:sp>
      <p:sp>
        <p:nvSpPr>
          <p:cNvPr id="20" name="object 20"/>
          <p:cNvSpPr/>
          <p:nvPr/>
        </p:nvSpPr>
        <p:spPr>
          <a:xfrm>
            <a:off x="2776727" y="5329431"/>
            <a:ext cx="593090" cy="260985"/>
          </a:xfrm>
          <a:custGeom>
            <a:avLst/>
            <a:gdLst/>
            <a:ahLst/>
            <a:cxnLst/>
            <a:rect l="l" t="t" r="r" b="b"/>
            <a:pathLst>
              <a:path w="593089" h="260985">
                <a:moveTo>
                  <a:pt x="434657" y="0"/>
                </a:moveTo>
                <a:lnTo>
                  <a:pt x="434657" y="65468"/>
                </a:lnTo>
                <a:lnTo>
                  <a:pt x="0" y="65468"/>
                </a:lnTo>
                <a:lnTo>
                  <a:pt x="0" y="196418"/>
                </a:lnTo>
                <a:lnTo>
                  <a:pt x="434657" y="196418"/>
                </a:lnTo>
                <a:lnTo>
                  <a:pt x="434657" y="260603"/>
                </a:lnTo>
                <a:lnTo>
                  <a:pt x="592836" y="130936"/>
                </a:lnTo>
                <a:lnTo>
                  <a:pt x="434657" y="0"/>
                </a:lnTo>
                <a:close/>
              </a:path>
            </a:pathLst>
          </a:custGeom>
          <a:solidFill>
            <a:srgbClr val="93CDDD"/>
          </a:solidFill>
        </p:spPr>
        <p:txBody>
          <a:bodyPr wrap="square" lIns="0" tIns="0" rIns="0" bIns="0" rtlCol="0"/>
          <a:lstStyle/>
          <a:p>
            <a:endParaRPr/>
          </a:p>
        </p:txBody>
      </p:sp>
      <p:sp>
        <p:nvSpPr>
          <p:cNvPr id="21" name="object 21"/>
          <p:cNvSpPr txBox="1"/>
          <p:nvPr/>
        </p:nvSpPr>
        <p:spPr>
          <a:xfrm>
            <a:off x="448548" y="5224833"/>
            <a:ext cx="1551305" cy="923925"/>
          </a:xfrm>
          <a:prstGeom prst="rect">
            <a:avLst/>
          </a:prstGeom>
        </p:spPr>
        <p:txBody>
          <a:bodyPr vert="horz" wrap="square" lIns="0" tIns="12700" rIns="0" bIns="0" rtlCol="0">
            <a:spAutoFit/>
          </a:bodyPr>
          <a:lstStyle/>
          <a:p>
            <a:pPr marR="5080" algn="r">
              <a:lnSpc>
                <a:spcPct val="100000"/>
              </a:lnSpc>
              <a:spcBef>
                <a:spcPts val="100"/>
              </a:spcBef>
            </a:pPr>
            <a:r>
              <a:rPr sz="1000" b="1" spc="-5" dirty="0">
                <a:latin typeface="メイリオ"/>
                <a:cs typeface="メイリオ"/>
              </a:rPr>
              <a:t>（例：合併の場合）</a:t>
            </a:r>
            <a:r>
              <a:rPr sz="1000" b="1" spc="-135" dirty="0">
                <a:latin typeface="メイリオ"/>
                <a:cs typeface="メイリオ"/>
              </a:rPr>
              <a:t> </a:t>
            </a:r>
            <a:r>
              <a:rPr sz="2250" b="1" baseline="-33333" dirty="0">
                <a:latin typeface="メイリオ"/>
                <a:cs typeface="メイリオ"/>
              </a:rPr>
              <a:t>A社</a:t>
            </a:r>
            <a:endParaRPr sz="2250" baseline="-33333">
              <a:latin typeface="メイリオ"/>
              <a:cs typeface="メイリオ"/>
            </a:endParaRPr>
          </a:p>
          <a:p>
            <a:pPr>
              <a:lnSpc>
                <a:spcPct val="100000"/>
              </a:lnSpc>
              <a:spcBef>
                <a:spcPts val="20"/>
              </a:spcBef>
            </a:pPr>
            <a:endParaRPr sz="3000">
              <a:latin typeface="Times New Roman"/>
              <a:cs typeface="Times New Roman"/>
            </a:endParaRPr>
          </a:p>
          <a:p>
            <a:pPr marR="24765" algn="r">
              <a:lnSpc>
                <a:spcPct val="100000"/>
              </a:lnSpc>
            </a:pPr>
            <a:r>
              <a:rPr sz="1500" b="1" spc="-10" dirty="0">
                <a:latin typeface="メイリオ"/>
                <a:cs typeface="メイリオ"/>
              </a:rPr>
              <a:t>B</a:t>
            </a:r>
            <a:r>
              <a:rPr sz="1500" b="1" dirty="0">
                <a:latin typeface="メイリオ"/>
                <a:cs typeface="メイリオ"/>
              </a:rPr>
              <a:t>社</a:t>
            </a:r>
            <a:endParaRPr sz="1500">
              <a:latin typeface="メイリオ"/>
              <a:cs typeface="メイリオ"/>
            </a:endParaRPr>
          </a:p>
        </p:txBody>
      </p:sp>
      <p:sp>
        <p:nvSpPr>
          <p:cNvPr id="22" name="object 22"/>
          <p:cNvSpPr txBox="1"/>
          <p:nvPr/>
        </p:nvSpPr>
        <p:spPr>
          <a:xfrm>
            <a:off x="6610350" y="95250"/>
            <a:ext cx="3167380" cy="485140"/>
          </a:xfrm>
          <a:prstGeom prst="rect">
            <a:avLst/>
          </a:prstGeom>
          <a:ln w="28955">
            <a:solidFill>
              <a:srgbClr val="000000"/>
            </a:solidFill>
          </a:ln>
        </p:spPr>
        <p:txBody>
          <a:bodyPr vert="horz" wrap="square" lIns="0" tIns="635" rIns="0" bIns="0" rtlCol="0">
            <a:spAutoFit/>
          </a:bodyPr>
          <a:lstStyle/>
          <a:p>
            <a:pPr marL="90170" marR="270510" indent="-635">
              <a:lnSpc>
                <a:spcPct val="100000"/>
              </a:lnSpc>
              <a:spcBef>
                <a:spcPts val="5"/>
              </a:spcBef>
            </a:pPr>
            <a:r>
              <a:rPr sz="1400" b="1" dirty="0">
                <a:latin typeface="メイリオ"/>
                <a:cs typeface="メイリオ"/>
              </a:rPr>
              <a:t>お問い合わせ先</a:t>
            </a:r>
            <a:r>
              <a:rPr sz="1400" b="1" spc="-5" dirty="0">
                <a:latin typeface="メイリオ"/>
                <a:cs typeface="メイリオ"/>
              </a:rPr>
              <a:t>：</a:t>
            </a:r>
            <a:r>
              <a:rPr sz="1400" b="1" spc="-5" dirty="0">
                <a:solidFill>
                  <a:srgbClr val="FF0000"/>
                </a:solidFill>
                <a:latin typeface="メイリオ"/>
                <a:cs typeface="メイリオ"/>
              </a:rPr>
              <a:t>03-3501-5803  </a:t>
            </a:r>
            <a:r>
              <a:rPr sz="1400" b="1" dirty="0">
                <a:latin typeface="メイリオ"/>
                <a:cs typeface="メイリオ"/>
              </a:rPr>
              <a:t>中小企業庁財務課</a:t>
            </a:r>
            <a:endParaRPr sz="1400">
              <a:latin typeface="メイリオ"/>
              <a:cs typeface="メイリオ"/>
            </a:endParaRPr>
          </a:p>
        </p:txBody>
      </p:sp>
      <p:sp>
        <p:nvSpPr>
          <p:cNvPr id="23" name="object 23"/>
          <p:cNvSpPr txBox="1"/>
          <p:nvPr/>
        </p:nvSpPr>
        <p:spPr>
          <a:xfrm>
            <a:off x="280132" y="6450699"/>
            <a:ext cx="23114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メイリオ"/>
                <a:cs typeface="メイリオ"/>
              </a:rPr>
              <a:t>（スケジュール）公募</a:t>
            </a:r>
            <a:endParaRPr sz="1600" dirty="0">
              <a:latin typeface="メイリオ"/>
              <a:cs typeface="メイリオ"/>
            </a:endParaRPr>
          </a:p>
        </p:txBody>
      </p:sp>
      <p:sp>
        <p:nvSpPr>
          <p:cNvPr id="24" name="object 24"/>
          <p:cNvSpPr txBox="1"/>
          <p:nvPr/>
        </p:nvSpPr>
        <p:spPr>
          <a:xfrm>
            <a:off x="2794732" y="6450699"/>
            <a:ext cx="3078480" cy="259045"/>
          </a:xfrm>
          <a:prstGeom prst="rect">
            <a:avLst/>
          </a:prstGeom>
        </p:spPr>
        <p:txBody>
          <a:bodyPr vert="horz" wrap="square" lIns="0" tIns="12700" rIns="0" bIns="0" rtlCol="0">
            <a:spAutoFit/>
          </a:bodyPr>
          <a:lstStyle/>
          <a:p>
            <a:pPr marL="12700">
              <a:lnSpc>
                <a:spcPct val="100000"/>
              </a:lnSpc>
              <a:spcBef>
                <a:spcPts val="100"/>
              </a:spcBef>
              <a:tabLst>
                <a:tab pos="2223770" algn="l"/>
              </a:tabLst>
            </a:pPr>
            <a:r>
              <a:rPr sz="1600" b="1" spc="0" dirty="0">
                <a:latin typeface="メイリオ"/>
                <a:cs typeface="メイリオ"/>
              </a:rPr>
              <a:t>4</a:t>
            </a:r>
            <a:r>
              <a:rPr sz="1600" b="1" dirty="0">
                <a:latin typeface="メイリオ"/>
                <a:cs typeface="メイリオ"/>
              </a:rPr>
              <a:t>月開始予定、採択	</a:t>
            </a:r>
            <a:r>
              <a:rPr sz="1600" b="1" spc="0" dirty="0">
                <a:latin typeface="メイリオ"/>
                <a:cs typeface="メイリオ"/>
              </a:rPr>
              <a:t>7</a:t>
            </a:r>
            <a:r>
              <a:rPr sz="1600" b="1" dirty="0">
                <a:latin typeface="メイリオ"/>
                <a:cs typeface="メイリオ"/>
              </a:rPr>
              <a:t>月予定</a:t>
            </a:r>
            <a:endParaRPr sz="1600" dirty="0">
              <a:latin typeface="メイリオ"/>
              <a:cs typeface="メイリオ"/>
            </a:endParaRPr>
          </a:p>
        </p:txBody>
      </p:sp>
      <p:sp>
        <p:nvSpPr>
          <p:cNvPr id="25" name="object 19"/>
          <p:cNvSpPr txBox="1"/>
          <p:nvPr/>
        </p:nvSpPr>
        <p:spPr>
          <a:xfrm>
            <a:off x="327575" y="1322505"/>
            <a:ext cx="9144465" cy="505267"/>
          </a:xfrm>
          <a:prstGeom prst="rect">
            <a:avLst/>
          </a:prstGeom>
        </p:spPr>
        <p:txBody>
          <a:bodyPr vert="horz" wrap="square" lIns="0" tIns="12700" rIns="0" bIns="0" rtlCol="0">
            <a:spAutoFit/>
          </a:bodyPr>
          <a:lstStyle/>
          <a:p>
            <a:pPr marL="12700">
              <a:spcBef>
                <a:spcPts val="100"/>
              </a:spcBef>
            </a:pPr>
            <a:r>
              <a:rPr lang="ja-JP" altLang="en-US" sz="1600" b="1" dirty="0">
                <a:latin typeface="メイリオ"/>
                <a:cs typeface="メイリオ"/>
              </a:rPr>
              <a:t>事業承継、</a:t>
            </a:r>
            <a:r>
              <a:rPr lang="en-US" altLang="ja-JP" sz="1600" b="1" spc="-5" dirty="0">
                <a:latin typeface="メイリオ"/>
                <a:cs typeface="メイリオ"/>
              </a:rPr>
              <a:t>M</a:t>
            </a:r>
            <a:r>
              <a:rPr lang="en-US" altLang="ja-JP" sz="1600" b="1" spc="65" dirty="0">
                <a:latin typeface="メイリオ"/>
                <a:cs typeface="メイリオ"/>
              </a:rPr>
              <a:t>&amp;</a:t>
            </a:r>
            <a:r>
              <a:rPr lang="en-US" altLang="ja-JP" sz="1600" b="1" spc="-5" dirty="0">
                <a:latin typeface="メイリオ"/>
                <a:cs typeface="メイリオ"/>
              </a:rPr>
              <a:t>A</a:t>
            </a:r>
            <a:r>
              <a:rPr lang="ja-JP" altLang="en-US" sz="1600" b="1" dirty="0">
                <a:latin typeface="メイリオ"/>
                <a:cs typeface="メイリオ"/>
              </a:rPr>
              <a:t>をきっかけとして、新しいチャレンジを行う事業者に その取組にかかる経費を最大</a:t>
            </a:r>
            <a:r>
              <a:rPr lang="en-US" altLang="ja-JP" sz="1600" b="1" u="sng" spc="-5" dirty="0">
                <a:solidFill>
                  <a:srgbClr val="FF0000"/>
                </a:solidFill>
                <a:uFill>
                  <a:solidFill>
                    <a:srgbClr val="FF0000"/>
                  </a:solidFill>
                </a:uFill>
                <a:latin typeface="メイリオ"/>
                <a:cs typeface="メイリオ"/>
              </a:rPr>
              <a:t>1,200</a:t>
            </a:r>
            <a:r>
              <a:rPr lang="ja-JP" altLang="en-US" sz="1600" b="1" u="sng" dirty="0">
                <a:solidFill>
                  <a:srgbClr val="FF0000"/>
                </a:solidFill>
                <a:uFill>
                  <a:solidFill>
                    <a:srgbClr val="FF0000"/>
                  </a:solidFill>
                </a:uFill>
                <a:latin typeface="メイリオ"/>
                <a:cs typeface="メイリオ"/>
              </a:rPr>
              <a:t>万円</a:t>
            </a:r>
            <a:r>
              <a:rPr lang="ja-JP" altLang="en-US" sz="1600" b="1" dirty="0">
                <a:latin typeface="メイリオ"/>
                <a:cs typeface="メイリオ"/>
              </a:rPr>
              <a:t>まで補助します</a:t>
            </a:r>
            <a:r>
              <a:rPr lang="ja-JP" altLang="en-US" sz="1600" b="1" dirty="0" smtClean="0">
                <a:latin typeface="メイリオ"/>
                <a:cs typeface="メイリオ"/>
              </a:rPr>
              <a:t>。</a:t>
            </a:r>
            <a:endParaRPr sz="1600" dirty="0">
              <a:latin typeface="メイリオ"/>
              <a:cs typeface="メイリオ"/>
            </a:endParaRPr>
          </a:p>
        </p:txBody>
      </p:sp>
    </p:spTree>
    <p:extLst>
      <p:ext uri="{BB962C8B-B14F-4D97-AF65-F5344CB8AC3E}">
        <p14:creationId xmlns:p14="http://schemas.microsoft.com/office/powerpoint/2010/main" val="74703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1</a:t>
            </a:r>
            <a:r>
              <a:rPr lang="en-US" altLang="ja-JP" sz="1400" dirty="0" smtClean="0">
                <a:latin typeface="メイリオ"/>
                <a:cs typeface="メイリオ"/>
              </a:rPr>
              <a:t>4</a:t>
            </a:r>
            <a:endParaRPr sz="1400" dirty="0">
              <a:latin typeface="メイリオ"/>
              <a:cs typeface="メイリオ"/>
            </a:endParaRPr>
          </a:p>
        </p:txBody>
      </p:sp>
      <p:sp>
        <p:nvSpPr>
          <p:cNvPr id="3" name="object 3"/>
          <p:cNvSpPr txBox="1">
            <a:spLocks noGrp="1"/>
          </p:cNvSpPr>
          <p:nvPr>
            <p:ph type="title"/>
          </p:nvPr>
        </p:nvSpPr>
        <p:spPr>
          <a:xfrm>
            <a:off x="136210" y="24284"/>
            <a:ext cx="932815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施策①－３	中小企業の</a:t>
            </a:r>
            <a:r>
              <a:rPr sz="2000" spc="0" dirty="0"/>
              <a:t>M</a:t>
            </a:r>
            <a:r>
              <a:rPr sz="2000" spc="100" dirty="0"/>
              <a:t>&amp;</a:t>
            </a:r>
            <a:r>
              <a:rPr sz="2000" spc="-5" dirty="0"/>
              <a:t>A</a:t>
            </a:r>
            <a:r>
              <a:rPr sz="2000" dirty="0"/>
              <a:t>に関する全国大のデータベースの構築</a:t>
            </a:r>
          </a:p>
        </p:txBody>
      </p:sp>
      <p:sp>
        <p:nvSpPr>
          <p:cNvPr id="4" name="object 4"/>
          <p:cNvSpPr/>
          <p:nvPr/>
        </p:nvSpPr>
        <p:spPr>
          <a:xfrm>
            <a:off x="64007" y="521208"/>
            <a:ext cx="9650095" cy="2307590"/>
          </a:xfrm>
          <a:custGeom>
            <a:avLst/>
            <a:gdLst/>
            <a:ahLst/>
            <a:cxnLst/>
            <a:rect l="l" t="t" r="r" b="b"/>
            <a:pathLst>
              <a:path w="9650095" h="2307590">
                <a:moveTo>
                  <a:pt x="0" y="0"/>
                </a:moveTo>
                <a:lnTo>
                  <a:pt x="9649968" y="0"/>
                </a:lnTo>
                <a:lnTo>
                  <a:pt x="9649968" y="2307336"/>
                </a:lnTo>
                <a:lnTo>
                  <a:pt x="0" y="2307336"/>
                </a:lnTo>
                <a:lnTo>
                  <a:pt x="0" y="0"/>
                </a:lnTo>
                <a:close/>
              </a:path>
            </a:pathLst>
          </a:custGeom>
          <a:solidFill>
            <a:srgbClr val="99D6EC"/>
          </a:solidFill>
        </p:spPr>
        <p:txBody>
          <a:bodyPr wrap="square" lIns="0" tIns="0" rIns="0" bIns="0" rtlCol="0"/>
          <a:lstStyle/>
          <a:p>
            <a:endParaRPr/>
          </a:p>
        </p:txBody>
      </p:sp>
      <p:sp>
        <p:nvSpPr>
          <p:cNvPr id="5" name="object 5"/>
          <p:cNvSpPr txBox="1"/>
          <p:nvPr/>
        </p:nvSpPr>
        <p:spPr>
          <a:xfrm>
            <a:off x="123995" y="546211"/>
            <a:ext cx="9512300" cy="2250440"/>
          </a:xfrm>
          <a:prstGeom prst="rect">
            <a:avLst/>
          </a:prstGeom>
        </p:spPr>
        <p:txBody>
          <a:bodyPr vert="horz" wrap="square" lIns="0" tIns="12700" rIns="0" bIns="0" rtlCol="0">
            <a:spAutoFit/>
          </a:bodyPr>
          <a:lstStyle/>
          <a:p>
            <a:pPr marL="355600" marR="5080" indent="-342900">
              <a:lnSpc>
                <a:spcPct val="100000"/>
              </a:lnSpc>
              <a:spcBef>
                <a:spcPts val="100"/>
              </a:spcBef>
              <a:buClr>
                <a:srgbClr val="002060"/>
              </a:buClr>
              <a:buFont typeface="Wingdings"/>
              <a:buChar char=""/>
              <a:tabLst>
                <a:tab pos="354965" algn="l"/>
                <a:tab pos="355600" algn="l"/>
              </a:tabLst>
            </a:pPr>
            <a:r>
              <a:rPr sz="1800" dirty="0">
                <a:latin typeface="メイリオ"/>
                <a:cs typeface="メイリオ"/>
              </a:rPr>
              <a:t>第三者への事業承継は、まず事業者同士の</a:t>
            </a:r>
            <a:r>
              <a:rPr sz="1800" b="1" u="sng" dirty="0">
                <a:solidFill>
                  <a:srgbClr val="FF0000"/>
                </a:solidFill>
                <a:uFill>
                  <a:solidFill>
                    <a:srgbClr val="FF0000"/>
                  </a:solidFill>
                </a:uFill>
                <a:latin typeface="メイリオ"/>
                <a:cs typeface="メイリオ"/>
              </a:rPr>
              <a:t>マッチングが重要</a:t>
            </a:r>
            <a:r>
              <a:rPr sz="1800" dirty="0">
                <a:latin typeface="メイリオ"/>
                <a:cs typeface="メイリオ"/>
              </a:rPr>
              <a:t>。これまで地銀等の一部民間 事業者でサービスを展開しているが、地域内のマッチングに限定。</a:t>
            </a:r>
          </a:p>
          <a:p>
            <a:pPr marL="355600" marR="5080" indent="-342900">
              <a:lnSpc>
                <a:spcPct val="100000"/>
              </a:lnSpc>
              <a:spcBef>
                <a:spcPts val="1200"/>
              </a:spcBef>
              <a:buClr>
                <a:srgbClr val="002060"/>
              </a:buClr>
              <a:buFont typeface="Wingdings"/>
              <a:buChar char=""/>
              <a:tabLst>
                <a:tab pos="354965" algn="l"/>
                <a:tab pos="355600" algn="l"/>
              </a:tabLst>
            </a:pPr>
            <a:r>
              <a:rPr sz="1800" dirty="0">
                <a:latin typeface="メイリオ"/>
                <a:cs typeface="メイリオ"/>
              </a:rPr>
              <a:t>このため、中小機構の事業引継ぎデータベースを、</a:t>
            </a:r>
            <a:r>
              <a:rPr sz="1800" b="1" u="sng" dirty="0">
                <a:solidFill>
                  <a:srgbClr val="FF0000"/>
                </a:solidFill>
                <a:uFill>
                  <a:solidFill>
                    <a:srgbClr val="FF0000"/>
                  </a:solidFill>
                </a:uFill>
                <a:latin typeface="メイリオ"/>
                <a:cs typeface="メイリオ"/>
              </a:rPr>
              <a:t>来年度から抜本拡充</a:t>
            </a:r>
            <a:r>
              <a:rPr sz="1800" dirty="0">
                <a:latin typeface="メイリオ"/>
                <a:cs typeface="メイリオ"/>
              </a:rPr>
              <a:t>。①</a:t>
            </a:r>
            <a:r>
              <a:rPr sz="1800" b="1" u="sng" dirty="0">
                <a:solidFill>
                  <a:srgbClr val="FF0000"/>
                </a:solidFill>
                <a:uFill>
                  <a:solidFill>
                    <a:srgbClr val="FF0000"/>
                  </a:solidFill>
                </a:uFill>
                <a:latin typeface="メイリオ"/>
                <a:cs typeface="メイリオ"/>
              </a:rPr>
              <a:t>金融機関、税 理士、</a:t>
            </a:r>
            <a:r>
              <a:rPr sz="1800" b="1" u="sng" spc="10" dirty="0">
                <a:solidFill>
                  <a:srgbClr val="FF0000"/>
                </a:solidFill>
                <a:uFill>
                  <a:solidFill>
                    <a:srgbClr val="FF0000"/>
                  </a:solidFill>
                </a:uFill>
                <a:latin typeface="メイリオ"/>
                <a:cs typeface="メイリオ"/>
              </a:rPr>
              <a:t>M&amp;A</a:t>
            </a:r>
            <a:r>
              <a:rPr sz="1800" b="1" u="sng" dirty="0">
                <a:solidFill>
                  <a:srgbClr val="FF0000"/>
                </a:solidFill>
                <a:uFill>
                  <a:solidFill>
                    <a:srgbClr val="FF0000"/>
                  </a:solidFill>
                </a:uFill>
                <a:latin typeface="メイリオ"/>
                <a:cs typeface="メイリオ"/>
              </a:rPr>
              <a:t>仲介業者</a:t>
            </a:r>
            <a:r>
              <a:rPr sz="1800" dirty="0">
                <a:latin typeface="メイリオ"/>
                <a:cs typeface="メイリオ"/>
              </a:rPr>
              <a:t>等の民間事業者や、②</a:t>
            </a:r>
            <a:r>
              <a:rPr sz="1800" b="1" u="sng" dirty="0">
                <a:solidFill>
                  <a:srgbClr val="FF0000"/>
                </a:solidFill>
                <a:uFill>
                  <a:solidFill>
                    <a:srgbClr val="FF0000"/>
                  </a:solidFill>
                </a:uFill>
                <a:latin typeface="メイリオ"/>
                <a:cs typeface="メイリオ"/>
              </a:rPr>
              <a:t>事業者情報を持つ政府系機関</a:t>
            </a:r>
            <a:r>
              <a:rPr sz="1800" dirty="0">
                <a:latin typeface="メイリオ"/>
                <a:cs typeface="メイリオ"/>
              </a:rPr>
              <a:t>（日本政策金融 公庫、ジェトロ等）も参画。海外含め</a:t>
            </a:r>
            <a:r>
              <a:rPr sz="1800" b="1" u="sng" dirty="0">
                <a:solidFill>
                  <a:srgbClr val="FF0000"/>
                </a:solidFill>
                <a:uFill>
                  <a:solidFill>
                    <a:srgbClr val="FF0000"/>
                  </a:solidFill>
                </a:uFill>
                <a:latin typeface="メイリオ"/>
                <a:cs typeface="メイリオ"/>
              </a:rPr>
              <a:t>全国大の良質なデータベー</a:t>
            </a:r>
            <a:r>
              <a:rPr sz="1800" b="1" u="sng" spc="-5" dirty="0">
                <a:solidFill>
                  <a:srgbClr val="FF0000"/>
                </a:solidFill>
                <a:uFill>
                  <a:solidFill>
                    <a:srgbClr val="FF0000"/>
                  </a:solidFill>
                </a:uFill>
                <a:latin typeface="メイリオ"/>
                <a:cs typeface="メイリオ"/>
              </a:rPr>
              <a:t>ス</a:t>
            </a:r>
            <a:r>
              <a:rPr sz="1800" dirty="0">
                <a:latin typeface="メイリオ"/>
                <a:cs typeface="メイリオ"/>
              </a:rPr>
              <a:t>を構築する。</a:t>
            </a:r>
          </a:p>
          <a:p>
            <a:pPr marL="355600" marR="5080" indent="-342900">
              <a:lnSpc>
                <a:spcPct val="100000"/>
              </a:lnSpc>
              <a:spcBef>
                <a:spcPts val="1200"/>
              </a:spcBef>
              <a:buClr>
                <a:srgbClr val="002060"/>
              </a:buClr>
              <a:buFont typeface="Wingdings"/>
              <a:buChar char=""/>
              <a:tabLst>
                <a:tab pos="354965" algn="l"/>
                <a:tab pos="355600" algn="l"/>
              </a:tabLst>
            </a:pPr>
            <a:r>
              <a:rPr sz="1800" dirty="0">
                <a:latin typeface="メイリオ"/>
                <a:cs typeface="メイリオ"/>
              </a:rPr>
              <a:t>さらに、</a:t>
            </a:r>
            <a:r>
              <a:rPr sz="1800" b="1" u="sng" dirty="0">
                <a:solidFill>
                  <a:srgbClr val="FF0000"/>
                </a:solidFill>
                <a:uFill>
                  <a:solidFill>
                    <a:srgbClr val="FF0000"/>
                  </a:solidFill>
                </a:uFill>
                <a:latin typeface="メイリオ"/>
                <a:cs typeface="メイリオ"/>
              </a:rPr>
              <a:t>民間のマッチング事業者</a:t>
            </a:r>
            <a:r>
              <a:rPr sz="1800" dirty="0">
                <a:latin typeface="メイリオ"/>
                <a:cs typeface="メイリオ"/>
              </a:rPr>
              <a:t>との</a:t>
            </a:r>
            <a:r>
              <a:rPr sz="1800" b="1" u="sng" dirty="0">
                <a:solidFill>
                  <a:srgbClr val="FF0000"/>
                </a:solidFill>
                <a:uFill>
                  <a:solidFill>
                    <a:srgbClr val="FF0000"/>
                  </a:solidFill>
                </a:uFill>
                <a:latin typeface="メイリオ"/>
                <a:cs typeface="メイリオ"/>
              </a:rPr>
              <a:t>共有データベースの構築</a:t>
            </a:r>
            <a:r>
              <a:rPr sz="1800" dirty="0">
                <a:latin typeface="メイリオ"/>
                <a:cs typeface="メイリオ"/>
              </a:rPr>
              <a:t>についても併せて検討して いく。</a:t>
            </a:r>
          </a:p>
        </p:txBody>
      </p:sp>
      <p:sp>
        <p:nvSpPr>
          <p:cNvPr id="6" name="object 6"/>
          <p:cNvSpPr/>
          <p:nvPr/>
        </p:nvSpPr>
        <p:spPr>
          <a:xfrm>
            <a:off x="2001773" y="6229350"/>
            <a:ext cx="6263640" cy="599440"/>
          </a:xfrm>
          <a:custGeom>
            <a:avLst/>
            <a:gdLst/>
            <a:ahLst/>
            <a:cxnLst/>
            <a:rect l="l" t="t" r="r" b="b"/>
            <a:pathLst>
              <a:path w="6263640" h="599440">
                <a:moveTo>
                  <a:pt x="0" y="0"/>
                </a:moveTo>
                <a:lnTo>
                  <a:pt x="6263639" y="0"/>
                </a:lnTo>
                <a:lnTo>
                  <a:pt x="6263639" y="598932"/>
                </a:lnTo>
                <a:lnTo>
                  <a:pt x="0" y="598932"/>
                </a:lnTo>
                <a:lnTo>
                  <a:pt x="0" y="0"/>
                </a:lnTo>
                <a:close/>
              </a:path>
            </a:pathLst>
          </a:custGeom>
          <a:ln w="19812">
            <a:solidFill>
              <a:srgbClr val="558ED5"/>
            </a:solidFill>
          </a:ln>
        </p:spPr>
        <p:txBody>
          <a:bodyPr wrap="square" lIns="0" tIns="0" rIns="0" bIns="0" rtlCol="0"/>
          <a:lstStyle/>
          <a:p>
            <a:endParaRPr/>
          </a:p>
        </p:txBody>
      </p:sp>
      <p:sp>
        <p:nvSpPr>
          <p:cNvPr id="7" name="object 7"/>
          <p:cNvSpPr txBox="1"/>
          <p:nvPr/>
        </p:nvSpPr>
        <p:spPr>
          <a:xfrm>
            <a:off x="2079411" y="6435876"/>
            <a:ext cx="5306695" cy="330200"/>
          </a:xfrm>
          <a:prstGeom prst="rect">
            <a:avLst/>
          </a:prstGeom>
        </p:spPr>
        <p:txBody>
          <a:bodyPr vert="horz" wrap="square" lIns="0" tIns="12065" rIns="0" bIns="0" rtlCol="0">
            <a:spAutoFit/>
          </a:bodyPr>
          <a:lstStyle/>
          <a:p>
            <a:pPr marL="12700">
              <a:lnSpc>
                <a:spcPct val="100000"/>
              </a:lnSpc>
              <a:spcBef>
                <a:spcPts val="95"/>
              </a:spcBef>
              <a:tabLst>
                <a:tab pos="2536190" algn="l"/>
              </a:tabLst>
            </a:pPr>
            <a:r>
              <a:rPr sz="1000" b="1" u="sng" spc="-5" dirty="0">
                <a:uFill>
                  <a:solidFill>
                    <a:srgbClr val="000000"/>
                  </a:solidFill>
                </a:uFill>
                <a:latin typeface="メイリオ"/>
                <a:cs typeface="メイリオ"/>
              </a:rPr>
              <a:t>トランビ</a:t>
            </a:r>
            <a:r>
              <a:rPr sz="1000" spc="-5" dirty="0">
                <a:latin typeface="メイリオ"/>
                <a:cs typeface="メイリオ"/>
              </a:rPr>
              <a:t>（登録件数（売り）400件</a:t>
            </a:r>
            <a:r>
              <a:rPr sz="1000" dirty="0">
                <a:latin typeface="メイリオ"/>
                <a:cs typeface="メイリオ"/>
              </a:rPr>
              <a:t>以</a:t>
            </a:r>
            <a:r>
              <a:rPr sz="1000" spc="-5" dirty="0">
                <a:latin typeface="メイリオ"/>
                <a:cs typeface="メイリオ"/>
              </a:rPr>
              <a:t>上）	中小</a:t>
            </a:r>
            <a:r>
              <a:rPr sz="1000" spc="-10" dirty="0">
                <a:latin typeface="メイリオ"/>
                <a:cs typeface="メイリオ"/>
              </a:rPr>
              <a:t>M&amp;A</a:t>
            </a:r>
            <a:r>
              <a:rPr sz="1000" spc="-5" dirty="0">
                <a:latin typeface="メイリオ"/>
                <a:cs typeface="メイリオ"/>
              </a:rPr>
              <a:t>プラットフォーマーの草</a:t>
            </a:r>
            <a:r>
              <a:rPr sz="1000" dirty="0">
                <a:latin typeface="メイリオ"/>
                <a:cs typeface="メイリオ"/>
              </a:rPr>
              <a:t>分</a:t>
            </a:r>
            <a:r>
              <a:rPr sz="1000" spc="-5" dirty="0">
                <a:latin typeface="メイリオ"/>
                <a:cs typeface="メイリオ"/>
              </a:rPr>
              <a:t>け</a:t>
            </a:r>
            <a:endParaRPr sz="1000">
              <a:latin typeface="メイリオ"/>
              <a:cs typeface="メイリオ"/>
            </a:endParaRPr>
          </a:p>
          <a:p>
            <a:pPr marL="12700">
              <a:lnSpc>
                <a:spcPct val="100000"/>
              </a:lnSpc>
              <a:tabLst>
                <a:tab pos="2449195" algn="l"/>
              </a:tabLst>
            </a:pPr>
            <a:r>
              <a:rPr sz="1000" b="1" u="sng" spc="-5" dirty="0">
                <a:uFill>
                  <a:solidFill>
                    <a:srgbClr val="000000"/>
                  </a:solidFill>
                </a:uFill>
                <a:latin typeface="メイリオ"/>
                <a:cs typeface="メイリオ"/>
              </a:rPr>
              <a:t>＆ビズ</a:t>
            </a:r>
            <a:r>
              <a:rPr sz="1000" spc="-5" dirty="0">
                <a:latin typeface="メイリオ"/>
                <a:cs typeface="メイリオ"/>
              </a:rPr>
              <a:t>（登録件数</a:t>
            </a:r>
            <a:r>
              <a:rPr sz="1000" spc="-15" dirty="0">
                <a:latin typeface="メイリオ"/>
                <a:cs typeface="メイリオ"/>
              </a:rPr>
              <a:t>(</a:t>
            </a:r>
            <a:r>
              <a:rPr sz="1000" spc="-5" dirty="0">
                <a:latin typeface="メイリオ"/>
                <a:cs typeface="メイリオ"/>
              </a:rPr>
              <a:t>売り）500～600</a:t>
            </a:r>
            <a:r>
              <a:rPr sz="1000" dirty="0">
                <a:latin typeface="メイリオ"/>
                <a:cs typeface="メイリオ"/>
              </a:rPr>
              <a:t>件</a:t>
            </a:r>
            <a:r>
              <a:rPr sz="1000" spc="-5" dirty="0">
                <a:latin typeface="メイリオ"/>
                <a:cs typeface="メイリオ"/>
              </a:rPr>
              <a:t>）	日本</a:t>
            </a:r>
            <a:r>
              <a:rPr sz="1000" spc="-10" dirty="0">
                <a:latin typeface="メイリオ"/>
                <a:cs typeface="メイリオ"/>
              </a:rPr>
              <a:t>M&amp;A</a:t>
            </a:r>
            <a:r>
              <a:rPr sz="1000" spc="-5" dirty="0">
                <a:latin typeface="メイリオ"/>
                <a:cs typeface="メイリオ"/>
              </a:rPr>
              <a:t>センターの中小</a:t>
            </a:r>
            <a:r>
              <a:rPr sz="1000" spc="-10" dirty="0">
                <a:latin typeface="メイリオ"/>
                <a:cs typeface="メイリオ"/>
              </a:rPr>
              <a:t>M&amp;A</a:t>
            </a:r>
            <a:r>
              <a:rPr sz="1000" spc="-5" dirty="0">
                <a:latin typeface="メイリオ"/>
                <a:cs typeface="メイリオ"/>
              </a:rPr>
              <a:t>のプラッ</a:t>
            </a:r>
            <a:r>
              <a:rPr sz="1000" dirty="0">
                <a:latin typeface="メイリオ"/>
                <a:cs typeface="メイリオ"/>
              </a:rPr>
              <a:t>ト</a:t>
            </a:r>
            <a:r>
              <a:rPr sz="1000" spc="-5" dirty="0">
                <a:latin typeface="メイリオ"/>
                <a:cs typeface="メイリオ"/>
              </a:rPr>
              <a:t>フォ</a:t>
            </a:r>
            <a:r>
              <a:rPr sz="1000" dirty="0">
                <a:latin typeface="メイリオ"/>
                <a:cs typeface="メイリオ"/>
              </a:rPr>
              <a:t>ー</a:t>
            </a:r>
            <a:r>
              <a:rPr sz="1000" spc="-5" dirty="0">
                <a:latin typeface="メイリオ"/>
                <a:cs typeface="メイリオ"/>
              </a:rPr>
              <a:t>ム</a:t>
            </a:r>
            <a:endParaRPr sz="1000">
              <a:latin typeface="メイリオ"/>
              <a:cs typeface="メイリオ"/>
            </a:endParaRPr>
          </a:p>
        </p:txBody>
      </p:sp>
      <p:sp>
        <p:nvSpPr>
          <p:cNvPr id="8" name="object 8"/>
          <p:cNvSpPr txBox="1"/>
          <p:nvPr/>
        </p:nvSpPr>
        <p:spPr>
          <a:xfrm>
            <a:off x="2165604" y="6181344"/>
            <a:ext cx="5885815" cy="200025"/>
          </a:xfrm>
          <a:prstGeom prst="rect">
            <a:avLst/>
          </a:prstGeom>
          <a:solidFill>
            <a:srgbClr val="558ED5"/>
          </a:solidFill>
        </p:spPr>
        <p:txBody>
          <a:bodyPr vert="horz" wrap="square" lIns="0" tIns="0" rIns="0" bIns="0" rtlCol="0">
            <a:spAutoFit/>
          </a:bodyPr>
          <a:lstStyle/>
          <a:p>
            <a:pPr marL="1072515">
              <a:lnSpc>
                <a:spcPts val="1255"/>
              </a:lnSpc>
            </a:pPr>
            <a:r>
              <a:rPr sz="1050" b="1" spc="0" dirty="0">
                <a:solidFill>
                  <a:srgbClr val="FFFFFF"/>
                </a:solidFill>
                <a:latin typeface="メイリオ"/>
                <a:cs typeface="メイリオ"/>
              </a:rPr>
              <a:t>今後連携を検</a:t>
            </a:r>
            <a:r>
              <a:rPr sz="1050" b="1" spc="-10" dirty="0">
                <a:solidFill>
                  <a:srgbClr val="FFFFFF"/>
                </a:solidFill>
                <a:latin typeface="メイリオ"/>
                <a:cs typeface="メイリオ"/>
              </a:rPr>
              <a:t>討</a:t>
            </a:r>
            <a:r>
              <a:rPr sz="1050" b="1" spc="0" dirty="0">
                <a:solidFill>
                  <a:srgbClr val="FFFFFF"/>
                </a:solidFill>
                <a:latin typeface="メイリオ"/>
                <a:cs typeface="メイリオ"/>
              </a:rPr>
              <a:t>し</a:t>
            </a:r>
            <a:r>
              <a:rPr sz="1050" b="1" spc="-10" dirty="0">
                <a:solidFill>
                  <a:srgbClr val="FFFFFF"/>
                </a:solidFill>
                <a:latin typeface="メイリオ"/>
                <a:cs typeface="メイリオ"/>
              </a:rPr>
              <a:t>て</a:t>
            </a:r>
            <a:r>
              <a:rPr sz="1050" b="1" spc="0" dirty="0">
                <a:solidFill>
                  <a:srgbClr val="FFFFFF"/>
                </a:solidFill>
                <a:latin typeface="メイリオ"/>
                <a:cs typeface="メイリオ"/>
              </a:rPr>
              <a:t>い</a:t>
            </a:r>
            <a:r>
              <a:rPr sz="1050" b="1" spc="-10" dirty="0">
                <a:solidFill>
                  <a:srgbClr val="FFFFFF"/>
                </a:solidFill>
                <a:latin typeface="メイリオ"/>
                <a:cs typeface="メイリオ"/>
              </a:rPr>
              <a:t>る</a:t>
            </a:r>
            <a:r>
              <a:rPr sz="1050" b="1" spc="0" dirty="0">
                <a:solidFill>
                  <a:srgbClr val="FFFFFF"/>
                </a:solidFill>
                <a:latin typeface="メイリオ"/>
                <a:cs typeface="メイリオ"/>
              </a:rPr>
              <a:t>主な</a:t>
            </a:r>
            <a:r>
              <a:rPr sz="1050" b="1" spc="-10" dirty="0">
                <a:solidFill>
                  <a:srgbClr val="FFFFFF"/>
                </a:solidFill>
                <a:latin typeface="メイリオ"/>
                <a:cs typeface="メイリオ"/>
              </a:rPr>
              <a:t>民</a:t>
            </a:r>
            <a:r>
              <a:rPr sz="1050" b="1" spc="0" dirty="0">
                <a:solidFill>
                  <a:srgbClr val="FFFFFF"/>
                </a:solidFill>
                <a:latin typeface="メイリオ"/>
                <a:cs typeface="メイリオ"/>
              </a:rPr>
              <a:t>間</a:t>
            </a:r>
            <a:r>
              <a:rPr sz="1050" b="1" spc="-10" dirty="0">
                <a:solidFill>
                  <a:srgbClr val="FFFFFF"/>
                </a:solidFill>
                <a:latin typeface="メイリオ"/>
                <a:cs typeface="メイリオ"/>
              </a:rPr>
              <a:t>オ</a:t>
            </a:r>
            <a:r>
              <a:rPr sz="1050" b="1" spc="0" dirty="0">
                <a:solidFill>
                  <a:srgbClr val="FFFFFF"/>
                </a:solidFill>
                <a:latin typeface="メイリオ"/>
                <a:cs typeface="メイリオ"/>
              </a:rPr>
              <a:t>ン</a:t>
            </a:r>
            <a:r>
              <a:rPr sz="1050" b="1" spc="-10" dirty="0">
                <a:solidFill>
                  <a:srgbClr val="FFFFFF"/>
                </a:solidFill>
                <a:latin typeface="メイリオ"/>
                <a:cs typeface="メイリオ"/>
              </a:rPr>
              <a:t>ラ</a:t>
            </a:r>
            <a:r>
              <a:rPr sz="1050" b="1" spc="0" dirty="0">
                <a:solidFill>
                  <a:srgbClr val="FFFFFF"/>
                </a:solidFill>
                <a:latin typeface="メイリオ"/>
                <a:cs typeface="メイリオ"/>
              </a:rPr>
              <a:t>イ</a:t>
            </a:r>
            <a:r>
              <a:rPr sz="1050" b="1" spc="-10" dirty="0">
                <a:solidFill>
                  <a:srgbClr val="FFFFFF"/>
                </a:solidFill>
                <a:latin typeface="メイリオ"/>
                <a:cs typeface="メイリオ"/>
              </a:rPr>
              <a:t>ン</a:t>
            </a:r>
            <a:r>
              <a:rPr sz="1050" b="1" spc="0" dirty="0">
                <a:solidFill>
                  <a:srgbClr val="FFFFFF"/>
                </a:solidFill>
                <a:latin typeface="メイリオ"/>
                <a:cs typeface="メイリオ"/>
              </a:rPr>
              <a:t>マ</a:t>
            </a:r>
            <a:r>
              <a:rPr sz="1050" b="1" spc="-10" dirty="0">
                <a:solidFill>
                  <a:srgbClr val="FFFFFF"/>
                </a:solidFill>
                <a:latin typeface="メイリオ"/>
                <a:cs typeface="メイリオ"/>
              </a:rPr>
              <a:t>ッ</a:t>
            </a:r>
            <a:r>
              <a:rPr sz="1050" b="1" spc="0" dirty="0">
                <a:solidFill>
                  <a:srgbClr val="FFFFFF"/>
                </a:solidFill>
                <a:latin typeface="メイリオ"/>
                <a:cs typeface="メイリオ"/>
              </a:rPr>
              <a:t>チ</a:t>
            </a:r>
            <a:r>
              <a:rPr sz="1050" b="1" spc="-10" dirty="0">
                <a:solidFill>
                  <a:srgbClr val="FFFFFF"/>
                </a:solidFill>
                <a:latin typeface="メイリオ"/>
                <a:cs typeface="メイリオ"/>
              </a:rPr>
              <a:t>ン</a:t>
            </a:r>
            <a:r>
              <a:rPr sz="1050" b="1" spc="0" dirty="0">
                <a:solidFill>
                  <a:srgbClr val="FFFFFF"/>
                </a:solidFill>
                <a:latin typeface="メイリオ"/>
                <a:cs typeface="メイリオ"/>
              </a:rPr>
              <a:t>グ</a:t>
            </a:r>
            <a:r>
              <a:rPr sz="1050" b="1" spc="-10" dirty="0">
                <a:solidFill>
                  <a:srgbClr val="FFFFFF"/>
                </a:solidFill>
                <a:latin typeface="メイリオ"/>
                <a:cs typeface="メイリオ"/>
              </a:rPr>
              <a:t>事</a:t>
            </a:r>
            <a:r>
              <a:rPr sz="1050" b="1" spc="0" dirty="0">
                <a:solidFill>
                  <a:srgbClr val="FFFFFF"/>
                </a:solidFill>
                <a:latin typeface="メイリオ"/>
                <a:cs typeface="メイリオ"/>
              </a:rPr>
              <a:t>業者</a:t>
            </a:r>
            <a:endParaRPr sz="1050">
              <a:latin typeface="メイリオ"/>
              <a:cs typeface="メイリオ"/>
            </a:endParaRPr>
          </a:p>
        </p:txBody>
      </p:sp>
      <p:sp>
        <p:nvSpPr>
          <p:cNvPr id="9" name="object 9"/>
          <p:cNvSpPr/>
          <p:nvPr/>
        </p:nvSpPr>
        <p:spPr>
          <a:xfrm>
            <a:off x="2721101" y="4693159"/>
            <a:ext cx="4718685" cy="588645"/>
          </a:xfrm>
          <a:custGeom>
            <a:avLst/>
            <a:gdLst/>
            <a:ahLst/>
            <a:cxnLst/>
            <a:rect l="l" t="t" r="r" b="b"/>
            <a:pathLst>
              <a:path w="4718684" h="588645">
                <a:moveTo>
                  <a:pt x="0" y="98043"/>
                </a:moveTo>
                <a:lnTo>
                  <a:pt x="7704" y="59878"/>
                </a:lnTo>
                <a:lnTo>
                  <a:pt x="28714" y="28714"/>
                </a:lnTo>
                <a:lnTo>
                  <a:pt x="59878" y="7704"/>
                </a:lnTo>
                <a:lnTo>
                  <a:pt x="98044" y="0"/>
                </a:lnTo>
                <a:lnTo>
                  <a:pt x="4620260" y="0"/>
                </a:lnTo>
                <a:lnTo>
                  <a:pt x="4658425" y="7704"/>
                </a:lnTo>
                <a:lnTo>
                  <a:pt x="4689589" y="28714"/>
                </a:lnTo>
                <a:lnTo>
                  <a:pt x="4710599" y="59878"/>
                </a:lnTo>
                <a:lnTo>
                  <a:pt x="4718304" y="98043"/>
                </a:lnTo>
                <a:lnTo>
                  <a:pt x="4718304" y="490219"/>
                </a:lnTo>
                <a:lnTo>
                  <a:pt x="4710599" y="528379"/>
                </a:lnTo>
                <a:lnTo>
                  <a:pt x="4689589" y="559544"/>
                </a:lnTo>
                <a:lnTo>
                  <a:pt x="4658425" y="580558"/>
                </a:lnTo>
                <a:lnTo>
                  <a:pt x="4620260" y="588264"/>
                </a:lnTo>
                <a:lnTo>
                  <a:pt x="98044" y="588264"/>
                </a:lnTo>
                <a:lnTo>
                  <a:pt x="59878" y="580558"/>
                </a:lnTo>
                <a:lnTo>
                  <a:pt x="28714" y="559544"/>
                </a:lnTo>
                <a:lnTo>
                  <a:pt x="7704" y="528379"/>
                </a:lnTo>
                <a:lnTo>
                  <a:pt x="0" y="490219"/>
                </a:lnTo>
                <a:lnTo>
                  <a:pt x="0" y="98043"/>
                </a:lnTo>
                <a:close/>
              </a:path>
            </a:pathLst>
          </a:custGeom>
          <a:ln w="35052">
            <a:solidFill>
              <a:srgbClr val="FF0000"/>
            </a:solidFill>
          </a:ln>
        </p:spPr>
        <p:txBody>
          <a:bodyPr wrap="square" lIns="0" tIns="0" rIns="0" bIns="0" rtlCol="0"/>
          <a:lstStyle/>
          <a:p>
            <a:endParaRPr/>
          </a:p>
        </p:txBody>
      </p:sp>
      <p:sp>
        <p:nvSpPr>
          <p:cNvPr id="10" name="object 10"/>
          <p:cNvSpPr/>
          <p:nvPr/>
        </p:nvSpPr>
        <p:spPr>
          <a:xfrm>
            <a:off x="1833372" y="3143504"/>
            <a:ext cx="6375400" cy="1117600"/>
          </a:xfrm>
          <a:custGeom>
            <a:avLst/>
            <a:gdLst/>
            <a:ahLst/>
            <a:cxnLst/>
            <a:rect l="l" t="t" r="r" b="b"/>
            <a:pathLst>
              <a:path w="6375400" h="1117600">
                <a:moveTo>
                  <a:pt x="3751675" y="1116330"/>
                </a:moveTo>
                <a:lnTo>
                  <a:pt x="2623216" y="1116330"/>
                </a:lnTo>
                <a:lnTo>
                  <a:pt x="2702030" y="1117600"/>
                </a:lnTo>
                <a:lnTo>
                  <a:pt x="3672861" y="1117600"/>
                </a:lnTo>
                <a:lnTo>
                  <a:pt x="3751675" y="1116330"/>
                </a:lnTo>
                <a:close/>
              </a:path>
              <a:path w="6375400" h="1117600">
                <a:moveTo>
                  <a:pt x="3984036" y="1115060"/>
                </a:moveTo>
                <a:lnTo>
                  <a:pt x="2390855" y="1115060"/>
                </a:lnTo>
                <a:lnTo>
                  <a:pt x="2467603" y="1116330"/>
                </a:lnTo>
                <a:lnTo>
                  <a:pt x="3907288" y="1116330"/>
                </a:lnTo>
                <a:lnTo>
                  <a:pt x="3984036" y="1115060"/>
                </a:lnTo>
                <a:close/>
              </a:path>
              <a:path w="6375400" h="1117600">
                <a:moveTo>
                  <a:pt x="4209750" y="1113790"/>
                </a:moveTo>
                <a:lnTo>
                  <a:pt x="2165141" y="1113790"/>
                </a:lnTo>
                <a:lnTo>
                  <a:pt x="2239599" y="1115060"/>
                </a:lnTo>
                <a:lnTo>
                  <a:pt x="4135292" y="1115060"/>
                </a:lnTo>
                <a:lnTo>
                  <a:pt x="4209750" y="1113790"/>
                </a:lnTo>
                <a:close/>
              </a:path>
              <a:path w="6375400" h="1117600">
                <a:moveTo>
                  <a:pt x="4428141" y="1111250"/>
                </a:moveTo>
                <a:lnTo>
                  <a:pt x="1946750" y="1111250"/>
                </a:lnTo>
                <a:lnTo>
                  <a:pt x="2091497" y="1113790"/>
                </a:lnTo>
                <a:lnTo>
                  <a:pt x="4283394" y="1113790"/>
                </a:lnTo>
                <a:lnTo>
                  <a:pt x="4428141" y="1111250"/>
                </a:lnTo>
                <a:close/>
              </a:path>
              <a:path w="6375400" h="1117600">
                <a:moveTo>
                  <a:pt x="4638533" y="1108710"/>
                </a:moveTo>
                <a:lnTo>
                  <a:pt x="1736358" y="1108710"/>
                </a:lnTo>
                <a:lnTo>
                  <a:pt x="1875697" y="1111250"/>
                </a:lnTo>
                <a:lnTo>
                  <a:pt x="4499194" y="1111250"/>
                </a:lnTo>
                <a:lnTo>
                  <a:pt x="4638533" y="1108710"/>
                </a:lnTo>
                <a:close/>
              </a:path>
              <a:path w="6375400" h="1117600">
                <a:moveTo>
                  <a:pt x="4905444" y="1104900"/>
                </a:moveTo>
                <a:lnTo>
                  <a:pt x="1469447" y="1104900"/>
                </a:lnTo>
                <a:lnTo>
                  <a:pt x="1668122" y="1108710"/>
                </a:lnTo>
                <a:lnTo>
                  <a:pt x="4706769" y="1108710"/>
                </a:lnTo>
                <a:lnTo>
                  <a:pt x="4905444" y="1104900"/>
                </a:lnTo>
                <a:close/>
              </a:path>
              <a:path w="6375400" h="1117600">
                <a:moveTo>
                  <a:pt x="0" y="0"/>
                </a:moveTo>
                <a:lnTo>
                  <a:pt x="0" y="1036320"/>
                </a:lnTo>
                <a:lnTo>
                  <a:pt x="1041" y="1038860"/>
                </a:lnTo>
                <a:lnTo>
                  <a:pt x="4147" y="1041400"/>
                </a:lnTo>
                <a:lnTo>
                  <a:pt x="9294" y="1042670"/>
                </a:lnTo>
                <a:lnTo>
                  <a:pt x="16456" y="1045210"/>
                </a:lnTo>
                <a:lnTo>
                  <a:pt x="25608" y="1047750"/>
                </a:lnTo>
                <a:lnTo>
                  <a:pt x="36726" y="1049020"/>
                </a:lnTo>
                <a:lnTo>
                  <a:pt x="49784" y="1051560"/>
                </a:lnTo>
                <a:lnTo>
                  <a:pt x="64757" y="1052830"/>
                </a:lnTo>
                <a:lnTo>
                  <a:pt x="81621" y="1055370"/>
                </a:lnTo>
                <a:lnTo>
                  <a:pt x="100349" y="1056640"/>
                </a:lnTo>
                <a:lnTo>
                  <a:pt x="120918" y="1059180"/>
                </a:lnTo>
                <a:lnTo>
                  <a:pt x="143301" y="1061720"/>
                </a:lnTo>
                <a:lnTo>
                  <a:pt x="193413" y="1064260"/>
                </a:lnTo>
                <a:lnTo>
                  <a:pt x="221092" y="1066800"/>
                </a:lnTo>
                <a:lnTo>
                  <a:pt x="250486" y="1068070"/>
                </a:lnTo>
                <a:lnTo>
                  <a:pt x="281569" y="1070610"/>
                </a:lnTo>
                <a:lnTo>
                  <a:pt x="314317" y="1071880"/>
                </a:lnTo>
                <a:lnTo>
                  <a:pt x="348705" y="1074420"/>
                </a:lnTo>
                <a:lnTo>
                  <a:pt x="422301" y="1076960"/>
                </a:lnTo>
                <a:lnTo>
                  <a:pt x="461458" y="1079500"/>
                </a:lnTo>
                <a:lnTo>
                  <a:pt x="544367" y="1082040"/>
                </a:lnTo>
                <a:lnTo>
                  <a:pt x="588068" y="1084580"/>
                </a:lnTo>
                <a:lnTo>
                  <a:pt x="777268" y="1089660"/>
                </a:lnTo>
                <a:lnTo>
                  <a:pt x="828042" y="1092200"/>
                </a:lnTo>
                <a:lnTo>
                  <a:pt x="1405317" y="1104900"/>
                </a:lnTo>
                <a:lnTo>
                  <a:pt x="4969574" y="1104900"/>
                </a:lnTo>
                <a:lnTo>
                  <a:pt x="5546849" y="1092200"/>
                </a:lnTo>
                <a:lnTo>
                  <a:pt x="5597623" y="1089660"/>
                </a:lnTo>
                <a:lnTo>
                  <a:pt x="5786823" y="1084580"/>
                </a:lnTo>
                <a:lnTo>
                  <a:pt x="5830524" y="1082040"/>
                </a:lnTo>
                <a:lnTo>
                  <a:pt x="5913433" y="1079500"/>
                </a:lnTo>
                <a:lnTo>
                  <a:pt x="5952590" y="1076960"/>
                </a:lnTo>
                <a:lnTo>
                  <a:pt x="6026186" y="1074420"/>
                </a:lnTo>
                <a:lnTo>
                  <a:pt x="6060574" y="1071880"/>
                </a:lnTo>
                <a:lnTo>
                  <a:pt x="6093322" y="1070610"/>
                </a:lnTo>
                <a:lnTo>
                  <a:pt x="6124405" y="1068070"/>
                </a:lnTo>
                <a:lnTo>
                  <a:pt x="6153799" y="1066800"/>
                </a:lnTo>
                <a:lnTo>
                  <a:pt x="6181478" y="1064260"/>
                </a:lnTo>
                <a:lnTo>
                  <a:pt x="6231590" y="1061720"/>
                </a:lnTo>
                <a:lnTo>
                  <a:pt x="6253973" y="1059180"/>
                </a:lnTo>
                <a:lnTo>
                  <a:pt x="6274542" y="1056640"/>
                </a:lnTo>
                <a:lnTo>
                  <a:pt x="6293270" y="1055370"/>
                </a:lnTo>
                <a:lnTo>
                  <a:pt x="6310134" y="1052830"/>
                </a:lnTo>
                <a:lnTo>
                  <a:pt x="6325107" y="1051560"/>
                </a:lnTo>
                <a:lnTo>
                  <a:pt x="6338165" y="1049020"/>
                </a:lnTo>
                <a:lnTo>
                  <a:pt x="6349283" y="1047750"/>
                </a:lnTo>
                <a:lnTo>
                  <a:pt x="6358435" y="1045210"/>
                </a:lnTo>
                <a:lnTo>
                  <a:pt x="6365597" y="1042670"/>
                </a:lnTo>
                <a:lnTo>
                  <a:pt x="6370744" y="1041400"/>
                </a:lnTo>
                <a:lnTo>
                  <a:pt x="6373850" y="1038860"/>
                </a:lnTo>
                <a:lnTo>
                  <a:pt x="6374892" y="1036320"/>
                </a:lnTo>
                <a:lnTo>
                  <a:pt x="6374892" y="81280"/>
                </a:lnTo>
                <a:lnTo>
                  <a:pt x="2781483" y="81280"/>
                </a:lnTo>
                <a:lnTo>
                  <a:pt x="2702030" y="80010"/>
                </a:lnTo>
                <a:lnTo>
                  <a:pt x="2467603" y="80010"/>
                </a:lnTo>
                <a:lnTo>
                  <a:pt x="2390855" y="78740"/>
                </a:lnTo>
                <a:lnTo>
                  <a:pt x="2314845" y="78740"/>
                </a:lnTo>
                <a:lnTo>
                  <a:pt x="2239599" y="77470"/>
                </a:lnTo>
                <a:lnTo>
                  <a:pt x="2165141" y="77470"/>
                </a:lnTo>
                <a:lnTo>
                  <a:pt x="2091497" y="76200"/>
                </a:lnTo>
                <a:lnTo>
                  <a:pt x="2018692" y="76200"/>
                </a:lnTo>
                <a:lnTo>
                  <a:pt x="1946750" y="74930"/>
                </a:lnTo>
                <a:lnTo>
                  <a:pt x="1875697" y="74930"/>
                </a:lnTo>
                <a:lnTo>
                  <a:pt x="1668122" y="71120"/>
                </a:lnTo>
                <a:lnTo>
                  <a:pt x="1600875" y="71120"/>
                </a:lnTo>
                <a:lnTo>
                  <a:pt x="1280348" y="64770"/>
                </a:lnTo>
                <a:lnTo>
                  <a:pt x="1219560" y="64770"/>
                </a:lnTo>
                <a:lnTo>
                  <a:pt x="1044281" y="60960"/>
                </a:lnTo>
                <a:lnTo>
                  <a:pt x="988300" y="58420"/>
                </a:lnTo>
                <a:lnTo>
                  <a:pt x="679839" y="50800"/>
                </a:lnTo>
                <a:lnTo>
                  <a:pt x="633234" y="48260"/>
                </a:lnTo>
                <a:lnTo>
                  <a:pt x="502155" y="44450"/>
                </a:lnTo>
                <a:lnTo>
                  <a:pt x="461458" y="41910"/>
                </a:lnTo>
                <a:lnTo>
                  <a:pt x="384708" y="39370"/>
                </a:lnTo>
                <a:lnTo>
                  <a:pt x="348705" y="36830"/>
                </a:lnTo>
                <a:lnTo>
                  <a:pt x="314317" y="35560"/>
                </a:lnTo>
                <a:lnTo>
                  <a:pt x="281569" y="33020"/>
                </a:lnTo>
                <a:lnTo>
                  <a:pt x="221092" y="30480"/>
                </a:lnTo>
                <a:lnTo>
                  <a:pt x="193413" y="27940"/>
                </a:lnTo>
                <a:lnTo>
                  <a:pt x="167475" y="26670"/>
                </a:lnTo>
                <a:lnTo>
                  <a:pt x="143301" y="24130"/>
                </a:lnTo>
                <a:lnTo>
                  <a:pt x="120918" y="22860"/>
                </a:lnTo>
                <a:lnTo>
                  <a:pt x="100349" y="20320"/>
                </a:lnTo>
                <a:lnTo>
                  <a:pt x="81621" y="19050"/>
                </a:lnTo>
                <a:lnTo>
                  <a:pt x="64757" y="16510"/>
                </a:lnTo>
                <a:lnTo>
                  <a:pt x="49784" y="13970"/>
                </a:lnTo>
                <a:lnTo>
                  <a:pt x="36726" y="12700"/>
                </a:lnTo>
                <a:lnTo>
                  <a:pt x="25608" y="10160"/>
                </a:lnTo>
                <a:lnTo>
                  <a:pt x="16456" y="8890"/>
                </a:lnTo>
                <a:lnTo>
                  <a:pt x="9294" y="6350"/>
                </a:lnTo>
                <a:lnTo>
                  <a:pt x="4147" y="3810"/>
                </a:lnTo>
                <a:lnTo>
                  <a:pt x="1041" y="2540"/>
                </a:lnTo>
                <a:lnTo>
                  <a:pt x="0" y="0"/>
                </a:lnTo>
                <a:close/>
              </a:path>
              <a:path w="6375400" h="1117600">
                <a:moveTo>
                  <a:pt x="6374892" y="0"/>
                </a:moveTo>
                <a:lnTo>
                  <a:pt x="6373850" y="2540"/>
                </a:lnTo>
                <a:lnTo>
                  <a:pt x="6370744" y="3810"/>
                </a:lnTo>
                <a:lnTo>
                  <a:pt x="6365597" y="6350"/>
                </a:lnTo>
                <a:lnTo>
                  <a:pt x="6358435" y="8890"/>
                </a:lnTo>
                <a:lnTo>
                  <a:pt x="6349283" y="10160"/>
                </a:lnTo>
                <a:lnTo>
                  <a:pt x="6338165" y="12700"/>
                </a:lnTo>
                <a:lnTo>
                  <a:pt x="6325107" y="13970"/>
                </a:lnTo>
                <a:lnTo>
                  <a:pt x="6310134" y="16510"/>
                </a:lnTo>
                <a:lnTo>
                  <a:pt x="6293270" y="19050"/>
                </a:lnTo>
                <a:lnTo>
                  <a:pt x="6274542" y="20320"/>
                </a:lnTo>
                <a:lnTo>
                  <a:pt x="6253973" y="22860"/>
                </a:lnTo>
                <a:lnTo>
                  <a:pt x="6231590" y="24130"/>
                </a:lnTo>
                <a:lnTo>
                  <a:pt x="6207416" y="26670"/>
                </a:lnTo>
                <a:lnTo>
                  <a:pt x="6181478" y="27940"/>
                </a:lnTo>
                <a:lnTo>
                  <a:pt x="6153799" y="30480"/>
                </a:lnTo>
                <a:lnTo>
                  <a:pt x="6093322" y="33020"/>
                </a:lnTo>
                <a:lnTo>
                  <a:pt x="6060574" y="35560"/>
                </a:lnTo>
                <a:lnTo>
                  <a:pt x="6026186" y="36830"/>
                </a:lnTo>
                <a:lnTo>
                  <a:pt x="5990183" y="39370"/>
                </a:lnTo>
                <a:lnTo>
                  <a:pt x="5913433" y="41910"/>
                </a:lnTo>
                <a:lnTo>
                  <a:pt x="5872736" y="44450"/>
                </a:lnTo>
                <a:lnTo>
                  <a:pt x="5741657" y="48260"/>
                </a:lnTo>
                <a:lnTo>
                  <a:pt x="5695052" y="50800"/>
                </a:lnTo>
                <a:lnTo>
                  <a:pt x="5386591" y="58420"/>
                </a:lnTo>
                <a:lnTo>
                  <a:pt x="5330610" y="60960"/>
                </a:lnTo>
                <a:lnTo>
                  <a:pt x="5155331" y="64770"/>
                </a:lnTo>
                <a:lnTo>
                  <a:pt x="5094543" y="64770"/>
                </a:lnTo>
                <a:lnTo>
                  <a:pt x="4774016" y="71120"/>
                </a:lnTo>
                <a:lnTo>
                  <a:pt x="4706769" y="71120"/>
                </a:lnTo>
                <a:lnTo>
                  <a:pt x="4499194" y="74930"/>
                </a:lnTo>
                <a:lnTo>
                  <a:pt x="4428141" y="74930"/>
                </a:lnTo>
                <a:lnTo>
                  <a:pt x="4356199" y="76200"/>
                </a:lnTo>
                <a:lnTo>
                  <a:pt x="4283394" y="76200"/>
                </a:lnTo>
                <a:lnTo>
                  <a:pt x="4209750" y="77470"/>
                </a:lnTo>
                <a:lnTo>
                  <a:pt x="4135292" y="77470"/>
                </a:lnTo>
                <a:lnTo>
                  <a:pt x="4060046" y="78740"/>
                </a:lnTo>
                <a:lnTo>
                  <a:pt x="3984036" y="78740"/>
                </a:lnTo>
                <a:lnTo>
                  <a:pt x="3907288" y="80010"/>
                </a:lnTo>
                <a:lnTo>
                  <a:pt x="3672861" y="80010"/>
                </a:lnTo>
                <a:lnTo>
                  <a:pt x="3593408" y="81280"/>
                </a:lnTo>
                <a:lnTo>
                  <a:pt x="6374892" y="81280"/>
                </a:lnTo>
                <a:lnTo>
                  <a:pt x="6374892" y="0"/>
                </a:lnTo>
                <a:close/>
              </a:path>
            </a:pathLst>
          </a:custGeom>
          <a:solidFill>
            <a:srgbClr val="92D050"/>
          </a:solidFill>
        </p:spPr>
        <p:txBody>
          <a:bodyPr wrap="square" lIns="0" tIns="0" rIns="0" bIns="0" rtlCol="0"/>
          <a:lstStyle/>
          <a:p>
            <a:endParaRPr/>
          </a:p>
        </p:txBody>
      </p:sp>
      <p:sp>
        <p:nvSpPr>
          <p:cNvPr id="11" name="object 11"/>
          <p:cNvSpPr/>
          <p:nvPr/>
        </p:nvSpPr>
        <p:spPr>
          <a:xfrm>
            <a:off x="1833372" y="3061792"/>
            <a:ext cx="6375400" cy="162560"/>
          </a:xfrm>
          <a:custGeom>
            <a:avLst/>
            <a:gdLst/>
            <a:ahLst/>
            <a:cxnLst/>
            <a:rect l="l" t="t" r="r" b="b"/>
            <a:pathLst>
              <a:path w="6375400" h="162560">
                <a:moveTo>
                  <a:pt x="3751675" y="161289"/>
                </a:moveTo>
                <a:lnTo>
                  <a:pt x="2623216" y="161289"/>
                </a:lnTo>
                <a:lnTo>
                  <a:pt x="2702030" y="162559"/>
                </a:lnTo>
                <a:lnTo>
                  <a:pt x="3672861" y="162559"/>
                </a:lnTo>
                <a:lnTo>
                  <a:pt x="3751675" y="161289"/>
                </a:lnTo>
                <a:close/>
              </a:path>
              <a:path w="6375400" h="162560">
                <a:moveTo>
                  <a:pt x="3984036" y="160019"/>
                </a:moveTo>
                <a:lnTo>
                  <a:pt x="2390855" y="160019"/>
                </a:lnTo>
                <a:lnTo>
                  <a:pt x="2467603" y="161289"/>
                </a:lnTo>
                <a:lnTo>
                  <a:pt x="3907288" y="161289"/>
                </a:lnTo>
                <a:lnTo>
                  <a:pt x="3984036" y="160019"/>
                </a:lnTo>
                <a:close/>
              </a:path>
              <a:path w="6375400" h="162560">
                <a:moveTo>
                  <a:pt x="4209750" y="158749"/>
                </a:moveTo>
                <a:lnTo>
                  <a:pt x="2165141" y="158749"/>
                </a:lnTo>
                <a:lnTo>
                  <a:pt x="2239599" y="160019"/>
                </a:lnTo>
                <a:lnTo>
                  <a:pt x="4135292" y="160019"/>
                </a:lnTo>
                <a:lnTo>
                  <a:pt x="4209750" y="158749"/>
                </a:lnTo>
                <a:close/>
              </a:path>
              <a:path w="6375400" h="162560">
                <a:moveTo>
                  <a:pt x="4428141" y="156209"/>
                </a:moveTo>
                <a:lnTo>
                  <a:pt x="1946750" y="156209"/>
                </a:lnTo>
                <a:lnTo>
                  <a:pt x="2091497" y="158749"/>
                </a:lnTo>
                <a:lnTo>
                  <a:pt x="4283394" y="158749"/>
                </a:lnTo>
                <a:lnTo>
                  <a:pt x="4428141" y="156209"/>
                </a:lnTo>
                <a:close/>
              </a:path>
              <a:path w="6375400" h="162560">
                <a:moveTo>
                  <a:pt x="4638533" y="153669"/>
                </a:moveTo>
                <a:lnTo>
                  <a:pt x="1736358" y="153669"/>
                </a:lnTo>
                <a:lnTo>
                  <a:pt x="1875697" y="156209"/>
                </a:lnTo>
                <a:lnTo>
                  <a:pt x="4499194" y="156209"/>
                </a:lnTo>
                <a:lnTo>
                  <a:pt x="4638533" y="153669"/>
                </a:lnTo>
                <a:close/>
              </a:path>
              <a:path w="6375400" h="162560">
                <a:moveTo>
                  <a:pt x="4905444" y="149859"/>
                </a:moveTo>
                <a:lnTo>
                  <a:pt x="1469447" y="149859"/>
                </a:lnTo>
                <a:lnTo>
                  <a:pt x="1668122" y="153669"/>
                </a:lnTo>
                <a:lnTo>
                  <a:pt x="4706769" y="153669"/>
                </a:lnTo>
                <a:lnTo>
                  <a:pt x="4905444" y="149859"/>
                </a:lnTo>
                <a:close/>
              </a:path>
              <a:path w="6375400" h="162560">
                <a:moveTo>
                  <a:pt x="4969574" y="13969"/>
                </a:moveTo>
                <a:lnTo>
                  <a:pt x="1405317" y="13969"/>
                </a:lnTo>
                <a:lnTo>
                  <a:pt x="828042" y="26669"/>
                </a:lnTo>
                <a:lnTo>
                  <a:pt x="777268" y="29209"/>
                </a:lnTo>
                <a:lnTo>
                  <a:pt x="588068" y="34289"/>
                </a:lnTo>
                <a:lnTo>
                  <a:pt x="544367" y="36829"/>
                </a:lnTo>
                <a:lnTo>
                  <a:pt x="461458" y="39369"/>
                </a:lnTo>
                <a:lnTo>
                  <a:pt x="422301" y="41909"/>
                </a:lnTo>
                <a:lnTo>
                  <a:pt x="348705" y="44449"/>
                </a:lnTo>
                <a:lnTo>
                  <a:pt x="314317" y="46989"/>
                </a:lnTo>
                <a:lnTo>
                  <a:pt x="281569" y="48259"/>
                </a:lnTo>
                <a:lnTo>
                  <a:pt x="250486" y="50799"/>
                </a:lnTo>
                <a:lnTo>
                  <a:pt x="193413" y="53339"/>
                </a:lnTo>
                <a:lnTo>
                  <a:pt x="167475" y="55879"/>
                </a:lnTo>
                <a:lnTo>
                  <a:pt x="143301" y="57149"/>
                </a:lnTo>
                <a:lnTo>
                  <a:pt x="120918" y="59689"/>
                </a:lnTo>
                <a:lnTo>
                  <a:pt x="100349" y="60959"/>
                </a:lnTo>
                <a:lnTo>
                  <a:pt x="81621" y="63499"/>
                </a:lnTo>
                <a:lnTo>
                  <a:pt x="64757" y="66039"/>
                </a:lnTo>
                <a:lnTo>
                  <a:pt x="49784" y="67309"/>
                </a:lnTo>
                <a:lnTo>
                  <a:pt x="36726" y="69849"/>
                </a:lnTo>
                <a:lnTo>
                  <a:pt x="25608" y="71119"/>
                </a:lnTo>
                <a:lnTo>
                  <a:pt x="16456" y="73659"/>
                </a:lnTo>
                <a:lnTo>
                  <a:pt x="9294" y="76199"/>
                </a:lnTo>
                <a:lnTo>
                  <a:pt x="4147" y="77469"/>
                </a:lnTo>
                <a:lnTo>
                  <a:pt x="1041" y="80009"/>
                </a:lnTo>
                <a:lnTo>
                  <a:pt x="0" y="81279"/>
                </a:lnTo>
                <a:lnTo>
                  <a:pt x="1041" y="83819"/>
                </a:lnTo>
                <a:lnTo>
                  <a:pt x="4147" y="86359"/>
                </a:lnTo>
                <a:lnTo>
                  <a:pt x="9294" y="87629"/>
                </a:lnTo>
                <a:lnTo>
                  <a:pt x="16456" y="90169"/>
                </a:lnTo>
                <a:lnTo>
                  <a:pt x="25608" y="92709"/>
                </a:lnTo>
                <a:lnTo>
                  <a:pt x="36726" y="93979"/>
                </a:lnTo>
                <a:lnTo>
                  <a:pt x="49784" y="96519"/>
                </a:lnTo>
                <a:lnTo>
                  <a:pt x="64757" y="97789"/>
                </a:lnTo>
                <a:lnTo>
                  <a:pt x="81621" y="100329"/>
                </a:lnTo>
                <a:lnTo>
                  <a:pt x="100349" y="101599"/>
                </a:lnTo>
                <a:lnTo>
                  <a:pt x="120918" y="104139"/>
                </a:lnTo>
                <a:lnTo>
                  <a:pt x="143301" y="106679"/>
                </a:lnTo>
                <a:lnTo>
                  <a:pt x="193413" y="109219"/>
                </a:lnTo>
                <a:lnTo>
                  <a:pt x="221092" y="111759"/>
                </a:lnTo>
                <a:lnTo>
                  <a:pt x="250486" y="113029"/>
                </a:lnTo>
                <a:lnTo>
                  <a:pt x="281569" y="115569"/>
                </a:lnTo>
                <a:lnTo>
                  <a:pt x="314317" y="116839"/>
                </a:lnTo>
                <a:lnTo>
                  <a:pt x="348705" y="119379"/>
                </a:lnTo>
                <a:lnTo>
                  <a:pt x="422301" y="121919"/>
                </a:lnTo>
                <a:lnTo>
                  <a:pt x="461458" y="124459"/>
                </a:lnTo>
                <a:lnTo>
                  <a:pt x="544367" y="126999"/>
                </a:lnTo>
                <a:lnTo>
                  <a:pt x="588068" y="129539"/>
                </a:lnTo>
                <a:lnTo>
                  <a:pt x="777268" y="134619"/>
                </a:lnTo>
                <a:lnTo>
                  <a:pt x="828042" y="137159"/>
                </a:lnTo>
                <a:lnTo>
                  <a:pt x="1405317" y="149859"/>
                </a:lnTo>
                <a:lnTo>
                  <a:pt x="4969574" y="149859"/>
                </a:lnTo>
                <a:lnTo>
                  <a:pt x="5546849" y="137159"/>
                </a:lnTo>
                <a:lnTo>
                  <a:pt x="5597623" y="134619"/>
                </a:lnTo>
                <a:lnTo>
                  <a:pt x="5786823" y="129539"/>
                </a:lnTo>
                <a:lnTo>
                  <a:pt x="5830524" y="126999"/>
                </a:lnTo>
                <a:lnTo>
                  <a:pt x="5913433" y="124459"/>
                </a:lnTo>
                <a:lnTo>
                  <a:pt x="5952590" y="121919"/>
                </a:lnTo>
                <a:lnTo>
                  <a:pt x="6026186" y="119379"/>
                </a:lnTo>
                <a:lnTo>
                  <a:pt x="6060574" y="116839"/>
                </a:lnTo>
                <a:lnTo>
                  <a:pt x="6093322" y="115569"/>
                </a:lnTo>
                <a:lnTo>
                  <a:pt x="6124405" y="113029"/>
                </a:lnTo>
                <a:lnTo>
                  <a:pt x="6153799" y="111759"/>
                </a:lnTo>
                <a:lnTo>
                  <a:pt x="6181478" y="109219"/>
                </a:lnTo>
                <a:lnTo>
                  <a:pt x="6231590" y="106679"/>
                </a:lnTo>
                <a:lnTo>
                  <a:pt x="6253973" y="104139"/>
                </a:lnTo>
                <a:lnTo>
                  <a:pt x="6274542" y="101599"/>
                </a:lnTo>
                <a:lnTo>
                  <a:pt x="6293270" y="100329"/>
                </a:lnTo>
                <a:lnTo>
                  <a:pt x="6310134" y="97789"/>
                </a:lnTo>
                <a:lnTo>
                  <a:pt x="6325107" y="96519"/>
                </a:lnTo>
                <a:lnTo>
                  <a:pt x="6338165" y="93979"/>
                </a:lnTo>
                <a:lnTo>
                  <a:pt x="6349283" y="92709"/>
                </a:lnTo>
                <a:lnTo>
                  <a:pt x="6358435" y="90169"/>
                </a:lnTo>
                <a:lnTo>
                  <a:pt x="6365597" y="87629"/>
                </a:lnTo>
                <a:lnTo>
                  <a:pt x="6370744" y="86359"/>
                </a:lnTo>
                <a:lnTo>
                  <a:pt x="6373850" y="83819"/>
                </a:lnTo>
                <a:lnTo>
                  <a:pt x="6374892" y="81279"/>
                </a:lnTo>
                <a:lnTo>
                  <a:pt x="6373850" y="80009"/>
                </a:lnTo>
                <a:lnTo>
                  <a:pt x="6370744" y="77469"/>
                </a:lnTo>
                <a:lnTo>
                  <a:pt x="6365597" y="76199"/>
                </a:lnTo>
                <a:lnTo>
                  <a:pt x="6358435" y="73659"/>
                </a:lnTo>
                <a:lnTo>
                  <a:pt x="6349283" y="71119"/>
                </a:lnTo>
                <a:lnTo>
                  <a:pt x="6338165" y="69849"/>
                </a:lnTo>
                <a:lnTo>
                  <a:pt x="6325107" y="67309"/>
                </a:lnTo>
                <a:lnTo>
                  <a:pt x="6310134" y="66039"/>
                </a:lnTo>
                <a:lnTo>
                  <a:pt x="6293270" y="63499"/>
                </a:lnTo>
                <a:lnTo>
                  <a:pt x="6274542" y="60959"/>
                </a:lnTo>
                <a:lnTo>
                  <a:pt x="6253973" y="59689"/>
                </a:lnTo>
                <a:lnTo>
                  <a:pt x="6231590" y="57149"/>
                </a:lnTo>
                <a:lnTo>
                  <a:pt x="6207416" y="55879"/>
                </a:lnTo>
                <a:lnTo>
                  <a:pt x="6181478" y="53339"/>
                </a:lnTo>
                <a:lnTo>
                  <a:pt x="6124405" y="50799"/>
                </a:lnTo>
                <a:lnTo>
                  <a:pt x="6093322" y="48259"/>
                </a:lnTo>
                <a:lnTo>
                  <a:pt x="6060574" y="46989"/>
                </a:lnTo>
                <a:lnTo>
                  <a:pt x="6026186" y="44449"/>
                </a:lnTo>
                <a:lnTo>
                  <a:pt x="5952590" y="41909"/>
                </a:lnTo>
                <a:lnTo>
                  <a:pt x="5913433" y="39369"/>
                </a:lnTo>
                <a:lnTo>
                  <a:pt x="5830524" y="36829"/>
                </a:lnTo>
                <a:lnTo>
                  <a:pt x="5786823" y="34289"/>
                </a:lnTo>
                <a:lnTo>
                  <a:pt x="5597623" y="29209"/>
                </a:lnTo>
                <a:lnTo>
                  <a:pt x="5546849" y="26669"/>
                </a:lnTo>
                <a:lnTo>
                  <a:pt x="4969574" y="13969"/>
                </a:lnTo>
                <a:close/>
              </a:path>
              <a:path w="6375400" h="162560">
                <a:moveTo>
                  <a:pt x="4638533" y="8889"/>
                </a:moveTo>
                <a:lnTo>
                  <a:pt x="1736358" y="8889"/>
                </a:lnTo>
                <a:lnTo>
                  <a:pt x="1469447" y="13969"/>
                </a:lnTo>
                <a:lnTo>
                  <a:pt x="4905444" y="13969"/>
                </a:lnTo>
                <a:lnTo>
                  <a:pt x="4638533" y="8889"/>
                </a:lnTo>
                <a:close/>
              </a:path>
              <a:path w="6375400" h="162560">
                <a:moveTo>
                  <a:pt x="4428141" y="6349"/>
                </a:moveTo>
                <a:lnTo>
                  <a:pt x="1946750" y="6349"/>
                </a:lnTo>
                <a:lnTo>
                  <a:pt x="1805558" y="8889"/>
                </a:lnTo>
                <a:lnTo>
                  <a:pt x="4569333" y="8889"/>
                </a:lnTo>
                <a:lnTo>
                  <a:pt x="4428141" y="6349"/>
                </a:lnTo>
                <a:close/>
              </a:path>
              <a:path w="6375400" h="162560">
                <a:moveTo>
                  <a:pt x="4283394" y="5079"/>
                </a:moveTo>
                <a:lnTo>
                  <a:pt x="2091497" y="5079"/>
                </a:lnTo>
                <a:lnTo>
                  <a:pt x="2018692" y="6349"/>
                </a:lnTo>
                <a:lnTo>
                  <a:pt x="4356199" y="6349"/>
                </a:lnTo>
                <a:lnTo>
                  <a:pt x="4283394" y="5079"/>
                </a:lnTo>
                <a:close/>
              </a:path>
              <a:path w="6375400" h="162560">
                <a:moveTo>
                  <a:pt x="4135292" y="3809"/>
                </a:moveTo>
                <a:lnTo>
                  <a:pt x="2239599" y="3809"/>
                </a:lnTo>
                <a:lnTo>
                  <a:pt x="2165141" y="5079"/>
                </a:lnTo>
                <a:lnTo>
                  <a:pt x="4209750" y="5079"/>
                </a:lnTo>
                <a:lnTo>
                  <a:pt x="4135292" y="3809"/>
                </a:lnTo>
                <a:close/>
              </a:path>
              <a:path w="6375400" h="162560">
                <a:moveTo>
                  <a:pt x="3984036" y="2539"/>
                </a:moveTo>
                <a:lnTo>
                  <a:pt x="2390855" y="2539"/>
                </a:lnTo>
                <a:lnTo>
                  <a:pt x="2314845" y="3809"/>
                </a:lnTo>
                <a:lnTo>
                  <a:pt x="4060046" y="3809"/>
                </a:lnTo>
                <a:lnTo>
                  <a:pt x="3984036" y="2539"/>
                </a:lnTo>
                <a:close/>
              </a:path>
              <a:path w="6375400" h="162560">
                <a:moveTo>
                  <a:pt x="3751675" y="1269"/>
                </a:moveTo>
                <a:lnTo>
                  <a:pt x="2623216" y="1269"/>
                </a:lnTo>
                <a:lnTo>
                  <a:pt x="2545066" y="2539"/>
                </a:lnTo>
                <a:lnTo>
                  <a:pt x="3829825" y="2539"/>
                </a:lnTo>
                <a:lnTo>
                  <a:pt x="3751675" y="1269"/>
                </a:lnTo>
                <a:close/>
              </a:path>
              <a:path w="6375400" h="162560">
                <a:moveTo>
                  <a:pt x="3269715" y="0"/>
                </a:moveTo>
                <a:lnTo>
                  <a:pt x="3105176" y="0"/>
                </a:lnTo>
                <a:lnTo>
                  <a:pt x="3023420" y="1269"/>
                </a:lnTo>
                <a:lnTo>
                  <a:pt x="3351471" y="1269"/>
                </a:lnTo>
                <a:lnTo>
                  <a:pt x="3269715" y="0"/>
                </a:lnTo>
                <a:close/>
              </a:path>
            </a:pathLst>
          </a:custGeom>
          <a:solidFill>
            <a:srgbClr val="BEE396"/>
          </a:solidFill>
        </p:spPr>
        <p:txBody>
          <a:bodyPr wrap="square" lIns="0" tIns="0" rIns="0" bIns="0" rtlCol="0"/>
          <a:lstStyle/>
          <a:p>
            <a:endParaRPr/>
          </a:p>
        </p:txBody>
      </p:sp>
      <p:sp>
        <p:nvSpPr>
          <p:cNvPr id="12" name="object 12"/>
          <p:cNvSpPr/>
          <p:nvPr/>
        </p:nvSpPr>
        <p:spPr>
          <a:xfrm>
            <a:off x="1833372" y="3061716"/>
            <a:ext cx="6375400" cy="163195"/>
          </a:xfrm>
          <a:custGeom>
            <a:avLst/>
            <a:gdLst/>
            <a:ahLst/>
            <a:cxnLst/>
            <a:rect l="l" t="t" r="r" b="b"/>
            <a:pathLst>
              <a:path w="6375400" h="163194">
                <a:moveTo>
                  <a:pt x="6374892" y="81318"/>
                </a:moveTo>
                <a:lnTo>
                  <a:pt x="6338165" y="93701"/>
                </a:lnTo>
                <a:lnTo>
                  <a:pt x="6293270" y="99681"/>
                </a:lnTo>
                <a:lnTo>
                  <a:pt x="6253973" y="103578"/>
                </a:lnTo>
                <a:lnTo>
                  <a:pt x="6207416" y="107397"/>
                </a:lnTo>
                <a:lnTo>
                  <a:pt x="6153799" y="111133"/>
                </a:lnTo>
                <a:lnTo>
                  <a:pt x="6093322" y="114781"/>
                </a:lnTo>
                <a:lnTo>
                  <a:pt x="6026186" y="118336"/>
                </a:lnTo>
                <a:lnTo>
                  <a:pt x="5952590" y="121793"/>
                </a:lnTo>
                <a:lnTo>
                  <a:pt x="5913433" y="123482"/>
                </a:lnTo>
                <a:lnTo>
                  <a:pt x="5872736" y="125146"/>
                </a:lnTo>
                <a:lnTo>
                  <a:pt x="5830524" y="126782"/>
                </a:lnTo>
                <a:lnTo>
                  <a:pt x="5786823" y="128390"/>
                </a:lnTo>
                <a:lnTo>
                  <a:pt x="5741657" y="129970"/>
                </a:lnTo>
                <a:lnTo>
                  <a:pt x="5695052" y="131521"/>
                </a:lnTo>
                <a:lnTo>
                  <a:pt x="5647032" y="133042"/>
                </a:lnTo>
                <a:lnTo>
                  <a:pt x="5597623" y="134533"/>
                </a:lnTo>
                <a:lnTo>
                  <a:pt x="5546849" y="135993"/>
                </a:lnTo>
                <a:lnTo>
                  <a:pt x="5494736" y="137421"/>
                </a:lnTo>
                <a:lnTo>
                  <a:pt x="5441308" y="138817"/>
                </a:lnTo>
                <a:lnTo>
                  <a:pt x="5386591" y="140180"/>
                </a:lnTo>
                <a:lnTo>
                  <a:pt x="5330610" y="141509"/>
                </a:lnTo>
                <a:lnTo>
                  <a:pt x="5273390" y="142805"/>
                </a:lnTo>
                <a:lnTo>
                  <a:pt x="5214955" y="144065"/>
                </a:lnTo>
                <a:lnTo>
                  <a:pt x="5155331" y="145291"/>
                </a:lnTo>
                <a:lnTo>
                  <a:pt x="5094543" y="146480"/>
                </a:lnTo>
                <a:lnTo>
                  <a:pt x="5032616" y="147632"/>
                </a:lnTo>
                <a:lnTo>
                  <a:pt x="4969574" y="148747"/>
                </a:lnTo>
                <a:lnTo>
                  <a:pt x="4905444" y="149824"/>
                </a:lnTo>
                <a:lnTo>
                  <a:pt x="4840250" y="150862"/>
                </a:lnTo>
                <a:lnTo>
                  <a:pt x="4774016" y="151861"/>
                </a:lnTo>
                <a:lnTo>
                  <a:pt x="4706769" y="152820"/>
                </a:lnTo>
                <a:lnTo>
                  <a:pt x="4638533" y="153739"/>
                </a:lnTo>
                <a:lnTo>
                  <a:pt x="4569333" y="154616"/>
                </a:lnTo>
                <a:lnTo>
                  <a:pt x="4499194" y="155452"/>
                </a:lnTo>
                <a:lnTo>
                  <a:pt x="4428141" y="156245"/>
                </a:lnTo>
                <a:lnTo>
                  <a:pt x="4356199" y="156995"/>
                </a:lnTo>
                <a:lnTo>
                  <a:pt x="4283394" y="157701"/>
                </a:lnTo>
                <a:lnTo>
                  <a:pt x="4209750" y="158363"/>
                </a:lnTo>
                <a:lnTo>
                  <a:pt x="4135292" y="158979"/>
                </a:lnTo>
                <a:lnTo>
                  <a:pt x="4060046" y="159551"/>
                </a:lnTo>
                <a:lnTo>
                  <a:pt x="3984036" y="160075"/>
                </a:lnTo>
                <a:lnTo>
                  <a:pt x="3907288" y="160553"/>
                </a:lnTo>
                <a:lnTo>
                  <a:pt x="3829825" y="160983"/>
                </a:lnTo>
                <a:lnTo>
                  <a:pt x="3751675" y="161365"/>
                </a:lnTo>
                <a:lnTo>
                  <a:pt x="3672861" y="161699"/>
                </a:lnTo>
                <a:lnTo>
                  <a:pt x="3593408" y="161982"/>
                </a:lnTo>
                <a:lnTo>
                  <a:pt x="3513342" y="162216"/>
                </a:lnTo>
                <a:lnTo>
                  <a:pt x="3432688" y="162399"/>
                </a:lnTo>
                <a:lnTo>
                  <a:pt x="3351471" y="162530"/>
                </a:lnTo>
                <a:lnTo>
                  <a:pt x="3269715" y="162609"/>
                </a:lnTo>
                <a:lnTo>
                  <a:pt x="3187446" y="162636"/>
                </a:lnTo>
                <a:lnTo>
                  <a:pt x="3105176" y="162609"/>
                </a:lnTo>
                <a:lnTo>
                  <a:pt x="3023420" y="162530"/>
                </a:lnTo>
                <a:lnTo>
                  <a:pt x="2942203" y="162399"/>
                </a:lnTo>
                <a:lnTo>
                  <a:pt x="2861549" y="162216"/>
                </a:lnTo>
                <a:lnTo>
                  <a:pt x="2781483" y="161982"/>
                </a:lnTo>
                <a:lnTo>
                  <a:pt x="2702030" y="161699"/>
                </a:lnTo>
                <a:lnTo>
                  <a:pt x="2623216" y="161365"/>
                </a:lnTo>
                <a:lnTo>
                  <a:pt x="2545066" y="160983"/>
                </a:lnTo>
                <a:lnTo>
                  <a:pt x="2467603" y="160553"/>
                </a:lnTo>
                <a:lnTo>
                  <a:pt x="2390855" y="160075"/>
                </a:lnTo>
                <a:lnTo>
                  <a:pt x="2314845" y="159551"/>
                </a:lnTo>
                <a:lnTo>
                  <a:pt x="2239599" y="158979"/>
                </a:lnTo>
                <a:lnTo>
                  <a:pt x="2165141" y="158363"/>
                </a:lnTo>
                <a:lnTo>
                  <a:pt x="2091497" y="157701"/>
                </a:lnTo>
                <a:lnTo>
                  <a:pt x="2018692" y="156995"/>
                </a:lnTo>
                <a:lnTo>
                  <a:pt x="1946750" y="156245"/>
                </a:lnTo>
                <a:lnTo>
                  <a:pt x="1875697" y="155452"/>
                </a:lnTo>
                <a:lnTo>
                  <a:pt x="1805558" y="154616"/>
                </a:lnTo>
                <a:lnTo>
                  <a:pt x="1736358" y="153739"/>
                </a:lnTo>
                <a:lnTo>
                  <a:pt x="1668122" y="152820"/>
                </a:lnTo>
                <a:lnTo>
                  <a:pt x="1600875" y="151861"/>
                </a:lnTo>
                <a:lnTo>
                  <a:pt x="1534641" y="150862"/>
                </a:lnTo>
                <a:lnTo>
                  <a:pt x="1469447" y="149824"/>
                </a:lnTo>
                <a:lnTo>
                  <a:pt x="1405317" y="148747"/>
                </a:lnTo>
                <a:lnTo>
                  <a:pt x="1342275" y="147632"/>
                </a:lnTo>
                <a:lnTo>
                  <a:pt x="1280348" y="146480"/>
                </a:lnTo>
                <a:lnTo>
                  <a:pt x="1219560" y="145291"/>
                </a:lnTo>
                <a:lnTo>
                  <a:pt x="1159936" y="144065"/>
                </a:lnTo>
                <a:lnTo>
                  <a:pt x="1101501" y="142805"/>
                </a:lnTo>
                <a:lnTo>
                  <a:pt x="1044281" y="141509"/>
                </a:lnTo>
                <a:lnTo>
                  <a:pt x="988300" y="140180"/>
                </a:lnTo>
                <a:lnTo>
                  <a:pt x="933583" y="138817"/>
                </a:lnTo>
                <a:lnTo>
                  <a:pt x="880155" y="137421"/>
                </a:lnTo>
                <a:lnTo>
                  <a:pt x="828042" y="135993"/>
                </a:lnTo>
                <a:lnTo>
                  <a:pt x="777268" y="134533"/>
                </a:lnTo>
                <a:lnTo>
                  <a:pt x="727859" y="133042"/>
                </a:lnTo>
                <a:lnTo>
                  <a:pt x="679839" y="131521"/>
                </a:lnTo>
                <a:lnTo>
                  <a:pt x="633234" y="129970"/>
                </a:lnTo>
                <a:lnTo>
                  <a:pt x="588068" y="128390"/>
                </a:lnTo>
                <a:lnTo>
                  <a:pt x="544367" y="126782"/>
                </a:lnTo>
                <a:lnTo>
                  <a:pt x="502155" y="125146"/>
                </a:lnTo>
                <a:lnTo>
                  <a:pt x="461458" y="123482"/>
                </a:lnTo>
                <a:lnTo>
                  <a:pt x="422301" y="121793"/>
                </a:lnTo>
                <a:lnTo>
                  <a:pt x="348705" y="118336"/>
                </a:lnTo>
                <a:lnTo>
                  <a:pt x="281569" y="114781"/>
                </a:lnTo>
                <a:lnTo>
                  <a:pt x="221092" y="111133"/>
                </a:lnTo>
                <a:lnTo>
                  <a:pt x="167475" y="107397"/>
                </a:lnTo>
                <a:lnTo>
                  <a:pt x="120918" y="103578"/>
                </a:lnTo>
                <a:lnTo>
                  <a:pt x="81621" y="99681"/>
                </a:lnTo>
                <a:lnTo>
                  <a:pt x="36726" y="93701"/>
                </a:lnTo>
                <a:lnTo>
                  <a:pt x="0" y="81318"/>
                </a:lnTo>
                <a:lnTo>
                  <a:pt x="1041" y="79219"/>
                </a:lnTo>
                <a:lnTo>
                  <a:pt x="49784" y="66924"/>
                </a:lnTo>
                <a:lnTo>
                  <a:pt x="100349" y="60996"/>
                </a:lnTo>
                <a:lnTo>
                  <a:pt x="143301" y="57137"/>
                </a:lnTo>
                <a:lnTo>
                  <a:pt x="193413" y="53359"/>
                </a:lnTo>
                <a:lnTo>
                  <a:pt x="250486" y="49666"/>
                </a:lnTo>
                <a:lnTo>
                  <a:pt x="314317" y="46064"/>
                </a:lnTo>
                <a:lnTo>
                  <a:pt x="384708" y="42558"/>
                </a:lnTo>
                <a:lnTo>
                  <a:pt x="461458" y="39153"/>
                </a:lnTo>
                <a:lnTo>
                  <a:pt x="502155" y="37490"/>
                </a:lnTo>
                <a:lnTo>
                  <a:pt x="544367" y="35853"/>
                </a:lnTo>
                <a:lnTo>
                  <a:pt x="588068" y="34245"/>
                </a:lnTo>
                <a:lnTo>
                  <a:pt x="633234" y="32665"/>
                </a:lnTo>
                <a:lnTo>
                  <a:pt x="679839" y="31114"/>
                </a:lnTo>
                <a:lnTo>
                  <a:pt x="727859" y="29593"/>
                </a:lnTo>
                <a:lnTo>
                  <a:pt x="777268" y="28102"/>
                </a:lnTo>
                <a:lnTo>
                  <a:pt x="828042" y="26643"/>
                </a:lnTo>
                <a:lnTo>
                  <a:pt x="880155" y="25214"/>
                </a:lnTo>
                <a:lnTo>
                  <a:pt x="933583" y="23818"/>
                </a:lnTo>
                <a:lnTo>
                  <a:pt x="988300" y="22455"/>
                </a:lnTo>
                <a:lnTo>
                  <a:pt x="1044281" y="21126"/>
                </a:lnTo>
                <a:lnTo>
                  <a:pt x="1101501" y="19830"/>
                </a:lnTo>
                <a:lnTo>
                  <a:pt x="1159936" y="18570"/>
                </a:lnTo>
                <a:lnTo>
                  <a:pt x="1219560" y="17345"/>
                </a:lnTo>
                <a:lnTo>
                  <a:pt x="1280348" y="16156"/>
                </a:lnTo>
                <a:lnTo>
                  <a:pt x="1342275" y="15003"/>
                </a:lnTo>
                <a:lnTo>
                  <a:pt x="1405317" y="13888"/>
                </a:lnTo>
                <a:lnTo>
                  <a:pt x="1469447" y="12811"/>
                </a:lnTo>
                <a:lnTo>
                  <a:pt x="1534641" y="11773"/>
                </a:lnTo>
                <a:lnTo>
                  <a:pt x="1600875" y="10774"/>
                </a:lnTo>
                <a:lnTo>
                  <a:pt x="1668122" y="9815"/>
                </a:lnTo>
                <a:lnTo>
                  <a:pt x="1736358" y="8896"/>
                </a:lnTo>
                <a:lnTo>
                  <a:pt x="1805558" y="8019"/>
                </a:lnTo>
                <a:lnTo>
                  <a:pt x="1875697" y="7183"/>
                </a:lnTo>
                <a:lnTo>
                  <a:pt x="1946750" y="6390"/>
                </a:lnTo>
                <a:lnTo>
                  <a:pt x="2018692" y="5640"/>
                </a:lnTo>
                <a:lnTo>
                  <a:pt x="2091497" y="4934"/>
                </a:lnTo>
                <a:lnTo>
                  <a:pt x="2165141" y="4272"/>
                </a:lnTo>
                <a:lnTo>
                  <a:pt x="2239599" y="3656"/>
                </a:lnTo>
                <a:lnTo>
                  <a:pt x="2314845" y="3085"/>
                </a:lnTo>
                <a:lnTo>
                  <a:pt x="2390855" y="2560"/>
                </a:lnTo>
                <a:lnTo>
                  <a:pt x="2467603" y="2082"/>
                </a:lnTo>
                <a:lnTo>
                  <a:pt x="2545066" y="1652"/>
                </a:lnTo>
                <a:lnTo>
                  <a:pt x="2623216" y="1270"/>
                </a:lnTo>
                <a:lnTo>
                  <a:pt x="2702030" y="937"/>
                </a:lnTo>
                <a:lnTo>
                  <a:pt x="2781483" y="653"/>
                </a:lnTo>
                <a:lnTo>
                  <a:pt x="2861549" y="419"/>
                </a:lnTo>
                <a:lnTo>
                  <a:pt x="2942203" y="237"/>
                </a:lnTo>
                <a:lnTo>
                  <a:pt x="3023420" y="105"/>
                </a:lnTo>
                <a:lnTo>
                  <a:pt x="3105176" y="26"/>
                </a:lnTo>
                <a:lnTo>
                  <a:pt x="3187446" y="0"/>
                </a:lnTo>
                <a:lnTo>
                  <a:pt x="3269715" y="26"/>
                </a:lnTo>
                <a:lnTo>
                  <a:pt x="3351471" y="105"/>
                </a:lnTo>
                <a:lnTo>
                  <a:pt x="3432688" y="237"/>
                </a:lnTo>
                <a:lnTo>
                  <a:pt x="3513342" y="419"/>
                </a:lnTo>
                <a:lnTo>
                  <a:pt x="3593408" y="653"/>
                </a:lnTo>
                <a:lnTo>
                  <a:pt x="3672861" y="937"/>
                </a:lnTo>
                <a:lnTo>
                  <a:pt x="3751675" y="1270"/>
                </a:lnTo>
                <a:lnTo>
                  <a:pt x="3829825" y="1652"/>
                </a:lnTo>
                <a:lnTo>
                  <a:pt x="3907288" y="2082"/>
                </a:lnTo>
                <a:lnTo>
                  <a:pt x="3984036" y="2560"/>
                </a:lnTo>
                <a:lnTo>
                  <a:pt x="4060046" y="3085"/>
                </a:lnTo>
                <a:lnTo>
                  <a:pt x="4135292" y="3656"/>
                </a:lnTo>
                <a:lnTo>
                  <a:pt x="4209750" y="4272"/>
                </a:lnTo>
                <a:lnTo>
                  <a:pt x="4283394" y="4934"/>
                </a:lnTo>
                <a:lnTo>
                  <a:pt x="4356199" y="5640"/>
                </a:lnTo>
                <a:lnTo>
                  <a:pt x="4428141" y="6390"/>
                </a:lnTo>
                <a:lnTo>
                  <a:pt x="4499194" y="7183"/>
                </a:lnTo>
                <a:lnTo>
                  <a:pt x="4569333" y="8019"/>
                </a:lnTo>
                <a:lnTo>
                  <a:pt x="4638533" y="8896"/>
                </a:lnTo>
                <a:lnTo>
                  <a:pt x="4706769" y="9815"/>
                </a:lnTo>
                <a:lnTo>
                  <a:pt x="4774016" y="10774"/>
                </a:lnTo>
                <a:lnTo>
                  <a:pt x="4840250" y="11773"/>
                </a:lnTo>
                <a:lnTo>
                  <a:pt x="4905444" y="12811"/>
                </a:lnTo>
                <a:lnTo>
                  <a:pt x="4969574" y="13888"/>
                </a:lnTo>
                <a:lnTo>
                  <a:pt x="5032616" y="15003"/>
                </a:lnTo>
                <a:lnTo>
                  <a:pt x="5094543" y="16156"/>
                </a:lnTo>
                <a:lnTo>
                  <a:pt x="5155331" y="17345"/>
                </a:lnTo>
                <a:lnTo>
                  <a:pt x="5214955" y="18570"/>
                </a:lnTo>
                <a:lnTo>
                  <a:pt x="5273390" y="19830"/>
                </a:lnTo>
                <a:lnTo>
                  <a:pt x="5330610" y="21126"/>
                </a:lnTo>
                <a:lnTo>
                  <a:pt x="5386591" y="22455"/>
                </a:lnTo>
                <a:lnTo>
                  <a:pt x="5441308" y="23818"/>
                </a:lnTo>
                <a:lnTo>
                  <a:pt x="5494736" y="25214"/>
                </a:lnTo>
                <a:lnTo>
                  <a:pt x="5546849" y="26643"/>
                </a:lnTo>
                <a:lnTo>
                  <a:pt x="5597623" y="28102"/>
                </a:lnTo>
                <a:lnTo>
                  <a:pt x="5647032" y="29593"/>
                </a:lnTo>
                <a:lnTo>
                  <a:pt x="5695052" y="31114"/>
                </a:lnTo>
                <a:lnTo>
                  <a:pt x="5741657" y="32665"/>
                </a:lnTo>
                <a:lnTo>
                  <a:pt x="5786823" y="34245"/>
                </a:lnTo>
                <a:lnTo>
                  <a:pt x="5830524" y="35853"/>
                </a:lnTo>
                <a:lnTo>
                  <a:pt x="5872736" y="37490"/>
                </a:lnTo>
                <a:lnTo>
                  <a:pt x="5913433" y="39153"/>
                </a:lnTo>
                <a:lnTo>
                  <a:pt x="5952590" y="40843"/>
                </a:lnTo>
                <a:lnTo>
                  <a:pt x="6026186" y="44299"/>
                </a:lnTo>
                <a:lnTo>
                  <a:pt x="6093322" y="47854"/>
                </a:lnTo>
                <a:lnTo>
                  <a:pt x="6153799" y="51502"/>
                </a:lnTo>
                <a:lnTo>
                  <a:pt x="6207416" y="55238"/>
                </a:lnTo>
                <a:lnTo>
                  <a:pt x="6253973" y="59057"/>
                </a:lnTo>
                <a:lnTo>
                  <a:pt x="6293270" y="62954"/>
                </a:lnTo>
                <a:lnTo>
                  <a:pt x="6338165" y="68934"/>
                </a:lnTo>
                <a:lnTo>
                  <a:pt x="6374892" y="81318"/>
                </a:lnTo>
                <a:close/>
              </a:path>
            </a:pathLst>
          </a:custGeom>
          <a:ln w="3175">
            <a:solidFill>
              <a:srgbClr val="FFFFFF"/>
            </a:solidFill>
          </a:ln>
        </p:spPr>
        <p:txBody>
          <a:bodyPr wrap="square" lIns="0" tIns="0" rIns="0" bIns="0" rtlCol="0"/>
          <a:lstStyle/>
          <a:p>
            <a:endParaRPr/>
          </a:p>
        </p:txBody>
      </p:sp>
      <p:sp>
        <p:nvSpPr>
          <p:cNvPr id="13" name="object 13"/>
          <p:cNvSpPr/>
          <p:nvPr/>
        </p:nvSpPr>
        <p:spPr>
          <a:xfrm>
            <a:off x="1833372" y="3143034"/>
            <a:ext cx="6375400" cy="1118235"/>
          </a:xfrm>
          <a:custGeom>
            <a:avLst/>
            <a:gdLst/>
            <a:ahLst/>
            <a:cxnLst/>
            <a:rect l="l" t="t" r="r" b="b"/>
            <a:pathLst>
              <a:path w="6375400" h="1118235">
                <a:moveTo>
                  <a:pt x="6374892" y="0"/>
                </a:moveTo>
                <a:lnTo>
                  <a:pt x="6374892" y="1036751"/>
                </a:lnTo>
                <a:lnTo>
                  <a:pt x="6373850" y="1038850"/>
                </a:lnTo>
                <a:lnTo>
                  <a:pt x="6325107" y="1051145"/>
                </a:lnTo>
                <a:lnTo>
                  <a:pt x="6274542" y="1057073"/>
                </a:lnTo>
                <a:lnTo>
                  <a:pt x="6231590" y="1060931"/>
                </a:lnTo>
                <a:lnTo>
                  <a:pt x="6181478" y="1064710"/>
                </a:lnTo>
                <a:lnTo>
                  <a:pt x="6124405" y="1068402"/>
                </a:lnTo>
                <a:lnTo>
                  <a:pt x="6060574" y="1072005"/>
                </a:lnTo>
                <a:lnTo>
                  <a:pt x="5990183" y="1075511"/>
                </a:lnTo>
                <a:lnTo>
                  <a:pt x="5913433" y="1078916"/>
                </a:lnTo>
                <a:lnTo>
                  <a:pt x="5872736" y="1080579"/>
                </a:lnTo>
                <a:lnTo>
                  <a:pt x="5830524" y="1082215"/>
                </a:lnTo>
                <a:lnTo>
                  <a:pt x="5786823" y="1083824"/>
                </a:lnTo>
                <a:lnTo>
                  <a:pt x="5741657" y="1085404"/>
                </a:lnTo>
                <a:lnTo>
                  <a:pt x="5695052" y="1086955"/>
                </a:lnTo>
                <a:lnTo>
                  <a:pt x="5647032" y="1088476"/>
                </a:lnTo>
                <a:lnTo>
                  <a:pt x="5597623" y="1089967"/>
                </a:lnTo>
                <a:lnTo>
                  <a:pt x="5546849" y="1091426"/>
                </a:lnTo>
                <a:lnTo>
                  <a:pt x="5494736" y="1092855"/>
                </a:lnTo>
                <a:lnTo>
                  <a:pt x="5441308" y="1094251"/>
                </a:lnTo>
                <a:lnTo>
                  <a:pt x="5386591" y="1095614"/>
                </a:lnTo>
                <a:lnTo>
                  <a:pt x="5330610" y="1096943"/>
                </a:lnTo>
                <a:lnTo>
                  <a:pt x="5273390" y="1098239"/>
                </a:lnTo>
                <a:lnTo>
                  <a:pt x="5214955" y="1099499"/>
                </a:lnTo>
                <a:lnTo>
                  <a:pt x="5155331" y="1100724"/>
                </a:lnTo>
                <a:lnTo>
                  <a:pt x="5094543" y="1101913"/>
                </a:lnTo>
                <a:lnTo>
                  <a:pt x="5032616" y="1103066"/>
                </a:lnTo>
                <a:lnTo>
                  <a:pt x="4969574" y="1104181"/>
                </a:lnTo>
                <a:lnTo>
                  <a:pt x="4905444" y="1105258"/>
                </a:lnTo>
                <a:lnTo>
                  <a:pt x="4840250" y="1106296"/>
                </a:lnTo>
                <a:lnTo>
                  <a:pt x="4774016" y="1107295"/>
                </a:lnTo>
                <a:lnTo>
                  <a:pt x="4706769" y="1108254"/>
                </a:lnTo>
                <a:lnTo>
                  <a:pt x="4638533" y="1109173"/>
                </a:lnTo>
                <a:lnTo>
                  <a:pt x="4569333" y="1110050"/>
                </a:lnTo>
                <a:lnTo>
                  <a:pt x="4499194" y="1110885"/>
                </a:lnTo>
                <a:lnTo>
                  <a:pt x="4428141" y="1111679"/>
                </a:lnTo>
                <a:lnTo>
                  <a:pt x="4356199" y="1112428"/>
                </a:lnTo>
                <a:lnTo>
                  <a:pt x="4283394" y="1113135"/>
                </a:lnTo>
                <a:lnTo>
                  <a:pt x="4209750" y="1113796"/>
                </a:lnTo>
                <a:lnTo>
                  <a:pt x="4135292" y="1114413"/>
                </a:lnTo>
                <a:lnTo>
                  <a:pt x="4060046" y="1114984"/>
                </a:lnTo>
                <a:lnTo>
                  <a:pt x="3984036" y="1115509"/>
                </a:lnTo>
                <a:lnTo>
                  <a:pt x="3907288" y="1115987"/>
                </a:lnTo>
                <a:lnTo>
                  <a:pt x="3829825" y="1116417"/>
                </a:lnTo>
                <a:lnTo>
                  <a:pt x="3751675" y="1116799"/>
                </a:lnTo>
                <a:lnTo>
                  <a:pt x="3672861" y="1117132"/>
                </a:lnTo>
                <a:lnTo>
                  <a:pt x="3593408" y="1117416"/>
                </a:lnTo>
                <a:lnTo>
                  <a:pt x="3513342" y="1117650"/>
                </a:lnTo>
                <a:lnTo>
                  <a:pt x="3432688" y="1117832"/>
                </a:lnTo>
                <a:lnTo>
                  <a:pt x="3351471" y="1117964"/>
                </a:lnTo>
                <a:lnTo>
                  <a:pt x="3269715" y="1118043"/>
                </a:lnTo>
                <a:lnTo>
                  <a:pt x="3187446" y="1118069"/>
                </a:lnTo>
                <a:lnTo>
                  <a:pt x="3105176" y="1118043"/>
                </a:lnTo>
                <a:lnTo>
                  <a:pt x="3023420" y="1117964"/>
                </a:lnTo>
                <a:lnTo>
                  <a:pt x="2942203" y="1117832"/>
                </a:lnTo>
                <a:lnTo>
                  <a:pt x="2861549" y="1117650"/>
                </a:lnTo>
                <a:lnTo>
                  <a:pt x="2781483" y="1117416"/>
                </a:lnTo>
                <a:lnTo>
                  <a:pt x="2702030" y="1117132"/>
                </a:lnTo>
                <a:lnTo>
                  <a:pt x="2623216" y="1116799"/>
                </a:lnTo>
                <a:lnTo>
                  <a:pt x="2545066" y="1116417"/>
                </a:lnTo>
                <a:lnTo>
                  <a:pt x="2467603" y="1115987"/>
                </a:lnTo>
                <a:lnTo>
                  <a:pt x="2390855" y="1115509"/>
                </a:lnTo>
                <a:lnTo>
                  <a:pt x="2314845" y="1114984"/>
                </a:lnTo>
                <a:lnTo>
                  <a:pt x="2239599" y="1114413"/>
                </a:lnTo>
                <a:lnTo>
                  <a:pt x="2165141" y="1113796"/>
                </a:lnTo>
                <a:lnTo>
                  <a:pt x="2091497" y="1113135"/>
                </a:lnTo>
                <a:lnTo>
                  <a:pt x="2018692" y="1112428"/>
                </a:lnTo>
                <a:lnTo>
                  <a:pt x="1946750" y="1111679"/>
                </a:lnTo>
                <a:lnTo>
                  <a:pt x="1875697" y="1110885"/>
                </a:lnTo>
                <a:lnTo>
                  <a:pt x="1805558" y="1110050"/>
                </a:lnTo>
                <a:lnTo>
                  <a:pt x="1736358" y="1109173"/>
                </a:lnTo>
                <a:lnTo>
                  <a:pt x="1668122" y="1108254"/>
                </a:lnTo>
                <a:lnTo>
                  <a:pt x="1600875" y="1107295"/>
                </a:lnTo>
                <a:lnTo>
                  <a:pt x="1534641" y="1106296"/>
                </a:lnTo>
                <a:lnTo>
                  <a:pt x="1469447" y="1105258"/>
                </a:lnTo>
                <a:lnTo>
                  <a:pt x="1405317" y="1104181"/>
                </a:lnTo>
                <a:lnTo>
                  <a:pt x="1342275" y="1103066"/>
                </a:lnTo>
                <a:lnTo>
                  <a:pt x="1280348" y="1101913"/>
                </a:lnTo>
                <a:lnTo>
                  <a:pt x="1219560" y="1100724"/>
                </a:lnTo>
                <a:lnTo>
                  <a:pt x="1159936" y="1099499"/>
                </a:lnTo>
                <a:lnTo>
                  <a:pt x="1101501" y="1098239"/>
                </a:lnTo>
                <a:lnTo>
                  <a:pt x="1044281" y="1096943"/>
                </a:lnTo>
                <a:lnTo>
                  <a:pt x="988300" y="1095614"/>
                </a:lnTo>
                <a:lnTo>
                  <a:pt x="933583" y="1094251"/>
                </a:lnTo>
                <a:lnTo>
                  <a:pt x="880155" y="1092855"/>
                </a:lnTo>
                <a:lnTo>
                  <a:pt x="828042" y="1091426"/>
                </a:lnTo>
                <a:lnTo>
                  <a:pt x="777268" y="1089967"/>
                </a:lnTo>
                <a:lnTo>
                  <a:pt x="727859" y="1088476"/>
                </a:lnTo>
                <a:lnTo>
                  <a:pt x="679839" y="1086955"/>
                </a:lnTo>
                <a:lnTo>
                  <a:pt x="633234" y="1085404"/>
                </a:lnTo>
                <a:lnTo>
                  <a:pt x="588068" y="1083824"/>
                </a:lnTo>
                <a:lnTo>
                  <a:pt x="544367" y="1082215"/>
                </a:lnTo>
                <a:lnTo>
                  <a:pt x="502155" y="1080579"/>
                </a:lnTo>
                <a:lnTo>
                  <a:pt x="461458" y="1078916"/>
                </a:lnTo>
                <a:lnTo>
                  <a:pt x="422301" y="1077226"/>
                </a:lnTo>
                <a:lnTo>
                  <a:pt x="348705" y="1073770"/>
                </a:lnTo>
                <a:lnTo>
                  <a:pt x="281569" y="1070215"/>
                </a:lnTo>
                <a:lnTo>
                  <a:pt x="221092" y="1066567"/>
                </a:lnTo>
                <a:lnTo>
                  <a:pt x="167475" y="1062831"/>
                </a:lnTo>
                <a:lnTo>
                  <a:pt x="120918" y="1059012"/>
                </a:lnTo>
                <a:lnTo>
                  <a:pt x="81621" y="1055115"/>
                </a:lnTo>
                <a:lnTo>
                  <a:pt x="36726" y="1049134"/>
                </a:lnTo>
                <a:lnTo>
                  <a:pt x="0" y="1036751"/>
                </a:lnTo>
                <a:lnTo>
                  <a:pt x="0" y="0"/>
                </a:lnTo>
              </a:path>
            </a:pathLst>
          </a:custGeom>
          <a:ln w="3175">
            <a:solidFill>
              <a:srgbClr val="FFFFFF"/>
            </a:solidFill>
          </a:ln>
        </p:spPr>
        <p:txBody>
          <a:bodyPr wrap="square" lIns="0" tIns="0" rIns="0" bIns="0" rtlCol="0"/>
          <a:lstStyle/>
          <a:p>
            <a:endParaRPr/>
          </a:p>
        </p:txBody>
      </p:sp>
      <p:sp>
        <p:nvSpPr>
          <p:cNvPr id="14" name="object 14"/>
          <p:cNvSpPr/>
          <p:nvPr/>
        </p:nvSpPr>
        <p:spPr>
          <a:xfrm>
            <a:off x="3657600" y="2901697"/>
            <a:ext cx="2590800" cy="394970"/>
          </a:xfrm>
          <a:custGeom>
            <a:avLst/>
            <a:gdLst/>
            <a:ahLst/>
            <a:cxnLst/>
            <a:rect l="l" t="t" r="r" b="b"/>
            <a:pathLst>
              <a:path w="2590800" h="394970">
                <a:moveTo>
                  <a:pt x="2525014" y="0"/>
                </a:moveTo>
                <a:lnTo>
                  <a:pt x="65786" y="0"/>
                </a:lnTo>
                <a:lnTo>
                  <a:pt x="40178" y="5169"/>
                </a:lnTo>
                <a:lnTo>
                  <a:pt x="19267" y="19267"/>
                </a:lnTo>
                <a:lnTo>
                  <a:pt x="5169" y="40178"/>
                </a:lnTo>
                <a:lnTo>
                  <a:pt x="0" y="65786"/>
                </a:lnTo>
                <a:lnTo>
                  <a:pt x="0" y="328930"/>
                </a:lnTo>
                <a:lnTo>
                  <a:pt x="5169" y="354537"/>
                </a:lnTo>
                <a:lnTo>
                  <a:pt x="19267" y="375448"/>
                </a:lnTo>
                <a:lnTo>
                  <a:pt x="40178" y="389546"/>
                </a:lnTo>
                <a:lnTo>
                  <a:pt x="65786" y="394716"/>
                </a:lnTo>
                <a:lnTo>
                  <a:pt x="2525014" y="394716"/>
                </a:lnTo>
                <a:lnTo>
                  <a:pt x="2550621" y="389546"/>
                </a:lnTo>
                <a:lnTo>
                  <a:pt x="2571532" y="375448"/>
                </a:lnTo>
                <a:lnTo>
                  <a:pt x="2585630" y="354537"/>
                </a:lnTo>
                <a:lnTo>
                  <a:pt x="2590800" y="328930"/>
                </a:lnTo>
                <a:lnTo>
                  <a:pt x="2590800" y="65786"/>
                </a:lnTo>
                <a:lnTo>
                  <a:pt x="2585630" y="40178"/>
                </a:lnTo>
                <a:lnTo>
                  <a:pt x="2571532" y="19267"/>
                </a:lnTo>
                <a:lnTo>
                  <a:pt x="2550621" y="5169"/>
                </a:lnTo>
                <a:lnTo>
                  <a:pt x="2525014" y="0"/>
                </a:lnTo>
                <a:close/>
              </a:path>
            </a:pathLst>
          </a:custGeom>
          <a:solidFill>
            <a:srgbClr val="FFFFFF"/>
          </a:solidFill>
        </p:spPr>
        <p:txBody>
          <a:bodyPr wrap="square" lIns="0" tIns="0" rIns="0" bIns="0" rtlCol="0"/>
          <a:lstStyle/>
          <a:p>
            <a:endParaRPr/>
          </a:p>
        </p:txBody>
      </p:sp>
      <p:sp>
        <p:nvSpPr>
          <p:cNvPr id="15" name="object 15"/>
          <p:cNvSpPr/>
          <p:nvPr/>
        </p:nvSpPr>
        <p:spPr>
          <a:xfrm>
            <a:off x="3657600" y="2901697"/>
            <a:ext cx="2590800" cy="394970"/>
          </a:xfrm>
          <a:custGeom>
            <a:avLst/>
            <a:gdLst/>
            <a:ahLst/>
            <a:cxnLst/>
            <a:rect l="l" t="t" r="r" b="b"/>
            <a:pathLst>
              <a:path w="2590800" h="394970">
                <a:moveTo>
                  <a:pt x="0" y="65786"/>
                </a:moveTo>
                <a:lnTo>
                  <a:pt x="5169" y="40178"/>
                </a:lnTo>
                <a:lnTo>
                  <a:pt x="19267" y="19267"/>
                </a:lnTo>
                <a:lnTo>
                  <a:pt x="40178" y="5169"/>
                </a:lnTo>
                <a:lnTo>
                  <a:pt x="65786" y="0"/>
                </a:lnTo>
                <a:lnTo>
                  <a:pt x="2525014" y="0"/>
                </a:lnTo>
                <a:lnTo>
                  <a:pt x="2550621" y="5169"/>
                </a:lnTo>
                <a:lnTo>
                  <a:pt x="2571532" y="19267"/>
                </a:lnTo>
                <a:lnTo>
                  <a:pt x="2585630" y="40178"/>
                </a:lnTo>
                <a:lnTo>
                  <a:pt x="2590800" y="65786"/>
                </a:lnTo>
                <a:lnTo>
                  <a:pt x="2590800" y="328930"/>
                </a:lnTo>
                <a:lnTo>
                  <a:pt x="2585630" y="354537"/>
                </a:lnTo>
                <a:lnTo>
                  <a:pt x="2571532" y="375448"/>
                </a:lnTo>
                <a:lnTo>
                  <a:pt x="2550621" y="389546"/>
                </a:lnTo>
                <a:lnTo>
                  <a:pt x="2525014" y="394716"/>
                </a:lnTo>
                <a:lnTo>
                  <a:pt x="65786" y="394716"/>
                </a:lnTo>
                <a:lnTo>
                  <a:pt x="40178" y="389546"/>
                </a:lnTo>
                <a:lnTo>
                  <a:pt x="19267" y="375448"/>
                </a:lnTo>
                <a:lnTo>
                  <a:pt x="5169" y="354537"/>
                </a:lnTo>
                <a:lnTo>
                  <a:pt x="0" y="328930"/>
                </a:lnTo>
                <a:lnTo>
                  <a:pt x="0" y="65786"/>
                </a:lnTo>
                <a:close/>
              </a:path>
            </a:pathLst>
          </a:custGeom>
          <a:ln w="9144">
            <a:solidFill>
              <a:srgbClr val="558ED5"/>
            </a:solidFill>
          </a:ln>
        </p:spPr>
        <p:txBody>
          <a:bodyPr wrap="square" lIns="0" tIns="0" rIns="0" bIns="0" rtlCol="0"/>
          <a:lstStyle/>
          <a:p>
            <a:endParaRPr/>
          </a:p>
        </p:txBody>
      </p:sp>
      <p:sp>
        <p:nvSpPr>
          <p:cNvPr id="16" name="object 16"/>
          <p:cNvSpPr/>
          <p:nvPr/>
        </p:nvSpPr>
        <p:spPr>
          <a:xfrm>
            <a:off x="4785359" y="4282440"/>
            <a:ext cx="384175" cy="338455"/>
          </a:xfrm>
          <a:custGeom>
            <a:avLst/>
            <a:gdLst/>
            <a:ahLst/>
            <a:cxnLst/>
            <a:rect l="l" t="t" r="r" b="b"/>
            <a:pathLst>
              <a:path w="384175" h="338454">
                <a:moveTo>
                  <a:pt x="288036" y="169163"/>
                </a:moveTo>
                <a:lnTo>
                  <a:pt x="96012" y="169163"/>
                </a:lnTo>
                <a:lnTo>
                  <a:pt x="96012" y="338327"/>
                </a:lnTo>
                <a:lnTo>
                  <a:pt x="288036" y="338327"/>
                </a:lnTo>
                <a:lnTo>
                  <a:pt x="288036" y="169163"/>
                </a:lnTo>
                <a:close/>
              </a:path>
              <a:path w="384175" h="338454">
                <a:moveTo>
                  <a:pt x="192024" y="0"/>
                </a:moveTo>
                <a:lnTo>
                  <a:pt x="0" y="169163"/>
                </a:lnTo>
                <a:lnTo>
                  <a:pt x="384048" y="169163"/>
                </a:lnTo>
                <a:lnTo>
                  <a:pt x="192024" y="0"/>
                </a:lnTo>
                <a:close/>
              </a:path>
            </a:pathLst>
          </a:custGeom>
          <a:solidFill>
            <a:srgbClr val="FF0000"/>
          </a:solidFill>
        </p:spPr>
        <p:txBody>
          <a:bodyPr wrap="square" lIns="0" tIns="0" rIns="0" bIns="0" rtlCol="0"/>
          <a:lstStyle/>
          <a:p>
            <a:endParaRPr/>
          </a:p>
        </p:txBody>
      </p:sp>
      <p:sp>
        <p:nvSpPr>
          <p:cNvPr id="17" name="object 17"/>
          <p:cNvSpPr txBox="1"/>
          <p:nvPr/>
        </p:nvSpPr>
        <p:spPr>
          <a:xfrm>
            <a:off x="1354074" y="2829305"/>
            <a:ext cx="7449820" cy="3264535"/>
          </a:xfrm>
          <a:prstGeom prst="rect">
            <a:avLst/>
          </a:prstGeom>
          <a:ln w="19811">
            <a:solidFill>
              <a:srgbClr val="FF0000"/>
            </a:solidFill>
          </a:ln>
        </p:spPr>
        <p:txBody>
          <a:bodyPr vert="horz" wrap="square" lIns="0" tIns="116839" rIns="0" bIns="0" rtlCol="0">
            <a:spAutoFit/>
          </a:bodyPr>
          <a:lstStyle/>
          <a:p>
            <a:pPr marR="243840" algn="ctr">
              <a:lnSpc>
                <a:spcPct val="100000"/>
              </a:lnSpc>
              <a:spcBef>
                <a:spcPts val="919"/>
              </a:spcBef>
            </a:pPr>
            <a:r>
              <a:rPr sz="1600" b="1" spc="-5" dirty="0">
                <a:latin typeface="メイリオ"/>
                <a:cs typeface="メイリオ"/>
              </a:rPr>
              <a:t>中小機構</a:t>
            </a:r>
            <a:endParaRPr sz="1600" dirty="0">
              <a:latin typeface="メイリオ"/>
              <a:cs typeface="メイリオ"/>
            </a:endParaRPr>
          </a:p>
          <a:p>
            <a:pPr marL="2217420">
              <a:lnSpc>
                <a:spcPct val="100000"/>
              </a:lnSpc>
              <a:spcBef>
                <a:spcPts val="1639"/>
              </a:spcBef>
            </a:pPr>
            <a:r>
              <a:rPr sz="1600" b="1" spc="-5" dirty="0">
                <a:latin typeface="メイリオ"/>
                <a:cs typeface="メイリオ"/>
              </a:rPr>
              <a:t>事業引継ぎ支援データべース</a:t>
            </a:r>
            <a:endParaRPr sz="1600" dirty="0">
              <a:latin typeface="メイリオ"/>
              <a:cs typeface="メイリオ"/>
            </a:endParaRPr>
          </a:p>
          <a:p>
            <a:pPr marL="36195" algn="ctr">
              <a:lnSpc>
                <a:spcPct val="100000"/>
              </a:lnSpc>
              <a:spcBef>
                <a:spcPts val="509"/>
              </a:spcBef>
            </a:pPr>
            <a:r>
              <a:rPr sz="1800" dirty="0">
                <a:latin typeface="メイリオ"/>
                <a:cs typeface="メイリオ"/>
              </a:rPr>
              <a:t>登録件数</a:t>
            </a:r>
            <a:r>
              <a:rPr sz="1800" b="1" spc="-5" dirty="0">
                <a:solidFill>
                  <a:srgbClr val="FF0000"/>
                </a:solidFill>
                <a:latin typeface="メイリオ"/>
                <a:cs typeface="メイリオ"/>
              </a:rPr>
              <a:t>5,000~10,000</a:t>
            </a:r>
            <a:r>
              <a:rPr sz="1800" dirty="0">
                <a:latin typeface="メイリオ"/>
                <a:cs typeface="メイリオ"/>
              </a:rPr>
              <a:t>件（現在：約</a:t>
            </a:r>
            <a:r>
              <a:rPr sz="1800" spc="-10" dirty="0">
                <a:latin typeface="メイリオ"/>
                <a:cs typeface="メイリオ"/>
              </a:rPr>
              <a:t>2,400</a:t>
            </a:r>
            <a:r>
              <a:rPr sz="1800" dirty="0">
                <a:latin typeface="メイリオ"/>
                <a:cs typeface="メイリオ"/>
              </a:rPr>
              <a:t>件）</a:t>
            </a:r>
          </a:p>
          <a:p>
            <a:pPr marL="36195" algn="ctr">
              <a:lnSpc>
                <a:spcPct val="100000"/>
              </a:lnSpc>
              <a:spcBef>
                <a:spcPts val="100"/>
              </a:spcBef>
            </a:pPr>
            <a:r>
              <a:rPr sz="1200" dirty="0">
                <a:latin typeface="メイリオ"/>
                <a:cs typeface="メイリオ"/>
              </a:rPr>
              <a:t>（来年度以降の目標）</a:t>
            </a:r>
          </a:p>
          <a:p>
            <a:pPr marL="1322705" algn="ctr">
              <a:lnSpc>
                <a:spcPct val="100000"/>
              </a:lnSpc>
              <a:spcBef>
                <a:spcPts val="1405"/>
              </a:spcBef>
            </a:pPr>
            <a:r>
              <a:rPr sz="1200" dirty="0">
                <a:latin typeface="メイリオ"/>
                <a:cs typeface="メイリオ"/>
              </a:rPr>
              <a:t>来年度から参画</a:t>
            </a:r>
          </a:p>
          <a:p>
            <a:pPr>
              <a:lnSpc>
                <a:spcPct val="100000"/>
              </a:lnSpc>
              <a:spcBef>
                <a:spcPts val="35"/>
              </a:spcBef>
            </a:pPr>
            <a:endParaRPr sz="1600" dirty="0">
              <a:latin typeface="Times New Roman"/>
              <a:cs typeface="Times New Roman"/>
            </a:endParaRPr>
          </a:p>
          <a:p>
            <a:pPr marR="15240" algn="ctr">
              <a:lnSpc>
                <a:spcPct val="100000"/>
              </a:lnSpc>
            </a:pPr>
            <a:r>
              <a:rPr sz="1400" b="1" dirty="0">
                <a:latin typeface="メイリオ"/>
                <a:cs typeface="メイリオ"/>
              </a:rPr>
              <a:t>①金融機関、税理士、</a:t>
            </a:r>
            <a:r>
              <a:rPr sz="1400" b="1" spc="5" dirty="0">
                <a:latin typeface="メイリオ"/>
                <a:cs typeface="メイリオ"/>
              </a:rPr>
              <a:t>M&amp;A</a:t>
            </a:r>
            <a:r>
              <a:rPr sz="1400" b="1" spc="-15" dirty="0">
                <a:latin typeface="メイリオ"/>
                <a:cs typeface="メイリオ"/>
              </a:rPr>
              <a:t>仲</a:t>
            </a:r>
            <a:r>
              <a:rPr sz="1400" b="1" spc="-5" dirty="0">
                <a:latin typeface="メイリオ"/>
                <a:cs typeface="メイリオ"/>
              </a:rPr>
              <a:t>介</a:t>
            </a:r>
            <a:r>
              <a:rPr sz="1400" b="1" dirty="0">
                <a:latin typeface="メイリオ"/>
                <a:cs typeface="メイリオ"/>
              </a:rPr>
              <a:t>業者</a:t>
            </a:r>
            <a:endParaRPr sz="1400" dirty="0">
              <a:latin typeface="メイリオ"/>
              <a:cs typeface="メイリオ"/>
            </a:endParaRPr>
          </a:p>
          <a:p>
            <a:pPr marR="15240" algn="ctr">
              <a:lnSpc>
                <a:spcPct val="100000"/>
              </a:lnSpc>
              <a:spcBef>
                <a:spcPts val="5"/>
              </a:spcBef>
              <a:tabLst>
                <a:tab pos="2553970" algn="l"/>
              </a:tabLst>
            </a:pPr>
            <a:r>
              <a:rPr sz="1400" b="1" dirty="0">
                <a:latin typeface="メイリオ"/>
                <a:cs typeface="メイリオ"/>
              </a:rPr>
              <a:t>②日本政策金融公庫、</a:t>
            </a:r>
            <a:r>
              <a:rPr sz="1400" b="1" spc="-5" dirty="0">
                <a:latin typeface="メイリオ"/>
                <a:cs typeface="メイリオ"/>
              </a:rPr>
              <a:t>JETRO	</a:t>
            </a:r>
            <a:r>
              <a:rPr sz="1400" b="1" dirty="0">
                <a:latin typeface="メイリオ"/>
                <a:cs typeface="メイリオ"/>
              </a:rPr>
              <a:t>等</a:t>
            </a:r>
            <a:endParaRPr sz="1400" dirty="0">
              <a:latin typeface="メイリオ"/>
              <a:cs typeface="メイリオ"/>
            </a:endParaRPr>
          </a:p>
        </p:txBody>
      </p:sp>
      <p:sp>
        <p:nvSpPr>
          <p:cNvPr id="18" name="object 18"/>
          <p:cNvSpPr txBox="1"/>
          <p:nvPr/>
        </p:nvSpPr>
        <p:spPr>
          <a:xfrm>
            <a:off x="2001011" y="5506211"/>
            <a:ext cx="6207760" cy="524510"/>
          </a:xfrm>
          <a:prstGeom prst="rect">
            <a:avLst/>
          </a:prstGeom>
          <a:ln w="9144">
            <a:solidFill>
              <a:srgbClr val="C00000"/>
            </a:solidFill>
          </a:ln>
        </p:spPr>
        <p:txBody>
          <a:bodyPr vert="horz" wrap="square" lIns="0" tIns="19050" rIns="0" bIns="0" rtlCol="0">
            <a:spAutoFit/>
          </a:bodyPr>
          <a:lstStyle/>
          <a:p>
            <a:pPr marL="711200" marR="154940" indent="-547370">
              <a:lnSpc>
                <a:spcPct val="100000"/>
              </a:lnSpc>
              <a:spcBef>
                <a:spcPts val="150"/>
              </a:spcBef>
            </a:pPr>
            <a:r>
              <a:rPr sz="1400" dirty="0">
                <a:latin typeface="メイリオ"/>
                <a:cs typeface="メイリオ"/>
              </a:rPr>
              <a:t>さらに、データベース</a:t>
            </a:r>
            <a:r>
              <a:rPr sz="1400" spc="-15" dirty="0">
                <a:latin typeface="メイリオ"/>
                <a:cs typeface="メイリオ"/>
              </a:rPr>
              <a:t>を</a:t>
            </a:r>
            <a:r>
              <a:rPr sz="1400" dirty="0">
                <a:latin typeface="メイリオ"/>
                <a:cs typeface="メイリオ"/>
              </a:rPr>
              <a:t>介し</a:t>
            </a:r>
            <a:r>
              <a:rPr sz="1400" spc="-15" dirty="0">
                <a:latin typeface="メイリオ"/>
                <a:cs typeface="メイリオ"/>
              </a:rPr>
              <a:t>た</a:t>
            </a:r>
            <a:r>
              <a:rPr sz="1400" dirty="0">
                <a:latin typeface="メイリオ"/>
                <a:cs typeface="メイリオ"/>
              </a:rPr>
              <a:t>事業</a:t>
            </a:r>
            <a:r>
              <a:rPr sz="1400" spc="-15" dirty="0">
                <a:latin typeface="メイリオ"/>
                <a:cs typeface="メイリオ"/>
              </a:rPr>
              <a:t>引</a:t>
            </a:r>
            <a:r>
              <a:rPr sz="1400" dirty="0">
                <a:latin typeface="メイリオ"/>
                <a:cs typeface="メイリオ"/>
              </a:rPr>
              <a:t>継ぎ</a:t>
            </a:r>
            <a:r>
              <a:rPr sz="1400" spc="-15" dirty="0">
                <a:latin typeface="メイリオ"/>
                <a:cs typeface="メイリオ"/>
              </a:rPr>
              <a:t>件</a:t>
            </a:r>
            <a:r>
              <a:rPr sz="1400" dirty="0">
                <a:latin typeface="メイリオ"/>
                <a:cs typeface="メイリオ"/>
              </a:rPr>
              <a:t>数の</a:t>
            </a:r>
            <a:r>
              <a:rPr sz="1400" b="1" spc="-15" dirty="0">
                <a:latin typeface="メイリオ"/>
                <a:cs typeface="メイリオ"/>
              </a:rPr>
              <a:t>来</a:t>
            </a:r>
            <a:r>
              <a:rPr sz="1400" b="1" dirty="0">
                <a:latin typeface="メイリオ"/>
                <a:cs typeface="メイリオ"/>
              </a:rPr>
              <a:t>年度</a:t>
            </a:r>
            <a:r>
              <a:rPr sz="1400" b="1" spc="-15" dirty="0">
                <a:latin typeface="メイリオ"/>
                <a:cs typeface="メイリオ"/>
              </a:rPr>
              <a:t>目</a:t>
            </a:r>
            <a:r>
              <a:rPr sz="1400" b="1" dirty="0">
                <a:latin typeface="メイリオ"/>
                <a:cs typeface="メイリオ"/>
              </a:rPr>
              <a:t>標を</a:t>
            </a:r>
            <a:r>
              <a:rPr sz="1400" b="1" spc="-5" dirty="0">
                <a:latin typeface="メイリオ"/>
                <a:cs typeface="メイリオ"/>
              </a:rPr>
              <a:t>300</a:t>
            </a:r>
            <a:r>
              <a:rPr sz="1400" b="1" dirty="0">
                <a:latin typeface="メイリオ"/>
                <a:cs typeface="メイリオ"/>
              </a:rPr>
              <a:t>件</a:t>
            </a:r>
            <a:r>
              <a:rPr sz="1400" dirty="0">
                <a:latin typeface="メイリオ"/>
                <a:cs typeface="メイリオ"/>
              </a:rPr>
              <a:t>とす る（平成29年度は100件、</a:t>
            </a:r>
            <a:r>
              <a:rPr sz="1400" spc="-15" dirty="0">
                <a:latin typeface="メイリオ"/>
                <a:cs typeface="メイリオ"/>
              </a:rPr>
              <a:t>平</a:t>
            </a:r>
            <a:r>
              <a:rPr sz="1400" dirty="0">
                <a:latin typeface="メイリオ"/>
                <a:cs typeface="メイリオ"/>
              </a:rPr>
              <a:t>成30</a:t>
            </a:r>
            <a:r>
              <a:rPr sz="1400" spc="-15" dirty="0">
                <a:latin typeface="メイリオ"/>
                <a:cs typeface="メイリオ"/>
              </a:rPr>
              <a:t>年</a:t>
            </a:r>
            <a:r>
              <a:rPr sz="1400" dirty="0">
                <a:latin typeface="メイリオ"/>
                <a:cs typeface="メイリオ"/>
              </a:rPr>
              <a:t>度</a:t>
            </a:r>
            <a:r>
              <a:rPr sz="1400" spc="-5" dirty="0">
                <a:latin typeface="メイリオ"/>
                <a:cs typeface="メイリオ"/>
              </a:rPr>
              <a:t>は4～9</a:t>
            </a:r>
            <a:r>
              <a:rPr sz="1400" dirty="0">
                <a:latin typeface="メイリオ"/>
                <a:cs typeface="メイリオ"/>
              </a:rPr>
              <a:t>月期</a:t>
            </a:r>
            <a:r>
              <a:rPr sz="1400" spc="-15" dirty="0">
                <a:latin typeface="メイリオ"/>
                <a:cs typeface="メイリオ"/>
              </a:rPr>
              <a:t>で</a:t>
            </a:r>
            <a:r>
              <a:rPr sz="1400" dirty="0">
                <a:latin typeface="メイリオ"/>
                <a:cs typeface="メイリオ"/>
              </a:rPr>
              <a:t>70件）</a:t>
            </a:r>
            <a:endParaRPr sz="1400">
              <a:latin typeface="メイリオ"/>
              <a:cs typeface="メイリオ"/>
            </a:endParaRPr>
          </a:p>
        </p:txBody>
      </p:sp>
    </p:spTree>
    <p:extLst>
      <p:ext uri="{BB962C8B-B14F-4D97-AF65-F5344CB8AC3E}">
        <p14:creationId xmlns:p14="http://schemas.microsoft.com/office/powerpoint/2010/main" val="74762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075" y="563880"/>
            <a:ext cx="9409430" cy="916148"/>
          </a:xfrm>
          <a:prstGeom prst="rect">
            <a:avLst/>
          </a:prstGeom>
          <a:solidFill>
            <a:srgbClr val="99D6EC"/>
          </a:solidFill>
        </p:spPr>
        <p:txBody>
          <a:bodyPr vert="horz" wrap="square" lIns="0" tIns="18415" rIns="0" bIns="0" rtlCol="0">
            <a:spAutoFit/>
          </a:bodyPr>
          <a:lstStyle/>
          <a:p>
            <a:pPr marL="380365" marR="318135" indent="-286385" algn="just">
              <a:lnSpc>
                <a:spcPct val="108200"/>
              </a:lnSpc>
              <a:spcBef>
                <a:spcPts val="145"/>
              </a:spcBef>
              <a:buClr>
                <a:srgbClr val="1F497D"/>
              </a:buClr>
              <a:buFont typeface="Wingdings"/>
              <a:buChar char=""/>
              <a:tabLst>
                <a:tab pos="381635" algn="l"/>
              </a:tabLst>
            </a:pPr>
            <a:r>
              <a:rPr dirty="0">
                <a:latin typeface="メイリオ"/>
                <a:cs typeface="メイリオ"/>
              </a:rPr>
              <a:t>平成30年度よ</a:t>
            </a:r>
            <a:r>
              <a:rPr spc="-15" dirty="0">
                <a:latin typeface="メイリオ"/>
                <a:cs typeface="メイリオ"/>
              </a:rPr>
              <a:t>り</a:t>
            </a:r>
            <a:r>
              <a:rPr dirty="0">
                <a:latin typeface="メイリオ"/>
                <a:cs typeface="メイリオ"/>
              </a:rPr>
              <a:t>、事</a:t>
            </a:r>
            <a:r>
              <a:rPr spc="-15" dirty="0">
                <a:latin typeface="メイリオ"/>
                <a:cs typeface="メイリオ"/>
              </a:rPr>
              <a:t>業</a:t>
            </a:r>
            <a:r>
              <a:rPr dirty="0">
                <a:latin typeface="メイリオ"/>
                <a:cs typeface="メイリオ"/>
              </a:rPr>
              <a:t>承継</a:t>
            </a:r>
            <a:r>
              <a:rPr spc="-15" dirty="0">
                <a:latin typeface="メイリオ"/>
                <a:cs typeface="メイリオ"/>
              </a:rPr>
              <a:t>税</a:t>
            </a:r>
            <a:r>
              <a:rPr dirty="0">
                <a:latin typeface="メイリオ"/>
                <a:cs typeface="メイリオ"/>
              </a:rPr>
              <a:t>制を</a:t>
            </a:r>
            <a:r>
              <a:rPr spc="-15" dirty="0">
                <a:latin typeface="メイリオ"/>
                <a:cs typeface="メイリオ"/>
              </a:rPr>
              <a:t>抜</a:t>
            </a:r>
            <a:r>
              <a:rPr dirty="0">
                <a:latin typeface="メイリオ"/>
                <a:cs typeface="メイリオ"/>
              </a:rPr>
              <a:t>本的</a:t>
            </a:r>
            <a:r>
              <a:rPr spc="-15" dirty="0">
                <a:latin typeface="メイリオ"/>
                <a:cs typeface="メイリオ"/>
              </a:rPr>
              <a:t>に</a:t>
            </a:r>
            <a:r>
              <a:rPr dirty="0">
                <a:latin typeface="メイリオ"/>
                <a:cs typeface="メイリオ"/>
              </a:rPr>
              <a:t>拡充</a:t>
            </a:r>
            <a:r>
              <a:rPr spc="-15" dirty="0">
                <a:latin typeface="メイリオ"/>
                <a:cs typeface="メイリオ"/>
              </a:rPr>
              <a:t>し</a:t>
            </a:r>
            <a:r>
              <a:rPr dirty="0">
                <a:latin typeface="メイリオ"/>
                <a:cs typeface="メイリオ"/>
              </a:rPr>
              <a:t>、法</a:t>
            </a:r>
            <a:r>
              <a:rPr spc="-15" dirty="0">
                <a:latin typeface="メイリオ"/>
                <a:cs typeface="メイリオ"/>
              </a:rPr>
              <a:t>人</a:t>
            </a:r>
            <a:r>
              <a:rPr dirty="0">
                <a:latin typeface="メイリオ"/>
                <a:cs typeface="メイリオ"/>
              </a:rPr>
              <a:t>の親</a:t>
            </a:r>
            <a:r>
              <a:rPr spc="-15" dirty="0">
                <a:latin typeface="メイリオ"/>
                <a:cs typeface="メイリオ"/>
              </a:rPr>
              <a:t>族</a:t>
            </a:r>
            <a:r>
              <a:rPr dirty="0">
                <a:latin typeface="メイリオ"/>
                <a:cs typeface="メイリオ"/>
              </a:rPr>
              <a:t>内承</a:t>
            </a:r>
            <a:r>
              <a:rPr spc="-15" dirty="0">
                <a:latin typeface="メイリオ"/>
                <a:cs typeface="メイリオ"/>
              </a:rPr>
              <a:t>継</a:t>
            </a:r>
            <a:r>
              <a:rPr dirty="0">
                <a:latin typeface="メイリオ"/>
                <a:cs typeface="メイリオ"/>
              </a:rPr>
              <a:t>を強力 に支援。さらに、平成</a:t>
            </a:r>
            <a:r>
              <a:rPr spc="-10" dirty="0">
                <a:latin typeface="メイリオ"/>
                <a:cs typeface="メイリオ"/>
              </a:rPr>
              <a:t>31</a:t>
            </a:r>
            <a:r>
              <a:rPr dirty="0" smtClean="0">
                <a:latin typeface="メイリオ"/>
                <a:cs typeface="メイリオ"/>
              </a:rPr>
              <a:t>年</a:t>
            </a:r>
            <a:r>
              <a:rPr spc="-15" dirty="0" smtClean="0">
                <a:latin typeface="メイリオ"/>
                <a:cs typeface="メイリオ"/>
              </a:rPr>
              <a:t>度</a:t>
            </a:r>
            <a:r>
              <a:rPr dirty="0" smtClean="0">
                <a:latin typeface="メイリオ"/>
                <a:cs typeface="メイリオ"/>
              </a:rPr>
              <a:t>税制</a:t>
            </a:r>
            <a:r>
              <a:rPr spc="-15" dirty="0" smtClean="0">
                <a:latin typeface="メイリオ"/>
                <a:cs typeface="メイリオ"/>
              </a:rPr>
              <a:t>改</a:t>
            </a:r>
            <a:r>
              <a:rPr dirty="0" smtClean="0">
                <a:latin typeface="メイリオ"/>
                <a:cs typeface="メイリオ"/>
              </a:rPr>
              <a:t>正で</a:t>
            </a:r>
            <a:r>
              <a:rPr spc="-15" dirty="0" smtClean="0">
                <a:latin typeface="メイリオ"/>
                <a:cs typeface="メイリオ"/>
              </a:rPr>
              <a:t>は</a:t>
            </a:r>
            <a:r>
              <a:rPr lang="ja-JP" altLang="en-US" spc="-15" dirty="0" err="1" smtClean="0">
                <a:latin typeface="メイリオ"/>
                <a:cs typeface="メイリオ"/>
              </a:rPr>
              <a:t>、</a:t>
            </a:r>
            <a:r>
              <a:rPr lang="ja-JP" altLang="en-US" u="sng" spc="-15" dirty="0" smtClean="0">
                <a:solidFill>
                  <a:srgbClr val="FF0000"/>
                </a:solidFill>
                <a:latin typeface="メイリオ" panose="020B0604030504040204" pitchFamily="50" charset="-128"/>
                <a:ea typeface="メイリオ" panose="020B0604030504040204" pitchFamily="50" charset="-128"/>
                <a:cs typeface="メイリオ"/>
              </a:rPr>
              <a:t>個人事業者の事業承継を促すため、事業に用いる資産の</a:t>
            </a:r>
            <a:r>
              <a:rPr lang="ja-JP" altLang="en-US" u="sng" dirty="0" smtClean="0">
                <a:solidFill>
                  <a:srgbClr val="FF0000"/>
                </a:solidFill>
                <a:latin typeface="メイリオ" panose="020B0604030504040204" pitchFamily="50" charset="-128"/>
                <a:ea typeface="メイリオ" panose="020B0604030504040204" pitchFamily="50" charset="-128"/>
                <a:cs typeface="メイリオ"/>
              </a:rPr>
              <a:t>承継を円滑化するための措置を講じる。</a:t>
            </a:r>
            <a:endParaRPr u="sng" dirty="0">
              <a:solidFill>
                <a:srgbClr val="FF0000"/>
              </a:solidFill>
              <a:latin typeface="メイリオ" panose="020B0604030504040204" pitchFamily="50" charset="-128"/>
              <a:ea typeface="メイリオ" panose="020B0604030504040204" pitchFamily="50" charset="-128"/>
              <a:cs typeface="メイリオ"/>
            </a:endParaRPr>
          </a:p>
        </p:txBody>
      </p:sp>
      <p:sp>
        <p:nvSpPr>
          <p:cNvPr id="3" name="object 3"/>
          <p:cNvSpPr txBox="1">
            <a:spLocks noGrp="1"/>
          </p:cNvSpPr>
          <p:nvPr>
            <p:ph type="title"/>
          </p:nvPr>
        </p:nvSpPr>
        <p:spPr>
          <a:xfrm>
            <a:off x="148537" y="69741"/>
            <a:ext cx="88646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lang="ja-JP" altLang="en-US" sz="2000" dirty="0"/>
              <a:t>施策①</a:t>
            </a:r>
            <a:r>
              <a:rPr lang="ja-JP" altLang="en-US" sz="2000" dirty="0" smtClean="0"/>
              <a:t>－４ </a:t>
            </a:r>
            <a:r>
              <a:rPr sz="2000" dirty="0"/>
              <a:t>	</a:t>
            </a:r>
            <a:r>
              <a:rPr sz="2000" dirty="0" err="1" smtClean="0"/>
              <a:t>個人事業者の事業承継税制の抜本拡充</a:t>
            </a:r>
            <a:endParaRPr sz="2000" dirty="0"/>
          </a:p>
        </p:txBody>
      </p:sp>
      <p:sp>
        <p:nvSpPr>
          <p:cNvPr id="4" name="object 4"/>
          <p:cNvSpPr/>
          <p:nvPr/>
        </p:nvSpPr>
        <p:spPr>
          <a:xfrm>
            <a:off x="1161288" y="2540507"/>
            <a:ext cx="2834639" cy="21168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344" y="4568952"/>
            <a:ext cx="4986527" cy="167792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712255" y="3825809"/>
            <a:ext cx="801370" cy="666750"/>
          </a:xfrm>
          <a:prstGeom prst="rect">
            <a:avLst/>
          </a:prstGeom>
        </p:spPr>
        <p:txBody>
          <a:bodyPr vert="horz" wrap="square" lIns="0" tIns="12700" rIns="0" bIns="0" rtlCol="0">
            <a:spAutoFit/>
          </a:bodyPr>
          <a:lstStyle/>
          <a:p>
            <a:pPr marL="178435">
              <a:lnSpc>
                <a:spcPct val="100000"/>
              </a:lnSpc>
              <a:spcBef>
                <a:spcPts val="100"/>
              </a:spcBef>
            </a:pPr>
            <a:r>
              <a:rPr sz="1400" b="1" spc="-5" dirty="0">
                <a:latin typeface="メイリオ"/>
                <a:cs typeface="メイリオ"/>
              </a:rPr>
              <a:t>54%</a:t>
            </a:r>
            <a:endParaRPr sz="1400">
              <a:latin typeface="メイリオ"/>
              <a:cs typeface="メイリオ"/>
            </a:endParaRPr>
          </a:p>
          <a:p>
            <a:pPr marL="12700" marR="5080" algn="ctr">
              <a:lnSpc>
                <a:spcPct val="100000"/>
              </a:lnSpc>
              <a:spcBef>
                <a:spcPts val="5"/>
              </a:spcBef>
            </a:pPr>
            <a:r>
              <a:rPr sz="1400" b="1" spc="-5" dirty="0">
                <a:latin typeface="メイリオ"/>
                <a:cs typeface="メイリオ"/>
              </a:rPr>
              <a:t>70</a:t>
            </a:r>
            <a:r>
              <a:rPr sz="1400" b="1" dirty="0">
                <a:latin typeface="メイリオ"/>
                <a:cs typeface="メイリオ"/>
              </a:rPr>
              <a:t>歳以上  (</a:t>
            </a:r>
            <a:r>
              <a:rPr sz="1400" b="1" spc="-5" dirty="0">
                <a:latin typeface="メイリオ"/>
                <a:cs typeface="メイリオ"/>
              </a:rPr>
              <a:t>93</a:t>
            </a:r>
            <a:r>
              <a:rPr sz="1400" b="1" dirty="0">
                <a:latin typeface="メイリオ"/>
                <a:cs typeface="メイリオ"/>
              </a:rPr>
              <a:t>万人)</a:t>
            </a:r>
            <a:endParaRPr sz="1400">
              <a:latin typeface="メイリオ"/>
              <a:cs typeface="メイリオ"/>
            </a:endParaRPr>
          </a:p>
        </p:txBody>
      </p:sp>
      <p:sp>
        <p:nvSpPr>
          <p:cNvPr id="7" name="object 7"/>
          <p:cNvSpPr txBox="1"/>
          <p:nvPr/>
        </p:nvSpPr>
        <p:spPr>
          <a:xfrm>
            <a:off x="1822676" y="3822777"/>
            <a:ext cx="4330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46%</a:t>
            </a:r>
            <a:endParaRPr sz="1400">
              <a:latin typeface="メイリオ"/>
              <a:cs typeface="メイリオ"/>
            </a:endParaRPr>
          </a:p>
        </p:txBody>
      </p:sp>
      <p:sp>
        <p:nvSpPr>
          <p:cNvPr id="8" name="object 8"/>
          <p:cNvSpPr txBox="1"/>
          <p:nvPr/>
        </p:nvSpPr>
        <p:spPr>
          <a:xfrm>
            <a:off x="1647400" y="4036212"/>
            <a:ext cx="782955" cy="453390"/>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70歳未満</a:t>
            </a:r>
            <a:endParaRPr sz="1400">
              <a:latin typeface="メイリオ"/>
              <a:cs typeface="メイリオ"/>
            </a:endParaRPr>
          </a:p>
          <a:p>
            <a:pPr marL="24765">
              <a:lnSpc>
                <a:spcPct val="100000"/>
              </a:lnSpc>
              <a:spcBef>
                <a:spcPts val="5"/>
              </a:spcBef>
            </a:pPr>
            <a:r>
              <a:rPr sz="1400" spc="-5" dirty="0">
                <a:latin typeface="メイリオ"/>
                <a:cs typeface="メイリオ"/>
              </a:rPr>
              <a:t>(</a:t>
            </a:r>
            <a:r>
              <a:rPr sz="1400" dirty="0">
                <a:latin typeface="メイリオ"/>
                <a:cs typeface="メイリオ"/>
              </a:rPr>
              <a:t>79万人)</a:t>
            </a:r>
            <a:endParaRPr sz="1400">
              <a:latin typeface="メイリオ"/>
              <a:cs typeface="メイリオ"/>
            </a:endParaRPr>
          </a:p>
        </p:txBody>
      </p:sp>
      <p:sp>
        <p:nvSpPr>
          <p:cNvPr id="9" name="object 9"/>
          <p:cNvSpPr txBox="1"/>
          <p:nvPr/>
        </p:nvSpPr>
        <p:spPr>
          <a:xfrm>
            <a:off x="1093447" y="4891373"/>
            <a:ext cx="4330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27%</a:t>
            </a:r>
            <a:endParaRPr sz="1400">
              <a:latin typeface="メイリオ"/>
              <a:cs typeface="メイリオ"/>
            </a:endParaRPr>
          </a:p>
        </p:txBody>
      </p:sp>
      <p:sp>
        <p:nvSpPr>
          <p:cNvPr id="10" name="object 10"/>
          <p:cNvSpPr txBox="1"/>
          <p:nvPr/>
        </p:nvSpPr>
        <p:spPr>
          <a:xfrm>
            <a:off x="918170" y="5104807"/>
            <a:ext cx="78295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70歳未満</a:t>
            </a:r>
            <a:endParaRPr sz="1400">
              <a:latin typeface="メイリオ"/>
              <a:cs typeface="メイリオ"/>
            </a:endParaRPr>
          </a:p>
        </p:txBody>
      </p:sp>
      <p:sp>
        <p:nvSpPr>
          <p:cNvPr id="11" name="object 11"/>
          <p:cNvSpPr txBox="1"/>
          <p:nvPr/>
        </p:nvSpPr>
        <p:spPr>
          <a:xfrm>
            <a:off x="930295" y="5318242"/>
            <a:ext cx="76073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メイリオ"/>
                <a:cs typeface="メイリオ"/>
              </a:rPr>
              <a:t>(</a:t>
            </a:r>
            <a:r>
              <a:rPr sz="1400" dirty="0">
                <a:latin typeface="メイリオ"/>
                <a:cs typeface="メイリオ"/>
              </a:rPr>
              <a:t>59万人)</a:t>
            </a:r>
            <a:endParaRPr sz="1400">
              <a:latin typeface="メイリオ"/>
              <a:cs typeface="メイリオ"/>
            </a:endParaRPr>
          </a:p>
        </p:txBody>
      </p:sp>
      <p:sp>
        <p:nvSpPr>
          <p:cNvPr id="12" name="object 12"/>
          <p:cNvSpPr txBox="1"/>
          <p:nvPr/>
        </p:nvSpPr>
        <p:spPr>
          <a:xfrm>
            <a:off x="3345477" y="4906707"/>
            <a:ext cx="46926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0000"/>
                </a:solidFill>
                <a:latin typeface="メイリオ"/>
                <a:cs typeface="メイリオ"/>
              </a:rPr>
              <a:t>73%</a:t>
            </a:r>
            <a:endParaRPr sz="1400">
              <a:latin typeface="メイリオ"/>
              <a:cs typeface="メイリオ"/>
            </a:endParaRPr>
          </a:p>
        </p:txBody>
      </p:sp>
      <p:sp>
        <p:nvSpPr>
          <p:cNvPr id="13" name="object 13"/>
          <p:cNvSpPr txBox="1"/>
          <p:nvPr/>
        </p:nvSpPr>
        <p:spPr>
          <a:xfrm>
            <a:off x="3119917" y="5120142"/>
            <a:ext cx="919480" cy="453390"/>
          </a:xfrm>
          <a:prstGeom prst="rect">
            <a:avLst/>
          </a:prstGeom>
        </p:spPr>
        <p:txBody>
          <a:bodyPr vert="horz" wrap="square" lIns="0" tIns="12700" rIns="0" bIns="0" rtlCol="0">
            <a:spAutoFit/>
          </a:bodyPr>
          <a:lstStyle/>
          <a:p>
            <a:pPr marL="12700" marR="5080" indent="59055">
              <a:lnSpc>
                <a:spcPct val="100000"/>
              </a:lnSpc>
              <a:spcBef>
                <a:spcPts val="100"/>
              </a:spcBef>
            </a:pPr>
            <a:r>
              <a:rPr sz="1400" b="1" spc="-5" dirty="0">
                <a:solidFill>
                  <a:srgbClr val="FF0000"/>
                </a:solidFill>
                <a:latin typeface="メイリオ"/>
                <a:cs typeface="メイリオ"/>
              </a:rPr>
              <a:t>70</a:t>
            </a:r>
            <a:r>
              <a:rPr sz="1400" b="1" dirty="0">
                <a:solidFill>
                  <a:srgbClr val="FF0000"/>
                </a:solidFill>
                <a:latin typeface="メイリオ"/>
                <a:cs typeface="メイリオ"/>
              </a:rPr>
              <a:t>歳以上 (</a:t>
            </a:r>
            <a:r>
              <a:rPr sz="1400" b="1" spc="-5" dirty="0">
                <a:solidFill>
                  <a:srgbClr val="FF0000"/>
                </a:solidFill>
                <a:latin typeface="メイリオ"/>
                <a:cs typeface="メイリオ"/>
              </a:rPr>
              <a:t>150</a:t>
            </a:r>
            <a:r>
              <a:rPr sz="1400" b="1" dirty="0">
                <a:solidFill>
                  <a:srgbClr val="FF0000"/>
                </a:solidFill>
                <a:latin typeface="メイリオ"/>
                <a:cs typeface="メイリオ"/>
              </a:rPr>
              <a:t>万人)</a:t>
            </a:r>
            <a:endParaRPr sz="1400">
              <a:latin typeface="メイリオ"/>
              <a:cs typeface="メイリオ"/>
            </a:endParaRPr>
          </a:p>
        </p:txBody>
      </p:sp>
      <p:sp>
        <p:nvSpPr>
          <p:cNvPr id="14" name="object 14"/>
          <p:cNvSpPr/>
          <p:nvPr/>
        </p:nvSpPr>
        <p:spPr>
          <a:xfrm>
            <a:off x="3920495" y="4554471"/>
            <a:ext cx="1071245" cy="1589405"/>
          </a:xfrm>
          <a:custGeom>
            <a:avLst/>
            <a:gdLst/>
            <a:ahLst/>
            <a:cxnLst/>
            <a:rect l="l" t="t" r="r" b="b"/>
            <a:pathLst>
              <a:path w="1071245" h="1589404">
                <a:moveTo>
                  <a:pt x="1070813" y="1589392"/>
                </a:moveTo>
                <a:lnTo>
                  <a:pt x="0" y="0"/>
                </a:lnTo>
              </a:path>
            </a:pathLst>
          </a:custGeom>
          <a:ln w="25908">
            <a:solidFill>
              <a:srgbClr val="FF0000"/>
            </a:solidFill>
            <a:prstDash val="sysDash"/>
          </a:ln>
        </p:spPr>
        <p:txBody>
          <a:bodyPr wrap="square" lIns="0" tIns="0" rIns="0" bIns="0" rtlCol="0"/>
          <a:lstStyle/>
          <a:p>
            <a:endParaRPr/>
          </a:p>
        </p:txBody>
      </p:sp>
      <p:sp>
        <p:nvSpPr>
          <p:cNvPr id="15" name="object 15"/>
          <p:cNvSpPr txBox="1"/>
          <p:nvPr/>
        </p:nvSpPr>
        <p:spPr>
          <a:xfrm>
            <a:off x="303273" y="6281571"/>
            <a:ext cx="4364355" cy="39116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平成</a:t>
            </a:r>
            <a:r>
              <a:rPr sz="1200" spc="-5" dirty="0">
                <a:latin typeface="メイリオ"/>
                <a:cs typeface="メイリオ"/>
              </a:rPr>
              <a:t>28</a:t>
            </a:r>
            <a:r>
              <a:rPr sz="1200" dirty="0">
                <a:latin typeface="メイリオ"/>
                <a:cs typeface="メイリオ"/>
              </a:rPr>
              <a:t>年度総務省「個人企業経済調査」、</a:t>
            </a:r>
            <a:endParaRPr sz="1200">
              <a:latin typeface="メイリオ"/>
              <a:cs typeface="メイリオ"/>
            </a:endParaRPr>
          </a:p>
          <a:p>
            <a:pPr marL="12700">
              <a:lnSpc>
                <a:spcPct val="100000"/>
              </a:lnSpc>
            </a:pPr>
            <a:r>
              <a:rPr sz="1200" dirty="0">
                <a:latin typeface="メイリオ"/>
                <a:cs typeface="メイリオ"/>
              </a:rPr>
              <a:t>平成</a:t>
            </a:r>
            <a:r>
              <a:rPr sz="1200" spc="-5" dirty="0">
                <a:latin typeface="メイリオ"/>
                <a:cs typeface="メイリオ"/>
              </a:rPr>
              <a:t>28</a:t>
            </a:r>
            <a:r>
              <a:rPr sz="1200" dirty="0">
                <a:latin typeface="メイリオ"/>
                <a:cs typeface="メイリオ"/>
              </a:rPr>
              <a:t>年度</a:t>
            </a:r>
            <a:r>
              <a:rPr sz="1200" spc="-70" dirty="0">
                <a:latin typeface="メイリオ"/>
                <a:cs typeface="メイリオ"/>
              </a:rPr>
              <a:t> </a:t>
            </a:r>
            <a:r>
              <a:rPr sz="1200" dirty="0">
                <a:latin typeface="メイリオ"/>
                <a:cs typeface="メイリオ"/>
              </a:rPr>
              <a:t>(株)帝国データバンクの企業概要ファイルから推計</a:t>
            </a:r>
            <a:endParaRPr sz="1200">
              <a:latin typeface="メイリオ"/>
              <a:cs typeface="メイリオ"/>
            </a:endParaRPr>
          </a:p>
        </p:txBody>
      </p:sp>
      <p:sp>
        <p:nvSpPr>
          <p:cNvPr id="16" name="object 16"/>
          <p:cNvSpPr/>
          <p:nvPr/>
        </p:nvSpPr>
        <p:spPr>
          <a:xfrm>
            <a:off x="2110739" y="3457955"/>
            <a:ext cx="800100" cy="368935"/>
          </a:xfrm>
          <a:custGeom>
            <a:avLst/>
            <a:gdLst/>
            <a:ahLst/>
            <a:cxnLst/>
            <a:rect l="l" t="t" r="r" b="b"/>
            <a:pathLst>
              <a:path w="800100" h="368935">
                <a:moveTo>
                  <a:pt x="0" y="0"/>
                </a:moveTo>
                <a:lnTo>
                  <a:pt x="800100" y="0"/>
                </a:lnTo>
                <a:lnTo>
                  <a:pt x="800100" y="368807"/>
                </a:lnTo>
                <a:lnTo>
                  <a:pt x="0" y="368807"/>
                </a:lnTo>
                <a:lnTo>
                  <a:pt x="0" y="0"/>
                </a:lnTo>
                <a:close/>
              </a:path>
            </a:pathLst>
          </a:custGeom>
          <a:solidFill>
            <a:srgbClr val="FFFFFF"/>
          </a:solidFill>
        </p:spPr>
        <p:txBody>
          <a:bodyPr wrap="square" lIns="0" tIns="0" rIns="0" bIns="0" rtlCol="0"/>
          <a:lstStyle/>
          <a:p>
            <a:endParaRPr/>
          </a:p>
        </p:txBody>
      </p:sp>
      <p:sp>
        <p:nvSpPr>
          <p:cNvPr id="17" name="object 17"/>
          <p:cNvSpPr txBox="1"/>
          <p:nvPr/>
        </p:nvSpPr>
        <p:spPr>
          <a:xfrm>
            <a:off x="2269657" y="3455366"/>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法人</a:t>
            </a:r>
            <a:endParaRPr sz="1800">
              <a:latin typeface="メイリオ"/>
              <a:cs typeface="メイリオ"/>
            </a:endParaRPr>
          </a:p>
        </p:txBody>
      </p:sp>
      <p:sp>
        <p:nvSpPr>
          <p:cNvPr id="18" name="object 18"/>
          <p:cNvSpPr/>
          <p:nvPr/>
        </p:nvSpPr>
        <p:spPr>
          <a:xfrm>
            <a:off x="1656588" y="4750308"/>
            <a:ext cx="1559560" cy="368935"/>
          </a:xfrm>
          <a:custGeom>
            <a:avLst/>
            <a:gdLst/>
            <a:ahLst/>
            <a:cxnLst/>
            <a:rect l="l" t="t" r="r" b="b"/>
            <a:pathLst>
              <a:path w="1559560" h="368935">
                <a:moveTo>
                  <a:pt x="0" y="0"/>
                </a:moveTo>
                <a:lnTo>
                  <a:pt x="1559052" y="0"/>
                </a:lnTo>
                <a:lnTo>
                  <a:pt x="1559052" y="368808"/>
                </a:lnTo>
                <a:lnTo>
                  <a:pt x="0" y="368808"/>
                </a:lnTo>
                <a:lnTo>
                  <a:pt x="0" y="0"/>
                </a:lnTo>
                <a:close/>
              </a:path>
            </a:pathLst>
          </a:custGeom>
          <a:solidFill>
            <a:srgbClr val="FFFFFF"/>
          </a:solidFill>
        </p:spPr>
        <p:txBody>
          <a:bodyPr wrap="square" lIns="0" tIns="0" rIns="0" bIns="0" rtlCol="0"/>
          <a:lstStyle/>
          <a:p>
            <a:endParaRPr/>
          </a:p>
        </p:txBody>
      </p:sp>
      <p:sp>
        <p:nvSpPr>
          <p:cNvPr id="19" name="object 19"/>
          <p:cNvSpPr txBox="1"/>
          <p:nvPr/>
        </p:nvSpPr>
        <p:spPr>
          <a:xfrm>
            <a:off x="1656588" y="4748155"/>
            <a:ext cx="1559560" cy="299720"/>
          </a:xfrm>
          <a:prstGeom prst="rect">
            <a:avLst/>
          </a:prstGeom>
        </p:spPr>
        <p:txBody>
          <a:bodyPr vert="horz" wrap="square" lIns="0" tIns="12700" rIns="0" bIns="0" rtlCol="0">
            <a:spAutoFit/>
          </a:bodyPr>
          <a:lstStyle/>
          <a:p>
            <a:pPr marL="207645">
              <a:lnSpc>
                <a:spcPct val="100000"/>
              </a:lnSpc>
              <a:spcBef>
                <a:spcPts val="100"/>
              </a:spcBef>
            </a:pPr>
            <a:r>
              <a:rPr sz="1800" dirty="0">
                <a:latin typeface="メイリオ"/>
                <a:cs typeface="メイリオ"/>
              </a:rPr>
              <a:t>個人事業者</a:t>
            </a:r>
            <a:endParaRPr sz="1800">
              <a:latin typeface="メイリオ"/>
              <a:cs typeface="メイリオ"/>
            </a:endParaRPr>
          </a:p>
        </p:txBody>
      </p:sp>
      <p:sp>
        <p:nvSpPr>
          <p:cNvPr id="20" name="object 20"/>
          <p:cNvSpPr/>
          <p:nvPr/>
        </p:nvSpPr>
        <p:spPr>
          <a:xfrm>
            <a:off x="2091693" y="6166865"/>
            <a:ext cx="2935605" cy="0"/>
          </a:xfrm>
          <a:custGeom>
            <a:avLst/>
            <a:gdLst/>
            <a:ahLst/>
            <a:cxnLst/>
            <a:rect l="l" t="t" r="r" b="b"/>
            <a:pathLst>
              <a:path w="2935604">
                <a:moveTo>
                  <a:pt x="2935274" y="0"/>
                </a:moveTo>
                <a:lnTo>
                  <a:pt x="0" y="0"/>
                </a:lnTo>
              </a:path>
            </a:pathLst>
          </a:custGeom>
          <a:ln w="25908">
            <a:solidFill>
              <a:srgbClr val="FF0000"/>
            </a:solidFill>
            <a:prstDash val="sysDash"/>
          </a:ln>
        </p:spPr>
        <p:txBody>
          <a:bodyPr wrap="square" lIns="0" tIns="0" rIns="0" bIns="0" rtlCol="0"/>
          <a:lstStyle/>
          <a:p>
            <a:endParaRPr/>
          </a:p>
        </p:txBody>
      </p:sp>
      <p:sp>
        <p:nvSpPr>
          <p:cNvPr id="21" name="object 21"/>
          <p:cNvSpPr/>
          <p:nvPr/>
        </p:nvSpPr>
        <p:spPr>
          <a:xfrm>
            <a:off x="2077970" y="4589526"/>
            <a:ext cx="1867535" cy="0"/>
          </a:xfrm>
          <a:custGeom>
            <a:avLst/>
            <a:gdLst/>
            <a:ahLst/>
            <a:cxnLst/>
            <a:rect l="l" t="t" r="r" b="b"/>
            <a:pathLst>
              <a:path w="1867535">
                <a:moveTo>
                  <a:pt x="1867090" y="0"/>
                </a:moveTo>
                <a:lnTo>
                  <a:pt x="0" y="0"/>
                </a:lnTo>
              </a:path>
            </a:pathLst>
          </a:custGeom>
          <a:ln w="25908">
            <a:solidFill>
              <a:srgbClr val="FF0000"/>
            </a:solidFill>
            <a:prstDash val="sysDash"/>
          </a:ln>
        </p:spPr>
        <p:txBody>
          <a:bodyPr wrap="square" lIns="0" tIns="0" rIns="0" bIns="0" rtlCol="0"/>
          <a:lstStyle/>
          <a:p>
            <a:endParaRPr/>
          </a:p>
        </p:txBody>
      </p:sp>
      <p:sp>
        <p:nvSpPr>
          <p:cNvPr id="22" name="object 22"/>
          <p:cNvSpPr/>
          <p:nvPr/>
        </p:nvSpPr>
        <p:spPr>
          <a:xfrm>
            <a:off x="2087117" y="4581905"/>
            <a:ext cx="19050" cy="1576705"/>
          </a:xfrm>
          <a:custGeom>
            <a:avLst/>
            <a:gdLst/>
            <a:ahLst/>
            <a:cxnLst/>
            <a:rect l="l" t="t" r="r" b="b"/>
            <a:pathLst>
              <a:path w="19050" h="1576704">
                <a:moveTo>
                  <a:pt x="18542" y="1576095"/>
                </a:moveTo>
                <a:lnTo>
                  <a:pt x="0" y="0"/>
                </a:lnTo>
              </a:path>
            </a:pathLst>
          </a:custGeom>
          <a:ln w="25908">
            <a:solidFill>
              <a:srgbClr val="FF0000"/>
            </a:solidFill>
            <a:prstDash val="sysDash"/>
          </a:ln>
        </p:spPr>
        <p:txBody>
          <a:bodyPr wrap="square" lIns="0" tIns="0" rIns="0" bIns="0" rtlCol="0"/>
          <a:lstStyle/>
          <a:p>
            <a:endParaRPr/>
          </a:p>
        </p:txBody>
      </p:sp>
      <p:sp>
        <p:nvSpPr>
          <p:cNvPr id="23" name="object 23"/>
          <p:cNvSpPr/>
          <p:nvPr/>
        </p:nvSpPr>
        <p:spPr>
          <a:xfrm>
            <a:off x="2494784" y="2634993"/>
            <a:ext cx="31750" cy="1913889"/>
          </a:xfrm>
          <a:custGeom>
            <a:avLst/>
            <a:gdLst/>
            <a:ahLst/>
            <a:cxnLst/>
            <a:rect l="l" t="t" r="r" b="b"/>
            <a:pathLst>
              <a:path w="31750" h="1913889">
                <a:moveTo>
                  <a:pt x="31711" y="1913369"/>
                </a:moveTo>
                <a:lnTo>
                  <a:pt x="0" y="0"/>
                </a:lnTo>
              </a:path>
            </a:pathLst>
          </a:custGeom>
          <a:ln w="9144">
            <a:solidFill>
              <a:srgbClr val="0098D0"/>
            </a:solidFill>
          </a:ln>
        </p:spPr>
        <p:txBody>
          <a:bodyPr wrap="square" lIns="0" tIns="0" rIns="0" bIns="0" rtlCol="0"/>
          <a:lstStyle/>
          <a:p>
            <a:endParaRPr/>
          </a:p>
        </p:txBody>
      </p:sp>
      <p:sp>
        <p:nvSpPr>
          <p:cNvPr id="24" name="object 24"/>
          <p:cNvSpPr/>
          <p:nvPr/>
        </p:nvSpPr>
        <p:spPr>
          <a:xfrm>
            <a:off x="2557266" y="2528322"/>
            <a:ext cx="1367790" cy="2026285"/>
          </a:xfrm>
          <a:custGeom>
            <a:avLst/>
            <a:gdLst/>
            <a:ahLst/>
            <a:cxnLst/>
            <a:rect l="l" t="t" r="r" b="b"/>
            <a:pathLst>
              <a:path w="1367789" h="2026285">
                <a:moveTo>
                  <a:pt x="1367409" y="2025942"/>
                </a:moveTo>
                <a:lnTo>
                  <a:pt x="0" y="0"/>
                </a:lnTo>
              </a:path>
            </a:pathLst>
          </a:custGeom>
          <a:ln w="9144">
            <a:solidFill>
              <a:srgbClr val="4F81BD"/>
            </a:solidFill>
          </a:ln>
        </p:spPr>
        <p:txBody>
          <a:bodyPr wrap="square" lIns="0" tIns="0" rIns="0" bIns="0" rtlCol="0"/>
          <a:lstStyle/>
          <a:p>
            <a:endParaRPr/>
          </a:p>
        </p:txBody>
      </p:sp>
      <p:sp>
        <p:nvSpPr>
          <p:cNvPr id="25" name="object 25"/>
          <p:cNvSpPr/>
          <p:nvPr/>
        </p:nvSpPr>
        <p:spPr>
          <a:xfrm>
            <a:off x="2490216" y="2531360"/>
            <a:ext cx="73660" cy="113030"/>
          </a:xfrm>
          <a:custGeom>
            <a:avLst/>
            <a:gdLst/>
            <a:ahLst/>
            <a:cxnLst/>
            <a:rect l="l" t="t" r="r" b="b"/>
            <a:pathLst>
              <a:path w="73660" h="113030">
                <a:moveTo>
                  <a:pt x="0" y="112585"/>
                </a:moveTo>
                <a:lnTo>
                  <a:pt x="73533" y="0"/>
                </a:lnTo>
              </a:path>
            </a:pathLst>
          </a:custGeom>
          <a:ln w="9144">
            <a:solidFill>
              <a:srgbClr val="000000"/>
            </a:solidFill>
          </a:ln>
        </p:spPr>
        <p:txBody>
          <a:bodyPr wrap="square" lIns="0" tIns="0" rIns="0" bIns="0" rtlCol="0"/>
          <a:lstStyle/>
          <a:p>
            <a:endParaRPr/>
          </a:p>
        </p:txBody>
      </p:sp>
      <p:sp>
        <p:nvSpPr>
          <p:cNvPr id="26" name="object 26"/>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1</a:t>
            </a:r>
            <a:r>
              <a:rPr lang="en-US" sz="1400" dirty="0" smtClean="0">
                <a:latin typeface="メイリオ"/>
                <a:cs typeface="メイリオ"/>
              </a:rPr>
              <a:t>5</a:t>
            </a:r>
            <a:endParaRPr sz="1400" dirty="0">
              <a:latin typeface="メイリオ"/>
              <a:cs typeface="メイリオ"/>
            </a:endParaRPr>
          </a:p>
        </p:txBody>
      </p:sp>
      <p:sp>
        <p:nvSpPr>
          <p:cNvPr id="27" name="object 27"/>
          <p:cNvSpPr txBox="1"/>
          <p:nvPr/>
        </p:nvSpPr>
        <p:spPr>
          <a:xfrm>
            <a:off x="5638800" y="1828800"/>
            <a:ext cx="4083832" cy="505908"/>
          </a:xfrm>
          <a:prstGeom prst="rect">
            <a:avLst/>
          </a:prstGeom>
        </p:spPr>
        <p:txBody>
          <a:bodyPr vert="horz" wrap="square" lIns="0" tIns="13335" rIns="0" bIns="0" rtlCol="0">
            <a:spAutoFit/>
          </a:bodyPr>
          <a:lstStyle/>
          <a:p>
            <a:pPr marL="12700" marR="5080" indent="-635">
              <a:lnSpc>
                <a:spcPct val="100000"/>
              </a:lnSpc>
              <a:spcBef>
                <a:spcPts val="105"/>
              </a:spcBef>
            </a:pPr>
            <a:r>
              <a:rPr sz="1600" b="1" u="sng" dirty="0">
                <a:uFill>
                  <a:solidFill>
                    <a:srgbClr val="000000"/>
                  </a:solidFill>
                </a:uFill>
                <a:latin typeface="メイリオ"/>
                <a:cs typeface="メイリオ"/>
              </a:rPr>
              <a:t>純資産</a:t>
            </a:r>
            <a:r>
              <a:rPr sz="1600" b="1" u="sng" spc="-5" dirty="0">
                <a:uFill>
                  <a:solidFill>
                    <a:srgbClr val="000000"/>
                  </a:solidFill>
                </a:uFill>
                <a:latin typeface="メイリオ"/>
                <a:cs typeface="メイリオ"/>
              </a:rPr>
              <a:t>4,800</a:t>
            </a:r>
            <a:r>
              <a:rPr sz="1600" b="1" u="sng" dirty="0">
                <a:uFill>
                  <a:solidFill>
                    <a:srgbClr val="000000"/>
                  </a:solidFill>
                </a:uFill>
                <a:latin typeface="メイリオ"/>
                <a:cs typeface="メイリオ"/>
              </a:rPr>
              <a:t>万円※</a:t>
            </a:r>
            <a:r>
              <a:rPr sz="1600" b="1" u="sng" dirty="0" smtClean="0">
                <a:uFill>
                  <a:solidFill>
                    <a:srgbClr val="000000"/>
                  </a:solidFill>
                </a:uFill>
                <a:latin typeface="メイリオ"/>
                <a:cs typeface="メイリオ"/>
              </a:rPr>
              <a:t>超の個人事</a:t>
            </a:r>
            <a:r>
              <a:rPr sz="1600" b="1" u="sng" spc="-15" dirty="0" smtClean="0">
                <a:uFill>
                  <a:solidFill>
                    <a:srgbClr val="000000"/>
                  </a:solidFill>
                </a:uFill>
                <a:latin typeface="メイリオ"/>
                <a:cs typeface="メイリオ"/>
              </a:rPr>
              <a:t>業</a:t>
            </a:r>
            <a:r>
              <a:rPr sz="1600" b="1" u="sng" dirty="0" smtClean="0">
                <a:uFill>
                  <a:solidFill>
                    <a:srgbClr val="000000"/>
                  </a:solidFill>
                </a:uFill>
                <a:latin typeface="メイリオ"/>
                <a:cs typeface="メイリオ"/>
              </a:rPr>
              <a:t>者が</a:t>
            </a:r>
            <a:r>
              <a:rPr sz="1600" b="1" u="sng" spc="-15" dirty="0" smtClean="0">
                <a:uFill>
                  <a:solidFill>
                    <a:srgbClr val="000000"/>
                  </a:solidFill>
                </a:uFill>
                <a:latin typeface="メイリオ"/>
                <a:cs typeface="メイリオ"/>
              </a:rPr>
              <a:t>所</a:t>
            </a:r>
            <a:r>
              <a:rPr sz="1600" b="1" u="sng" dirty="0" smtClean="0">
                <a:uFill>
                  <a:solidFill>
                    <a:srgbClr val="000000"/>
                  </a:solidFill>
                </a:uFill>
                <a:latin typeface="メイリオ"/>
                <a:cs typeface="メイリオ"/>
              </a:rPr>
              <a:t>有する</a:t>
            </a:r>
            <a:r>
              <a:rPr lang="ja-JP" altLang="en-US" sz="1600" b="1" u="sng" dirty="0" smtClean="0">
                <a:uFill>
                  <a:solidFill>
                    <a:srgbClr val="000000"/>
                  </a:solidFill>
                </a:uFill>
                <a:latin typeface="メイリオ"/>
                <a:cs typeface="メイリオ"/>
              </a:rPr>
              <a:t>事業</a:t>
            </a:r>
            <a:r>
              <a:rPr sz="1600" b="1" u="sng" dirty="0" err="1" smtClean="0">
                <a:uFill>
                  <a:solidFill>
                    <a:srgbClr val="000000"/>
                  </a:solidFill>
                </a:uFill>
                <a:latin typeface="メイリオ"/>
                <a:cs typeface="メイリオ"/>
              </a:rPr>
              <a:t>用資産の構成</a:t>
            </a:r>
            <a:endParaRPr sz="1600" dirty="0">
              <a:latin typeface="メイリオ"/>
              <a:cs typeface="メイリオ"/>
            </a:endParaRPr>
          </a:p>
        </p:txBody>
      </p:sp>
      <p:sp>
        <p:nvSpPr>
          <p:cNvPr id="28" name="object 28"/>
          <p:cNvSpPr txBox="1"/>
          <p:nvPr/>
        </p:nvSpPr>
        <p:spPr>
          <a:xfrm>
            <a:off x="230124" y="1930907"/>
            <a:ext cx="624840" cy="288290"/>
          </a:xfrm>
          <a:prstGeom prst="rect">
            <a:avLst/>
          </a:prstGeom>
          <a:solidFill>
            <a:srgbClr val="1F497D"/>
          </a:solidFill>
        </p:spPr>
        <p:txBody>
          <a:bodyPr vert="horz" wrap="square" lIns="0" tIns="9525" rIns="0" bIns="0" rtlCol="0">
            <a:spAutoFit/>
          </a:bodyPr>
          <a:lstStyle/>
          <a:p>
            <a:pPr marL="161925">
              <a:lnSpc>
                <a:spcPct val="100000"/>
              </a:lnSpc>
              <a:spcBef>
                <a:spcPts val="75"/>
              </a:spcBef>
            </a:pPr>
            <a:r>
              <a:rPr sz="1400" b="1" dirty="0">
                <a:solidFill>
                  <a:srgbClr val="FFFFFF"/>
                </a:solidFill>
                <a:latin typeface="メイリオ"/>
                <a:cs typeface="メイリオ"/>
              </a:rPr>
              <a:t>図1</a:t>
            </a:r>
            <a:endParaRPr sz="1400">
              <a:latin typeface="メイリオ"/>
              <a:cs typeface="メイリオ"/>
            </a:endParaRPr>
          </a:p>
        </p:txBody>
      </p:sp>
      <p:sp>
        <p:nvSpPr>
          <p:cNvPr id="29" name="object 29"/>
          <p:cNvSpPr txBox="1"/>
          <p:nvPr/>
        </p:nvSpPr>
        <p:spPr>
          <a:xfrm>
            <a:off x="1080279" y="1882847"/>
            <a:ext cx="4634721" cy="505908"/>
          </a:xfrm>
          <a:prstGeom prst="rect">
            <a:avLst/>
          </a:prstGeom>
        </p:spPr>
        <p:txBody>
          <a:bodyPr vert="horz" wrap="square" lIns="0" tIns="13335" rIns="0" bIns="0" rtlCol="0">
            <a:spAutoFit/>
          </a:bodyPr>
          <a:lstStyle/>
          <a:p>
            <a:pPr marL="12700" marR="126364">
              <a:lnSpc>
                <a:spcPct val="100000"/>
              </a:lnSpc>
              <a:spcBef>
                <a:spcPts val="105"/>
              </a:spcBef>
              <a:tabLst>
                <a:tab pos="4233545" algn="l"/>
              </a:tabLst>
            </a:pPr>
            <a:r>
              <a:rPr sz="1600" b="1" u="sng" dirty="0">
                <a:uFill>
                  <a:solidFill>
                    <a:srgbClr val="000000"/>
                  </a:solidFill>
                </a:uFill>
                <a:latin typeface="メイリオ"/>
                <a:cs typeface="メイリオ"/>
              </a:rPr>
              <a:t>中小企業・小規模事業</a:t>
            </a:r>
            <a:r>
              <a:rPr sz="1600" b="1" u="sng" spc="-15" dirty="0">
                <a:uFill>
                  <a:solidFill>
                    <a:srgbClr val="000000"/>
                  </a:solidFill>
                </a:uFill>
                <a:latin typeface="メイリオ"/>
                <a:cs typeface="メイリオ"/>
              </a:rPr>
              <a:t>者</a:t>
            </a:r>
            <a:r>
              <a:rPr sz="1600" b="1" u="sng" dirty="0">
                <a:uFill>
                  <a:solidFill>
                    <a:srgbClr val="000000"/>
                  </a:solidFill>
                </a:uFill>
                <a:latin typeface="メイリオ"/>
                <a:cs typeface="メイリオ"/>
              </a:rPr>
              <a:t>の経</a:t>
            </a:r>
            <a:r>
              <a:rPr sz="1600" b="1" u="sng" spc="-15" dirty="0">
                <a:uFill>
                  <a:solidFill>
                    <a:srgbClr val="000000"/>
                  </a:solidFill>
                </a:uFill>
                <a:latin typeface="メイリオ"/>
                <a:cs typeface="メイリオ"/>
              </a:rPr>
              <a:t>営</a:t>
            </a:r>
            <a:r>
              <a:rPr sz="1600" b="1" u="sng" dirty="0">
                <a:uFill>
                  <a:solidFill>
                    <a:srgbClr val="000000"/>
                  </a:solidFill>
                </a:uFill>
                <a:latin typeface="メイリオ"/>
                <a:cs typeface="メイリオ"/>
              </a:rPr>
              <a:t>者の</a:t>
            </a:r>
            <a:r>
              <a:rPr sz="1600" b="1" u="sng" spc="-5" dirty="0">
                <a:uFill>
                  <a:solidFill>
                    <a:srgbClr val="000000"/>
                  </a:solidFill>
                </a:uFill>
                <a:latin typeface="メイリオ"/>
                <a:cs typeface="メイリオ"/>
              </a:rPr>
              <a:t>2025</a:t>
            </a:r>
            <a:r>
              <a:rPr sz="1600" b="1" u="sng" dirty="0">
                <a:uFill>
                  <a:solidFill>
                    <a:srgbClr val="000000"/>
                  </a:solidFill>
                </a:uFill>
                <a:latin typeface="メイリオ"/>
                <a:cs typeface="メイリオ"/>
              </a:rPr>
              <a:t>年</a:t>
            </a:r>
            <a:r>
              <a:rPr sz="1600" b="1" dirty="0">
                <a:latin typeface="メイリオ"/>
                <a:cs typeface="メイリオ"/>
              </a:rPr>
              <a:t>	</a:t>
            </a:r>
            <a:r>
              <a:rPr sz="1600" b="1" dirty="0" smtClean="0">
                <a:solidFill>
                  <a:srgbClr val="FFFFFF"/>
                </a:solidFill>
                <a:latin typeface="メイリオ"/>
                <a:cs typeface="メイリオ"/>
              </a:rPr>
              <a:t>図 </a:t>
            </a:r>
            <a:r>
              <a:rPr sz="1600" b="1" u="sng" dirty="0">
                <a:uFill>
                  <a:solidFill>
                    <a:srgbClr val="000000"/>
                  </a:solidFill>
                </a:uFill>
                <a:latin typeface="メイリオ"/>
                <a:cs typeface="メイリオ"/>
              </a:rPr>
              <a:t>における年齢</a:t>
            </a:r>
            <a:endParaRPr sz="1600" dirty="0">
              <a:latin typeface="メイリオ"/>
              <a:cs typeface="メイリオ"/>
            </a:endParaRPr>
          </a:p>
        </p:txBody>
      </p:sp>
      <p:sp>
        <p:nvSpPr>
          <p:cNvPr id="30" name="object 30"/>
          <p:cNvSpPr/>
          <p:nvPr/>
        </p:nvSpPr>
        <p:spPr>
          <a:xfrm>
            <a:off x="8252607" y="3128091"/>
            <a:ext cx="1470025" cy="2656205"/>
          </a:xfrm>
          <a:custGeom>
            <a:avLst/>
            <a:gdLst/>
            <a:ahLst/>
            <a:cxnLst/>
            <a:rect l="l" t="t" r="r" b="b"/>
            <a:pathLst>
              <a:path w="1470025" h="2656204">
                <a:moveTo>
                  <a:pt x="873630" y="2655742"/>
                </a:moveTo>
                <a:lnTo>
                  <a:pt x="0" y="1470254"/>
                </a:lnTo>
                <a:lnTo>
                  <a:pt x="1195" y="0"/>
                </a:lnTo>
                <a:lnTo>
                  <a:pt x="49962" y="817"/>
                </a:lnTo>
                <a:lnTo>
                  <a:pt x="98314" y="3177"/>
                </a:lnTo>
                <a:lnTo>
                  <a:pt x="146226" y="7056"/>
                </a:lnTo>
                <a:lnTo>
                  <a:pt x="193676" y="12431"/>
                </a:lnTo>
                <a:lnTo>
                  <a:pt x="240639" y="19279"/>
                </a:lnTo>
                <a:lnTo>
                  <a:pt x="287093" y="27575"/>
                </a:lnTo>
                <a:lnTo>
                  <a:pt x="333014" y="37296"/>
                </a:lnTo>
                <a:lnTo>
                  <a:pt x="378378" y="48419"/>
                </a:lnTo>
                <a:lnTo>
                  <a:pt x="423162" y="60920"/>
                </a:lnTo>
                <a:lnTo>
                  <a:pt x="467343" y="74776"/>
                </a:lnTo>
                <a:lnTo>
                  <a:pt x="510896" y="89963"/>
                </a:lnTo>
                <a:lnTo>
                  <a:pt x="553799" y="106458"/>
                </a:lnTo>
                <a:lnTo>
                  <a:pt x="596028" y="124237"/>
                </a:lnTo>
                <a:lnTo>
                  <a:pt x="637559" y="143277"/>
                </a:lnTo>
                <a:lnTo>
                  <a:pt x="678370" y="163554"/>
                </a:lnTo>
                <a:lnTo>
                  <a:pt x="718436" y="185046"/>
                </a:lnTo>
                <a:lnTo>
                  <a:pt x="757734" y="207727"/>
                </a:lnTo>
                <a:lnTo>
                  <a:pt x="796240" y="231575"/>
                </a:lnTo>
                <a:lnTo>
                  <a:pt x="833932" y="256567"/>
                </a:lnTo>
                <a:lnTo>
                  <a:pt x="870785" y="282679"/>
                </a:lnTo>
                <a:lnTo>
                  <a:pt x="906776" y="309887"/>
                </a:lnTo>
                <a:lnTo>
                  <a:pt x="941882" y="338167"/>
                </a:lnTo>
                <a:lnTo>
                  <a:pt x="976079" y="367498"/>
                </a:lnTo>
                <a:lnTo>
                  <a:pt x="1009343" y="397854"/>
                </a:lnTo>
                <a:lnTo>
                  <a:pt x="1041652" y="429212"/>
                </a:lnTo>
                <a:lnTo>
                  <a:pt x="1072981" y="461550"/>
                </a:lnTo>
                <a:lnTo>
                  <a:pt x="1103308" y="494843"/>
                </a:lnTo>
                <a:lnTo>
                  <a:pt x="1132608" y="529067"/>
                </a:lnTo>
                <a:lnTo>
                  <a:pt x="1160858" y="564201"/>
                </a:lnTo>
                <a:lnTo>
                  <a:pt x="1188036" y="600219"/>
                </a:lnTo>
                <a:lnTo>
                  <a:pt x="1214116" y="637099"/>
                </a:lnTo>
                <a:lnTo>
                  <a:pt x="1239076" y="674816"/>
                </a:lnTo>
                <a:lnTo>
                  <a:pt x="1262892" y="713349"/>
                </a:lnTo>
                <a:lnTo>
                  <a:pt x="1285541" y="752672"/>
                </a:lnTo>
                <a:lnTo>
                  <a:pt x="1307000" y="792763"/>
                </a:lnTo>
                <a:lnTo>
                  <a:pt x="1327244" y="833597"/>
                </a:lnTo>
                <a:lnTo>
                  <a:pt x="1346250" y="875153"/>
                </a:lnTo>
                <a:lnTo>
                  <a:pt x="1363996" y="917405"/>
                </a:lnTo>
                <a:lnTo>
                  <a:pt x="1380456" y="960331"/>
                </a:lnTo>
                <a:lnTo>
                  <a:pt x="1395609" y="1003907"/>
                </a:lnTo>
                <a:lnTo>
                  <a:pt x="1409430" y="1048110"/>
                </a:lnTo>
                <a:lnTo>
                  <a:pt x="1421896" y="1092915"/>
                </a:lnTo>
                <a:lnTo>
                  <a:pt x="1432983" y="1138301"/>
                </a:lnTo>
                <a:lnTo>
                  <a:pt x="1442668" y="1184242"/>
                </a:lnTo>
                <a:lnTo>
                  <a:pt x="1450927" y="1230716"/>
                </a:lnTo>
                <a:lnTo>
                  <a:pt x="1457738" y="1277699"/>
                </a:lnTo>
                <a:lnTo>
                  <a:pt x="1463076" y="1325168"/>
                </a:lnTo>
                <a:lnTo>
                  <a:pt x="1466918" y="1373099"/>
                </a:lnTo>
                <a:lnTo>
                  <a:pt x="1469240" y="1421469"/>
                </a:lnTo>
                <a:lnTo>
                  <a:pt x="1470019" y="1470254"/>
                </a:lnTo>
                <a:lnTo>
                  <a:pt x="1469130" y="1522372"/>
                </a:lnTo>
                <a:lnTo>
                  <a:pt x="1466480" y="1574014"/>
                </a:lnTo>
                <a:lnTo>
                  <a:pt x="1462098" y="1625152"/>
                </a:lnTo>
                <a:lnTo>
                  <a:pt x="1456014" y="1675756"/>
                </a:lnTo>
                <a:lnTo>
                  <a:pt x="1448255" y="1725799"/>
                </a:lnTo>
                <a:lnTo>
                  <a:pt x="1438850" y="1775251"/>
                </a:lnTo>
                <a:lnTo>
                  <a:pt x="1427829" y="1824083"/>
                </a:lnTo>
                <a:lnTo>
                  <a:pt x="1415219" y="1872268"/>
                </a:lnTo>
                <a:lnTo>
                  <a:pt x="1401050" y="1919776"/>
                </a:lnTo>
                <a:lnTo>
                  <a:pt x="1385350" y="1966578"/>
                </a:lnTo>
                <a:lnTo>
                  <a:pt x="1368148" y="2012647"/>
                </a:lnTo>
                <a:lnTo>
                  <a:pt x="1349471" y="2057953"/>
                </a:lnTo>
                <a:lnTo>
                  <a:pt x="1329350" y="2102468"/>
                </a:lnTo>
                <a:lnTo>
                  <a:pt x="1307813" y="2146163"/>
                </a:lnTo>
                <a:lnTo>
                  <a:pt x="1284888" y="2189009"/>
                </a:lnTo>
                <a:lnTo>
                  <a:pt x="1260604" y="2230978"/>
                </a:lnTo>
                <a:lnTo>
                  <a:pt x="1234990" y="2272041"/>
                </a:lnTo>
                <a:lnTo>
                  <a:pt x="1208074" y="2312169"/>
                </a:lnTo>
                <a:lnTo>
                  <a:pt x="1179885" y="2351334"/>
                </a:lnTo>
                <a:lnTo>
                  <a:pt x="1150452" y="2389507"/>
                </a:lnTo>
                <a:lnTo>
                  <a:pt x="1119803" y="2426660"/>
                </a:lnTo>
                <a:lnTo>
                  <a:pt x="1087967" y="2462763"/>
                </a:lnTo>
                <a:lnTo>
                  <a:pt x="1054973" y="2497788"/>
                </a:lnTo>
                <a:lnTo>
                  <a:pt x="1020849" y="2531707"/>
                </a:lnTo>
                <a:lnTo>
                  <a:pt x="985624" y="2564490"/>
                </a:lnTo>
                <a:lnTo>
                  <a:pt x="949327" y="2596110"/>
                </a:lnTo>
                <a:lnTo>
                  <a:pt x="911986" y="2626536"/>
                </a:lnTo>
                <a:lnTo>
                  <a:pt x="873630" y="2655742"/>
                </a:lnTo>
                <a:close/>
              </a:path>
            </a:pathLst>
          </a:custGeom>
          <a:solidFill>
            <a:srgbClr val="4572A7"/>
          </a:solidFill>
        </p:spPr>
        <p:txBody>
          <a:bodyPr wrap="square" lIns="0" tIns="0" rIns="0" bIns="0" rtlCol="0"/>
          <a:lstStyle/>
          <a:p>
            <a:endParaRPr/>
          </a:p>
        </p:txBody>
      </p:sp>
      <p:sp>
        <p:nvSpPr>
          <p:cNvPr id="31" name="object 31"/>
          <p:cNvSpPr/>
          <p:nvPr/>
        </p:nvSpPr>
        <p:spPr>
          <a:xfrm>
            <a:off x="7034230" y="4598345"/>
            <a:ext cx="2092325" cy="1470660"/>
          </a:xfrm>
          <a:custGeom>
            <a:avLst/>
            <a:gdLst/>
            <a:ahLst/>
            <a:cxnLst/>
            <a:rect l="l" t="t" r="r" b="b"/>
            <a:pathLst>
              <a:path w="2092325" h="1470660">
                <a:moveTo>
                  <a:pt x="1218377" y="1470254"/>
                </a:moveTo>
                <a:lnTo>
                  <a:pt x="1165930" y="1469352"/>
                </a:lnTo>
                <a:lnTo>
                  <a:pt x="1113965" y="1466667"/>
                </a:lnTo>
                <a:lnTo>
                  <a:pt x="1062511" y="1462229"/>
                </a:lnTo>
                <a:lnTo>
                  <a:pt x="1011598" y="1456065"/>
                </a:lnTo>
                <a:lnTo>
                  <a:pt x="961256" y="1448206"/>
                </a:lnTo>
                <a:lnTo>
                  <a:pt x="911512" y="1438680"/>
                </a:lnTo>
                <a:lnTo>
                  <a:pt x="862397" y="1427517"/>
                </a:lnTo>
                <a:lnTo>
                  <a:pt x="813939" y="1414747"/>
                </a:lnTo>
                <a:lnTo>
                  <a:pt x="766169" y="1400397"/>
                </a:lnTo>
                <a:lnTo>
                  <a:pt x="719114" y="1384498"/>
                </a:lnTo>
                <a:lnTo>
                  <a:pt x="672805" y="1367079"/>
                </a:lnTo>
                <a:lnTo>
                  <a:pt x="627270" y="1348169"/>
                </a:lnTo>
                <a:lnTo>
                  <a:pt x="582539" y="1327797"/>
                </a:lnTo>
                <a:lnTo>
                  <a:pt x="538641" y="1305992"/>
                </a:lnTo>
                <a:lnTo>
                  <a:pt x="495605" y="1282785"/>
                </a:lnTo>
                <a:lnTo>
                  <a:pt x="453461" y="1258203"/>
                </a:lnTo>
                <a:lnTo>
                  <a:pt x="412237" y="1232276"/>
                </a:lnTo>
                <a:lnTo>
                  <a:pt x="371963" y="1205033"/>
                </a:lnTo>
                <a:lnTo>
                  <a:pt x="332668" y="1176504"/>
                </a:lnTo>
                <a:lnTo>
                  <a:pt x="294381" y="1146718"/>
                </a:lnTo>
                <a:lnTo>
                  <a:pt x="257133" y="1115704"/>
                </a:lnTo>
                <a:lnTo>
                  <a:pt x="220950" y="1083491"/>
                </a:lnTo>
                <a:lnTo>
                  <a:pt x="185864" y="1050109"/>
                </a:lnTo>
                <a:lnTo>
                  <a:pt x="151903" y="1015587"/>
                </a:lnTo>
                <a:lnTo>
                  <a:pt x="119097" y="979953"/>
                </a:lnTo>
                <a:lnTo>
                  <a:pt x="87474" y="943238"/>
                </a:lnTo>
                <a:lnTo>
                  <a:pt x="57064" y="905470"/>
                </a:lnTo>
                <a:lnTo>
                  <a:pt x="27896" y="866678"/>
                </a:lnTo>
                <a:lnTo>
                  <a:pt x="0" y="826893"/>
                </a:lnTo>
                <a:lnTo>
                  <a:pt x="1218377" y="0"/>
                </a:lnTo>
                <a:lnTo>
                  <a:pt x="2092007" y="1185488"/>
                </a:lnTo>
                <a:lnTo>
                  <a:pt x="2053060" y="1213172"/>
                </a:lnTo>
                <a:lnTo>
                  <a:pt x="2013173" y="1239603"/>
                </a:lnTo>
                <a:lnTo>
                  <a:pt x="1972376" y="1264754"/>
                </a:lnTo>
                <a:lnTo>
                  <a:pt x="1930694" y="1288595"/>
                </a:lnTo>
                <a:lnTo>
                  <a:pt x="1888157" y="1311100"/>
                </a:lnTo>
                <a:lnTo>
                  <a:pt x="1844793" y="1332241"/>
                </a:lnTo>
                <a:lnTo>
                  <a:pt x="1800628" y="1351989"/>
                </a:lnTo>
                <a:lnTo>
                  <a:pt x="1755691" y="1370318"/>
                </a:lnTo>
                <a:lnTo>
                  <a:pt x="1710010" y="1387198"/>
                </a:lnTo>
                <a:lnTo>
                  <a:pt x="1663612" y="1402603"/>
                </a:lnTo>
                <a:lnTo>
                  <a:pt x="1616526" y="1416505"/>
                </a:lnTo>
                <a:lnTo>
                  <a:pt x="1568778" y="1428875"/>
                </a:lnTo>
                <a:lnTo>
                  <a:pt x="1520398" y="1439686"/>
                </a:lnTo>
                <a:lnTo>
                  <a:pt x="1471412" y="1448910"/>
                </a:lnTo>
                <a:lnTo>
                  <a:pt x="1421848" y="1456520"/>
                </a:lnTo>
                <a:lnTo>
                  <a:pt x="1371735" y="1462487"/>
                </a:lnTo>
                <a:lnTo>
                  <a:pt x="1321101" y="1466783"/>
                </a:lnTo>
                <a:lnTo>
                  <a:pt x="1269972" y="1469381"/>
                </a:lnTo>
                <a:lnTo>
                  <a:pt x="1218377" y="1470254"/>
                </a:lnTo>
                <a:close/>
              </a:path>
            </a:pathLst>
          </a:custGeom>
          <a:solidFill>
            <a:srgbClr val="AA4643"/>
          </a:solidFill>
        </p:spPr>
        <p:txBody>
          <a:bodyPr wrap="square" lIns="0" tIns="0" rIns="0" bIns="0" rtlCol="0"/>
          <a:lstStyle/>
          <a:p>
            <a:endParaRPr/>
          </a:p>
        </p:txBody>
      </p:sp>
      <p:sp>
        <p:nvSpPr>
          <p:cNvPr id="32" name="object 32"/>
          <p:cNvSpPr/>
          <p:nvPr/>
        </p:nvSpPr>
        <p:spPr>
          <a:xfrm>
            <a:off x="6845295" y="4598345"/>
            <a:ext cx="1407795" cy="827405"/>
          </a:xfrm>
          <a:custGeom>
            <a:avLst/>
            <a:gdLst/>
            <a:ahLst/>
            <a:cxnLst/>
            <a:rect l="l" t="t" r="r" b="b"/>
            <a:pathLst>
              <a:path w="1407795" h="827404">
                <a:moveTo>
                  <a:pt x="189054" y="827069"/>
                </a:moveTo>
                <a:lnTo>
                  <a:pt x="162460" y="786336"/>
                </a:lnTo>
                <a:lnTo>
                  <a:pt x="137195" y="744666"/>
                </a:lnTo>
                <a:lnTo>
                  <a:pt x="113288" y="702091"/>
                </a:lnTo>
                <a:lnTo>
                  <a:pt x="90768" y="658639"/>
                </a:lnTo>
                <a:lnTo>
                  <a:pt x="69665" y="614338"/>
                </a:lnTo>
                <a:lnTo>
                  <a:pt x="50007" y="569220"/>
                </a:lnTo>
                <a:lnTo>
                  <a:pt x="31824" y="523312"/>
                </a:lnTo>
                <a:lnTo>
                  <a:pt x="15145" y="476644"/>
                </a:lnTo>
                <a:lnTo>
                  <a:pt x="0" y="429245"/>
                </a:lnTo>
                <a:lnTo>
                  <a:pt x="1407312" y="0"/>
                </a:lnTo>
                <a:lnTo>
                  <a:pt x="189054" y="827069"/>
                </a:lnTo>
                <a:close/>
              </a:path>
            </a:pathLst>
          </a:custGeom>
          <a:solidFill>
            <a:srgbClr val="89A54E"/>
          </a:solidFill>
        </p:spPr>
        <p:txBody>
          <a:bodyPr wrap="square" lIns="0" tIns="0" rIns="0" bIns="0" rtlCol="0"/>
          <a:lstStyle/>
          <a:p>
            <a:endParaRPr/>
          </a:p>
        </p:txBody>
      </p:sp>
      <p:sp>
        <p:nvSpPr>
          <p:cNvPr id="33" name="object 33"/>
          <p:cNvSpPr/>
          <p:nvPr/>
        </p:nvSpPr>
        <p:spPr>
          <a:xfrm>
            <a:off x="6782587" y="4404361"/>
            <a:ext cx="1470025" cy="623570"/>
          </a:xfrm>
          <a:custGeom>
            <a:avLst/>
            <a:gdLst/>
            <a:ahLst/>
            <a:cxnLst/>
            <a:rect l="l" t="t" r="r" b="b"/>
            <a:pathLst>
              <a:path w="1470025" h="623570">
                <a:moveTo>
                  <a:pt x="62707" y="623229"/>
                </a:moveTo>
                <a:lnTo>
                  <a:pt x="49811" y="577719"/>
                </a:lnTo>
                <a:lnTo>
                  <a:pt x="38339" y="531605"/>
                </a:lnTo>
                <a:lnTo>
                  <a:pt x="28316" y="484913"/>
                </a:lnTo>
                <a:lnTo>
                  <a:pt x="19767" y="437666"/>
                </a:lnTo>
                <a:lnTo>
                  <a:pt x="12717" y="389889"/>
                </a:lnTo>
                <a:lnTo>
                  <a:pt x="7190" y="341608"/>
                </a:lnTo>
                <a:lnTo>
                  <a:pt x="3212" y="292847"/>
                </a:lnTo>
                <a:lnTo>
                  <a:pt x="807" y="243630"/>
                </a:lnTo>
                <a:lnTo>
                  <a:pt x="0" y="193984"/>
                </a:lnTo>
                <a:lnTo>
                  <a:pt x="791" y="144831"/>
                </a:lnTo>
                <a:lnTo>
                  <a:pt x="3149" y="96100"/>
                </a:lnTo>
                <a:lnTo>
                  <a:pt x="7049" y="47815"/>
                </a:lnTo>
                <a:lnTo>
                  <a:pt x="12468" y="0"/>
                </a:lnTo>
                <a:lnTo>
                  <a:pt x="1470019" y="193984"/>
                </a:lnTo>
                <a:lnTo>
                  <a:pt x="62707" y="623229"/>
                </a:lnTo>
                <a:close/>
              </a:path>
            </a:pathLst>
          </a:custGeom>
          <a:solidFill>
            <a:srgbClr val="71588F"/>
          </a:solidFill>
        </p:spPr>
        <p:txBody>
          <a:bodyPr wrap="square" lIns="0" tIns="0" rIns="0" bIns="0" rtlCol="0"/>
          <a:lstStyle/>
          <a:p>
            <a:endParaRPr/>
          </a:p>
        </p:txBody>
      </p:sp>
      <p:sp>
        <p:nvSpPr>
          <p:cNvPr id="34" name="object 34"/>
          <p:cNvSpPr/>
          <p:nvPr/>
        </p:nvSpPr>
        <p:spPr>
          <a:xfrm>
            <a:off x="6795010" y="3937820"/>
            <a:ext cx="1457960" cy="661035"/>
          </a:xfrm>
          <a:custGeom>
            <a:avLst/>
            <a:gdLst/>
            <a:ahLst/>
            <a:cxnLst/>
            <a:rect l="l" t="t" r="r" b="b"/>
            <a:pathLst>
              <a:path w="1457959" h="661035">
                <a:moveTo>
                  <a:pt x="1457597" y="660525"/>
                </a:moveTo>
                <a:lnTo>
                  <a:pt x="0" y="466887"/>
                </a:lnTo>
                <a:lnTo>
                  <a:pt x="7269" y="417302"/>
                </a:lnTo>
                <a:lnTo>
                  <a:pt x="16153" y="368287"/>
                </a:lnTo>
                <a:lnTo>
                  <a:pt x="26622" y="319870"/>
                </a:lnTo>
                <a:lnTo>
                  <a:pt x="38650" y="272078"/>
                </a:lnTo>
                <a:lnTo>
                  <a:pt x="52209" y="224938"/>
                </a:lnTo>
                <a:lnTo>
                  <a:pt x="67270" y="178479"/>
                </a:lnTo>
                <a:lnTo>
                  <a:pt x="83807" y="132728"/>
                </a:lnTo>
                <a:lnTo>
                  <a:pt x="101791" y="87713"/>
                </a:lnTo>
                <a:lnTo>
                  <a:pt x="121196" y="43461"/>
                </a:lnTo>
                <a:lnTo>
                  <a:pt x="141993" y="0"/>
                </a:lnTo>
                <a:lnTo>
                  <a:pt x="1457597" y="660525"/>
                </a:lnTo>
                <a:close/>
              </a:path>
            </a:pathLst>
          </a:custGeom>
          <a:solidFill>
            <a:srgbClr val="4198AF"/>
          </a:solidFill>
        </p:spPr>
        <p:txBody>
          <a:bodyPr wrap="square" lIns="0" tIns="0" rIns="0" bIns="0" rtlCol="0"/>
          <a:lstStyle/>
          <a:p>
            <a:endParaRPr/>
          </a:p>
        </p:txBody>
      </p:sp>
      <p:sp>
        <p:nvSpPr>
          <p:cNvPr id="35" name="object 35"/>
          <p:cNvSpPr/>
          <p:nvPr/>
        </p:nvSpPr>
        <p:spPr>
          <a:xfrm>
            <a:off x="6936794" y="3696418"/>
            <a:ext cx="1316355" cy="902335"/>
          </a:xfrm>
          <a:custGeom>
            <a:avLst/>
            <a:gdLst/>
            <a:ahLst/>
            <a:cxnLst/>
            <a:rect l="l" t="t" r="r" b="b"/>
            <a:pathLst>
              <a:path w="1316354" h="902335">
                <a:moveTo>
                  <a:pt x="1315813" y="901926"/>
                </a:moveTo>
                <a:lnTo>
                  <a:pt x="0" y="241822"/>
                </a:lnTo>
                <a:lnTo>
                  <a:pt x="22064" y="199327"/>
                </a:lnTo>
                <a:lnTo>
                  <a:pt x="45455" y="157673"/>
                </a:lnTo>
                <a:lnTo>
                  <a:pt x="70147" y="116885"/>
                </a:lnTo>
                <a:lnTo>
                  <a:pt x="96112" y="76993"/>
                </a:lnTo>
                <a:lnTo>
                  <a:pt x="123323" y="38022"/>
                </a:lnTo>
                <a:lnTo>
                  <a:pt x="151752" y="0"/>
                </a:lnTo>
                <a:lnTo>
                  <a:pt x="1315813" y="901926"/>
                </a:lnTo>
                <a:close/>
              </a:path>
            </a:pathLst>
          </a:custGeom>
          <a:solidFill>
            <a:srgbClr val="DB843D"/>
          </a:solidFill>
        </p:spPr>
        <p:txBody>
          <a:bodyPr wrap="square" lIns="0" tIns="0" rIns="0" bIns="0" rtlCol="0"/>
          <a:lstStyle/>
          <a:p>
            <a:endParaRPr/>
          </a:p>
        </p:txBody>
      </p:sp>
      <p:sp>
        <p:nvSpPr>
          <p:cNvPr id="36" name="object 36"/>
          <p:cNvSpPr/>
          <p:nvPr/>
        </p:nvSpPr>
        <p:spPr>
          <a:xfrm>
            <a:off x="7089378" y="3531570"/>
            <a:ext cx="1163320" cy="1066800"/>
          </a:xfrm>
          <a:custGeom>
            <a:avLst/>
            <a:gdLst/>
            <a:ahLst/>
            <a:cxnLst/>
            <a:rect l="l" t="t" r="r" b="b"/>
            <a:pathLst>
              <a:path w="1163320" h="1066800">
                <a:moveTo>
                  <a:pt x="1163229" y="1066774"/>
                </a:moveTo>
                <a:lnTo>
                  <a:pt x="0" y="163774"/>
                </a:lnTo>
                <a:lnTo>
                  <a:pt x="34669" y="120731"/>
                </a:lnTo>
                <a:lnTo>
                  <a:pt x="70912" y="79059"/>
                </a:lnTo>
                <a:lnTo>
                  <a:pt x="108684" y="38800"/>
                </a:lnTo>
                <a:lnTo>
                  <a:pt x="147943" y="0"/>
                </a:lnTo>
                <a:lnTo>
                  <a:pt x="1163229" y="1066774"/>
                </a:lnTo>
                <a:close/>
              </a:path>
            </a:pathLst>
          </a:custGeom>
          <a:solidFill>
            <a:srgbClr val="93A9CF"/>
          </a:solidFill>
        </p:spPr>
        <p:txBody>
          <a:bodyPr wrap="square" lIns="0" tIns="0" rIns="0" bIns="0" rtlCol="0"/>
          <a:lstStyle/>
          <a:p>
            <a:endParaRPr/>
          </a:p>
        </p:txBody>
      </p:sp>
      <p:sp>
        <p:nvSpPr>
          <p:cNvPr id="37" name="object 37"/>
          <p:cNvSpPr/>
          <p:nvPr/>
        </p:nvSpPr>
        <p:spPr>
          <a:xfrm>
            <a:off x="7238503" y="3128091"/>
            <a:ext cx="1014730" cy="1470660"/>
          </a:xfrm>
          <a:custGeom>
            <a:avLst/>
            <a:gdLst/>
            <a:ahLst/>
            <a:cxnLst/>
            <a:rect l="l" t="t" r="r" b="b"/>
            <a:pathLst>
              <a:path w="1014729" h="1470660">
                <a:moveTo>
                  <a:pt x="1014103" y="1470254"/>
                </a:moveTo>
                <a:lnTo>
                  <a:pt x="0" y="402355"/>
                </a:lnTo>
                <a:lnTo>
                  <a:pt x="34801" y="370359"/>
                </a:lnTo>
                <a:lnTo>
                  <a:pt x="70632" y="339491"/>
                </a:lnTo>
                <a:lnTo>
                  <a:pt x="107466" y="309778"/>
                </a:lnTo>
                <a:lnTo>
                  <a:pt x="145276" y="281248"/>
                </a:lnTo>
                <a:lnTo>
                  <a:pt x="184034" y="253927"/>
                </a:lnTo>
                <a:lnTo>
                  <a:pt x="223714" y="227844"/>
                </a:lnTo>
                <a:lnTo>
                  <a:pt x="264288" y="203024"/>
                </a:lnTo>
                <a:lnTo>
                  <a:pt x="305729" y="179496"/>
                </a:lnTo>
                <a:lnTo>
                  <a:pt x="348010" y="157286"/>
                </a:lnTo>
                <a:lnTo>
                  <a:pt x="391103" y="136422"/>
                </a:lnTo>
                <a:lnTo>
                  <a:pt x="434982" y="116930"/>
                </a:lnTo>
                <a:lnTo>
                  <a:pt x="479620" y="98838"/>
                </a:lnTo>
                <a:lnTo>
                  <a:pt x="524988" y="82174"/>
                </a:lnTo>
                <a:lnTo>
                  <a:pt x="571060" y="66964"/>
                </a:lnTo>
                <a:lnTo>
                  <a:pt x="617810" y="53235"/>
                </a:lnTo>
                <a:lnTo>
                  <a:pt x="665209" y="41015"/>
                </a:lnTo>
                <a:lnTo>
                  <a:pt x="713230" y="30331"/>
                </a:lnTo>
                <a:lnTo>
                  <a:pt x="761846" y="21209"/>
                </a:lnTo>
                <a:lnTo>
                  <a:pt x="811031" y="13678"/>
                </a:lnTo>
                <a:lnTo>
                  <a:pt x="860757" y="7765"/>
                </a:lnTo>
                <a:lnTo>
                  <a:pt x="910996" y="3496"/>
                </a:lnTo>
                <a:lnTo>
                  <a:pt x="961722" y="898"/>
                </a:lnTo>
                <a:lnTo>
                  <a:pt x="1012907" y="0"/>
                </a:lnTo>
                <a:lnTo>
                  <a:pt x="1014103" y="1470254"/>
                </a:lnTo>
                <a:close/>
              </a:path>
            </a:pathLst>
          </a:custGeom>
          <a:solidFill>
            <a:srgbClr val="D19392"/>
          </a:solidFill>
        </p:spPr>
        <p:txBody>
          <a:bodyPr wrap="square" lIns="0" tIns="0" rIns="0" bIns="0" rtlCol="0"/>
          <a:lstStyle/>
          <a:p>
            <a:endParaRPr/>
          </a:p>
        </p:txBody>
      </p:sp>
      <p:sp>
        <p:nvSpPr>
          <p:cNvPr id="38" name="object 38"/>
          <p:cNvSpPr/>
          <p:nvPr/>
        </p:nvSpPr>
        <p:spPr>
          <a:xfrm>
            <a:off x="6799570" y="5231848"/>
            <a:ext cx="126364" cy="313690"/>
          </a:xfrm>
          <a:custGeom>
            <a:avLst/>
            <a:gdLst/>
            <a:ahLst/>
            <a:cxnLst/>
            <a:rect l="l" t="t" r="r" b="b"/>
            <a:pathLst>
              <a:path w="126365" h="313689">
                <a:moveTo>
                  <a:pt x="126316" y="0"/>
                </a:moveTo>
                <a:lnTo>
                  <a:pt x="80581" y="313664"/>
                </a:lnTo>
                <a:lnTo>
                  <a:pt x="0" y="313664"/>
                </a:lnTo>
              </a:path>
            </a:pathLst>
          </a:custGeom>
          <a:ln w="13067">
            <a:solidFill>
              <a:srgbClr val="000000"/>
            </a:solidFill>
          </a:ln>
        </p:spPr>
        <p:txBody>
          <a:bodyPr wrap="square" lIns="0" tIns="0" rIns="0" bIns="0" rtlCol="0"/>
          <a:lstStyle/>
          <a:p>
            <a:endParaRPr/>
          </a:p>
        </p:txBody>
      </p:sp>
      <p:sp>
        <p:nvSpPr>
          <p:cNvPr id="39" name="object 39"/>
          <p:cNvSpPr/>
          <p:nvPr/>
        </p:nvSpPr>
        <p:spPr>
          <a:xfrm>
            <a:off x="6538225" y="4717788"/>
            <a:ext cx="248285" cy="109220"/>
          </a:xfrm>
          <a:custGeom>
            <a:avLst/>
            <a:gdLst/>
            <a:ahLst/>
            <a:cxnLst/>
            <a:rect l="l" t="t" r="r" b="b"/>
            <a:pathLst>
              <a:path w="248284" h="109220">
                <a:moveTo>
                  <a:pt x="248277" y="0"/>
                </a:moveTo>
                <a:lnTo>
                  <a:pt x="82759" y="108911"/>
                </a:lnTo>
                <a:lnTo>
                  <a:pt x="0" y="108911"/>
                </a:lnTo>
              </a:path>
            </a:pathLst>
          </a:custGeom>
          <a:ln w="13069">
            <a:solidFill>
              <a:srgbClr val="000000"/>
            </a:solidFill>
          </a:ln>
        </p:spPr>
        <p:txBody>
          <a:bodyPr wrap="square" lIns="0" tIns="0" rIns="0" bIns="0" rtlCol="0"/>
          <a:lstStyle/>
          <a:p>
            <a:endParaRPr/>
          </a:p>
        </p:txBody>
      </p:sp>
      <p:sp>
        <p:nvSpPr>
          <p:cNvPr id="40" name="object 40"/>
          <p:cNvSpPr/>
          <p:nvPr/>
        </p:nvSpPr>
        <p:spPr>
          <a:xfrm>
            <a:off x="6542581" y="4053429"/>
            <a:ext cx="305435" cy="113664"/>
          </a:xfrm>
          <a:custGeom>
            <a:avLst/>
            <a:gdLst/>
            <a:ahLst/>
            <a:cxnLst/>
            <a:rect l="l" t="t" r="r" b="b"/>
            <a:pathLst>
              <a:path w="305434" h="113664">
                <a:moveTo>
                  <a:pt x="304902" y="113267"/>
                </a:moveTo>
                <a:lnTo>
                  <a:pt x="82759" y="0"/>
                </a:lnTo>
                <a:lnTo>
                  <a:pt x="0" y="0"/>
                </a:lnTo>
              </a:path>
            </a:pathLst>
          </a:custGeom>
          <a:ln w="13069">
            <a:solidFill>
              <a:srgbClr val="000000"/>
            </a:solidFill>
          </a:ln>
        </p:spPr>
        <p:txBody>
          <a:bodyPr wrap="square" lIns="0" tIns="0" rIns="0" bIns="0" rtlCol="0"/>
          <a:lstStyle/>
          <a:p>
            <a:endParaRPr/>
          </a:p>
        </p:txBody>
      </p:sp>
      <p:sp>
        <p:nvSpPr>
          <p:cNvPr id="41" name="object 41"/>
          <p:cNvSpPr/>
          <p:nvPr/>
        </p:nvSpPr>
        <p:spPr>
          <a:xfrm>
            <a:off x="6270347" y="3149465"/>
            <a:ext cx="738505" cy="664845"/>
          </a:xfrm>
          <a:custGeom>
            <a:avLst/>
            <a:gdLst/>
            <a:ahLst/>
            <a:cxnLst/>
            <a:rect l="l" t="t" r="r" b="b"/>
            <a:pathLst>
              <a:path w="738504" h="664845">
                <a:moveTo>
                  <a:pt x="738299" y="664358"/>
                </a:moveTo>
                <a:lnTo>
                  <a:pt x="82759" y="0"/>
                </a:lnTo>
                <a:lnTo>
                  <a:pt x="0" y="0"/>
                </a:lnTo>
              </a:path>
            </a:pathLst>
          </a:custGeom>
          <a:ln w="13068">
            <a:solidFill>
              <a:srgbClr val="000000"/>
            </a:solidFill>
          </a:ln>
        </p:spPr>
        <p:txBody>
          <a:bodyPr wrap="square" lIns="0" tIns="0" rIns="0" bIns="0" rtlCol="0"/>
          <a:lstStyle/>
          <a:p>
            <a:endParaRPr/>
          </a:p>
        </p:txBody>
      </p:sp>
      <p:sp>
        <p:nvSpPr>
          <p:cNvPr id="42" name="object 42"/>
          <p:cNvSpPr/>
          <p:nvPr/>
        </p:nvSpPr>
        <p:spPr>
          <a:xfrm>
            <a:off x="7034781" y="3369466"/>
            <a:ext cx="128905" cy="241935"/>
          </a:xfrm>
          <a:custGeom>
            <a:avLst/>
            <a:gdLst/>
            <a:ahLst/>
            <a:cxnLst/>
            <a:rect l="l" t="t" r="r" b="b"/>
            <a:pathLst>
              <a:path w="128904" h="241935">
                <a:moveTo>
                  <a:pt x="128494" y="241782"/>
                </a:moveTo>
                <a:lnTo>
                  <a:pt x="80581" y="0"/>
                </a:lnTo>
                <a:lnTo>
                  <a:pt x="0" y="0"/>
                </a:lnTo>
              </a:path>
            </a:pathLst>
          </a:custGeom>
          <a:ln w="13067">
            <a:solidFill>
              <a:srgbClr val="000000"/>
            </a:solidFill>
          </a:ln>
        </p:spPr>
        <p:txBody>
          <a:bodyPr wrap="square" lIns="0" tIns="0" rIns="0" bIns="0" rtlCol="0"/>
          <a:lstStyle/>
          <a:p>
            <a:endParaRPr/>
          </a:p>
        </p:txBody>
      </p:sp>
      <p:sp>
        <p:nvSpPr>
          <p:cNvPr id="43" name="object 43"/>
          <p:cNvSpPr txBox="1"/>
          <p:nvPr/>
        </p:nvSpPr>
        <p:spPr>
          <a:xfrm>
            <a:off x="8947425" y="3875199"/>
            <a:ext cx="504825" cy="493395"/>
          </a:xfrm>
          <a:prstGeom prst="rect">
            <a:avLst/>
          </a:prstGeom>
        </p:spPr>
        <p:txBody>
          <a:bodyPr vert="horz" wrap="square" lIns="0" tIns="13970" rIns="0" bIns="0" rtlCol="0">
            <a:spAutoFit/>
          </a:bodyPr>
          <a:lstStyle/>
          <a:p>
            <a:pPr marL="60325">
              <a:lnSpc>
                <a:spcPct val="100000"/>
              </a:lnSpc>
              <a:spcBef>
                <a:spcPts val="110"/>
              </a:spcBef>
            </a:pPr>
            <a:r>
              <a:rPr sz="1500" spc="0" dirty="0">
                <a:latin typeface="ＭＳ Ｐゴシック"/>
                <a:cs typeface="ＭＳ Ｐゴシック"/>
              </a:rPr>
              <a:t>土地</a:t>
            </a:r>
            <a:endParaRPr sz="1500">
              <a:latin typeface="ＭＳ Ｐゴシック"/>
              <a:cs typeface="ＭＳ Ｐゴシック"/>
            </a:endParaRPr>
          </a:p>
          <a:p>
            <a:pPr marL="12700">
              <a:lnSpc>
                <a:spcPct val="100000"/>
              </a:lnSpc>
              <a:spcBef>
                <a:spcPts val="70"/>
              </a:spcBef>
            </a:pPr>
            <a:r>
              <a:rPr sz="1500" dirty="0">
                <a:latin typeface="Calibri"/>
                <a:cs typeface="Calibri"/>
              </a:rPr>
              <a:t>39.9%</a:t>
            </a:r>
            <a:endParaRPr sz="1500">
              <a:latin typeface="Calibri"/>
              <a:cs typeface="Calibri"/>
            </a:endParaRPr>
          </a:p>
        </p:txBody>
      </p:sp>
      <p:sp>
        <p:nvSpPr>
          <p:cNvPr id="44" name="object 44"/>
          <p:cNvSpPr txBox="1"/>
          <p:nvPr/>
        </p:nvSpPr>
        <p:spPr>
          <a:xfrm>
            <a:off x="7830330" y="5466917"/>
            <a:ext cx="479425" cy="450215"/>
          </a:xfrm>
          <a:prstGeom prst="rect">
            <a:avLst/>
          </a:prstGeom>
        </p:spPr>
        <p:txBody>
          <a:bodyPr vert="horz" wrap="square" lIns="0" tIns="0" rIns="0" bIns="0" rtlCol="0">
            <a:spAutoFit/>
          </a:bodyPr>
          <a:lstStyle/>
          <a:p>
            <a:pPr marL="47625">
              <a:lnSpc>
                <a:spcPts val="1595"/>
              </a:lnSpc>
            </a:pPr>
            <a:r>
              <a:rPr sz="1500" spc="0" dirty="0">
                <a:latin typeface="ＭＳ Ｐゴシック"/>
                <a:cs typeface="ＭＳ Ｐゴシック"/>
              </a:rPr>
              <a:t>建物</a:t>
            </a:r>
            <a:endParaRPr sz="1500">
              <a:latin typeface="ＭＳ Ｐゴシック"/>
              <a:cs typeface="ＭＳ Ｐゴシック"/>
            </a:endParaRPr>
          </a:p>
          <a:p>
            <a:pPr>
              <a:lnSpc>
                <a:spcPct val="100000"/>
              </a:lnSpc>
              <a:spcBef>
                <a:spcPts val="70"/>
              </a:spcBef>
            </a:pPr>
            <a:r>
              <a:rPr sz="1500" spc="0" dirty="0">
                <a:latin typeface="Calibri"/>
                <a:cs typeface="Calibri"/>
              </a:rPr>
              <a:t>25</a:t>
            </a:r>
            <a:r>
              <a:rPr sz="1500" spc="-5" dirty="0">
                <a:latin typeface="Calibri"/>
                <a:cs typeface="Calibri"/>
              </a:rPr>
              <a:t>.</a:t>
            </a:r>
            <a:r>
              <a:rPr sz="1500" spc="0" dirty="0">
                <a:latin typeface="Calibri"/>
                <a:cs typeface="Calibri"/>
              </a:rPr>
              <a:t>6%</a:t>
            </a:r>
            <a:endParaRPr sz="1500">
              <a:latin typeface="Calibri"/>
              <a:cs typeface="Calibri"/>
            </a:endParaRPr>
          </a:p>
        </p:txBody>
      </p:sp>
      <p:sp>
        <p:nvSpPr>
          <p:cNvPr id="45" name="object 45"/>
          <p:cNvSpPr txBox="1"/>
          <p:nvPr/>
        </p:nvSpPr>
        <p:spPr>
          <a:xfrm>
            <a:off x="5516067" y="5340237"/>
            <a:ext cx="1271270" cy="493395"/>
          </a:xfrm>
          <a:prstGeom prst="rect">
            <a:avLst/>
          </a:prstGeom>
        </p:spPr>
        <p:txBody>
          <a:bodyPr vert="horz" wrap="square" lIns="0" tIns="13970" rIns="0" bIns="0" rtlCol="0">
            <a:spAutoFit/>
          </a:bodyPr>
          <a:lstStyle/>
          <a:p>
            <a:pPr algn="ctr">
              <a:lnSpc>
                <a:spcPct val="100000"/>
              </a:lnSpc>
              <a:spcBef>
                <a:spcPts val="110"/>
              </a:spcBef>
            </a:pPr>
            <a:r>
              <a:rPr sz="1500" spc="0" dirty="0">
                <a:latin typeface="ＭＳ Ｐゴシック"/>
                <a:cs typeface="ＭＳ Ｐゴシック"/>
              </a:rPr>
              <a:t>機械・器具備品</a:t>
            </a:r>
            <a:endParaRPr sz="1500">
              <a:latin typeface="ＭＳ Ｐゴシック"/>
              <a:cs typeface="ＭＳ Ｐゴシック"/>
            </a:endParaRPr>
          </a:p>
          <a:p>
            <a:pPr marL="1270" algn="ctr">
              <a:lnSpc>
                <a:spcPct val="100000"/>
              </a:lnSpc>
              <a:spcBef>
                <a:spcPts val="70"/>
              </a:spcBef>
            </a:pPr>
            <a:r>
              <a:rPr sz="1500" dirty="0">
                <a:latin typeface="Calibri"/>
                <a:cs typeface="Calibri"/>
              </a:rPr>
              <a:t>4.8%</a:t>
            </a:r>
            <a:endParaRPr sz="1500">
              <a:latin typeface="Calibri"/>
              <a:cs typeface="Calibri"/>
            </a:endParaRPr>
          </a:p>
        </p:txBody>
      </p:sp>
      <p:sp>
        <p:nvSpPr>
          <p:cNvPr id="46" name="object 46"/>
          <p:cNvSpPr txBox="1"/>
          <p:nvPr/>
        </p:nvSpPr>
        <p:spPr>
          <a:xfrm>
            <a:off x="5547306" y="3848363"/>
            <a:ext cx="984250" cy="1268095"/>
          </a:xfrm>
          <a:prstGeom prst="rect">
            <a:avLst/>
          </a:prstGeom>
        </p:spPr>
        <p:txBody>
          <a:bodyPr vert="horz" wrap="square" lIns="0" tIns="13970" rIns="0" bIns="0" rtlCol="0">
            <a:spAutoFit/>
          </a:bodyPr>
          <a:lstStyle/>
          <a:p>
            <a:pPr algn="ctr">
              <a:lnSpc>
                <a:spcPct val="100000"/>
              </a:lnSpc>
              <a:spcBef>
                <a:spcPts val="110"/>
              </a:spcBef>
            </a:pPr>
            <a:r>
              <a:rPr sz="1500" spc="0" dirty="0">
                <a:latin typeface="ＭＳ Ｐゴシック"/>
                <a:cs typeface="ＭＳ Ｐゴシック"/>
              </a:rPr>
              <a:t>事業用債権</a:t>
            </a:r>
            <a:endParaRPr sz="1500">
              <a:latin typeface="ＭＳ Ｐゴシック"/>
              <a:cs typeface="ＭＳ Ｐゴシック"/>
            </a:endParaRPr>
          </a:p>
          <a:p>
            <a:pPr marL="1270" algn="ctr">
              <a:lnSpc>
                <a:spcPct val="100000"/>
              </a:lnSpc>
              <a:spcBef>
                <a:spcPts val="70"/>
              </a:spcBef>
            </a:pPr>
            <a:r>
              <a:rPr sz="1500" dirty="0">
                <a:latin typeface="Calibri"/>
                <a:cs typeface="Calibri"/>
              </a:rPr>
              <a:t>5.3%</a:t>
            </a:r>
            <a:endParaRPr sz="1500">
              <a:latin typeface="Calibri"/>
              <a:cs typeface="Calibri"/>
            </a:endParaRPr>
          </a:p>
          <a:p>
            <a:pPr marL="86360" algn="ctr">
              <a:lnSpc>
                <a:spcPct val="100000"/>
              </a:lnSpc>
              <a:spcBef>
                <a:spcPts val="470"/>
              </a:spcBef>
            </a:pPr>
            <a:r>
              <a:rPr sz="1500" spc="0" dirty="0">
                <a:latin typeface="ＭＳ Ｐゴシック"/>
                <a:cs typeface="ＭＳ Ｐゴシック"/>
              </a:rPr>
              <a:t>商品・製品</a:t>
            </a:r>
            <a:endParaRPr sz="1500">
              <a:latin typeface="ＭＳ Ｐゴシック"/>
              <a:cs typeface="ＭＳ Ｐゴシック"/>
            </a:endParaRPr>
          </a:p>
          <a:p>
            <a:pPr marL="86360" algn="ctr">
              <a:lnSpc>
                <a:spcPct val="100000"/>
              </a:lnSpc>
              <a:spcBef>
                <a:spcPts val="155"/>
              </a:spcBef>
            </a:pPr>
            <a:r>
              <a:rPr sz="1500" spc="0" dirty="0">
                <a:latin typeface="ＭＳ Ｐゴシック"/>
                <a:cs typeface="ＭＳ Ｐゴシック"/>
              </a:rPr>
              <a:t>・原材料等</a:t>
            </a:r>
            <a:endParaRPr sz="1500">
              <a:latin typeface="ＭＳ Ｐゴシック"/>
              <a:cs typeface="ＭＳ Ｐゴシック"/>
            </a:endParaRPr>
          </a:p>
          <a:p>
            <a:pPr marL="88265" algn="ctr">
              <a:lnSpc>
                <a:spcPct val="100000"/>
              </a:lnSpc>
              <a:spcBef>
                <a:spcPts val="70"/>
              </a:spcBef>
            </a:pPr>
            <a:r>
              <a:rPr sz="1500" dirty="0">
                <a:latin typeface="Calibri"/>
                <a:cs typeface="Calibri"/>
              </a:rPr>
              <a:t>6.8%</a:t>
            </a:r>
            <a:endParaRPr sz="1500">
              <a:latin typeface="Calibri"/>
              <a:cs typeface="Calibri"/>
            </a:endParaRPr>
          </a:p>
        </p:txBody>
      </p:sp>
      <p:sp>
        <p:nvSpPr>
          <p:cNvPr id="47" name="object 47"/>
          <p:cNvSpPr txBox="1"/>
          <p:nvPr/>
        </p:nvSpPr>
        <p:spPr>
          <a:xfrm>
            <a:off x="5100371" y="2925982"/>
            <a:ext cx="1160145" cy="759460"/>
          </a:xfrm>
          <a:prstGeom prst="rect">
            <a:avLst/>
          </a:prstGeom>
        </p:spPr>
        <p:txBody>
          <a:bodyPr vert="horz" wrap="square" lIns="0" tIns="17780" rIns="0" bIns="0" rtlCol="0">
            <a:spAutoFit/>
          </a:bodyPr>
          <a:lstStyle/>
          <a:p>
            <a:pPr marL="386715" marR="5080" indent="-374650">
              <a:lnSpc>
                <a:spcPct val="106200"/>
              </a:lnSpc>
              <a:spcBef>
                <a:spcPts val="140"/>
              </a:spcBef>
            </a:pPr>
            <a:r>
              <a:rPr sz="1500" dirty="0">
                <a:latin typeface="ＭＳ Ｐゴシック"/>
                <a:cs typeface="ＭＳ Ｐゴシック"/>
              </a:rPr>
              <a:t>そ</a:t>
            </a:r>
            <a:r>
              <a:rPr sz="1500" spc="0" dirty="0">
                <a:latin typeface="ＭＳ Ｐゴシック"/>
                <a:cs typeface="ＭＳ Ｐゴシック"/>
              </a:rPr>
              <a:t>の</a:t>
            </a:r>
            <a:r>
              <a:rPr sz="1500" dirty="0">
                <a:latin typeface="ＭＳ Ｐゴシック"/>
                <a:cs typeface="ＭＳ Ｐゴシック"/>
              </a:rPr>
              <a:t>他</a:t>
            </a:r>
            <a:r>
              <a:rPr sz="1500" spc="0" dirty="0">
                <a:latin typeface="ＭＳ Ｐゴシック"/>
                <a:cs typeface="ＭＳ Ｐゴシック"/>
              </a:rPr>
              <a:t>事業用 資産 </a:t>
            </a:r>
            <a:r>
              <a:rPr sz="1500" dirty="0">
                <a:latin typeface="Calibri"/>
                <a:cs typeface="Calibri"/>
              </a:rPr>
              <a:t>3.1%</a:t>
            </a:r>
            <a:endParaRPr sz="1500">
              <a:latin typeface="Calibri"/>
              <a:cs typeface="Calibri"/>
            </a:endParaRPr>
          </a:p>
        </p:txBody>
      </p:sp>
      <p:sp>
        <p:nvSpPr>
          <p:cNvPr id="48" name="object 48"/>
          <p:cNvSpPr txBox="1"/>
          <p:nvPr/>
        </p:nvSpPr>
        <p:spPr>
          <a:xfrm>
            <a:off x="6421628" y="2917356"/>
            <a:ext cx="792480" cy="493395"/>
          </a:xfrm>
          <a:prstGeom prst="rect">
            <a:avLst/>
          </a:prstGeom>
        </p:spPr>
        <p:txBody>
          <a:bodyPr vert="horz" wrap="square" lIns="0" tIns="13970" rIns="0" bIns="0" rtlCol="0">
            <a:spAutoFit/>
          </a:bodyPr>
          <a:lstStyle/>
          <a:p>
            <a:pPr algn="ctr">
              <a:lnSpc>
                <a:spcPct val="100000"/>
              </a:lnSpc>
              <a:spcBef>
                <a:spcPts val="110"/>
              </a:spcBef>
            </a:pPr>
            <a:r>
              <a:rPr sz="1500" spc="0" dirty="0">
                <a:latin typeface="ＭＳ Ｐゴシック"/>
                <a:cs typeface="ＭＳ Ｐゴシック"/>
              </a:rPr>
              <a:t>有価証券</a:t>
            </a:r>
            <a:endParaRPr sz="1500">
              <a:latin typeface="ＭＳ Ｐゴシック"/>
              <a:cs typeface="ＭＳ Ｐゴシック"/>
            </a:endParaRPr>
          </a:p>
          <a:p>
            <a:pPr marL="1270" algn="ctr">
              <a:lnSpc>
                <a:spcPct val="100000"/>
              </a:lnSpc>
              <a:spcBef>
                <a:spcPts val="70"/>
              </a:spcBef>
            </a:pPr>
            <a:r>
              <a:rPr sz="1500" dirty="0">
                <a:latin typeface="Calibri"/>
                <a:cs typeface="Calibri"/>
              </a:rPr>
              <a:t>2.4%</a:t>
            </a:r>
            <a:endParaRPr sz="1500">
              <a:latin typeface="Calibri"/>
              <a:cs typeface="Calibri"/>
            </a:endParaRPr>
          </a:p>
        </p:txBody>
      </p:sp>
      <p:sp>
        <p:nvSpPr>
          <p:cNvPr id="49" name="object 49"/>
          <p:cNvSpPr txBox="1"/>
          <p:nvPr/>
        </p:nvSpPr>
        <p:spPr>
          <a:xfrm>
            <a:off x="7573081" y="3344810"/>
            <a:ext cx="600710" cy="493395"/>
          </a:xfrm>
          <a:prstGeom prst="rect">
            <a:avLst/>
          </a:prstGeom>
        </p:spPr>
        <p:txBody>
          <a:bodyPr vert="horz" wrap="square" lIns="0" tIns="13970" rIns="0" bIns="0" rtlCol="0">
            <a:spAutoFit/>
          </a:bodyPr>
          <a:lstStyle/>
          <a:p>
            <a:pPr marL="12700">
              <a:lnSpc>
                <a:spcPct val="100000"/>
              </a:lnSpc>
              <a:spcBef>
                <a:spcPts val="110"/>
              </a:spcBef>
            </a:pPr>
            <a:r>
              <a:rPr sz="1500" spc="0" dirty="0">
                <a:latin typeface="ＭＳ Ｐゴシック"/>
                <a:cs typeface="ＭＳ Ｐゴシック"/>
              </a:rPr>
              <a:t>現預金</a:t>
            </a:r>
            <a:endParaRPr sz="1500">
              <a:latin typeface="ＭＳ Ｐゴシック"/>
              <a:cs typeface="ＭＳ Ｐゴシック"/>
            </a:endParaRPr>
          </a:p>
          <a:p>
            <a:pPr marL="60325">
              <a:lnSpc>
                <a:spcPct val="100000"/>
              </a:lnSpc>
              <a:spcBef>
                <a:spcPts val="70"/>
              </a:spcBef>
            </a:pPr>
            <a:r>
              <a:rPr sz="1500" dirty="0">
                <a:latin typeface="Calibri"/>
                <a:cs typeface="Calibri"/>
              </a:rPr>
              <a:t>12.1%</a:t>
            </a:r>
            <a:endParaRPr sz="1500">
              <a:latin typeface="Calibri"/>
              <a:cs typeface="Calibri"/>
            </a:endParaRPr>
          </a:p>
        </p:txBody>
      </p:sp>
      <p:sp>
        <p:nvSpPr>
          <p:cNvPr id="50" name="object 50"/>
          <p:cNvSpPr/>
          <p:nvPr/>
        </p:nvSpPr>
        <p:spPr>
          <a:xfrm>
            <a:off x="6861662" y="4589528"/>
            <a:ext cx="2246630" cy="1463040"/>
          </a:xfrm>
          <a:custGeom>
            <a:avLst/>
            <a:gdLst/>
            <a:ahLst/>
            <a:cxnLst/>
            <a:rect l="l" t="t" r="r" b="b"/>
            <a:pathLst>
              <a:path w="2246629" h="1463039">
                <a:moveTo>
                  <a:pt x="2246185" y="1169060"/>
                </a:moveTo>
                <a:lnTo>
                  <a:pt x="2207695" y="1197471"/>
                </a:lnTo>
                <a:lnTo>
                  <a:pt x="2168595" y="1224410"/>
                </a:lnTo>
                <a:lnTo>
                  <a:pt x="2128920" y="1249881"/>
                </a:lnTo>
                <a:lnTo>
                  <a:pt x="2088703" y="1273890"/>
                </a:lnTo>
                <a:lnTo>
                  <a:pt x="2047976" y="1296441"/>
                </a:lnTo>
                <a:lnTo>
                  <a:pt x="2006773" y="1317539"/>
                </a:lnTo>
                <a:lnTo>
                  <a:pt x="1965127" y="1337189"/>
                </a:lnTo>
                <a:lnTo>
                  <a:pt x="1923072" y="1355395"/>
                </a:lnTo>
                <a:lnTo>
                  <a:pt x="1880641" y="1372162"/>
                </a:lnTo>
                <a:lnTo>
                  <a:pt x="1837866" y="1387495"/>
                </a:lnTo>
                <a:lnTo>
                  <a:pt x="1794782" y="1401399"/>
                </a:lnTo>
                <a:lnTo>
                  <a:pt x="1751422" y="1413879"/>
                </a:lnTo>
                <a:lnTo>
                  <a:pt x="1707818" y="1424938"/>
                </a:lnTo>
                <a:lnTo>
                  <a:pt x="1664004" y="1434583"/>
                </a:lnTo>
                <a:lnTo>
                  <a:pt x="1620013" y="1442818"/>
                </a:lnTo>
                <a:lnTo>
                  <a:pt x="1575879" y="1449647"/>
                </a:lnTo>
                <a:lnTo>
                  <a:pt x="1531635" y="1455075"/>
                </a:lnTo>
                <a:lnTo>
                  <a:pt x="1487313" y="1459108"/>
                </a:lnTo>
                <a:lnTo>
                  <a:pt x="1442948" y="1461749"/>
                </a:lnTo>
                <a:lnTo>
                  <a:pt x="1398572" y="1463004"/>
                </a:lnTo>
                <a:lnTo>
                  <a:pt x="1354219" y="1462877"/>
                </a:lnTo>
                <a:lnTo>
                  <a:pt x="1309923" y="1461374"/>
                </a:lnTo>
                <a:lnTo>
                  <a:pt x="1265715" y="1458498"/>
                </a:lnTo>
                <a:lnTo>
                  <a:pt x="1221630" y="1454256"/>
                </a:lnTo>
                <a:lnTo>
                  <a:pt x="1177701" y="1448650"/>
                </a:lnTo>
                <a:lnTo>
                  <a:pt x="1133960" y="1441687"/>
                </a:lnTo>
                <a:lnTo>
                  <a:pt x="1090442" y="1433371"/>
                </a:lnTo>
                <a:lnTo>
                  <a:pt x="1047180" y="1423707"/>
                </a:lnTo>
                <a:lnTo>
                  <a:pt x="1004206" y="1412699"/>
                </a:lnTo>
                <a:lnTo>
                  <a:pt x="961554" y="1400353"/>
                </a:lnTo>
                <a:lnTo>
                  <a:pt x="919258" y="1386672"/>
                </a:lnTo>
                <a:lnTo>
                  <a:pt x="877350" y="1371663"/>
                </a:lnTo>
                <a:lnTo>
                  <a:pt x="835864" y="1355329"/>
                </a:lnTo>
                <a:lnTo>
                  <a:pt x="794833" y="1337675"/>
                </a:lnTo>
                <a:lnTo>
                  <a:pt x="754290" y="1318707"/>
                </a:lnTo>
                <a:lnTo>
                  <a:pt x="714269" y="1298429"/>
                </a:lnTo>
                <a:lnTo>
                  <a:pt x="674803" y="1276845"/>
                </a:lnTo>
                <a:lnTo>
                  <a:pt x="635924" y="1253960"/>
                </a:lnTo>
                <a:lnTo>
                  <a:pt x="597667" y="1229780"/>
                </a:lnTo>
                <a:lnTo>
                  <a:pt x="560065" y="1204309"/>
                </a:lnTo>
                <a:lnTo>
                  <a:pt x="523150" y="1177552"/>
                </a:lnTo>
                <a:lnTo>
                  <a:pt x="486956" y="1149513"/>
                </a:lnTo>
                <a:lnTo>
                  <a:pt x="451517" y="1120197"/>
                </a:lnTo>
                <a:lnTo>
                  <a:pt x="416865" y="1089609"/>
                </a:lnTo>
                <a:lnTo>
                  <a:pt x="383034" y="1057755"/>
                </a:lnTo>
                <a:lnTo>
                  <a:pt x="350057" y="1024637"/>
                </a:lnTo>
                <a:lnTo>
                  <a:pt x="317967" y="990262"/>
                </a:lnTo>
                <a:lnTo>
                  <a:pt x="286798" y="954635"/>
                </a:lnTo>
                <a:lnTo>
                  <a:pt x="256583" y="917759"/>
                </a:lnTo>
                <a:lnTo>
                  <a:pt x="227355" y="879640"/>
                </a:lnTo>
                <a:lnTo>
                  <a:pt x="197680" y="838126"/>
                </a:lnTo>
                <a:lnTo>
                  <a:pt x="169491" y="795635"/>
                </a:lnTo>
                <a:lnTo>
                  <a:pt x="142809" y="752208"/>
                </a:lnTo>
                <a:lnTo>
                  <a:pt x="117655" y="707888"/>
                </a:lnTo>
                <a:lnTo>
                  <a:pt x="94051" y="662716"/>
                </a:lnTo>
                <a:lnTo>
                  <a:pt x="72017" y="616734"/>
                </a:lnTo>
                <a:lnTo>
                  <a:pt x="51573" y="569985"/>
                </a:lnTo>
                <a:lnTo>
                  <a:pt x="32742" y="522510"/>
                </a:lnTo>
                <a:lnTo>
                  <a:pt x="15544" y="474351"/>
                </a:lnTo>
                <a:lnTo>
                  <a:pt x="0" y="425551"/>
                </a:lnTo>
                <a:lnTo>
                  <a:pt x="1379372" y="0"/>
                </a:lnTo>
                <a:lnTo>
                  <a:pt x="2246185" y="1169060"/>
                </a:lnTo>
                <a:close/>
              </a:path>
            </a:pathLst>
          </a:custGeom>
          <a:ln w="25908">
            <a:solidFill>
              <a:srgbClr val="FF0000"/>
            </a:solidFill>
          </a:ln>
        </p:spPr>
        <p:txBody>
          <a:bodyPr wrap="square" lIns="0" tIns="0" rIns="0" bIns="0" rtlCol="0"/>
          <a:lstStyle/>
          <a:p>
            <a:endParaRPr/>
          </a:p>
        </p:txBody>
      </p:sp>
      <p:sp>
        <p:nvSpPr>
          <p:cNvPr id="51" name="object 51"/>
          <p:cNvSpPr txBox="1"/>
          <p:nvPr/>
        </p:nvSpPr>
        <p:spPr>
          <a:xfrm>
            <a:off x="7761731" y="5378196"/>
            <a:ext cx="893444" cy="523240"/>
          </a:xfrm>
          <a:prstGeom prst="rect">
            <a:avLst/>
          </a:prstGeom>
          <a:solidFill>
            <a:srgbClr val="FFFFFF"/>
          </a:solidFill>
        </p:spPr>
        <p:txBody>
          <a:bodyPr vert="horz" wrap="square" lIns="0" tIns="18415" rIns="0" bIns="0" rtlCol="0">
            <a:spAutoFit/>
          </a:bodyPr>
          <a:lstStyle/>
          <a:p>
            <a:pPr algn="ctr">
              <a:lnSpc>
                <a:spcPct val="100000"/>
              </a:lnSpc>
              <a:spcBef>
                <a:spcPts val="145"/>
              </a:spcBef>
            </a:pPr>
            <a:r>
              <a:rPr sz="1400" b="1" u="sng" dirty="0">
                <a:uFill>
                  <a:solidFill>
                    <a:srgbClr val="000000"/>
                  </a:solidFill>
                </a:uFill>
                <a:latin typeface="メイリオ"/>
                <a:cs typeface="メイリオ"/>
              </a:rPr>
              <a:t>建物</a:t>
            </a:r>
            <a:endParaRPr sz="1400">
              <a:latin typeface="メイリオ"/>
              <a:cs typeface="メイリオ"/>
            </a:endParaRPr>
          </a:p>
          <a:p>
            <a:pPr algn="ctr">
              <a:lnSpc>
                <a:spcPct val="100000"/>
              </a:lnSpc>
            </a:pPr>
            <a:r>
              <a:rPr sz="1400" b="1" u="sng" spc="-5" dirty="0">
                <a:uFill>
                  <a:solidFill>
                    <a:srgbClr val="000000"/>
                  </a:solidFill>
                </a:uFill>
                <a:latin typeface="メイリオ"/>
                <a:cs typeface="メイリオ"/>
              </a:rPr>
              <a:t>25.6％</a:t>
            </a:r>
            <a:endParaRPr sz="1400">
              <a:latin typeface="メイリオ"/>
              <a:cs typeface="メイリオ"/>
            </a:endParaRPr>
          </a:p>
        </p:txBody>
      </p:sp>
      <p:sp>
        <p:nvSpPr>
          <p:cNvPr id="52" name="object 52"/>
          <p:cNvSpPr txBox="1"/>
          <p:nvPr/>
        </p:nvSpPr>
        <p:spPr>
          <a:xfrm>
            <a:off x="5559612" y="2378053"/>
            <a:ext cx="401574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メイリオ"/>
                <a:cs typeface="メイリオ"/>
              </a:rPr>
              <a:t>※4,800万円：相続人が配偶者と子供</a:t>
            </a:r>
            <a:r>
              <a:rPr sz="1000" spc="0" dirty="0">
                <a:latin typeface="メイリオ"/>
                <a:cs typeface="メイリオ"/>
              </a:rPr>
              <a:t>2</a:t>
            </a:r>
            <a:r>
              <a:rPr sz="1000" spc="-5" dirty="0">
                <a:latin typeface="メイリオ"/>
                <a:cs typeface="メイリオ"/>
              </a:rPr>
              <a:t>人の</a:t>
            </a:r>
            <a:r>
              <a:rPr sz="1000" dirty="0">
                <a:latin typeface="メイリオ"/>
                <a:cs typeface="メイリオ"/>
              </a:rPr>
              <a:t>場</a:t>
            </a:r>
            <a:r>
              <a:rPr sz="1000" spc="-5" dirty="0">
                <a:latin typeface="メイリオ"/>
                <a:cs typeface="メイリオ"/>
              </a:rPr>
              <a:t>合の</a:t>
            </a:r>
            <a:r>
              <a:rPr sz="1000" dirty="0">
                <a:latin typeface="メイリオ"/>
                <a:cs typeface="メイリオ"/>
              </a:rPr>
              <a:t>相</a:t>
            </a:r>
            <a:r>
              <a:rPr sz="1000" spc="-5" dirty="0">
                <a:latin typeface="メイリオ"/>
                <a:cs typeface="メイリオ"/>
              </a:rPr>
              <a:t>続税</a:t>
            </a:r>
            <a:r>
              <a:rPr sz="1000" dirty="0">
                <a:latin typeface="メイリオ"/>
                <a:cs typeface="メイリオ"/>
              </a:rPr>
              <a:t>の</a:t>
            </a:r>
            <a:r>
              <a:rPr sz="1000" spc="-5" dirty="0">
                <a:latin typeface="メイリオ"/>
                <a:cs typeface="メイリオ"/>
              </a:rPr>
              <a:t>基礎</a:t>
            </a:r>
            <a:r>
              <a:rPr sz="1000" dirty="0">
                <a:latin typeface="メイリオ"/>
                <a:cs typeface="メイリオ"/>
              </a:rPr>
              <a:t>控</a:t>
            </a:r>
            <a:r>
              <a:rPr sz="1000" spc="-5" dirty="0">
                <a:latin typeface="メイリオ"/>
                <a:cs typeface="メイリオ"/>
              </a:rPr>
              <a:t>除額</a:t>
            </a:r>
            <a:endParaRPr sz="1000">
              <a:latin typeface="メイリオ"/>
              <a:cs typeface="メイリオ"/>
            </a:endParaRPr>
          </a:p>
        </p:txBody>
      </p:sp>
      <p:sp>
        <p:nvSpPr>
          <p:cNvPr id="53" name="object 53"/>
          <p:cNvSpPr txBox="1"/>
          <p:nvPr/>
        </p:nvSpPr>
        <p:spPr>
          <a:xfrm>
            <a:off x="5236799" y="6272753"/>
            <a:ext cx="4597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中小企業庁委託「中小企業における事業承継に関するアンケート・</a:t>
            </a:r>
            <a:endParaRPr sz="1200">
              <a:latin typeface="メイリオ"/>
              <a:cs typeface="メイリオ"/>
            </a:endParaRPr>
          </a:p>
        </p:txBody>
      </p:sp>
      <p:sp>
        <p:nvSpPr>
          <p:cNvPr id="54" name="object 54"/>
          <p:cNvSpPr txBox="1"/>
          <p:nvPr/>
        </p:nvSpPr>
        <p:spPr>
          <a:xfrm>
            <a:off x="5236799" y="6455633"/>
            <a:ext cx="2006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ヒアリング調査」を再編加工</a:t>
            </a:r>
            <a:endParaRPr sz="1200">
              <a:latin typeface="メイリオ"/>
              <a:cs typeface="メイリオ"/>
            </a:endParaRPr>
          </a:p>
        </p:txBody>
      </p:sp>
      <p:sp>
        <p:nvSpPr>
          <p:cNvPr id="55" name="object 55"/>
          <p:cNvSpPr/>
          <p:nvPr/>
        </p:nvSpPr>
        <p:spPr>
          <a:xfrm>
            <a:off x="2559552" y="2550420"/>
            <a:ext cx="1367790" cy="2026285"/>
          </a:xfrm>
          <a:custGeom>
            <a:avLst/>
            <a:gdLst/>
            <a:ahLst/>
            <a:cxnLst/>
            <a:rect l="l" t="t" r="r" b="b"/>
            <a:pathLst>
              <a:path w="1367789" h="2026285">
                <a:moveTo>
                  <a:pt x="1367409" y="2025942"/>
                </a:moveTo>
                <a:lnTo>
                  <a:pt x="0" y="0"/>
                </a:lnTo>
              </a:path>
            </a:pathLst>
          </a:custGeom>
          <a:ln w="28956">
            <a:solidFill>
              <a:srgbClr val="0066FF"/>
            </a:solidFill>
          </a:ln>
        </p:spPr>
        <p:txBody>
          <a:bodyPr wrap="square" lIns="0" tIns="0" rIns="0" bIns="0" rtlCol="0"/>
          <a:lstStyle/>
          <a:p>
            <a:endParaRPr/>
          </a:p>
        </p:txBody>
      </p:sp>
      <p:sp>
        <p:nvSpPr>
          <p:cNvPr id="56" name="object 56"/>
          <p:cNvSpPr/>
          <p:nvPr/>
        </p:nvSpPr>
        <p:spPr>
          <a:xfrm>
            <a:off x="2490974" y="2654043"/>
            <a:ext cx="31750" cy="1913889"/>
          </a:xfrm>
          <a:custGeom>
            <a:avLst/>
            <a:gdLst/>
            <a:ahLst/>
            <a:cxnLst/>
            <a:rect l="l" t="t" r="r" b="b"/>
            <a:pathLst>
              <a:path w="31750" h="1913889">
                <a:moveTo>
                  <a:pt x="31711" y="1913369"/>
                </a:moveTo>
                <a:lnTo>
                  <a:pt x="0" y="0"/>
                </a:lnTo>
              </a:path>
            </a:pathLst>
          </a:custGeom>
          <a:ln w="28956">
            <a:solidFill>
              <a:srgbClr val="0066FF"/>
            </a:solidFill>
          </a:ln>
        </p:spPr>
        <p:txBody>
          <a:bodyPr wrap="square" lIns="0" tIns="0" rIns="0" bIns="0" rtlCol="0"/>
          <a:lstStyle/>
          <a:p>
            <a:endParaRPr/>
          </a:p>
        </p:txBody>
      </p:sp>
      <p:sp>
        <p:nvSpPr>
          <p:cNvPr id="57" name="object 57"/>
          <p:cNvSpPr/>
          <p:nvPr/>
        </p:nvSpPr>
        <p:spPr>
          <a:xfrm>
            <a:off x="2503170" y="2556506"/>
            <a:ext cx="73660" cy="113030"/>
          </a:xfrm>
          <a:custGeom>
            <a:avLst/>
            <a:gdLst/>
            <a:ahLst/>
            <a:cxnLst/>
            <a:rect l="l" t="t" r="r" b="b"/>
            <a:pathLst>
              <a:path w="73660" h="113030">
                <a:moveTo>
                  <a:pt x="0" y="112585"/>
                </a:moveTo>
                <a:lnTo>
                  <a:pt x="73533" y="0"/>
                </a:lnTo>
              </a:path>
            </a:pathLst>
          </a:custGeom>
          <a:ln w="28956">
            <a:solidFill>
              <a:srgbClr val="0066FF"/>
            </a:solidFill>
          </a:ln>
        </p:spPr>
        <p:txBody>
          <a:bodyPr wrap="square" lIns="0" tIns="0" rIns="0" bIns="0" rtlCol="0"/>
          <a:lstStyle/>
          <a:p>
            <a:endParaRPr/>
          </a:p>
        </p:txBody>
      </p:sp>
      <p:sp>
        <p:nvSpPr>
          <p:cNvPr id="58" name="object 58"/>
          <p:cNvSpPr/>
          <p:nvPr/>
        </p:nvSpPr>
        <p:spPr>
          <a:xfrm>
            <a:off x="2504694" y="4563620"/>
            <a:ext cx="1421765" cy="635"/>
          </a:xfrm>
          <a:custGeom>
            <a:avLst/>
            <a:gdLst/>
            <a:ahLst/>
            <a:cxnLst/>
            <a:rect l="l" t="t" r="r" b="b"/>
            <a:pathLst>
              <a:path w="1421764" h="635">
                <a:moveTo>
                  <a:pt x="0" y="127"/>
                </a:moveTo>
                <a:lnTo>
                  <a:pt x="1421257" y="0"/>
                </a:lnTo>
              </a:path>
            </a:pathLst>
          </a:custGeom>
          <a:ln w="28956">
            <a:solidFill>
              <a:srgbClr val="0066FF"/>
            </a:solidFill>
          </a:ln>
        </p:spPr>
        <p:txBody>
          <a:bodyPr wrap="square" lIns="0" tIns="0" rIns="0" bIns="0" rtlCol="0"/>
          <a:lstStyle/>
          <a:p>
            <a:endParaRPr/>
          </a:p>
        </p:txBody>
      </p:sp>
      <p:sp>
        <p:nvSpPr>
          <p:cNvPr id="59" name="object 59"/>
          <p:cNvSpPr txBox="1"/>
          <p:nvPr/>
        </p:nvSpPr>
        <p:spPr>
          <a:xfrm>
            <a:off x="220616" y="2848682"/>
            <a:ext cx="1320800" cy="529590"/>
          </a:xfrm>
          <a:prstGeom prst="rect">
            <a:avLst/>
          </a:prstGeom>
        </p:spPr>
        <p:txBody>
          <a:bodyPr vert="horz" wrap="square" lIns="0" tIns="13335" rIns="0" bIns="0" rtlCol="0">
            <a:spAutoFit/>
          </a:bodyPr>
          <a:lstStyle/>
          <a:p>
            <a:pPr marL="12700" marR="5080" algn="just">
              <a:lnSpc>
                <a:spcPct val="100000"/>
              </a:lnSpc>
              <a:spcBef>
                <a:spcPts val="105"/>
              </a:spcBef>
            </a:pPr>
            <a:r>
              <a:rPr sz="1100" dirty="0">
                <a:latin typeface="メイリオ"/>
                <a:cs typeface="メイリオ"/>
              </a:rPr>
              <a:t>平成</a:t>
            </a:r>
            <a:r>
              <a:rPr sz="1100" spc="-5" dirty="0">
                <a:latin typeface="メイリオ"/>
                <a:cs typeface="メイリオ"/>
              </a:rPr>
              <a:t>30</a:t>
            </a:r>
            <a:r>
              <a:rPr sz="1100" dirty="0">
                <a:latin typeface="メイリオ"/>
                <a:cs typeface="メイリオ"/>
              </a:rPr>
              <a:t>年度税制改正 において事業承継税 制を抜本拡充</a:t>
            </a:r>
            <a:endParaRPr sz="1100">
              <a:latin typeface="メイリオ"/>
              <a:cs typeface="メイリオ"/>
            </a:endParaRPr>
          </a:p>
        </p:txBody>
      </p:sp>
      <p:sp>
        <p:nvSpPr>
          <p:cNvPr id="60" name="object 60"/>
          <p:cNvSpPr/>
          <p:nvPr/>
        </p:nvSpPr>
        <p:spPr>
          <a:xfrm>
            <a:off x="1136903" y="3310128"/>
            <a:ext cx="1615440" cy="272415"/>
          </a:xfrm>
          <a:custGeom>
            <a:avLst/>
            <a:gdLst/>
            <a:ahLst/>
            <a:cxnLst/>
            <a:rect l="l" t="t" r="r" b="b"/>
            <a:pathLst>
              <a:path w="1615439" h="272414">
                <a:moveTo>
                  <a:pt x="0" y="0"/>
                </a:moveTo>
                <a:lnTo>
                  <a:pt x="1615338" y="272046"/>
                </a:lnTo>
              </a:path>
            </a:pathLst>
          </a:custGeom>
          <a:ln w="9144">
            <a:solidFill>
              <a:srgbClr val="000000"/>
            </a:solidFill>
          </a:ln>
        </p:spPr>
        <p:txBody>
          <a:bodyPr wrap="square" lIns="0" tIns="0" rIns="0" bIns="0" rtlCol="0"/>
          <a:lstStyle/>
          <a:p>
            <a:endParaRPr/>
          </a:p>
        </p:txBody>
      </p:sp>
      <p:sp>
        <p:nvSpPr>
          <p:cNvPr id="61" name="object 61"/>
          <p:cNvSpPr/>
          <p:nvPr/>
        </p:nvSpPr>
        <p:spPr>
          <a:xfrm>
            <a:off x="6897623" y="5119118"/>
            <a:ext cx="72390" cy="109855"/>
          </a:xfrm>
          <a:custGeom>
            <a:avLst/>
            <a:gdLst/>
            <a:ahLst/>
            <a:cxnLst/>
            <a:rect l="l" t="t" r="r" b="b"/>
            <a:pathLst>
              <a:path w="72390" h="109854">
                <a:moveTo>
                  <a:pt x="0" y="109677"/>
                </a:moveTo>
                <a:lnTo>
                  <a:pt x="72009" y="0"/>
                </a:lnTo>
              </a:path>
            </a:pathLst>
          </a:custGeom>
          <a:ln w="9144">
            <a:solidFill>
              <a:srgbClr val="000000"/>
            </a:solidFill>
          </a:ln>
        </p:spPr>
        <p:txBody>
          <a:bodyPr wrap="square" lIns="0" tIns="0" rIns="0" bIns="0" rtlCol="0"/>
          <a:lstStyle/>
          <a:p>
            <a:endParaRPr/>
          </a:p>
        </p:txBody>
      </p:sp>
      <p:sp>
        <p:nvSpPr>
          <p:cNvPr id="62" name="object 62"/>
          <p:cNvSpPr txBox="1"/>
          <p:nvPr/>
        </p:nvSpPr>
        <p:spPr>
          <a:xfrm>
            <a:off x="3843590" y="3900759"/>
            <a:ext cx="1287780" cy="529590"/>
          </a:xfrm>
          <a:prstGeom prst="rect">
            <a:avLst/>
          </a:prstGeom>
        </p:spPr>
        <p:txBody>
          <a:bodyPr vert="horz" wrap="square" lIns="0" tIns="12700" rIns="0" bIns="0" rtlCol="0">
            <a:spAutoFit/>
          </a:bodyPr>
          <a:lstStyle/>
          <a:p>
            <a:pPr marL="12700" marR="5080" algn="just">
              <a:lnSpc>
                <a:spcPct val="100000"/>
              </a:lnSpc>
              <a:spcBef>
                <a:spcPts val="100"/>
              </a:spcBef>
            </a:pPr>
            <a:r>
              <a:rPr sz="1100" b="1" dirty="0">
                <a:solidFill>
                  <a:srgbClr val="FF0000"/>
                </a:solidFill>
                <a:latin typeface="メイリオ"/>
                <a:cs typeface="メイリオ"/>
              </a:rPr>
              <a:t>個人事業者への抜本 的な税制措置は手付 かず</a:t>
            </a:r>
            <a:endParaRPr sz="1100">
              <a:latin typeface="メイリオ"/>
              <a:cs typeface="メイリオ"/>
            </a:endParaRPr>
          </a:p>
        </p:txBody>
      </p:sp>
      <p:sp>
        <p:nvSpPr>
          <p:cNvPr id="63" name="object 63"/>
          <p:cNvSpPr/>
          <p:nvPr/>
        </p:nvSpPr>
        <p:spPr>
          <a:xfrm>
            <a:off x="3926585" y="4336544"/>
            <a:ext cx="505459" cy="762000"/>
          </a:xfrm>
          <a:custGeom>
            <a:avLst/>
            <a:gdLst/>
            <a:ahLst/>
            <a:cxnLst/>
            <a:rect l="l" t="t" r="r" b="b"/>
            <a:pathLst>
              <a:path w="505460" h="762000">
                <a:moveTo>
                  <a:pt x="0" y="761987"/>
                </a:moveTo>
                <a:lnTo>
                  <a:pt x="505155" y="0"/>
                </a:lnTo>
              </a:path>
            </a:pathLst>
          </a:custGeom>
          <a:ln w="19811">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45178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9303" y="4780788"/>
            <a:ext cx="4695825" cy="255198"/>
          </a:xfrm>
          <a:prstGeom prst="rect">
            <a:avLst/>
          </a:prstGeom>
          <a:solidFill>
            <a:srgbClr val="FAC090"/>
          </a:solidFill>
        </p:spPr>
        <p:txBody>
          <a:bodyPr vert="horz" wrap="square" lIns="0" tIns="8890" rIns="0" bIns="0" rtlCol="0">
            <a:spAutoFit/>
          </a:bodyPr>
          <a:lstStyle/>
          <a:p>
            <a:pPr marL="88900">
              <a:lnSpc>
                <a:spcPct val="100000"/>
              </a:lnSpc>
              <a:spcBef>
                <a:spcPts val="70"/>
              </a:spcBef>
              <a:tabLst>
                <a:tab pos="546100" algn="l"/>
              </a:tabLst>
            </a:pPr>
            <a:r>
              <a:rPr sz="1600" b="1" dirty="0">
                <a:latin typeface="メイリオ"/>
                <a:cs typeface="メイリオ"/>
              </a:rPr>
              <a:t>④	10年間の時限措置</a:t>
            </a:r>
            <a:endParaRPr sz="1600" dirty="0">
              <a:latin typeface="メイリオ"/>
              <a:cs typeface="メイリオ"/>
            </a:endParaRPr>
          </a:p>
        </p:txBody>
      </p:sp>
      <p:sp>
        <p:nvSpPr>
          <p:cNvPr id="3" name="object 3"/>
          <p:cNvSpPr txBox="1"/>
          <p:nvPr/>
        </p:nvSpPr>
        <p:spPr>
          <a:xfrm>
            <a:off x="5102352" y="3675888"/>
            <a:ext cx="4695825" cy="269304"/>
          </a:xfrm>
          <a:prstGeom prst="rect">
            <a:avLst/>
          </a:prstGeom>
          <a:solidFill>
            <a:srgbClr val="FAC090"/>
          </a:solidFill>
        </p:spPr>
        <p:txBody>
          <a:bodyPr vert="horz" wrap="square" lIns="0" tIns="0" rIns="0" bIns="0" rtlCol="0">
            <a:spAutoFit/>
          </a:bodyPr>
          <a:lstStyle/>
          <a:p>
            <a:pPr marL="85725">
              <a:lnSpc>
                <a:spcPts val="2085"/>
              </a:lnSpc>
              <a:tabLst>
                <a:tab pos="542925" algn="l"/>
              </a:tabLst>
            </a:pPr>
            <a:r>
              <a:rPr sz="1600" b="1" dirty="0">
                <a:latin typeface="メイリオ"/>
                <a:cs typeface="メイリオ"/>
              </a:rPr>
              <a:t>③	納税額の全額（100％）が納税猶予</a:t>
            </a:r>
            <a:endParaRPr sz="1600" dirty="0">
              <a:latin typeface="メイリオ"/>
              <a:cs typeface="メイリオ"/>
            </a:endParaRPr>
          </a:p>
        </p:txBody>
      </p:sp>
      <p:sp>
        <p:nvSpPr>
          <p:cNvPr id="4" name="object 4"/>
          <p:cNvSpPr txBox="1"/>
          <p:nvPr/>
        </p:nvSpPr>
        <p:spPr>
          <a:xfrm>
            <a:off x="5099303" y="2488692"/>
            <a:ext cx="4695825" cy="282129"/>
          </a:xfrm>
          <a:prstGeom prst="rect">
            <a:avLst/>
          </a:prstGeom>
          <a:solidFill>
            <a:srgbClr val="FAC090"/>
          </a:solidFill>
        </p:spPr>
        <p:txBody>
          <a:bodyPr vert="horz" wrap="square" lIns="0" tIns="0" rIns="0" bIns="0" rtlCol="0">
            <a:spAutoFit/>
          </a:bodyPr>
          <a:lstStyle/>
          <a:p>
            <a:pPr marL="88900">
              <a:lnSpc>
                <a:spcPts val="2155"/>
              </a:lnSpc>
              <a:tabLst>
                <a:tab pos="546100" algn="l"/>
              </a:tabLst>
            </a:pPr>
            <a:r>
              <a:rPr sz="1600" b="1" dirty="0">
                <a:latin typeface="メイリオ"/>
                <a:cs typeface="メイリオ"/>
              </a:rPr>
              <a:t>②	相続税だけでなく贈与税も対象</a:t>
            </a:r>
            <a:endParaRPr sz="1600" dirty="0">
              <a:latin typeface="メイリオ"/>
              <a:cs typeface="メイリオ"/>
            </a:endParaRPr>
          </a:p>
        </p:txBody>
      </p:sp>
      <p:sp>
        <p:nvSpPr>
          <p:cNvPr id="5" name="object 5"/>
          <p:cNvSpPr txBox="1"/>
          <p:nvPr/>
        </p:nvSpPr>
        <p:spPr>
          <a:xfrm>
            <a:off x="4008478" y="4620846"/>
            <a:ext cx="698500" cy="162560"/>
          </a:xfrm>
          <a:prstGeom prst="rect">
            <a:avLst/>
          </a:prstGeom>
        </p:spPr>
        <p:txBody>
          <a:bodyPr vert="horz" wrap="square" lIns="0" tIns="12700" rIns="0" bIns="0" rtlCol="0">
            <a:spAutoFit/>
          </a:bodyPr>
          <a:lstStyle/>
          <a:p>
            <a:pPr>
              <a:lnSpc>
                <a:spcPct val="100000"/>
              </a:lnSpc>
              <a:spcBef>
                <a:spcPts val="100"/>
              </a:spcBef>
            </a:pPr>
            <a:r>
              <a:rPr sz="900" dirty="0">
                <a:latin typeface="メイリオ"/>
                <a:cs typeface="メイリオ"/>
              </a:rPr>
              <a:t>【診療機器】</a:t>
            </a:r>
            <a:endParaRPr sz="900">
              <a:latin typeface="メイリオ"/>
              <a:cs typeface="メイリオ"/>
            </a:endParaRPr>
          </a:p>
        </p:txBody>
      </p:sp>
      <p:sp>
        <p:nvSpPr>
          <p:cNvPr id="6" name="object 6"/>
          <p:cNvSpPr/>
          <p:nvPr/>
        </p:nvSpPr>
        <p:spPr>
          <a:xfrm>
            <a:off x="118871" y="2449067"/>
            <a:ext cx="4834255" cy="360045"/>
          </a:xfrm>
          <a:custGeom>
            <a:avLst/>
            <a:gdLst/>
            <a:ahLst/>
            <a:cxnLst/>
            <a:rect l="l" t="t" r="r" b="b"/>
            <a:pathLst>
              <a:path w="4834255" h="360044">
                <a:moveTo>
                  <a:pt x="0" y="0"/>
                </a:moveTo>
                <a:lnTo>
                  <a:pt x="4834128" y="0"/>
                </a:lnTo>
                <a:lnTo>
                  <a:pt x="4834128" y="359663"/>
                </a:lnTo>
                <a:lnTo>
                  <a:pt x="0" y="359663"/>
                </a:lnTo>
                <a:lnTo>
                  <a:pt x="0" y="0"/>
                </a:lnTo>
                <a:close/>
              </a:path>
            </a:pathLst>
          </a:custGeom>
          <a:solidFill>
            <a:srgbClr val="FAC090"/>
          </a:solidFill>
        </p:spPr>
        <p:txBody>
          <a:bodyPr wrap="square" lIns="0" tIns="0" rIns="0" bIns="0" rtlCol="0"/>
          <a:lstStyle/>
          <a:p>
            <a:endParaRPr/>
          </a:p>
        </p:txBody>
      </p:sp>
      <p:sp>
        <p:nvSpPr>
          <p:cNvPr id="7" name="object 7"/>
          <p:cNvSpPr txBox="1"/>
          <p:nvPr/>
        </p:nvSpPr>
        <p:spPr>
          <a:xfrm>
            <a:off x="134112" y="2514600"/>
            <a:ext cx="4805680" cy="251992"/>
          </a:xfrm>
          <a:prstGeom prst="rect">
            <a:avLst/>
          </a:prstGeom>
          <a:solidFill>
            <a:srgbClr val="FAC090"/>
          </a:solidFill>
        </p:spPr>
        <p:txBody>
          <a:bodyPr vert="horz" wrap="square" lIns="0" tIns="0" rIns="0" bIns="0" rtlCol="0">
            <a:spAutoFit/>
          </a:bodyPr>
          <a:lstStyle/>
          <a:p>
            <a:pPr marL="76200">
              <a:lnSpc>
                <a:spcPts val="1939"/>
              </a:lnSpc>
              <a:tabLst>
                <a:tab pos="533400" algn="l"/>
              </a:tabLst>
            </a:pPr>
            <a:r>
              <a:rPr sz="1600" b="1" dirty="0">
                <a:latin typeface="メイリオ"/>
                <a:cs typeface="メイリオ"/>
              </a:rPr>
              <a:t>①	多様な事業用資産が対象</a:t>
            </a:r>
            <a:endParaRPr sz="1600" dirty="0">
              <a:latin typeface="メイリオ"/>
              <a:cs typeface="メイリオ"/>
            </a:endParaRPr>
          </a:p>
        </p:txBody>
      </p:sp>
      <p:sp>
        <p:nvSpPr>
          <p:cNvPr id="8" name="object 8"/>
          <p:cNvSpPr txBox="1"/>
          <p:nvPr/>
        </p:nvSpPr>
        <p:spPr>
          <a:xfrm>
            <a:off x="137160" y="2014727"/>
            <a:ext cx="1059180" cy="325120"/>
          </a:xfrm>
          <a:prstGeom prst="rect">
            <a:avLst/>
          </a:prstGeom>
          <a:ln w="12192">
            <a:solidFill>
              <a:srgbClr val="000000"/>
            </a:solidFill>
          </a:ln>
        </p:spPr>
        <p:txBody>
          <a:bodyPr vert="horz" wrap="square" lIns="0" tIns="15240" rIns="0" bIns="0" rtlCol="0">
            <a:spAutoFit/>
          </a:bodyPr>
          <a:lstStyle/>
          <a:p>
            <a:pPr marL="122555">
              <a:lnSpc>
                <a:spcPct val="100000"/>
              </a:lnSpc>
              <a:spcBef>
                <a:spcPts val="120"/>
              </a:spcBef>
            </a:pPr>
            <a:r>
              <a:rPr sz="1600" spc="-5" dirty="0">
                <a:latin typeface="メイリオ"/>
                <a:cs typeface="メイリオ"/>
              </a:rPr>
              <a:t>改正概要</a:t>
            </a:r>
            <a:endParaRPr sz="1600">
              <a:latin typeface="メイリオ"/>
              <a:cs typeface="メイリオ"/>
            </a:endParaRPr>
          </a:p>
        </p:txBody>
      </p:sp>
      <p:sp>
        <p:nvSpPr>
          <p:cNvPr id="9" name="object 9"/>
          <p:cNvSpPr/>
          <p:nvPr/>
        </p:nvSpPr>
        <p:spPr>
          <a:xfrm>
            <a:off x="119634" y="2469642"/>
            <a:ext cx="4834255" cy="3312160"/>
          </a:xfrm>
          <a:custGeom>
            <a:avLst/>
            <a:gdLst/>
            <a:ahLst/>
            <a:cxnLst/>
            <a:rect l="l" t="t" r="r" b="b"/>
            <a:pathLst>
              <a:path w="4834255" h="3312160">
                <a:moveTo>
                  <a:pt x="0" y="0"/>
                </a:moveTo>
                <a:lnTo>
                  <a:pt x="4834128" y="0"/>
                </a:lnTo>
                <a:lnTo>
                  <a:pt x="4834128" y="3311652"/>
                </a:lnTo>
                <a:lnTo>
                  <a:pt x="0" y="3311652"/>
                </a:lnTo>
                <a:lnTo>
                  <a:pt x="0" y="0"/>
                </a:lnTo>
                <a:close/>
              </a:path>
            </a:pathLst>
          </a:custGeom>
          <a:ln w="28956">
            <a:solidFill>
              <a:srgbClr val="E46C0A"/>
            </a:solidFill>
          </a:ln>
        </p:spPr>
        <p:txBody>
          <a:bodyPr wrap="square" lIns="0" tIns="0" rIns="0" bIns="0" rtlCol="0"/>
          <a:lstStyle/>
          <a:p>
            <a:endParaRPr/>
          </a:p>
        </p:txBody>
      </p:sp>
      <p:sp>
        <p:nvSpPr>
          <p:cNvPr id="10" name="object 10"/>
          <p:cNvSpPr txBox="1"/>
          <p:nvPr/>
        </p:nvSpPr>
        <p:spPr>
          <a:xfrm>
            <a:off x="210822" y="2842947"/>
            <a:ext cx="4584700" cy="1153008"/>
          </a:xfrm>
          <a:prstGeom prst="rect">
            <a:avLst/>
          </a:prstGeom>
        </p:spPr>
        <p:txBody>
          <a:bodyPr vert="horz" wrap="square" lIns="0" tIns="12700" rIns="0" bIns="0" rtlCol="0">
            <a:spAutoFit/>
          </a:bodyPr>
          <a:lstStyle/>
          <a:p>
            <a:pPr marR="5080">
              <a:lnSpc>
                <a:spcPct val="111100"/>
              </a:lnSpc>
              <a:spcBef>
                <a:spcPts val="100"/>
              </a:spcBef>
            </a:pPr>
            <a:r>
              <a:rPr sz="1600" dirty="0">
                <a:latin typeface="メイリオ"/>
                <a:cs typeface="メイリオ"/>
              </a:rPr>
              <a:t>事業を行うために必要な多様な事業用資産が 対象</a:t>
            </a:r>
          </a:p>
          <a:p>
            <a:pPr>
              <a:lnSpc>
                <a:spcPct val="100000"/>
              </a:lnSpc>
              <a:spcBef>
                <a:spcPts val="240"/>
              </a:spcBef>
            </a:pPr>
            <a:r>
              <a:rPr sz="1600" b="1" dirty="0">
                <a:solidFill>
                  <a:srgbClr val="FF0000"/>
                </a:solidFill>
                <a:latin typeface="メイリオ"/>
                <a:cs typeface="メイリオ"/>
              </a:rPr>
              <a:t>○土地・建物</a:t>
            </a:r>
            <a:r>
              <a:rPr sz="1400" dirty="0">
                <a:latin typeface="メイリオ"/>
                <a:cs typeface="メイリオ"/>
              </a:rPr>
              <a:t>（土地は400㎡、建物は800</a:t>
            </a:r>
            <a:r>
              <a:rPr sz="1400" spc="-15" dirty="0">
                <a:latin typeface="メイリオ"/>
                <a:cs typeface="メイリオ"/>
              </a:rPr>
              <a:t>㎡</a:t>
            </a:r>
            <a:r>
              <a:rPr sz="1400" dirty="0">
                <a:latin typeface="メイリオ"/>
                <a:cs typeface="メイリオ"/>
              </a:rPr>
              <a:t>まで）</a:t>
            </a:r>
          </a:p>
          <a:p>
            <a:pPr>
              <a:lnSpc>
                <a:spcPct val="100000"/>
              </a:lnSpc>
              <a:spcBef>
                <a:spcPts val="240"/>
              </a:spcBef>
            </a:pPr>
            <a:r>
              <a:rPr sz="1600" b="1" dirty="0">
                <a:solidFill>
                  <a:srgbClr val="FF0000"/>
                </a:solidFill>
                <a:latin typeface="メイリオ"/>
                <a:cs typeface="メイリオ"/>
              </a:rPr>
              <a:t>○機械・器具備品</a:t>
            </a:r>
            <a:endParaRPr sz="1600" dirty="0">
              <a:latin typeface="メイリオ"/>
              <a:cs typeface="メイリオ"/>
            </a:endParaRPr>
          </a:p>
          <a:p>
            <a:pPr marL="354965">
              <a:lnSpc>
                <a:spcPct val="100000"/>
              </a:lnSpc>
              <a:spcBef>
                <a:spcPts val="605"/>
              </a:spcBef>
              <a:tabLst>
                <a:tab pos="4088765" algn="l"/>
              </a:tabLst>
            </a:pPr>
            <a:r>
              <a:rPr sz="1400" dirty="0">
                <a:latin typeface="メイリオ"/>
                <a:cs typeface="メイリオ"/>
              </a:rPr>
              <a:t>（例）工作機械・パワー</a:t>
            </a:r>
            <a:r>
              <a:rPr sz="1400" spc="-15" dirty="0">
                <a:latin typeface="メイリオ"/>
                <a:cs typeface="メイリオ"/>
              </a:rPr>
              <a:t>シ</a:t>
            </a:r>
            <a:r>
              <a:rPr sz="1400" dirty="0">
                <a:latin typeface="メイリオ"/>
                <a:cs typeface="メイリオ"/>
              </a:rPr>
              <a:t>ョベ</a:t>
            </a:r>
            <a:r>
              <a:rPr sz="1400" spc="-15" dirty="0">
                <a:latin typeface="メイリオ"/>
                <a:cs typeface="メイリオ"/>
              </a:rPr>
              <a:t>ル</a:t>
            </a:r>
            <a:r>
              <a:rPr sz="1400" dirty="0">
                <a:latin typeface="メイリオ"/>
                <a:cs typeface="メイリオ"/>
              </a:rPr>
              <a:t>・診</a:t>
            </a:r>
            <a:r>
              <a:rPr sz="1400" spc="-15" dirty="0">
                <a:latin typeface="メイリオ"/>
                <a:cs typeface="メイリオ"/>
              </a:rPr>
              <a:t>療</a:t>
            </a:r>
            <a:r>
              <a:rPr sz="1400" dirty="0">
                <a:latin typeface="メイリオ"/>
                <a:cs typeface="メイリオ"/>
              </a:rPr>
              <a:t>機器	等</a:t>
            </a:r>
          </a:p>
        </p:txBody>
      </p:sp>
      <p:sp>
        <p:nvSpPr>
          <p:cNvPr id="11" name="object 11"/>
          <p:cNvSpPr txBox="1"/>
          <p:nvPr/>
        </p:nvSpPr>
        <p:spPr>
          <a:xfrm>
            <a:off x="210822" y="4397350"/>
            <a:ext cx="1612900" cy="259045"/>
          </a:xfrm>
          <a:prstGeom prst="rect">
            <a:avLst/>
          </a:prstGeom>
        </p:spPr>
        <p:txBody>
          <a:bodyPr vert="horz" wrap="square" lIns="0" tIns="12700" rIns="0" bIns="0" rtlCol="0">
            <a:spAutoFit/>
          </a:bodyPr>
          <a:lstStyle/>
          <a:p>
            <a:pPr>
              <a:lnSpc>
                <a:spcPct val="100000"/>
              </a:lnSpc>
              <a:spcBef>
                <a:spcPts val="100"/>
              </a:spcBef>
            </a:pPr>
            <a:r>
              <a:rPr sz="1600" b="1" dirty="0">
                <a:solidFill>
                  <a:srgbClr val="FF0000"/>
                </a:solidFill>
                <a:latin typeface="メイリオ"/>
                <a:cs typeface="メイリオ"/>
              </a:rPr>
              <a:t>○車両・運搬具</a:t>
            </a:r>
            <a:endParaRPr sz="1600" dirty="0">
              <a:latin typeface="メイリオ"/>
              <a:cs typeface="メイリオ"/>
            </a:endParaRPr>
          </a:p>
        </p:txBody>
      </p:sp>
      <p:sp>
        <p:nvSpPr>
          <p:cNvPr id="12" name="object 12"/>
          <p:cNvSpPr txBox="1"/>
          <p:nvPr/>
        </p:nvSpPr>
        <p:spPr>
          <a:xfrm>
            <a:off x="210822" y="4671518"/>
            <a:ext cx="2682875" cy="833562"/>
          </a:xfrm>
          <a:prstGeom prst="rect">
            <a:avLst/>
          </a:prstGeom>
        </p:spPr>
        <p:txBody>
          <a:bodyPr vert="horz" wrap="square" lIns="0" tIns="43180" rIns="0" bIns="0" rtlCol="0">
            <a:spAutoFit/>
          </a:bodyPr>
          <a:lstStyle/>
          <a:p>
            <a:pPr>
              <a:lnSpc>
                <a:spcPct val="100000"/>
              </a:lnSpc>
              <a:spcBef>
                <a:spcPts val="340"/>
              </a:spcBef>
            </a:pPr>
            <a:r>
              <a:rPr sz="1600" b="1" dirty="0">
                <a:solidFill>
                  <a:srgbClr val="FF0000"/>
                </a:solidFill>
                <a:latin typeface="メイリオ"/>
                <a:cs typeface="メイリオ"/>
              </a:rPr>
              <a:t>○生物</a:t>
            </a:r>
            <a:r>
              <a:rPr sz="1400" dirty="0">
                <a:latin typeface="メイリオ"/>
                <a:cs typeface="メイリオ"/>
              </a:rPr>
              <a:t>（乳牛等、果樹等）</a:t>
            </a:r>
          </a:p>
          <a:p>
            <a:pPr>
              <a:lnSpc>
                <a:spcPct val="100000"/>
              </a:lnSpc>
              <a:spcBef>
                <a:spcPts val="240"/>
              </a:spcBef>
            </a:pPr>
            <a:r>
              <a:rPr sz="1600" b="1" dirty="0">
                <a:solidFill>
                  <a:srgbClr val="FF0000"/>
                </a:solidFill>
                <a:latin typeface="メイリオ"/>
                <a:cs typeface="メイリオ"/>
              </a:rPr>
              <a:t>○無形償却資</a:t>
            </a:r>
            <a:r>
              <a:rPr sz="1600" b="1" spc="-5" dirty="0">
                <a:solidFill>
                  <a:srgbClr val="FF0000"/>
                </a:solidFill>
                <a:latin typeface="メイリオ"/>
                <a:cs typeface="メイリオ"/>
              </a:rPr>
              <a:t>産</a:t>
            </a:r>
            <a:r>
              <a:rPr sz="1400" dirty="0">
                <a:latin typeface="メイリオ"/>
                <a:cs typeface="メイリオ"/>
              </a:rPr>
              <a:t>（特許権等）</a:t>
            </a:r>
          </a:p>
          <a:p>
            <a:pPr marL="228600">
              <a:lnSpc>
                <a:spcPct val="100000"/>
              </a:lnSpc>
              <a:spcBef>
                <a:spcPts val="240"/>
              </a:spcBef>
            </a:pPr>
            <a:r>
              <a:rPr sz="1600" dirty="0">
                <a:latin typeface="メイリオ"/>
                <a:cs typeface="メイリオ"/>
              </a:rPr>
              <a:t>等</a:t>
            </a:r>
          </a:p>
        </p:txBody>
      </p:sp>
      <p:sp>
        <p:nvSpPr>
          <p:cNvPr id="13" name="object 13"/>
          <p:cNvSpPr/>
          <p:nvPr/>
        </p:nvSpPr>
        <p:spPr>
          <a:xfrm>
            <a:off x="5084826" y="2474214"/>
            <a:ext cx="4724400" cy="935990"/>
          </a:xfrm>
          <a:custGeom>
            <a:avLst/>
            <a:gdLst/>
            <a:ahLst/>
            <a:cxnLst/>
            <a:rect l="l" t="t" r="r" b="b"/>
            <a:pathLst>
              <a:path w="4724400" h="935989">
                <a:moveTo>
                  <a:pt x="0" y="0"/>
                </a:moveTo>
                <a:lnTo>
                  <a:pt x="4724400" y="0"/>
                </a:lnTo>
                <a:lnTo>
                  <a:pt x="4724400" y="935736"/>
                </a:lnTo>
                <a:lnTo>
                  <a:pt x="0" y="935736"/>
                </a:lnTo>
                <a:lnTo>
                  <a:pt x="0" y="0"/>
                </a:lnTo>
                <a:close/>
              </a:path>
            </a:pathLst>
          </a:custGeom>
          <a:ln w="28956">
            <a:solidFill>
              <a:srgbClr val="E46C0A"/>
            </a:solidFill>
          </a:ln>
        </p:spPr>
        <p:txBody>
          <a:bodyPr wrap="square" lIns="0" tIns="0" rIns="0" bIns="0" rtlCol="0"/>
          <a:lstStyle/>
          <a:p>
            <a:endParaRPr/>
          </a:p>
        </p:txBody>
      </p:sp>
      <p:sp>
        <p:nvSpPr>
          <p:cNvPr id="14" name="object 14"/>
          <p:cNvSpPr/>
          <p:nvPr/>
        </p:nvSpPr>
        <p:spPr>
          <a:xfrm>
            <a:off x="5087873" y="3661409"/>
            <a:ext cx="4724400" cy="935990"/>
          </a:xfrm>
          <a:custGeom>
            <a:avLst/>
            <a:gdLst/>
            <a:ahLst/>
            <a:cxnLst/>
            <a:rect l="l" t="t" r="r" b="b"/>
            <a:pathLst>
              <a:path w="4724400" h="935989">
                <a:moveTo>
                  <a:pt x="0" y="0"/>
                </a:moveTo>
                <a:lnTo>
                  <a:pt x="4724400" y="0"/>
                </a:lnTo>
                <a:lnTo>
                  <a:pt x="4724400" y="935736"/>
                </a:lnTo>
                <a:lnTo>
                  <a:pt x="0" y="935736"/>
                </a:lnTo>
                <a:lnTo>
                  <a:pt x="0" y="0"/>
                </a:lnTo>
                <a:close/>
              </a:path>
            </a:pathLst>
          </a:custGeom>
          <a:ln w="28956">
            <a:solidFill>
              <a:srgbClr val="E46C0A"/>
            </a:solidFill>
          </a:ln>
        </p:spPr>
        <p:txBody>
          <a:bodyPr wrap="square" lIns="0" tIns="0" rIns="0" bIns="0" rtlCol="0"/>
          <a:lstStyle/>
          <a:p>
            <a:endParaRPr/>
          </a:p>
        </p:txBody>
      </p:sp>
      <p:sp>
        <p:nvSpPr>
          <p:cNvPr id="15" name="object 15"/>
          <p:cNvSpPr/>
          <p:nvPr/>
        </p:nvSpPr>
        <p:spPr>
          <a:xfrm>
            <a:off x="5084826" y="4766309"/>
            <a:ext cx="4724400" cy="1015365"/>
          </a:xfrm>
          <a:custGeom>
            <a:avLst/>
            <a:gdLst/>
            <a:ahLst/>
            <a:cxnLst/>
            <a:rect l="l" t="t" r="r" b="b"/>
            <a:pathLst>
              <a:path w="4724400" h="1015364">
                <a:moveTo>
                  <a:pt x="0" y="0"/>
                </a:moveTo>
                <a:lnTo>
                  <a:pt x="4724400" y="0"/>
                </a:lnTo>
                <a:lnTo>
                  <a:pt x="4724400" y="1014984"/>
                </a:lnTo>
                <a:lnTo>
                  <a:pt x="0" y="1014984"/>
                </a:lnTo>
                <a:lnTo>
                  <a:pt x="0" y="0"/>
                </a:lnTo>
                <a:close/>
              </a:path>
            </a:pathLst>
          </a:custGeom>
          <a:ln w="28956">
            <a:solidFill>
              <a:srgbClr val="E46C0A"/>
            </a:solidFill>
          </a:ln>
        </p:spPr>
        <p:txBody>
          <a:bodyPr wrap="square" lIns="0" tIns="0" rIns="0" bIns="0" rtlCol="0"/>
          <a:lstStyle/>
          <a:p>
            <a:endParaRPr/>
          </a:p>
        </p:txBody>
      </p:sp>
      <p:sp>
        <p:nvSpPr>
          <p:cNvPr id="16" name="object 16"/>
          <p:cNvSpPr/>
          <p:nvPr/>
        </p:nvSpPr>
        <p:spPr>
          <a:xfrm>
            <a:off x="2865120" y="4875276"/>
            <a:ext cx="941831" cy="723899"/>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2988242" y="4630567"/>
            <a:ext cx="698500" cy="162560"/>
          </a:xfrm>
          <a:prstGeom prst="rect">
            <a:avLst/>
          </a:prstGeom>
        </p:spPr>
        <p:txBody>
          <a:bodyPr vert="horz" wrap="square" lIns="0" tIns="12700" rIns="0" bIns="0" rtlCol="0">
            <a:spAutoFit/>
          </a:bodyPr>
          <a:lstStyle/>
          <a:p>
            <a:pPr>
              <a:lnSpc>
                <a:spcPct val="100000"/>
              </a:lnSpc>
              <a:spcBef>
                <a:spcPts val="100"/>
              </a:spcBef>
            </a:pPr>
            <a:r>
              <a:rPr sz="900" dirty="0">
                <a:latin typeface="メイリオ"/>
                <a:cs typeface="メイリオ"/>
              </a:rPr>
              <a:t>【工作機械】</a:t>
            </a:r>
            <a:endParaRPr sz="900">
              <a:latin typeface="メイリオ"/>
              <a:cs typeface="メイリオ"/>
            </a:endParaRPr>
          </a:p>
        </p:txBody>
      </p:sp>
      <p:sp>
        <p:nvSpPr>
          <p:cNvPr id="18" name="object 18"/>
          <p:cNvSpPr txBox="1"/>
          <p:nvPr/>
        </p:nvSpPr>
        <p:spPr>
          <a:xfrm>
            <a:off x="5099303" y="3010034"/>
            <a:ext cx="4695825" cy="259045"/>
          </a:xfrm>
          <a:prstGeom prst="rect">
            <a:avLst/>
          </a:prstGeom>
        </p:spPr>
        <p:txBody>
          <a:bodyPr vert="horz" wrap="square" lIns="0" tIns="12700" rIns="0" bIns="0" rtlCol="0">
            <a:spAutoFit/>
          </a:bodyPr>
          <a:lstStyle/>
          <a:p>
            <a:pPr marL="55880">
              <a:lnSpc>
                <a:spcPct val="100000"/>
              </a:lnSpc>
              <a:spcBef>
                <a:spcPts val="100"/>
              </a:spcBef>
            </a:pPr>
            <a:r>
              <a:rPr sz="1600" dirty="0">
                <a:latin typeface="メイリオ"/>
                <a:cs typeface="メイリオ"/>
              </a:rPr>
              <a:t>生前贈与による早期の事業承継準備を支援</a:t>
            </a:r>
          </a:p>
        </p:txBody>
      </p:sp>
      <p:sp>
        <p:nvSpPr>
          <p:cNvPr id="19" name="object 19"/>
          <p:cNvSpPr txBox="1"/>
          <p:nvPr/>
        </p:nvSpPr>
        <p:spPr>
          <a:xfrm>
            <a:off x="5099303" y="5156817"/>
            <a:ext cx="4695825" cy="505267"/>
          </a:xfrm>
          <a:prstGeom prst="rect">
            <a:avLst/>
          </a:prstGeom>
        </p:spPr>
        <p:txBody>
          <a:bodyPr vert="horz" wrap="square" lIns="0" tIns="12700" rIns="0" bIns="0" rtlCol="0">
            <a:spAutoFit/>
          </a:bodyPr>
          <a:lstStyle/>
          <a:p>
            <a:pPr marL="88900" marR="437515">
              <a:lnSpc>
                <a:spcPct val="100000"/>
              </a:lnSpc>
              <a:spcBef>
                <a:spcPts val="100"/>
              </a:spcBef>
            </a:pPr>
            <a:r>
              <a:rPr sz="1600" dirty="0">
                <a:latin typeface="メイリオ"/>
                <a:cs typeface="メイリオ"/>
              </a:rPr>
              <a:t>平成</a:t>
            </a:r>
            <a:r>
              <a:rPr sz="1600" spc="-5" dirty="0">
                <a:latin typeface="メイリオ"/>
                <a:cs typeface="メイリオ"/>
              </a:rPr>
              <a:t>31</a:t>
            </a:r>
            <a:r>
              <a:rPr sz="1600" dirty="0">
                <a:latin typeface="メイリオ"/>
                <a:cs typeface="メイリオ"/>
              </a:rPr>
              <a:t>年</a:t>
            </a:r>
            <a:r>
              <a:rPr sz="1600" spc="-5" dirty="0">
                <a:latin typeface="メイリオ"/>
                <a:cs typeface="メイリオ"/>
              </a:rPr>
              <a:t>1</a:t>
            </a:r>
            <a:r>
              <a:rPr sz="1600" dirty="0">
                <a:latin typeface="メイリオ"/>
                <a:cs typeface="メイリオ"/>
              </a:rPr>
              <a:t>月</a:t>
            </a:r>
            <a:r>
              <a:rPr sz="1600" spc="-5" dirty="0">
                <a:latin typeface="メイリオ"/>
                <a:cs typeface="メイリオ"/>
              </a:rPr>
              <a:t>1</a:t>
            </a:r>
            <a:r>
              <a:rPr sz="1600" dirty="0">
                <a:latin typeface="メイリオ"/>
                <a:cs typeface="メイリオ"/>
              </a:rPr>
              <a:t>日～平成</a:t>
            </a:r>
            <a:r>
              <a:rPr sz="1600" spc="-5" dirty="0">
                <a:latin typeface="メイリオ"/>
                <a:cs typeface="メイリオ"/>
              </a:rPr>
              <a:t>40</a:t>
            </a:r>
            <a:r>
              <a:rPr sz="1600" dirty="0">
                <a:latin typeface="メイリオ"/>
                <a:cs typeface="メイリオ"/>
              </a:rPr>
              <a:t>年</a:t>
            </a:r>
            <a:r>
              <a:rPr sz="1600" spc="-5" dirty="0">
                <a:latin typeface="メイリオ"/>
                <a:cs typeface="メイリオ"/>
              </a:rPr>
              <a:t>12</a:t>
            </a:r>
            <a:r>
              <a:rPr sz="1600" dirty="0">
                <a:latin typeface="メイリオ"/>
                <a:cs typeface="メイリオ"/>
              </a:rPr>
              <a:t>月</a:t>
            </a:r>
            <a:r>
              <a:rPr sz="1600" spc="-5" dirty="0">
                <a:latin typeface="メイリオ"/>
                <a:cs typeface="メイリオ"/>
              </a:rPr>
              <a:t>31</a:t>
            </a:r>
            <a:r>
              <a:rPr sz="1600" dirty="0">
                <a:latin typeface="メイリオ"/>
                <a:cs typeface="メイリオ"/>
              </a:rPr>
              <a:t>日の 間に行われる相続・贈与が対象</a:t>
            </a:r>
          </a:p>
        </p:txBody>
      </p:sp>
      <p:sp>
        <p:nvSpPr>
          <p:cNvPr id="20" name="object 20"/>
          <p:cNvSpPr txBox="1"/>
          <p:nvPr/>
        </p:nvSpPr>
        <p:spPr>
          <a:xfrm>
            <a:off x="181355" y="5862828"/>
            <a:ext cx="9235440" cy="861060"/>
          </a:xfrm>
          <a:prstGeom prst="rect">
            <a:avLst/>
          </a:prstGeom>
          <a:ln w="12192">
            <a:solidFill>
              <a:srgbClr val="3E3E3E"/>
            </a:solidFill>
          </a:ln>
        </p:spPr>
        <p:txBody>
          <a:bodyPr vert="horz" wrap="square" lIns="0" tIns="15875" rIns="0" bIns="0" rtlCol="0">
            <a:spAutoFit/>
          </a:bodyPr>
          <a:lstStyle/>
          <a:p>
            <a:pPr marL="91440">
              <a:lnSpc>
                <a:spcPct val="100000"/>
              </a:lnSpc>
              <a:spcBef>
                <a:spcPts val="125"/>
              </a:spcBef>
            </a:pPr>
            <a:r>
              <a:rPr sz="1500" dirty="0">
                <a:latin typeface="メイリオ"/>
                <a:cs typeface="メイリオ"/>
              </a:rPr>
              <a:t>注１：制度を活用するためには、①経営承継円滑化法に基づく認定が必要</a:t>
            </a:r>
          </a:p>
          <a:p>
            <a:pPr marL="2948940">
              <a:lnSpc>
                <a:spcPct val="100000"/>
              </a:lnSpc>
            </a:pPr>
            <a:r>
              <a:rPr sz="1500" dirty="0">
                <a:latin typeface="メイリオ"/>
                <a:cs typeface="メイリオ"/>
              </a:rPr>
              <a:t>②平成31年度から５年以内に、予め承継計画を提出することが必要</a:t>
            </a:r>
          </a:p>
          <a:p>
            <a:pPr marL="91440">
              <a:lnSpc>
                <a:spcPct val="100000"/>
              </a:lnSpc>
              <a:spcBef>
                <a:spcPts val="600"/>
              </a:spcBef>
            </a:pPr>
            <a:r>
              <a:rPr sz="1500" dirty="0">
                <a:latin typeface="メイリオ"/>
                <a:cs typeface="メイリオ"/>
              </a:rPr>
              <a:t>注２：既存の事業用小規模宅地特例との選択制</a:t>
            </a:r>
          </a:p>
        </p:txBody>
      </p:sp>
      <p:sp>
        <p:nvSpPr>
          <p:cNvPr id="21" name="object 21"/>
          <p:cNvSpPr/>
          <p:nvPr/>
        </p:nvSpPr>
        <p:spPr>
          <a:xfrm>
            <a:off x="124968" y="553212"/>
            <a:ext cx="9688195" cy="1254760"/>
          </a:xfrm>
          <a:custGeom>
            <a:avLst/>
            <a:gdLst/>
            <a:ahLst/>
            <a:cxnLst/>
            <a:rect l="l" t="t" r="r" b="b"/>
            <a:pathLst>
              <a:path w="9688195" h="1254760">
                <a:moveTo>
                  <a:pt x="0" y="0"/>
                </a:moveTo>
                <a:lnTo>
                  <a:pt x="9688068" y="0"/>
                </a:lnTo>
                <a:lnTo>
                  <a:pt x="9688068" y="1254252"/>
                </a:lnTo>
                <a:lnTo>
                  <a:pt x="0" y="1254252"/>
                </a:lnTo>
                <a:lnTo>
                  <a:pt x="0" y="0"/>
                </a:lnTo>
                <a:close/>
              </a:path>
            </a:pathLst>
          </a:custGeom>
          <a:solidFill>
            <a:srgbClr val="99D6EC"/>
          </a:solidFill>
        </p:spPr>
        <p:txBody>
          <a:bodyPr wrap="square" lIns="0" tIns="0" rIns="0" bIns="0" rtlCol="0"/>
          <a:lstStyle/>
          <a:p>
            <a:endParaRPr/>
          </a:p>
        </p:txBody>
      </p:sp>
      <p:sp>
        <p:nvSpPr>
          <p:cNvPr id="22" name="object 22"/>
          <p:cNvSpPr txBox="1"/>
          <p:nvPr/>
        </p:nvSpPr>
        <p:spPr>
          <a:xfrm>
            <a:off x="183639" y="578120"/>
            <a:ext cx="9521825" cy="1122680"/>
          </a:xfrm>
          <a:prstGeom prst="rect">
            <a:avLst/>
          </a:prstGeom>
        </p:spPr>
        <p:txBody>
          <a:bodyPr vert="horz" wrap="square" lIns="0" tIns="12700" rIns="0" bIns="0" rtlCol="0">
            <a:spAutoFit/>
          </a:bodyPr>
          <a:lstStyle/>
          <a:p>
            <a:pPr marL="281940" marR="5080" indent="-269240">
              <a:lnSpc>
                <a:spcPct val="100000"/>
              </a:lnSpc>
              <a:spcBef>
                <a:spcPts val="100"/>
              </a:spcBef>
              <a:buClr>
                <a:srgbClr val="002060"/>
              </a:buClr>
              <a:buFont typeface="Wingdings"/>
              <a:buChar char=""/>
              <a:tabLst>
                <a:tab pos="282575" algn="l"/>
              </a:tabLst>
            </a:pPr>
            <a:r>
              <a:rPr sz="1800" dirty="0">
                <a:latin typeface="メイリオ"/>
                <a:cs typeface="メイリオ"/>
              </a:rPr>
              <a:t>昨年成立した法人の事業承継税制</a:t>
            </a:r>
            <a:r>
              <a:rPr sz="1800" spc="-5" dirty="0">
                <a:latin typeface="メイリオ"/>
                <a:cs typeface="メイリオ"/>
              </a:rPr>
              <a:t>（※）</a:t>
            </a:r>
            <a:r>
              <a:rPr sz="1800" dirty="0">
                <a:latin typeface="メイリオ"/>
                <a:cs typeface="メイリオ"/>
              </a:rPr>
              <a:t>に加え、個人事業者についても、円滑な世代交代 を通じた事業の持続的な発展の確保が喫緊の課題となっていることを踏まえ、</a:t>
            </a:r>
            <a:r>
              <a:rPr sz="1800" b="1" u="sng" dirty="0">
                <a:uFill>
                  <a:solidFill>
                    <a:srgbClr val="000000"/>
                  </a:solidFill>
                </a:uFill>
                <a:latin typeface="メイリオ"/>
                <a:cs typeface="メイリオ"/>
              </a:rPr>
              <a:t>個人事業者</a:t>
            </a:r>
            <a:r>
              <a:rPr sz="1800" b="1" u="sng" spc="-1190" dirty="0">
                <a:uFill>
                  <a:solidFill>
                    <a:srgbClr val="000000"/>
                  </a:solidFill>
                </a:uFill>
                <a:latin typeface="メイリオ"/>
                <a:cs typeface="メイリオ"/>
              </a:rPr>
              <a:t>の </a:t>
            </a:r>
            <a:r>
              <a:rPr sz="1800" b="1" u="sng" dirty="0">
                <a:uFill>
                  <a:solidFill>
                    <a:srgbClr val="000000"/>
                  </a:solidFill>
                </a:uFill>
                <a:latin typeface="メイリオ"/>
                <a:cs typeface="メイリオ"/>
              </a:rPr>
              <a:t>                                                                                                                       事業承継を促進するため</a:t>
            </a:r>
            <a:r>
              <a:rPr sz="1800" b="1" u="sng" spc="-5" dirty="0">
                <a:uFill>
                  <a:solidFill>
                    <a:srgbClr val="000000"/>
                  </a:solidFill>
                </a:uFill>
                <a:latin typeface="メイリオ"/>
                <a:cs typeface="メイリオ"/>
              </a:rPr>
              <a:t>、</a:t>
            </a:r>
            <a:r>
              <a:rPr sz="1800" b="1" u="sng" spc="0" dirty="0">
                <a:uFill>
                  <a:solidFill>
                    <a:srgbClr val="000000"/>
                  </a:solidFill>
                </a:uFill>
                <a:latin typeface="メイリオ"/>
                <a:cs typeface="メイリオ"/>
              </a:rPr>
              <a:t>10</a:t>
            </a:r>
            <a:r>
              <a:rPr sz="1800" b="1" u="sng" dirty="0">
                <a:uFill>
                  <a:solidFill>
                    <a:srgbClr val="000000"/>
                  </a:solidFill>
                </a:uFill>
                <a:latin typeface="メイリオ"/>
                <a:cs typeface="メイリオ"/>
              </a:rPr>
              <a:t>年間限定で、多様な事業用資産の承継に係る相続税・贈与税 を100％納税猶予する「個人版事業承継税制」を創設</a:t>
            </a:r>
            <a:r>
              <a:rPr sz="1800" dirty="0">
                <a:latin typeface="メイリオ"/>
                <a:cs typeface="メイリオ"/>
              </a:rPr>
              <a:t>する。</a:t>
            </a:r>
          </a:p>
        </p:txBody>
      </p:sp>
      <p:sp>
        <p:nvSpPr>
          <p:cNvPr id="23" name="object 23"/>
          <p:cNvSpPr txBox="1"/>
          <p:nvPr/>
        </p:nvSpPr>
        <p:spPr>
          <a:xfrm>
            <a:off x="5102352" y="4195029"/>
            <a:ext cx="4695825" cy="259045"/>
          </a:xfrm>
          <a:prstGeom prst="rect">
            <a:avLst/>
          </a:prstGeom>
        </p:spPr>
        <p:txBody>
          <a:bodyPr vert="horz" wrap="square" lIns="0" tIns="12700" rIns="0" bIns="0" rtlCol="0">
            <a:spAutoFit/>
          </a:bodyPr>
          <a:lstStyle/>
          <a:p>
            <a:pPr marL="85725">
              <a:lnSpc>
                <a:spcPct val="100000"/>
              </a:lnSpc>
              <a:spcBef>
                <a:spcPts val="100"/>
              </a:spcBef>
            </a:pPr>
            <a:r>
              <a:rPr sz="1600" dirty="0">
                <a:latin typeface="メイリオ"/>
                <a:cs typeface="メイリオ"/>
              </a:rPr>
              <a:t>後継者の承継時の現金負担をゼロに</a:t>
            </a:r>
            <a:endParaRPr sz="1600">
              <a:latin typeface="メイリオ"/>
              <a:cs typeface="メイリオ"/>
            </a:endParaRPr>
          </a:p>
        </p:txBody>
      </p:sp>
      <p:sp>
        <p:nvSpPr>
          <p:cNvPr id="24" name="object 24"/>
          <p:cNvSpPr/>
          <p:nvPr/>
        </p:nvSpPr>
        <p:spPr>
          <a:xfrm>
            <a:off x="3971544" y="4872228"/>
            <a:ext cx="888491" cy="726947"/>
          </a:xfrm>
          <a:prstGeom prst="rect">
            <a:avLst/>
          </a:prstGeom>
          <a:blipFill>
            <a:blip r:embed="rId3" cstate="print"/>
            <a:stretch>
              <a:fillRect/>
            </a:stretch>
          </a:blipFill>
        </p:spPr>
        <p:txBody>
          <a:bodyPr wrap="square" lIns="0" tIns="0" rIns="0" bIns="0" rtlCol="0"/>
          <a:lstStyle/>
          <a:p>
            <a:endParaRPr/>
          </a:p>
        </p:txBody>
      </p:sp>
      <p:sp>
        <p:nvSpPr>
          <p:cNvPr id="25" name="object 25"/>
          <p:cNvSpPr txBox="1"/>
          <p:nvPr/>
        </p:nvSpPr>
        <p:spPr>
          <a:xfrm>
            <a:off x="9589034" y="6561115"/>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1</a:t>
            </a:r>
            <a:r>
              <a:rPr lang="en-US" sz="1400" dirty="0" smtClean="0">
                <a:latin typeface="メイリオ"/>
                <a:cs typeface="メイリオ"/>
              </a:rPr>
              <a:t>6</a:t>
            </a:r>
            <a:endParaRPr sz="1400" dirty="0">
              <a:latin typeface="メイリオ"/>
              <a:cs typeface="メイリオ"/>
            </a:endParaRPr>
          </a:p>
        </p:txBody>
      </p:sp>
      <p:sp>
        <p:nvSpPr>
          <p:cNvPr id="26" name="object 26"/>
          <p:cNvSpPr txBox="1">
            <a:spLocks noGrp="1"/>
          </p:cNvSpPr>
          <p:nvPr>
            <p:ph type="title"/>
          </p:nvPr>
        </p:nvSpPr>
        <p:spPr>
          <a:xfrm>
            <a:off x="215291" y="49496"/>
            <a:ext cx="5511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施策①</a:t>
            </a:r>
            <a:r>
              <a:rPr sz="2000" dirty="0" smtClean="0"/>
              <a:t>－</a:t>
            </a:r>
            <a:r>
              <a:rPr lang="ja-JP" altLang="en-US" sz="2000" dirty="0" smtClean="0"/>
              <a:t>４</a:t>
            </a:r>
            <a:r>
              <a:rPr sz="2000" dirty="0"/>
              <a:t>	個人事業者の事業承継税制</a:t>
            </a:r>
          </a:p>
        </p:txBody>
      </p:sp>
      <p:sp>
        <p:nvSpPr>
          <p:cNvPr id="27" name="object 27"/>
          <p:cNvSpPr txBox="1"/>
          <p:nvPr/>
        </p:nvSpPr>
        <p:spPr>
          <a:xfrm>
            <a:off x="2799491" y="1870099"/>
            <a:ext cx="6831965" cy="453390"/>
          </a:xfrm>
          <a:prstGeom prst="rect">
            <a:avLst/>
          </a:prstGeom>
        </p:spPr>
        <p:txBody>
          <a:bodyPr vert="horz" wrap="square" lIns="0" tIns="13335" rIns="0" bIns="0" rtlCol="0">
            <a:spAutoFit/>
          </a:bodyPr>
          <a:lstStyle/>
          <a:p>
            <a:pPr marL="192405" marR="5080" indent="-180340">
              <a:lnSpc>
                <a:spcPct val="100000"/>
              </a:lnSpc>
              <a:spcBef>
                <a:spcPts val="105"/>
              </a:spcBef>
            </a:pPr>
            <a:r>
              <a:rPr sz="1400" dirty="0">
                <a:latin typeface="メイリオ"/>
                <a:cs typeface="メイリオ"/>
              </a:rPr>
              <a:t>※株式に係る贈与税・</a:t>
            </a:r>
            <a:r>
              <a:rPr sz="1400" spc="-15" dirty="0">
                <a:latin typeface="メイリオ"/>
                <a:cs typeface="メイリオ"/>
              </a:rPr>
              <a:t>相</a:t>
            </a:r>
            <a:r>
              <a:rPr sz="1400" dirty="0">
                <a:latin typeface="メイリオ"/>
                <a:cs typeface="メイリオ"/>
              </a:rPr>
              <a:t>続税</a:t>
            </a:r>
            <a:r>
              <a:rPr sz="1400" spc="-15" dirty="0">
                <a:latin typeface="メイリオ"/>
                <a:cs typeface="メイリオ"/>
              </a:rPr>
              <a:t>が</a:t>
            </a:r>
            <a:r>
              <a:rPr sz="1400" dirty="0">
                <a:latin typeface="メイリオ"/>
                <a:cs typeface="メイリオ"/>
              </a:rPr>
              <a:t>ゼロ</a:t>
            </a:r>
            <a:r>
              <a:rPr sz="1400" spc="-15" dirty="0">
                <a:latin typeface="メイリオ"/>
                <a:cs typeface="メイリオ"/>
              </a:rPr>
              <a:t>に</a:t>
            </a:r>
            <a:r>
              <a:rPr sz="1400" dirty="0">
                <a:latin typeface="メイリオ"/>
                <a:cs typeface="メイリオ"/>
              </a:rPr>
              <a:t>なる</a:t>
            </a:r>
            <a:r>
              <a:rPr sz="1400" spc="-15" dirty="0">
                <a:latin typeface="メイリオ"/>
                <a:cs typeface="メイリオ"/>
              </a:rPr>
              <a:t>。</a:t>
            </a:r>
            <a:r>
              <a:rPr sz="1400" dirty="0">
                <a:latin typeface="メイリオ"/>
                <a:cs typeface="メイリオ"/>
              </a:rPr>
              <a:t>平成30</a:t>
            </a:r>
            <a:r>
              <a:rPr sz="1400" spc="-15" dirty="0">
                <a:latin typeface="メイリオ"/>
                <a:cs typeface="メイリオ"/>
              </a:rPr>
              <a:t>年</a:t>
            </a:r>
            <a:r>
              <a:rPr sz="1400" dirty="0">
                <a:latin typeface="メイリオ"/>
                <a:cs typeface="メイリオ"/>
              </a:rPr>
              <a:t>1月1</a:t>
            </a:r>
            <a:r>
              <a:rPr sz="1400" spc="-15" dirty="0">
                <a:latin typeface="メイリオ"/>
                <a:cs typeface="メイリオ"/>
              </a:rPr>
              <a:t>日</a:t>
            </a:r>
            <a:r>
              <a:rPr sz="1400" spc="-5" dirty="0">
                <a:latin typeface="メイリオ"/>
                <a:cs typeface="メイリオ"/>
              </a:rPr>
              <a:t>か</a:t>
            </a:r>
            <a:r>
              <a:rPr sz="1400" dirty="0">
                <a:latin typeface="メイリオ"/>
                <a:cs typeface="メイリオ"/>
              </a:rPr>
              <a:t>ら</a:t>
            </a:r>
            <a:r>
              <a:rPr sz="1400" spc="-15" dirty="0">
                <a:latin typeface="メイリオ"/>
                <a:cs typeface="メイリオ"/>
              </a:rPr>
              <a:t>平</a:t>
            </a:r>
            <a:r>
              <a:rPr sz="1400" dirty="0">
                <a:latin typeface="メイリオ"/>
                <a:cs typeface="メイリオ"/>
              </a:rPr>
              <a:t>成39年</a:t>
            </a:r>
            <a:r>
              <a:rPr sz="1400" spc="-5" dirty="0">
                <a:latin typeface="メイリオ"/>
                <a:cs typeface="メイリオ"/>
              </a:rPr>
              <a:t>12</a:t>
            </a:r>
            <a:r>
              <a:rPr sz="1400" dirty="0">
                <a:latin typeface="メイリオ"/>
                <a:cs typeface="メイリオ"/>
              </a:rPr>
              <a:t>月31日 までの間の贈与・相続</a:t>
            </a:r>
            <a:r>
              <a:rPr sz="1400" spc="-15" dirty="0">
                <a:latin typeface="メイリオ"/>
                <a:cs typeface="メイリオ"/>
              </a:rPr>
              <a:t>に</a:t>
            </a:r>
            <a:r>
              <a:rPr sz="1400" dirty="0">
                <a:latin typeface="メイリオ"/>
                <a:cs typeface="メイリオ"/>
              </a:rPr>
              <a:t>つい</a:t>
            </a:r>
            <a:r>
              <a:rPr sz="1400" spc="-15" dirty="0">
                <a:latin typeface="メイリオ"/>
                <a:cs typeface="メイリオ"/>
              </a:rPr>
              <a:t>て</a:t>
            </a:r>
            <a:r>
              <a:rPr sz="1400" dirty="0">
                <a:latin typeface="メイリオ"/>
                <a:cs typeface="メイリオ"/>
              </a:rPr>
              <a:t>適用。</a:t>
            </a:r>
            <a:endParaRPr sz="1400">
              <a:latin typeface="メイリオ"/>
              <a:cs typeface="メイリオ"/>
            </a:endParaRPr>
          </a:p>
        </p:txBody>
      </p:sp>
      <p:sp>
        <p:nvSpPr>
          <p:cNvPr id="28" name="object 28"/>
          <p:cNvSpPr txBox="1"/>
          <p:nvPr/>
        </p:nvSpPr>
        <p:spPr>
          <a:xfrm>
            <a:off x="6543293" y="46482"/>
            <a:ext cx="3263265" cy="489584"/>
          </a:xfrm>
          <a:prstGeom prst="rect">
            <a:avLst/>
          </a:prstGeom>
          <a:ln w="28955">
            <a:solidFill>
              <a:srgbClr val="000000"/>
            </a:solidFill>
          </a:ln>
        </p:spPr>
        <p:txBody>
          <a:bodyPr vert="horz" wrap="square" lIns="0" tIns="3810" rIns="0" bIns="0" rtlCol="0">
            <a:spAutoFit/>
          </a:bodyPr>
          <a:lstStyle/>
          <a:p>
            <a:pPr marL="90805" marR="365760" indent="-635">
              <a:lnSpc>
                <a:spcPct val="100000"/>
              </a:lnSpc>
              <a:spcBef>
                <a:spcPts val="30"/>
              </a:spcBef>
            </a:pPr>
            <a:r>
              <a:rPr sz="1400" b="1" dirty="0">
                <a:latin typeface="メイリオ"/>
                <a:cs typeface="メイリオ"/>
              </a:rPr>
              <a:t>お問い合わせ先</a:t>
            </a:r>
            <a:r>
              <a:rPr sz="1400" b="1" spc="-5" dirty="0">
                <a:latin typeface="メイリオ"/>
                <a:cs typeface="メイリオ"/>
              </a:rPr>
              <a:t>：</a:t>
            </a:r>
            <a:r>
              <a:rPr sz="1400" b="1" spc="-5" dirty="0">
                <a:solidFill>
                  <a:srgbClr val="FF0000"/>
                </a:solidFill>
                <a:latin typeface="メイリオ"/>
                <a:cs typeface="メイリオ"/>
              </a:rPr>
              <a:t>03-3501-5803  </a:t>
            </a:r>
            <a:r>
              <a:rPr sz="1400" b="1" dirty="0">
                <a:latin typeface="メイリオ"/>
                <a:cs typeface="メイリオ"/>
              </a:rPr>
              <a:t>中小企業庁財務課</a:t>
            </a:r>
            <a:endParaRPr sz="1400">
              <a:latin typeface="メイリオ"/>
              <a:cs typeface="メイリオ"/>
            </a:endParaRPr>
          </a:p>
        </p:txBody>
      </p:sp>
    </p:spTree>
    <p:extLst>
      <p:ext uri="{BB962C8B-B14F-4D97-AF65-F5344CB8AC3E}">
        <p14:creationId xmlns:p14="http://schemas.microsoft.com/office/powerpoint/2010/main" val="128665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8656" y="92964"/>
            <a:ext cx="719455" cy="332740"/>
          </a:xfrm>
          <a:prstGeom prst="rect">
            <a:avLst/>
          </a:prstGeom>
          <a:ln w="12192">
            <a:solidFill>
              <a:srgbClr val="000000"/>
            </a:solidFill>
          </a:ln>
        </p:spPr>
        <p:txBody>
          <a:bodyPr vert="horz" wrap="square" lIns="0" tIns="37465" rIns="0" bIns="0" rtlCol="0">
            <a:spAutoFit/>
          </a:bodyPr>
          <a:lstStyle/>
          <a:p>
            <a:pPr marL="182245">
              <a:lnSpc>
                <a:spcPct val="100000"/>
              </a:lnSpc>
              <a:spcBef>
                <a:spcPts val="295"/>
              </a:spcBef>
            </a:pPr>
            <a:r>
              <a:rPr sz="1400" dirty="0">
                <a:latin typeface="メイリオ"/>
                <a:cs typeface="メイリオ"/>
              </a:rPr>
              <a:t>新設</a:t>
            </a:r>
            <a:endParaRPr sz="1400">
              <a:latin typeface="メイリオ"/>
              <a:cs typeface="メイリオ"/>
            </a:endParaRPr>
          </a:p>
        </p:txBody>
      </p:sp>
      <p:sp>
        <p:nvSpPr>
          <p:cNvPr id="3" name="object 3"/>
          <p:cNvSpPr/>
          <p:nvPr/>
        </p:nvSpPr>
        <p:spPr>
          <a:xfrm>
            <a:off x="1866900" y="4555223"/>
            <a:ext cx="4625340" cy="4694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75560" y="4504944"/>
            <a:ext cx="3208019" cy="5989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14144" y="4582667"/>
            <a:ext cx="4535424" cy="3794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3451" y="5390388"/>
            <a:ext cx="3566160" cy="36118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90672" y="5370576"/>
            <a:ext cx="2328672" cy="45413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520695" y="5417820"/>
            <a:ext cx="3476244" cy="27127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520695" y="5417820"/>
            <a:ext cx="3476625" cy="271780"/>
          </a:xfrm>
          <a:custGeom>
            <a:avLst/>
            <a:gdLst/>
            <a:ahLst/>
            <a:cxnLst/>
            <a:rect l="l" t="t" r="r" b="b"/>
            <a:pathLst>
              <a:path w="3476625" h="271779">
                <a:moveTo>
                  <a:pt x="0" y="22986"/>
                </a:moveTo>
                <a:lnTo>
                  <a:pt x="1805" y="14037"/>
                </a:lnTo>
                <a:lnTo>
                  <a:pt x="6731" y="6730"/>
                </a:lnTo>
                <a:lnTo>
                  <a:pt x="14037" y="1805"/>
                </a:lnTo>
                <a:lnTo>
                  <a:pt x="22987" y="0"/>
                </a:lnTo>
                <a:lnTo>
                  <a:pt x="3453256" y="0"/>
                </a:lnTo>
                <a:lnTo>
                  <a:pt x="3462206" y="1805"/>
                </a:lnTo>
                <a:lnTo>
                  <a:pt x="3469512" y="6730"/>
                </a:lnTo>
                <a:lnTo>
                  <a:pt x="3474438" y="14037"/>
                </a:lnTo>
                <a:lnTo>
                  <a:pt x="3476244" y="22986"/>
                </a:lnTo>
                <a:lnTo>
                  <a:pt x="3476244" y="248284"/>
                </a:lnTo>
                <a:lnTo>
                  <a:pt x="3474438" y="257234"/>
                </a:lnTo>
                <a:lnTo>
                  <a:pt x="3469513" y="264540"/>
                </a:lnTo>
                <a:lnTo>
                  <a:pt x="3462206" y="269466"/>
                </a:lnTo>
                <a:lnTo>
                  <a:pt x="3453256" y="271271"/>
                </a:lnTo>
                <a:lnTo>
                  <a:pt x="22987" y="271271"/>
                </a:lnTo>
                <a:lnTo>
                  <a:pt x="14037" y="269466"/>
                </a:lnTo>
                <a:lnTo>
                  <a:pt x="6731" y="264540"/>
                </a:lnTo>
                <a:lnTo>
                  <a:pt x="1805" y="257234"/>
                </a:lnTo>
                <a:lnTo>
                  <a:pt x="0" y="248284"/>
                </a:lnTo>
                <a:lnTo>
                  <a:pt x="0" y="22986"/>
                </a:lnTo>
                <a:close/>
              </a:path>
            </a:pathLst>
          </a:custGeom>
          <a:ln w="9144">
            <a:solidFill>
              <a:srgbClr val="BD4A47"/>
            </a:solidFill>
          </a:ln>
        </p:spPr>
        <p:txBody>
          <a:bodyPr wrap="square" lIns="0" tIns="0" rIns="0" bIns="0" rtlCol="0"/>
          <a:lstStyle/>
          <a:p>
            <a:endParaRPr/>
          </a:p>
        </p:txBody>
      </p:sp>
      <p:sp>
        <p:nvSpPr>
          <p:cNvPr id="10" name="object 10"/>
          <p:cNvSpPr txBox="1"/>
          <p:nvPr/>
        </p:nvSpPr>
        <p:spPr>
          <a:xfrm>
            <a:off x="3228594" y="5434990"/>
            <a:ext cx="2061845" cy="240029"/>
          </a:xfrm>
          <a:prstGeom prst="rect">
            <a:avLst/>
          </a:prstGeom>
        </p:spPr>
        <p:txBody>
          <a:bodyPr vert="horz" wrap="square" lIns="0" tIns="13335" rIns="0" bIns="0" rtlCol="0">
            <a:spAutoFit/>
          </a:bodyPr>
          <a:lstStyle/>
          <a:p>
            <a:pPr marL="12700">
              <a:lnSpc>
                <a:spcPct val="100000"/>
              </a:lnSpc>
              <a:spcBef>
                <a:spcPts val="105"/>
              </a:spcBef>
            </a:pPr>
            <a:r>
              <a:rPr sz="1400" b="1" dirty="0">
                <a:latin typeface="Meiryo UI"/>
                <a:cs typeface="Meiryo UI"/>
              </a:rPr>
              <a:t>A社（資本金</a:t>
            </a:r>
            <a:r>
              <a:rPr sz="1400" b="1" spc="-5" dirty="0">
                <a:latin typeface="Meiryo UI"/>
                <a:cs typeface="Meiryo UI"/>
              </a:rPr>
              <a:t>1</a:t>
            </a:r>
            <a:r>
              <a:rPr sz="1400" b="1" dirty="0">
                <a:latin typeface="Meiryo UI"/>
                <a:cs typeface="Meiryo UI"/>
              </a:rPr>
              <a:t>億円以下）</a:t>
            </a:r>
            <a:endParaRPr sz="1400">
              <a:latin typeface="Meiryo UI"/>
              <a:cs typeface="Meiryo UI"/>
            </a:endParaRPr>
          </a:p>
        </p:txBody>
      </p:sp>
      <p:sp>
        <p:nvSpPr>
          <p:cNvPr id="11" name="object 11"/>
          <p:cNvSpPr/>
          <p:nvPr/>
        </p:nvSpPr>
        <p:spPr>
          <a:xfrm>
            <a:off x="1964435" y="4094950"/>
            <a:ext cx="310959" cy="548678"/>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062098" y="4117085"/>
            <a:ext cx="120650" cy="354330"/>
          </a:xfrm>
          <a:custGeom>
            <a:avLst/>
            <a:gdLst/>
            <a:ahLst/>
            <a:cxnLst/>
            <a:rect l="l" t="t" r="r" b="b"/>
            <a:pathLst>
              <a:path w="120650" h="354329">
                <a:moveTo>
                  <a:pt x="14350" y="235584"/>
                </a:moveTo>
                <a:lnTo>
                  <a:pt x="2031" y="242824"/>
                </a:lnTo>
                <a:lnTo>
                  <a:pt x="0" y="250697"/>
                </a:lnTo>
                <a:lnTo>
                  <a:pt x="3556" y="256920"/>
                </a:lnTo>
                <a:lnTo>
                  <a:pt x="60070" y="353821"/>
                </a:lnTo>
                <a:lnTo>
                  <a:pt x="75107" y="328040"/>
                </a:lnTo>
                <a:lnTo>
                  <a:pt x="47117" y="328040"/>
                </a:lnTo>
                <a:lnTo>
                  <a:pt x="47117" y="280198"/>
                </a:lnTo>
                <a:lnTo>
                  <a:pt x="25907" y="243839"/>
                </a:lnTo>
                <a:lnTo>
                  <a:pt x="22351" y="237616"/>
                </a:lnTo>
                <a:lnTo>
                  <a:pt x="14350" y="235584"/>
                </a:lnTo>
                <a:close/>
              </a:path>
              <a:path w="120650" h="354329">
                <a:moveTo>
                  <a:pt x="47117" y="280198"/>
                </a:moveTo>
                <a:lnTo>
                  <a:pt x="47117" y="328040"/>
                </a:lnTo>
                <a:lnTo>
                  <a:pt x="73025" y="328040"/>
                </a:lnTo>
                <a:lnTo>
                  <a:pt x="73025" y="321563"/>
                </a:lnTo>
                <a:lnTo>
                  <a:pt x="48894" y="321563"/>
                </a:lnTo>
                <a:lnTo>
                  <a:pt x="60070" y="302405"/>
                </a:lnTo>
                <a:lnTo>
                  <a:pt x="47117" y="280198"/>
                </a:lnTo>
                <a:close/>
              </a:path>
              <a:path w="120650" h="354329">
                <a:moveTo>
                  <a:pt x="105790" y="235584"/>
                </a:moveTo>
                <a:lnTo>
                  <a:pt x="97789" y="237616"/>
                </a:lnTo>
                <a:lnTo>
                  <a:pt x="94233" y="243839"/>
                </a:lnTo>
                <a:lnTo>
                  <a:pt x="73025" y="280198"/>
                </a:lnTo>
                <a:lnTo>
                  <a:pt x="73025" y="328040"/>
                </a:lnTo>
                <a:lnTo>
                  <a:pt x="75107" y="328040"/>
                </a:lnTo>
                <a:lnTo>
                  <a:pt x="116586" y="256920"/>
                </a:lnTo>
                <a:lnTo>
                  <a:pt x="120142" y="250697"/>
                </a:lnTo>
                <a:lnTo>
                  <a:pt x="118109" y="242824"/>
                </a:lnTo>
                <a:lnTo>
                  <a:pt x="105790" y="235584"/>
                </a:lnTo>
                <a:close/>
              </a:path>
              <a:path w="120650" h="354329">
                <a:moveTo>
                  <a:pt x="60070" y="302405"/>
                </a:moveTo>
                <a:lnTo>
                  <a:pt x="48894" y="321563"/>
                </a:lnTo>
                <a:lnTo>
                  <a:pt x="71246" y="321563"/>
                </a:lnTo>
                <a:lnTo>
                  <a:pt x="60070" y="302405"/>
                </a:lnTo>
                <a:close/>
              </a:path>
              <a:path w="120650" h="354329">
                <a:moveTo>
                  <a:pt x="73025" y="280198"/>
                </a:moveTo>
                <a:lnTo>
                  <a:pt x="60070" y="302405"/>
                </a:lnTo>
                <a:lnTo>
                  <a:pt x="71246" y="321563"/>
                </a:lnTo>
                <a:lnTo>
                  <a:pt x="73025" y="321563"/>
                </a:lnTo>
                <a:lnTo>
                  <a:pt x="73025" y="280198"/>
                </a:lnTo>
                <a:close/>
              </a:path>
              <a:path w="120650" h="354329">
                <a:moveTo>
                  <a:pt x="73025" y="0"/>
                </a:moveTo>
                <a:lnTo>
                  <a:pt x="47117" y="0"/>
                </a:lnTo>
                <a:lnTo>
                  <a:pt x="47117" y="280198"/>
                </a:lnTo>
                <a:lnTo>
                  <a:pt x="60070" y="302405"/>
                </a:lnTo>
                <a:lnTo>
                  <a:pt x="73024" y="280198"/>
                </a:lnTo>
                <a:lnTo>
                  <a:pt x="73025" y="0"/>
                </a:lnTo>
                <a:close/>
              </a:path>
            </a:pathLst>
          </a:custGeom>
          <a:solidFill>
            <a:srgbClr val="8063A1"/>
          </a:solidFill>
        </p:spPr>
        <p:txBody>
          <a:bodyPr wrap="square" lIns="0" tIns="0" rIns="0" bIns="0" rtlCol="0"/>
          <a:lstStyle/>
          <a:p>
            <a:endParaRPr/>
          </a:p>
        </p:txBody>
      </p:sp>
      <p:sp>
        <p:nvSpPr>
          <p:cNvPr id="13" name="object 13"/>
          <p:cNvSpPr/>
          <p:nvPr/>
        </p:nvSpPr>
        <p:spPr>
          <a:xfrm>
            <a:off x="4102608" y="4107154"/>
            <a:ext cx="310959" cy="52275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200271" y="4129278"/>
            <a:ext cx="120650" cy="327660"/>
          </a:xfrm>
          <a:custGeom>
            <a:avLst/>
            <a:gdLst/>
            <a:ahLst/>
            <a:cxnLst/>
            <a:rect l="l" t="t" r="r" b="b"/>
            <a:pathLst>
              <a:path w="120650" h="327660">
                <a:moveTo>
                  <a:pt x="14350" y="209042"/>
                </a:moveTo>
                <a:lnTo>
                  <a:pt x="8254" y="212598"/>
                </a:lnTo>
                <a:lnTo>
                  <a:pt x="2031" y="216154"/>
                </a:lnTo>
                <a:lnTo>
                  <a:pt x="0" y="224155"/>
                </a:lnTo>
                <a:lnTo>
                  <a:pt x="60070" y="327152"/>
                </a:lnTo>
                <a:lnTo>
                  <a:pt x="75033" y="301498"/>
                </a:lnTo>
                <a:lnTo>
                  <a:pt x="47116" y="301498"/>
                </a:lnTo>
                <a:lnTo>
                  <a:pt x="47116" y="253655"/>
                </a:lnTo>
                <a:lnTo>
                  <a:pt x="25907" y="217297"/>
                </a:lnTo>
                <a:lnTo>
                  <a:pt x="22351" y="211074"/>
                </a:lnTo>
                <a:lnTo>
                  <a:pt x="14350" y="209042"/>
                </a:lnTo>
                <a:close/>
              </a:path>
              <a:path w="120650" h="327660">
                <a:moveTo>
                  <a:pt x="47116" y="253655"/>
                </a:moveTo>
                <a:lnTo>
                  <a:pt x="47116" y="301498"/>
                </a:lnTo>
                <a:lnTo>
                  <a:pt x="73025" y="301498"/>
                </a:lnTo>
                <a:lnTo>
                  <a:pt x="73025" y="295021"/>
                </a:lnTo>
                <a:lnTo>
                  <a:pt x="48894" y="295021"/>
                </a:lnTo>
                <a:lnTo>
                  <a:pt x="60070" y="275862"/>
                </a:lnTo>
                <a:lnTo>
                  <a:pt x="47116" y="253655"/>
                </a:lnTo>
                <a:close/>
              </a:path>
              <a:path w="120650" h="327660">
                <a:moveTo>
                  <a:pt x="105790" y="209042"/>
                </a:moveTo>
                <a:lnTo>
                  <a:pt x="97789" y="211074"/>
                </a:lnTo>
                <a:lnTo>
                  <a:pt x="94233" y="217297"/>
                </a:lnTo>
                <a:lnTo>
                  <a:pt x="73025" y="253655"/>
                </a:lnTo>
                <a:lnTo>
                  <a:pt x="73025" y="301498"/>
                </a:lnTo>
                <a:lnTo>
                  <a:pt x="75033" y="301498"/>
                </a:lnTo>
                <a:lnTo>
                  <a:pt x="120141" y="224155"/>
                </a:lnTo>
                <a:lnTo>
                  <a:pt x="118109" y="216154"/>
                </a:lnTo>
                <a:lnTo>
                  <a:pt x="111887" y="212598"/>
                </a:lnTo>
                <a:lnTo>
                  <a:pt x="105790" y="209042"/>
                </a:lnTo>
                <a:close/>
              </a:path>
              <a:path w="120650" h="327660">
                <a:moveTo>
                  <a:pt x="60070" y="275862"/>
                </a:moveTo>
                <a:lnTo>
                  <a:pt x="48894" y="295021"/>
                </a:lnTo>
                <a:lnTo>
                  <a:pt x="71246" y="295021"/>
                </a:lnTo>
                <a:lnTo>
                  <a:pt x="60070" y="275862"/>
                </a:lnTo>
                <a:close/>
              </a:path>
              <a:path w="120650" h="327660">
                <a:moveTo>
                  <a:pt x="73025" y="253655"/>
                </a:moveTo>
                <a:lnTo>
                  <a:pt x="60070" y="275862"/>
                </a:lnTo>
                <a:lnTo>
                  <a:pt x="71246" y="295021"/>
                </a:lnTo>
                <a:lnTo>
                  <a:pt x="73025" y="295021"/>
                </a:lnTo>
                <a:lnTo>
                  <a:pt x="73025" y="253655"/>
                </a:lnTo>
                <a:close/>
              </a:path>
              <a:path w="120650" h="327660">
                <a:moveTo>
                  <a:pt x="73025" y="0"/>
                </a:moveTo>
                <a:lnTo>
                  <a:pt x="47116" y="0"/>
                </a:lnTo>
                <a:lnTo>
                  <a:pt x="47116" y="253655"/>
                </a:lnTo>
                <a:lnTo>
                  <a:pt x="60070" y="275862"/>
                </a:lnTo>
                <a:lnTo>
                  <a:pt x="73024" y="253655"/>
                </a:lnTo>
                <a:lnTo>
                  <a:pt x="73025" y="0"/>
                </a:lnTo>
                <a:close/>
              </a:path>
            </a:pathLst>
          </a:custGeom>
          <a:solidFill>
            <a:srgbClr val="8063A1"/>
          </a:solidFill>
        </p:spPr>
        <p:txBody>
          <a:bodyPr wrap="square" lIns="0" tIns="0" rIns="0" bIns="0" rtlCol="0"/>
          <a:lstStyle/>
          <a:p>
            <a:endParaRPr/>
          </a:p>
        </p:txBody>
      </p:sp>
      <p:sp>
        <p:nvSpPr>
          <p:cNvPr id="15" name="object 15"/>
          <p:cNvSpPr/>
          <p:nvPr/>
        </p:nvSpPr>
        <p:spPr>
          <a:xfrm>
            <a:off x="6172200" y="4072140"/>
            <a:ext cx="310959" cy="55472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269863" y="4094226"/>
            <a:ext cx="120650" cy="360045"/>
          </a:xfrm>
          <a:custGeom>
            <a:avLst/>
            <a:gdLst/>
            <a:ahLst/>
            <a:cxnLst/>
            <a:rect l="l" t="t" r="r" b="b"/>
            <a:pathLst>
              <a:path w="120650" h="360045">
                <a:moveTo>
                  <a:pt x="14350" y="241681"/>
                </a:moveTo>
                <a:lnTo>
                  <a:pt x="8254" y="245363"/>
                </a:lnTo>
                <a:lnTo>
                  <a:pt x="2032" y="248919"/>
                </a:lnTo>
                <a:lnTo>
                  <a:pt x="0" y="256794"/>
                </a:lnTo>
                <a:lnTo>
                  <a:pt x="3556" y="263017"/>
                </a:lnTo>
                <a:lnTo>
                  <a:pt x="60071" y="359918"/>
                </a:lnTo>
                <a:lnTo>
                  <a:pt x="75033" y="334263"/>
                </a:lnTo>
                <a:lnTo>
                  <a:pt x="47116" y="334263"/>
                </a:lnTo>
                <a:lnTo>
                  <a:pt x="47116" y="286294"/>
                </a:lnTo>
                <a:lnTo>
                  <a:pt x="22351" y="243840"/>
                </a:lnTo>
                <a:lnTo>
                  <a:pt x="14350" y="241681"/>
                </a:lnTo>
                <a:close/>
              </a:path>
              <a:path w="120650" h="360045">
                <a:moveTo>
                  <a:pt x="47117" y="286294"/>
                </a:moveTo>
                <a:lnTo>
                  <a:pt x="47116" y="334263"/>
                </a:lnTo>
                <a:lnTo>
                  <a:pt x="73025" y="334263"/>
                </a:lnTo>
                <a:lnTo>
                  <a:pt x="73025" y="327660"/>
                </a:lnTo>
                <a:lnTo>
                  <a:pt x="48895" y="327660"/>
                </a:lnTo>
                <a:lnTo>
                  <a:pt x="60071" y="308501"/>
                </a:lnTo>
                <a:lnTo>
                  <a:pt x="47117" y="286294"/>
                </a:lnTo>
                <a:close/>
              </a:path>
              <a:path w="120650" h="360045">
                <a:moveTo>
                  <a:pt x="105790" y="241681"/>
                </a:moveTo>
                <a:lnTo>
                  <a:pt x="97789" y="243840"/>
                </a:lnTo>
                <a:lnTo>
                  <a:pt x="73025" y="286294"/>
                </a:lnTo>
                <a:lnTo>
                  <a:pt x="73025" y="334263"/>
                </a:lnTo>
                <a:lnTo>
                  <a:pt x="75033" y="334263"/>
                </a:lnTo>
                <a:lnTo>
                  <a:pt x="116586" y="263017"/>
                </a:lnTo>
                <a:lnTo>
                  <a:pt x="120141" y="256794"/>
                </a:lnTo>
                <a:lnTo>
                  <a:pt x="118110" y="248919"/>
                </a:lnTo>
                <a:lnTo>
                  <a:pt x="111887" y="245363"/>
                </a:lnTo>
                <a:lnTo>
                  <a:pt x="105790" y="241681"/>
                </a:lnTo>
                <a:close/>
              </a:path>
              <a:path w="120650" h="360045">
                <a:moveTo>
                  <a:pt x="60071" y="308501"/>
                </a:moveTo>
                <a:lnTo>
                  <a:pt x="48895" y="327660"/>
                </a:lnTo>
                <a:lnTo>
                  <a:pt x="71247" y="327660"/>
                </a:lnTo>
                <a:lnTo>
                  <a:pt x="60071" y="308501"/>
                </a:lnTo>
                <a:close/>
              </a:path>
              <a:path w="120650" h="360045">
                <a:moveTo>
                  <a:pt x="73025" y="286294"/>
                </a:moveTo>
                <a:lnTo>
                  <a:pt x="60071" y="308501"/>
                </a:lnTo>
                <a:lnTo>
                  <a:pt x="71247" y="327660"/>
                </a:lnTo>
                <a:lnTo>
                  <a:pt x="73025" y="327660"/>
                </a:lnTo>
                <a:lnTo>
                  <a:pt x="73025" y="286294"/>
                </a:lnTo>
                <a:close/>
              </a:path>
              <a:path w="120650" h="360045">
                <a:moveTo>
                  <a:pt x="73025" y="0"/>
                </a:moveTo>
                <a:lnTo>
                  <a:pt x="47116" y="0"/>
                </a:lnTo>
                <a:lnTo>
                  <a:pt x="47117" y="286294"/>
                </a:lnTo>
                <a:lnTo>
                  <a:pt x="60071" y="308501"/>
                </a:lnTo>
                <a:lnTo>
                  <a:pt x="73025" y="286294"/>
                </a:lnTo>
                <a:lnTo>
                  <a:pt x="73025" y="0"/>
                </a:lnTo>
                <a:close/>
              </a:path>
            </a:pathLst>
          </a:custGeom>
          <a:solidFill>
            <a:srgbClr val="4AACC5"/>
          </a:solidFill>
        </p:spPr>
        <p:txBody>
          <a:bodyPr wrap="square" lIns="0" tIns="0" rIns="0" bIns="0" rtlCol="0"/>
          <a:lstStyle/>
          <a:p>
            <a:endParaRPr/>
          </a:p>
        </p:txBody>
      </p:sp>
      <p:sp>
        <p:nvSpPr>
          <p:cNvPr id="17" name="object 17"/>
          <p:cNvSpPr txBox="1"/>
          <p:nvPr/>
        </p:nvSpPr>
        <p:spPr>
          <a:xfrm>
            <a:off x="3383026" y="4149597"/>
            <a:ext cx="676275" cy="391160"/>
          </a:xfrm>
          <a:prstGeom prst="rect">
            <a:avLst/>
          </a:prstGeom>
        </p:spPr>
        <p:txBody>
          <a:bodyPr vert="horz" wrap="square" lIns="0" tIns="12700" rIns="0" bIns="0" rtlCol="0">
            <a:spAutoFit/>
          </a:bodyPr>
          <a:lstStyle/>
          <a:p>
            <a:pPr marL="1270" algn="ctr">
              <a:lnSpc>
                <a:spcPct val="100000"/>
              </a:lnSpc>
              <a:spcBef>
                <a:spcPts val="100"/>
              </a:spcBef>
            </a:pPr>
            <a:r>
              <a:rPr sz="1200" dirty="0">
                <a:latin typeface="Meiryo UI"/>
                <a:cs typeface="Meiryo UI"/>
              </a:rPr>
              <a:t>出資</a:t>
            </a:r>
            <a:endParaRPr sz="1200">
              <a:latin typeface="Meiryo UI"/>
              <a:cs typeface="Meiryo UI"/>
            </a:endParaRPr>
          </a:p>
          <a:p>
            <a:pPr algn="ctr">
              <a:lnSpc>
                <a:spcPct val="100000"/>
              </a:lnSpc>
            </a:pPr>
            <a:r>
              <a:rPr sz="1200" dirty="0">
                <a:latin typeface="Meiryo UI"/>
                <a:cs typeface="Meiryo UI"/>
              </a:rPr>
              <a:t>（</a:t>
            </a:r>
            <a:r>
              <a:rPr sz="1200" spc="-5" dirty="0">
                <a:latin typeface="Meiryo UI"/>
                <a:cs typeface="Meiryo UI"/>
              </a:rPr>
              <a:t>30%</a:t>
            </a:r>
            <a:r>
              <a:rPr sz="1200" dirty="0">
                <a:latin typeface="Meiryo UI"/>
                <a:cs typeface="Meiryo UI"/>
              </a:rPr>
              <a:t>）</a:t>
            </a:r>
            <a:endParaRPr sz="1200">
              <a:latin typeface="Meiryo UI"/>
              <a:cs typeface="Meiryo UI"/>
            </a:endParaRPr>
          </a:p>
        </p:txBody>
      </p:sp>
      <p:sp>
        <p:nvSpPr>
          <p:cNvPr id="18" name="object 18"/>
          <p:cNvSpPr txBox="1"/>
          <p:nvPr/>
        </p:nvSpPr>
        <p:spPr>
          <a:xfrm>
            <a:off x="5506973" y="4135628"/>
            <a:ext cx="676275" cy="391160"/>
          </a:xfrm>
          <a:prstGeom prst="rect">
            <a:avLst/>
          </a:prstGeom>
        </p:spPr>
        <p:txBody>
          <a:bodyPr vert="horz" wrap="square" lIns="0" tIns="12700" rIns="0" bIns="0" rtlCol="0">
            <a:spAutoFit/>
          </a:bodyPr>
          <a:lstStyle/>
          <a:p>
            <a:pPr marL="1270" algn="ctr">
              <a:lnSpc>
                <a:spcPct val="100000"/>
              </a:lnSpc>
              <a:spcBef>
                <a:spcPts val="100"/>
              </a:spcBef>
            </a:pPr>
            <a:r>
              <a:rPr sz="1200" dirty="0">
                <a:latin typeface="Meiryo UI"/>
                <a:cs typeface="Meiryo UI"/>
              </a:rPr>
              <a:t>出資</a:t>
            </a:r>
            <a:endParaRPr sz="1200">
              <a:latin typeface="Meiryo UI"/>
              <a:cs typeface="Meiryo UI"/>
            </a:endParaRPr>
          </a:p>
          <a:p>
            <a:pPr algn="ctr">
              <a:lnSpc>
                <a:spcPct val="100000"/>
              </a:lnSpc>
            </a:pPr>
            <a:r>
              <a:rPr sz="1200" dirty="0">
                <a:latin typeface="Meiryo UI"/>
                <a:cs typeface="Meiryo UI"/>
              </a:rPr>
              <a:t>（</a:t>
            </a:r>
            <a:r>
              <a:rPr sz="1200" spc="-5" dirty="0">
                <a:latin typeface="Meiryo UI"/>
                <a:cs typeface="Meiryo UI"/>
              </a:rPr>
              <a:t>30%</a:t>
            </a:r>
            <a:r>
              <a:rPr sz="1200" dirty="0">
                <a:latin typeface="Meiryo UI"/>
                <a:cs typeface="Meiryo UI"/>
              </a:rPr>
              <a:t>）</a:t>
            </a:r>
            <a:endParaRPr sz="1200">
              <a:latin typeface="Meiryo UI"/>
              <a:cs typeface="Meiryo UI"/>
            </a:endParaRPr>
          </a:p>
        </p:txBody>
      </p:sp>
      <p:sp>
        <p:nvSpPr>
          <p:cNvPr id="19" name="object 19"/>
          <p:cNvSpPr/>
          <p:nvPr/>
        </p:nvSpPr>
        <p:spPr>
          <a:xfrm>
            <a:off x="4101084" y="5067249"/>
            <a:ext cx="310959" cy="45725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4198746" y="5089397"/>
            <a:ext cx="120650" cy="262255"/>
          </a:xfrm>
          <a:custGeom>
            <a:avLst/>
            <a:gdLst/>
            <a:ahLst/>
            <a:cxnLst/>
            <a:rect l="l" t="t" r="r" b="b"/>
            <a:pathLst>
              <a:path w="120650" h="262254">
                <a:moveTo>
                  <a:pt x="14350" y="143636"/>
                </a:moveTo>
                <a:lnTo>
                  <a:pt x="8254" y="147319"/>
                </a:lnTo>
                <a:lnTo>
                  <a:pt x="2031" y="150875"/>
                </a:lnTo>
                <a:lnTo>
                  <a:pt x="0" y="158749"/>
                </a:lnTo>
                <a:lnTo>
                  <a:pt x="3555" y="164972"/>
                </a:lnTo>
                <a:lnTo>
                  <a:pt x="60070" y="261873"/>
                </a:lnTo>
                <a:lnTo>
                  <a:pt x="75033" y="236219"/>
                </a:lnTo>
                <a:lnTo>
                  <a:pt x="47116" y="236219"/>
                </a:lnTo>
                <a:lnTo>
                  <a:pt x="47116" y="188250"/>
                </a:lnTo>
                <a:lnTo>
                  <a:pt x="22351" y="145795"/>
                </a:lnTo>
                <a:lnTo>
                  <a:pt x="14350" y="143636"/>
                </a:lnTo>
                <a:close/>
              </a:path>
              <a:path w="120650" h="262254">
                <a:moveTo>
                  <a:pt x="47116" y="188250"/>
                </a:moveTo>
                <a:lnTo>
                  <a:pt x="47116" y="236219"/>
                </a:lnTo>
                <a:lnTo>
                  <a:pt x="73025" y="236219"/>
                </a:lnTo>
                <a:lnTo>
                  <a:pt x="73025" y="229615"/>
                </a:lnTo>
                <a:lnTo>
                  <a:pt x="48894" y="229615"/>
                </a:lnTo>
                <a:lnTo>
                  <a:pt x="60071" y="210457"/>
                </a:lnTo>
                <a:lnTo>
                  <a:pt x="47116" y="188250"/>
                </a:lnTo>
                <a:close/>
              </a:path>
              <a:path w="120650" h="262254">
                <a:moveTo>
                  <a:pt x="105790" y="143636"/>
                </a:moveTo>
                <a:lnTo>
                  <a:pt x="97789" y="145795"/>
                </a:lnTo>
                <a:lnTo>
                  <a:pt x="73025" y="188250"/>
                </a:lnTo>
                <a:lnTo>
                  <a:pt x="73025" y="236219"/>
                </a:lnTo>
                <a:lnTo>
                  <a:pt x="75033" y="236219"/>
                </a:lnTo>
                <a:lnTo>
                  <a:pt x="116586" y="164972"/>
                </a:lnTo>
                <a:lnTo>
                  <a:pt x="120141" y="158749"/>
                </a:lnTo>
                <a:lnTo>
                  <a:pt x="118110" y="150875"/>
                </a:lnTo>
                <a:lnTo>
                  <a:pt x="111887" y="147319"/>
                </a:lnTo>
                <a:lnTo>
                  <a:pt x="105790" y="143636"/>
                </a:lnTo>
                <a:close/>
              </a:path>
              <a:path w="120650" h="262254">
                <a:moveTo>
                  <a:pt x="60071" y="210457"/>
                </a:moveTo>
                <a:lnTo>
                  <a:pt x="48894" y="229615"/>
                </a:lnTo>
                <a:lnTo>
                  <a:pt x="71247" y="229615"/>
                </a:lnTo>
                <a:lnTo>
                  <a:pt x="60071" y="210457"/>
                </a:lnTo>
                <a:close/>
              </a:path>
              <a:path w="120650" h="262254">
                <a:moveTo>
                  <a:pt x="73025" y="188250"/>
                </a:moveTo>
                <a:lnTo>
                  <a:pt x="60071" y="210457"/>
                </a:lnTo>
                <a:lnTo>
                  <a:pt x="71247" y="229615"/>
                </a:lnTo>
                <a:lnTo>
                  <a:pt x="73025" y="229615"/>
                </a:lnTo>
                <a:lnTo>
                  <a:pt x="73025" y="188250"/>
                </a:lnTo>
                <a:close/>
              </a:path>
              <a:path w="120650" h="262254">
                <a:moveTo>
                  <a:pt x="73025" y="0"/>
                </a:moveTo>
                <a:lnTo>
                  <a:pt x="47116" y="0"/>
                </a:lnTo>
                <a:lnTo>
                  <a:pt x="47116" y="188250"/>
                </a:lnTo>
                <a:lnTo>
                  <a:pt x="60071" y="210457"/>
                </a:lnTo>
                <a:lnTo>
                  <a:pt x="73025" y="188250"/>
                </a:lnTo>
                <a:lnTo>
                  <a:pt x="73025" y="0"/>
                </a:lnTo>
                <a:close/>
              </a:path>
            </a:pathLst>
          </a:custGeom>
          <a:solidFill>
            <a:srgbClr val="F79546"/>
          </a:solidFill>
        </p:spPr>
        <p:txBody>
          <a:bodyPr wrap="square" lIns="0" tIns="0" rIns="0" bIns="0" rtlCol="0"/>
          <a:lstStyle/>
          <a:p>
            <a:endParaRPr/>
          </a:p>
        </p:txBody>
      </p:sp>
      <p:sp>
        <p:nvSpPr>
          <p:cNvPr id="21" name="object 21"/>
          <p:cNvSpPr txBox="1"/>
          <p:nvPr/>
        </p:nvSpPr>
        <p:spPr>
          <a:xfrm>
            <a:off x="1940073" y="4569663"/>
            <a:ext cx="4458970" cy="848994"/>
          </a:xfrm>
          <a:prstGeom prst="rect">
            <a:avLst/>
          </a:prstGeom>
        </p:spPr>
        <p:txBody>
          <a:bodyPr vert="horz" wrap="square" lIns="0" tIns="13335" rIns="0" bIns="0" rtlCol="0">
            <a:spAutoFit/>
          </a:bodyPr>
          <a:lstStyle/>
          <a:p>
            <a:pPr marL="25400" algn="ctr">
              <a:lnSpc>
                <a:spcPct val="100000"/>
              </a:lnSpc>
              <a:spcBef>
                <a:spcPts val="105"/>
              </a:spcBef>
            </a:pPr>
            <a:r>
              <a:rPr sz="1400" b="1" dirty="0">
                <a:latin typeface="Meiryo UI"/>
                <a:cs typeface="Meiryo UI"/>
              </a:rPr>
              <a:t>法</a:t>
            </a:r>
            <a:r>
              <a:rPr sz="1400" b="1" spc="0" dirty="0">
                <a:latin typeface="Meiryo UI"/>
                <a:cs typeface="Meiryo UI"/>
              </a:rPr>
              <a:t>認</a:t>
            </a:r>
            <a:r>
              <a:rPr sz="1400" b="1" dirty="0">
                <a:latin typeface="Meiryo UI"/>
                <a:cs typeface="Meiryo UI"/>
              </a:rPr>
              <a:t>定を</a:t>
            </a:r>
            <a:r>
              <a:rPr sz="1400" b="1" spc="0" dirty="0">
                <a:latin typeface="Meiryo UI"/>
                <a:cs typeface="Meiryo UI"/>
              </a:rPr>
              <a:t>受</a:t>
            </a:r>
            <a:r>
              <a:rPr sz="1400" b="1" dirty="0">
                <a:latin typeface="Meiryo UI"/>
                <a:cs typeface="Meiryo UI"/>
              </a:rPr>
              <a:t>け</a:t>
            </a:r>
            <a:r>
              <a:rPr sz="1400" b="1" spc="0" dirty="0">
                <a:latin typeface="Meiryo UI"/>
                <a:cs typeface="Meiryo UI"/>
              </a:rPr>
              <a:t>た事業</a:t>
            </a:r>
            <a:r>
              <a:rPr sz="1400" b="1" spc="-5" dirty="0">
                <a:latin typeface="Meiryo UI"/>
                <a:cs typeface="Meiryo UI"/>
              </a:rPr>
              <a:t>承</a:t>
            </a:r>
            <a:r>
              <a:rPr sz="1400" b="1" spc="0" dirty="0">
                <a:latin typeface="Meiryo UI"/>
                <a:cs typeface="Meiryo UI"/>
              </a:rPr>
              <a:t>継</a:t>
            </a:r>
            <a:r>
              <a:rPr sz="1400" b="1" spc="-10" dirty="0">
                <a:latin typeface="Meiryo UI"/>
                <a:cs typeface="Meiryo UI"/>
              </a:rPr>
              <a:t>フ</a:t>
            </a:r>
            <a:r>
              <a:rPr sz="1400" b="1" spc="-5" dirty="0">
                <a:latin typeface="Meiryo UI"/>
                <a:cs typeface="Meiryo UI"/>
              </a:rPr>
              <a:t>ァンド</a:t>
            </a:r>
            <a:endParaRPr sz="1400">
              <a:latin typeface="Meiryo UI"/>
              <a:cs typeface="Meiryo UI"/>
            </a:endParaRPr>
          </a:p>
          <a:p>
            <a:pPr algn="ctr">
              <a:lnSpc>
                <a:spcPct val="100000"/>
              </a:lnSpc>
              <a:tabLst>
                <a:tab pos="748665" algn="l"/>
                <a:tab pos="4432935" algn="l"/>
              </a:tabLst>
            </a:pPr>
            <a:r>
              <a:rPr sz="1100" u="sng" dirty="0">
                <a:uFill>
                  <a:solidFill>
                    <a:srgbClr val="F69240"/>
                  </a:solidFill>
                </a:uFill>
                <a:latin typeface="Times New Roman"/>
                <a:cs typeface="Times New Roman"/>
              </a:rPr>
              <a:t> 	</a:t>
            </a:r>
            <a:r>
              <a:rPr sz="1100" u="sng" dirty="0">
                <a:uFill>
                  <a:solidFill>
                    <a:srgbClr val="F69240"/>
                  </a:solidFill>
                </a:uFill>
                <a:latin typeface="Meiryo UI"/>
                <a:cs typeface="Meiryo UI"/>
              </a:rPr>
              <a:t>（中小機構から出資</a:t>
            </a:r>
            <a:r>
              <a:rPr sz="1100" u="sng" spc="-5" dirty="0">
                <a:uFill>
                  <a:solidFill>
                    <a:srgbClr val="F69240"/>
                  </a:solidFill>
                </a:uFill>
                <a:latin typeface="Meiryo UI"/>
                <a:cs typeface="Meiryo UI"/>
              </a:rPr>
              <a:t>を</a:t>
            </a:r>
            <a:r>
              <a:rPr sz="1100" u="sng" dirty="0">
                <a:uFill>
                  <a:solidFill>
                    <a:srgbClr val="F69240"/>
                  </a:solidFill>
                </a:uFill>
                <a:latin typeface="Meiryo UI"/>
                <a:cs typeface="Meiryo UI"/>
              </a:rPr>
              <a:t>受け</a:t>
            </a:r>
            <a:r>
              <a:rPr sz="1100" u="sng" spc="-15" dirty="0">
                <a:uFill>
                  <a:solidFill>
                    <a:srgbClr val="F69240"/>
                  </a:solidFill>
                </a:uFill>
                <a:latin typeface="Meiryo UI"/>
                <a:cs typeface="Meiryo UI"/>
              </a:rPr>
              <a:t>る</a:t>
            </a:r>
            <a:r>
              <a:rPr sz="1100" u="sng" dirty="0">
                <a:uFill>
                  <a:solidFill>
                    <a:srgbClr val="F69240"/>
                  </a:solidFill>
                </a:uFill>
                <a:latin typeface="Meiryo UI"/>
                <a:cs typeface="Meiryo UI"/>
              </a:rPr>
              <a:t>こ</a:t>
            </a:r>
            <a:r>
              <a:rPr sz="1100" u="sng" spc="-10" dirty="0">
                <a:uFill>
                  <a:solidFill>
                    <a:srgbClr val="F69240"/>
                  </a:solidFill>
                </a:uFill>
                <a:latin typeface="Meiryo UI"/>
                <a:cs typeface="Meiryo UI"/>
              </a:rPr>
              <a:t>と</a:t>
            </a:r>
            <a:r>
              <a:rPr sz="1100" u="sng" spc="-5" dirty="0">
                <a:uFill>
                  <a:solidFill>
                    <a:srgbClr val="F69240"/>
                  </a:solidFill>
                </a:uFill>
                <a:latin typeface="Meiryo UI"/>
                <a:cs typeface="Meiryo UI"/>
              </a:rPr>
              <a:t>を</a:t>
            </a:r>
            <a:r>
              <a:rPr sz="1100" u="sng" dirty="0">
                <a:uFill>
                  <a:solidFill>
                    <a:srgbClr val="F69240"/>
                  </a:solidFill>
                </a:uFill>
                <a:latin typeface="Meiryo UI"/>
                <a:cs typeface="Meiryo UI"/>
              </a:rPr>
              <a:t>認</a:t>
            </a:r>
            <a:r>
              <a:rPr sz="1100" u="sng" spc="-15" dirty="0">
                <a:uFill>
                  <a:solidFill>
                    <a:srgbClr val="F69240"/>
                  </a:solidFill>
                </a:uFill>
                <a:latin typeface="Meiryo UI"/>
                <a:cs typeface="Meiryo UI"/>
              </a:rPr>
              <a:t>定</a:t>
            </a:r>
            <a:r>
              <a:rPr sz="1100" u="sng" dirty="0">
                <a:uFill>
                  <a:solidFill>
                    <a:srgbClr val="F69240"/>
                  </a:solidFill>
                </a:uFill>
                <a:latin typeface="Meiryo UI"/>
                <a:cs typeface="Meiryo UI"/>
              </a:rPr>
              <a:t>要件</a:t>
            </a:r>
            <a:r>
              <a:rPr sz="1100" u="sng" spc="-10" dirty="0">
                <a:uFill>
                  <a:solidFill>
                    <a:srgbClr val="F69240"/>
                  </a:solidFill>
                </a:uFill>
                <a:latin typeface="Meiryo UI"/>
                <a:cs typeface="Meiryo UI"/>
              </a:rPr>
              <a:t>と</a:t>
            </a:r>
            <a:r>
              <a:rPr sz="1100" u="sng" dirty="0">
                <a:uFill>
                  <a:solidFill>
                    <a:srgbClr val="F69240"/>
                  </a:solidFill>
                </a:uFill>
                <a:latin typeface="Meiryo UI"/>
                <a:cs typeface="Meiryo UI"/>
              </a:rPr>
              <a:t>する）	</a:t>
            </a:r>
            <a:endParaRPr sz="1100">
              <a:latin typeface="Meiryo UI"/>
              <a:cs typeface="Meiryo UI"/>
            </a:endParaRPr>
          </a:p>
          <a:p>
            <a:pPr marL="1234440" algn="ctr">
              <a:lnSpc>
                <a:spcPct val="100000"/>
              </a:lnSpc>
              <a:spcBef>
                <a:spcPts val="595"/>
              </a:spcBef>
            </a:pPr>
            <a:r>
              <a:rPr sz="1200" dirty="0">
                <a:latin typeface="Meiryo UI"/>
                <a:cs typeface="Meiryo UI"/>
              </a:rPr>
              <a:t>出資</a:t>
            </a:r>
            <a:endParaRPr sz="1200">
              <a:latin typeface="Meiryo UI"/>
              <a:cs typeface="Meiryo UI"/>
            </a:endParaRPr>
          </a:p>
          <a:p>
            <a:pPr marL="1232535" algn="ctr">
              <a:lnSpc>
                <a:spcPct val="100000"/>
              </a:lnSpc>
              <a:spcBef>
                <a:spcPts val="5"/>
              </a:spcBef>
            </a:pPr>
            <a:r>
              <a:rPr sz="1200" spc="-5" dirty="0">
                <a:latin typeface="Meiryo UI"/>
                <a:cs typeface="Meiryo UI"/>
              </a:rPr>
              <a:t>（100%）</a:t>
            </a:r>
            <a:endParaRPr sz="1200">
              <a:latin typeface="Meiryo UI"/>
              <a:cs typeface="Meiryo UI"/>
            </a:endParaRPr>
          </a:p>
        </p:txBody>
      </p:sp>
      <p:sp>
        <p:nvSpPr>
          <p:cNvPr id="22" name="object 22"/>
          <p:cNvSpPr/>
          <p:nvPr/>
        </p:nvSpPr>
        <p:spPr>
          <a:xfrm>
            <a:off x="1153667" y="3534143"/>
            <a:ext cx="1976627" cy="597420"/>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1200911" y="3561588"/>
            <a:ext cx="1886712" cy="507492"/>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1200911" y="3561588"/>
            <a:ext cx="1887220" cy="508000"/>
          </a:xfrm>
          <a:custGeom>
            <a:avLst/>
            <a:gdLst/>
            <a:ahLst/>
            <a:cxnLst/>
            <a:rect l="l" t="t" r="r" b="b"/>
            <a:pathLst>
              <a:path w="1887220" h="508000">
                <a:moveTo>
                  <a:pt x="0" y="253745"/>
                </a:moveTo>
                <a:lnTo>
                  <a:pt x="10229" y="216262"/>
                </a:lnTo>
                <a:lnTo>
                  <a:pt x="39944" y="180482"/>
                </a:lnTo>
                <a:lnTo>
                  <a:pt x="87685" y="146798"/>
                </a:lnTo>
                <a:lnTo>
                  <a:pt x="151992" y="115604"/>
                </a:lnTo>
                <a:lnTo>
                  <a:pt x="189901" y="101064"/>
                </a:lnTo>
                <a:lnTo>
                  <a:pt x="231405" y="87293"/>
                </a:lnTo>
                <a:lnTo>
                  <a:pt x="276320" y="74342"/>
                </a:lnTo>
                <a:lnTo>
                  <a:pt x="324464" y="62259"/>
                </a:lnTo>
                <a:lnTo>
                  <a:pt x="375654" y="51093"/>
                </a:lnTo>
                <a:lnTo>
                  <a:pt x="429709" y="40894"/>
                </a:lnTo>
                <a:lnTo>
                  <a:pt x="486445" y="31711"/>
                </a:lnTo>
                <a:lnTo>
                  <a:pt x="545681" y="23593"/>
                </a:lnTo>
                <a:lnTo>
                  <a:pt x="607233" y="16589"/>
                </a:lnTo>
                <a:lnTo>
                  <a:pt x="670919" y="10748"/>
                </a:lnTo>
                <a:lnTo>
                  <a:pt x="736557" y="6119"/>
                </a:lnTo>
                <a:lnTo>
                  <a:pt x="803964" y="2752"/>
                </a:lnTo>
                <a:lnTo>
                  <a:pt x="872958" y="696"/>
                </a:lnTo>
                <a:lnTo>
                  <a:pt x="943356" y="0"/>
                </a:lnTo>
                <a:lnTo>
                  <a:pt x="1013753" y="696"/>
                </a:lnTo>
                <a:lnTo>
                  <a:pt x="1082747" y="2752"/>
                </a:lnTo>
                <a:lnTo>
                  <a:pt x="1150154" y="6119"/>
                </a:lnTo>
                <a:lnTo>
                  <a:pt x="1215792" y="10748"/>
                </a:lnTo>
                <a:lnTo>
                  <a:pt x="1279478" y="16589"/>
                </a:lnTo>
                <a:lnTo>
                  <a:pt x="1341030" y="23593"/>
                </a:lnTo>
                <a:lnTo>
                  <a:pt x="1400266" y="31711"/>
                </a:lnTo>
                <a:lnTo>
                  <a:pt x="1457002" y="40894"/>
                </a:lnTo>
                <a:lnTo>
                  <a:pt x="1511057" y="51093"/>
                </a:lnTo>
                <a:lnTo>
                  <a:pt x="1562247" y="62259"/>
                </a:lnTo>
                <a:lnTo>
                  <a:pt x="1610391" y="74342"/>
                </a:lnTo>
                <a:lnTo>
                  <a:pt x="1655306" y="87293"/>
                </a:lnTo>
                <a:lnTo>
                  <a:pt x="1696810" y="101064"/>
                </a:lnTo>
                <a:lnTo>
                  <a:pt x="1734719" y="115604"/>
                </a:lnTo>
                <a:lnTo>
                  <a:pt x="1799026" y="146798"/>
                </a:lnTo>
                <a:lnTo>
                  <a:pt x="1846767" y="180482"/>
                </a:lnTo>
                <a:lnTo>
                  <a:pt x="1876482" y="216262"/>
                </a:lnTo>
                <a:lnTo>
                  <a:pt x="1886712" y="253745"/>
                </a:lnTo>
                <a:lnTo>
                  <a:pt x="1884124" y="272676"/>
                </a:lnTo>
                <a:lnTo>
                  <a:pt x="1863969" y="309357"/>
                </a:lnTo>
                <a:lnTo>
                  <a:pt x="1825058" y="344138"/>
                </a:lnTo>
                <a:lnTo>
                  <a:pt x="1768852" y="376626"/>
                </a:lnTo>
                <a:lnTo>
                  <a:pt x="1696810" y="406427"/>
                </a:lnTo>
                <a:lnTo>
                  <a:pt x="1655306" y="420198"/>
                </a:lnTo>
                <a:lnTo>
                  <a:pt x="1610391" y="433149"/>
                </a:lnTo>
                <a:lnTo>
                  <a:pt x="1562247" y="445232"/>
                </a:lnTo>
                <a:lnTo>
                  <a:pt x="1511057" y="456398"/>
                </a:lnTo>
                <a:lnTo>
                  <a:pt x="1457002" y="466597"/>
                </a:lnTo>
                <a:lnTo>
                  <a:pt x="1400266" y="475780"/>
                </a:lnTo>
                <a:lnTo>
                  <a:pt x="1341030" y="483898"/>
                </a:lnTo>
                <a:lnTo>
                  <a:pt x="1279478" y="490902"/>
                </a:lnTo>
                <a:lnTo>
                  <a:pt x="1215792" y="496743"/>
                </a:lnTo>
                <a:lnTo>
                  <a:pt x="1150154" y="501372"/>
                </a:lnTo>
                <a:lnTo>
                  <a:pt x="1082747" y="504739"/>
                </a:lnTo>
                <a:lnTo>
                  <a:pt x="1013753" y="506795"/>
                </a:lnTo>
                <a:lnTo>
                  <a:pt x="943356" y="507492"/>
                </a:lnTo>
                <a:lnTo>
                  <a:pt x="872958" y="506795"/>
                </a:lnTo>
                <a:lnTo>
                  <a:pt x="803964" y="504739"/>
                </a:lnTo>
                <a:lnTo>
                  <a:pt x="736557" y="501372"/>
                </a:lnTo>
                <a:lnTo>
                  <a:pt x="670919" y="496743"/>
                </a:lnTo>
                <a:lnTo>
                  <a:pt x="607233" y="490902"/>
                </a:lnTo>
                <a:lnTo>
                  <a:pt x="545681" y="483898"/>
                </a:lnTo>
                <a:lnTo>
                  <a:pt x="486445" y="475780"/>
                </a:lnTo>
                <a:lnTo>
                  <a:pt x="429709" y="466597"/>
                </a:lnTo>
                <a:lnTo>
                  <a:pt x="375654" y="456398"/>
                </a:lnTo>
                <a:lnTo>
                  <a:pt x="324464" y="445232"/>
                </a:lnTo>
                <a:lnTo>
                  <a:pt x="276320" y="433149"/>
                </a:lnTo>
                <a:lnTo>
                  <a:pt x="231405" y="420198"/>
                </a:lnTo>
                <a:lnTo>
                  <a:pt x="189901" y="406427"/>
                </a:lnTo>
                <a:lnTo>
                  <a:pt x="151992" y="391887"/>
                </a:lnTo>
                <a:lnTo>
                  <a:pt x="87685" y="360693"/>
                </a:lnTo>
                <a:lnTo>
                  <a:pt x="39944" y="327009"/>
                </a:lnTo>
                <a:lnTo>
                  <a:pt x="10229" y="291229"/>
                </a:lnTo>
                <a:lnTo>
                  <a:pt x="0" y="253745"/>
                </a:lnTo>
                <a:close/>
              </a:path>
            </a:pathLst>
          </a:custGeom>
          <a:ln w="9144">
            <a:solidFill>
              <a:srgbClr val="7C5F9F"/>
            </a:solidFill>
          </a:ln>
        </p:spPr>
        <p:txBody>
          <a:bodyPr wrap="square" lIns="0" tIns="0" rIns="0" bIns="0" rtlCol="0"/>
          <a:lstStyle/>
          <a:p>
            <a:endParaRPr/>
          </a:p>
        </p:txBody>
      </p:sp>
      <p:sp>
        <p:nvSpPr>
          <p:cNvPr id="25" name="object 25"/>
          <p:cNvSpPr txBox="1"/>
          <p:nvPr/>
        </p:nvSpPr>
        <p:spPr>
          <a:xfrm>
            <a:off x="1243075" y="3657727"/>
            <a:ext cx="1431290" cy="854075"/>
          </a:xfrm>
          <a:prstGeom prst="rect">
            <a:avLst/>
          </a:prstGeom>
        </p:spPr>
        <p:txBody>
          <a:bodyPr vert="horz" wrap="square" lIns="0" tIns="12700" rIns="0" bIns="0" rtlCol="0">
            <a:spAutoFit/>
          </a:bodyPr>
          <a:lstStyle/>
          <a:p>
            <a:pPr marL="400050">
              <a:lnSpc>
                <a:spcPct val="100000"/>
              </a:lnSpc>
              <a:spcBef>
                <a:spcPts val="100"/>
              </a:spcBef>
            </a:pPr>
            <a:r>
              <a:rPr sz="2000" b="1" dirty="0">
                <a:solidFill>
                  <a:srgbClr val="FF0000"/>
                </a:solidFill>
                <a:latin typeface="Meiryo UI"/>
                <a:cs typeface="Meiryo UI"/>
              </a:rPr>
              <a:t>中小機構</a:t>
            </a:r>
            <a:endParaRPr sz="2000">
              <a:latin typeface="Meiryo UI"/>
              <a:cs typeface="Meiryo UI"/>
            </a:endParaRPr>
          </a:p>
          <a:p>
            <a:pPr marR="744855" algn="ctr">
              <a:lnSpc>
                <a:spcPct val="100000"/>
              </a:lnSpc>
              <a:spcBef>
                <a:spcPts val="1240"/>
              </a:spcBef>
            </a:pPr>
            <a:r>
              <a:rPr sz="1200" dirty="0">
                <a:latin typeface="Meiryo UI"/>
                <a:cs typeface="Meiryo UI"/>
              </a:rPr>
              <a:t>出資</a:t>
            </a:r>
            <a:endParaRPr sz="1200">
              <a:latin typeface="Meiryo UI"/>
              <a:cs typeface="Meiryo UI"/>
            </a:endParaRPr>
          </a:p>
          <a:p>
            <a:pPr marR="746760" algn="ctr">
              <a:lnSpc>
                <a:spcPct val="100000"/>
              </a:lnSpc>
            </a:pPr>
            <a:r>
              <a:rPr sz="1200" dirty="0">
                <a:latin typeface="Meiryo UI"/>
                <a:cs typeface="Meiryo UI"/>
              </a:rPr>
              <a:t>（</a:t>
            </a:r>
            <a:r>
              <a:rPr sz="1200" spc="-5" dirty="0">
                <a:latin typeface="Meiryo UI"/>
                <a:cs typeface="Meiryo UI"/>
              </a:rPr>
              <a:t>40%</a:t>
            </a:r>
            <a:r>
              <a:rPr sz="1200" dirty="0">
                <a:latin typeface="Meiryo UI"/>
                <a:cs typeface="Meiryo UI"/>
              </a:rPr>
              <a:t>）</a:t>
            </a:r>
            <a:endParaRPr sz="1200">
              <a:latin typeface="Meiryo UI"/>
              <a:cs typeface="Meiryo UI"/>
            </a:endParaRPr>
          </a:p>
        </p:txBody>
      </p:sp>
      <p:sp>
        <p:nvSpPr>
          <p:cNvPr id="26" name="object 26"/>
          <p:cNvSpPr/>
          <p:nvPr/>
        </p:nvSpPr>
        <p:spPr>
          <a:xfrm>
            <a:off x="3287267" y="3544811"/>
            <a:ext cx="1912619" cy="597420"/>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3334511" y="3572255"/>
            <a:ext cx="1822703" cy="507492"/>
          </a:xfrm>
          <a:prstGeom prst="rect">
            <a:avLst/>
          </a:prstGeom>
          <a:blipFill>
            <a:blip r:embed="rId15" cstate="print"/>
            <a:stretch>
              <a:fillRect/>
            </a:stretch>
          </a:blipFill>
        </p:spPr>
        <p:txBody>
          <a:bodyPr wrap="square" lIns="0" tIns="0" rIns="0" bIns="0" rtlCol="0"/>
          <a:lstStyle/>
          <a:p>
            <a:endParaRPr/>
          </a:p>
        </p:txBody>
      </p:sp>
      <p:sp>
        <p:nvSpPr>
          <p:cNvPr id="28" name="object 28"/>
          <p:cNvSpPr/>
          <p:nvPr/>
        </p:nvSpPr>
        <p:spPr>
          <a:xfrm>
            <a:off x="3334511" y="3572255"/>
            <a:ext cx="1823085" cy="508000"/>
          </a:xfrm>
          <a:custGeom>
            <a:avLst/>
            <a:gdLst/>
            <a:ahLst/>
            <a:cxnLst/>
            <a:rect l="l" t="t" r="r" b="b"/>
            <a:pathLst>
              <a:path w="1823085" h="508000">
                <a:moveTo>
                  <a:pt x="0" y="253746"/>
                </a:moveTo>
                <a:lnTo>
                  <a:pt x="10833" y="214517"/>
                </a:lnTo>
                <a:lnTo>
                  <a:pt x="42252" y="177177"/>
                </a:lnTo>
                <a:lnTo>
                  <a:pt x="92635" y="142180"/>
                </a:lnTo>
                <a:lnTo>
                  <a:pt x="160361" y="109977"/>
                </a:lnTo>
                <a:lnTo>
                  <a:pt x="200221" y="95065"/>
                </a:lnTo>
                <a:lnTo>
                  <a:pt x="243809" y="81021"/>
                </a:lnTo>
                <a:lnTo>
                  <a:pt x="290922" y="67902"/>
                </a:lnTo>
                <a:lnTo>
                  <a:pt x="341358" y="55763"/>
                </a:lnTo>
                <a:lnTo>
                  <a:pt x="394913" y="44663"/>
                </a:lnTo>
                <a:lnTo>
                  <a:pt x="451386" y="34656"/>
                </a:lnTo>
                <a:lnTo>
                  <a:pt x="510573" y="25801"/>
                </a:lnTo>
                <a:lnTo>
                  <a:pt x="572272" y="18153"/>
                </a:lnTo>
                <a:lnTo>
                  <a:pt x="636280" y="11768"/>
                </a:lnTo>
                <a:lnTo>
                  <a:pt x="702395" y="6704"/>
                </a:lnTo>
                <a:lnTo>
                  <a:pt x="770413" y="3017"/>
                </a:lnTo>
                <a:lnTo>
                  <a:pt x="840133" y="763"/>
                </a:lnTo>
                <a:lnTo>
                  <a:pt x="911351" y="0"/>
                </a:lnTo>
                <a:lnTo>
                  <a:pt x="982570" y="763"/>
                </a:lnTo>
                <a:lnTo>
                  <a:pt x="1052290" y="3017"/>
                </a:lnTo>
                <a:lnTo>
                  <a:pt x="1120308" y="6704"/>
                </a:lnTo>
                <a:lnTo>
                  <a:pt x="1186423" y="11768"/>
                </a:lnTo>
                <a:lnTo>
                  <a:pt x="1250431" y="18153"/>
                </a:lnTo>
                <a:lnTo>
                  <a:pt x="1312130" y="25801"/>
                </a:lnTo>
                <a:lnTo>
                  <a:pt x="1371317" y="34656"/>
                </a:lnTo>
                <a:lnTo>
                  <a:pt x="1427790" y="44663"/>
                </a:lnTo>
                <a:lnTo>
                  <a:pt x="1481345" y="55763"/>
                </a:lnTo>
                <a:lnTo>
                  <a:pt x="1531781" y="67902"/>
                </a:lnTo>
                <a:lnTo>
                  <a:pt x="1578894" y="81021"/>
                </a:lnTo>
                <a:lnTo>
                  <a:pt x="1622482" y="95065"/>
                </a:lnTo>
                <a:lnTo>
                  <a:pt x="1662342" y="109977"/>
                </a:lnTo>
                <a:lnTo>
                  <a:pt x="1698272" y="125701"/>
                </a:lnTo>
                <a:lnTo>
                  <a:pt x="1757529" y="159358"/>
                </a:lnTo>
                <a:lnTo>
                  <a:pt x="1798633" y="195582"/>
                </a:lnTo>
                <a:lnTo>
                  <a:pt x="1819961" y="233923"/>
                </a:lnTo>
                <a:lnTo>
                  <a:pt x="1822703" y="253746"/>
                </a:lnTo>
                <a:lnTo>
                  <a:pt x="1819961" y="273568"/>
                </a:lnTo>
                <a:lnTo>
                  <a:pt x="1798633" y="311909"/>
                </a:lnTo>
                <a:lnTo>
                  <a:pt x="1757529" y="348133"/>
                </a:lnTo>
                <a:lnTo>
                  <a:pt x="1698272" y="381790"/>
                </a:lnTo>
                <a:lnTo>
                  <a:pt x="1662342" y="397514"/>
                </a:lnTo>
                <a:lnTo>
                  <a:pt x="1622482" y="412426"/>
                </a:lnTo>
                <a:lnTo>
                  <a:pt x="1578894" y="426470"/>
                </a:lnTo>
                <a:lnTo>
                  <a:pt x="1531781" y="439589"/>
                </a:lnTo>
                <a:lnTo>
                  <a:pt x="1481345" y="451728"/>
                </a:lnTo>
                <a:lnTo>
                  <a:pt x="1427790" y="462828"/>
                </a:lnTo>
                <a:lnTo>
                  <a:pt x="1371317" y="472835"/>
                </a:lnTo>
                <a:lnTo>
                  <a:pt x="1312130" y="481690"/>
                </a:lnTo>
                <a:lnTo>
                  <a:pt x="1250431" y="489338"/>
                </a:lnTo>
                <a:lnTo>
                  <a:pt x="1186423" y="495723"/>
                </a:lnTo>
                <a:lnTo>
                  <a:pt x="1120308" y="500787"/>
                </a:lnTo>
                <a:lnTo>
                  <a:pt x="1052290" y="504474"/>
                </a:lnTo>
                <a:lnTo>
                  <a:pt x="982570" y="506728"/>
                </a:lnTo>
                <a:lnTo>
                  <a:pt x="911351" y="507492"/>
                </a:lnTo>
                <a:lnTo>
                  <a:pt x="840133" y="506728"/>
                </a:lnTo>
                <a:lnTo>
                  <a:pt x="770413" y="504474"/>
                </a:lnTo>
                <a:lnTo>
                  <a:pt x="702395" y="500787"/>
                </a:lnTo>
                <a:lnTo>
                  <a:pt x="636280" y="495723"/>
                </a:lnTo>
                <a:lnTo>
                  <a:pt x="572272" y="489338"/>
                </a:lnTo>
                <a:lnTo>
                  <a:pt x="510573" y="481690"/>
                </a:lnTo>
                <a:lnTo>
                  <a:pt x="451386" y="472835"/>
                </a:lnTo>
                <a:lnTo>
                  <a:pt x="394913" y="462828"/>
                </a:lnTo>
                <a:lnTo>
                  <a:pt x="341358" y="451728"/>
                </a:lnTo>
                <a:lnTo>
                  <a:pt x="290922" y="439589"/>
                </a:lnTo>
                <a:lnTo>
                  <a:pt x="243809" y="426470"/>
                </a:lnTo>
                <a:lnTo>
                  <a:pt x="200221" y="412426"/>
                </a:lnTo>
                <a:lnTo>
                  <a:pt x="160361" y="397514"/>
                </a:lnTo>
                <a:lnTo>
                  <a:pt x="124431" y="381790"/>
                </a:lnTo>
                <a:lnTo>
                  <a:pt x="65174" y="348133"/>
                </a:lnTo>
                <a:lnTo>
                  <a:pt x="24070" y="311909"/>
                </a:lnTo>
                <a:lnTo>
                  <a:pt x="2742" y="273568"/>
                </a:lnTo>
                <a:lnTo>
                  <a:pt x="0" y="253746"/>
                </a:lnTo>
                <a:close/>
              </a:path>
            </a:pathLst>
          </a:custGeom>
          <a:ln w="9144">
            <a:solidFill>
              <a:srgbClr val="7C5F9F"/>
            </a:solidFill>
          </a:ln>
        </p:spPr>
        <p:txBody>
          <a:bodyPr wrap="square" lIns="0" tIns="0" rIns="0" bIns="0" rtlCol="0"/>
          <a:lstStyle/>
          <a:p>
            <a:endParaRPr/>
          </a:p>
        </p:txBody>
      </p:sp>
      <p:sp>
        <p:nvSpPr>
          <p:cNvPr id="29" name="object 29"/>
          <p:cNvSpPr txBox="1"/>
          <p:nvPr/>
        </p:nvSpPr>
        <p:spPr>
          <a:xfrm>
            <a:off x="3622928" y="3702811"/>
            <a:ext cx="125920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Meiryo UI"/>
                <a:cs typeface="Meiryo UI"/>
              </a:rPr>
              <a:t>他の大規模法人</a:t>
            </a:r>
            <a:endParaRPr sz="1400">
              <a:latin typeface="Meiryo UI"/>
              <a:cs typeface="Meiryo UI"/>
            </a:endParaRPr>
          </a:p>
        </p:txBody>
      </p:sp>
      <p:sp>
        <p:nvSpPr>
          <p:cNvPr id="30" name="object 30"/>
          <p:cNvSpPr/>
          <p:nvPr/>
        </p:nvSpPr>
        <p:spPr>
          <a:xfrm>
            <a:off x="5426964" y="3584460"/>
            <a:ext cx="1912619" cy="573011"/>
          </a:xfrm>
          <a:prstGeom prst="rect">
            <a:avLst/>
          </a:prstGeom>
          <a:blipFill>
            <a:blip r:embed="rId16" cstate="print"/>
            <a:stretch>
              <a:fillRect/>
            </a:stretch>
          </a:blipFill>
        </p:spPr>
        <p:txBody>
          <a:bodyPr wrap="square" lIns="0" tIns="0" rIns="0" bIns="0" rtlCol="0"/>
          <a:lstStyle/>
          <a:p>
            <a:endParaRPr/>
          </a:p>
        </p:txBody>
      </p:sp>
      <p:sp>
        <p:nvSpPr>
          <p:cNvPr id="31" name="object 31"/>
          <p:cNvSpPr/>
          <p:nvPr/>
        </p:nvSpPr>
        <p:spPr>
          <a:xfrm>
            <a:off x="5474208" y="3611879"/>
            <a:ext cx="1822703" cy="483107"/>
          </a:xfrm>
          <a:prstGeom prst="rect">
            <a:avLst/>
          </a:prstGeom>
          <a:blipFill>
            <a:blip r:embed="rId17" cstate="print"/>
            <a:stretch>
              <a:fillRect/>
            </a:stretch>
          </a:blipFill>
        </p:spPr>
        <p:txBody>
          <a:bodyPr wrap="square" lIns="0" tIns="0" rIns="0" bIns="0" rtlCol="0"/>
          <a:lstStyle/>
          <a:p>
            <a:endParaRPr/>
          </a:p>
        </p:txBody>
      </p:sp>
      <p:sp>
        <p:nvSpPr>
          <p:cNvPr id="32" name="object 32"/>
          <p:cNvSpPr/>
          <p:nvPr/>
        </p:nvSpPr>
        <p:spPr>
          <a:xfrm>
            <a:off x="5474208" y="3611879"/>
            <a:ext cx="1823085" cy="483234"/>
          </a:xfrm>
          <a:custGeom>
            <a:avLst/>
            <a:gdLst/>
            <a:ahLst/>
            <a:cxnLst/>
            <a:rect l="l" t="t" r="r" b="b"/>
            <a:pathLst>
              <a:path w="1823084" h="483235">
                <a:moveTo>
                  <a:pt x="0" y="241554"/>
                </a:moveTo>
                <a:lnTo>
                  <a:pt x="10833" y="204209"/>
                </a:lnTo>
                <a:lnTo>
                  <a:pt x="42252" y="168664"/>
                </a:lnTo>
                <a:lnTo>
                  <a:pt x="92635" y="135349"/>
                </a:lnTo>
                <a:lnTo>
                  <a:pt x="160361" y="104693"/>
                </a:lnTo>
                <a:lnTo>
                  <a:pt x="200221" y="90498"/>
                </a:lnTo>
                <a:lnTo>
                  <a:pt x="243809" y="77128"/>
                </a:lnTo>
                <a:lnTo>
                  <a:pt x="290922" y="64639"/>
                </a:lnTo>
                <a:lnTo>
                  <a:pt x="341358" y="53084"/>
                </a:lnTo>
                <a:lnTo>
                  <a:pt x="394913" y="42517"/>
                </a:lnTo>
                <a:lnTo>
                  <a:pt x="451386" y="32991"/>
                </a:lnTo>
                <a:lnTo>
                  <a:pt x="510573" y="24561"/>
                </a:lnTo>
                <a:lnTo>
                  <a:pt x="572272" y="17280"/>
                </a:lnTo>
                <a:lnTo>
                  <a:pt x="636280" y="11203"/>
                </a:lnTo>
                <a:lnTo>
                  <a:pt x="702395" y="6382"/>
                </a:lnTo>
                <a:lnTo>
                  <a:pt x="770413" y="2872"/>
                </a:lnTo>
                <a:lnTo>
                  <a:pt x="840133" y="727"/>
                </a:lnTo>
                <a:lnTo>
                  <a:pt x="911351" y="0"/>
                </a:lnTo>
                <a:lnTo>
                  <a:pt x="982570" y="727"/>
                </a:lnTo>
                <a:lnTo>
                  <a:pt x="1052290" y="2872"/>
                </a:lnTo>
                <a:lnTo>
                  <a:pt x="1120308" y="6382"/>
                </a:lnTo>
                <a:lnTo>
                  <a:pt x="1186423" y="11203"/>
                </a:lnTo>
                <a:lnTo>
                  <a:pt x="1250431" y="17280"/>
                </a:lnTo>
                <a:lnTo>
                  <a:pt x="1312130" y="24561"/>
                </a:lnTo>
                <a:lnTo>
                  <a:pt x="1371317" y="32991"/>
                </a:lnTo>
                <a:lnTo>
                  <a:pt x="1427790" y="42517"/>
                </a:lnTo>
                <a:lnTo>
                  <a:pt x="1481345" y="53084"/>
                </a:lnTo>
                <a:lnTo>
                  <a:pt x="1531781" y="64639"/>
                </a:lnTo>
                <a:lnTo>
                  <a:pt x="1578894" y="77128"/>
                </a:lnTo>
                <a:lnTo>
                  <a:pt x="1622482" y="90498"/>
                </a:lnTo>
                <a:lnTo>
                  <a:pt x="1662342" y="104693"/>
                </a:lnTo>
                <a:lnTo>
                  <a:pt x="1698272" y="119662"/>
                </a:lnTo>
                <a:lnTo>
                  <a:pt x="1757529" y="151701"/>
                </a:lnTo>
                <a:lnTo>
                  <a:pt x="1798633" y="186185"/>
                </a:lnTo>
                <a:lnTo>
                  <a:pt x="1819961" y="222684"/>
                </a:lnTo>
                <a:lnTo>
                  <a:pt x="1822703" y="241554"/>
                </a:lnTo>
                <a:lnTo>
                  <a:pt x="1819961" y="260423"/>
                </a:lnTo>
                <a:lnTo>
                  <a:pt x="1798633" y="296922"/>
                </a:lnTo>
                <a:lnTo>
                  <a:pt x="1757529" y="331406"/>
                </a:lnTo>
                <a:lnTo>
                  <a:pt x="1698272" y="363445"/>
                </a:lnTo>
                <a:lnTo>
                  <a:pt x="1662342" y="378414"/>
                </a:lnTo>
                <a:lnTo>
                  <a:pt x="1622482" y="392609"/>
                </a:lnTo>
                <a:lnTo>
                  <a:pt x="1578894" y="405979"/>
                </a:lnTo>
                <a:lnTo>
                  <a:pt x="1531781" y="418468"/>
                </a:lnTo>
                <a:lnTo>
                  <a:pt x="1481345" y="430023"/>
                </a:lnTo>
                <a:lnTo>
                  <a:pt x="1427790" y="440590"/>
                </a:lnTo>
                <a:lnTo>
                  <a:pt x="1371317" y="450116"/>
                </a:lnTo>
                <a:lnTo>
                  <a:pt x="1312130" y="458546"/>
                </a:lnTo>
                <a:lnTo>
                  <a:pt x="1250431" y="465827"/>
                </a:lnTo>
                <a:lnTo>
                  <a:pt x="1186423" y="471904"/>
                </a:lnTo>
                <a:lnTo>
                  <a:pt x="1120308" y="476725"/>
                </a:lnTo>
                <a:lnTo>
                  <a:pt x="1052290" y="480235"/>
                </a:lnTo>
                <a:lnTo>
                  <a:pt x="982570" y="482380"/>
                </a:lnTo>
                <a:lnTo>
                  <a:pt x="911351" y="483108"/>
                </a:lnTo>
                <a:lnTo>
                  <a:pt x="840133" y="482380"/>
                </a:lnTo>
                <a:lnTo>
                  <a:pt x="770413" y="480235"/>
                </a:lnTo>
                <a:lnTo>
                  <a:pt x="702395" y="476725"/>
                </a:lnTo>
                <a:lnTo>
                  <a:pt x="636280" y="471904"/>
                </a:lnTo>
                <a:lnTo>
                  <a:pt x="572272" y="465827"/>
                </a:lnTo>
                <a:lnTo>
                  <a:pt x="510573" y="458546"/>
                </a:lnTo>
                <a:lnTo>
                  <a:pt x="451386" y="450116"/>
                </a:lnTo>
                <a:lnTo>
                  <a:pt x="394913" y="440590"/>
                </a:lnTo>
                <a:lnTo>
                  <a:pt x="341358" y="430023"/>
                </a:lnTo>
                <a:lnTo>
                  <a:pt x="290922" y="418468"/>
                </a:lnTo>
                <a:lnTo>
                  <a:pt x="243809" y="405979"/>
                </a:lnTo>
                <a:lnTo>
                  <a:pt x="200221" y="392609"/>
                </a:lnTo>
                <a:lnTo>
                  <a:pt x="160361" y="378414"/>
                </a:lnTo>
                <a:lnTo>
                  <a:pt x="124431" y="363445"/>
                </a:lnTo>
                <a:lnTo>
                  <a:pt x="65174" y="331406"/>
                </a:lnTo>
                <a:lnTo>
                  <a:pt x="24070" y="296922"/>
                </a:lnTo>
                <a:lnTo>
                  <a:pt x="2742" y="260423"/>
                </a:lnTo>
                <a:lnTo>
                  <a:pt x="0" y="241554"/>
                </a:lnTo>
                <a:close/>
              </a:path>
            </a:pathLst>
          </a:custGeom>
          <a:ln w="9144">
            <a:solidFill>
              <a:srgbClr val="46AAC5"/>
            </a:solidFill>
          </a:ln>
        </p:spPr>
        <p:txBody>
          <a:bodyPr wrap="square" lIns="0" tIns="0" rIns="0" bIns="0" rtlCol="0"/>
          <a:lstStyle/>
          <a:p>
            <a:endParaRPr/>
          </a:p>
        </p:txBody>
      </p:sp>
      <p:sp>
        <p:nvSpPr>
          <p:cNvPr id="33" name="object 33"/>
          <p:cNvSpPr txBox="1"/>
          <p:nvPr/>
        </p:nvSpPr>
        <p:spPr>
          <a:xfrm>
            <a:off x="6088126" y="3690873"/>
            <a:ext cx="50292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Meiryo UI"/>
                <a:cs typeface="Meiryo UI"/>
              </a:rPr>
              <a:t>その他</a:t>
            </a:r>
            <a:endParaRPr sz="1400">
              <a:latin typeface="Meiryo UI"/>
              <a:cs typeface="Meiryo UI"/>
            </a:endParaRPr>
          </a:p>
        </p:txBody>
      </p:sp>
      <p:sp>
        <p:nvSpPr>
          <p:cNvPr id="34" name="object 34"/>
          <p:cNvSpPr/>
          <p:nvPr/>
        </p:nvSpPr>
        <p:spPr>
          <a:xfrm>
            <a:off x="5952109" y="4706873"/>
            <a:ext cx="3250565" cy="741680"/>
          </a:xfrm>
          <a:custGeom>
            <a:avLst/>
            <a:gdLst/>
            <a:ahLst/>
            <a:cxnLst/>
            <a:rect l="l" t="t" r="r" b="b"/>
            <a:pathLst>
              <a:path w="3250565" h="741679">
                <a:moveTo>
                  <a:pt x="3250565" y="0"/>
                </a:moveTo>
                <a:lnTo>
                  <a:pt x="856361" y="0"/>
                </a:lnTo>
                <a:lnTo>
                  <a:pt x="856361" y="341375"/>
                </a:lnTo>
                <a:lnTo>
                  <a:pt x="0" y="741679"/>
                </a:lnTo>
                <a:lnTo>
                  <a:pt x="856361" y="487680"/>
                </a:lnTo>
                <a:lnTo>
                  <a:pt x="3250565" y="487680"/>
                </a:lnTo>
                <a:lnTo>
                  <a:pt x="3250565" y="0"/>
                </a:lnTo>
                <a:close/>
              </a:path>
              <a:path w="3250565" h="741679">
                <a:moveTo>
                  <a:pt x="3250565" y="487680"/>
                </a:moveTo>
                <a:lnTo>
                  <a:pt x="856361" y="487680"/>
                </a:lnTo>
                <a:lnTo>
                  <a:pt x="856361" y="585216"/>
                </a:lnTo>
                <a:lnTo>
                  <a:pt x="3250565" y="585216"/>
                </a:lnTo>
                <a:lnTo>
                  <a:pt x="3250565" y="487680"/>
                </a:lnTo>
                <a:close/>
              </a:path>
            </a:pathLst>
          </a:custGeom>
          <a:solidFill>
            <a:srgbClr val="FFFFFF"/>
          </a:solidFill>
        </p:spPr>
        <p:txBody>
          <a:bodyPr wrap="square" lIns="0" tIns="0" rIns="0" bIns="0" rtlCol="0"/>
          <a:lstStyle/>
          <a:p>
            <a:endParaRPr/>
          </a:p>
        </p:txBody>
      </p:sp>
      <p:sp>
        <p:nvSpPr>
          <p:cNvPr id="35" name="object 35"/>
          <p:cNvSpPr/>
          <p:nvPr/>
        </p:nvSpPr>
        <p:spPr>
          <a:xfrm>
            <a:off x="5952109" y="4706873"/>
            <a:ext cx="3250565" cy="741680"/>
          </a:xfrm>
          <a:custGeom>
            <a:avLst/>
            <a:gdLst/>
            <a:ahLst/>
            <a:cxnLst/>
            <a:rect l="l" t="t" r="r" b="b"/>
            <a:pathLst>
              <a:path w="3250565" h="741679">
                <a:moveTo>
                  <a:pt x="856361" y="0"/>
                </a:moveTo>
                <a:lnTo>
                  <a:pt x="1255394" y="0"/>
                </a:lnTo>
                <a:lnTo>
                  <a:pt x="1853945" y="0"/>
                </a:lnTo>
                <a:lnTo>
                  <a:pt x="3250565" y="0"/>
                </a:lnTo>
                <a:lnTo>
                  <a:pt x="3250565" y="341375"/>
                </a:lnTo>
                <a:lnTo>
                  <a:pt x="3250565" y="487680"/>
                </a:lnTo>
                <a:lnTo>
                  <a:pt x="3250565" y="585216"/>
                </a:lnTo>
                <a:lnTo>
                  <a:pt x="1853945" y="585216"/>
                </a:lnTo>
                <a:lnTo>
                  <a:pt x="1255394" y="585216"/>
                </a:lnTo>
                <a:lnTo>
                  <a:pt x="856361" y="585216"/>
                </a:lnTo>
                <a:lnTo>
                  <a:pt x="856361" y="487680"/>
                </a:lnTo>
                <a:lnTo>
                  <a:pt x="0" y="741679"/>
                </a:lnTo>
                <a:lnTo>
                  <a:pt x="856361" y="341375"/>
                </a:lnTo>
                <a:lnTo>
                  <a:pt x="856361" y="0"/>
                </a:lnTo>
                <a:close/>
              </a:path>
            </a:pathLst>
          </a:custGeom>
          <a:ln w="25908">
            <a:solidFill>
              <a:srgbClr val="C0504D"/>
            </a:solidFill>
          </a:ln>
        </p:spPr>
        <p:txBody>
          <a:bodyPr wrap="square" lIns="0" tIns="0" rIns="0" bIns="0" rtlCol="0"/>
          <a:lstStyle/>
          <a:p>
            <a:endParaRPr/>
          </a:p>
        </p:txBody>
      </p:sp>
      <p:sp>
        <p:nvSpPr>
          <p:cNvPr id="36" name="object 36"/>
          <p:cNvSpPr txBox="1"/>
          <p:nvPr/>
        </p:nvSpPr>
        <p:spPr>
          <a:xfrm>
            <a:off x="6878193" y="4712334"/>
            <a:ext cx="2255520" cy="517525"/>
          </a:xfrm>
          <a:prstGeom prst="rect">
            <a:avLst/>
          </a:prstGeom>
        </p:spPr>
        <p:txBody>
          <a:bodyPr vert="horz" wrap="square" lIns="0" tIns="12065" rIns="0" bIns="0" rtlCol="0">
            <a:spAutoFit/>
          </a:bodyPr>
          <a:lstStyle/>
          <a:p>
            <a:pPr algn="ctr">
              <a:lnSpc>
                <a:spcPct val="100000"/>
              </a:lnSpc>
              <a:spcBef>
                <a:spcPts val="95"/>
              </a:spcBef>
            </a:pPr>
            <a:r>
              <a:rPr sz="1600" b="1" spc="-5" dirty="0">
                <a:solidFill>
                  <a:srgbClr val="FF0000"/>
                </a:solidFill>
                <a:latin typeface="メイリオ"/>
                <a:cs typeface="メイリオ"/>
              </a:rPr>
              <a:t>設備投資に係る中小企業</a:t>
            </a:r>
            <a:endParaRPr sz="1600">
              <a:latin typeface="メイリオ"/>
              <a:cs typeface="メイリオ"/>
            </a:endParaRPr>
          </a:p>
          <a:p>
            <a:pPr algn="ctr">
              <a:lnSpc>
                <a:spcPct val="100000"/>
              </a:lnSpc>
              <a:spcBef>
                <a:spcPts val="35"/>
              </a:spcBef>
            </a:pPr>
            <a:r>
              <a:rPr sz="1600" b="1" spc="-10" dirty="0">
                <a:solidFill>
                  <a:srgbClr val="FF0000"/>
                </a:solidFill>
                <a:latin typeface="メイリオ"/>
                <a:cs typeface="メイリオ"/>
              </a:rPr>
              <a:t>税制を適用可能に</a:t>
            </a:r>
            <a:endParaRPr sz="1600">
              <a:latin typeface="メイリオ"/>
              <a:cs typeface="メイリオ"/>
            </a:endParaRPr>
          </a:p>
        </p:txBody>
      </p:sp>
      <p:sp>
        <p:nvSpPr>
          <p:cNvPr id="37" name="object 37"/>
          <p:cNvSpPr txBox="1"/>
          <p:nvPr/>
        </p:nvSpPr>
        <p:spPr>
          <a:xfrm>
            <a:off x="371043" y="5812942"/>
            <a:ext cx="5664835" cy="1016635"/>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※資本金１億円以下の中小企業のうち、以下は大企業とみなすこととされている。</a:t>
            </a:r>
            <a:endParaRPr sz="1200">
              <a:latin typeface="メイリオ"/>
              <a:cs typeface="メイリオ"/>
            </a:endParaRPr>
          </a:p>
          <a:p>
            <a:pPr marL="165100">
              <a:lnSpc>
                <a:spcPct val="100000"/>
              </a:lnSpc>
            </a:pPr>
            <a:r>
              <a:rPr sz="1200" dirty="0">
                <a:latin typeface="メイリオ"/>
                <a:cs typeface="メイリオ"/>
              </a:rPr>
              <a:t>①発行済み株式等の</a:t>
            </a:r>
            <a:r>
              <a:rPr sz="1200" spc="-5" dirty="0">
                <a:latin typeface="メイリオ"/>
                <a:cs typeface="メイリオ"/>
              </a:rPr>
              <a:t>1/2</a:t>
            </a:r>
            <a:r>
              <a:rPr sz="1200" dirty="0">
                <a:latin typeface="メイリオ"/>
                <a:cs typeface="メイリオ"/>
              </a:rPr>
              <a:t>以上を同一の大規模法人が所有</a:t>
            </a:r>
            <a:endParaRPr sz="1200">
              <a:latin typeface="メイリオ"/>
              <a:cs typeface="メイリオ"/>
            </a:endParaRPr>
          </a:p>
          <a:p>
            <a:pPr marL="165100">
              <a:lnSpc>
                <a:spcPct val="100000"/>
              </a:lnSpc>
            </a:pPr>
            <a:r>
              <a:rPr sz="1200" dirty="0">
                <a:latin typeface="メイリオ"/>
                <a:cs typeface="メイリオ"/>
              </a:rPr>
              <a:t>②発行済み株式等の</a:t>
            </a:r>
            <a:r>
              <a:rPr sz="1200" spc="0" dirty="0">
                <a:latin typeface="メイリオ"/>
                <a:cs typeface="メイリオ"/>
              </a:rPr>
              <a:t>2</a:t>
            </a:r>
            <a:r>
              <a:rPr sz="1200" spc="-5" dirty="0">
                <a:latin typeface="メイリオ"/>
                <a:cs typeface="メイリオ"/>
              </a:rPr>
              <a:t>/</a:t>
            </a:r>
            <a:r>
              <a:rPr sz="1200" dirty="0">
                <a:latin typeface="メイリオ"/>
                <a:cs typeface="メイリオ"/>
              </a:rPr>
              <a:t>3以上を複数の大規模法人が所有</a:t>
            </a:r>
            <a:endParaRPr sz="1200">
              <a:latin typeface="メイリオ"/>
              <a:cs typeface="メイリオ"/>
            </a:endParaRPr>
          </a:p>
          <a:p>
            <a:pPr marL="165100" marR="5080" indent="-152400">
              <a:lnSpc>
                <a:spcPct val="100000"/>
              </a:lnSpc>
              <a:spcBef>
                <a:spcPts val="600"/>
              </a:spcBef>
            </a:pPr>
            <a:r>
              <a:rPr sz="1200" dirty="0">
                <a:latin typeface="メイリオ"/>
                <a:cs typeface="メイリオ"/>
              </a:rPr>
              <a:t>※従前は、中小機構も大規模法人に該当することから、上記の事例も②に該当し、  A社は設備投資に係る中小企業税制を適用できなかった。</a:t>
            </a:r>
            <a:endParaRPr sz="1200">
              <a:latin typeface="メイリオ"/>
              <a:cs typeface="メイリオ"/>
            </a:endParaRPr>
          </a:p>
        </p:txBody>
      </p:sp>
      <p:sp>
        <p:nvSpPr>
          <p:cNvPr id="38" name="object 38"/>
          <p:cNvSpPr/>
          <p:nvPr/>
        </p:nvSpPr>
        <p:spPr>
          <a:xfrm>
            <a:off x="201168" y="5774435"/>
            <a:ext cx="173990" cy="1042669"/>
          </a:xfrm>
          <a:custGeom>
            <a:avLst/>
            <a:gdLst/>
            <a:ahLst/>
            <a:cxnLst/>
            <a:rect l="l" t="t" r="r" b="b"/>
            <a:pathLst>
              <a:path w="173990" h="1042670">
                <a:moveTo>
                  <a:pt x="173736" y="1042414"/>
                </a:moveTo>
                <a:lnTo>
                  <a:pt x="127551" y="1036208"/>
                </a:lnTo>
                <a:lnTo>
                  <a:pt x="86049" y="1018694"/>
                </a:lnTo>
                <a:lnTo>
                  <a:pt x="50887" y="991529"/>
                </a:lnTo>
                <a:lnTo>
                  <a:pt x="23720" y="956367"/>
                </a:lnTo>
                <a:lnTo>
                  <a:pt x="6206" y="914865"/>
                </a:lnTo>
                <a:lnTo>
                  <a:pt x="0" y="868679"/>
                </a:lnTo>
                <a:lnTo>
                  <a:pt x="0" y="173735"/>
                </a:lnTo>
                <a:lnTo>
                  <a:pt x="6206" y="127551"/>
                </a:lnTo>
                <a:lnTo>
                  <a:pt x="23720" y="86049"/>
                </a:lnTo>
                <a:lnTo>
                  <a:pt x="50887" y="50887"/>
                </a:lnTo>
                <a:lnTo>
                  <a:pt x="86049" y="23720"/>
                </a:lnTo>
                <a:lnTo>
                  <a:pt x="127551" y="6206"/>
                </a:lnTo>
                <a:lnTo>
                  <a:pt x="173736" y="0"/>
                </a:lnTo>
              </a:path>
            </a:pathLst>
          </a:custGeom>
          <a:ln w="9144">
            <a:solidFill>
              <a:srgbClr val="497DBA"/>
            </a:solidFill>
          </a:ln>
        </p:spPr>
        <p:txBody>
          <a:bodyPr wrap="square" lIns="0" tIns="0" rIns="0" bIns="0" rtlCol="0"/>
          <a:lstStyle/>
          <a:p>
            <a:endParaRPr/>
          </a:p>
        </p:txBody>
      </p:sp>
      <p:sp>
        <p:nvSpPr>
          <p:cNvPr id="39" name="object 39"/>
          <p:cNvSpPr/>
          <p:nvPr/>
        </p:nvSpPr>
        <p:spPr>
          <a:xfrm>
            <a:off x="5926835" y="5774435"/>
            <a:ext cx="173990" cy="1042669"/>
          </a:xfrm>
          <a:custGeom>
            <a:avLst/>
            <a:gdLst/>
            <a:ahLst/>
            <a:cxnLst/>
            <a:rect l="l" t="t" r="r" b="b"/>
            <a:pathLst>
              <a:path w="173989" h="1042670">
                <a:moveTo>
                  <a:pt x="0" y="0"/>
                </a:moveTo>
                <a:lnTo>
                  <a:pt x="46206" y="6206"/>
                </a:lnTo>
                <a:lnTo>
                  <a:pt x="87714" y="23720"/>
                </a:lnTo>
                <a:lnTo>
                  <a:pt x="122872" y="50887"/>
                </a:lnTo>
                <a:lnTo>
                  <a:pt x="150029" y="86049"/>
                </a:lnTo>
                <a:lnTo>
                  <a:pt x="167534" y="127551"/>
                </a:lnTo>
                <a:lnTo>
                  <a:pt x="173736" y="173735"/>
                </a:lnTo>
                <a:lnTo>
                  <a:pt x="173736" y="868679"/>
                </a:lnTo>
                <a:lnTo>
                  <a:pt x="167534" y="914865"/>
                </a:lnTo>
                <a:lnTo>
                  <a:pt x="150029" y="956367"/>
                </a:lnTo>
                <a:lnTo>
                  <a:pt x="122872" y="991529"/>
                </a:lnTo>
                <a:lnTo>
                  <a:pt x="87714" y="1018694"/>
                </a:lnTo>
                <a:lnTo>
                  <a:pt x="46206" y="1036208"/>
                </a:lnTo>
                <a:lnTo>
                  <a:pt x="0" y="1042414"/>
                </a:lnTo>
              </a:path>
            </a:pathLst>
          </a:custGeom>
          <a:ln w="9143">
            <a:solidFill>
              <a:srgbClr val="497DBA"/>
            </a:solidFill>
          </a:ln>
        </p:spPr>
        <p:txBody>
          <a:bodyPr wrap="square" lIns="0" tIns="0" rIns="0" bIns="0" rtlCol="0"/>
          <a:lstStyle/>
          <a:p>
            <a:endParaRPr/>
          </a:p>
        </p:txBody>
      </p:sp>
      <p:sp>
        <p:nvSpPr>
          <p:cNvPr id="40" name="object 40"/>
          <p:cNvSpPr txBox="1"/>
          <p:nvPr/>
        </p:nvSpPr>
        <p:spPr>
          <a:xfrm>
            <a:off x="6112890" y="5424322"/>
            <a:ext cx="3764915" cy="1306830"/>
          </a:xfrm>
          <a:prstGeom prst="rect">
            <a:avLst/>
          </a:prstGeom>
        </p:spPr>
        <p:txBody>
          <a:bodyPr vert="horz" wrap="square" lIns="0" tIns="12700" rIns="0" bIns="0" rtlCol="0">
            <a:spAutoFit/>
          </a:bodyPr>
          <a:lstStyle/>
          <a:p>
            <a:pPr marR="1414780" algn="ctr">
              <a:lnSpc>
                <a:spcPct val="100000"/>
              </a:lnSpc>
              <a:spcBef>
                <a:spcPts val="100"/>
              </a:spcBef>
            </a:pPr>
            <a:r>
              <a:rPr sz="1400" b="1" dirty="0">
                <a:latin typeface="メイリオ"/>
                <a:cs typeface="メイリオ"/>
              </a:rPr>
              <a:t>＜対象となる中小企業</a:t>
            </a:r>
            <a:r>
              <a:rPr sz="1400" b="1" spc="-15" dirty="0">
                <a:latin typeface="メイリオ"/>
                <a:cs typeface="メイリオ"/>
              </a:rPr>
              <a:t>税</a:t>
            </a:r>
            <a:r>
              <a:rPr sz="1400" b="1" dirty="0">
                <a:latin typeface="メイリオ"/>
                <a:cs typeface="メイリオ"/>
              </a:rPr>
              <a:t>制＞</a:t>
            </a:r>
            <a:endParaRPr sz="1400">
              <a:latin typeface="メイリオ"/>
              <a:cs typeface="メイリオ"/>
            </a:endParaRPr>
          </a:p>
          <a:p>
            <a:pPr marL="190500">
              <a:lnSpc>
                <a:spcPct val="100000"/>
              </a:lnSpc>
              <a:spcBef>
                <a:spcPts val="5"/>
              </a:spcBef>
            </a:pPr>
            <a:r>
              <a:rPr sz="1400" b="1" dirty="0">
                <a:latin typeface="メイリオ"/>
                <a:cs typeface="メイリオ"/>
              </a:rPr>
              <a:t>○中小企業経営強化</a:t>
            </a:r>
            <a:r>
              <a:rPr sz="1400" b="1" spc="-15" dirty="0">
                <a:latin typeface="メイリオ"/>
                <a:cs typeface="メイリオ"/>
              </a:rPr>
              <a:t>税</a:t>
            </a:r>
            <a:r>
              <a:rPr sz="1400" b="1" dirty="0">
                <a:latin typeface="メイリオ"/>
                <a:cs typeface="メイリオ"/>
              </a:rPr>
              <a:t>制</a:t>
            </a:r>
            <a:endParaRPr sz="1400">
              <a:latin typeface="メイリオ"/>
              <a:cs typeface="メイリオ"/>
            </a:endParaRPr>
          </a:p>
          <a:p>
            <a:pPr marL="190500">
              <a:lnSpc>
                <a:spcPct val="100000"/>
              </a:lnSpc>
            </a:pPr>
            <a:r>
              <a:rPr sz="1400" b="1" dirty="0">
                <a:latin typeface="メイリオ"/>
                <a:cs typeface="メイリオ"/>
              </a:rPr>
              <a:t>○中小企業投資促進</a:t>
            </a:r>
            <a:r>
              <a:rPr sz="1400" b="1" spc="-15" dirty="0">
                <a:latin typeface="メイリオ"/>
                <a:cs typeface="メイリオ"/>
              </a:rPr>
              <a:t>税</a:t>
            </a:r>
            <a:r>
              <a:rPr sz="1400" b="1" dirty="0">
                <a:latin typeface="メイリオ"/>
                <a:cs typeface="メイリオ"/>
              </a:rPr>
              <a:t>制</a:t>
            </a:r>
            <a:endParaRPr sz="1400">
              <a:latin typeface="メイリオ"/>
              <a:cs typeface="メイリオ"/>
            </a:endParaRPr>
          </a:p>
          <a:p>
            <a:pPr marL="190500">
              <a:lnSpc>
                <a:spcPct val="100000"/>
              </a:lnSpc>
            </a:pPr>
            <a:r>
              <a:rPr sz="1400" b="1" dirty="0">
                <a:latin typeface="メイリオ"/>
                <a:cs typeface="メイリオ"/>
              </a:rPr>
              <a:t>○商業・サービス業</a:t>
            </a:r>
            <a:r>
              <a:rPr sz="1400" b="1" spc="-15" dirty="0">
                <a:latin typeface="メイリオ"/>
                <a:cs typeface="メイリオ"/>
              </a:rPr>
              <a:t>活</a:t>
            </a:r>
            <a:r>
              <a:rPr sz="1400" b="1" dirty="0">
                <a:latin typeface="メイリオ"/>
                <a:cs typeface="メイリオ"/>
              </a:rPr>
              <a:t>性化</a:t>
            </a:r>
            <a:r>
              <a:rPr sz="1400" b="1" spc="-15" dirty="0">
                <a:latin typeface="メイリオ"/>
                <a:cs typeface="メイリオ"/>
              </a:rPr>
              <a:t>税</a:t>
            </a:r>
            <a:r>
              <a:rPr sz="1400" b="1" dirty="0">
                <a:latin typeface="メイリオ"/>
                <a:cs typeface="メイリオ"/>
              </a:rPr>
              <a:t>制</a:t>
            </a:r>
            <a:endParaRPr sz="1400">
              <a:latin typeface="メイリオ"/>
              <a:cs typeface="メイリオ"/>
            </a:endParaRPr>
          </a:p>
          <a:p>
            <a:pPr marL="190500">
              <a:lnSpc>
                <a:spcPct val="100000"/>
              </a:lnSpc>
            </a:pPr>
            <a:r>
              <a:rPr sz="1400" b="1" dirty="0">
                <a:latin typeface="メイリオ"/>
                <a:cs typeface="メイリオ"/>
              </a:rPr>
              <a:t>○被災代替資産等の</a:t>
            </a:r>
            <a:r>
              <a:rPr sz="1400" b="1" spc="-15" dirty="0">
                <a:latin typeface="メイリオ"/>
                <a:cs typeface="メイリオ"/>
              </a:rPr>
              <a:t>特</a:t>
            </a:r>
            <a:r>
              <a:rPr sz="1400" b="1" dirty="0">
                <a:latin typeface="メイリオ"/>
                <a:cs typeface="メイリオ"/>
              </a:rPr>
              <a:t>別償却</a:t>
            </a:r>
            <a:endParaRPr sz="1400">
              <a:latin typeface="メイリオ"/>
              <a:cs typeface="メイリオ"/>
            </a:endParaRPr>
          </a:p>
          <a:p>
            <a:pPr marL="190500">
              <a:lnSpc>
                <a:spcPct val="100000"/>
              </a:lnSpc>
            </a:pPr>
            <a:r>
              <a:rPr sz="1400" b="1" dirty="0">
                <a:latin typeface="メイリオ"/>
                <a:cs typeface="メイリオ"/>
              </a:rPr>
              <a:t>○中小企業防災・減</a:t>
            </a:r>
            <a:r>
              <a:rPr sz="1400" b="1" spc="-15" dirty="0">
                <a:latin typeface="メイリオ"/>
                <a:cs typeface="メイリオ"/>
              </a:rPr>
              <a:t>災</a:t>
            </a:r>
            <a:r>
              <a:rPr sz="1400" b="1" dirty="0">
                <a:latin typeface="メイリオ"/>
                <a:cs typeface="メイリオ"/>
              </a:rPr>
              <a:t>投資</a:t>
            </a:r>
            <a:r>
              <a:rPr sz="1400" b="1" spc="-15" dirty="0">
                <a:latin typeface="メイリオ"/>
                <a:cs typeface="メイリオ"/>
              </a:rPr>
              <a:t>促</a:t>
            </a:r>
            <a:r>
              <a:rPr sz="1400" b="1" dirty="0">
                <a:latin typeface="メイリオ"/>
                <a:cs typeface="メイリオ"/>
              </a:rPr>
              <a:t>進税</a:t>
            </a:r>
            <a:r>
              <a:rPr sz="1400" b="1" spc="-10" dirty="0">
                <a:latin typeface="メイリオ"/>
                <a:cs typeface="メイリオ"/>
              </a:rPr>
              <a:t>制</a:t>
            </a:r>
            <a:r>
              <a:rPr sz="1400" b="1" dirty="0">
                <a:latin typeface="メイリオ"/>
                <a:cs typeface="メイリオ"/>
              </a:rPr>
              <a:t>【新</a:t>
            </a:r>
            <a:r>
              <a:rPr sz="1400" b="1" spc="-15" dirty="0">
                <a:latin typeface="メイリオ"/>
                <a:cs typeface="メイリオ"/>
              </a:rPr>
              <a:t>設</a:t>
            </a:r>
            <a:r>
              <a:rPr sz="1400" b="1" dirty="0">
                <a:latin typeface="メイリオ"/>
                <a:cs typeface="メイリオ"/>
              </a:rPr>
              <a:t>】</a:t>
            </a:r>
            <a:endParaRPr sz="1400">
              <a:latin typeface="メイリオ"/>
              <a:cs typeface="メイリオ"/>
            </a:endParaRPr>
          </a:p>
        </p:txBody>
      </p:sp>
      <p:sp>
        <p:nvSpPr>
          <p:cNvPr id="41" name="object 41"/>
          <p:cNvSpPr txBox="1"/>
          <p:nvPr/>
        </p:nvSpPr>
        <p:spPr>
          <a:xfrm>
            <a:off x="1575561" y="3214827"/>
            <a:ext cx="340995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【適用期限：各租特の</a:t>
            </a:r>
            <a:r>
              <a:rPr sz="1400" spc="-15" dirty="0">
                <a:latin typeface="メイリオ"/>
                <a:cs typeface="メイリオ"/>
              </a:rPr>
              <a:t>適</a:t>
            </a:r>
            <a:r>
              <a:rPr sz="1400" dirty="0">
                <a:latin typeface="メイリオ"/>
                <a:cs typeface="メイリオ"/>
              </a:rPr>
              <a:t>用期</a:t>
            </a:r>
            <a:r>
              <a:rPr sz="1400" spc="-15" dirty="0">
                <a:latin typeface="メイリオ"/>
                <a:cs typeface="メイリオ"/>
              </a:rPr>
              <a:t>限</a:t>
            </a:r>
            <a:r>
              <a:rPr sz="1400" dirty="0">
                <a:latin typeface="メイリオ"/>
                <a:cs typeface="メイリオ"/>
              </a:rPr>
              <a:t>に準</a:t>
            </a:r>
            <a:r>
              <a:rPr sz="1400" spc="-15" dirty="0">
                <a:latin typeface="メイリオ"/>
                <a:cs typeface="メイリオ"/>
              </a:rPr>
              <a:t>ず</a:t>
            </a:r>
            <a:r>
              <a:rPr sz="1400" spc="0" dirty="0">
                <a:latin typeface="メイリオ"/>
                <a:cs typeface="メイリオ"/>
              </a:rPr>
              <a:t>る】</a:t>
            </a:r>
            <a:endParaRPr sz="1400">
              <a:latin typeface="メイリオ"/>
              <a:cs typeface="メイリオ"/>
            </a:endParaRPr>
          </a:p>
        </p:txBody>
      </p:sp>
      <p:sp>
        <p:nvSpPr>
          <p:cNvPr id="42" name="object 42"/>
          <p:cNvSpPr txBox="1"/>
          <p:nvPr/>
        </p:nvSpPr>
        <p:spPr>
          <a:xfrm>
            <a:off x="406908" y="3201923"/>
            <a:ext cx="1059180" cy="325120"/>
          </a:xfrm>
          <a:prstGeom prst="rect">
            <a:avLst/>
          </a:prstGeom>
          <a:ln w="12192">
            <a:solidFill>
              <a:srgbClr val="000000"/>
            </a:solidFill>
          </a:ln>
        </p:spPr>
        <p:txBody>
          <a:bodyPr vert="horz" wrap="square" lIns="0" tIns="20955" rIns="0" bIns="0" rtlCol="0">
            <a:spAutoFit/>
          </a:bodyPr>
          <a:lstStyle/>
          <a:p>
            <a:pPr marL="123189">
              <a:lnSpc>
                <a:spcPct val="100000"/>
              </a:lnSpc>
              <a:spcBef>
                <a:spcPts val="165"/>
              </a:spcBef>
            </a:pPr>
            <a:r>
              <a:rPr sz="1600" spc="-5" dirty="0">
                <a:latin typeface="メイリオ"/>
                <a:cs typeface="メイリオ"/>
              </a:rPr>
              <a:t>改正概要</a:t>
            </a:r>
            <a:endParaRPr sz="1600">
              <a:latin typeface="メイリオ"/>
              <a:cs typeface="メイリオ"/>
            </a:endParaRPr>
          </a:p>
        </p:txBody>
      </p:sp>
      <p:sp>
        <p:nvSpPr>
          <p:cNvPr id="43" name="object 43"/>
          <p:cNvSpPr/>
          <p:nvPr/>
        </p:nvSpPr>
        <p:spPr>
          <a:xfrm>
            <a:off x="199644" y="655319"/>
            <a:ext cx="9531350" cy="2342515"/>
          </a:xfrm>
          <a:custGeom>
            <a:avLst/>
            <a:gdLst/>
            <a:ahLst/>
            <a:cxnLst/>
            <a:rect l="l" t="t" r="r" b="b"/>
            <a:pathLst>
              <a:path w="9531350" h="2342515">
                <a:moveTo>
                  <a:pt x="0" y="2342388"/>
                </a:moveTo>
                <a:lnTo>
                  <a:pt x="9531096" y="2342388"/>
                </a:lnTo>
                <a:lnTo>
                  <a:pt x="9531096" y="0"/>
                </a:lnTo>
                <a:lnTo>
                  <a:pt x="0" y="0"/>
                </a:lnTo>
                <a:lnTo>
                  <a:pt x="0" y="2342388"/>
                </a:lnTo>
                <a:close/>
              </a:path>
            </a:pathLst>
          </a:custGeom>
          <a:solidFill>
            <a:srgbClr val="99D5EB"/>
          </a:solidFill>
        </p:spPr>
        <p:txBody>
          <a:bodyPr wrap="square" lIns="0" tIns="0" rIns="0" bIns="0" rtlCol="0"/>
          <a:lstStyle/>
          <a:p>
            <a:endParaRPr/>
          </a:p>
        </p:txBody>
      </p:sp>
      <p:sp>
        <p:nvSpPr>
          <p:cNvPr id="44" name="object 44"/>
          <p:cNvSpPr/>
          <p:nvPr/>
        </p:nvSpPr>
        <p:spPr>
          <a:xfrm>
            <a:off x="2836164" y="992505"/>
            <a:ext cx="3270885" cy="0"/>
          </a:xfrm>
          <a:custGeom>
            <a:avLst/>
            <a:gdLst/>
            <a:ahLst/>
            <a:cxnLst/>
            <a:rect l="l" t="t" r="r" b="b"/>
            <a:pathLst>
              <a:path w="3270885">
                <a:moveTo>
                  <a:pt x="0" y="0"/>
                </a:moveTo>
                <a:lnTo>
                  <a:pt x="3270504" y="0"/>
                </a:lnTo>
              </a:path>
            </a:pathLst>
          </a:custGeom>
          <a:ln w="10667">
            <a:solidFill>
              <a:srgbClr val="000000"/>
            </a:solidFill>
          </a:ln>
        </p:spPr>
        <p:txBody>
          <a:bodyPr wrap="square" lIns="0" tIns="0" rIns="0" bIns="0" rtlCol="0"/>
          <a:lstStyle/>
          <a:p>
            <a:endParaRPr/>
          </a:p>
        </p:txBody>
      </p:sp>
      <p:sp>
        <p:nvSpPr>
          <p:cNvPr id="45" name="object 45"/>
          <p:cNvSpPr/>
          <p:nvPr/>
        </p:nvSpPr>
        <p:spPr>
          <a:xfrm>
            <a:off x="917422" y="2607945"/>
            <a:ext cx="4752340" cy="0"/>
          </a:xfrm>
          <a:custGeom>
            <a:avLst/>
            <a:gdLst/>
            <a:ahLst/>
            <a:cxnLst/>
            <a:rect l="l" t="t" r="r" b="b"/>
            <a:pathLst>
              <a:path w="4752340">
                <a:moveTo>
                  <a:pt x="0" y="0"/>
                </a:moveTo>
                <a:lnTo>
                  <a:pt x="4751857" y="0"/>
                </a:lnTo>
              </a:path>
            </a:pathLst>
          </a:custGeom>
          <a:ln w="10667">
            <a:solidFill>
              <a:srgbClr val="000000"/>
            </a:solidFill>
          </a:ln>
        </p:spPr>
        <p:txBody>
          <a:bodyPr wrap="square" lIns="0" tIns="0" rIns="0" bIns="0" rtlCol="0"/>
          <a:lstStyle/>
          <a:p>
            <a:endParaRPr/>
          </a:p>
        </p:txBody>
      </p:sp>
      <p:sp>
        <p:nvSpPr>
          <p:cNvPr id="46" name="object 46"/>
          <p:cNvSpPr txBox="1"/>
          <p:nvPr/>
        </p:nvSpPr>
        <p:spPr>
          <a:xfrm>
            <a:off x="403352" y="752348"/>
            <a:ext cx="9117330" cy="2128520"/>
          </a:xfrm>
          <a:prstGeom prst="rect">
            <a:avLst/>
          </a:prstGeom>
        </p:spPr>
        <p:txBody>
          <a:bodyPr vert="horz" wrap="square" lIns="0" tIns="12065" rIns="0" bIns="0" rtlCol="0">
            <a:spAutoFit/>
          </a:bodyPr>
          <a:lstStyle/>
          <a:p>
            <a:pPr marL="355600" marR="52069" indent="-342900">
              <a:lnSpc>
                <a:spcPct val="100000"/>
              </a:lnSpc>
              <a:spcBef>
                <a:spcPts val="95"/>
              </a:spcBef>
              <a:buClr>
                <a:srgbClr val="001F5F"/>
              </a:buClr>
              <a:buFont typeface="Wingdings"/>
              <a:buChar char=""/>
              <a:tabLst>
                <a:tab pos="354965" algn="l"/>
                <a:tab pos="355600" algn="l"/>
              </a:tabLst>
            </a:pPr>
            <a:r>
              <a:rPr sz="1600" spc="-5" dirty="0">
                <a:latin typeface="Meiryo UI"/>
                <a:cs typeface="Meiryo UI"/>
              </a:rPr>
              <a:t>将来的なＭ＆Ａ</a:t>
            </a:r>
            <a:r>
              <a:rPr sz="1600" spc="-10" dirty="0">
                <a:latin typeface="Meiryo UI"/>
                <a:cs typeface="Meiryo UI"/>
              </a:rPr>
              <a:t>に</a:t>
            </a:r>
            <a:r>
              <a:rPr sz="1600" spc="-5" dirty="0">
                <a:latin typeface="Meiryo UI"/>
                <a:cs typeface="Meiryo UI"/>
              </a:rPr>
              <a:t>向</a:t>
            </a:r>
            <a:r>
              <a:rPr sz="1600" spc="0" dirty="0">
                <a:latin typeface="Meiryo UI"/>
                <a:cs typeface="Meiryo UI"/>
              </a:rPr>
              <a:t>け</a:t>
            </a:r>
            <a:r>
              <a:rPr sz="1600" spc="-10" dirty="0">
                <a:latin typeface="Meiryo UI"/>
                <a:cs typeface="Meiryo UI"/>
              </a:rPr>
              <a:t>た</a:t>
            </a:r>
            <a:r>
              <a:rPr sz="1600" b="1" spc="-5" dirty="0">
                <a:latin typeface="Meiryo UI"/>
                <a:cs typeface="Meiryo UI"/>
              </a:rPr>
              <a:t>磨き上</a:t>
            </a:r>
            <a:r>
              <a:rPr sz="1600" b="1" spc="5" dirty="0">
                <a:latin typeface="Meiryo UI"/>
                <a:cs typeface="Meiryo UI"/>
              </a:rPr>
              <a:t>げ</a:t>
            </a:r>
            <a:r>
              <a:rPr sz="1600" b="1" spc="-5" dirty="0">
                <a:latin typeface="Meiryo UI"/>
                <a:cs typeface="Meiryo UI"/>
              </a:rPr>
              <a:t>支援</a:t>
            </a:r>
            <a:r>
              <a:rPr sz="1600" b="1" dirty="0">
                <a:latin typeface="Meiryo UI"/>
                <a:cs typeface="Meiryo UI"/>
              </a:rPr>
              <a:t>等</a:t>
            </a:r>
            <a:r>
              <a:rPr sz="1600" b="1" spc="-5" dirty="0">
                <a:latin typeface="Meiryo UI"/>
                <a:cs typeface="Meiryo UI"/>
              </a:rPr>
              <a:t>を行う事業承継フ</a:t>
            </a:r>
            <a:r>
              <a:rPr sz="1600" b="1" dirty="0">
                <a:latin typeface="Meiryo UI"/>
                <a:cs typeface="Meiryo UI"/>
              </a:rPr>
              <a:t>ァ</a:t>
            </a:r>
            <a:r>
              <a:rPr sz="1600" b="1" spc="-10" dirty="0">
                <a:latin typeface="Meiryo UI"/>
                <a:cs typeface="Meiryo UI"/>
              </a:rPr>
              <a:t>ン</a:t>
            </a:r>
            <a:r>
              <a:rPr sz="1600" b="1" spc="-5" dirty="0">
                <a:latin typeface="Meiryo UI"/>
                <a:cs typeface="Meiryo UI"/>
              </a:rPr>
              <a:t>ド</a:t>
            </a:r>
            <a:r>
              <a:rPr sz="1600" dirty="0">
                <a:latin typeface="Meiryo UI"/>
                <a:cs typeface="Meiryo UI"/>
              </a:rPr>
              <a:t>は</a:t>
            </a:r>
            <a:r>
              <a:rPr sz="1600" spc="-10" dirty="0">
                <a:latin typeface="Meiryo UI"/>
                <a:cs typeface="Meiryo UI"/>
              </a:rPr>
              <a:t>、中</a:t>
            </a:r>
            <a:r>
              <a:rPr sz="1600" spc="-5" dirty="0">
                <a:latin typeface="Meiryo UI"/>
                <a:cs typeface="Meiryo UI"/>
              </a:rPr>
              <a:t>小企業</a:t>
            </a:r>
            <a:r>
              <a:rPr sz="1600" spc="0" dirty="0">
                <a:latin typeface="Meiryo UI"/>
                <a:cs typeface="Meiryo UI"/>
              </a:rPr>
              <a:t>の</a:t>
            </a:r>
            <a:r>
              <a:rPr sz="1600" spc="-5" dirty="0">
                <a:latin typeface="Meiryo UI"/>
                <a:cs typeface="Meiryo UI"/>
              </a:rPr>
              <a:t>事業</a:t>
            </a:r>
            <a:r>
              <a:rPr sz="1600" dirty="0">
                <a:latin typeface="Meiryo UI"/>
                <a:cs typeface="Meiryo UI"/>
              </a:rPr>
              <a:t>承継</a:t>
            </a:r>
            <a:r>
              <a:rPr sz="1600" spc="-5" dirty="0">
                <a:latin typeface="Meiryo UI"/>
                <a:cs typeface="Meiryo UI"/>
              </a:rPr>
              <a:t>を促進</a:t>
            </a:r>
            <a:r>
              <a:rPr sz="1600" dirty="0">
                <a:latin typeface="Meiryo UI"/>
                <a:cs typeface="Meiryo UI"/>
              </a:rPr>
              <a:t>す</a:t>
            </a:r>
            <a:r>
              <a:rPr sz="1600" spc="-5" dirty="0">
                <a:latin typeface="Meiryo UI"/>
                <a:cs typeface="Meiryo UI"/>
              </a:rPr>
              <a:t>るに当 </a:t>
            </a:r>
            <a:r>
              <a:rPr sz="1600" spc="-15" dirty="0">
                <a:latin typeface="Meiryo UI"/>
                <a:cs typeface="Meiryo UI"/>
              </a:rPr>
              <a:t>た</a:t>
            </a:r>
            <a:r>
              <a:rPr sz="1600" spc="-5" dirty="0">
                <a:latin typeface="Meiryo UI"/>
                <a:cs typeface="Meiryo UI"/>
              </a:rPr>
              <a:t>り有効であり、</a:t>
            </a:r>
            <a:r>
              <a:rPr sz="1600" b="1" u="sng" spc="-5" dirty="0">
                <a:uFill>
                  <a:solidFill>
                    <a:srgbClr val="000000"/>
                  </a:solidFill>
                </a:uFill>
                <a:latin typeface="Meiryo UI"/>
                <a:cs typeface="Meiryo UI"/>
              </a:rPr>
              <a:t>近年その</a:t>
            </a:r>
            <a:r>
              <a:rPr sz="1600" b="1" u="sng" dirty="0">
                <a:uFill>
                  <a:solidFill>
                    <a:srgbClr val="000000"/>
                  </a:solidFill>
                </a:uFill>
                <a:latin typeface="Meiryo UI"/>
                <a:cs typeface="Meiryo UI"/>
              </a:rPr>
              <a:t>数</a:t>
            </a:r>
            <a:r>
              <a:rPr sz="1600" b="1" u="sng" spc="-15" dirty="0">
                <a:uFill>
                  <a:solidFill>
                    <a:srgbClr val="000000"/>
                  </a:solidFill>
                </a:uFill>
                <a:latin typeface="Meiryo UI"/>
                <a:cs typeface="Meiryo UI"/>
              </a:rPr>
              <a:t>は</a:t>
            </a:r>
            <a:r>
              <a:rPr sz="1600" b="1" u="sng" spc="-5" dirty="0">
                <a:uFill>
                  <a:solidFill>
                    <a:srgbClr val="000000"/>
                  </a:solidFill>
                </a:uFill>
                <a:latin typeface="Meiryo UI"/>
                <a:cs typeface="Meiryo UI"/>
              </a:rPr>
              <a:t>増</a:t>
            </a:r>
            <a:r>
              <a:rPr sz="1600" b="1" u="sng" dirty="0">
                <a:uFill>
                  <a:solidFill>
                    <a:srgbClr val="000000"/>
                  </a:solidFill>
                </a:uFill>
                <a:latin typeface="Meiryo UI"/>
                <a:cs typeface="Meiryo UI"/>
              </a:rPr>
              <a:t>加</a:t>
            </a:r>
            <a:r>
              <a:rPr sz="1600" b="1" u="sng" spc="-5" dirty="0">
                <a:uFill>
                  <a:solidFill>
                    <a:srgbClr val="000000"/>
                  </a:solidFill>
                </a:uFill>
                <a:latin typeface="Meiryo UI"/>
                <a:cs typeface="Meiryo UI"/>
              </a:rPr>
              <a:t>傾向</a:t>
            </a:r>
            <a:r>
              <a:rPr sz="1600" spc="-5" dirty="0">
                <a:latin typeface="Meiryo UI"/>
                <a:cs typeface="Meiryo UI"/>
              </a:rPr>
              <a:t>。</a:t>
            </a:r>
            <a:endParaRPr sz="1600" dirty="0">
              <a:latin typeface="Meiryo UI"/>
              <a:cs typeface="Meiryo UI"/>
            </a:endParaRPr>
          </a:p>
          <a:p>
            <a:pPr marL="355600" marR="5080" indent="-342900">
              <a:lnSpc>
                <a:spcPct val="100000"/>
              </a:lnSpc>
              <a:spcBef>
                <a:spcPts val="600"/>
              </a:spcBef>
              <a:buClr>
                <a:srgbClr val="001F5F"/>
              </a:buClr>
              <a:buFont typeface="Wingdings"/>
              <a:buChar char=""/>
              <a:tabLst>
                <a:tab pos="354965" algn="l"/>
                <a:tab pos="355600" algn="l"/>
              </a:tabLst>
            </a:pPr>
            <a:r>
              <a:rPr sz="1600" spc="-5" dirty="0">
                <a:latin typeface="Meiryo UI"/>
                <a:cs typeface="Meiryo UI"/>
              </a:rPr>
              <a:t>他方、事業承継ファンドを通じ</a:t>
            </a:r>
            <a:r>
              <a:rPr sz="1600" dirty="0">
                <a:latin typeface="Meiryo UI"/>
                <a:cs typeface="Meiryo UI"/>
              </a:rPr>
              <a:t>た</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中</a:t>
            </a:r>
            <a:r>
              <a:rPr sz="1600" b="1" u="sng" dirty="0">
                <a:uFill>
                  <a:solidFill>
                    <a:srgbClr val="000000"/>
                  </a:solidFill>
                </a:uFill>
                <a:latin typeface="Meiryo UI"/>
                <a:cs typeface="Meiryo UI"/>
              </a:rPr>
              <a:t>小</a:t>
            </a:r>
            <a:r>
              <a:rPr sz="1600" b="1" u="sng" spc="-5" dirty="0">
                <a:uFill>
                  <a:solidFill>
                    <a:srgbClr val="000000"/>
                  </a:solidFill>
                </a:uFill>
                <a:latin typeface="Meiryo UI"/>
                <a:cs typeface="Meiryo UI"/>
              </a:rPr>
              <a:t>機構に</a:t>
            </a:r>
            <a:r>
              <a:rPr sz="1600" b="1" u="sng" spc="-15" dirty="0">
                <a:uFill>
                  <a:solidFill>
                    <a:srgbClr val="000000"/>
                  </a:solidFill>
                </a:uFill>
                <a:latin typeface="Meiryo UI"/>
                <a:cs typeface="Meiryo UI"/>
              </a:rPr>
              <a:t>よ</a:t>
            </a:r>
            <a:r>
              <a:rPr sz="1600" b="1" u="sng" spc="-10" dirty="0">
                <a:uFill>
                  <a:solidFill>
                    <a:srgbClr val="000000"/>
                  </a:solidFill>
                </a:uFill>
                <a:latin typeface="Meiryo UI"/>
                <a:cs typeface="Meiryo UI"/>
              </a:rPr>
              <a:t>る</a:t>
            </a:r>
            <a:r>
              <a:rPr sz="1600" b="1" u="sng" dirty="0">
                <a:uFill>
                  <a:solidFill>
                    <a:srgbClr val="000000"/>
                  </a:solidFill>
                </a:uFill>
                <a:latin typeface="Meiryo UI"/>
                <a:cs typeface="Meiryo UI"/>
              </a:rPr>
              <a:t>出</a:t>
            </a:r>
            <a:r>
              <a:rPr sz="1600" b="1" u="sng" spc="-5" dirty="0">
                <a:uFill>
                  <a:solidFill>
                    <a:srgbClr val="000000"/>
                  </a:solidFill>
                </a:uFill>
                <a:latin typeface="Meiryo UI"/>
                <a:cs typeface="Meiryo UI"/>
              </a:rPr>
              <a:t>資割</a:t>
            </a:r>
            <a:r>
              <a:rPr sz="1600" b="1" u="sng" dirty="0">
                <a:uFill>
                  <a:solidFill>
                    <a:srgbClr val="000000"/>
                  </a:solidFill>
                </a:uFill>
                <a:latin typeface="Meiryo UI"/>
                <a:cs typeface="Meiryo UI"/>
              </a:rPr>
              <a:t>合</a:t>
            </a:r>
            <a:r>
              <a:rPr sz="1600" b="1" u="sng" spc="-5" dirty="0">
                <a:uFill>
                  <a:solidFill>
                    <a:srgbClr val="000000"/>
                  </a:solidFill>
                </a:uFill>
                <a:latin typeface="Meiryo UI"/>
                <a:cs typeface="Meiryo UI"/>
              </a:rPr>
              <a:t>が一定</a:t>
            </a:r>
            <a:r>
              <a:rPr sz="1600" b="1" u="sng" dirty="0">
                <a:uFill>
                  <a:solidFill>
                    <a:srgbClr val="000000"/>
                  </a:solidFill>
                </a:uFill>
                <a:latin typeface="Meiryo UI"/>
                <a:cs typeface="Meiryo UI"/>
              </a:rPr>
              <a:t>以上</a:t>
            </a:r>
            <a:r>
              <a:rPr sz="1600" b="1" u="sng" spc="-10" dirty="0">
                <a:uFill>
                  <a:solidFill>
                    <a:srgbClr val="000000"/>
                  </a:solidFill>
                </a:uFill>
                <a:latin typeface="Meiryo UI"/>
                <a:cs typeface="Meiryo UI"/>
              </a:rPr>
              <a:t>となる場</a:t>
            </a:r>
            <a:r>
              <a:rPr sz="1600" b="1" u="sng" spc="15" dirty="0">
                <a:uFill>
                  <a:solidFill>
                    <a:srgbClr val="000000"/>
                  </a:solidFill>
                </a:uFill>
                <a:latin typeface="Meiryo UI"/>
                <a:cs typeface="Meiryo UI"/>
              </a:rPr>
              <a:t>合</a:t>
            </a:r>
            <a:r>
              <a:rPr sz="1600" spc="-10" dirty="0">
                <a:latin typeface="Meiryo UI"/>
                <a:cs typeface="Meiryo UI"/>
              </a:rPr>
              <a:t>、出</a:t>
            </a:r>
            <a:r>
              <a:rPr sz="1600" spc="-5" dirty="0">
                <a:latin typeface="Meiryo UI"/>
                <a:cs typeface="Meiryo UI"/>
              </a:rPr>
              <a:t>資を受</a:t>
            </a:r>
            <a:r>
              <a:rPr sz="1600" spc="0" dirty="0">
                <a:latin typeface="Meiryo UI"/>
                <a:cs typeface="Meiryo UI"/>
              </a:rPr>
              <a:t>け</a:t>
            </a:r>
            <a:r>
              <a:rPr sz="1600" spc="-5" dirty="0">
                <a:latin typeface="Meiryo UI"/>
                <a:cs typeface="Meiryo UI"/>
              </a:rPr>
              <a:t>た中小</a:t>
            </a:r>
            <a:r>
              <a:rPr sz="1600" dirty="0">
                <a:latin typeface="Meiryo UI"/>
                <a:cs typeface="Meiryo UI"/>
              </a:rPr>
              <a:t>企</a:t>
            </a:r>
            <a:r>
              <a:rPr sz="1600" spc="-5" dirty="0">
                <a:latin typeface="Meiryo UI"/>
                <a:cs typeface="Meiryo UI"/>
              </a:rPr>
              <a:t>業 </a:t>
            </a:r>
            <a:r>
              <a:rPr sz="1600" spc="-10" dirty="0">
                <a:latin typeface="Meiryo UI"/>
                <a:cs typeface="Meiryo UI"/>
              </a:rPr>
              <a:t>は</a:t>
            </a:r>
            <a:r>
              <a:rPr sz="1600" spc="-5" dirty="0">
                <a:latin typeface="Meiryo UI"/>
                <a:cs typeface="Meiryo UI"/>
              </a:rPr>
              <a:t>「大企業」とみな</a:t>
            </a:r>
            <a:r>
              <a:rPr sz="1600" spc="-10" dirty="0">
                <a:latin typeface="Meiryo UI"/>
                <a:cs typeface="Meiryo UI"/>
              </a:rPr>
              <a:t>され</a:t>
            </a:r>
            <a:r>
              <a:rPr sz="1600" spc="-5" dirty="0">
                <a:latin typeface="Meiryo UI"/>
                <a:cs typeface="Meiryo UI"/>
              </a:rPr>
              <a:t>、</a:t>
            </a:r>
            <a:r>
              <a:rPr sz="1600" b="1" u="sng" spc="-5" dirty="0">
                <a:uFill>
                  <a:solidFill>
                    <a:srgbClr val="000000"/>
                  </a:solidFill>
                </a:uFill>
                <a:latin typeface="Meiryo UI"/>
                <a:cs typeface="Meiryo UI"/>
              </a:rPr>
              <a:t>設</a:t>
            </a:r>
            <a:r>
              <a:rPr sz="1600" b="1" u="sng" dirty="0">
                <a:uFill>
                  <a:solidFill>
                    <a:srgbClr val="000000"/>
                  </a:solidFill>
                </a:uFill>
                <a:latin typeface="Meiryo UI"/>
                <a:cs typeface="Meiryo UI"/>
              </a:rPr>
              <a:t>備</a:t>
            </a:r>
            <a:r>
              <a:rPr sz="1600" b="1" u="sng" spc="-5" dirty="0">
                <a:uFill>
                  <a:solidFill>
                    <a:srgbClr val="000000"/>
                  </a:solidFill>
                </a:uFill>
                <a:latin typeface="Meiryo UI"/>
                <a:cs typeface="Meiryo UI"/>
              </a:rPr>
              <a:t>投資に係る</a:t>
            </a:r>
            <a:r>
              <a:rPr sz="1600" b="1" u="sng" dirty="0">
                <a:uFill>
                  <a:solidFill>
                    <a:srgbClr val="000000"/>
                  </a:solidFill>
                </a:uFill>
                <a:latin typeface="Meiryo UI"/>
                <a:cs typeface="Meiryo UI"/>
              </a:rPr>
              <a:t>中</a:t>
            </a:r>
            <a:r>
              <a:rPr sz="1600" b="1" u="sng" spc="-5" dirty="0">
                <a:uFill>
                  <a:solidFill>
                    <a:srgbClr val="000000"/>
                  </a:solidFill>
                </a:uFill>
                <a:latin typeface="Meiryo UI"/>
                <a:cs typeface="Meiryo UI"/>
              </a:rPr>
              <a:t>小企</a:t>
            </a:r>
            <a:r>
              <a:rPr sz="1600" b="1" u="sng" dirty="0">
                <a:uFill>
                  <a:solidFill>
                    <a:srgbClr val="000000"/>
                  </a:solidFill>
                </a:uFill>
                <a:latin typeface="Meiryo UI"/>
                <a:cs typeface="Meiryo UI"/>
              </a:rPr>
              <a:t>業</a:t>
            </a:r>
            <a:r>
              <a:rPr sz="1600" b="1" u="sng" spc="-5" dirty="0">
                <a:uFill>
                  <a:solidFill>
                    <a:srgbClr val="000000"/>
                  </a:solidFill>
                </a:uFill>
                <a:latin typeface="Meiryo UI"/>
                <a:cs typeface="Meiryo UI"/>
              </a:rPr>
              <a:t>税</a:t>
            </a:r>
            <a:r>
              <a:rPr sz="1600" b="1" u="sng" dirty="0">
                <a:uFill>
                  <a:solidFill>
                    <a:srgbClr val="000000"/>
                  </a:solidFill>
                </a:uFill>
                <a:latin typeface="Meiryo UI"/>
                <a:cs typeface="Meiryo UI"/>
              </a:rPr>
              <a:t>制</a:t>
            </a:r>
            <a:r>
              <a:rPr sz="1600" b="1" u="sng" spc="-10" dirty="0">
                <a:uFill>
                  <a:solidFill>
                    <a:srgbClr val="000000"/>
                  </a:solidFill>
                </a:uFill>
                <a:latin typeface="Meiryo UI"/>
                <a:cs typeface="Meiryo UI"/>
              </a:rPr>
              <a:t>が</a:t>
            </a:r>
            <a:r>
              <a:rPr sz="1600" b="1" u="sng" spc="-5" dirty="0">
                <a:uFill>
                  <a:solidFill>
                    <a:srgbClr val="000000"/>
                  </a:solidFill>
                </a:uFill>
                <a:latin typeface="Meiryo UI"/>
                <a:cs typeface="Meiryo UI"/>
              </a:rPr>
              <a:t>適用され</a:t>
            </a:r>
            <a:r>
              <a:rPr sz="1600" b="1" u="sng" dirty="0">
                <a:uFill>
                  <a:solidFill>
                    <a:srgbClr val="000000"/>
                  </a:solidFill>
                </a:uFill>
                <a:latin typeface="Meiryo UI"/>
                <a:cs typeface="Meiryo UI"/>
              </a:rPr>
              <a:t>ない</a:t>
            </a:r>
            <a:r>
              <a:rPr sz="1600" b="1" u="sng" spc="-10" dirty="0">
                <a:uFill>
                  <a:solidFill>
                    <a:srgbClr val="000000"/>
                  </a:solidFill>
                </a:uFill>
                <a:latin typeface="Meiryo UI"/>
                <a:cs typeface="Meiryo UI"/>
              </a:rPr>
              <a:t>という</a:t>
            </a:r>
            <a:r>
              <a:rPr sz="1600" b="1" u="sng" spc="-5" dirty="0">
                <a:uFill>
                  <a:solidFill>
                    <a:srgbClr val="000000"/>
                  </a:solidFill>
                </a:uFill>
                <a:latin typeface="Meiryo UI"/>
                <a:cs typeface="Meiryo UI"/>
              </a:rPr>
              <a:t>制</a:t>
            </a:r>
            <a:r>
              <a:rPr sz="1600" b="1" u="sng" spc="5" dirty="0">
                <a:uFill>
                  <a:solidFill>
                    <a:srgbClr val="000000"/>
                  </a:solidFill>
                </a:uFill>
                <a:latin typeface="Meiryo UI"/>
                <a:cs typeface="Meiryo UI"/>
              </a:rPr>
              <a:t>約</a:t>
            </a:r>
            <a:r>
              <a:rPr sz="1600" spc="-5" dirty="0">
                <a:latin typeface="Meiryo UI"/>
                <a:cs typeface="Meiryo UI"/>
              </a:rPr>
              <a:t>が</a:t>
            </a:r>
            <a:r>
              <a:rPr sz="1600" spc="0" dirty="0">
                <a:latin typeface="Meiryo UI"/>
                <a:cs typeface="Meiryo UI"/>
              </a:rPr>
              <a:t>あ</a:t>
            </a:r>
            <a:r>
              <a:rPr sz="1600" spc="-5" dirty="0">
                <a:latin typeface="Meiryo UI"/>
                <a:cs typeface="Meiryo UI"/>
              </a:rPr>
              <a:t>り</a:t>
            </a:r>
            <a:r>
              <a:rPr sz="1600" dirty="0">
                <a:latin typeface="Meiryo UI"/>
                <a:cs typeface="Meiryo UI"/>
              </a:rPr>
              <a:t>、</a:t>
            </a:r>
            <a:r>
              <a:rPr sz="1600" spc="-5" dirty="0">
                <a:latin typeface="Meiryo UI"/>
                <a:cs typeface="Meiryo UI"/>
              </a:rPr>
              <a:t>事業</a:t>
            </a:r>
            <a:r>
              <a:rPr sz="1600" dirty="0">
                <a:latin typeface="Meiryo UI"/>
                <a:cs typeface="Meiryo UI"/>
              </a:rPr>
              <a:t>承継</a:t>
            </a:r>
            <a:r>
              <a:rPr sz="1600" spc="-15" dirty="0">
                <a:latin typeface="Meiryo UI"/>
                <a:cs typeface="Meiryo UI"/>
              </a:rPr>
              <a:t>に</a:t>
            </a:r>
            <a:r>
              <a:rPr sz="1600" dirty="0">
                <a:latin typeface="Meiryo UI"/>
                <a:cs typeface="Meiryo UI"/>
              </a:rPr>
              <a:t>向</a:t>
            </a:r>
            <a:r>
              <a:rPr sz="1600" spc="0" dirty="0">
                <a:latin typeface="Meiryo UI"/>
                <a:cs typeface="Meiryo UI"/>
              </a:rPr>
              <a:t>け</a:t>
            </a:r>
            <a:r>
              <a:rPr sz="1600" spc="-5" dirty="0">
                <a:latin typeface="Meiryo UI"/>
                <a:cs typeface="Meiryo UI"/>
              </a:rPr>
              <a:t>た 設</a:t>
            </a:r>
            <a:r>
              <a:rPr sz="1600" spc="-10" dirty="0">
                <a:latin typeface="Meiryo UI"/>
                <a:cs typeface="Meiryo UI"/>
              </a:rPr>
              <a:t>備</a:t>
            </a:r>
            <a:r>
              <a:rPr sz="1600" spc="-5" dirty="0">
                <a:latin typeface="Meiryo UI"/>
                <a:cs typeface="Meiryo UI"/>
              </a:rPr>
              <a:t>投</a:t>
            </a:r>
            <a:r>
              <a:rPr sz="1600" spc="-10" dirty="0">
                <a:latin typeface="Meiryo UI"/>
                <a:cs typeface="Meiryo UI"/>
              </a:rPr>
              <a:t>資が滞るお</a:t>
            </a:r>
            <a:r>
              <a:rPr sz="1600" spc="-15" dirty="0">
                <a:latin typeface="Meiryo UI"/>
                <a:cs typeface="Meiryo UI"/>
              </a:rPr>
              <a:t>そ</a:t>
            </a:r>
            <a:r>
              <a:rPr sz="1600" spc="-5" dirty="0">
                <a:latin typeface="Meiryo UI"/>
                <a:cs typeface="Meiryo UI"/>
              </a:rPr>
              <a:t>れ</a:t>
            </a:r>
            <a:r>
              <a:rPr sz="1600" spc="-10" dirty="0">
                <a:latin typeface="Meiryo UI"/>
                <a:cs typeface="Meiryo UI"/>
              </a:rPr>
              <a:t>が</a:t>
            </a:r>
            <a:r>
              <a:rPr sz="1600" spc="0" dirty="0">
                <a:latin typeface="Meiryo UI"/>
                <a:cs typeface="Meiryo UI"/>
              </a:rPr>
              <a:t>あ</a:t>
            </a:r>
            <a:r>
              <a:rPr sz="1600" spc="-5" dirty="0">
                <a:latin typeface="Meiryo UI"/>
                <a:cs typeface="Meiryo UI"/>
              </a:rPr>
              <a:t>る。</a:t>
            </a:r>
            <a:endParaRPr sz="1600" dirty="0">
              <a:latin typeface="Meiryo UI"/>
              <a:cs typeface="Meiryo UI"/>
            </a:endParaRPr>
          </a:p>
          <a:p>
            <a:pPr marL="355600" marR="10160" indent="-342900">
              <a:lnSpc>
                <a:spcPct val="100000"/>
              </a:lnSpc>
              <a:spcBef>
                <a:spcPts val="600"/>
              </a:spcBef>
              <a:buClr>
                <a:srgbClr val="001F5F"/>
              </a:buClr>
              <a:buFont typeface="Wingdings"/>
              <a:buChar char=""/>
              <a:tabLst>
                <a:tab pos="354965" algn="l"/>
                <a:tab pos="355600" algn="l"/>
              </a:tabLst>
            </a:pPr>
            <a:r>
              <a:rPr sz="1600" spc="-10" dirty="0">
                <a:latin typeface="Meiryo UI"/>
                <a:cs typeface="Meiryo UI"/>
              </a:rPr>
              <a:t>こ</a:t>
            </a:r>
            <a:r>
              <a:rPr sz="1600" spc="-5" dirty="0">
                <a:latin typeface="Meiryo UI"/>
                <a:cs typeface="Meiryo UI"/>
              </a:rPr>
              <a:t>の</a:t>
            </a:r>
            <a:r>
              <a:rPr sz="1600" spc="-15" dirty="0">
                <a:latin typeface="Meiryo UI"/>
                <a:cs typeface="Meiryo UI"/>
              </a:rPr>
              <a:t>た</a:t>
            </a:r>
            <a:r>
              <a:rPr sz="1600" spc="-5" dirty="0">
                <a:latin typeface="Meiryo UI"/>
                <a:cs typeface="Meiryo UI"/>
              </a:rPr>
              <a:t>め</a:t>
            </a:r>
            <a:r>
              <a:rPr sz="1600" spc="-10" dirty="0">
                <a:latin typeface="Meiryo UI"/>
                <a:cs typeface="Meiryo UI"/>
              </a:rPr>
              <a:t>、事業承継フ</a:t>
            </a:r>
            <a:r>
              <a:rPr sz="1600" spc="-5" dirty="0">
                <a:latin typeface="Meiryo UI"/>
                <a:cs typeface="Meiryo UI"/>
              </a:rPr>
              <a:t>ァンドを通じた事</a:t>
            </a:r>
            <a:r>
              <a:rPr sz="1600" dirty="0">
                <a:latin typeface="Meiryo UI"/>
                <a:cs typeface="Meiryo UI"/>
              </a:rPr>
              <a:t>業</a:t>
            </a:r>
            <a:r>
              <a:rPr sz="1600" spc="-5" dirty="0">
                <a:latin typeface="Meiryo UI"/>
                <a:cs typeface="Meiryo UI"/>
              </a:rPr>
              <a:t>承</a:t>
            </a:r>
            <a:r>
              <a:rPr sz="1600" dirty="0">
                <a:latin typeface="Meiryo UI"/>
                <a:cs typeface="Meiryo UI"/>
              </a:rPr>
              <a:t>継</a:t>
            </a:r>
            <a:r>
              <a:rPr sz="1600" spc="-5" dirty="0">
                <a:latin typeface="Meiryo UI"/>
                <a:cs typeface="Meiryo UI"/>
              </a:rPr>
              <a:t>を一層促</a:t>
            </a:r>
            <a:r>
              <a:rPr sz="1600" dirty="0">
                <a:latin typeface="Meiryo UI"/>
                <a:cs typeface="Meiryo UI"/>
              </a:rPr>
              <a:t>進</a:t>
            </a:r>
            <a:r>
              <a:rPr sz="1600" spc="-5" dirty="0">
                <a:latin typeface="Meiryo UI"/>
                <a:cs typeface="Meiryo UI"/>
              </a:rPr>
              <a:t>す</a:t>
            </a:r>
            <a:r>
              <a:rPr sz="1600" spc="0" dirty="0">
                <a:latin typeface="Meiryo UI"/>
                <a:cs typeface="Meiryo UI"/>
              </a:rPr>
              <a:t>べ</a:t>
            </a:r>
            <a:r>
              <a:rPr sz="1600" spc="-5" dirty="0">
                <a:latin typeface="Meiryo UI"/>
                <a:cs typeface="Meiryo UI"/>
              </a:rPr>
              <a:t>く、中小</a:t>
            </a:r>
            <a:r>
              <a:rPr sz="1600" dirty="0">
                <a:latin typeface="Meiryo UI"/>
                <a:cs typeface="Meiryo UI"/>
              </a:rPr>
              <a:t>企</a:t>
            </a:r>
            <a:r>
              <a:rPr sz="1600" spc="-5" dirty="0">
                <a:latin typeface="Meiryo UI"/>
                <a:cs typeface="Meiryo UI"/>
              </a:rPr>
              <a:t>業等</a:t>
            </a:r>
            <a:r>
              <a:rPr sz="1600" dirty="0">
                <a:latin typeface="Meiryo UI"/>
                <a:cs typeface="Meiryo UI"/>
              </a:rPr>
              <a:t>経</a:t>
            </a:r>
            <a:r>
              <a:rPr sz="1600" spc="-5" dirty="0">
                <a:latin typeface="Meiryo UI"/>
                <a:cs typeface="Meiryo UI"/>
              </a:rPr>
              <a:t>営強</a:t>
            </a:r>
            <a:r>
              <a:rPr sz="1600" dirty="0">
                <a:latin typeface="Meiryo UI"/>
                <a:cs typeface="Meiryo UI"/>
              </a:rPr>
              <a:t>化法</a:t>
            </a:r>
            <a:r>
              <a:rPr sz="1600" spc="-15" dirty="0">
                <a:latin typeface="Meiryo UI"/>
                <a:cs typeface="Meiryo UI"/>
              </a:rPr>
              <a:t>に</a:t>
            </a:r>
            <a:r>
              <a:rPr sz="1600" dirty="0">
                <a:latin typeface="Meiryo UI"/>
                <a:cs typeface="Meiryo UI"/>
              </a:rPr>
              <a:t>基</a:t>
            </a:r>
            <a:r>
              <a:rPr sz="1600" spc="-5" dirty="0">
                <a:latin typeface="Meiryo UI"/>
                <a:cs typeface="Meiryo UI"/>
              </a:rPr>
              <a:t>づく認</a:t>
            </a:r>
            <a:r>
              <a:rPr sz="1600" dirty="0">
                <a:latin typeface="Meiryo UI"/>
                <a:cs typeface="Meiryo UI"/>
              </a:rPr>
              <a:t>定</a:t>
            </a:r>
            <a:r>
              <a:rPr sz="1600" spc="-5" dirty="0">
                <a:latin typeface="Meiryo UI"/>
                <a:cs typeface="Meiryo UI"/>
              </a:rPr>
              <a:t>を受け </a:t>
            </a:r>
            <a:r>
              <a:rPr sz="1600" spc="-15" dirty="0">
                <a:latin typeface="Meiryo UI"/>
                <a:cs typeface="Meiryo UI"/>
              </a:rPr>
              <a:t>た</a:t>
            </a:r>
            <a:r>
              <a:rPr sz="1600" b="1" spc="-5" dirty="0">
                <a:latin typeface="Meiryo UI"/>
                <a:cs typeface="Meiryo UI"/>
              </a:rPr>
              <a:t>事業承継フ</a:t>
            </a:r>
            <a:r>
              <a:rPr sz="1600" b="1" spc="-10" dirty="0">
                <a:latin typeface="Meiryo UI"/>
                <a:cs typeface="Meiryo UI"/>
              </a:rPr>
              <a:t>ァンド</a:t>
            </a:r>
            <a:r>
              <a:rPr sz="1600" b="1" spc="-15" dirty="0">
                <a:latin typeface="Meiryo UI"/>
                <a:cs typeface="Meiryo UI"/>
              </a:rPr>
              <a:t>を</a:t>
            </a:r>
            <a:r>
              <a:rPr sz="1600" b="1" spc="-5" dirty="0">
                <a:latin typeface="Meiryo UI"/>
                <a:cs typeface="Meiryo UI"/>
              </a:rPr>
              <a:t>通じて中小機構か</a:t>
            </a:r>
            <a:r>
              <a:rPr sz="1600" b="1" spc="-10" dirty="0">
                <a:latin typeface="Meiryo UI"/>
                <a:cs typeface="Meiryo UI"/>
              </a:rPr>
              <a:t>ら</a:t>
            </a:r>
            <a:r>
              <a:rPr sz="1600" b="1" spc="-5" dirty="0">
                <a:latin typeface="Meiryo UI"/>
                <a:cs typeface="Meiryo UI"/>
              </a:rPr>
              <a:t>出資を受</a:t>
            </a:r>
            <a:r>
              <a:rPr sz="1600" b="1" spc="-10" dirty="0">
                <a:latin typeface="Meiryo UI"/>
                <a:cs typeface="Meiryo UI"/>
              </a:rPr>
              <a:t>け</a:t>
            </a:r>
            <a:r>
              <a:rPr sz="1600" b="1" dirty="0">
                <a:latin typeface="Meiryo UI"/>
                <a:cs typeface="Meiryo UI"/>
              </a:rPr>
              <a:t>た</a:t>
            </a:r>
            <a:r>
              <a:rPr sz="1600" b="1" spc="-5" dirty="0">
                <a:latin typeface="Meiryo UI"/>
                <a:cs typeface="Meiryo UI"/>
              </a:rPr>
              <a:t>場</a:t>
            </a:r>
            <a:r>
              <a:rPr sz="1600" b="1" spc="0" dirty="0">
                <a:latin typeface="Meiryo UI"/>
                <a:cs typeface="Meiryo UI"/>
              </a:rPr>
              <a:t>合</a:t>
            </a:r>
            <a:r>
              <a:rPr sz="1600" spc="-5" dirty="0">
                <a:latin typeface="Meiryo UI"/>
                <a:cs typeface="Meiryo UI"/>
              </a:rPr>
              <a:t>には、</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中小</a:t>
            </a:r>
            <a:r>
              <a:rPr sz="1600" b="1" u="sng" dirty="0">
                <a:uFill>
                  <a:solidFill>
                    <a:srgbClr val="000000"/>
                  </a:solidFill>
                </a:uFill>
                <a:latin typeface="Meiryo UI"/>
                <a:cs typeface="Meiryo UI"/>
              </a:rPr>
              <a:t>機</a:t>
            </a:r>
            <a:r>
              <a:rPr sz="1600" b="1" u="sng" spc="-5" dirty="0">
                <a:uFill>
                  <a:solidFill>
                    <a:srgbClr val="000000"/>
                  </a:solidFill>
                </a:uFill>
                <a:latin typeface="Meiryo UI"/>
                <a:cs typeface="Meiryo UI"/>
              </a:rPr>
              <a:t>構出</a:t>
            </a:r>
            <a:r>
              <a:rPr sz="1600" b="1" u="sng" dirty="0">
                <a:uFill>
                  <a:solidFill>
                    <a:srgbClr val="000000"/>
                  </a:solidFill>
                </a:uFill>
                <a:latin typeface="Meiryo UI"/>
                <a:cs typeface="Meiryo UI"/>
              </a:rPr>
              <a:t>資</a:t>
            </a:r>
            <a:r>
              <a:rPr sz="1600" b="1" u="sng" spc="-5" dirty="0">
                <a:uFill>
                  <a:solidFill>
                    <a:srgbClr val="000000"/>
                  </a:solidFill>
                </a:uFill>
                <a:latin typeface="Meiryo UI"/>
                <a:cs typeface="Meiryo UI"/>
              </a:rPr>
              <a:t>分を大企業</a:t>
            </a:r>
            <a:r>
              <a:rPr sz="1600" b="1" u="sng" dirty="0">
                <a:uFill>
                  <a:solidFill>
                    <a:srgbClr val="000000"/>
                  </a:solidFill>
                </a:uFill>
                <a:latin typeface="Meiryo UI"/>
                <a:cs typeface="Meiryo UI"/>
              </a:rPr>
              <a:t>保</a:t>
            </a:r>
            <a:r>
              <a:rPr sz="1600" b="1" u="sng" spc="-5" dirty="0">
                <a:uFill>
                  <a:solidFill>
                    <a:srgbClr val="000000"/>
                  </a:solidFill>
                </a:uFill>
                <a:latin typeface="Meiryo UI"/>
                <a:cs typeface="Meiryo UI"/>
              </a:rPr>
              <a:t>有</a:t>
            </a:r>
            <a:r>
              <a:rPr sz="1600" b="1" u="sng" dirty="0">
                <a:uFill>
                  <a:solidFill>
                    <a:srgbClr val="000000"/>
                  </a:solidFill>
                </a:uFill>
                <a:latin typeface="Meiryo UI"/>
                <a:cs typeface="Meiryo UI"/>
              </a:rPr>
              <a:t>分</a:t>
            </a:r>
            <a:r>
              <a:rPr sz="1600" b="1" u="sng" spc="-10" dirty="0">
                <a:uFill>
                  <a:solidFill>
                    <a:srgbClr val="000000"/>
                  </a:solidFill>
                </a:uFill>
                <a:latin typeface="Meiryo UI"/>
                <a:cs typeface="Meiryo UI"/>
              </a:rPr>
              <a:t>と</a:t>
            </a:r>
            <a:r>
              <a:rPr sz="1600" b="1" u="sng" spc="-5" dirty="0">
                <a:uFill>
                  <a:solidFill>
                    <a:srgbClr val="000000"/>
                  </a:solidFill>
                </a:uFill>
                <a:latin typeface="Meiryo UI"/>
                <a:cs typeface="Meiryo UI"/>
              </a:rPr>
              <a:t>評価</a:t>
            </a:r>
            <a:endParaRPr sz="1600" dirty="0">
              <a:latin typeface="Meiryo UI"/>
              <a:cs typeface="Meiryo UI"/>
            </a:endParaRPr>
          </a:p>
          <a:p>
            <a:pPr marL="354965">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しない</a:t>
            </a:r>
            <a:r>
              <a:rPr sz="1600" spc="-10" dirty="0">
                <a:latin typeface="Meiryo UI"/>
                <a:cs typeface="Meiryo UI"/>
              </a:rPr>
              <a:t>こ</a:t>
            </a:r>
            <a:r>
              <a:rPr sz="1600" spc="-5" dirty="0">
                <a:latin typeface="Meiryo UI"/>
                <a:cs typeface="Meiryo UI"/>
              </a:rPr>
              <a:t>ととする措置を講</a:t>
            </a:r>
            <a:r>
              <a:rPr sz="1600" spc="0" dirty="0">
                <a:latin typeface="Meiryo UI"/>
                <a:cs typeface="Meiryo UI"/>
              </a:rPr>
              <a:t>ず</a:t>
            </a:r>
            <a:r>
              <a:rPr sz="1600" spc="-5" dirty="0">
                <a:latin typeface="Meiryo UI"/>
                <a:cs typeface="Meiryo UI"/>
              </a:rPr>
              <a:t>る。</a:t>
            </a:r>
            <a:endParaRPr sz="1600" dirty="0">
              <a:latin typeface="Meiryo UI"/>
              <a:cs typeface="Meiryo UI"/>
            </a:endParaRPr>
          </a:p>
        </p:txBody>
      </p:sp>
      <p:sp>
        <p:nvSpPr>
          <p:cNvPr id="48" name="object 48"/>
          <p:cNvSpPr txBox="1"/>
          <p:nvPr/>
        </p:nvSpPr>
        <p:spPr>
          <a:xfrm>
            <a:off x="9604756" y="6477000"/>
            <a:ext cx="330835" cy="361315"/>
          </a:xfrm>
          <a:prstGeom prst="rect">
            <a:avLst/>
          </a:prstGeom>
        </p:spPr>
        <p:txBody>
          <a:bodyPr vert="horz" wrap="square" lIns="0" tIns="132715" rIns="0" bIns="0" rtlCol="0">
            <a:spAutoFit/>
          </a:bodyPr>
          <a:lstStyle/>
          <a:p>
            <a:pPr marL="81915">
              <a:lnSpc>
                <a:spcPct val="100000"/>
              </a:lnSpc>
              <a:spcBef>
                <a:spcPts val="1045"/>
              </a:spcBef>
            </a:pPr>
            <a:r>
              <a:rPr sz="1400" dirty="0" smtClean="0">
                <a:latin typeface="Meiryo UI"/>
                <a:cs typeface="Meiryo UI"/>
              </a:rPr>
              <a:t>1</a:t>
            </a:r>
            <a:r>
              <a:rPr lang="en-US" sz="1400" dirty="0" smtClean="0">
                <a:latin typeface="Meiryo UI"/>
                <a:cs typeface="Meiryo UI"/>
              </a:rPr>
              <a:t>7</a:t>
            </a:r>
            <a:endParaRPr sz="1400" dirty="0">
              <a:latin typeface="Meiryo UI"/>
              <a:cs typeface="Meiryo UI"/>
            </a:endParaRPr>
          </a:p>
        </p:txBody>
      </p:sp>
      <p:sp>
        <p:nvSpPr>
          <p:cNvPr id="47" name="object 47"/>
          <p:cNvSpPr txBox="1">
            <a:spLocks noGrp="1"/>
          </p:cNvSpPr>
          <p:nvPr>
            <p:ph type="title"/>
          </p:nvPr>
        </p:nvSpPr>
        <p:spPr>
          <a:xfrm>
            <a:off x="303987" y="28511"/>
            <a:ext cx="8756650" cy="677749"/>
          </a:xfrm>
          <a:prstGeom prst="rect">
            <a:avLst/>
          </a:prstGeom>
        </p:spPr>
        <p:txBody>
          <a:bodyPr vert="horz" wrap="square" lIns="0" tIns="61594" rIns="0" bIns="0" rtlCol="0">
            <a:spAutoFit/>
          </a:bodyPr>
          <a:lstStyle/>
          <a:p>
            <a:pPr marL="12700">
              <a:lnSpc>
                <a:spcPct val="100000"/>
              </a:lnSpc>
              <a:spcBef>
                <a:spcPts val="484"/>
              </a:spcBef>
            </a:pPr>
            <a:r>
              <a:rPr lang="ja-JP" altLang="en-US" sz="2000" dirty="0"/>
              <a:t>施策①</a:t>
            </a:r>
            <a:r>
              <a:rPr lang="ja-JP" altLang="en-US" sz="2000" dirty="0" smtClean="0"/>
              <a:t>－５　</a:t>
            </a:r>
            <a:r>
              <a:rPr sz="2000" dirty="0" err="1" smtClean="0"/>
              <a:t>中小機構出資の事業承継ファ</a:t>
            </a:r>
            <a:r>
              <a:rPr sz="2000" spc="-10" dirty="0" err="1" smtClean="0"/>
              <a:t>ン</a:t>
            </a:r>
            <a:r>
              <a:rPr sz="2000" spc="-5" dirty="0" err="1" smtClean="0"/>
              <a:t>ドから出資を受</a:t>
            </a:r>
            <a:r>
              <a:rPr sz="2000" spc="-10" dirty="0" err="1" smtClean="0"/>
              <a:t>け</a:t>
            </a:r>
            <a:r>
              <a:rPr sz="2000" dirty="0" err="1" smtClean="0"/>
              <a:t>た中小企業</a:t>
            </a:r>
            <a:r>
              <a:rPr sz="2000" spc="-5" dirty="0" err="1" smtClean="0"/>
              <a:t>に</a:t>
            </a:r>
            <a:r>
              <a:rPr lang="en-US" sz="2000" spc="-5" dirty="0" smtClean="0"/>
              <a:t/>
            </a:r>
            <a:br>
              <a:rPr lang="en-US" sz="2000" spc="-5" dirty="0" smtClean="0"/>
            </a:br>
            <a:r>
              <a:rPr lang="ja-JP" altLang="en-US" sz="2000" spc="-5" dirty="0" smtClean="0"/>
              <a:t>　　　　　　　　</a:t>
            </a:r>
            <a:r>
              <a:rPr sz="2000" dirty="0" err="1" smtClean="0"/>
              <a:t>対す</a:t>
            </a:r>
            <a:r>
              <a:rPr sz="2000" spc="-5" dirty="0" err="1" smtClean="0"/>
              <a:t>る</a:t>
            </a:r>
            <a:r>
              <a:rPr sz="2000" dirty="0" err="1" smtClean="0"/>
              <a:t>特例</a:t>
            </a:r>
            <a:r>
              <a:rPr lang="ja-JP" altLang="en-US" sz="2000" dirty="0" smtClean="0"/>
              <a:t>　　　　　　　　　　　　　　　　　　　　　</a:t>
            </a:r>
            <a:r>
              <a:rPr sz="1400" b="0" dirty="0" smtClean="0">
                <a:latin typeface="Meiryo UI"/>
                <a:cs typeface="Meiryo UI"/>
              </a:rPr>
              <a:t>（</a:t>
            </a:r>
            <a:r>
              <a:rPr sz="1400" b="0" dirty="0" err="1">
                <a:latin typeface="Meiryo UI"/>
                <a:cs typeface="Meiryo UI"/>
              </a:rPr>
              <a:t>法人税・法人住民税・事業</a:t>
            </a:r>
            <a:r>
              <a:rPr sz="1400" b="0" spc="-5" dirty="0" err="1">
                <a:latin typeface="Meiryo UI"/>
                <a:cs typeface="Meiryo UI"/>
              </a:rPr>
              <a:t>税</a:t>
            </a:r>
            <a:r>
              <a:rPr sz="1400" b="0" dirty="0">
                <a:latin typeface="Meiryo UI"/>
                <a:cs typeface="Meiryo UI"/>
              </a:rPr>
              <a:t>）</a:t>
            </a:r>
            <a:endParaRPr sz="1400" dirty="0">
              <a:latin typeface="Meiryo UI"/>
              <a:cs typeface="Meiryo UI"/>
            </a:endParaRPr>
          </a:p>
        </p:txBody>
      </p:sp>
    </p:spTree>
    <p:extLst>
      <p:ext uri="{BB962C8B-B14F-4D97-AF65-F5344CB8AC3E}">
        <p14:creationId xmlns:p14="http://schemas.microsoft.com/office/powerpoint/2010/main" val="221089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6328" y="2574947"/>
            <a:ext cx="3390272" cy="751488"/>
          </a:xfrm>
          <a:prstGeom prst="rect">
            <a:avLst/>
          </a:prstGeom>
        </p:spPr>
        <p:txBody>
          <a:bodyPr vert="horz" wrap="square" lIns="0" tIns="12700" rIns="0" bIns="0" rtlCol="0">
            <a:spAutoFit/>
          </a:bodyPr>
          <a:lstStyle/>
          <a:p>
            <a:pPr marL="12700">
              <a:lnSpc>
                <a:spcPct val="100000"/>
              </a:lnSpc>
              <a:spcBef>
                <a:spcPts val="100"/>
              </a:spcBef>
            </a:pPr>
            <a:r>
              <a:rPr sz="2400" dirty="0" err="1" smtClean="0"/>
              <a:t>事業承継税制参考資料</a:t>
            </a:r>
            <a:r>
              <a:rPr lang="en-US" altLang="ja-JP" sz="2400" dirty="0" smtClean="0"/>
              <a:t>(</a:t>
            </a:r>
            <a:r>
              <a:rPr lang="ja-JP" altLang="en-US" sz="2400" dirty="0" smtClean="0"/>
              <a:t>平成</a:t>
            </a:r>
            <a:r>
              <a:rPr lang="en-US" altLang="ja-JP" sz="2400" dirty="0" smtClean="0"/>
              <a:t>30</a:t>
            </a:r>
            <a:r>
              <a:rPr lang="ja-JP" altLang="en-US" sz="2400" dirty="0" smtClean="0"/>
              <a:t>年度税制措置）</a:t>
            </a:r>
            <a:endParaRPr sz="2400" dirty="0"/>
          </a:p>
        </p:txBody>
      </p:sp>
      <p:sp>
        <p:nvSpPr>
          <p:cNvPr id="4" name="object 48"/>
          <p:cNvSpPr txBox="1"/>
          <p:nvPr/>
        </p:nvSpPr>
        <p:spPr>
          <a:xfrm>
            <a:off x="9525000" y="6400800"/>
            <a:ext cx="330835" cy="361315"/>
          </a:xfrm>
          <a:prstGeom prst="rect">
            <a:avLst/>
          </a:prstGeom>
        </p:spPr>
        <p:txBody>
          <a:bodyPr vert="horz" wrap="square" lIns="0" tIns="132715" rIns="0" bIns="0" rtlCol="0">
            <a:spAutoFit/>
          </a:bodyPr>
          <a:lstStyle/>
          <a:p>
            <a:pPr marL="81915">
              <a:lnSpc>
                <a:spcPct val="100000"/>
              </a:lnSpc>
              <a:spcBef>
                <a:spcPts val="1045"/>
              </a:spcBef>
            </a:pPr>
            <a:r>
              <a:rPr sz="1400" dirty="0" smtClean="0">
                <a:latin typeface="Meiryo UI"/>
                <a:cs typeface="Meiryo UI"/>
              </a:rPr>
              <a:t>1</a:t>
            </a:r>
            <a:r>
              <a:rPr lang="en-US" sz="1400" dirty="0" smtClean="0">
                <a:latin typeface="Meiryo UI"/>
                <a:cs typeface="Meiryo UI"/>
              </a:rPr>
              <a:t>8</a:t>
            </a:r>
            <a:endParaRPr sz="1400" dirty="0">
              <a:latin typeface="Meiryo UI"/>
              <a:cs typeface="Meiryo UI"/>
            </a:endParaRPr>
          </a:p>
        </p:txBody>
      </p:sp>
    </p:spTree>
    <p:extLst>
      <p:ext uri="{BB962C8B-B14F-4D97-AF65-F5344CB8AC3E}">
        <p14:creationId xmlns:p14="http://schemas.microsoft.com/office/powerpoint/2010/main" val="41540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73807" y="5013972"/>
            <a:ext cx="134124" cy="9174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38527" y="5024628"/>
            <a:ext cx="134112" cy="9067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09088" y="5065776"/>
            <a:ext cx="134112" cy="86563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951732" y="5094732"/>
            <a:ext cx="134124" cy="83667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16452" y="5102352"/>
            <a:ext cx="134112" cy="82905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601724" y="5125211"/>
            <a:ext cx="134124" cy="8061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66444" y="5128272"/>
            <a:ext cx="134112" cy="80313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287011" y="5138928"/>
            <a:ext cx="134112" cy="79247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944367" y="5154167"/>
            <a:ext cx="134112" cy="77724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931163" y="5154167"/>
            <a:ext cx="134112" cy="77724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3281171" y="5166359"/>
            <a:ext cx="134112" cy="76504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95883" y="5213603"/>
            <a:ext cx="134124" cy="717804"/>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4623815" y="5247144"/>
            <a:ext cx="134124" cy="684263"/>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4959096" y="5321808"/>
            <a:ext cx="134112" cy="609600"/>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5294376" y="5369052"/>
            <a:ext cx="134112" cy="562356"/>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5629655" y="5398020"/>
            <a:ext cx="134124" cy="533387"/>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5966459" y="5419344"/>
            <a:ext cx="134112" cy="512064"/>
          </a:xfrm>
          <a:prstGeom prst="rect">
            <a:avLst/>
          </a:prstGeom>
          <a:blipFill>
            <a:blip r:embed="rId18" cstate="print"/>
            <a:stretch>
              <a:fillRect/>
            </a:stretch>
          </a:blipFill>
        </p:spPr>
        <p:txBody>
          <a:bodyPr wrap="square" lIns="0" tIns="0" rIns="0" bIns="0" rtlCol="0"/>
          <a:lstStyle/>
          <a:p>
            <a:endParaRPr/>
          </a:p>
        </p:txBody>
      </p:sp>
      <p:sp>
        <p:nvSpPr>
          <p:cNvPr id="19" name="object 19"/>
          <p:cNvSpPr/>
          <p:nvPr/>
        </p:nvSpPr>
        <p:spPr>
          <a:xfrm>
            <a:off x="6301740" y="5449823"/>
            <a:ext cx="134124" cy="481584"/>
          </a:xfrm>
          <a:prstGeom prst="rect">
            <a:avLst/>
          </a:prstGeom>
          <a:blipFill>
            <a:blip r:embed="rId19" cstate="print"/>
            <a:stretch>
              <a:fillRect/>
            </a:stretch>
          </a:blipFill>
        </p:spPr>
        <p:txBody>
          <a:bodyPr wrap="square" lIns="0" tIns="0" rIns="0" bIns="0" rtlCol="0"/>
          <a:lstStyle/>
          <a:p>
            <a:endParaRPr/>
          </a:p>
        </p:txBody>
      </p:sp>
      <p:sp>
        <p:nvSpPr>
          <p:cNvPr id="20" name="object 20"/>
          <p:cNvSpPr/>
          <p:nvPr/>
        </p:nvSpPr>
        <p:spPr>
          <a:xfrm>
            <a:off x="6637019" y="5487923"/>
            <a:ext cx="134111" cy="443484"/>
          </a:xfrm>
          <a:prstGeom prst="rect">
            <a:avLst/>
          </a:prstGeom>
          <a:blipFill>
            <a:blip r:embed="rId20" cstate="print"/>
            <a:stretch>
              <a:fillRect/>
            </a:stretch>
          </a:blipFill>
        </p:spPr>
        <p:txBody>
          <a:bodyPr wrap="square" lIns="0" tIns="0" rIns="0" bIns="0" rtlCol="0"/>
          <a:lstStyle/>
          <a:p>
            <a:endParaRPr/>
          </a:p>
        </p:txBody>
      </p:sp>
      <p:sp>
        <p:nvSpPr>
          <p:cNvPr id="21" name="object 21"/>
          <p:cNvSpPr/>
          <p:nvPr/>
        </p:nvSpPr>
        <p:spPr>
          <a:xfrm>
            <a:off x="6972300" y="5527547"/>
            <a:ext cx="134111" cy="403859"/>
          </a:xfrm>
          <a:prstGeom prst="rect">
            <a:avLst/>
          </a:prstGeom>
          <a:blipFill>
            <a:blip r:embed="rId21" cstate="print"/>
            <a:stretch>
              <a:fillRect/>
            </a:stretch>
          </a:blipFill>
        </p:spPr>
        <p:txBody>
          <a:bodyPr wrap="square" lIns="0" tIns="0" rIns="0" bIns="0" rtlCol="0"/>
          <a:lstStyle/>
          <a:p>
            <a:endParaRPr/>
          </a:p>
        </p:txBody>
      </p:sp>
      <p:sp>
        <p:nvSpPr>
          <p:cNvPr id="22" name="object 22"/>
          <p:cNvSpPr/>
          <p:nvPr/>
        </p:nvSpPr>
        <p:spPr>
          <a:xfrm>
            <a:off x="7309104" y="5564123"/>
            <a:ext cx="134111" cy="367284"/>
          </a:xfrm>
          <a:prstGeom prst="rect">
            <a:avLst/>
          </a:prstGeom>
          <a:blipFill>
            <a:blip r:embed="rId22" cstate="print"/>
            <a:stretch>
              <a:fillRect/>
            </a:stretch>
          </a:blipFill>
        </p:spPr>
        <p:txBody>
          <a:bodyPr wrap="square" lIns="0" tIns="0" rIns="0" bIns="0" rtlCol="0"/>
          <a:lstStyle/>
          <a:p>
            <a:endParaRPr/>
          </a:p>
        </p:txBody>
      </p:sp>
      <p:sp>
        <p:nvSpPr>
          <p:cNvPr id="23" name="object 23"/>
          <p:cNvSpPr/>
          <p:nvPr/>
        </p:nvSpPr>
        <p:spPr>
          <a:xfrm>
            <a:off x="7644383" y="5586984"/>
            <a:ext cx="134111" cy="344424"/>
          </a:xfrm>
          <a:prstGeom prst="rect">
            <a:avLst/>
          </a:prstGeom>
          <a:blipFill>
            <a:blip r:embed="rId23" cstate="print"/>
            <a:stretch>
              <a:fillRect/>
            </a:stretch>
          </a:blipFill>
        </p:spPr>
        <p:txBody>
          <a:bodyPr wrap="square" lIns="0" tIns="0" rIns="0" bIns="0" rtlCol="0"/>
          <a:lstStyle/>
          <a:p>
            <a:endParaRPr/>
          </a:p>
        </p:txBody>
      </p:sp>
      <p:sp>
        <p:nvSpPr>
          <p:cNvPr id="24" name="object 24"/>
          <p:cNvSpPr/>
          <p:nvPr/>
        </p:nvSpPr>
        <p:spPr>
          <a:xfrm>
            <a:off x="7979664" y="5605271"/>
            <a:ext cx="134124" cy="326135"/>
          </a:xfrm>
          <a:prstGeom prst="rect">
            <a:avLst/>
          </a:prstGeom>
          <a:blipFill>
            <a:blip r:embed="rId24" cstate="print"/>
            <a:stretch>
              <a:fillRect/>
            </a:stretch>
          </a:blipFill>
        </p:spPr>
        <p:txBody>
          <a:bodyPr wrap="square" lIns="0" tIns="0" rIns="0" bIns="0" rtlCol="0"/>
          <a:lstStyle/>
          <a:p>
            <a:endParaRPr/>
          </a:p>
        </p:txBody>
      </p:sp>
      <p:sp>
        <p:nvSpPr>
          <p:cNvPr id="25" name="object 25"/>
          <p:cNvSpPr/>
          <p:nvPr/>
        </p:nvSpPr>
        <p:spPr>
          <a:xfrm>
            <a:off x="8314943" y="5623559"/>
            <a:ext cx="135623" cy="307847"/>
          </a:xfrm>
          <a:prstGeom prst="rect">
            <a:avLst/>
          </a:prstGeom>
          <a:blipFill>
            <a:blip r:embed="rId25" cstate="print"/>
            <a:stretch>
              <a:fillRect/>
            </a:stretch>
          </a:blipFill>
        </p:spPr>
        <p:txBody>
          <a:bodyPr wrap="square" lIns="0" tIns="0" rIns="0" bIns="0" rtlCol="0"/>
          <a:lstStyle/>
          <a:p>
            <a:endParaRPr/>
          </a:p>
        </p:txBody>
      </p:sp>
      <p:sp>
        <p:nvSpPr>
          <p:cNvPr id="26" name="object 26"/>
          <p:cNvSpPr/>
          <p:nvPr/>
        </p:nvSpPr>
        <p:spPr>
          <a:xfrm>
            <a:off x="8651747" y="5644908"/>
            <a:ext cx="134124" cy="286499"/>
          </a:xfrm>
          <a:prstGeom prst="rect">
            <a:avLst/>
          </a:prstGeom>
          <a:blipFill>
            <a:blip r:embed="rId26" cstate="print"/>
            <a:stretch>
              <a:fillRect/>
            </a:stretch>
          </a:blipFill>
        </p:spPr>
        <p:txBody>
          <a:bodyPr wrap="square" lIns="0" tIns="0" rIns="0" bIns="0" rtlCol="0"/>
          <a:lstStyle/>
          <a:p>
            <a:endParaRPr/>
          </a:p>
        </p:txBody>
      </p:sp>
      <p:sp>
        <p:nvSpPr>
          <p:cNvPr id="27" name="object 27"/>
          <p:cNvSpPr/>
          <p:nvPr/>
        </p:nvSpPr>
        <p:spPr>
          <a:xfrm>
            <a:off x="8987028" y="5669279"/>
            <a:ext cx="134111" cy="262128"/>
          </a:xfrm>
          <a:prstGeom prst="rect">
            <a:avLst/>
          </a:prstGeom>
          <a:blipFill>
            <a:blip r:embed="rId27" cstate="print"/>
            <a:stretch>
              <a:fillRect/>
            </a:stretch>
          </a:blipFill>
        </p:spPr>
        <p:txBody>
          <a:bodyPr wrap="square" lIns="0" tIns="0" rIns="0" bIns="0" rtlCol="0"/>
          <a:lstStyle/>
          <a:p>
            <a:endParaRPr/>
          </a:p>
        </p:txBody>
      </p:sp>
      <p:sp>
        <p:nvSpPr>
          <p:cNvPr id="28" name="object 28"/>
          <p:cNvSpPr/>
          <p:nvPr/>
        </p:nvSpPr>
        <p:spPr>
          <a:xfrm>
            <a:off x="9322307" y="5690628"/>
            <a:ext cx="134111" cy="240779"/>
          </a:xfrm>
          <a:prstGeom prst="rect">
            <a:avLst/>
          </a:prstGeom>
          <a:blipFill>
            <a:blip r:embed="rId28" cstate="print"/>
            <a:stretch>
              <a:fillRect/>
            </a:stretch>
          </a:blipFill>
        </p:spPr>
        <p:txBody>
          <a:bodyPr wrap="square" lIns="0" tIns="0" rIns="0" bIns="0" rtlCol="0"/>
          <a:lstStyle/>
          <a:p>
            <a:endParaRPr/>
          </a:p>
        </p:txBody>
      </p:sp>
      <p:sp>
        <p:nvSpPr>
          <p:cNvPr id="29" name="object 29"/>
          <p:cNvSpPr/>
          <p:nvPr/>
        </p:nvSpPr>
        <p:spPr>
          <a:xfrm>
            <a:off x="595883" y="5213603"/>
            <a:ext cx="134620" cy="718185"/>
          </a:xfrm>
          <a:custGeom>
            <a:avLst/>
            <a:gdLst/>
            <a:ahLst/>
            <a:cxnLst/>
            <a:rect l="l" t="t" r="r" b="b"/>
            <a:pathLst>
              <a:path w="134620" h="718185">
                <a:moveTo>
                  <a:pt x="0" y="0"/>
                </a:moveTo>
                <a:lnTo>
                  <a:pt x="134112" y="0"/>
                </a:lnTo>
                <a:lnTo>
                  <a:pt x="134112" y="717804"/>
                </a:lnTo>
                <a:lnTo>
                  <a:pt x="0" y="717804"/>
                </a:lnTo>
                <a:lnTo>
                  <a:pt x="0" y="0"/>
                </a:lnTo>
                <a:close/>
              </a:path>
            </a:pathLst>
          </a:custGeom>
          <a:ln w="12192">
            <a:solidFill>
              <a:srgbClr val="000000"/>
            </a:solidFill>
          </a:ln>
        </p:spPr>
        <p:txBody>
          <a:bodyPr wrap="square" lIns="0" tIns="0" rIns="0" bIns="0" rtlCol="0"/>
          <a:lstStyle/>
          <a:p>
            <a:endParaRPr/>
          </a:p>
        </p:txBody>
      </p:sp>
      <p:sp>
        <p:nvSpPr>
          <p:cNvPr id="30" name="object 30"/>
          <p:cNvSpPr/>
          <p:nvPr/>
        </p:nvSpPr>
        <p:spPr>
          <a:xfrm>
            <a:off x="931163" y="5154167"/>
            <a:ext cx="134620" cy="777240"/>
          </a:xfrm>
          <a:custGeom>
            <a:avLst/>
            <a:gdLst/>
            <a:ahLst/>
            <a:cxnLst/>
            <a:rect l="l" t="t" r="r" b="b"/>
            <a:pathLst>
              <a:path w="134619" h="777239">
                <a:moveTo>
                  <a:pt x="0" y="0"/>
                </a:moveTo>
                <a:lnTo>
                  <a:pt x="134112" y="0"/>
                </a:lnTo>
                <a:lnTo>
                  <a:pt x="134112" y="777239"/>
                </a:lnTo>
                <a:lnTo>
                  <a:pt x="0" y="777239"/>
                </a:lnTo>
                <a:lnTo>
                  <a:pt x="0" y="0"/>
                </a:lnTo>
                <a:close/>
              </a:path>
            </a:pathLst>
          </a:custGeom>
          <a:ln w="12191">
            <a:solidFill>
              <a:srgbClr val="000000"/>
            </a:solidFill>
          </a:ln>
        </p:spPr>
        <p:txBody>
          <a:bodyPr wrap="square" lIns="0" tIns="0" rIns="0" bIns="0" rtlCol="0"/>
          <a:lstStyle/>
          <a:p>
            <a:endParaRPr/>
          </a:p>
        </p:txBody>
      </p:sp>
      <p:sp>
        <p:nvSpPr>
          <p:cNvPr id="31" name="object 31"/>
          <p:cNvSpPr/>
          <p:nvPr/>
        </p:nvSpPr>
        <p:spPr>
          <a:xfrm>
            <a:off x="1266444" y="5128259"/>
            <a:ext cx="134620" cy="803275"/>
          </a:xfrm>
          <a:custGeom>
            <a:avLst/>
            <a:gdLst/>
            <a:ahLst/>
            <a:cxnLst/>
            <a:rect l="l" t="t" r="r" b="b"/>
            <a:pathLst>
              <a:path w="134619" h="803275">
                <a:moveTo>
                  <a:pt x="0" y="0"/>
                </a:moveTo>
                <a:lnTo>
                  <a:pt x="134112" y="0"/>
                </a:lnTo>
                <a:lnTo>
                  <a:pt x="134112" y="803148"/>
                </a:lnTo>
                <a:lnTo>
                  <a:pt x="0" y="803148"/>
                </a:lnTo>
                <a:lnTo>
                  <a:pt x="0" y="0"/>
                </a:lnTo>
                <a:close/>
              </a:path>
            </a:pathLst>
          </a:custGeom>
          <a:ln w="12192">
            <a:solidFill>
              <a:srgbClr val="000000"/>
            </a:solidFill>
          </a:ln>
        </p:spPr>
        <p:txBody>
          <a:bodyPr wrap="square" lIns="0" tIns="0" rIns="0" bIns="0" rtlCol="0"/>
          <a:lstStyle/>
          <a:p>
            <a:endParaRPr/>
          </a:p>
        </p:txBody>
      </p:sp>
      <p:sp>
        <p:nvSpPr>
          <p:cNvPr id="32" name="object 32"/>
          <p:cNvSpPr/>
          <p:nvPr/>
        </p:nvSpPr>
        <p:spPr>
          <a:xfrm>
            <a:off x="1601724" y="5125211"/>
            <a:ext cx="134620" cy="806450"/>
          </a:xfrm>
          <a:custGeom>
            <a:avLst/>
            <a:gdLst/>
            <a:ahLst/>
            <a:cxnLst/>
            <a:rect l="l" t="t" r="r" b="b"/>
            <a:pathLst>
              <a:path w="134619" h="806450">
                <a:moveTo>
                  <a:pt x="0" y="0"/>
                </a:moveTo>
                <a:lnTo>
                  <a:pt x="134112" y="0"/>
                </a:lnTo>
                <a:lnTo>
                  <a:pt x="134112" y="806195"/>
                </a:lnTo>
                <a:lnTo>
                  <a:pt x="0" y="806195"/>
                </a:lnTo>
                <a:lnTo>
                  <a:pt x="0" y="0"/>
                </a:lnTo>
                <a:close/>
              </a:path>
            </a:pathLst>
          </a:custGeom>
          <a:ln w="12192">
            <a:solidFill>
              <a:srgbClr val="000000"/>
            </a:solidFill>
          </a:ln>
        </p:spPr>
        <p:txBody>
          <a:bodyPr wrap="square" lIns="0" tIns="0" rIns="0" bIns="0" rtlCol="0"/>
          <a:lstStyle/>
          <a:p>
            <a:endParaRPr/>
          </a:p>
        </p:txBody>
      </p:sp>
      <p:sp>
        <p:nvSpPr>
          <p:cNvPr id="33" name="object 33"/>
          <p:cNvSpPr/>
          <p:nvPr/>
        </p:nvSpPr>
        <p:spPr>
          <a:xfrm>
            <a:off x="1938527" y="5024628"/>
            <a:ext cx="134620" cy="906780"/>
          </a:xfrm>
          <a:custGeom>
            <a:avLst/>
            <a:gdLst/>
            <a:ahLst/>
            <a:cxnLst/>
            <a:rect l="l" t="t" r="r" b="b"/>
            <a:pathLst>
              <a:path w="134619" h="906779">
                <a:moveTo>
                  <a:pt x="0" y="0"/>
                </a:moveTo>
                <a:lnTo>
                  <a:pt x="134112" y="0"/>
                </a:lnTo>
                <a:lnTo>
                  <a:pt x="134112" y="906780"/>
                </a:lnTo>
                <a:lnTo>
                  <a:pt x="0" y="906780"/>
                </a:lnTo>
                <a:lnTo>
                  <a:pt x="0" y="0"/>
                </a:lnTo>
                <a:close/>
              </a:path>
            </a:pathLst>
          </a:custGeom>
          <a:ln w="12192">
            <a:solidFill>
              <a:srgbClr val="000000"/>
            </a:solidFill>
          </a:ln>
        </p:spPr>
        <p:txBody>
          <a:bodyPr wrap="square" lIns="0" tIns="0" rIns="0" bIns="0" rtlCol="0"/>
          <a:lstStyle/>
          <a:p>
            <a:endParaRPr/>
          </a:p>
        </p:txBody>
      </p:sp>
      <p:sp>
        <p:nvSpPr>
          <p:cNvPr id="34" name="object 34"/>
          <p:cNvSpPr/>
          <p:nvPr/>
        </p:nvSpPr>
        <p:spPr>
          <a:xfrm>
            <a:off x="2273807" y="5013959"/>
            <a:ext cx="134620" cy="917575"/>
          </a:xfrm>
          <a:custGeom>
            <a:avLst/>
            <a:gdLst/>
            <a:ahLst/>
            <a:cxnLst/>
            <a:rect l="l" t="t" r="r" b="b"/>
            <a:pathLst>
              <a:path w="134619" h="917575">
                <a:moveTo>
                  <a:pt x="0" y="0"/>
                </a:moveTo>
                <a:lnTo>
                  <a:pt x="134112" y="0"/>
                </a:lnTo>
                <a:lnTo>
                  <a:pt x="134112" y="917447"/>
                </a:lnTo>
                <a:lnTo>
                  <a:pt x="0" y="917447"/>
                </a:lnTo>
                <a:lnTo>
                  <a:pt x="0" y="0"/>
                </a:lnTo>
                <a:close/>
              </a:path>
            </a:pathLst>
          </a:custGeom>
          <a:ln w="12192">
            <a:solidFill>
              <a:srgbClr val="000000"/>
            </a:solidFill>
          </a:ln>
        </p:spPr>
        <p:txBody>
          <a:bodyPr wrap="square" lIns="0" tIns="0" rIns="0" bIns="0" rtlCol="0"/>
          <a:lstStyle/>
          <a:p>
            <a:endParaRPr/>
          </a:p>
        </p:txBody>
      </p:sp>
      <p:sp>
        <p:nvSpPr>
          <p:cNvPr id="35" name="object 35"/>
          <p:cNvSpPr/>
          <p:nvPr/>
        </p:nvSpPr>
        <p:spPr>
          <a:xfrm>
            <a:off x="2609088" y="5065776"/>
            <a:ext cx="134620" cy="866140"/>
          </a:xfrm>
          <a:custGeom>
            <a:avLst/>
            <a:gdLst/>
            <a:ahLst/>
            <a:cxnLst/>
            <a:rect l="l" t="t" r="r" b="b"/>
            <a:pathLst>
              <a:path w="134619" h="866139">
                <a:moveTo>
                  <a:pt x="0" y="0"/>
                </a:moveTo>
                <a:lnTo>
                  <a:pt x="134112" y="0"/>
                </a:lnTo>
                <a:lnTo>
                  <a:pt x="134112" y="865632"/>
                </a:lnTo>
                <a:lnTo>
                  <a:pt x="0" y="865632"/>
                </a:lnTo>
                <a:lnTo>
                  <a:pt x="0" y="0"/>
                </a:lnTo>
                <a:close/>
              </a:path>
            </a:pathLst>
          </a:custGeom>
          <a:ln w="12192">
            <a:solidFill>
              <a:srgbClr val="000000"/>
            </a:solidFill>
          </a:ln>
        </p:spPr>
        <p:txBody>
          <a:bodyPr wrap="square" lIns="0" tIns="0" rIns="0" bIns="0" rtlCol="0"/>
          <a:lstStyle/>
          <a:p>
            <a:endParaRPr/>
          </a:p>
        </p:txBody>
      </p:sp>
      <p:sp>
        <p:nvSpPr>
          <p:cNvPr id="36" name="object 36"/>
          <p:cNvSpPr/>
          <p:nvPr/>
        </p:nvSpPr>
        <p:spPr>
          <a:xfrm>
            <a:off x="2944367" y="5154167"/>
            <a:ext cx="134620" cy="777240"/>
          </a:xfrm>
          <a:custGeom>
            <a:avLst/>
            <a:gdLst/>
            <a:ahLst/>
            <a:cxnLst/>
            <a:rect l="l" t="t" r="r" b="b"/>
            <a:pathLst>
              <a:path w="134619" h="777239">
                <a:moveTo>
                  <a:pt x="0" y="0"/>
                </a:moveTo>
                <a:lnTo>
                  <a:pt x="134112" y="0"/>
                </a:lnTo>
                <a:lnTo>
                  <a:pt x="134112" y="777239"/>
                </a:lnTo>
                <a:lnTo>
                  <a:pt x="0" y="777239"/>
                </a:lnTo>
                <a:lnTo>
                  <a:pt x="0" y="0"/>
                </a:lnTo>
                <a:close/>
              </a:path>
            </a:pathLst>
          </a:custGeom>
          <a:ln w="12191">
            <a:solidFill>
              <a:srgbClr val="000000"/>
            </a:solidFill>
          </a:ln>
        </p:spPr>
        <p:txBody>
          <a:bodyPr wrap="square" lIns="0" tIns="0" rIns="0" bIns="0" rtlCol="0"/>
          <a:lstStyle/>
          <a:p>
            <a:endParaRPr/>
          </a:p>
        </p:txBody>
      </p:sp>
      <p:sp>
        <p:nvSpPr>
          <p:cNvPr id="37" name="object 37"/>
          <p:cNvSpPr/>
          <p:nvPr/>
        </p:nvSpPr>
        <p:spPr>
          <a:xfrm>
            <a:off x="3281171" y="5166359"/>
            <a:ext cx="134620" cy="765175"/>
          </a:xfrm>
          <a:custGeom>
            <a:avLst/>
            <a:gdLst/>
            <a:ahLst/>
            <a:cxnLst/>
            <a:rect l="l" t="t" r="r" b="b"/>
            <a:pathLst>
              <a:path w="134620" h="765175">
                <a:moveTo>
                  <a:pt x="0" y="0"/>
                </a:moveTo>
                <a:lnTo>
                  <a:pt x="134112" y="0"/>
                </a:lnTo>
                <a:lnTo>
                  <a:pt x="134112" y="765048"/>
                </a:lnTo>
                <a:lnTo>
                  <a:pt x="0" y="765048"/>
                </a:lnTo>
                <a:lnTo>
                  <a:pt x="0" y="0"/>
                </a:lnTo>
                <a:close/>
              </a:path>
            </a:pathLst>
          </a:custGeom>
          <a:ln w="12191">
            <a:solidFill>
              <a:srgbClr val="000000"/>
            </a:solidFill>
          </a:ln>
        </p:spPr>
        <p:txBody>
          <a:bodyPr wrap="square" lIns="0" tIns="0" rIns="0" bIns="0" rtlCol="0"/>
          <a:lstStyle/>
          <a:p>
            <a:endParaRPr/>
          </a:p>
        </p:txBody>
      </p:sp>
      <p:sp>
        <p:nvSpPr>
          <p:cNvPr id="38" name="object 38"/>
          <p:cNvSpPr/>
          <p:nvPr/>
        </p:nvSpPr>
        <p:spPr>
          <a:xfrm>
            <a:off x="3616452" y="5102352"/>
            <a:ext cx="134620" cy="829310"/>
          </a:xfrm>
          <a:custGeom>
            <a:avLst/>
            <a:gdLst/>
            <a:ahLst/>
            <a:cxnLst/>
            <a:rect l="l" t="t" r="r" b="b"/>
            <a:pathLst>
              <a:path w="134620" h="829310">
                <a:moveTo>
                  <a:pt x="0" y="0"/>
                </a:moveTo>
                <a:lnTo>
                  <a:pt x="134112" y="0"/>
                </a:lnTo>
                <a:lnTo>
                  <a:pt x="134112" y="829056"/>
                </a:lnTo>
                <a:lnTo>
                  <a:pt x="0" y="829056"/>
                </a:lnTo>
                <a:lnTo>
                  <a:pt x="0" y="0"/>
                </a:lnTo>
                <a:close/>
              </a:path>
            </a:pathLst>
          </a:custGeom>
          <a:ln w="12192">
            <a:solidFill>
              <a:srgbClr val="000000"/>
            </a:solidFill>
          </a:ln>
        </p:spPr>
        <p:txBody>
          <a:bodyPr wrap="square" lIns="0" tIns="0" rIns="0" bIns="0" rtlCol="0"/>
          <a:lstStyle/>
          <a:p>
            <a:endParaRPr/>
          </a:p>
        </p:txBody>
      </p:sp>
      <p:sp>
        <p:nvSpPr>
          <p:cNvPr id="39" name="object 39"/>
          <p:cNvSpPr/>
          <p:nvPr/>
        </p:nvSpPr>
        <p:spPr>
          <a:xfrm>
            <a:off x="3951732" y="5094732"/>
            <a:ext cx="134620" cy="836930"/>
          </a:xfrm>
          <a:custGeom>
            <a:avLst/>
            <a:gdLst/>
            <a:ahLst/>
            <a:cxnLst/>
            <a:rect l="l" t="t" r="r" b="b"/>
            <a:pathLst>
              <a:path w="134620" h="836929">
                <a:moveTo>
                  <a:pt x="0" y="0"/>
                </a:moveTo>
                <a:lnTo>
                  <a:pt x="134112" y="0"/>
                </a:lnTo>
                <a:lnTo>
                  <a:pt x="134112" y="836676"/>
                </a:lnTo>
                <a:lnTo>
                  <a:pt x="0" y="836676"/>
                </a:lnTo>
                <a:lnTo>
                  <a:pt x="0" y="0"/>
                </a:lnTo>
                <a:close/>
              </a:path>
            </a:pathLst>
          </a:custGeom>
          <a:ln w="12192">
            <a:solidFill>
              <a:srgbClr val="000000"/>
            </a:solidFill>
          </a:ln>
        </p:spPr>
        <p:txBody>
          <a:bodyPr wrap="square" lIns="0" tIns="0" rIns="0" bIns="0" rtlCol="0"/>
          <a:lstStyle/>
          <a:p>
            <a:endParaRPr/>
          </a:p>
        </p:txBody>
      </p:sp>
      <p:sp>
        <p:nvSpPr>
          <p:cNvPr id="40" name="object 40"/>
          <p:cNvSpPr/>
          <p:nvPr/>
        </p:nvSpPr>
        <p:spPr>
          <a:xfrm>
            <a:off x="4287011" y="5138928"/>
            <a:ext cx="134620" cy="792480"/>
          </a:xfrm>
          <a:custGeom>
            <a:avLst/>
            <a:gdLst/>
            <a:ahLst/>
            <a:cxnLst/>
            <a:rect l="l" t="t" r="r" b="b"/>
            <a:pathLst>
              <a:path w="134620" h="792479">
                <a:moveTo>
                  <a:pt x="0" y="0"/>
                </a:moveTo>
                <a:lnTo>
                  <a:pt x="134112" y="0"/>
                </a:lnTo>
                <a:lnTo>
                  <a:pt x="134112" y="792480"/>
                </a:lnTo>
                <a:lnTo>
                  <a:pt x="0" y="792480"/>
                </a:lnTo>
                <a:lnTo>
                  <a:pt x="0" y="0"/>
                </a:lnTo>
                <a:close/>
              </a:path>
            </a:pathLst>
          </a:custGeom>
          <a:ln w="12192">
            <a:solidFill>
              <a:srgbClr val="000000"/>
            </a:solidFill>
          </a:ln>
        </p:spPr>
        <p:txBody>
          <a:bodyPr wrap="square" lIns="0" tIns="0" rIns="0" bIns="0" rtlCol="0"/>
          <a:lstStyle/>
          <a:p>
            <a:endParaRPr/>
          </a:p>
        </p:txBody>
      </p:sp>
      <p:sp>
        <p:nvSpPr>
          <p:cNvPr id="41" name="object 41"/>
          <p:cNvSpPr/>
          <p:nvPr/>
        </p:nvSpPr>
        <p:spPr>
          <a:xfrm>
            <a:off x="4623815" y="5247132"/>
            <a:ext cx="134620" cy="684530"/>
          </a:xfrm>
          <a:custGeom>
            <a:avLst/>
            <a:gdLst/>
            <a:ahLst/>
            <a:cxnLst/>
            <a:rect l="l" t="t" r="r" b="b"/>
            <a:pathLst>
              <a:path w="134620" h="684529">
                <a:moveTo>
                  <a:pt x="0" y="0"/>
                </a:moveTo>
                <a:lnTo>
                  <a:pt x="134112" y="0"/>
                </a:lnTo>
                <a:lnTo>
                  <a:pt x="134112" y="684276"/>
                </a:lnTo>
                <a:lnTo>
                  <a:pt x="0" y="684276"/>
                </a:lnTo>
                <a:lnTo>
                  <a:pt x="0" y="0"/>
                </a:lnTo>
                <a:close/>
              </a:path>
            </a:pathLst>
          </a:custGeom>
          <a:ln w="12192">
            <a:solidFill>
              <a:srgbClr val="000000"/>
            </a:solidFill>
          </a:ln>
        </p:spPr>
        <p:txBody>
          <a:bodyPr wrap="square" lIns="0" tIns="0" rIns="0" bIns="0" rtlCol="0"/>
          <a:lstStyle/>
          <a:p>
            <a:endParaRPr/>
          </a:p>
        </p:txBody>
      </p:sp>
      <p:sp>
        <p:nvSpPr>
          <p:cNvPr id="42" name="object 42"/>
          <p:cNvSpPr/>
          <p:nvPr/>
        </p:nvSpPr>
        <p:spPr>
          <a:xfrm>
            <a:off x="4959096" y="5321808"/>
            <a:ext cx="134620" cy="609600"/>
          </a:xfrm>
          <a:custGeom>
            <a:avLst/>
            <a:gdLst/>
            <a:ahLst/>
            <a:cxnLst/>
            <a:rect l="l" t="t" r="r" b="b"/>
            <a:pathLst>
              <a:path w="134620" h="609600">
                <a:moveTo>
                  <a:pt x="0" y="0"/>
                </a:moveTo>
                <a:lnTo>
                  <a:pt x="134112" y="0"/>
                </a:lnTo>
                <a:lnTo>
                  <a:pt x="134112" y="609599"/>
                </a:lnTo>
                <a:lnTo>
                  <a:pt x="0" y="609599"/>
                </a:lnTo>
                <a:lnTo>
                  <a:pt x="0" y="0"/>
                </a:lnTo>
                <a:close/>
              </a:path>
            </a:pathLst>
          </a:custGeom>
          <a:ln w="12191">
            <a:solidFill>
              <a:srgbClr val="000000"/>
            </a:solidFill>
          </a:ln>
        </p:spPr>
        <p:txBody>
          <a:bodyPr wrap="square" lIns="0" tIns="0" rIns="0" bIns="0" rtlCol="0"/>
          <a:lstStyle/>
          <a:p>
            <a:endParaRPr/>
          </a:p>
        </p:txBody>
      </p:sp>
      <p:sp>
        <p:nvSpPr>
          <p:cNvPr id="43" name="object 43"/>
          <p:cNvSpPr/>
          <p:nvPr/>
        </p:nvSpPr>
        <p:spPr>
          <a:xfrm>
            <a:off x="5294376" y="5369052"/>
            <a:ext cx="134620" cy="562610"/>
          </a:xfrm>
          <a:custGeom>
            <a:avLst/>
            <a:gdLst/>
            <a:ahLst/>
            <a:cxnLst/>
            <a:rect l="l" t="t" r="r" b="b"/>
            <a:pathLst>
              <a:path w="134620" h="562610">
                <a:moveTo>
                  <a:pt x="0" y="0"/>
                </a:moveTo>
                <a:lnTo>
                  <a:pt x="134112" y="0"/>
                </a:lnTo>
                <a:lnTo>
                  <a:pt x="134112" y="562356"/>
                </a:lnTo>
                <a:lnTo>
                  <a:pt x="0" y="562356"/>
                </a:lnTo>
                <a:lnTo>
                  <a:pt x="0" y="0"/>
                </a:lnTo>
                <a:close/>
              </a:path>
            </a:pathLst>
          </a:custGeom>
          <a:ln w="12191">
            <a:solidFill>
              <a:srgbClr val="000000"/>
            </a:solidFill>
          </a:ln>
        </p:spPr>
        <p:txBody>
          <a:bodyPr wrap="square" lIns="0" tIns="0" rIns="0" bIns="0" rtlCol="0"/>
          <a:lstStyle/>
          <a:p>
            <a:endParaRPr/>
          </a:p>
        </p:txBody>
      </p:sp>
      <p:sp>
        <p:nvSpPr>
          <p:cNvPr id="44" name="object 44"/>
          <p:cNvSpPr/>
          <p:nvPr/>
        </p:nvSpPr>
        <p:spPr>
          <a:xfrm>
            <a:off x="5629655" y="5398008"/>
            <a:ext cx="134620" cy="533400"/>
          </a:xfrm>
          <a:custGeom>
            <a:avLst/>
            <a:gdLst/>
            <a:ahLst/>
            <a:cxnLst/>
            <a:rect l="l" t="t" r="r" b="b"/>
            <a:pathLst>
              <a:path w="134620" h="533400">
                <a:moveTo>
                  <a:pt x="0" y="0"/>
                </a:moveTo>
                <a:lnTo>
                  <a:pt x="134112" y="0"/>
                </a:lnTo>
                <a:lnTo>
                  <a:pt x="134112" y="533399"/>
                </a:lnTo>
                <a:lnTo>
                  <a:pt x="0" y="533399"/>
                </a:lnTo>
                <a:lnTo>
                  <a:pt x="0" y="0"/>
                </a:lnTo>
                <a:close/>
              </a:path>
            </a:pathLst>
          </a:custGeom>
          <a:ln w="12192">
            <a:solidFill>
              <a:srgbClr val="000000"/>
            </a:solidFill>
          </a:ln>
        </p:spPr>
        <p:txBody>
          <a:bodyPr wrap="square" lIns="0" tIns="0" rIns="0" bIns="0" rtlCol="0"/>
          <a:lstStyle/>
          <a:p>
            <a:endParaRPr/>
          </a:p>
        </p:txBody>
      </p:sp>
      <p:sp>
        <p:nvSpPr>
          <p:cNvPr id="45" name="object 45"/>
          <p:cNvSpPr/>
          <p:nvPr/>
        </p:nvSpPr>
        <p:spPr>
          <a:xfrm>
            <a:off x="5966459" y="5419344"/>
            <a:ext cx="134620" cy="512445"/>
          </a:xfrm>
          <a:custGeom>
            <a:avLst/>
            <a:gdLst/>
            <a:ahLst/>
            <a:cxnLst/>
            <a:rect l="l" t="t" r="r" b="b"/>
            <a:pathLst>
              <a:path w="134620" h="512445">
                <a:moveTo>
                  <a:pt x="0" y="0"/>
                </a:moveTo>
                <a:lnTo>
                  <a:pt x="134112" y="0"/>
                </a:lnTo>
                <a:lnTo>
                  <a:pt x="134112" y="512063"/>
                </a:lnTo>
                <a:lnTo>
                  <a:pt x="0" y="512063"/>
                </a:lnTo>
                <a:lnTo>
                  <a:pt x="0" y="0"/>
                </a:lnTo>
                <a:close/>
              </a:path>
            </a:pathLst>
          </a:custGeom>
          <a:ln w="12192">
            <a:solidFill>
              <a:srgbClr val="000000"/>
            </a:solidFill>
          </a:ln>
        </p:spPr>
        <p:txBody>
          <a:bodyPr wrap="square" lIns="0" tIns="0" rIns="0" bIns="0" rtlCol="0"/>
          <a:lstStyle/>
          <a:p>
            <a:endParaRPr/>
          </a:p>
        </p:txBody>
      </p:sp>
      <p:sp>
        <p:nvSpPr>
          <p:cNvPr id="46" name="object 46"/>
          <p:cNvSpPr/>
          <p:nvPr/>
        </p:nvSpPr>
        <p:spPr>
          <a:xfrm>
            <a:off x="6301740" y="5449823"/>
            <a:ext cx="134620" cy="481965"/>
          </a:xfrm>
          <a:custGeom>
            <a:avLst/>
            <a:gdLst/>
            <a:ahLst/>
            <a:cxnLst/>
            <a:rect l="l" t="t" r="r" b="b"/>
            <a:pathLst>
              <a:path w="134620" h="481964">
                <a:moveTo>
                  <a:pt x="0" y="0"/>
                </a:moveTo>
                <a:lnTo>
                  <a:pt x="134112" y="0"/>
                </a:lnTo>
                <a:lnTo>
                  <a:pt x="134112" y="481584"/>
                </a:lnTo>
                <a:lnTo>
                  <a:pt x="0" y="481584"/>
                </a:lnTo>
                <a:lnTo>
                  <a:pt x="0" y="0"/>
                </a:lnTo>
                <a:close/>
              </a:path>
            </a:pathLst>
          </a:custGeom>
          <a:ln w="12192">
            <a:solidFill>
              <a:srgbClr val="000000"/>
            </a:solidFill>
          </a:ln>
        </p:spPr>
        <p:txBody>
          <a:bodyPr wrap="square" lIns="0" tIns="0" rIns="0" bIns="0" rtlCol="0"/>
          <a:lstStyle/>
          <a:p>
            <a:endParaRPr/>
          </a:p>
        </p:txBody>
      </p:sp>
      <p:sp>
        <p:nvSpPr>
          <p:cNvPr id="47" name="object 47"/>
          <p:cNvSpPr/>
          <p:nvPr/>
        </p:nvSpPr>
        <p:spPr>
          <a:xfrm>
            <a:off x="6637019" y="5487923"/>
            <a:ext cx="134620" cy="443865"/>
          </a:xfrm>
          <a:custGeom>
            <a:avLst/>
            <a:gdLst/>
            <a:ahLst/>
            <a:cxnLst/>
            <a:rect l="l" t="t" r="r" b="b"/>
            <a:pathLst>
              <a:path w="134620" h="443864">
                <a:moveTo>
                  <a:pt x="0" y="0"/>
                </a:moveTo>
                <a:lnTo>
                  <a:pt x="134111" y="0"/>
                </a:lnTo>
                <a:lnTo>
                  <a:pt x="134111" y="443484"/>
                </a:lnTo>
                <a:lnTo>
                  <a:pt x="0" y="443484"/>
                </a:lnTo>
                <a:lnTo>
                  <a:pt x="0" y="0"/>
                </a:lnTo>
                <a:close/>
              </a:path>
            </a:pathLst>
          </a:custGeom>
          <a:ln w="12192">
            <a:solidFill>
              <a:srgbClr val="000000"/>
            </a:solidFill>
          </a:ln>
        </p:spPr>
        <p:txBody>
          <a:bodyPr wrap="square" lIns="0" tIns="0" rIns="0" bIns="0" rtlCol="0"/>
          <a:lstStyle/>
          <a:p>
            <a:endParaRPr/>
          </a:p>
        </p:txBody>
      </p:sp>
      <p:sp>
        <p:nvSpPr>
          <p:cNvPr id="48" name="object 48"/>
          <p:cNvSpPr/>
          <p:nvPr/>
        </p:nvSpPr>
        <p:spPr>
          <a:xfrm>
            <a:off x="6972300" y="5527547"/>
            <a:ext cx="134620" cy="403860"/>
          </a:xfrm>
          <a:custGeom>
            <a:avLst/>
            <a:gdLst/>
            <a:ahLst/>
            <a:cxnLst/>
            <a:rect l="l" t="t" r="r" b="b"/>
            <a:pathLst>
              <a:path w="134620" h="403860">
                <a:moveTo>
                  <a:pt x="0" y="0"/>
                </a:moveTo>
                <a:lnTo>
                  <a:pt x="134111" y="0"/>
                </a:lnTo>
                <a:lnTo>
                  <a:pt x="134111" y="403859"/>
                </a:lnTo>
                <a:lnTo>
                  <a:pt x="0" y="403859"/>
                </a:lnTo>
                <a:lnTo>
                  <a:pt x="0" y="0"/>
                </a:lnTo>
                <a:close/>
              </a:path>
            </a:pathLst>
          </a:custGeom>
          <a:ln w="12192">
            <a:solidFill>
              <a:srgbClr val="000000"/>
            </a:solidFill>
          </a:ln>
        </p:spPr>
        <p:txBody>
          <a:bodyPr wrap="square" lIns="0" tIns="0" rIns="0" bIns="0" rtlCol="0"/>
          <a:lstStyle/>
          <a:p>
            <a:endParaRPr/>
          </a:p>
        </p:txBody>
      </p:sp>
      <p:sp>
        <p:nvSpPr>
          <p:cNvPr id="49" name="object 49"/>
          <p:cNvSpPr/>
          <p:nvPr/>
        </p:nvSpPr>
        <p:spPr>
          <a:xfrm>
            <a:off x="7309104" y="5564123"/>
            <a:ext cx="134620" cy="367665"/>
          </a:xfrm>
          <a:custGeom>
            <a:avLst/>
            <a:gdLst/>
            <a:ahLst/>
            <a:cxnLst/>
            <a:rect l="l" t="t" r="r" b="b"/>
            <a:pathLst>
              <a:path w="134620" h="367664">
                <a:moveTo>
                  <a:pt x="0" y="0"/>
                </a:moveTo>
                <a:lnTo>
                  <a:pt x="134111" y="0"/>
                </a:lnTo>
                <a:lnTo>
                  <a:pt x="134111" y="367284"/>
                </a:lnTo>
                <a:lnTo>
                  <a:pt x="0" y="367284"/>
                </a:lnTo>
                <a:lnTo>
                  <a:pt x="0" y="0"/>
                </a:lnTo>
                <a:close/>
              </a:path>
            </a:pathLst>
          </a:custGeom>
          <a:ln w="12192">
            <a:solidFill>
              <a:srgbClr val="000000"/>
            </a:solidFill>
          </a:ln>
        </p:spPr>
        <p:txBody>
          <a:bodyPr wrap="square" lIns="0" tIns="0" rIns="0" bIns="0" rtlCol="0"/>
          <a:lstStyle/>
          <a:p>
            <a:endParaRPr/>
          </a:p>
        </p:txBody>
      </p:sp>
      <p:sp>
        <p:nvSpPr>
          <p:cNvPr id="50" name="object 50"/>
          <p:cNvSpPr/>
          <p:nvPr/>
        </p:nvSpPr>
        <p:spPr>
          <a:xfrm>
            <a:off x="7644383" y="5586984"/>
            <a:ext cx="134620" cy="344805"/>
          </a:xfrm>
          <a:custGeom>
            <a:avLst/>
            <a:gdLst/>
            <a:ahLst/>
            <a:cxnLst/>
            <a:rect l="l" t="t" r="r" b="b"/>
            <a:pathLst>
              <a:path w="134620" h="344804">
                <a:moveTo>
                  <a:pt x="0" y="0"/>
                </a:moveTo>
                <a:lnTo>
                  <a:pt x="134111" y="0"/>
                </a:lnTo>
                <a:lnTo>
                  <a:pt x="134111" y="344423"/>
                </a:lnTo>
                <a:lnTo>
                  <a:pt x="0" y="344423"/>
                </a:lnTo>
                <a:lnTo>
                  <a:pt x="0" y="0"/>
                </a:lnTo>
                <a:close/>
              </a:path>
            </a:pathLst>
          </a:custGeom>
          <a:ln w="12192">
            <a:solidFill>
              <a:srgbClr val="000000"/>
            </a:solidFill>
          </a:ln>
        </p:spPr>
        <p:txBody>
          <a:bodyPr wrap="square" lIns="0" tIns="0" rIns="0" bIns="0" rtlCol="0"/>
          <a:lstStyle/>
          <a:p>
            <a:endParaRPr/>
          </a:p>
        </p:txBody>
      </p:sp>
      <p:sp>
        <p:nvSpPr>
          <p:cNvPr id="51" name="object 51"/>
          <p:cNvSpPr/>
          <p:nvPr/>
        </p:nvSpPr>
        <p:spPr>
          <a:xfrm>
            <a:off x="7979664" y="5605271"/>
            <a:ext cx="134620" cy="326390"/>
          </a:xfrm>
          <a:custGeom>
            <a:avLst/>
            <a:gdLst/>
            <a:ahLst/>
            <a:cxnLst/>
            <a:rect l="l" t="t" r="r" b="b"/>
            <a:pathLst>
              <a:path w="134620" h="326389">
                <a:moveTo>
                  <a:pt x="0" y="0"/>
                </a:moveTo>
                <a:lnTo>
                  <a:pt x="134111" y="0"/>
                </a:lnTo>
                <a:lnTo>
                  <a:pt x="134111" y="326135"/>
                </a:lnTo>
                <a:lnTo>
                  <a:pt x="0" y="326135"/>
                </a:lnTo>
                <a:lnTo>
                  <a:pt x="0" y="0"/>
                </a:lnTo>
                <a:close/>
              </a:path>
            </a:pathLst>
          </a:custGeom>
          <a:ln w="12192">
            <a:solidFill>
              <a:srgbClr val="000000"/>
            </a:solidFill>
          </a:ln>
        </p:spPr>
        <p:txBody>
          <a:bodyPr wrap="square" lIns="0" tIns="0" rIns="0" bIns="0" rtlCol="0"/>
          <a:lstStyle/>
          <a:p>
            <a:endParaRPr/>
          </a:p>
        </p:txBody>
      </p:sp>
      <p:sp>
        <p:nvSpPr>
          <p:cNvPr id="52" name="object 52"/>
          <p:cNvSpPr/>
          <p:nvPr/>
        </p:nvSpPr>
        <p:spPr>
          <a:xfrm>
            <a:off x="8314943" y="5623559"/>
            <a:ext cx="135890" cy="307975"/>
          </a:xfrm>
          <a:custGeom>
            <a:avLst/>
            <a:gdLst/>
            <a:ahLst/>
            <a:cxnLst/>
            <a:rect l="l" t="t" r="r" b="b"/>
            <a:pathLst>
              <a:path w="135890" h="307975">
                <a:moveTo>
                  <a:pt x="0" y="0"/>
                </a:moveTo>
                <a:lnTo>
                  <a:pt x="135635" y="0"/>
                </a:lnTo>
                <a:lnTo>
                  <a:pt x="135635" y="307847"/>
                </a:lnTo>
                <a:lnTo>
                  <a:pt x="0" y="307847"/>
                </a:lnTo>
                <a:lnTo>
                  <a:pt x="0" y="0"/>
                </a:lnTo>
                <a:close/>
              </a:path>
            </a:pathLst>
          </a:custGeom>
          <a:ln w="12192">
            <a:solidFill>
              <a:srgbClr val="000000"/>
            </a:solidFill>
          </a:ln>
        </p:spPr>
        <p:txBody>
          <a:bodyPr wrap="square" lIns="0" tIns="0" rIns="0" bIns="0" rtlCol="0"/>
          <a:lstStyle/>
          <a:p>
            <a:endParaRPr/>
          </a:p>
        </p:txBody>
      </p:sp>
      <p:sp>
        <p:nvSpPr>
          <p:cNvPr id="53" name="object 53"/>
          <p:cNvSpPr/>
          <p:nvPr/>
        </p:nvSpPr>
        <p:spPr>
          <a:xfrm>
            <a:off x="8651747" y="5644896"/>
            <a:ext cx="134620" cy="287020"/>
          </a:xfrm>
          <a:custGeom>
            <a:avLst/>
            <a:gdLst/>
            <a:ahLst/>
            <a:cxnLst/>
            <a:rect l="l" t="t" r="r" b="b"/>
            <a:pathLst>
              <a:path w="134620" h="287020">
                <a:moveTo>
                  <a:pt x="0" y="0"/>
                </a:moveTo>
                <a:lnTo>
                  <a:pt x="134111" y="0"/>
                </a:lnTo>
                <a:lnTo>
                  <a:pt x="134111" y="286511"/>
                </a:lnTo>
                <a:lnTo>
                  <a:pt x="0" y="286511"/>
                </a:lnTo>
                <a:lnTo>
                  <a:pt x="0" y="0"/>
                </a:lnTo>
                <a:close/>
              </a:path>
            </a:pathLst>
          </a:custGeom>
          <a:ln w="12192">
            <a:solidFill>
              <a:srgbClr val="000000"/>
            </a:solidFill>
          </a:ln>
        </p:spPr>
        <p:txBody>
          <a:bodyPr wrap="square" lIns="0" tIns="0" rIns="0" bIns="0" rtlCol="0"/>
          <a:lstStyle/>
          <a:p>
            <a:endParaRPr/>
          </a:p>
        </p:txBody>
      </p:sp>
      <p:sp>
        <p:nvSpPr>
          <p:cNvPr id="54" name="object 54"/>
          <p:cNvSpPr/>
          <p:nvPr/>
        </p:nvSpPr>
        <p:spPr>
          <a:xfrm>
            <a:off x="8987028" y="5669279"/>
            <a:ext cx="134620" cy="262255"/>
          </a:xfrm>
          <a:custGeom>
            <a:avLst/>
            <a:gdLst/>
            <a:ahLst/>
            <a:cxnLst/>
            <a:rect l="l" t="t" r="r" b="b"/>
            <a:pathLst>
              <a:path w="134620" h="262254">
                <a:moveTo>
                  <a:pt x="0" y="0"/>
                </a:moveTo>
                <a:lnTo>
                  <a:pt x="134111" y="0"/>
                </a:lnTo>
                <a:lnTo>
                  <a:pt x="134111" y="262128"/>
                </a:lnTo>
                <a:lnTo>
                  <a:pt x="0" y="262128"/>
                </a:lnTo>
                <a:lnTo>
                  <a:pt x="0" y="0"/>
                </a:lnTo>
                <a:close/>
              </a:path>
            </a:pathLst>
          </a:custGeom>
          <a:ln w="12192">
            <a:solidFill>
              <a:srgbClr val="000000"/>
            </a:solidFill>
          </a:ln>
        </p:spPr>
        <p:txBody>
          <a:bodyPr wrap="square" lIns="0" tIns="0" rIns="0" bIns="0" rtlCol="0"/>
          <a:lstStyle/>
          <a:p>
            <a:endParaRPr/>
          </a:p>
        </p:txBody>
      </p:sp>
      <p:sp>
        <p:nvSpPr>
          <p:cNvPr id="55" name="object 55"/>
          <p:cNvSpPr/>
          <p:nvPr/>
        </p:nvSpPr>
        <p:spPr>
          <a:xfrm>
            <a:off x="9322307" y="5690615"/>
            <a:ext cx="134620" cy="241300"/>
          </a:xfrm>
          <a:custGeom>
            <a:avLst/>
            <a:gdLst/>
            <a:ahLst/>
            <a:cxnLst/>
            <a:rect l="l" t="t" r="r" b="b"/>
            <a:pathLst>
              <a:path w="134620" h="241300">
                <a:moveTo>
                  <a:pt x="0" y="0"/>
                </a:moveTo>
                <a:lnTo>
                  <a:pt x="134111" y="0"/>
                </a:lnTo>
                <a:lnTo>
                  <a:pt x="134111" y="240792"/>
                </a:lnTo>
                <a:lnTo>
                  <a:pt x="0" y="240792"/>
                </a:lnTo>
                <a:lnTo>
                  <a:pt x="0" y="0"/>
                </a:lnTo>
                <a:close/>
              </a:path>
            </a:pathLst>
          </a:custGeom>
          <a:ln w="12192">
            <a:solidFill>
              <a:srgbClr val="000000"/>
            </a:solidFill>
          </a:ln>
        </p:spPr>
        <p:txBody>
          <a:bodyPr wrap="square" lIns="0" tIns="0" rIns="0" bIns="0" rtlCol="0"/>
          <a:lstStyle/>
          <a:p>
            <a:endParaRPr/>
          </a:p>
        </p:txBody>
      </p:sp>
      <p:sp>
        <p:nvSpPr>
          <p:cNvPr id="56" name="object 56"/>
          <p:cNvSpPr/>
          <p:nvPr/>
        </p:nvSpPr>
        <p:spPr>
          <a:xfrm>
            <a:off x="729995" y="5154167"/>
            <a:ext cx="201295" cy="59690"/>
          </a:xfrm>
          <a:custGeom>
            <a:avLst/>
            <a:gdLst/>
            <a:ahLst/>
            <a:cxnLst/>
            <a:rect l="l" t="t" r="r" b="b"/>
            <a:pathLst>
              <a:path w="201294" h="59689">
                <a:moveTo>
                  <a:pt x="201168" y="0"/>
                </a:moveTo>
                <a:lnTo>
                  <a:pt x="0" y="59435"/>
                </a:lnTo>
              </a:path>
            </a:pathLst>
          </a:custGeom>
          <a:ln w="3175">
            <a:solidFill>
              <a:srgbClr val="000000"/>
            </a:solidFill>
            <a:prstDash val="sysDot"/>
          </a:ln>
        </p:spPr>
        <p:txBody>
          <a:bodyPr wrap="square" lIns="0" tIns="0" rIns="0" bIns="0" rtlCol="0"/>
          <a:lstStyle/>
          <a:p>
            <a:endParaRPr/>
          </a:p>
        </p:txBody>
      </p:sp>
      <p:sp>
        <p:nvSpPr>
          <p:cNvPr id="57" name="object 57"/>
          <p:cNvSpPr/>
          <p:nvPr/>
        </p:nvSpPr>
        <p:spPr>
          <a:xfrm>
            <a:off x="1065275" y="5128259"/>
            <a:ext cx="201295" cy="26034"/>
          </a:xfrm>
          <a:custGeom>
            <a:avLst/>
            <a:gdLst/>
            <a:ahLst/>
            <a:cxnLst/>
            <a:rect l="l" t="t" r="r" b="b"/>
            <a:pathLst>
              <a:path w="201294" h="26035">
                <a:moveTo>
                  <a:pt x="201167" y="0"/>
                </a:moveTo>
                <a:lnTo>
                  <a:pt x="0" y="25907"/>
                </a:lnTo>
              </a:path>
            </a:pathLst>
          </a:custGeom>
          <a:ln w="3175">
            <a:solidFill>
              <a:srgbClr val="000000"/>
            </a:solidFill>
            <a:prstDash val="sysDot"/>
          </a:ln>
        </p:spPr>
        <p:txBody>
          <a:bodyPr wrap="square" lIns="0" tIns="0" rIns="0" bIns="0" rtlCol="0"/>
          <a:lstStyle/>
          <a:p>
            <a:endParaRPr/>
          </a:p>
        </p:txBody>
      </p:sp>
      <p:sp>
        <p:nvSpPr>
          <p:cNvPr id="58" name="object 58"/>
          <p:cNvSpPr/>
          <p:nvPr/>
        </p:nvSpPr>
        <p:spPr>
          <a:xfrm>
            <a:off x="1400555" y="5125211"/>
            <a:ext cx="201295" cy="3175"/>
          </a:xfrm>
          <a:custGeom>
            <a:avLst/>
            <a:gdLst/>
            <a:ahLst/>
            <a:cxnLst/>
            <a:rect l="l" t="t" r="r" b="b"/>
            <a:pathLst>
              <a:path w="201294" h="3175">
                <a:moveTo>
                  <a:pt x="201167" y="0"/>
                </a:moveTo>
                <a:lnTo>
                  <a:pt x="0" y="3048"/>
                </a:lnTo>
              </a:path>
            </a:pathLst>
          </a:custGeom>
          <a:ln w="3175">
            <a:solidFill>
              <a:srgbClr val="000000"/>
            </a:solidFill>
            <a:prstDash val="sysDot"/>
          </a:ln>
        </p:spPr>
        <p:txBody>
          <a:bodyPr wrap="square" lIns="0" tIns="0" rIns="0" bIns="0" rtlCol="0"/>
          <a:lstStyle/>
          <a:p>
            <a:endParaRPr/>
          </a:p>
        </p:txBody>
      </p:sp>
      <p:sp>
        <p:nvSpPr>
          <p:cNvPr id="59" name="object 59"/>
          <p:cNvSpPr/>
          <p:nvPr/>
        </p:nvSpPr>
        <p:spPr>
          <a:xfrm>
            <a:off x="1735835" y="5024628"/>
            <a:ext cx="203200" cy="100965"/>
          </a:xfrm>
          <a:custGeom>
            <a:avLst/>
            <a:gdLst/>
            <a:ahLst/>
            <a:cxnLst/>
            <a:rect l="l" t="t" r="r" b="b"/>
            <a:pathLst>
              <a:path w="203200" h="100964">
                <a:moveTo>
                  <a:pt x="202691" y="0"/>
                </a:moveTo>
                <a:lnTo>
                  <a:pt x="0" y="100584"/>
                </a:lnTo>
              </a:path>
            </a:pathLst>
          </a:custGeom>
          <a:ln w="3175">
            <a:solidFill>
              <a:srgbClr val="000000"/>
            </a:solidFill>
            <a:prstDash val="sysDot"/>
          </a:ln>
        </p:spPr>
        <p:txBody>
          <a:bodyPr wrap="square" lIns="0" tIns="0" rIns="0" bIns="0" rtlCol="0"/>
          <a:lstStyle/>
          <a:p>
            <a:endParaRPr/>
          </a:p>
        </p:txBody>
      </p:sp>
      <p:sp>
        <p:nvSpPr>
          <p:cNvPr id="60" name="object 60"/>
          <p:cNvSpPr/>
          <p:nvPr/>
        </p:nvSpPr>
        <p:spPr>
          <a:xfrm>
            <a:off x="2072639" y="5013959"/>
            <a:ext cx="201295" cy="10795"/>
          </a:xfrm>
          <a:custGeom>
            <a:avLst/>
            <a:gdLst/>
            <a:ahLst/>
            <a:cxnLst/>
            <a:rect l="l" t="t" r="r" b="b"/>
            <a:pathLst>
              <a:path w="201294" h="10795">
                <a:moveTo>
                  <a:pt x="201168" y="0"/>
                </a:moveTo>
                <a:lnTo>
                  <a:pt x="0" y="10667"/>
                </a:lnTo>
              </a:path>
            </a:pathLst>
          </a:custGeom>
          <a:ln w="3175">
            <a:solidFill>
              <a:srgbClr val="000000"/>
            </a:solidFill>
            <a:prstDash val="sysDot"/>
          </a:ln>
        </p:spPr>
        <p:txBody>
          <a:bodyPr wrap="square" lIns="0" tIns="0" rIns="0" bIns="0" rtlCol="0"/>
          <a:lstStyle/>
          <a:p>
            <a:endParaRPr/>
          </a:p>
        </p:txBody>
      </p:sp>
      <p:sp>
        <p:nvSpPr>
          <p:cNvPr id="61" name="object 61"/>
          <p:cNvSpPr/>
          <p:nvPr/>
        </p:nvSpPr>
        <p:spPr>
          <a:xfrm>
            <a:off x="2407920" y="5013959"/>
            <a:ext cx="201295" cy="52069"/>
          </a:xfrm>
          <a:custGeom>
            <a:avLst/>
            <a:gdLst/>
            <a:ahLst/>
            <a:cxnLst/>
            <a:rect l="l" t="t" r="r" b="b"/>
            <a:pathLst>
              <a:path w="201294" h="52070">
                <a:moveTo>
                  <a:pt x="201168" y="51815"/>
                </a:moveTo>
                <a:lnTo>
                  <a:pt x="0" y="0"/>
                </a:lnTo>
              </a:path>
            </a:pathLst>
          </a:custGeom>
          <a:ln w="3175">
            <a:solidFill>
              <a:srgbClr val="000000"/>
            </a:solidFill>
            <a:prstDash val="sysDot"/>
          </a:ln>
        </p:spPr>
        <p:txBody>
          <a:bodyPr wrap="square" lIns="0" tIns="0" rIns="0" bIns="0" rtlCol="0"/>
          <a:lstStyle/>
          <a:p>
            <a:endParaRPr/>
          </a:p>
        </p:txBody>
      </p:sp>
      <p:sp>
        <p:nvSpPr>
          <p:cNvPr id="62" name="object 62"/>
          <p:cNvSpPr/>
          <p:nvPr/>
        </p:nvSpPr>
        <p:spPr>
          <a:xfrm>
            <a:off x="2743200" y="5065776"/>
            <a:ext cx="201295" cy="88900"/>
          </a:xfrm>
          <a:custGeom>
            <a:avLst/>
            <a:gdLst/>
            <a:ahLst/>
            <a:cxnLst/>
            <a:rect l="l" t="t" r="r" b="b"/>
            <a:pathLst>
              <a:path w="201294" h="88900">
                <a:moveTo>
                  <a:pt x="201168" y="88392"/>
                </a:moveTo>
                <a:lnTo>
                  <a:pt x="0" y="0"/>
                </a:lnTo>
              </a:path>
            </a:pathLst>
          </a:custGeom>
          <a:ln w="3175">
            <a:solidFill>
              <a:srgbClr val="000000"/>
            </a:solidFill>
            <a:prstDash val="sysDot"/>
          </a:ln>
        </p:spPr>
        <p:txBody>
          <a:bodyPr wrap="square" lIns="0" tIns="0" rIns="0" bIns="0" rtlCol="0"/>
          <a:lstStyle/>
          <a:p>
            <a:endParaRPr/>
          </a:p>
        </p:txBody>
      </p:sp>
      <p:sp>
        <p:nvSpPr>
          <p:cNvPr id="63" name="object 63"/>
          <p:cNvSpPr/>
          <p:nvPr/>
        </p:nvSpPr>
        <p:spPr>
          <a:xfrm>
            <a:off x="3078479" y="5154167"/>
            <a:ext cx="203200" cy="12700"/>
          </a:xfrm>
          <a:custGeom>
            <a:avLst/>
            <a:gdLst/>
            <a:ahLst/>
            <a:cxnLst/>
            <a:rect l="l" t="t" r="r" b="b"/>
            <a:pathLst>
              <a:path w="203200" h="12700">
                <a:moveTo>
                  <a:pt x="202691" y="12191"/>
                </a:moveTo>
                <a:lnTo>
                  <a:pt x="0" y="0"/>
                </a:lnTo>
              </a:path>
            </a:pathLst>
          </a:custGeom>
          <a:ln w="3175">
            <a:solidFill>
              <a:srgbClr val="000000"/>
            </a:solidFill>
            <a:prstDash val="sysDot"/>
          </a:ln>
        </p:spPr>
        <p:txBody>
          <a:bodyPr wrap="square" lIns="0" tIns="0" rIns="0" bIns="0" rtlCol="0"/>
          <a:lstStyle/>
          <a:p>
            <a:endParaRPr/>
          </a:p>
        </p:txBody>
      </p:sp>
      <p:sp>
        <p:nvSpPr>
          <p:cNvPr id="64" name="object 64"/>
          <p:cNvSpPr/>
          <p:nvPr/>
        </p:nvSpPr>
        <p:spPr>
          <a:xfrm>
            <a:off x="3415284" y="5102352"/>
            <a:ext cx="201295" cy="64135"/>
          </a:xfrm>
          <a:custGeom>
            <a:avLst/>
            <a:gdLst/>
            <a:ahLst/>
            <a:cxnLst/>
            <a:rect l="l" t="t" r="r" b="b"/>
            <a:pathLst>
              <a:path w="201295" h="64135">
                <a:moveTo>
                  <a:pt x="201168" y="0"/>
                </a:moveTo>
                <a:lnTo>
                  <a:pt x="0" y="64008"/>
                </a:lnTo>
              </a:path>
            </a:pathLst>
          </a:custGeom>
          <a:ln w="3175">
            <a:solidFill>
              <a:srgbClr val="000000"/>
            </a:solidFill>
            <a:prstDash val="sysDot"/>
          </a:ln>
        </p:spPr>
        <p:txBody>
          <a:bodyPr wrap="square" lIns="0" tIns="0" rIns="0" bIns="0" rtlCol="0"/>
          <a:lstStyle/>
          <a:p>
            <a:endParaRPr/>
          </a:p>
        </p:txBody>
      </p:sp>
      <p:sp>
        <p:nvSpPr>
          <p:cNvPr id="65" name="object 65"/>
          <p:cNvSpPr/>
          <p:nvPr/>
        </p:nvSpPr>
        <p:spPr>
          <a:xfrm>
            <a:off x="3750564" y="5094732"/>
            <a:ext cx="201295" cy="7620"/>
          </a:xfrm>
          <a:custGeom>
            <a:avLst/>
            <a:gdLst/>
            <a:ahLst/>
            <a:cxnLst/>
            <a:rect l="l" t="t" r="r" b="b"/>
            <a:pathLst>
              <a:path w="201295" h="7620">
                <a:moveTo>
                  <a:pt x="201168" y="0"/>
                </a:moveTo>
                <a:lnTo>
                  <a:pt x="0" y="7620"/>
                </a:lnTo>
              </a:path>
            </a:pathLst>
          </a:custGeom>
          <a:ln w="3175">
            <a:solidFill>
              <a:srgbClr val="000000"/>
            </a:solidFill>
            <a:prstDash val="sysDot"/>
          </a:ln>
        </p:spPr>
        <p:txBody>
          <a:bodyPr wrap="square" lIns="0" tIns="0" rIns="0" bIns="0" rtlCol="0"/>
          <a:lstStyle/>
          <a:p>
            <a:endParaRPr/>
          </a:p>
        </p:txBody>
      </p:sp>
      <p:sp>
        <p:nvSpPr>
          <p:cNvPr id="66" name="object 66"/>
          <p:cNvSpPr/>
          <p:nvPr/>
        </p:nvSpPr>
        <p:spPr>
          <a:xfrm>
            <a:off x="4085844" y="5094732"/>
            <a:ext cx="201295" cy="44450"/>
          </a:xfrm>
          <a:custGeom>
            <a:avLst/>
            <a:gdLst/>
            <a:ahLst/>
            <a:cxnLst/>
            <a:rect l="l" t="t" r="r" b="b"/>
            <a:pathLst>
              <a:path w="201295" h="44450">
                <a:moveTo>
                  <a:pt x="201167" y="44196"/>
                </a:moveTo>
                <a:lnTo>
                  <a:pt x="0" y="0"/>
                </a:lnTo>
              </a:path>
            </a:pathLst>
          </a:custGeom>
          <a:ln w="3175">
            <a:solidFill>
              <a:srgbClr val="000000"/>
            </a:solidFill>
            <a:prstDash val="sysDot"/>
          </a:ln>
        </p:spPr>
        <p:txBody>
          <a:bodyPr wrap="square" lIns="0" tIns="0" rIns="0" bIns="0" rtlCol="0"/>
          <a:lstStyle/>
          <a:p>
            <a:endParaRPr/>
          </a:p>
        </p:txBody>
      </p:sp>
      <p:sp>
        <p:nvSpPr>
          <p:cNvPr id="67" name="object 67"/>
          <p:cNvSpPr/>
          <p:nvPr/>
        </p:nvSpPr>
        <p:spPr>
          <a:xfrm>
            <a:off x="4421123" y="5138928"/>
            <a:ext cx="203200" cy="108585"/>
          </a:xfrm>
          <a:custGeom>
            <a:avLst/>
            <a:gdLst/>
            <a:ahLst/>
            <a:cxnLst/>
            <a:rect l="l" t="t" r="r" b="b"/>
            <a:pathLst>
              <a:path w="203200" h="108585">
                <a:moveTo>
                  <a:pt x="202691" y="108204"/>
                </a:moveTo>
                <a:lnTo>
                  <a:pt x="0" y="0"/>
                </a:lnTo>
              </a:path>
            </a:pathLst>
          </a:custGeom>
          <a:ln w="3175">
            <a:solidFill>
              <a:srgbClr val="000000"/>
            </a:solidFill>
            <a:prstDash val="sysDot"/>
          </a:ln>
        </p:spPr>
        <p:txBody>
          <a:bodyPr wrap="square" lIns="0" tIns="0" rIns="0" bIns="0" rtlCol="0"/>
          <a:lstStyle/>
          <a:p>
            <a:endParaRPr/>
          </a:p>
        </p:txBody>
      </p:sp>
      <p:sp>
        <p:nvSpPr>
          <p:cNvPr id="68" name="object 68"/>
          <p:cNvSpPr/>
          <p:nvPr/>
        </p:nvSpPr>
        <p:spPr>
          <a:xfrm>
            <a:off x="4757928" y="5247132"/>
            <a:ext cx="201295" cy="74930"/>
          </a:xfrm>
          <a:custGeom>
            <a:avLst/>
            <a:gdLst/>
            <a:ahLst/>
            <a:cxnLst/>
            <a:rect l="l" t="t" r="r" b="b"/>
            <a:pathLst>
              <a:path w="201295" h="74929">
                <a:moveTo>
                  <a:pt x="201168" y="74676"/>
                </a:moveTo>
                <a:lnTo>
                  <a:pt x="0" y="0"/>
                </a:lnTo>
              </a:path>
            </a:pathLst>
          </a:custGeom>
          <a:ln w="3175">
            <a:solidFill>
              <a:srgbClr val="000000"/>
            </a:solidFill>
            <a:prstDash val="sysDot"/>
          </a:ln>
        </p:spPr>
        <p:txBody>
          <a:bodyPr wrap="square" lIns="0" tIns="0" rIns="0" bIns="0" rtlCol="0"/>
          <a:lstStyle/>
          <a:p>
            <a:endParaRPr/>
          </a:p>
        </p:txBody>
      </p:sp>
      <p:sp>
        <p:nvSpPr>
          <p:cNvPr id="69" name="object 69"/>
          <p:cNvSpPr/>
          <p:nvPr/>
        </p:nvSpPr>
        <p:spPr>
          <a:xfrm>
            <a:off x="5093208" y="5321808"/>
            <a:ext cx="201295" cy="47625"/>
          </a:xfrm>
          <a:custGeom>
            <a:avLst/>
            <a:gdLst/>
            <a:ahLst/>
            <a:cxnLst/>
            <a:rect l="l" t="t" r="r" b="b"/>
            <a:pathLst>
              <a:path w="201295" h="47625">
                <a:moveTo>
                  <a:pt x="201167" y="47243"/>
                </a:moveTo>
                <a:lnTo>
                  <a:pt x="0" y="0"/>
                </a:lnTo>
              </a:path>
            </a:pathLst>
          </a:custGeom>
          <a:ln w="3175">
            <a:solidFill>
              <a:srgbClr val="000000"/>
            </a:solidFill>
            <a:prstDash val="sysDot"/>
          </a:ln>
        </p:spPr>
        <p:txBody>
          <a:bodyPr wrap="square" lIns="0" tIns="0" rIns="0" bIns="0" rtlCol="0"/>
          <a:lstStyle/>
          <a:p>
            <a:endParaRPr/>
          </a:p>
        </p:txBody>
      </p:sp>
      <p:sp>
        <p:nvSpPr>
          <p:cNvPr id="70" name="object 70"/>
          <p:cNvSpPr/>
          <p:nvPr/>
        </p:nvSpPr>
        <p:spPr>
          <a:xfrm>
            <a:off x="5428488" y="5369052"/>
            <a:ext cx="201295" cy="29209"/>
          </a:xfrm>
          <a:custGeom>
            <a:avLst/>
            <a:gdLst/>
            <a:ahLst/>
            <a:cxnLst/>
            <a:rect l="l" t="t" r="r" b="b"/>
            <a:pathLst>
              <a:path w="201295" h="29210">
                <a:moveTo>
                  <a:pt x="201167" y="28956"/>
                </a:moveTo>
                <a:lnTo>
                  <a:pt x="0" y="0"/>
                </a:lnTo>
              </a:path>
            </a:pathLst>
          </a:custGeom>
          <a:ln w="3175">
            <a:solidFill>
              <a:srgbClr val="000000"/>
            </a:solidFill>
            <a:prstDash val="sysDot"/>
          </a:ln>
        </p:spPr>
        <p:txBody>
          <a:bodyPr wrap="square" lIns="0" tIns="0" rIns="0" bIns="0" rtlCol="0"/>
          <a:lstStyle/>
          <a:p>
            <a:endParaRPr/>
          </a:p>
        </p:txBody>
      </p:sp>
      <p:sp>
        <p:nvSpPr>
          <p:cNvPr id="71" name="object 71"/>
          <p:cNvSpPr/>
          <p:nvPr/>
        </p:nvSpPr>
        <p:spPr>
          <a:xfrm>
            <a:off x="5763767" y="5398008"/>
            <a:ext cx="203200" cy="21590"/>
          </a:xfrm>
          <a:custGeom>
            <a:avLst/>
            <a:gdLst/>
            <a:ahLst/>
            <a:cxnLst/>
            <a:rect l="l" t="t" r="r" b="b"/>
            <a:pathLst>
              <a:path w="203200" h="21589">
                <a:moveTo>
                  <a:pt x="202692" y="21335"/>
                </a:moveTo>
                <a:lnTo>
                  <a:pt x="0" y="0"/>
                </a:lnTo>
              </a:path>
            </a:pathLst>
          </a:custGeom>
          <a:ln w="3175">
            <a:solidFill>
              <a:srgbClr val="000000"/>
            </a:solidFill>
            <a:prstDash val="sysDot"/>
          </a:ln>
        </p:spPr>
        <p:txBody>
          <a:bodyPr wrap="square" lIns="0" tIns="0" rIns="0" bIns="0" rtlCol="0"/>
          <a:lstStyle/>
          <a:p>
            <a:endParaRPr/>
          </a:p>
        </p:txBody>
      </p:sp>
      <p:sp>
        <p:nvSpPr>
          <p:cNvPr id="72" name="object 72"/>
          <p:cNvSpPr/>
          <p:nvPr/>
        </p:nvSpPr>
        <p:spPr>
          <a:xfrm>
            <a:off x="6100571" y="5419344"/>
            <a:ext cx="201295" cy="30480"/>
          </a:xfrm>
          <a:custGeom>
            <a:avLst/>
            <a:gdLst/>
            <a:ahLst/>
            <a:cxnLst/>
            <a:rect l="l" t="t" r="r" b="b"/>
            <a:pathLst>
              <a:path w="201295" h="30479">
                <a:moveTo>
                  <a:pt x="201167" y="30479"/>
                </a:moveTo>
                <a:lnTo>
                  <a:pt x="0" y="0"/>
                </a:lnTo>
              </a:path>
            </a:pathLst>
          </a:custGeom>
          <a:ln w="3175">
            <a:solidFill>
              <a:srgbClr val="000000"/>
            </a:solidFill>
            <a:prstDash val="sysDot"/>
          </a:ln>
        </p:spPr>
        <p:txBody>
          <a:bodyPr wrap="square" lIns="0" tIns="0" rIns="0" bIns="0" rtlCol="0"/>
          <a:lstStyle/>
          <a:p>
            <a:endParaRPr/>
          </a:p>
        </p:txBody>
      </p:sp>
      <p:sp>
        <p:nvSpPr>
          <p:cNvPr id="73" name="object 73"/>
          <p:cNvSpPr/>
          <p:nvPr/>
        </p:nvSpPr>
        <p:spPr>
          <a:xfrm>
            <a:off x="6435852" y="5449823"/>
            <a:ext cx="201295" cy="38100"/>
          </a:xfrm>
          <a:custGeom>
            <a:avLst/>
            <a:gdLst/>
            <a:ahLst/>
            <a:cxnLst/>
            <a:rect l="l" t="t" r="r" b="b"/>
            <a:pathLst>
              <a:path w="201295" h="38100">
                <a:moveTo>
                  <a:pt x="201167" y="38100"/>
                </a:moveTo>
                <a:lnTo>
                  <a:pt x="0" y="0"/>
                </a:lnTo>
              </a:path>
            </a:pathLst>
          </a:custGeom>
          <a:ln w="3175">
            <a:solidFill>
              <a:srgbClr val="000000"/>
            </a:solidFill>
            <a:prstDash val="sysDot"/>
          </a:ln>
        </p:spPr>
        <p:txBody>
          <a:bodyPr wrap="square" lIns="0" tIns="0" rIns="0" bIns="0" rtlCol="0"/>
          <a:lstStyle/>
          <a:p>
            <a:endParaRPr/>
          </a:p>
        </p:txBody>
      </p:sp>
      <p:sp>
        <p:nvSpPr>
          <p:cNvPr id="74" name="object 74"/>
          <p:cNvSpPr/>
          <p:nvPr/>
        </p:nvSpPr>
        <p:spPr>
          <a:xfrm>
            <a:off x="6771131" y="5487923"/>
            <a:ext cx="201295" cy="40005"/>
          </a:xfrm>
          <a:custGeom>
            <a:avLst/>
            <a:gdLst/>
            <a:ahLst/>
            <a:cxnLst/>
            <a:rect l="l" t="t" r="r" b="b"/>
            <a:pathLst>
              <a:path w="201295" h="40004">
                <a:moveTo>
                  <a:pt x="201168" y="39623"/>
                </a:moveTo>
                <a:lnTo>
                  <a:pt x="0" y="0"/>
                </a:lnTo>
              </a:path>
            </a:pathLst>
          </a:custGeom>
          <a:ln w="3175">
            <a:solidFill>
              <a:srgbClr val="000000"/>
            </a:solidFill>
            <a:prstDash val="sysDot"/>
          </a:ln>
        </p:spPr>
        <p:txBody>
          <a:bodyPr wrap="square" lIns="0" tIns="0" rIns="0" bIns="0" rtlCol="0"/>
          <a:lstStyle/>
          <a:p>
            <a:endParaRPr/>
          </a:p>
        </p:txBody>
      </p:sp>
      <p:sp>
        <p:nvSpPr>
          <p:cNvPr id="75" name="object 75"/>
          <p:cNvSpPr/>
          <p:nvPr/>
        </p:nvSpPr>
        <p:spPr>
          <a:xfrm>
            <a:off x="7106411" y="5527547"/>
            <a:ext cx="203200" cy="36830"/>
          </a:xfrm>
          <a:custGeom>
            <a:avLst/>
            <a:gdLst/>
            <a:ahLst/>
            <a:cxnLst/>
            <a:rect l="l" t="t" r="r" b="b"/>
            <a:pathLst>
              <a:path w="203200" h="36829">
                <a:moveTo>
                  <a:pt x="202692" y="36575"/>
                </a:moveTo>
                <a:lnTo>
                  <a:pt x="0" y="0"/>
                </a:lnTo>
              </a:path>
            </a:pathLst>
          </a:custGeom>
          <a:ln w="3175">
            <a:solidFill>
              <a:srgbClr val="000000"/>
            </a:solidFill>
            <a:prstDash val="sysDot"/>
          </a:ln>
        </p:spPr>
        <p:txBody>
          <a:bodyPr wrap="square" lIns="0" tIns="0" rIns="0" bIns="0" rtlCol="0"/>
          <a:lstStyle/>
          <a:p>
            <a:endParaRPr/>
          </a:p>
        </p:txBody>
      </p:sp>
      <p:sp>
        <p:nvSpPr>
          <p:cNvPr id="76" name="object 76"/>
          <p:cNvSpPr/>
          <p:nvPr/>
        </p:nvSpPr>
        <p:spPr>
          <a:xfrm>
            <a:off x="7443216" y="5564123"/>
            <a:ext cx="201295" cy="22860"/>
          </a:xfrm>
          <a:custGeom>
            <a:avLst/>
            <a:gdLst/>
            <a:ahLst/>
            <a:cxnLst/>
            <a:rect l="l" t="t" r="r" b="b"/>
            <a:pathLst>
              <a:path w="201295" h="22860">
                <a:moveTo>
                  <a:pt x="201168" y="22859"/>
                </a:moveTo>
                <a:lnTo>
                  <a:pt x="0" y="0"/>
                </a:lnTo>
              </a:path>
            </a:pathLst>
          </a:custGeom>
          <a:ln w="3175">
            <a:solidFill>
              <a:srgbClr val="000000"/>
            </a:solidFill>
            <a:prstDash val="sysDot"/>
          </a:ln>
        </p:spPr>
        <p:txBody>
          <a:bodyPr wrap="square" lIns="0" tIns="0" rIns="0" bIns="0" rtlCol="0"/>
          <a:lstStyle/>
          <a:p>
            <a:endParaRPr/>
          </a:p>
        </p:txBody>
      </p:sp>
      <p:sp>
        <p:nvSpPr>
          <p:cNvPr id="77" name="object 77"/>
          <p:cNvSpPr/>
          <p:nvPr/>
        </p:nvSpPr>
        <p:spPr>
          <a:xfrm>
            <a:off x="7778495" y="5586984"/>
            <a:ext cx="201295" cy="18415"/>
          </a:xfrm>
          <a:custGeom>
            <a:avLst/>
            <a:gdLst/>
            <a:ahLst/>
            <a:cxnLst/>
            <a:rect l="l" t="t" r="r" b="b"/>
            <a:pathLst>
              <a:path w="201295" h="18414">
                <a:moveTo>
                  <a:pt x="201167" y="18287"/>
                </a:moveTo>
                <a:lnTo>
                  <a:pt x="0" y="0"/>
                </a:lnTo>
              </a:path>
            </a:pathLst>
          </a:custGeom>
          <a:ln w="3175">
            <a:solidFill>
              <a:srgbClr val="000000"/>
            </a:solidFill>
            <a:prstDash val="sysDot"/>
          </a:ln>
        </p:spPr>
        <p:txBody>
          <a:bodyPr wrap="square" lIns="0" tIns="0" rIns="0" bIns="0" rtlCol="0"/>
          <a:lstStyle/>
          <a:p>
            <a:endParaRPr/>
          </a:p>
        </p:txBody>
      </p:sp>
      <p:sp>
        <p:nvSpPr>
          <p:cNvPr id="78" name="object 78"/>
          <p:cNvSpPr/>
          <p:nvPr/>
        </p:nvSpPr>
        <p:spPr>
          <a:xfrm>
            <a:off x="8113776" y="5605271"/>
            <a:ext cx="201295" cy="18415"/>
          </a:xfrm>
          <a:custGeom>
            <a:avLst/>
            <a:gdLst/>
            <a:ahLst/>
            <a:cxnLst/>
            <a:rect l="l" t="t" r="r" b="b"/>
            <a:pathLst>
              <a:path w="201295" h="18414">
                <a:moveTo>
                  <a:pt x="201168" y="18287"/>
                </a:moveTo>
                <a:lnTo>
                  <a:pt x="0" y="0"/>
                </a:lnTo>
              </a:path>
            </a:pathLst>
          </a:custGeom>
          <a:ln w="3175">
            <a:solidFill>
              <a:srgbClr val="000000"/>
            </a:solidFill>
            <a:prstDash val="sysDot"/>
          </a:ln>
        </p:spPr>
        <p:txBody>
          <a:bodyPr wrap="square" lIns="0" tIns="0" rIns="0" bIns="0" rtlCol="0"/>
          <a:lstStyle/>
          <a:p>
            <a:endParaRPr/>
          </a:p>
        </p:txBody>
      </p:sp>
      <p:sp>
        <p:nvSpPr>
          <p:cNvPr id="79" name="object 79"/>
          <p:cNvSpPr/>
          <p:nvPr/>
        </p:nvSpPr>
        <p:spPr>
          <a:xfrm>
            <a:off x="8450580" y="5623559"/>
            <a:ext cx="201295" cy="21590"/>
          </a:xfrm>
          <a:custGeom>
            <a:avLst/>
            <a:gdLst/>
            <a:ahLst/>
            <a:cxnLst/>
            <a:rect l="l" t="t" r="r" b="b"/>
            <a:pathLst>
              <a:path w="201295" h="21589">
                <a:moveTo>
                  <a:pt x="201167" y="21335"/>
                </a:moveTo>
                <a:lnTo>
                  <a:pt x="0" y="0"/>
                </a:lnTo>
              </a:path>
            </a:pathLst>
          </a:custGeom>
          <a:ln w="3175">
            <a:solidFill>
              <a:srgbClr val="000000"/>
            </a:solidFill>
            <a:prstDash val="sysDot"/>
          </a:ln>
        </p:spPr>
        <p:txBody>
          <a:bodyPr wrap="square" lIns="0" tIns="0" rIns="0" bIns="0" rtlCol="0"/>
          <a:lstStyle/>
          <a:p>
            <a:endParaRPr/>
          </a:p>
        </p:txBody>
      </p:sp>
      <p:sp>
        <p:nvSpPr>
          <p:cNvPr id="80" name="object 80"/>
          <p:cNvSpPr/>
          <p:nvPr/>
        </p:nvSpPr>
        <p:spPr>
          <a:xfrm>
            <a:off x="8785859" y="5644896"/>
            <a:ext cx="201295" cy="24765"/>
          </a:xfrm>
          <a:custGeom>
            <a:avLst/>
            <a:gdLst/>
            <a:ahLst/>
            <a:cxnLst/>
            <a:rect l="l" t="t" r="r" b="b"/>
            <a:pathLst>
              <a:path w="201295" h="24764">
                <a:moveTo>
                  <a:pt x="201168" y="24383"/>
                </a:moveTo>
                <a:lnTo>
                  <a:pt x="0" y="0"/>
                </a:lnTo>
              </a:path>
            </a:pathLst>
          </a:custGeom>
          <a:ln w="3175">
            <a:solidFill>
              <a:srgbClr val="000000"/>
            </a:solidFill>
            <a:prstDash val="sysDot"/>
          </a:ln>
        </p:spPr>
        <p:txBody>
          <a:bodyPr wrap="square" lIns="0" tIns="0" rIns="0" bIns="0" rtlCol="0"/>
          <a:lstStyle/>
          <a:p>
            <a:endParaRPr/>
          </a:p>
        </p:txBody>
      </p:sp>
      <p:sp>
        <p:nvSpPr>
          <p:cNvPr id="81" name="object 81"/>
          <p:cNvSpPr/>
          <p:nvPr/>
        </p:nvSpPr>
        <p:spPr>
          <a:xfrm>
            <a:off x="9121140" y="5669279"/>
            <a:ext cx="201295" cy="21590"/>
          </a:xfrm>
          <a:custGeom>
            <a:avLst/>
            <a:gdLst/>
            <a:ahLst/>
            <a:cxnLst/>
            <a:rect l="l" t="t" r="r" b="b"/>
            <a:pathLst>
              <a:path w="201295" h="21589">
                <a:moveTo>
                  <a:pt x="201167" y="21336"/>
                </a:moveTo>
                <a:lnTo>
                  <a:pt x="0" y="0"/>
                </a:lnTo>
              </a:path>
            </a:pathLst>
          </a:custGeom>
          <a:ln w="3175">
            <a:solidFill>
              <a:srgbClr val="000000"/>
            </a:solidFill>
            <a:prstDash val="sysDot"/>
          </a:ln>
        </p:spPr>
        <p:txBody>
          <a:bodyPr wrap="square" lIns="0" tIns="0" rIns="0" bIns="0" rtlCol="0"/>
          <a:lstStyle/>
          <a:p>
            <a:endParaRPr/>
          </a:p>
        </p:txBody>
      </p:sp>
      <p:sp>
        <p:nvSpPr>
          <p:cNvPr id="82" name="object 82"/>
          <p:cNvSpPr/>
          <p:nvPr/>
        </p:nvSpPr>
        <p:spPr>
          <a:xfrm>
            <a:off x="595883" y="4062984"/>
            <a:ext cx="134112" cy="1150620"/>
          </a:xfrm>
          <a:prstGeom prst="rect">
            <a:avLst/>
          </a:prstGeom>
          <a:blipFill>
            <a:blip r:embed="rId29" cstate="print"/>
            <a:stretch>
              <a:fillRect/>
            </a:stretch>
          </a:blipFill>
        </p:spPr>
        <p:txBody>
          <a:bodyPr wrap="square" lIns="0" tIns="0" rIns="0" bIns="0" rtlCol="0"/>
          <a:lstStyle/>
          <a:p>
            <a:endParaRPr/>
          </a:p>
        </p:txBody>
      </p:sp>
      <p:sp>
        <p:nvSpPr>
          <p:cNvPr id="83" name="object 83"/>
          <p:cNvSpPr/>
          <p:nvPr/>
        </p:nvSpPr>
        <p:spPr>
          <a:xfrm>
            <a:off x="931163" y="3921252"/>
            <a:ext cx="134112" cy="1232915"/>
          </a:xfrm>
          <a:prstGeom prst="rect">
            <a:avLst/>
          </a:prstGeom>
          <a:blipFill>
            <a:blip r:embed="rId30" cstate="print"/>
            <a:stretch>
              <a:fillRect/>
            </a:stretch>
          </a:blipFill>
        </p:spPr>
        <p:txBody>
          <a:bodyPr wrap="square" lIns="0" tIns="0" rIns="0" bIns="0" rtlCol="0"/>
          <a:lstStyle/>
          <a:p>
            <a:endParaRPr/>
          </a:p>
        </p:txBody>
      </p:sp>
      <p:sp>
        <p:nvSpPr>
          <p:cNvPr id="84" name="object 84"/>
          <p:cNvSpPr/>
          <p:nvPr/>
        </p:nvSpPr>
        <p:spPr>
          <a:xfrm>
            <a:off x="1266444" y="3811523"/>
            <a:ext cx="134112" cy="1316736"/>
          </a:xfrm>
          <a:prstGeom prst="rect">
            <a:avLst/>
          </a:prstGeom>
          <a:blipFill>
            <a:blip r:embed="rId31" cstate="print"/>
            <a:stretch>
              <a:fillRect/>
            </a:stretch>
          </a:blipFill>
        </p:spPr>
        <p:txBody>
          <a:bodyPr wrap="square" lIns="0" tIns="0" rIns="0" bIns="0" rtlCol="0"/>
          <a:lstStyle/>
          <a:p>
            <a:endParaRPr/>
          </a:p>
        </p:txBody>
      </p:sp>
      <p:sp>
        <p:nvSpPr>
          <p:cNvPr id="85" name="object 85"/>
          <p:cNvSpPr/>
          <p:nvPr/>
        </p:nvSpPr>
        <p:spPr>
          <a:xfrm>
            <a:off x="1601724" y="3852671"/>
            <a:ext cx="134112" cy="1272539"/>
          </a:xfrm>
          <a:prstGeom prst="rect">
            <a:avLst/>
          </a:prstGeom>
          <a:blipFill>
            <a:blip r:embed="rId32" cstate="print"/>
            <a:stretch>
              <a:fillRect/>
            </a:stretch>
          </a:blipFill>
        </p:spPr>
        <p:txBody>
          <a:bodyPr wrap="square" lIns="0" tIns="0" rIns="0" bIns="0" rtlCol="0"/>
          <a:lstStyle/>
          <a:p>
            <a:endParaRPr/>
          </a:p>
        </p:txBody>
      </p:sp>
      <p:sp>
        <p:nvSpPr>
          <p:cNvPr id="86" name="object 86"/>
          <p:cNvSpPr/>
          <p:nvPr/>
        </p:nvSpPr>
        <p:spPr>
          <a:xfrm>
            <a:off x="1938527" y="3497579"/>
            <a:ext cx="134112" cy="1527048"/>
          </a:xfrm>
          <a:prstGeom prst="rect">
            <a:avLst/>
          </a:prstGeom>
          <a:blipFill>
            <a:blip r:embed="rId33" cstate="print"/>
            <a:stretch>
              <a:fillRect/>
            </a:stretch>
          </a:blipFill>
        </p:spPr>
        <p:txBody>
          <a:bodyPr wrap="square" lIns="0" tIns="0" rIns="0" bIns="0" rtlCol="0"/>
          <a:lstStyle/>
          <a:p>
            <a:endParaRPr/>
          </a:p>
        </p:txBody>
      </p:sp>
      <p:sp>
        <p:nvSpPr>
          <p:cNvPr id="87" name="object 87"/>
          <p:cNvSpPr/>
          <p:nvPr/>
        </p:nvSpPr>
        <p:spPr>
          <a:xfrm>
            <a:off x="2273807" y="3334511"/>
            <a:ext cx="134112" cy="1679448"/>
          </a:xfrm>
          <a:prstGeom prst="rect">
            <a:avLst/>
          </a:prstGeom>
          <a:blipFill>
            <a:blip r:embed="rId34" cstate="print"/>
            <a:stretch>
              <a:fillRect/>
            </a:stretch>
          </a:blipFill>
        </p:spPr>
        <p:txBody>
          <a:bodyPr wrap="square" lIns="0" tIns="0" rIns="0" bIns="0" rtlCol="0"/>
          <a:lstStyle/>
          <a:p>
            <a:endParaRPr/>
          </a:p>
        </p:txBody>
      </p:sp>
      <p:sp>
        <p:nvSpPr>
          <p:cNvPr id="88" name="object 88"/>
          <p:cNvSpPr/>
          <p:nvPr/>
        </p:nvSpPr>
        <p:spPr>
          <a:xfrm>
            <a:off x="2609088" y="3224783"/>
            <a:ext cx="134112" cy="1840992"/>
          </a:xfrm>
          <a:prstGeom prst="rect">
            <a:avLst/>
          </a:prstGeom>
          <a:blipFill>
            <a:blip r:embed="rId35" cstate="print"/>
            <a:stretch>
              <a:fillRect/>
            </a:stretch>
          </a:blipFill>
        </p:spPr>
        <p:txBody>
          <a:bodyPr wrap="square" lIns="0" tIns="0" rIns="0" bIns="0" rtlCol="0"/>
          <a:lstStyle/>
          <a:p>
            <a:endParaRPr/>
          </a:p>
        </p:txBody>
      </p:sp>
      <p:sp>
        <p:nvSpPr>
          <p:cNvPr id="89" name="object 89"/>
          <p:cNvSpPr/>
          <p:nvPr/>
        </p:nvSpPr>
        <p:spPr>
          <a:xfrm>
            <a:off x="2944367" y="3101339"/>
            <a:ext cx="134112" cy="2052827"/>
          </a:xfrm>
          <a:prstGeom prst="rect">
            <a:avLst/>
          </a:prstGeom>
          <a:blipFill>
            <a:blip r:embed="rId36" cstate="print"/>
            <a:stretch>
              <a:fillRect/>
            </a:stretch>
          </a:blipFill>
        </p:spPr>
        <p:txBody>
          <a:bodyPr wrap="square" lIns="0" tIns="0" rIns="0" bIns="0" rtlCol="0"/>
          <a:lstStyle/>
          <a:p>
            <a:endParaRPr/>
          </a:p>
        </p:txBody>
      </p:sp>
      <p:sp>
        <p:nvSpPr>
          <p:cNvPr id="90" name="object 90"/>
          <p:cNvSpPr/>
          <p:nvPr/>
        </p:nvSpPr>
        <p:spPr>
          <a:xfrm>
            <a:off x="3281171" y="2970276"/>
            <a:ext cx="134112" cy="2196084"/>
          </a:xfrm>
          <a:prstGeom prst="rect">
            <a:avLst/>
          </a:prstGeom>
          <a:blipFill>
            <a:blip r:embed="rId37" cstate="print"/>
            <a:stretch>
              <a:fillRect/>
            </a:stretch>
          </a:blipFill>
        </p:spPr>
        <p:txBody>
          <a:bodyPr wrap="square" lIns="0" tIns="0" rIns="0" bIns="0" rtlCol="0"/>
          <a:lstStyle/>
          <a:p>
            <a:endParaRPr/>
          </a:p>
        </p:txBody>
      </p:sp>
      <p:sp>
        <p:nvSpPr>
          <p:cNvPr id="91" name="object 91"/>
          <p:cNvSpPr/>
          <p:nvPr/>
        </p:nvSpPr>
        <p:spPr>
          <a:xfrm>
            <a:off x="3616452" y="2795016"/>
            <a:ext cx="134112" cy="2307336"/>
          </a:xfrm>
          <a:prstGeom prst="rect">
            <a:avLst/>
          </a:prstGeom>
          <a:blipFill>
            <a:blip r:embed="rId38" cstate="print"/>
            <a:stretch>
              <a:fillRect/>
            </a:stretch>
          </a:blipFill>
        </p:spPr>
        <p:txBody>
          <a:bodyPr wrap="square" lIns="0" tIns="0" rIns="0" bIns="0" rtlCol="0"/>
          <a:lstStyle/>
          <a:p>
            <a:endParaRPr/>
          </a:p>
        </p:txBody>
      </p:sp>
      <p:sp>
        <p:nvSpPr>
          <p:cNvPr id="92" name="object 92"/>
          <p:cNvSpPr/>
          <p:nvPr/>
        </p:nvSpPr>
        <p:spPr>
          <a:xfrm>
            <a:off x="3951732" y="2694432"/>
            <a:ext cx="134112" cy="2400300"/>
          </a:xfrm>
          <a:prstGeom prst="rect">
            <a:avLst/>
          </a:prstGeom>
          <a:blipFill>
            <a:blip r:embed="rId39" cstate="print"/>
            <a:stretch>
              <a:fillRect/>
            </a:stretch>
          </a:blipFill>
        </p:spPr>
        <p:txBody>
          <a:bodyPr wrap="square" lIns="0" tIns="0" rIns="0" bIns="0" rtlCol="0"/>
          <a:lstStyle/>
          <a:p>
            <a:endParaRPr/>
          </a:p>
        </p:txBody>
      </p:sp>
      <p:sp>
        <p:nvSpPr>
          <p:cNvPr id="93" name="object 93"/>
          <p:cNvSpPr/>
          <p:nvPr/>
        </p:nvSpPr>
        <p:spPr>
          <a:xfrm>
            <a:off x="4287011" y="2627376"/>
            <a:ext cx="134112" cy="2511552"/>
          </a:xfrm>
          <a:prstGeom prst="rect">
            <a:avLst/>
          </a:prstGeom>
          <a:blipFill>
            <a:blip r:embed="rId40" cstate="print"/>
            <a:stretch>
              <a:fillRect/>
            </a:stretch>
          </a:blipFill>
        </p:spPr>
        <p:txBody>
          <a:bodyPr wrap="square" lIns="0" tIns="0" rIns="0" bIns="0" rtlCol="0"/>
          <a:lstStyle/>
          <a:p>
            <a:endParaRPr/>
          </a:p>
        </p:txBody>
      </p:sp>
      <p:sp>
        <p:nvSpPr>
          <p:cNvPr id="94" name="object 94"/>
          <p:cNvSpPr/>
          <p:nvPr/>
        </p:nvSpPr>
        <p:spPr>
          <a:xfrm>
            <a:off x="4623815" y="2631948"/>
            <a:ext cx="134112" cy="2615184"/>
          </a:xfrm>
          <a:prstGeom prst="rect">
            <a:avLst/>
          </a:prstGeom>
          <a:blipFill>
            <a:blip r:embed="rId41" cstate="print"/>
            <a:stretch>
              <a:fillRect/>
            </a:stretch>
          </a:blipFill>
        </p:spPr>
        <p:txBody>
          <a:bodyPr wrap="square" lIns="0" tIns="0" rIns="0" bIns="0" rtlCol="0"/>
          <a:lstStyle/>
          <a:p>
            <a:endParaRPr/>
          </a:p>
        </p:txBody>
      </p:sp>
      <p:sp>
        <p:nvSpPr>
          <p:cNvPr id="95" name="object 95"/>
          <p:cNvSpPr/>
          <p:nvPr/>
        </p:nvSpPr>
        <p:spPr>
          <a:xfrm>
            <a:off x="4959096" y="2668523"/>
            <a:ext cx="134112" cy="2653284"/>
          </a:xfrm>
          <a:prstGeom prst="rect">
            <a:avLst/>
          </a:prstGeom>
          <a:blipFill>
            <a:blip r:embed="rId42" cstate="print"/>
            <a:stretch>
              <a:fillRect/>
            </a:stretch>
          </a:blipFill>
        </p:spPr>
        <p:txBody>
          <a:bodyPr wrap="square" lIns="0" tIns="0" rIns="0" bIns="0" rtlCol="0"/>
          <a:lstStyle/>
          <a:p>
            <a:endParaRPr/>
          </a:p>
        </p:txBody>
      </p:sp>
      <p:sp>
        <p:nvSpPr>
          <p:cNvPr id="96" name="object 96"/>
          <p:cNvSpPr/>
          <p:nvPr/>
        </p:nvSpPr>
        <p:spPr>
          <a:xfrm>
            <a:off x="5294376" y="2744723"/>
            <a:ext cx="134112" cy="2624328"/>
          </a:xfrm>
          <a:prstGeom prst="rect">
            <a:avLst/>
          </a:prstGeom>
          <a:blipFill>
            <a:blip r:embed="rId43" cstate="print"/>
            <a:stretch>
              <a:fillRect/>
            </a:stretch>
          </a:blipFill>
        </p:spPr>
        <p:txBody>
          <a:bodyPr wrap="square" lIns="0" tIns="0" rIns="0" bIns="0" rtlCol="0"/>
          <a:lstStyle/>
          <a:p>
            <a:endParaRPr/>
          </a:p>
        </p:txBody>
      </p:sp>
      <p:sp>
        <p:nvSpPr>
          <p:cNvPr id="97" name="object 97"/>
          <p:cNvSpPr/>
          <p:nvPr/>
        </p:nvSpPr>
        <p:spPr>
          <a:xfrm>
            <a:off x="5629655" y="2837688"/>
            <a:ext cx="134112" cy="2560320"/>
          </a:xfrm>
          <a:prstGeom prst="rect">
            <a:avLst/>
          </a:prstGeom>
          <a:blipFill>
            <a:blip r:embed="rId44" cstate="print"/>
            <a:stretch>
              <a:fillRect/>
            </a:stretch>
          </a:blipFill>
        </p:spPr>
        <p:txBody>
          <a:bodyPr wrap="square" lIns="0" tIns="0" rIns="0" bIns="0" rtlCol="0"/>
          <a:lstStyle/>
          <a:p>
            <a:endParaRPr/>
          </a:p>
        </p:txBody>
      </p:sp>
      <p:sp>
        <p:nvSpPr>
          <p:cNvPr id="98" name="object 98"/>
          <p:cNvSpPr/>
          <p:nvPr/>
        </p:nvSpPr>
        <p:spPr>
          <a:xfrm>
            <a:off x="5966459" y="2930651"/>
            <a:ext cx="134112" cy="2488692"/>
          </a:xfrm>
          <a:prstGeom prst="rect">
            <a:avLst/>
          </a:prstGeom>
          <a:blipFill>
            <a:blip r:embed="rId45" cstate="print"/>
            <a:stretch>
              <a:fillRect/>
            </a:stretch>
          </a:blipFill>
        </p:spPr>
        <p:txBody>
          <a:bodyPr wrap="square" lIns="0" tIns="0" rIns="0" bIns="0" rtlCol="0"/>
          <a:lstStyle/>
          <a:p>
            <a:endParaRPr/>
          </a:p>
        </p:txBody>
      </p:sp>
      <p:sp>
        <p:nvSpPr>
          <p:cNvPr id="99" name="object 99"/>
          <p:cNvSpPr/>
          <p:nvPr/>
        </p:nvSpPr>
        <p:spPr>
          <a:xfrm>
            <a:off x="6301740" y="3112007"/>
            <a:ext cx="134112" cy="2337816"/>
          </a:xfrm>
          <a:prstGeom prst="rect">
            <a:avLst/>
          </a:prstGeom>
          <a:blipFill>
            <a:blip r:embed="rId46" cstate="print"/>
            <a:stretch>
              <a:fillRect/>
            </a:stretch>
          </a:blipFill>
        </p:spPr>
        <p:txBody>
          <a:bodyPr wrap="square" lIns="0" tIns="0" rIns="0" bIns="0" rtlCol="0"/>
          <a:lstStyle/>
          <a:p>
            <a:endParaRPr/>
          </a:p>
        </p:txBody>
      </p:sp>
      <p:sp>
        <p:nvSpPr>
          <p:cNvPr id="100" name="object 100"/>
          <p:cNvSpPr/>
          <p:nvPr/>
        </p:nvSpPr>
        <p:spPr>
          <a:xfrm>
            <a:off x="6637019" y="3253740"/>
            <a:ext cx="134111" cy="2234184"/>
          </a:xfrm>
          <a:prstGeom prst="rect">
            <a:avLst/>
          </a:prstGeom>
          <a:blipFill>
            <a:blip r:embed="rId47" cstate="print"/>
            <a:stretch>
              <a:fillRect/>
            </a:stretch>
          </a:blipFill>
        </p:spPr>
        <p:txBody>
          <a:bodyPr wrap="square" lIns="0" tIns="0" rIns="0" bIns="0" rtlCol="0"/>
          <a:lstStyle/>
          <a:p>
            <a:endParaRPr/>
          </a:p>
        </p:txBody>
      </p:sp>
      <p:sp>
        <p:nvSpPr>
          <p:cNvPr id="101" name="object 101"/>
          <p:cNvSpPr/>
          <p:nvPr/>
        </p:nvSpPr>
        <p:spPr>
          <a:xfrm>
            <a:off x="6972300" y="3371088"/>
            <a:ext cx="134111" cy="2156460"/>
          </a:xfrm>
          <a:prstGeom prst="rect">
            <a:avLst/>
          </a:prstGeom>
          <a:blipFill>
            <a:blip r:embed="rId48" cstate="print"/>
            <a:stretch>
              <a:fillRect/>
            </a:stretch>
          </a:blipFill>
        </p:spPr>
        <p:txBody>
          <a:bodyPr wrap="square" lIns="0" tIns="0" rIns="0" bIns="0" rtlCol="0"/>
          <a:lstStyle/>
          <a:p>
            <a:endParaRPr/>
          </a:p>
        </p:txBody>
      </p:sp>
      <p:sp>
        <p:nvSpPr>
          <p:cNvPr id="102" name="object 102"/>
          <p:cNvSpPr/>
          <p:nvPr/>
        </p:nvSpPr>
        <p:spPr>
          <a:xfrm>
            <a:off x="7309104" y="3503676"/>
            <a:ext cx="134111" cy="2060448"/>
          </a:xfrm>
          <a:prstGeom prst="rect">
            <a:avLst/>
          </a:prstGeom>
          <a:blipFill>
            <a:blip r:embed="rId49" cstate="print"/>
            <a:stretch>
              <a:fillRect/>
            </a:stretch>
          </a:blipFill>
        </p:spPr>
        <p:txBody>
          <a:bodyPr wrap="square" lIns="0" tIns="0" rIns="0" bIns="0" rtlCol="0"/>
          <a:lstStyle/>
          <a:p>
            <a:endParaRPr/>
          </a:p>
        </p:txBody>
      </p:sp>
      <p:sp>
        <p:nvSpPr>
          <p:cNvPr id="103" name="object 103"/>
          <p:cNvSpPr/>
          <p:nvPr/>
        </p:nvSpPr>
        <p:spPr>
          <a:xfrm>
            <a:off x="7644383" y="3657600"/>
            <a:ext cx="134111" cy="1929383"/>
          </a:xfrm>
          <a:prstGeom prst="rect">
            <a:avLst/>
          </a:prstGeom>
          <a:blipFill>
            <a:blip r:embed="rId50" cstate="print"/>
            <a:stretch>
              <a:fillRect/>
            </a:stretch>
          </a:blipFill>
        </p:spPr>
        <p:txBody>
          <a:bodyPr wrap="square" lIns="0" tIns="0" rIns="0" bIns="0" rtlCol="0"/>
          <a:lstStyle/>
          <a:p>
            <a:endParaRPr/>
          </a:p>
        </p:txBody>
      </p:sp>
      <p:sp>
        <p:nvSpPr>
          <p:cNvPr id="104" name="object 104"/>
          <p:cNvSpPr/>
          <p:nvPr/>
        </p:nvSpPr>
        <p:spPr>
          <a:xfrm>
            <a:off x="7979664" y="3843528"/>
            <a:ext cx="134111" cy="1761744"/>
          </a:xfrm>
          <a:prstGeom prst="rect">
            <a:avLst/>
          </a:prstGeom>
          <a:blipFill>
            <a:blip r:embed="rId51" cstate="print"/>
            <a:stretch>
              <a:fillRect/>
            </a:stretch>
          </a:blipFill>
        </p:spPr>
        <p:txBody>
          <a:bodyPr wrap="square" lIns="0" tIns="0" rIns="0" bIns="0" rtlCol="0"/>
          <a:lstStyle/>
          <a:p>
            <a:endParaRPr/>
          </a:p>
        </p:txBody>
      </p:sp>
      <p:sp>
        <p:nvSpPr>
          <p:cNvPr id="105" name="object 105"/>
          <p:cNvSpPr/>
          <p:nvPr/>
        </p:nvSpPr>
        <p:spPr>
          <a:xfrm>
            <a:off x="8314943" y="3994403"/>
            <a:ext cx="135635" cy="1629156"/>
          </a:xfrm>
          <a:prstGeom prst="rect">
            <a:avLst/>
          </a:prstGeom>
          <a:blipFill>
            <a:blip r:embed="rId52" cstate="print"/>
            <a:stretch>
              <a:fillRect/>
            </a:stretch>
          </a:blipFill>
        </p:spPr>
        <p:txBody>
          <a:bodyPr wrap="square" lIns="0" tIns="0" rIns="0" bIns="0" rtlCol="0"/>
          <a:lstStyle/>
          <a:p>
            <a:endParaRPr/>
          </a:p>
        </p:txBody>
      </p:sp>
      <p:sp>
        <p:nvSpPr>
          <p:cNvPr id="106" name="object 106"/>
          <p:cNvSpPr/>
          <p:nvPr/>
        </p:nvSpPr>
        <p:spPr>
          <a:xfrm>
            <a:off x="8651747" y="4123944"/>
            <a:ext cx="134111" cy="1520952"/>
          </a:xfrm>
          <a:prstGeom prst="rect">
            <a:avLst/>
          </a:prstGeom>
          <a:blipFill>
            <a:blip r:embed="rId53" cstate="print"/>
            <a:stretch>
              <a:fillRect/>
            </a:stretch>
          </a:blipFill>
        </p:spPr>
        <p:txBody>
          <a:bodyPr wrap="square" lIns="0" tIns="0" rIns="0" bIns="0" rtlCol="0"/>
          <a:lstStyle/>
          <a:p>
            <a:endParaRPr/>
          </a:p>
        </p:txBody>
      </p:sp>
      <p:sp>
        <p:nvSpPr>
          <p:cNvPr id="107" name="object 107"/>
          <p:cNvSpPr/>
          <p:nvPr/>
        </p:nvSpPr>
        <p:spPr>
          <a:xfrm>
            <a:off x="8987028" y="4236720"/>
            <a:ext cx="134111" cy="1432560"/>
          </a:xfrm>
          <a:prstGeom prst="rect">
            <a:avLst/>
          </a:prstGeom>
          <a:blipFill>
            <a:blip r:embed="rId54" cstate="print"/>
            <a:stretch>
              <a:fillRect/>
            </a:stretch>
          </a:blipFill>
        </p:spPr>
        <p:txBody>
          <a:bodyPr wrap="square" lIns="0" tIns="0" rIns="0" bIns="0" rtlCol="0"/>
          <a:lstStyle/>
          <a:p>
            <a:endParaRPr/>
          </a:p>
        </p:txBody>
      </p:sp>
      <p:sp>
        <p:nvSpPr>
          <p:cNvPr id="108" name="object 108"/>
          <p:cNvSpPr/>
          <p:nvPr/>
        </p:nvSpPr>
        <p:spPr>
          <a:xfrm>
            <a:off x="9322307" y="4344923"/>
            <a:ext cx="134111" cy="1345692"/>
          </a:xfrm>
          <a:prstGeom prst="rect">
            <a:avLst/>
          </a:prstGeom>
          <a:blipFill>
            <a:blip r:embed="rId55" cstate="print"/>
            <a:stretch>
              <a:fillRect/>
            </a:stretch>
          </a:blipFill>
        </p:spPr>
        <p:txBody>
          <a:bodyPr wrap="square" lIns="0" tIns="0" rIns="0" bIns="0" rtlCol="0"/>
          <a:lstStyle/>
          <a:p>
            <a:endParaRPr/>
          </a:p>
        </p:txBody>
      </p:sp>
      <p:sp>
        <p:nvSpPr>
          <p:cNvPr id="109" name="object 109"/>
          <p:cNvSpPr/>
          <p:nvPr/>
        </p:nvSpPr>
        <p:spPr>
          <a:xfrm>
            <a:off x="595883" y="4062984"/>
            <a:ext cx="134620" cy="1150620"/>
          </a:xfrm>
          <a:custGeom>
            <a:avLst/>
            <a:gdLst/>
            <a:ahLst/>
            <a:cxnLst/>
            <a:rect l="l" t="t" r="r" b="b"/>
            <a:pathLst>
              <a:path w="134620" h="1150620">
                <a:moveTo>
                  <a:pt x="0" y="0"/>
                </a:moveTo>
                <a:lnTo>
                  <a:pt x="134112" y="0"/>
                </a:lnTo>
                <a:lnTo>
                  <a:pt x="134112" y="1150620"/>
                </a:lnTo>
                <a:lnTo>
                  <a:pt x="0" y="1150620"/>
                </a:lnTo>
                <a:lnTo>
                  <a:pt x="0" y="0"/>
                </a:lnTo>
                <a:close/>
              </a:path>
            </a:pathLst>
          </a:custGeom>
          <a:ln w="12191">
            <a:solidFill>
              <a:srgbClr val="000000"/>
            </a:solidFill>
          </a:ln>
        </p:spPr>
        <p:txBody>
          <a:bodyPr wrap="square" lIns="0" tIns="0" rIns="0" bIns="0" rtlCol="0"/>
          <a:lstStyle/>
          <a:p>
            <a:endParaRPr/>
          </a:p>
        </p:txBody>
      </p:sp>
      <p:sp>
        <p:nvSpPr>
          <p:cNvPr id="110" name="object 110"/>
          <p:cNvSpPr/>
          <p:nvPr/>
        </p:nvSpPr>
        <p:spPr>
          <a:xfrm>
            <a:off x="931163" y="3921252"/>
            <a:ext cx="134620" cy="1233170"/>
          </a:xfrm>
          <a:custGeom>
            <a:avLst/>
            <a:gdLst/>
            <a:ahLst/>
            <a:cxnLst/>
            <a:rect l="l" t="t" r="r" b="b"/>
            <a:pathLst>
              <a:path w="134619" h="1233170">
                <a:moveTo>
                  <a:pt x="0" y="0"/>
                </a:moveTo>
                <a:lnTo>
                  <a:pt x="134112" y="0"/>
                </a:lnTo>
                <a:lnTo>
                  <a:pt x="134112" y="1232915"/>
                </a:lnTo>
                <a:lnTo>
                  <a:pt x="0" y="1232915"/>
                </a:lnTo>
                <a:lnTo>
                  <a:pt x="0" y="0"/>
                </a:lnTo>
                <a:close/>
              </a:path>
            </a:pathLst>
          </a:custGeom>
          <a:ln w="12192">
            <a:solidFill>
              <a:srgbClr val="000000"/>
            </a:solidFill>
          </a:ln>
        </p:spPr>
        <p:txBody>
          <a:bodyPr wrap="square" lIns="0" tIns="0" rIns="0" bIns="0" rtlCol="0"/>
          <a:lstStyle/>
          <a:p>
            <a:endParaRPr/>
          </a:p>
        </p:txBody>
      </p:sp>
      <p:sp>
        <p:nvSpPr>
          <p:cNvPr id="111" name="object 111"/>
          <p:cNvSpPr/>
          <p:nvPr/>
        </p:nvSpPr>
        <p:spPr>
          <a:xfrm>
            <a:off x="1266444" y="3811523"/>
            <a:ext cx="134620" cy="1316990"/>
          </a:xfrm>
          <a:custGeom>
            <a:avLst/>
            <a:gdLst/>
            <a:ahLst/>
            <a:cxnLst/>
            <a:rect l="l" t="t" r="r" b="b"/>
            <a:pathLst>
              <a:path w="134619" h="1316989">
                <a:moveTo>
                  <a:pt x="0" y="0"/>
                </a:moveTo>
                <a:lnTo>
                  <a:pt x="134112" y="0"/>
                </a:lnTo>
                <a:lnTo>
                  <a:pt x="134112" y="1316736"/>
                </a:lnTo>
                <a:lnTo>
                  <a:pt x="0" y="1316736"/>
                </a:lnTo>
                <a:lnTo>
                  <a:pt x="0" y="0"/>
                </a:lnTo>
                <a:close/>
              </a:path>
            </a:pathLst>
          </a:custGeom>
          <a:ln w="12192">
            <a:solidFill>
              <a:srgbClr val="000000"/>
            </a:solidFill>
          </a:ln>
        </p:spPr>
        <p:txBody>
          <a:bodyPr wrap="square" lIns="0" tIns="0" rIns="0" bIns="0" rtlCol="0"/>
          <a:lstStyle/>
          <a:p>
            <a:endParaRPr/>
          </a:p>
        </p:txBody>
      </p:sp>
      <p:sp>
        <p:nvSpPr>
          <p:cNvPr id="112" name="object 112"/>
          <p:cNvSpPr/>
          <p:nvPr/>
        </p:nvSpPr>
        <p:spPr>
          <a:xfrm>
            <a:off x="1601724" y="3852671"/>
            <a:ext cx="134620" cy="1272540"/>
          </a:xfrm>
          <a:custGeom>
            <a:avLst/>
            <a:gdLst/>
            <a:ahLst/>
            <a:cxnLst/>
            <a:rect l="l" t="t" r="r" b="b"/>
            <a:pathLst>
              <a:path w="134619" h="1272539">
                <a:moveTo>
                  <a:pt x="0" y="0"/>
                </a:moveTo>
                <a:lnTo>
                  <a:pt x="134112" y="0"/>
                </a:lnTo>
                <a:lnTo>
                  <a:pt x="134112" y="1272539"/>
                </a:lnTo>
                <a:lnTo>
                  <a:pt x="0" y="1272539"/>
                </a:lnTo>
                <a:lnTo>
                  <a:pt x="0" y="0"/>
                </a:lnTo>
                <a:close/>
              </a:path>
            </a:pathLst>
          </a:custGeom>
          <a:ln w="12192">
            <a:solidFill>
              <a:srgbClr val="000000"/>
            </a:solidFill>
          </a:ln>
        </p:spPr>
        <p:txBody>
          <a:bodyPr wrap="square" lIns="0" tIns="0" rIns="0" bIns="0" rtlCol="0"/>
          <a:lstStyle/>
          <a:p>
            <a:endParaRPr/>
          </a:p>
        </p:txBody>
      </p:sp>
      <p:sp>
        <p:nvSpPr>
          <p:cNvPr id="113" name="object 113"/>
          <p:cNvSpPr/>
          <p:nvPr/>
        </p:nvSpPr>
        <p:spPr>
          <a:xfrm>
            <a:off x="1938527" y="3497579"/>
            <a:ext cx="134620" cy="1527175"/>
          </a:xfrm>
          <a:custGeom>
            <a:avLst/>
            <a:gdLst/>
            <a:ahLst/>
            <a:cxnLst/>
            <a:rect l="l" t="t" r="r" b="b"/>
            <a:pathLst>
              <a:path w="134619" h="1527175">
                <a:moveTo>
                  <a:pt x="0" y="0"/>
                </a:moveTo>
                <a:lnTo>
                  <a:pt x="134112" y="0"/>
                </a:lnTo>
                <a:lnTo>
                  <a:pt x="134112" y="1527048"/>
                </a:lnTo>
                <a:lnTo>
                  <a:pt x="0" y="1527048"/>
                </a:lnTo>
                <a:lnTo>
                  <a:pt x="0" y="0"/>
                </a:lnTo>
                <a:close/>
              </a:path>
            </a:pathLst>
          </a:custGeom>
          <a:ln w="12192">
            <a:solidFill>
              <a:srgbClr val="000000"/>
            </a:solidFill>
          </a:ln>
        </p:spPr>
        <p:txBody>
          <a:bodyPr wrap="square" lIns="0" tIns="0" rIns="0" bIns="0" rtlCol="0"/>
          <a:lstStyle/>
          <a:p>
            <a:endParaRPr/>
          </a:p>
        </p:txBody>
      </p:sp>
      <p:sp>
        <p:nvSpPr>
          <p:cNvPr id="114" name="object 114"/>
          <p:cNvSpPr/>
          <p:nvPr/>
        </p:nvSpPr>
        <p:spPr>
          <a:xfrm>
            <a:off x="2273807" y="3334511"/>
            <a:ext cx="134620" cy="1679575"/>
          </a:xfrm>
          <a:custGeom>
            <a:avLst/>
            <a:gdLst/>
            <a:ahLst/>
            <a:cxnLst/>
            <a:rect l="l" t="t" r="r" b="b"/>
            <a:pathLst>
              <a:path w="134619" h="1679575">
                <a:moveTo>
                  <a:pt x="0" y="0"/>
                </a:moveTo>
                <a:lnTo>
                  <a:pt x="134112" y="0"/>
                </a:lnTo>
                <a:lnTo>
                  <a:pt x="134112" y="1679448"/>
                </a:lnTo>
                <a:lnTo>
                  <a:pt x="0" y="1679448"/>
                </a:lnTo>
                <a:lnTo>
                  <a:pt x="0" y="0"/>
                </a:lnTo>
                <a:close/>
              </a:path>
            </a:pathLst>
          </a:custGeom>
          <a:ln w="12192">
            <a:solidFill>
              <a:srgbClr val="000000"/>
            </a:solidFill>
          </a:ln>
        </p:spPr>
        <p:txBody>
          <a:bodyPr wrap="square" lIns="0" tIns="0" rIns="0" bIns="0" rtlCol="0"/>
          <a:lstStyle/>
          <a:p>
            <a:endParaRPr/>
          </a:p>
        </p:txBody>
      </p:sp>
      <p:sp>
        <p:nvSpPr>
          <p:cNvPr id="115" name="object 115"/>
          <p:cNvSpPr/>
          <p:nvPr/>
        </p:nvSpPr>
        <p:spPr>
          <a:xfrm>
            <a:off x="2609088" y="3224783"/>
            <a:ext cx="134620" cy="1841500"/>
          </a:xfrm>
          <a:custGeom>
            <a:avLst/>
            <a:gdLst/>
            <a:ahLst/>
            <a:cxnLst/>
            <a:rect l="l" t="t" r="r" b="b"/>
            <a:pathLst>
              <a:path w="134619" h="1841500">
                <a:moveTo>
                  <a:pt x="0" y="0"/>
                </a:moveTo>
                <a:lnTo>
                  <a:pt x="134112" y="0"/>
                </a:lnTo>
                <a:lnTo>
                  <a:pt x="134112" y="1840992"/>
                </a:lnTo>
                <a:lnTo>
                  <a:pt x="0" y="1840992"/>
                </a:lnTo>
                <a:lnTo>
                  <a:pt x="0" y="0"/>
                </a:lnTo>
                <a:close/>
              </a:path>
            </a:pathLst>
          </a:custGeom>
          <a:ln w="12192">
            <a:solidFill>
              <a:srgbClr val="000000"/>
            </a:solidFill>
          </a:ln>
        </p:spPr>
        <p:txBody>
          <a:bodyPr wrap="square" lIns="0" tIns="0" rIns="0" bIns="0" rtlCol="0"/>
          <a:lstStyle/>
          <a:p>
            <a:endParaRPr/>
          </a:p>
        </p:txBody>
      </p:sp>
      <p:sp>
        <p:nvSpPr>
          <p:cNvPr id="116" name="object 116"/>
          <p:cNvSpPr/>
          <p:nvPr/>
        </p:nvSpPr>
        <p:spPr>
          <a:xfrm>
            <a:off x="2944367" y="3101339"/>
            <a:ext cx="134620" cy="2052955"/>
          </a:xfrm>
          <a:custGeom>
            <a:avLst/>
            <a:gdLst/>
            <a:ahLst/>
            <a:cxnLst/>
            <a:rect l="l" t="t" r="r" b="b"/>
            <a:pathLst>
              <a:path w="134619" h="2052954">
                <a:moveTo>
                  <a:pt x="0" y="0"/>
                </a:moveTo>
                <a:lnTo>
                  <a:pt x="134112" y="0"/>
                </a:lnTo>
                <a:lnTo>
                  <a:pt x="134112" y="2052827"/>
                </a:lnTo>
                <a:lnTo>
                  <a:pt x="0" y="2052827"/>
                </a:lnTo>
                <a:lnTo>
                  <a:pt x="0" y="0"/>
                </a:lnTo>
                <a:close/>
              </a:path>
            </a:pathLst>
          </a:custGeom>
          <a:ln w="12192">
            <a:solidFill>
              <a:srgbClr val="000000"/>
            </a:solidFill>
          </a:ln>
        </p:spPr>
        <p:txBody>
          <a:bodyPr wrap="square" lIns="0" tIns="0" rIns="0" bIns="0" rtlCol="0"/>
          <a:lstStyle/>
          <a:p>
            <a:endParaRPr/>
          </a:p>
        </p:txBody>
      </p:sp>
      <p:sp>
        <p:nvSpPr>
          <p:cNvPr id="117" name="object 117"/>
          <p:cNvSpPr/>
          <p:nvPr/>
        </p:nvSpPr>
        <p:spPr>
          <a:xfrm>
            <a:off x="3281171" y="2970276"/>
            <a:ext cx="134620" cy="2196465"/>
          </a:xfrm>
          <a:custGeom>
            <a:avLst/>
            <a:gdLst/>
            <a:ahLst/>
            <a:cxnLst/>
            <a:rect l="l" t="t" r="r" b="b"/>
            <a:pathLst>
              <a:path w="134620" h="2196465">
                <a:moveTo>
                  <a:pt x="0" y="0"/>
                </a:moveTo>
                <a:lnTo>
                  <a:pt x="134112" y="0"/>
                </a:lnTo>
                <a:lnTo>
                  <a:pt x="134112" y="2196084"/>
                </a:lnTo>
                <a:lnTo>
                  <a:pt x="0" y="2196084"/>
                </a:lnTo>
                <a:lnTo>
                  <a:pt x="0" y="0"/>
                </a:lnTo>
                <a:close/>
              </a:path>
            </a:pathLst>
          </a:custGeom>
          <a:ln w="12192">
            <a:solidFill>
              <a:srgbClr val="000000"/>
            </a:solidFill>
          </a:ln>
        </p:spPr>
        <p:txBody>
          <a:bodyPr wrap="square" lIns="0" tIns="0" rIns="0" bIns="0" rtlCol="0"/>
          <a:lstStyle/>
          <a:p>
            <a:endParaRPr/>
          </a:p>
        </p:txBody>
      </p:sp>
      <p:sp>
        <p:nvSpPr>
          <p:cNvPr id="118" name="object 118"/>
          <p:cNvSpPr/>
          <p:nvPr/>
        </p:nvSpPr>
        <p:spPr>
          <a:xfrm>
            <a:off x="3616452" y="2795016"/>
            <a:ext cx="134620" cy="2307590"/>
          </a:xfrm>
          <a:custGeom>
            <a:avLst/>
            <a:gdLst/>
            <a:ahLst/>
            <a:cxnLst/>
            <a:rect l="l" t="t" r="r" b="b"/>
            <a:pathLst>
              <a:path w="134620" h="2307590">
                <a:moveTo>
                  <a:pt x="0" y="0"/>
                </a:moveTo>
                <a:lnTo>
                  <a:pt x="134112" y="0"/>
                </a:lnTo>
                <a:lnTo>
                  <a:pt x="134112" y="2307336"/>
                </a:lnTo>
                <a:lnTo>
                  <a:pt x="0" y="2307336"/>
                </a:lnTo>
                <a:lnTo>
                  <a:pt x="0" y="0"/>
                </a:lnTo>
                <a:close/>
              </a:path>
            </a:pathLst>
          </a:custGeom>
          <a:ln w="12192">
            <a:solidFill>
              <a:srgbClr val="000000"/>
            </a:solidFill>
          </a:ln>
        </p:spPr>
        <p:txBody>
          <a:bodyPr wrap="square" lIns="0" tIns="0" rIns="0" bIns="0" rtlCol="0"/>
          <a:lstStyle/>
          <a:p>
            <a:endParaRPr/>
          </a:p>
        </p:txBody>
      </p:sp>
      <p:sp>
        <p:nvSpPr>
          <p:cNvPr id="119" name="object 119"/>
          <p:cNvSpPr/>
          <p:nvPr/>
        </p:nvSpPr>
        <p:spPr>
          <a:xfrm>
            <a:off x="3951732" y="2694432"/>
            <a:ext cx="134620" cy="2400300"/>
          </a:xfrm>
          <a:custGeom>
            <a:avLst/>
            <a:gdLst/>
            <a:ahLst/>
            <a:cxnLst/>
            <a:rect l="l" t="t" r="r" b="b"/>
            <a:pathLst>
              <a:path w="134620" h="2400300">
                <a:moveTo>
                  <a:pt x="0" y="0"/>
                </a:moveTo>
                <a:lnTo>
                  <a:pt x="134112" y="0"/>
                </a:lnTo>
                <a:lnTo>
                  <a:pt x="134112" y="2400300"/>
                </a:lnTo>
                <a:lnTo>
                  <a:pt x="0" y="2400300"/>
                </a:lnTo>
                <a:lnTo>
                  <a:pt x="0" y="0"/>
                </a:lnTo>
                <a:close/>
              </a:path>
            </a:pathLst>
          </a:custGeom>
          <a:ln w="12192">
            <a:solidFill>
              <a:srgbClr val="000000"/>
            </a:solidFill>
          </a:ln>
        </p:spPr>
        <p:txBody>
          <a:bodyPr wrap="square" lIns="0" tIns="0" rIns="0" bIns="0" rtlCol="0"/>
          <a:lstStyle/>
          <a:p>
            <a:endParaRPr/>
          </a:p>
        </p:txBody>
      </p:sp>
      <p:sp>
        <p:nvSpPr>
          <p:cNvPr id="120" name="object 120"/>
          <p:cNvSpPr/>
          <p:nvPr/>
        </p:nvSpPr>
        <p:spPr>
          <a:xfrm>
            <a:off x="4287011" y="2627376"/>
            <a:ext cx="134620" cy="2512060"/>
          </a:xfrm>
          <a:custGeom>
            <a:avLst/>
            <a:gdLst/>
            <a:ahLst/>
            <a:cxnLst/>
            <a:rect l="l" t="t" r="r" b="b"/>
            <a:pathLst>
              <a:path w="134620" h="2512060">
                <a:moveTo>
                  <a:pt x="0" y="0"/>
                </a:moveTo>
                <a:lnTo>
                  <a:pt x="134112" y="0"/>
                </a:lnTo>
                <a:lnTo>
                  <a:pt x="134112" y="2511552"/>
                </a:lnTo>
                <a:lnTo>
                  <a:pt x="0" y="2511552"/>
                </a:lnTo>
                <a:lnTo>
                  <a:pt x="0" y="0"/>
                </a:lnTo>
                <a:close/>
              </a:path>
            </a:pathLst>
          </a:custGeom>
          <a:ln w="12192">
            <a:solidFill>
              <a:srgbClr val="000000"/>
            </a:solidFill>
          </a:ln>
        </p:spPr>
        <p:txBody>
          <a:bodyPr wrap="square" lIns="0" tIns="0" rIns="0" bIns="0" rtlCol="0"/>
          <a:lstStyle/>
          <a:p>
            <a:endParaRPr/>
          </a:p>
        </p:txBody>
      </p:sp>
      <p:sp>
        <p:nvSpPr>
          <p:cNvPr id="121" name="object 121"/>
          <p:cNvSpPr/>
          <p:nvPr/>
        </p:nvSpPr>
        <p:spPr>
          <a:xfrm>
            <a:off x="4623815" y="2631948"/>
            <a:ext cx="134620" cy="2615565"/>
          </a:xfrm>
          <a:custGeom>
            <a:avLst/>
            <a:gdLst/>
            <a:ahLst/>
            <a:cxnLst/>
            <a:rect l="l" t="t" r="r" b="b"/>
            <a:pathLst>
              <a:path w="134620" h="2615565">
                <a:moveTo>
                  <a:pt x="0" y="0"/>
                </a:moveTo>
                <a:lnTo>
                  <a:pt x="134112" y="0"/>
                </a:lnTo>
                <a:lnTo>
                  <a:pt x="134112" y="2615184"/>
                </a:lnTo>
                <a:lnTo>
                  <a:pt x="0" y="2615184"/>
                </a:lnTo>
                <a:lnTo>
                  <a:pt x="0" y="0"/>
                </a:lnTo>
                <a:close/>
              </a:path>
            </a:pathLst>
          </a:custGeom>
          <a:ln w="12192">
            <a:solidFill>
              <a:srgbClr val="000000"/>
            </a:solidFill>
          </a:ln>
        </p:spPr>
        <p:txBody>
          <a:bodyPr wrap="square" lIns="0" tIns="0" rIns="0" bIns="0" rtlCol="0"/>
          <a:lstStyle/>
          <a:p>
            <a:endParaRPr/>
          </a:p>
        </p:txBody>
      </p:sp>
      <p:sp>
        <p:nvSpPr>
          <p:cNvPr id="122" name="object 122"/>
          <p:cNvSpPr/>
          <p:nvPr/>
        </p:nvSpPr>
        <p:spPr>
          <a:xfrm>
            <a:off x="4959096" y="2668523"/>
            <a:ext cx="134620" cy="2653665"/>
          </a:xfrm>
          <a:custGeom>
            <a:avLst/>
            <a:gdLst/>
            <a:ahLst/>
            <a:cxnLst/>
            <a:rect l="l" t="t" r="r" b="b"/>
            <a:pathLst>
              <a:path w="134620" h="2653665">
                <a:moveTo>
                  <a:pt x="0" y="0"/>
                </a:moveTo>
                <a:lnTo>
                  <a:pt x="134112" y="0"/>
                </a:lnTo>
                <a:lnTo>
                  <a:pt x="134112" y="2653284"/>
                </a:lnTo>
                <a:lnTo>
                  <a:pt x="0" y="2653284"/>
                </a:lnTo>
                <a:lnTo>
                  <a:pt x="0" y="0"/>
                </a:lnTo>
                <a:close/>
              </a:path>
            </a:pathLst>
          </a:custGeom>
          <a:ln w="12192">
            <a:solidFill>
              <a:srgbClr val="000000"/>
            </a:solidFill>
          </a:ln>
        </p:spPr>
        <p:txBody>
          <a:bodyPr wrap="square" lIns="0" tIns="0" rIns="0" bIns="0" rtlCol="0"/>
          <a:lstStyle/>
          <a:p>
            <a:endParaRPr/>
          </a:p>
        </p:txBody>
      </p:sp>
      <p:sp>
        <p:nvSpPr>
          <p:cNvPr id="123" name="object 123"/>
          <p:cNvSpPr/>
          <p:nvPr/>
        </p:nvSpPr>
        <p:spPr>
          <a:xfrm>
            <a:off x="5294376" y="2744723"/>
            <a:ext cx="134620" cy="2624455"/>
          </a:xfrm>
          <a:custGeom>
            <a:avLst/>
            <a:gdLst/>
            <a:ahLst/>
            <a:cxnLst/>
            <a:rect l="l" t="t" r="r" b="b"/>
            <a:pathLst>
              <a:path w="134620" h="2624454">
                <a:moveTo>
                  <a:pt x="0" y="0"/>
                </a:moveTo>
                <a:lnTo>
                  <a:pt x="134112" y="0"/>
                </a:lnTo>
                <a:lnTo>
                  <a:pt x="134112" y="2624328"/>
                </a:lnTo>
                <a:lnTo>
                  <a:pt x="0" y="2624328"/>
                </a:lnTo>
                <a:lnTo>
                  <a:pt x="0" y="0"/>
                </a:lnTo>
                <a:close/>
              </a:path>
            </a:pathLst>
          </a:custGeom>
          <a:ln w="12192">
            <a:solidFill>
              <a:srgbClr val="000000"/>
            </a:solidFill>
          </a:ln>
        </p:spPr>
        <p:txBody>
          <a:bodyPr wrap="square" lIns="0" tIns="0" rIns="0" bIns="0" rtlCol="0"/>
          <a:lstStyle/>
          <a:p>
            <a:endParaRPr/>
          </a:p>
        </p:txBody>
      </p:sp>
      <p:sp>
        <p:nvSpPr>
          <p:cNvPr id="124" name="object 124"/>
          <p:cNvSpPr/>
          <p:nvPr/>
        </p:nvSpPr>
        <p:spPr>
          <a:xfrm>
            <a:off x="5629655" y="2837688"/>
            <a:ext cx="134620" cy="2560320"/>
          </a:xfrm>
          <a:custGeom>
            <a:avLst/>
            <a:gdLst/>
            <a:ahLst/>
            <a:cxnLst/>
            <a:rect l="l" t="t" r="r" b="b"/>
            <a:pathLst>
              <a:path w="134620" h="2560320">
                <a:moveTo>
                  <a:pt x="0" y="0"/>
                </a:moveTo>
                <a:lnTo>
                  <a:pt x="134112" y="0"/>
                </a:lnTo>
                <a:lnTo>
                  <a:pt x="134112" y="2560320"/>
                </a:lnTo>
                <a:lnTo>
                  <a:pt x="0" y="2560320"/>
                </a:lnTo>
                <a:lnTo>
                  <a:pt x="0" y="0"/>
                </a:lnTo>
                <a:close/>
              </a:path>
            </a:pathLst>
          </a:custGeom>
          <a:ln w="12192">
            <a:solidFill>
              <a:srgbClr val="000000"/>
            </a:solidFill>
          </a:ln>
        </p:spPr>
        <p:txBody>
          <a:bodyPr wrap="square" lIns="0" tIns="0" rIns="0" bIns="0" rtlCol="0"/>
          <a:lstStyle/>
          <a:p>
            <a:endParaRPr/>
          </a:p>
        </p:txBody>
      </p:sp>
      <p:sp>
        <p:nvSpPr>
          <p:cNvPr id="125" name="object 125"/>
          <p:cNvSpPr/>
          <p:nvPr/>
        </p:nvSpPr>
        <p:spPr>
          <a:xfrm>
            <a:off x="5966459" y="2930651"/>
            <a:ext cx="134620" cy="2489200"/>
          </a:xfrm>
          <a:custGeom>
            <a:avLst/>
            <a:gdLst/>
            <a:ahLst/>
            <a:cxnLst/>
            <a:rect l="l" t="t" r="r" b="b"/>
            <a:pathLst>
              <a:path w="134620" h="2489200">
                <a:moveTo>
                  <a:pt x="0" y="0"/>
                </a:moveTo>
                <a:lnTo>
                  <a:pt x="134112" y="0"/>
                </a:lnTo>
                <a:lnTo>
                  <a:pt x="134112" y="2488692"/>
                </a:lnTo>
                <a:lnTo>
                  <a:pt x="0" y="2488692"/>
                </a:lnTo>
                <a:lnTo>
                  <a:pt x="0" y="0"/>
                </a:lnTo>
                <a:close/>
              </a:path>
            </a:pathLst>
          </a:custGeom>
          <a:ln w="12192">
            <a:solidFill>
              <a:srgbClr val="000000"/>
            </a:solidFill>
          </a:ln>
        </p:spPr>
        <p:txBody>
          <a:bodyPr wrap="square" lIns="0" tIns="0" rIns="0" bIns="0" rtlCol="0"/>
          <a:lstStyle/>
          <a:p>
            <a:endParaRPr/>
          </a:p>
        </p:txBody>
      </p:sp>
      <p:sp>
        <p:nvSpPr>
          <p:cNvPr id="126" name="object 126"/>
          <p:cNvSpPr/>
          <p:nvPr/>
        </p:nvSpPr>
        <p:spPr>
          <a:xfrm>
            <a:off x="6301740" y="3112007"/>
            <a:ext cx="134620" cy="2338070"/>
          </a:xfrm>
          <a:custGeom>
            <a:avLst/>
            <a:gdLst/>
            <a:ahLst/>
            <a:cxnLst/>
            <a:rect l="l" t="t" r="r" b="b"/>
            <a:pathLst>
              <a:path w="134620" h="2338070">
                <a:moveTo>
                  <a:pt x="0" y="0"/>
                </a:moveTo>
                <a:lnTo>
                  <a:pt x="134112" y="0"/>
                </a:lnTo>
                <a:lnTo>
                  <a:pt x="134112" y="2337816"/>
                </a:lnTo>
                <a:lnTo>
                  <a:pt x="0" y="2337816"/>
                </a:lnTo>
                <a:lnTo>
                  <a:pt x="0" y="0"/>
                </a:lnTo>
                <a:close/>
              </a:path>
            </a:pathLst>
          </a:custGeom>
          <a:ln w="12192">
            <a:solidFill>
              <a:srgbClr val="000000"/>
            </a:solidFill>
          </a:ln>
        </p:spPr>
        <p:txBody>
          <a:bodyPr wrap="square" lIns="0" tIns="0" rIns="0" bIns="0" rtlCol="0"/>
          <a:lstStyle/>
          <a:p>
            <a:endParaRPr/>
          </a:p>
        </p:txBody>
      </p:sp>
      <p:sp>
        <p:nvSpPr>
          <p:cNvPr id="127" name="object 127"/>
          <p:cNvSpPr/>
          <p:nvPr/>
        </p:nvSpPr>
        <p:spPr>
          <a:xfrm>
            <a:off x="6637019" y="3253740"/>
            <a:ext cx="134620" cy="2234565"/>
          </a:xfrm>
          <a:custGeom>
            <a:avLst/>
            <a:gdLst/>
            <a:ahLst/>
            <a:cxnLst/>
            <a:rect l="l" t="t" r="r" b="b"/>
            <a:pathLst>
              <a:path w="134620" h="2234565">
                <a:moveTo>
                  <a:pt x="0" y="0"/>
                </a:moveTo>
                <a:lnTo>
                  <a:pt x="134111" y="0"/>
                </a:lnTo>
                <a:lnTo>
                  <a:pt x="134111" y="2234184"/>
                </a:lnTo>
                <a:lnTo>
                  <a:pt x="0" y="2234184"/>
                </a:lnTo>
                <a:lnTo>
                  <a:pt x="0" y="0"/>
                </a:lnTo>
                <a:close/>
              </a:path>
            </a:pathLst>
          </a:custGeom>
          <a:ln w="12192">
            <a:solidFill>
              <a:srgbClr val="000000"/>
            </a:solidFill>
          </a:ln>
        </p:spPr>
        <p:txBody>
          <a:bodyPr wrap="square" lIns="0" tIns="0" rIns="0" bIns="0" rtlCol="0"/>
          <a:lstStyle/>
          <a:p>
            <a:endParaRPr/>
          </a:p>
        </p:txBody>
      </p:sp>
      <p:sp>
        <p:nvSpPr>
          <p:cNvPr id="128" name="object 128"/>
          <p:cNvSpPr/>
          <p:nvPr/>
        </p:nvSpPr>
        <p:spPr>
          <a:xfrm>
            <a:off x="6972300" y="3371088"/>
            <a:ext cx="134620" cy="2156460"/>
          </a:xfrm>
          <a:custGeom>
            <a:avLst/>
            <a:gdLst/>
            <a:ahLst/>
            <a:cxnLst/>
            <a:rect l="l" t="t" r="r" b="b"/>
            <a:pathLst>
              <a:path w="134620" h="2156460">
                <a:moveTo>
                  <a:pt x="0" y="0"/>
                </a:moveTo>
                <a:lnTo>
                  <a:pt x="134111" y="0"/>
                </a:lnTo>
                <a:lnTo>
                  <a:pt x="134111" y="2156460"/>
                </a:lnTo>
                <a:lnTo>
                  <a:pt x="0" y="2156460"/>
                </a:lnTo>
                <a:lnTo>
                  <a:pt x="0" y="0"/>
                </a:lnTo>
                <a:close/>
              </a:path>
            </a:pathLst>
          </a:custGeom>
          <a:ln w="12192">
            <a:solidFill>
              <a:srgbClr val="000000"/>
            </a:solidFill>
          </a:ln>
        </p:spPr>
        <p:txBody>
          <a:bodyPr wrap="square" lIns="0" tIns="0" rIns="0" bIns="0" rtlCol="0"/>
          <a:lstStyle/>
          <a:p>
            <a:endParaRPr/>
          </a:p>
        </p:txBody>
      </p:sp>
      <p:sp>
        <p:nvSpPr>
          <p:cNvPr id="129" name="object 129"/>
          <p:cNvSpPr/>
          <p:nvPr/>
        </p:nvSpPr>
        <p:spPr>
          <a:xfrm>
            <a:off x="7309104" y="3503676"/>
            <a:ext cx="134620" cy="2060575"/>
          </a:xfrm>
          <a:custGeom>
            <a:avLst/>
            <a:gdLst/>
            <a:ahLst/>
            <a:cxnLst/>
            <a:rect l="l" t="t" r="r" b="b"/>
            <a:pathLst>
              <a:path w="134620" h="2060575">
                <a:moveTo>
                  <a:pt x="0" y="0"/>
                </a:moveTo>
                <a:lnTo>
                  <a:pt x="134111" y="0"/>
                </a:lnTo>
                <a:lnTo>
                  <a:pt x="134111" y="2060448"/>
                </a:lnTo>
                <a:lnTo>
                  <a:pt x="0" y="2060448"/>
                </a:lnTo>
                <a:lnTo>
                  <a:pt x="0" y="0"/>
                </a:lnTo>
                <a:close/>
              </a:path>
            </a:pathLst>
          </a:custGeom>
          <a:ln w="12192">
            <a:solidFill>
              <a:srgbClr val="000000"/>
            </a:solidFill>
          </a:ln>
        </p:spPr>
        <p:txBody>
          <a:bodyPr wrap="square" lIns="0" tIns="0" rIns="0" bIns="0" rtlCol="0"/>
          <a:lstStyle/>
          <a:p>
            <a:endParaRPr/>
          </a:p>
        </p:txBody>
      </p:sp>
      <p:sp>
        <p:nvSpPr>
          <p:cNvPr id="130" name="object 130"/>
          <p:cNvSpPr/>
          <p:nvPr/>
        </p:nvSpPr>
        <p:spPr>
          <a:xfrm>
            <a:off x="7644383" y="3657600"/>
            <a:ext cx="134620" cy="1929764"/>
          </a:xfrm>
          <a:custGeom>
            <a:avLst/>
            <a:gdLst/>
            <a:ahLst/>
            <a:cxnLst/>
            <a:rect l="l" t="t" r="r" b="b"/>
            <a:pathLst>
              <a:path w="134620" h="1929764">
                <a:moveTo>
                  <a:pt x="0" y="0"/>
                </a:moveTo>
                <a:lnTo>
                  <a:pt x="134111" y="0"/>
                </a:lnTo>
                <a:lnTo>
                  <a:pt x="134111" y="1929383"/>
                </a:lnTo>
                <a:lnTo>
                  <a:pt x="0" y="1929383"/>
                </a:lnTo>
                <a:lnTo>
                  <a:pt x="0" y="0"/>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7979664" y="3843528"/>
            <a:ext cx="134620" cy="1762125"/>
          </a:xfrm>
          <a:custGeom>
            <a:avLst/>
            <a:gdLst/>
            <a:ahLst/>
            <a:cxnLst/>
            <a:rect l="l" t="t" r="r" b="b"/>
            <a:pathLst>
              <a:path w="134620" h="1762125">
                <a:moveTo>
                  <a:pt x="0" y="0"/>
                </a:moveTo>
                <a:lnTo>
                  <a:pt x="134111" y="0"/>
                </a:lnTo>
                <a:lnTo>
                  <a:pt x="134111" y="1761744"/>
                </a:lnTo>
                <a:lnTo>
                  <a:pt x="0" y="1761744"/>
                </a:lnTo>
                <a:lnTo>
                  <a:pt x="0" y="0"/>
                </a:lnTo>
                <a:close/>
              </a:path>
            </a:pathLst>
          </a:custGeom>
          <a:ln w="12192">
            <a:solidFill>
              <a:srgbClr val="000000"/>
            </a:solidFill>
          </a:ln>
        </p:spPr>
        <p:txBody>
          <a:bodyPr wrap="square" lIns="0" tIns="0" rIns="0" bIns="0" rtlCol="0"/>
          <a:lstStyle/>
          <a:p>
            <a:endParaRPr/>
          </a:p>
        </p:txBody>
      </p:sp>
      <p:sp>
        <p:nvSpPr>
          <p:cNvPr id="132" name="object 132"/>
          <p:cNvSpPr/>
          <p:nvPr/>
        </p:nvSpPr>
        <p:spPr>
          <a:xfrm>
            <a:off x="8314943" y="3994403"/>
            <a:ext cx="135890" cy="1629410"/>
          </a:xfrm>
          <a:custGeom>
            <a:avLst/>
            <a:gdLst/>
            <a:ahLst/>
            <a:cxnLst/>
            <a:rect l="l" t="t" r="r" b="b"/>
            <a:pathLst>
              <a:path w="135890" h="1629410">
                <a:moveTo>
                  <a:pt x="0" y="0"/>
                </a:moveTo>
                <a:lnTo>
                  <a:pt x="135635" y="0"/>
                </a:lnTo>
                <a:lnTo>
                  <a:pt x="135635" y="1629156"/>
                </a:lnTo>
                <a:lnTo>
                  <a:pt x="0" y="1629156"/>
                </a:lnTo>
                <a:lnTo>
                  <a:pt x="0" y="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8651747" y="4123944"/>
            <a:ext cx="134620" cy="1521460"/>
          </a:xfrm>
          <a:custGeom>
            <a:avLst/>
            <a:gdLst/>
            <a:ahLst/>
            <a:cxnLst/>
            <a:rect l="l" t="t" r="r" b="b"/>
            <a:pathLst>
              <a:path w="134620" h="1521460">
                <a:moveTo>
                  <a:pt x="0" y="0"/>
                </a:moveTo>
                <a:lnTo>
                  <a:pt x="134111" y="0"/>
                </a:lnTo>
                <a:lnTo>
                  <a:pt x="134111" y="1520951"/>
                </a:lnTo>
                <a:lnTo>
                  <a:pt x="0" y="1520951"/>
                </a:lnTo>
                <a:lnTo>
                  <a:pt x="0" y="0"/>
                </a:lnTo>
                <a:close/>
              </a:path>
            </a:pathLst>
          </a:custGeom>
          <a:ln w="12192">
            <a:solidFill>
              <a:srgbClr val="000000"/>
            </a:solidFill>
          </a:ln>
        </p:spPr>
        <p:txBody>
          <a:bodyPr wrap="square" lIns="0" tIns="0" rIns="0" bIns="0" rtlCol="0"/>
          <a:lstStyle/>
          <a:p>
            <a:endParaRPr/>
          </a:p>
        </p:txBody>
      </p:sp>
      <p:sp>
        <p:nvSpPr>
          <p:cNvPr id="134" name="object 134"/>
          <p:cNvSpPr/>
          <p:nvPr/>
        </p:nvSpPr>
        <p:spPr>
          <a:xfrm>
            <a:off x="8987028" y="4236720"/>
            <a:ext cx="134620" cy="1432560"/>
          </a:xfrm>
          <a:custGeom>
            <a:avLst/>
            <a:gdLst/>
            <a:ahLst/>
            <a:cxnLst/>
            <a:rect l="l" t="t" r="r" b="b"/>
            <a:pathLst>
              <a:path w="134620" h="1432560">
                <a:moveTo>
                  <a:pt x="0" y="0"/>
                </a:moveTo>
                <a:lnTo>
                  <a:pt x="134111" y="0"/>
                </a:lnTo>
                <a:lnTo>
                  <a:pt x="134111" y="1432559"/>
                </a:lnTo>
                <a:lnTo>
                  <a:pt x="0" y="1432559"/>
                </a:lnTo>
                <a:lnTo>
                  <a:pt x="0" y="0"/>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9322307" y="4344923"/>
            <a:ext cx="134620" cy="1346200"/>
          </a:xfrm>
          <a:custGeom>
            <a:avLst/>
            <a:gdLst/>
            <a:ahLst/>
            <a:cxnLst/>
            <a:rect l="l" t="t" r="r" b="b"/>
            <a:pathLst>
              <a:path w="134620" h="1346200">
                <a:moveTo>
                  <a:pt x="0" y="0"/>
                </a:moveTo>
                <a:lnTo>
                  <a:pt x="134111" y="0"/>
                </a:lnTo>
                <a:lnTo>
                  <a:pt x="134111" y="1345692"/>
                </a:lnTo>
                <a:lnTo>
                  <a:pt x="0" y="1345692"/>
                </a:lnTo>
                <a:lnTo>
                  <a:pt x="0" y="0"/>
                </a:lnTo>
                <a:close/>
              </a:path>
            </a:pathLst>
          </a:custGeom>
          <a:ln w="12192">
            <a:solidFill>
              <a:srgbClr val="000000"/>
            </a:solidFill>
          </a:ln>
        </p:spPr>
        <p:txBody>
          <a:bodyPr wrap="square" lIns="0" tIns="0" rIns="0" bIns="0" rtlCol="0"/>
          <a:lstStyle/>
          <a:p>
            <a:endParaRPr/>
          </a:p>
        </p:txBody>
      </p:sp>
      <p:sp>
        <p:nvSpPr>
          <p:cNvPr id="136" name="object 136"/>
          <p:cNvSpPr/>
          <p:nvPr/>
        </p:nvSpPr>
        <p:spPr>
          <a:xfrm>
            <a:off x="729995" y="3921252"/>
            <a:ext cx="201295" cy="142240"/>
          </a:xfrm>
          <a:custGeom>
            <a:avLst/>
            <a:gdLst/>
            <a:ahLst/>
            <a:cxnLst/>
            <a:rect l="l" t="t" r="r" b="b"/>
            <a:pathLst>
              <a:path w="201294" h="142239">
                <a:moveTo>
                  <a:pt x="201168" y="0"/>
                </a:moveTo>
                <a:lnTo>
                  <a:pt x="0" y="141732"/>
                </a:lnTo>
              </a:path>
            </a:pathLst>
          </a:custGeom>
          <a:ln w="3175">
            <a:solidFill>
              <a:srgbClr val="000000"/>
            </a:solidFill>
            <a:prstDash val="sysDot"/>
          </a:ln>
        </p:spPr>
        <p:txBody>
          <a:bodyPr wrap="square" lIns="0" tIns="0" rIns="0" bIns="0" rtlCol="0"/>
          <a:lstStyle/>
          <a:p>
            <a:endParaRPr/>
          </a:p>
        </p:txBody>
      </p:sp>
      <p:sp>
        <p:nvSpPr>
          <p:cNvPr id="137" name="object 137"/>
          <p:cNvSpPr/>
          <p:nvPr/>
        </p:nvSpPr>
        <p:spPr>
          <a:xfrm>
            <a:off x="1065275" y="3811523"/>
            <a:ext cx="201295" cy="109855"/>
          </a:xfrm>
          <a:custGeom>
            <a:avLst/>
            <a:gdLst/>
            <a:ahLst/>
            <a:cxnLst/>
            <a:rect l="l" t="t" r="r" b="b"/>
            <a:pathLst>
              <a:path w="201294" h="109854">
                <a:moveTo>
                  <a:pt x="201167" y="0"/>
                </a:moveTo>
                <a:lnTo>
                  <a:pt x="0" y="109727"/>
                </a:lnTo>
              </a:path>
            </a:pathLst>
          </a:custGeom>
          <a:ln w="3175">
            <a:solidFill>
              <a:srgbClr val="000000"/>
            </a:solidFill>
            <a:prstDash val="sysDot"/>
          </a:ln>
        </p:spPr>
        <p:txBody>
          <a:bodyPr wrap="square" lIns="0" tIns="0" rIns="0" bIns="0" rtlCol="0"/>
          <a:lstStyle/>
          <a:p>
            <a:endParaRPr/>
          </a:p>
        </p:txBody>
      </p:sp>
      <p:sp>
        <p:nvSpPr>
          <p:cNvPr id="138" name="object 138"/>
          <p:cNvSpPr/>
          <p:nvPr/>
        </p:nvSpPr>
        <p:spPr>
          <a:xfrm>
            <a:off x="1400555" y="3811523"/>
            <a:ext cx="201295" cy="41275"/>
          </a:xfrm>
          <a:custGeom>
            <a:avLst/>
            <a:gdLst/>
            <a:ahLst/>
            <a:cxnLst/>
            <a:rect l="l" t="t" r="r" b="b"/>
            <a:pathLst>
              <a:path w="201294" h="41275">
                <a:moveTo>
                  <a:pt x="201167" y="41147"/>
                </a:moveTo>
                <a:lnTo>
                  <a:pt x="0" y="0"/>
                </a:lnTo>
              </a:path>
            </a:pathLst>
          </a:custGeom>
          <a:ln w="3175">
            <a:solidFill>
              <a:srgbClr val="000000"/>
            </a:solidFill>
            <a:prstDash val="sysDot"/>
          </a:ln>
        </p:spPr>
        <p:txBody>
          <a:bodyPr wrap="square" lIns="0" tIns="0" rIns="0" bIns="0" rtlCol="0"/>
          <a:lstStyle/>
          <a:p>
            <a:endParaRPr/>
          </a:p>
        </p:txBody>
      </p:sp>
      <p:sp>
        <p:nvSpPr>
          <p:cNvPr id="139" name="object 139"/>
          <p:cNvSpPr/>
          <p:nvPr/>
        </p:nvSpPr>
        <p:spPr>
          <a:xfrm>
            <a:off x="1735835" y="3497579"/>
            <a:ext cx="203200" cy="355600"/>
          </a:xfrm>
          <a:custGeom>
            <a:avLst/>
            <a:gdLst/>
            <a:ahLst/>
            <a:cxnLst/>
            <a:rect l="l" t="t" r="r" b="b"/>
            <a:pathLst>
              <a:path w="203200" h="355600">
                <a:moveTo>
                  <a:pt x="202691" y="0"/>
                </a:moveTo>
                <a:lnTo>
                  <a:pt x="0" y="355092"/>
                </a:lnTo>
              </a:path>
            </a:pathLst>
          </a:custGeom>
          <a:ln w="3175">
            <a:solidFill>
              <a:srgbClr val="000000"/>
            </a:solidFill>
            <a:prstDash val="sysDot"/>
          </a:ln>
        </p:spPr>
        <p:txBody>
          <a:bodyPr wrap="square" lIns="0" tIns="0" rIns="0" bIns="0" rtlCol="0"/>
          <a:lstStyle/>
          <a:p>
            <a:endParaRPr/>
          </a:p>
        </p:txBody>
      </p:sp>
      <p:sp>
        <p:nvSpPr>
          <p:cNvPr id="140" name="object 140"/>
          <p:cNvSpPr/>
          <p:nvPr/>
        </p:nvSpPr>
        <p:spPr>
          <a:xfrm>
            <a:off x="2072639" y="3334511"/>
            <a:ext cx="201295" cy="163195"/>
          </a:xfrm>
          <a:custGeom>
            <a:avLst/>
            <a:gdLst/>
            <a:ahLst/>
            <a:cxnLst/>
            <a:rect l="l" t="t" r="r" b="b"/>
            <a:pathLst>
              <a:path w="201294" h="163195">
                <a:moveTo>
                  <a:pt x="201168" y="0"/>
                </a:moveTo>
                <a:lnTo>
                  <a:pt x="0" y="163067"/>
                </a:lnTo>
              </a:path>
            </a:pathLst>
          </a:custGeom>
          <a:ln w="3175">
            <a:solidFill>
              <a:srgbClr val="000000"/>
            </a:solidFill>
            <a:prstDash val="sysDot"/>
          </a:ln>
        </p:spPr>
        <p:txBody>
          <a:bodyPr wrap="square" lIns="0" tIns="0" rIns="0" bIns="0" rtlCol="0"/>
          <a:lstStyle/>
          <a:p>
            <a:endParaRPr/>
          </a:p>
        </p:txBody>
      </p:sp>
      <p:sp>
        <p:nvSpPr>
          <p:cNvPr id="141" name="object 141"/>
          <p:cNvSpPr/>
          <p:nvPr/>
        </p:nvSpPr>
        <p:spPr>
          <a:xfrm>
            <a:off x="2407920" y="3224783"/>
            <a:ext cx="201295" cy="109855"/>
          </a:xfrm>
          <a:custGeom>
            <a:avLst/>
            <a:gdLst/>
            <a:ahLst/>
            <a:cxnLst/>
            <a:rect l="l" t="t" r="r" b="b"/>
            <a:pathLst>
              <a:path w="201294" h="109854">
                <a:moveTo>
                  <a:pt x="201168" y="0"/>
                </a:moveTo>
                <a:lnTo>
                  <a:pt x="0" y="109728"/>
                </a:lnTo>
              </a:path>
            </a:pathLst>
          </a:custGeom>
          <a:ln w="3175">
            <a:solidFill>
              <a:srgbClr val="000000"/>
            </a:solidFill>
            <a:prstDash val="sysDot"/>
          </a:ln>
        </p:spPr>
        <p:txBody>
          <a:bodyPr wrap="square" lIns="0" tIns="0" rIns="0" bIns="0" rtlCol="0"/>
          <a:lstStyle/>
          <a:p>
            <a:endParaRPr/>
          </a:p>
        </p:txBody>
      </p:sp>
      <p:sp>
        <p:nvSpPr>
          <p:cNvPr id="142" name="object 142"/>
          <p:cNvSpPr/>
          <p:nvPr/>
        </p:nvSpPr>
        <p:spPr>
          <a:xfrm>
            <a:off x="2743200" y="3101339"/>
            <a:ext cx="201295" cy="123825"/>
          </a:xfrm>
          <a:custGeom>
            <a:avLst/>
            <a:gdLst/>
            <a:ahLst/>
            <a:cxnLst/>
            <a:rect l="l" t="t" r="r" b="b"/>
            <a:pathLst>
              <a:path w="201294" h="123825">
                <a:moveTo>
                  <a:pt x="201168" y="0"/>
                </a:moveTo>
                <a:lnTo>
                  <a:pt x="0" y="123443"/>
                </a:lnTo>
              </a:path>
            </a:pathLst>
          </a:custGeom>
          <a:ln w="3175">
            <a:solidFill>
              <a:srgbClr val="000000"/>
            </a:solidFill>
            <a:prstDash val="sysDot"/>
          </a:ln>
        </p:spPr>
        <p:txBody>
          <a:bodyPr wrap="square" lIns="0" tIns="0" rIns="0" bIns="0" rtlCol="0"/>
          <a:lstStyle/>
          <a:p>
            <a:endParaRPr/>
          </a:p>
        </p:txBody>
      </p:sp>
      <p:sp>
        <p:nvSpPr>
          <p:cNvPr id="143" name="object 143"/>
          <p:cNvSpPr/>
          <p:nvPr/>
        </p:nvSpPr>
        <p:spPr>
          <a:xfrm>
            <a:off x="3078479" y="2970276"/>
            <a:ext cx="203200" cy="131445"/>
          </a:xfrm>
          <a:custGeom>
            <a:avLst/>
            <a:gdLst/>
            <a:ahLst/>
            <a:cxnLst/>
            <a:rect l="l" t="t" r="r" b="b"/>
            <a:pathLst>
              <a:path w="203200" h="131444">
                <a:moveTo>
                  <a:pt x="202691" y="0"/>
                </a:moveTo>
                <a:lnTo>
                  <a:pt x="0" y="131063"/>
                </a:lnTo>
              </a:path>
            </a:pathLst>
          </a:custGeom>
          <a:ln w="3175">
            <a:solidFill>
              <a:srgbClr val="000000"/>
            </a:solidFill>
            <a:prstDash val="sysDot"/>
          </a:ln>
        </p:spPr>
        <p:txBody>
          <a:bodyPr wrap="square" lIns="0" tIns="0" rIns="0" bIns="0" rtlCol="0"/>
          <a:lstStyle/>
          <a:p>
            <a:endParaRPr/>
          </a:p>
        </p:txBody>
      </p:sp>
      <p:sp>
        <p:nvSpPr>
          <p:cNvPr id="144" name="object 144"/>
          <p:cNvSpPr/>
          <p:nvPr/>
        </p:nvSpPr>
        <p:spPr>
          <a:xfrm>
            <a:off x="3415284" y="2795016"/>
            <a:ext cx="201295" cy="175260"/>
          </a:xfrm>
          <a:custGeom>
            <a:avLst/>
            <a:gdLst/>
            <a:ahLst/>
            <a:cxnLst/>
            <a:rect l="l" t="t" r="r" b="b"/>
            <a:pathLst>
              <a:path w="201295" h="175260">
                <a:moveTo>
                  <a:pt x="201168" y="0"/>
                </a:moveTo>
                <a:lnTo>
                  <a:pt x="0" y="175260"/>
                </a:lnTo>
              </a:path>
            </a:pathLst>
          </a:custGeom>
          <a:ln w="3175">
            <a:solidFill>
              <a:srgbClr val="000000"/>
            </a:solidFill>
            <a:prstDash val="sysDot"/>
          </a:ln>
        </p:spPr>
        <p:txBody>
          <a:bodyPr wrap="square" lIns="0" tIns="0" rIns="0" bIns="0" rtlCol="0"/>
          <a:lstStyle/>
          <a:p>
            <a:endParaRPr/>
          </a:p>
        </p:txBody>
      </p:sp>
      <p:sp>
        <p:nvSpPr>
          <p:cNvPr id="145" name="object 145"/>
          <p:cNvSpPr/>
          <p:nvPr/>
        </p:nvSpPr>
        <p:spPr>
          <a:xfrm>
            <a:off x="3750564" y="2694432"/>
            <a:ext cx="201295" cy="100965"/>
          </a:xfrm>
          <a:custGeom>
            <a:avLst/>
            <a:gdLst/>
            <a:ahLst/>
            <a:cxnLst/>
            <a:rect l="l" t="t" r="r" b="b"/>
            <a:pathLst>
              <a:path w="201295" h="100964">
                <a:moveTo>
                  <a:pt x="201168" y="0"/>
                </a:moveTo>
                <a:lnTo>
                  <a:pt x="0" y="100584"/>
                </a:lnTo>
              </a:path>
            </a:pathLst>
          </a:custGeom>
          <a:ln w="3175">
            <a:solidFill>
              <a:srgbClr val="000000"/>
            </a:solidFill>
            <a:prstDash val="sysDot"/>
          </a:ln>
        </p:spPr>
        <p:txBody>
          <a:bodyPr wrap="square" lIns="0" tIns="0" rIns="0" bIns="0" rtlCol="0"/>
          <a:lstStyle/>
          <a:p>
            <a:endParaRPr/>
          </a:p>
        </p:txBody>
      </p:sp>
      <p:sp>
        <p:nvSpPr>
          <p:cNvPr id="146" name="object 146"/>
          <p:cNvSpPr/>
          <p:nvPr/>
        </p:nvSpPr>
        <p:spPr>
          <a:xfrm>
            <a:off x="4085844" y="2627376"/>
            <a:ext cx="201295" cy="67310"/>
          </a:xfrm>
          <a:custGeom>
            <a:avLst/>
            <a:gdLst/>
            <a:ahLst/>
            <a:cxnLst/>
            <a:rect l="l" t="t" r="r" b="b"/>
            <a:pathLst>
              <a:path w="201295" h="67310">
                <a:moveTo>
                  <a:pt x="201167" y="0"/>
                </a:moveTo>
                <a:lnTo>
                  <a:pt x="0" y="67056"/>
                </a:lnTo>
              </a:path>
            </a:pathLst>
          </a:custGeom>
          <a:ln w="3175">
            <a:solidFill>
              <a:srgbClr val="000000"/>
            </a:solidFill>
            <a:prstDash val="sysDot"/>
          </a:ln>
        </p:spPr>
        <p:txBody>
          <a:bodyPr wrap="square" lIns="0" tIns="0" rIns="0" bIns="0" rtlCol="0"/>
          <a:lstStyle/>
          <a:p>
            <a:endParaRPr/>
          </a:p>
        </p:txBody>
      </p:sp>
      <p:sp>
        <p:nvSpPr>
          <p:cNvPr id="147" name="object 147"/>
          <p:cNvSpPr/>
          <p:nvPr/>
        </p:nvSpPr>
        <p:spPr>
          <a:xfrm>
            <a:off x="4421123" y="2627376"/>
            <a:ext cx="203200" cy="5080"/>
          </a:xfrm>
          <a:custGeom>
            <a:avLst/>
            <a:gdLst/>
            <a:ahLst/>
            <a:cxnLst/>
            <a:rect l="l" t="t" r="r" b="b"/>
            <a:pathLst>
              <a:path w="203200" h="5080">
                <a:moveTo>
                  <a:pt x="202691" y="4571"/>
                </a:moveTo>
                <a:lnTo>
                  <a:pt x="0" y="0"/>
                </a:lnTo>
              </a:path>
            </a:pathLst>
          </a:custGeom>
          <a:ln w="3175">
            <a:solidFill>
              <a:srgbClr val="000000"/>
            </a:solidFill>
            <a:prstDash val="sysDot"/>
          </a:ln>
        </p:spPr>
        <p:txBody>
          <a:bodyPr wrap="square" lIns="0" tIns="0" rIns="0" bIns="0" rtlCol="0"/>
          <a:lstStyle/>
          <a:p>
            <a:endParaRPr/>
          </a:p>
        </p:txBody>
      </p:sp>
      <p:sp>
        <p:nvSpPr>
          <p:cNvPr id="148" name="object 148"/>
          <p:cNvSpPr/>
          <p:nvPr/>
        </p:nvSpPr>
        <p:spPr>
          <a:xfrm>
            <a:off x="4757928" y="2631948"/>
            <a:ext cx="201295" cy="36830"/>
          </a:xfrm>
          <a:custGeom>
            <a:avLst/>
            <a:gdLst/>
            <a:ahLst/>
            <a:cxnLst/>
            <a:rect l="l" t="t" r="r" b="b"/>
            <a:pathLst>
              <a:path w="201295" h="36830">
                <a:moveTo>
                  <a:pt x="201168" y="36575"/>
                </a:moveTo>
                <a:lnTo>
                  <a:pt x="0" y="0"/>
                </a:lnTo>
              </a:path>
            </a:pathLst>
          </a:custGeom>
          <a:ln w="3175">
            <a:solidFill>
              <a:srgbClr val="000000"/>
            </a:solidFill>
            <a:prstDash val="sysDot"/>
          </a:ln>
        </p:spPr>
        <p:txBody>
          <a:bodyPr wrap="square" lIns="0" tIns="0" rIns="0" bIns="0" rtlCol="0"/>
          <a:lstStyle/>
          <a:p>
            <a:endParaRPr/>
          </a:p>
        </p:txBody>
      </p:sp>
      <p:sp>
        <p:nvSpPr>
          <p:cNvPr id="149" name="object 149"/>
          <p:cNvSpPr/>
          <p:nvPr/>
        </p:nvSpPr>
        <p:spPr>
          <a:xfrm>
            <a:off x="5093208" y="2668523"/>
            <a:ext cx="201295" cy="76200"/>
          </a:xfrm>
          <a:custGeom>
            <a:avLst/>
            <a:gdLst/>
            <a:ahLst/>
            <a:cxnLst/>
            <a:rect l="l" t="t" r="r" b="b"/>
            <a:pathLst>
              <a:path w="201295" h="76200">
                <a:moveTo>
                  <a:pt x="201167" y="76199"/>
                </a:moveTo>
                <a:lnTo>
                  <a:pt x="0" y="0"/>
                </a:lnTo>
              </a:path>
            </a:pathLst>
          </a:custGeom>
          <a:ln w="3175">
            <a:solidFill>
              <a:srgbClr val="000000"/>
            </a:solidFill>
            <a:prstDash val="sysDot"/>
          </a:ln>
        </p:spPr>
        <p:txBody>
          <a:bodyPr wrap="square" lIns="0" tIns="0" rIns="0" bIns="0" rtlCol="0"/>
          <a:lstStyle/>
          <a:p>
            <a:endParaRPr/>
          </a:p>
        </p:txBody>
      </p:sp>
      <p:sp>
        <p:nvSpPr>
          <p:cNvPr id="150" name="object 150"/>
          <p:cNvSpPr/>
          <p:nvPr/>
        </p:nvSpPr>
        <p:spPr>
          <a:xfrm>
            <a:off x="5428488" y="2744723"/>
            <a:ext cx="201295" cy="93345"/>
          </a:xfrm>
          <a:custGeom>
            <a:avLst/>
            <a:gdLst/>
            <a:ahLst/>
            <a:cxnLst/>
            <a:rect l="l" t="t" r="r" b="b"/>
            <a:pathLst>
              <a:path w="201295" h="93344">
                <a:moveTo>
                  <a:pt x="201167" y="92963"/>
                </a:moveTo>
                <a:lnTo>
                  <a:pt x="0" y="0"/>
                </a:lnTo>
              </a:path>
            </a:pathLst>
          </a:custGeom>
          <a:ln w="3175">
            <a:solidFill>
              <a:srgbClr val="000000"/>
            </a:solidFill>
            <a:prstDash val="sysDot"/>
          </a:ln>
        </p:spPr>
        <p:txBody>
          <a:bodyPr wrap="square" lIns="0" tIns="0" rIns="0" bIns="0" rtlCol="0"/>
          <a:lstStyle/>
          <a:p>
            <a:endParaRPr/>
          </a:p>
        </p:txBody>
      </p:sp>
      <p:sp>
        <p:nvSpPr>
          <p:cNvPr id="151" name="object 151"/>
          <p:cNvSpPr/>
          <p:nvPr/>
        </p:nvSpPr>
        <p:spPr>
          <a:xfrm>
            <a:off x="5763767" y="2837688"/>
            <a:ext cx="203200" cy="93345"/>
          </a:xfrm>
          <a:custGeom>
            <a:avLst/>
            <a:gdLst/>
            <a:ahLst/>
            <a:cxnLst/>
            <a:rect l="l" t="t" r="r" b="b"/>
            <a:pathLst>
              <a:path w="203200" h="93344">
                <a:moveTo>
                  <a:pt x="202692" y="92963"/>
                </a:moveTo>
                <a:lnTo>
                  <a:pt x="0" y="0"/>
                </a:lnTo>
              </a:path>
            </a:pathLst>
          </a:custGeom>
          <a:ln w="3175">
            <a:solidFill>
              <a:srgbClr val="000000"/>
            </a:solidFill>
            <a:prstDash val="sysDot"/>
          </a:ln>
        </p:spPr>
        <p:txBody>
          <a:bodyPr wrap="square" lIns="0" tIns="0" rIns="0" bIns="0" rtlCol="0"/>
          <a:lstStyle/>
          <a:p>
            <a:endParaRPr/>
          </a:p>
        </p:txBody>
      </p:sp>
      <p:sp>
        <p:nvSpPr>
          <p:cNvPr id="152" name="object 152"/>
          <p:cNvSpPr/>
          <p:nvPr/>
        </p:nvSpPr>
        <p:spPr>
          <a:xfrm>
            <a:off x="6100571" y="2930651"/>
            <a:ext cx="201295" cy="181610"/>
          </a:xfrm>
          <a:custGeom>
            <a:avLst/>
            <a:gdLst/>
            <a:ahLst/>
            <a:cxnLst/>
            <a:rect l="l" t="t" r="r" b="b"/>
            <a:pathLst>
              <a:path w="201295" h="181610">
                <a:moveTo>
                  <a:pt x="201167" y="181356"/>
                </a:moveTo>
                <a:lnTo>
                  <a:pt x="0" y="0"/>
                </a:lnTo>
              </a:path>
            </a:pathLst>
          </a:custGeom>
          <a:ln w="3175">
            <a:solidFill>
              <a:srgbClr val="000000"/>
            </a:solidFill>
            <a:prstDash val="sysDot"/>
          </a:ln>
        </p:spPr>
        <p:txBody>
          <a:bodyPr wrap="square" lIns="0" tIns="0" rIns="0" bIns="0" rtlCol="0"/>
          <a:lstStyle/>
          <a:p>
            <a:endParaRPr/>
          </a:p>
        </p:txBody>
      </p:sp>
      <p:sp>
        <p:nvSpPr>
          <p:cNvPr id="153" name="object 153"/>
          <p:cNvSpPr/>
          <p:nvPr/>
        </p:nvSpPr>
        <p:spPr>
          <a:xfrm>
            <a:off x="6435852" y="3112007"/>
            <a:ext cx="201295" cy="142240"/>
          </a:xfrm>
          <a:custGeom>
            <a:avLst/>
            <a:gdLst/>
            <a:ahLst/>
            <a:cxnLst/>
            <a:rect l="l" t="t" r="r" b="b"/>
            <a:pathLst>
              <a:path w="201295" h="142239">
                <a:moveTo>
                  <a:pt x="201167" y="141732"/>
                </a:moveTo>
                <a:lnTo>
                  <a:pt x="0" y="0"/>
                </a:lnTo>
              </a:path>
            </a:pathLst>
          </a:custGeom>
          <a:ln w="3175">
            <a:solidFill>
              <a:srgbClr val="000000"/>
            </a:solidFill>
            <a:prstDash val="sysDot"/>
          </a:ln>
        </p:spPr>
        <p:txBody>
          <a:bodyPr wrap="square" lIns="0" tIns="0" rIns="0" bIns="0" rtlCol="0"/>
          <a:lstStyle/>
          <a:p>
            <a:endParaRPr/>
          </a:p>
        </p:txBody>
      </p:sp>
      <p:sp>
        <p:nvSpPr>
          <p:cNvPr id="154" name="object 154"/>
          <p:cNvSpPr/>
          <p:nvPr/>
        </p:nvSpPr>
        <p:spPr>
          <a:xfrm>
            <a:off x="6771131" y="3253740"/>
            <a:ext cx="201295" cy="117475"/>
          </a:xfrm>
          <a:custGeom>
            <a:avLst/>
            <a:gdLst/>
            <a:ahLst/>
            <a:cxnLst/>
            <a:rect l="l" t="t" r="r" b="b"/>
            <a:pathLst>
              <a:path w="201295" h="117475">
                <a:moveTo>
                  <a:pt x="201168" y="117348"/>
                </a:moveTo>
                <a:lnTo>
                  <a:pt x="0" y="0"/>
                </a:lnTo>
              </a:path>
            </a:pathLst>
          </a:custGeom>
          <a:ln w="3175">
            <a:solidFill>
              <a:srgbClr val="000000"/>
            </a:solidFill>
            <a:prstDash val="sysDot"/>
          </a:ln>
        </p:spPr>
        <p:txBody>
          <a:bodyPr wrap="square" lIns="0" tIns="0" rIns="0" bIns="0" rtlCol="0"/>
          <a:lstStyle/>
          <a:p>
            <a:endParaRPr/>
          </a:p>
        </p:txBody>
      </p:sp>
      <p:sp>
        <p:nvSpPr>
          <p:cNvPr id="155" name="object 155"/>
          <p:cNvSpPr/>
          <p:nvPr/>
        </p:nvSpPr>
        <p:spPr>
          <a:xfrm>
            <a:off x="7106411" y="3371088"/>
            <a:ext cx="203200" cy="132715"/>
          </a:xfrm>
          <a:custGeom>
            <a:avLst/>
            <a:gdLst/>
            <a:ahLst/>
            <a:cxnLst/>
            <a:rect l="l" t="t" r="r" b="b"/>
            <a:pathLst>
              <a:path w="203200" h="132714">
                <a:moveTo>
                  <a:pt x="202692" y="132587"/>
                </a:moveTo>
                <a:lnTo>
                  <a:pt x="0" y="0"/>
                </a:lnTo>
              </a:path>
            </a:pathLst>
          </a:custGeom>
          <a:ln w="3175">
            <a:solidFill>
              <a:srgbClr val="000000"/>
            </a:solidFill>
            <a:prstDash val="sysDot"/>
          </a:ln>
        </p:spPr>
        <p:txBody>
          <a:bodyPr wrap="square" lIns="0" tIns="0" rIns="0" bIns="0" rtlCol="0"/>
          <a:lstStyle/>
          <a:p>
            <a:endParaRPr/>
          </a:p>
        </p:txBody>
      </p:sp>
      <p:sp>
        <p:nvSpPr>
          <p:cNvPr id="156" name="object 156"/>
          <p:cNvSpPr/>
          <p:nvPr/>
        </p:nvSpPr>
        <p:spPr>
          <a:xfrm>
            <a:off x="7443216" y="3503676"/>
            <a:ext cx="201295" cy="154305"/>
          </a:xfrm>
          <a:custGeom>
            <a:avLst/>
            <a:gdLst/>
            <a:ahLst/>
            <a:cxnLst/>
            <a:rect l="l" t="t" r="r" b="b"/>
            <a:pathLst>
              <a:path w="201295" h="154304">
                <a:moveTo>
                  <a:pt x="201168" y="153923"/>
                </a:moveTo>
                <a:lnTo>
                  <a:pt x="0" y="0"/>
                </a:lnTo>
              </a:path>
            </a:pathLst>
          </a:custGeom>
          <a:ln w="3175">
            <a:solidFill>
              <a:srgbClr val="000000"/>
            </a:solidFill>
            <a:prstDash val="sysDot"/>
          </a:ln>
        </p:spPr>
        <p:txBody>
          <a:bodyPr wrap="square" lIns="0" tIns="0" rIns="0" bIns="0" rtlCol="0"/>
          <a:lstStyle/>
          <a:p>
            <a:endParaRPr/>
          </a:p>
        </p:txBody>
      </p:sp>
      <p:sp>
        <p:nvSpPr>
          <p:cNvPr id="157" name="object 157"/>
          <p:cNvSpPr/>
          <p:nvPr/>
        </p:nvSpPr>
        <p:spPr>
          <a:xfrm>
            <a:off x="7778495" y="3657600"/>
            <a:ext cx="201295" cy="186055"/>
          </a:xfrm>
          <a:custGeom>
            <a:avLst/>
            <a:gdLst/>
            <a:ahLst/>
            <a:cxnLst/>
            <a:rect l="l" t="t" r="r" b="b"/>
            <a:pathLst>
              <a:path w="201295" h="186054">
                <a:moveTo>
                  <a:pt x="201167" y="185927"/>
                </a:moveTo>
                <a:lnTo>
                  <a:pt x="0" y="0"/>
                </a:lnTo>
              </a:path>
            </a:pathLst>
          </a:custGeom>
          <a:ln w="3175">
            <a:solidFill>
              <a:srgbClr val="000000"/>
            </a:solidFill>
            <a:prstDash val="sysDot"/>
          </a:ln>
        </p:spPr>
        <p:txBody>
          <a:bodyPr wrap="square" lIns="0" tIns="0" rIns="0" bIns="0" rtlCol="0"/>
          <a:lstStyle/>
          <a:p>
            <a:endParaRPr/>
          </a:p>
        </p:txBody>
      </p:sp>
      <p:sp>
        <p:nvSpPr>
          <p:cNvPr id="158" name="object 158"/>
          <p:cNvSpPr/>
          <p:nvPr/>
        </p:nvSpPr>
        <p:spPr>
          <a:xfrm>
            <a:off x="8113776" y="3843528"/>
            <a:ext cx="201295" cy="151130"/>
          </a:xfrm>
          <a:custGeom>
            <a:avLst/>
            <a:gdLst/>
            <a:ahLst/>
            <a:cxnLst/>
            <a:rect l="l" t="t" r="r" b="b"/>
            <a:pathLst>
              <a:path w="201295" h="151129">
                <a:moveTo>
                  <a:pt x="201168" y="150876"/>
                </a:moveTo>
                <a:lnTo>
                  <a:pt x="0" y="0"/>
                </a:lnTo>
              </a:path>
            </a:pathLst>
          </a:custGeom>
          <a:ln w="3175">
            <a:solidFill>
              <a:srgbClr val="000000"/>
            </a:solidFill>
            <a:prstDash val="sysDot"/>
          </a:ln>
        </p:spPr>
        <p:txBody>
          <a:bodyPr wrap="square" lIns="0" tIns="0" rIns="0" bIns="0" rtlCol="0"/>
          <a:lstStyle/>
          <a:p>
            <a:endParaRPr/>
          </a:p>
        </p:txBody>
      </p:sp>
      <p:sp>
        <p:nvSpPr>
          <p:cNvPr id="159" name="object 159"/>
          <p:cNvSpPr/>
          <p:nvPr/>
        </p:nvSpPr>
        <p:spPr>
          <a:xfrm>
            <a:off x="8450580" y="3994403"/>
            <a:ext cx="201295" cy="129539"/>
          </a:xfrm>
          <a:custGeom>
            <a:avLst/>
            <a:gdLst/>
            <a:ahLst/>
            <a:cxnLst/>
            <a:rect l="l" t="t" r="r" b="b"/>
            <a:pathLst>
              <a:path w="201295" h="129539">
                <a:moveTo>
                  <a:pt x="201167" y="129540"/>
                </a:moveTo>
                <a:lnTo>
                  <a:pt x="0" y="0"/>
                </a:lnTo>
              </a:path>
            </a:pathLst>
          </a:custGeom>
          <a:ln w="3175">
            <a:solidFill>
              <a:srgbClr val="000000"/>
            </a:solidFill>
            <a:prstDash val="sysDot"/>
          </a:ln>
        </p:spPr>
        <p:txBody>
          <a:bodyPr wrap="square" lIns="0" tIns="0" rIns="0" bIns="0" rtlCol="0"/>
          <a:lstStyle/>
          <a:p>
            <a:endParaRPr/>
          </a:p>
        </p:txBody>
      </p:sp>
      <p:sp>
        <p:nvSpPr>
          <p:cNvPr id="160" name="object 160"/>
          <p:cNvSpPr/>
          <p:nvPr/>
        </p:nvSpPr>
        <p:spPr>
          <a:xfrm>
            <a:off x="8785859" y="4123944"/>
            <a:ext cx="201295" cy="113030"/>
          </a:xfrm>
          <a:custGeom>
            <a:avLst/>
            <a:gdLst/>
            <a:ahLst/>
            <a:cxnLst/>
            <a:rect l="l" t="t" r="r" b="b"/>
            <a:pathLst>
              <a:path w="201295" h="113029">
                <a:moveTo>
                  <a:pt x="201168" y="112775"/>
                </a:moveTo>
                <a:lnTo>
                  <a:pt x="0" y="0"/>
                </a:lnTo>
              </a:path>
            </a:pathLst>
          </a:custGeom>
          <a:ln w="3175">
            <a:solidFill>
              <a:srgbClr val="000000"/>
            </a:solidFill>
            <a:prstDash val="sysDot"/>
          </a:ln>
        </p:spPr>
        <p:txBody>
          <a:bodyPr wrap="square" lIns="0" tIns="0" rIns="0" bIns="0" rtlCol="0"/>
          <a:lstStyle/>
          <a:p>
            <a:endParaRPr/>
          </a:p>
        </p:txBody>
      </p:sp>
      <p:sp>
        <p:nvSpPr>
          <p:cNvPr id="161" name="object 161"/>
          <p:cNvSpPr/>
          <p:nvPr/>
        </p:nvSpPr>
        <p:spPr>
          <a:xfrm>
            <a:off x="9121140" y="4236720"/>
            <a:ext cx="201295" cy="108585"/>
          </a:xfrm>
          <a:custGeom>
            <a:avLst/>
            <a:gdLst/>
            <a:ahLst/>
            <a:cxnLst/>
            <a:rect l="l" t="t" r="r" b="b"/>
            <a:pathLst>
              <a:path w="201295" h="108585">
                <a:moveTo>
                  <a:pt x="201167" y="108203"/>
                </a:moveTo>
                <a:lnTo>
                  <a:pt x="0" y="0"/>
                </a:lnTo>
              </a:path>
            </a:pathLst>
          </a:custGeom>
          <a:ln w="3175">
            <a:solidFill>
              <a:srgbClr val="000000"/>
            </a:solidFill>
            <a:prstDash val="sysDot"/>
          </a:ln>
        </p:spPr>
        <p:txBody>
          <a:bodyPr wrap="square" lIns="0" tIns="0" rIns="0" bIns="0" rtlCol="0"/>
          <a:lstStyle/>
          <a:p>
            <a:endParaRPr/>
          </a:p>
        </p:txBody>
      </p:sp>
      <p:sp>
        <p:nvSpPr>
          <p:cNvPr id="162" name="object 162"/>
          <p:cNvSpPr/>
          <p:nvPr/>
        </p:nvSpPr>
        <p:spPr>
          <a:xfrm>
            <a:off x="595883" y="3970020"/>
            <a:ext cx="134112" cy="92963"/>
          </a:xfrm>
          <a:prstGeom prst="rect">
            <a:avLst/>
          </a:prstGeom>
          <a:blipFill>
            <a:blip r:embed="rId56" cstate="print"/>
            <a:stretch>
              <a:fillRect/>
            </a:stretch>
          </a:blipFill>
        </p:spPr>
        <p:txBody>
          <a:bodyPr wrap="square" lIns="0" tIns="0" rIns="0" bIns="0" rtlCol="0"/>
          <a:lstStyle/>
          <a:p>
            <a:endParaRPr/>
          </a:p>
        </p:txBody>
      </p:sp>
      <p:sp>
        <p:nvSpPr>
          <p:cNvPr id="163" name="object 163"/>
          <p:cNvSpPr/>
          <p:nvPr/>
        </p:nvSpPr>
        <p:spPr>
          <a:xfrm>
            <a:off x="931163" y="3823715"/>
            <a:ext cx="134112" cy="97536"/>
          </a:xfrm>
          <a:prstGeom prst="rect">
            <a:avLst/>
          </a:prstGeom>
          <a:blipFill>
            <a:blip r:embed="rId57" cstate="print"/>
            <a:stretch>
              <a:fillRect/>
            </a:stretch>
          </a:blipFill>
        </p:spPr>
        <p:txBody>
          <a:bodyPr wrap="square" lIns="0" tIns="0" rIns="0" bIns="0" rtlCol="0"/>
          <a:lstStyle/>
          <a:p>
            <a:endParaRPr/>
          </a:p>
        </p:txBody>
      </p:sp>
      <p:sp>
        <p:nvSpPr>
          <p:cNvPr id="164" name="object 164"/>
          <p:cNvSpPr/>
          <p:nvPr/>
        </p:nvSpPr>
        <p:spPr>
          <a:xfrm>
            <a:off x="1266444" y="3706367"/>
            <a:ext cx="134112" cy="105156"/>
          </a:xfrm>
          <a:prstGeom prst="rect">
            <a:avLst/>
          </a:prstGeom>
          <a:blipFill>
            <a:blip r:embed="rId58" cstate="print"/>
            <a:stretch>
              <a:fillRect/>
            </a:stretch>
          </a:blipFill>
        </p:spPr>
        <p:txBody>
          <a:bodyPr wrap="square" lIns="0" tIns="0" rIns="0" bIns="0" rtlCol="0"/>
          <a:lstStyle/>
          <a:p>
            <a:endParaRPr/>
          </a:p>
        </p:txBody>
      </p:sp>
      <p:sp>
        <p:nvSpPr>
          <p:cNvPr id="165" name="object 165"/>
          <p:cNvSpPr/>
          <p:nvPr/>
        </p:nvSpPr>
        <p:spPr>
          <a:xfrm>
            <a:off x="1601724" y="3739896"/>
            <a:ext cx="134112" cy="112775"/>
          </a:xfrm>
          <a:prstGeom prst="rect">
            <a:avLst/>
          </a:prstGeom>
          <a:blipFill>
            <a:blip r:embed="rId59" cstate="print"/>
            <a:stretch>
              <a:fillRect/>
            </a:stretch>
          </a:blipFill>
        </p:spPr>
        <p:txBody>
          <a:bodyPr wrap="square" lIns="0" tIns="0" rIns="0" bIns="0" rtlCol="0"/>
          <a:lstStyle/>
          <a:p>
            <a:endParaRPr/>
          </a:p>
        </p:txBody>
      </p:sp>
      <p:sp>
        <p:nvSpPr>
          <p:cNvPr id="166" name="object 166"/>
          <p:cNvSpPr/>
          <p:nvPr/>
        </p:nvSpPr>
        <p:spPr>
          <a:xfrm>
            <a:off x="1938527" y="3371088"/>
            <a:ext cx="134112" cy="126491"/>
          </a:xfrm>
          <a:prstGeom prst="rect">
            <a:avLst/>
          </a:prstGeom>
          <a:blipFill>
            <a:blip r:embed="rId60" cstate="print"/>
            <a:stretch>
              <a:fillRect/>
            </a:stretch>
          </a:blipFill>
        </p:spPr>
        <p:txBody>
          <a:bodyPr wrap="square" lIns="0" tIns="0" rIns="0" bIns="0" rtlCol="0"/>
          <a:lstStyle/>
          <a:p>
            <a:endParaRPr/>
          </a:p>
        </p:txBody>
      </p:sp>
      <p:sp>
        <p:nvSpPr>
          <p:cNvPr id="167" name="object 167"/>
          <p:cNvSpPr/>
          <p:nvPr/>
        </p:nvSpPr>
        <p:spPr>
          <a:xfrm>
            <a:off x="2273807" y="3189732"/>
            <a:ext cx="134112" cy="144779"/>
          </a:xfrm>
          <a:prstGeom prst="rect">
            <a:avLst/>
          </a:prstGeom>
          <a:blipFill>
            <a:blip r:embed="rId61" cstate="print"/>
            <a:stretch>
              <a:fillRect/>
            </a:stretch>
          </a:blipFill>
        </p:spPr>
        <p:txBody>
          <a:bodyPr wrap="square" lIns="0" tIns="0" rIns="0" bIns="0" rtlCol="0"/>
          <a:lstStyle/>
          <a:p>
            <a:endParaRPr/>
          </a:p>
        </p:txBody>
      </p:sp>
      <p:sp>
        <p:nvSpPr>
          <p:cNvPr id="168" name="object 168"/>
          <p:cNvSpPr/>
          <p:nvPr/>
        </p:nvSpPr>
        <p:spPr>
          <a:xfrm>
            <a:off x="2609088" y="3060192"/>
            <a:ext cx="134112" cy="164591"/>
          </a:xfrm>
          <a:prstGeom prst="rect">
            <a:avLst/>
          </a:prstGeom>
          <a:blipFill>
            <a:blip r:embed="rId62" cstate="print"/>
            <a:stretch>
              <a:fillRect/>
            </a:stretch>
          </a:blipFill>
        </p:spPr>
        <p:txBody>
          <a:bodyPr wrap="square" lIns="0" tIns="0" rIns="0" bIns="0" rtlCol="0"/>
          <a:lstStyle/>
          <a:p>
            <a:endParaRPr/>
          </a:p>
        </p:txBody>
      </p:sp>
      <p:sp>
        <p:nvSpPr>
          <p:cNvPr id="169" name="object 169"/>
          <p:cNvSpPr/>
          <p:nvPr/>
        </p:nvSpPr>
        <p:spPr>
          <a:xfrm>
            <a:off x="2944367" y="2910839"/>
            <a:ext cx="134112" cy="190500"/>
          </a:xfrm>
          <a:prstGeom prst="rect">
            <a:avLst/>
          </a:prstGeom>
          <a:blipFill>
            <a:blip r:embed="rId63" cstate="print"/>
            <a:stretch>
              <a:fillRect/>
            </a:stretch>
          </a:blipFill>
        </p:spPr>
        <p:txBody>
          <a:bodyPr wrap="square" lIns="0" tIns="0" rIns="0" bIns="0" rtlCol="0"/>
          <a:lstStyle/>
          <a:p>
            <a:endParaRPr/>
          </a:p>
        </p:txBody>
      </p:sp>
      <p:sp>
        <p:nvSpPr>
          <p:cNvPr id="170" name="object 170"/>
          <p:cNvSpPr/>
          <p:nvPr/>
        </p:nvSpPr>
        <p:spPr>
          <a:xfrm>
            <a:off x="3281171" y="2744723"/>
            <a:ext cx="134112" cy="225551"/>
          </a:xfrm>
          <a:prstGeom prst="rect">
            <a:avLst/>
          </a:prstGeom>
          <a:blipFill>
            <a:blip r:embed="rId64" cstate="print"/>
            <a:stretch>
              <a:fillRect/>
            </a:stretch>
          </a:blipFill>
        </p:spPr>
        <p:txBody>
          <a:bodyPr wrap="square" lIns="0" tIns="0" rIns="0" bIns="0" rtlCol="0"/>
          <a:lstStyle/>
          <a:p>
            <a:endParaRPr/>
          </a:p>
        </p:txBody>
      </p:sp>
      <p:sp>
        <p:nvSpPr>
          <p:cNvPr id="171" name="object 171"/>
          <p:cNvSpPr/>
          <p:nvPr/>
        </p:nvSpPr>
        <p:spPr>
          <a:xfrm>
            <a:off x="3616452" y="2525267"/>
            <a:ext cx="134112" cy="269748"/>
          </a:xfrm>
          <a:prstGeom prst="rect">
            <a:avLst/>
          </a:prstGeom>
          <a:blipFill>
            <a:blip r:embed="rId65" cstate="print"/>
            <a:stretch>
              <a:fillRect/>
            </a:stretch>
          </a:blipFill>
        </p:spPr>
        <p:txBody>
          <a:bodyPr wrap="square" lIns="0" tIns="0" rIns="0" bIns="0" rtlCol="0"/>
          <a:lstStyle/>
          <a:p>
            <a:endParaRPr/>
          </a:p>
        </p:txBody>
      </p:sp>
      <p:sp>
        <p:nvSpPr>
          <p:cNvPr id="172" name="object 172"/>
          <p:cNvSpPr/>
          <p:nvPr/>
        </p:nvSpPr>
        <p:spPr>
          <a:xfrm>
            <a:off x="3951732" y="2369820"/>
            <a:ext cx="134112" cy="324612"/>
          </a:xfrm>
          <a:prstGeom prst="rect">
            <a:avLst/>
          </a:prstGeom>
          <a:blipFill>
            <a:blip r:embed="rId66" cstate="print"/>
            <a:stretch>
              <a:fillRect/>
            </a:stretch>
          </a:blipFill>
        </p:spPr>
        <p:txBody>
          <a:bodyPr wrap="square" lIns="0" tIns="0" rIns="0" bIns="0" rtlCol="0"/>
          <a:lstStyle/>
          <a:p>
            <a:endParaRPr/>
          </a:p>
        </p:txBody>
      </p:sp>
      <p:sp>
        <p:nvSpPr>
          <p:cNvPr id="173" name="object 173"/>
          <p:cNvSpPr/>
          <p:nvPr/>
        </p:nvSpPr>
        <p:spPr>
          <a:xfrm>
            <a:off x="4287011" y="2247900"/>
            <a:ext cx="134112" cy="379475"/>
          </a:xfrm>
          <a:prstGeom prst="rect">
            <a:avLst/>
          </a:prstGeom>
          <a:blipFill>
            <a:blip r:embed="rId67" cstate="print"/>
            <a:stretch>
              <a:fillRect/>
            </a:stretch>
          </a:blipFill>
        </p:spPr>
        <p:txBody>
          <a:bodyPr wrap="square" lIns="0" tIns="0" rIns="0" bIns="0" rtlCol="0"/>
          <a:lstStyle/>
          <a:p>
            <a:endParaRPr/>
          </a:p>
        </p:txBody>
      </p:sp>
      <p:sp>
        <p:nvSpPr>
          <p:cNvPr id="174" name="object 174"/>
          <p:cNvSpPr/>
          <p:nvPr/>
        </p:nvSpPr>
        <p:spPr>
          <a:xfrm>
            <a:off x="4623815" y="2179320"/>
            <a:ext cx="134112" cy="452627"/>
          </a:xfrm>
          <a:prstGeom prst="rect">
            <a:avLst/>
          </a:prstGeom>
          <a:blipFill>
            <a:blip r:embed="rId68" cstate="print"/>
            <a:stretch>
              <a:fillRect/>
            </a:stretch>
          </a:blipFill>
        </p:spPr>
        <p:txBody>
          <a:bodyPr wrap="square" lIns="0" tIns="0" rIns="0" bIns="0" rtlCol="0"/>
          <a:lstStyle/>
          <a:p>
            <a:endParaRPr/>
          </a:p>
        </p:txBody>
      </p:sp>
      <p:sp>
        <p:nvSpPr>
          <p:cNvPr id="175" name="object 175"/>
          <p:cNvSpPr/>
          <p:nvPr/>
        </p:nvSpPr>
        <p:spPr>
          <a:xfrm>
            <a:off x="4959096" y="2113788"/>
            <a:ext cx="134112" cy="554736"/>
          </a:xfrm>
          <a:prstGeom prst="rect">
            <a:avLst/>
          </a:prstGeom>
          <a:blipFill>
            <a:blip r:embed="rId69" cstate="print"/>
            <a:stretch>
              <a:fillRect/>
            </a:stretch>
          </a:blipFill>
        </p:spPr>
        <p:txBody>
          <a:bodyPr wrap="square" lIns="0" tIns="0" rIns="0" bIns="0" rtlCol="0"/>
          <a:lstStyle/>
          <a:p>
            <a:endParaRPr/>
          </a:p>
        </p:txBody>
      </p:sp>
      <p:sp>
        <p:nvSpPr>
          <p:cNvPr id="176" name="object 176"/>
          <p:cNvSpPr/>
          <p:nvPr/>
        </p:nvSpPr>
        <p:spPr>
          <a:xfrm>
            <a:off x="5294376" y="2074164"/>
            <a:ext cx="134112" cy="670560"/>
          </a:xfrm>
          <a:prstGeom prst="rect">
            <a:avLst/>
          </a:prstGeom>
          <a:blipFill>
            <a:blip r:embed="rId70" cstate="print"/>
            <a:stretch>
              <a:fillRect/>
            </a:stretch>
          </a:blipFill>
        </p:spPr>
        <p:txBody>
          <a:bodyPr wrap="square" lIns="0" tIns="0" rIns="0" bIns="0" rtlCol="0"/>
          <a:lstStyle/>
          <a:p>
            <a:endParaRPr/>
          </a:p>
        </p:txBody>
      </p:sp>
      <p:sp>
        <p:nvSpPr>
          <p:cNvPr id="177" name="object 177"/>
          <p:cNvSpPr/>
          <p:nvPr/>
        </p:nvSpPr>
        <p:spPr>
          <a:xfrm>
            <a:off x="5629655" y="2057400"/>
            <a:ext cx="134112" cy="780288"/>
          </a:xfrm>
          <a:prstGeom prst="rect">
            <a:avLst/>
          </a:prstGeom>
          <a:blipFill>
            <a:blip r:embed="rId71" cstate="print"/>
            <a:stretch>
              <a:fillRect/>
            </a:stretch>
          </a:blipFill>
        </p:spPr>
        <p:txBody>
          <a:bodyPr wrap="square" lIns="0" tIns="0" rIns="0" bIns="0" rtlCol="0"/>
          <a:lstStyle/>
          <a:p>
            <a:endParaRPr/>
          </a:p>
        </p:txBody>
      </p:sp>
      <p:sp>
        <p:nvSpPr>
          <p:cNvPr id="178" name="object 178"/>
          <p:cNvSpPr/>
          <p:nvPr/>
        </p:nvSpPr>
        <p:spPr>
          <a:xfrm>
            <a:off x="5966459" y="2033016"/>
            <a:ext cx="134112" cy="897636"/>
          </a:xfrm>
          <a:prstGeom prst="rect">
            <a:avLst/>
          </a:prstGeom>
          <a:blipFill>
            <a:blip r:embed="rId72" cstate="print"/>
            <a:stretch>
              <a:fillRect/>
            </a:stretch>
          </a:blipFill>
        </p:spPr>
        <p:txBody>
          <a:bodyPr wrap="square" lIns="0" tIns="0" rIns="0" bIns="0" rtlCol="0"/>
          <a:lstStyle/>
          <a:p>
            <a:endParaRPr/>
          </a:p>
        </p:txBody>
      </p:sp>
      <p:sp>
        <p:nvSpPr>
          <p:cNvPr id="179" name="object 179"/>
          <p:cNvSpPr/>
          <p:nvPr/>
        </p:nvSpPr>
        <p:spPr>
          <a:xfrm>
            <a:off x="6301740" y="2077211"/>
            <a:ext cx="134112" cy="1034796"/>
          </a:xfrm>
          <a:prstGeom prst="rect">
            <a:avLst/>
          </a:prstGeom>
          <a:blipFill>
            <a:blip r:embed="rId73" cstate="print"/>
            <a:stretch>
              <a:fillRect/>
            </a:stretch>
          </a:blipFill>
        </p:spPr>
        <p:txBody>
          <a:bodyPr wrap="square" lIns="0" tIns="0" rIns="0" bIns="0" rtlCol="0"/>
          <a:lstStyle/>
          <a:p>
            <a:endParaRPr/>
          </a:p>
        </p:txBody>
      </p:sp>
      <p:sp>
        <p:nvSpPr>
          <p:cNvPr id="180" name="object 180"/>
          <p:cNvSpPr/>
          <p:nvPr/>
        </p:nvSpPr>
        <p:spPr>
          <a:xfrm>
            <a:off x="6637019" y="2153411"/>
            <a:ext cx="134111" cy="1100327"/>
          </a:xfrm>
          <a:prstGeom prst="rect">
            <a:avLst/>
          </a:prstGeom>
          <a:blipFill>
            <a:blip r:embed="rId74" cstate="print"/>
            <a:stretch>
              <a:fillRect/>
            </a:stretch>
          </a:blipFill>
        </p:spPr>
        <p:txBody>
          <a:bodyPr wrap="square" lIns="0" tIns="0" rIns="0" bIns="0" rtlCol="0"/>
          <a:lstStyle/>
          <a:p>
            <a:endParaRPr/>
          </a:p>
        </p:txBody>
      </p:sp>
      <p:sp>
        <p:nvSpPr>
          <p:cNvPr id="181" name="object 181"/>
          <p:cNvSpPr/>
          <p:nvPr/>
        </p:nvSpPr>
        <p:spPr>
          <a:xfrm>
            <a:off x="6972300" y="2258567"/>
            <a:ext cx="134111" cy="1112519"/>
          </a:xfrm>
          <a:prstGeom prst="rect">
            <a:avLst/>
          </a:prstGeom>
          <a:blipFill>
            <a:blip r:embed="rId75" cstate="print"/>
            <a:stretch>
              <a:fillRect/>
            </a:stretch>
          </a:blipFill>
        </p:spPr>
        <p:txBody>
          <a:bodyPr wrap="square" lIns="0" tIns="0" rIns="0" bIns="0" rtlCol="0"/>
          <a:lstStyle/>
          <a:p>
            <a:endParaRPr/>
          </a:p>
        </p:txBody>
      </p:sp>
      <p:sp>
        <p:nvSpPr>
          <p:cNvPr id="182" name="object 182"/>
          <p:cNvSpPr/>
          <p:nvPr/>
        </p:nvSpPr>
        <p:spPr>
          <a:xfrm>
            <a:off x="7309104" y="2382011"/>
            <a:ext cx="134111" cy="1121664"/>
          </a:xfrm>
          <a:prstGeom prst="rect">
            <a:avLst/>
          </a:prstGeom>
          <a:blipFill>
            <a:blip r:embed="rId76" cstate="print"/>
            <a:stretch>
              <a:fillRect/>
            </a:stretch>
          </a:blipFill>
        </p:spPr>
        <p:txBody>
          <a:bodyPr wrap="square" lIns="0" tIns="0" rIns="0" bIns="0" rtlCol="0"/>
          <a:lstStyle/>
          <a:p>
            <a:endParaRPr/>
          </a:p>
        </p:txBody>
      </p:sp>
      <p:sp>
        <p:nvSpPr>
          <p:cNvPr id="183" name="object 183"/>
          <p:cNvSpPr/>
          <p:nvPr/>
        </p:nvSpPr>
        <p:spPr>
          <a:xfrm>
            <a:off x="7644383" y="2517648"/>
            <a:ext cx="134111" cy="1139952"/>
          </a:xfrm>
          <a:prstGeom prst="rect">
            <a:avLst/>
          </a:prstGeom>
          <a:blipFill>
            <a:blip r:embed="rId77" cstate="print"/>
            <a:stretch>
              <a:fillRect/>
            </a:stretch>
          </a:blipFill>
        </p:spPr>
        <p:txBody>
          <a:bodyPr wrap="square" lIns="0" tIns="0" rIns="0" bIns="0" rtlCol="0"/>
          <a:lstStyle/>
          <a:p>
            <a:endParaRPr/>
          </a:p>
        </p:txBody>
      </p:sp>
      <p:sp>
        <p:nvSpPr>
          <p:cNvPr id="184" name="object 184"/>
          <p:cNvSpPr/>
          <p:nvPr/>
        </p:nvSpPr>
        <p:spPr>
          <a:xfrm>
            <a:off x="7979664" y="2665476"/>
            <a:ext cx="134111" cy="1178052"/>
          </a:xfrm>
          <a:prstGeom prst="rect">
            <a:avLst/>
          </a:prstGeom>
          <a:blipFill>
            <a:blip r:embed="rId78" cstate="print"/>
            <a:stretch>
              <a:fillRect/>
            </a:stretch>
          </a:blipFill>
        </p:spPr>
        <p:txBody>
          <a:bodyPr wrap="square" lIns="0" tIns="0" rIns="0" bIns="0" rtlCol="0"/>
          <a:lstStyle/>
          <a:p>
            <a:endParaRPr/>
          </a:p>
        </p:txBody>
      </p:sp>
      <p:sp>
        <p:nvSpPr>
          <p:cNvPr id="185" name="object 185"/>
          <p:cNvSpPr/>
          <p:nvPr/>
        </p:nvSpPr>
        <p:spPr>
          <a:xfrm>
            <a:off x="8314943" y="2819400"/>
            <a:ext cx="135635" cy="1175003"/>
          </a:xfrm>
          <a:prstGeom prst="rect">
            <a:avLst/>
          </a:prstGeom>
          <a:blipFill>
            <a:blip r:embed="rId79" cstate="print"/>
            <a:stretch>
              <a:fillRect/>
            </a:stretch>
          </a:blipFill>
        </p:spPr>
        <p:txBody>
          <a:bodyPr wrap="square" lIns="0" tIns="0" rIns="0" bIns="0" rtlCol="0"/>
          <a:lstStyle/>
          <a:p>
            <a:endParaRPr/>
          </a:p>
        </p:txBody>
      </p:sp>
      <p:sp>
        <p:nvSpPr>
          <p:cNvPr id="186" name="object 186"/>
          <p:cNvSpPr/>
          <p:nvPr/>
        </p:nvSpPr>
        <p:spPr>
          <a:xfrm>
            <a:off x="8651747" y="2976372"/>
            <a:ext cx="134111" cy="1147572"/>
          </a:xfrm>
          <a:prstGeom prst="rect">
            <a:avLst/>
          </a:prstGeom>
          <a:blipFill>
            <a:blip r:embed="rId80" cstate="print"/>
            <a:stretch>
              <a:fillRect/>
            </a:stretch>
          </a:blipFill>
        </p:spPr>
        <p:txBody>
          <a:bodyPr wrap="square" lIns="0" tIns="0" rIns="0" bIns="0" rtlCol="0"/>
          <a:lstStyle/>
          <a:p>
            <a:endParaRPr/>
          </a:p>
        </p:txBody>
      </p:sp>
      <p:sp>
        <p:nvSpPr>
          <p:cNvPr id="187" name="object 187"/>
          <p:cNvSpPr/>
          <p:nvPr/>
        </p:nvSpPr>
        <p:spPr>
          <a:xfrm>
            <a:off x="8987028" y="3133344"/>
            <a:ext cx="134111" cy="1103376"/>
          </a:xfrm>
          <a:prstGeom prst="rect">
            <a:avLst/>
          </a:prstGeom>
          <a:blipFill>
            <a:blip r:embed="rId81" cstate="print"/>
            <a:stretch>
              <a:fillRect/>
            </a:stretch>
          </a:blipFill>
        </p:spPr>
        <p:txBody>
          <a:bodyPr wrap="square" lIns="0" tIns="0" rIns="0" bIns="0" rtlCol="0"/>
          <a:lstStyle/>
          <a:p>
            <a:endParaRPr/>
          </a:p>
        </p:txBody>
      </p:sp>
      <p:sp>
        <p:nvSpPr>
          <p:cNvPr id="188" name="object 188"/>
          <p:cNvSpPr/>
          <p:nvPr/>
        </p:nvSpPr>
        <p:spPr>
          <a:xfrm>
            <a:off x="9322307" y="3291840"/>
            <a:ext cx="134111" cy="1053084"/>
          </a:xfrm>
          <a:prstGeom prst="rect">
            <a:avLst/>
          </a:prstGeom>
          <a:blipFill>
            <a:blip r:embed="rId82" cstate="print"/>
            <a:stretch>
              <a:fillRect/>
            </a:stretch>
          </a:blipFill>
        </p:spPr>
        <p:txBody>
          <a:bodyPr wrap="square" lIns="0" tIns="0" rIns="0" bIns="0" rtlCol="0"/>
          <a:lstStyle/>
          <a:p>
            <a:endParaRPr/>
          </a:p>
        </p:txBody>
      </p:sp>
      <p:sp>
        <p:nvSpPr>
          <p:cNvPr id="189" name="object 189"/>
          <p:cNvSpPr/>
          <p:nvPr/>
        </p:nvSpPr>
        <p:spPr>
          <a:xfrm>
            <a:off x="595883" y="3970020"/>
            <a:ext cx="134620" cy="93345"/>
          </a:xfrm>
          <a:custGeom>
            <a:avLst/>
            <a:gdLst/>
            <a:ahLst/>
            <a:cxnLst/>
            <a:rect l="l" t="t" r="r" b="b"/>
            <a:pathLst>
              <a:path w="134620" h="93345">
                <a:moveTo>
                  <a:pt x="0" y="0"/>
                </a:moveTo>
                <a:lnTo>
                  <a:pt x="134112" y="0"/>
                </a:lnTo>
                <a:lnTo>
                  <a:pt x="134112" y="92963"/>
                </a:lnTo>
                <a:lnTo>
                  <a:pt x="0" y="92963"/>
                </a:lnTo>
                <a:lnTo>
                  <a:pt x="0" y="0"/>
                </a:lnTo>
                <a:close/>
              </a:path>
            </a:pathLst>
          </a:custGeom>
          <a:ln w="12192">
            <a:solidFill>
              <a:srgbClr val="000000"/>
            </a:solidFill>
          </a:ln>
        </p:spPr>
        <p:txBody>
          <a:bodyPr wrap="square" lIns="0" tIns="0" rIns="0" bIns="0" rtlCol="0"/>
          <a:lstStyle/>
          <a:p>
            <a:endParaRPr/>
          </a:p>
        </p:txBody>
      </p:sp>
      <p:sp>
        <p:nvSpPr>
          <p:cNvPr id="190" name="object 190"/>
          <p:cNvSpPr/>
          <p:nvPr/>
        </p:nvSpPr>
        <p:spPr>
          <a:xfrm>
            <a:off x="931163" y="3823715"/>
            <a:ext cx="134620" cy="97790"/>
          </a:xfrm>
          <a:custGeom>
            <a:avLst/>
            <a:gdLst/>
            <a:ahLst/>
            <a:cxnLst/>
            <a:rect l="l" t="t" r="r" b="b"/>
            <a:pathLst>
              <a:path w="134619" h="97789">
                <a:moveTo>
                  <a:pt x="0" y="0"/>
                </a:moveTo>
                <a:lnTo>
                  <a:pt x="134112" y="0"/>
                </a:lnTo>
                <a:lnTo>
                  <a:pt x="134112" y="97535"/>
                </a:lnTo>
                <a:lnTo>
                  <a:pt x="0" y="97535"/>
                </a:lnTo>
                <a:lnTo>
                  <a:pt x="0" y="0"/>
                </a:lnTo>
                <a:close/>
              </a:path>
            </a:pathLst>
          </a:custGeom>
          <a:ln w="12192">
            <a:solidFill>
              <a:srgbClr val="000000"/>
            </a:solidFill>
          </a:ln>
        </p:spPr>
        <p:txBody>
          <a:bodyPr wrap="square" lIns="0" tIns="0" rIns="0" bIns="0" rtlCol="0"/>
          <a:lstStyle/>
          <a:p>
            <a:endParaRPr/>
          </a:p>
        </p:txBody>
      </p:sp>
      <p:sp>
        <p:nvSpPr>
          <p:cNvPr id="191" name="object 191"/>
          <p:cNvSpPr/>
          <p:nvPr/>
        </p:nvSpPr>
        <p:spPr>
          <a:xfrm>
            <a:off x="1266444" y="3706367"/>
            <a:ext cx="134620" cy="105410"/>
          </a:xfrm>
          <a:custGeom>
            <a:avLst/>
            <a:gdLst/>
            <a:ahLst/>
            <a:cxnLst/>
            <a:rect l="l" t="t" r="r" b="b"/>
            <a:pathLst>
              <a:path w="134619" h="105410">
                <a:moveTo>
                  <a:pt x="0" y="0"/>
                </a:moveTo>
                <a:lnTo>
                  <a:pt x="134112" y="0"/>
                </a:lnTo>
                <a:lnTo>
                  <a:pt x="134112" y="105155"/>
                </a:lnTo>
                <a:lnTo>
                  <a:pt x="0" y="105155"/>
                </a:lnTo>
                <a:lnTo>
                  <a:pt x="0" y="0"/>
                </a:lnTo>
                <a:close/>
              </a:path>
            </a:pathLst>
          </a:custGeom>
          <a:ln w="12192">
            <a:solidFill>
              <a:srgbClr val="000000"/>
            </a:solidFill>
          </a:ln>
        </p:spPr>
        <p:txBody>
          <a:bodyPr wrap="square" lIns="0" tIns="0" rIns="0" bIns="0" rtlCol="0"/>
          <a:lstStyle/>
          <a:p>
            <a:endParaRPr/>
          </a:p>
        </p:txBody>
      </p:sp>
      <p:sp>
        <p:nvSpPr>
          <p:cNvPr id="192" name="object 192"/>
          <p:cNvSpPr/>
          <p:nvPr/>
        </p:nvSpPr>
        <p:spPr>
          <a:xfrm>
            <a:off x="1601724" y="3739896"/>
            <a:ext cx="134620" cy="113030"/>
          </a:xfrm>
          <a:custGeom>
            <a:avLst/>
            <a:gdLst/>
            <a:ahLst/>
            <a:cxnLst/>
            <a:rect l="l" t="t" r="r" b="b"/>
            <a:pathLst>
              <a:path w="134619" h="113029">
                <a:moveTo>
                  <a:pt x="0" y="0"/>
                </a:moveTo>
                <a:lnTo>
                  <a:pt x="134112" y="0"/>
                </a:lnTo>
                <a:lnTo>
                  <a:pt x="134112" y="112775"/>
                </a:lnTo>
                <a:lnTo>
                  <a:pt x="0" y="112775"/>
                </a:lnTo>
                <a:lnTo>
                  <a:pt x="0" y="0"/>
                </a:lnTo>
                <a:close/>
              </a:path>
            </a:pathLst>
          </a:custGeom>
          <a:ln w="12192">
            <a:solidFill>
              <a:srgbClr val="000000"/>
            </a:solidFill>
          </a:ln>
        </p:spPr>
        <p:txBody>
          <a:bodyPr wrap="square" lIns="0" tIns="0" rIns="0" bIns="0" rtlCol="0"/>
          <a:lstStyle/>
          <a:p>
            <a:endParaRPr/>
          </a:p>
        </p:txBody>
      </p:sp>
      <p:sp>
        <p:nvSpPr>
          <p:cNvPr id="193" name="object 193"/>
          <p:cNvSpPr/>
          <p:nvPr/>
        </p:nvSpPr>
        <p:spPr>
          <a:xfrm>
            <a:off x="1938527" y="3371088"/>
            <a:ext cx="134620" cy="127000"/>
          </a:xfrm>
          <a:custGeom>
            <a:avLst/>
            <a:gdLst/>
            <a:ahLst/>
            <a:cxnLst/>
            <a:rect l="l" t="t" r="r" b="b"/>
            <a:pathLst>
              <a:path w="134619" h="127000">
                <a:moveTo>
                  <a:pt x="0" y="0"/>
                </a:moveTo>
                <a:lnTo>
                  <a:pt x="134112" y="0"/>
                </a:lnTo>
                <a:lnTo>
                  <a:pt x="134112" y="126491"/>
                </a:lnTo>
                <a:lnTo>
                  <a:pt x="0" y="126491"/>
                </a:lnTo>
                <a:lnTo>
                  <a:pt x="0" y="0"/>
                </a:lnTo>
                <a:close/>
              </a:path>
            </a:pathLst>
          </a:custGeom>
          <a:ln w="12192">
            <a:solidFill>
              <a:srgbClr val="000000"/>
            </a:solidFill>
          </a:ln>
        </p:spPr>
        <p:txBody>
          <a:bodyPr wrap="square" lIns="0" tIns="0" rIns="0" bIns="0" rtlCol="0"/>
          <a:lstStyle/>
          <a:p>
            <a:endParaRPr/>
          </a:p>
        </p:txBody>
      </p:sp>
      <p:sp>
        <p:nvSpPr>
          <p:cNvPr id="194" name="object 194"/>
          <p:cNvSpPr/>
          <p:nvPr/>
        </p:nvSpPr>
        <p:spPr>
          <a:xfrm>
            <a:off x="2273807" y="3189732"/>
            <a:ext cx="134620" cy="144780"/>
          </a:xfrm>
          <a:custGeom>
            <a:avLst/>
            <a:gdLst/>
            <a:ahLst/>
            <a:cxnLst/>
            <a:rect l="l" t="t" r="r" b="b"/>
            <a:pathLst>
              <a:path w="134619" h="144779">
                <a:moveTo>
                  <a:pt x="0" y="0"/>
                </a:moveTo>
                <a:lnTo>
                  <a:pt x="134112" y="0"/>
                </a:lnTo>
                <a:lnTo>
                  <a:pt x="134112" y="144779"/>
                </a:lnTo>
                <a:lnTo>
                  <a:pt x="0" y="144779"/>
                </a:lnTo>
                <a:lnTo>
                  <a:pt x="0" y="0"/>
                </a:lnTo>
                <a:close/>
              </a:path>
            </a:pathLst>
          </a:custGeom>
          <a:ln w="12192">
            <a:solidFill>
              <a:srgbClr val="000000"/>
            </a:solidFill>
          </a:ln>
        </p:spPr>
        <p:txBody>
          <a:bodyPr wrap="square" lIns="0" tIns="0" rIns="0" bIns="0" rtlCol="0"/>
          <a:lstStyle/>
          <a:p>
            <a:endParaRPr/>
          </a:p>
        </p:txBody>
      </p:sp>
      <p:sp>
        <p:nvSpPr>
          <p:cNvPr id="195" name="object 195"/>
          <p:cNvSpPr/>
          <p:nvPr/>
        </p:nvSpPr>
        <p:spPr>
          <a:xfrm>
            <a:off x="2609088" y="3060192"/>
            <a:ext cx="134620" cy="165100"/>
          </a:xfrm>
          <a:custGeom>
            <a:avLst/>
            <a:gdLst/>
            <a:ahLst/>
            <a:cxnLst/>
            <a:rect l="l" t="t" r="r" b="b"/>
            <a:pathLst>
              <a:path w="134619" h="165100">
                <a:moveTo>
                  <a:pt x="0" y="0"/>
                </a:moveTo>
                <a:lnTo>
                  <a:pt x="134112" y="0"/>
                </a:lnTo>
                <a:lnTo>
                  <a:pt x="134112" y="164591"/>
                </a:lnTo>
                <a:lnTo>
                  <a:pt x="0" y="164591"/>
                </a:lnTo>
                <a:lnTo>
                  <a:pt x="0" y="0"/>
                </a:lnTo>
                <a:close/>
              </a:path>
            </a:pathLst>
          </a:custGeom>
          <a:ln w="12192">
            <a:solidFill>
              <a:srgbClr val="000000"/>
            </a:solidFill>
          </a:ln>
        </p:spPr>
        <p:txBody>
          <a:bodyPr wrap="square" lIns="0" tIns="0" rIns="0" bIns="0" rtlCol="0"/>
          <a:lstStyle/>
          <a:p>
            <a:endParaRPr/>
          </a:p>
        </p:txBody>
      </p:sp>
      <p:sp>
        <p:nvSpPr>
          <p:cNvPr id="196" name="object 196"/>
          <p:cNvSpPr/>
          <p:nvPr/>
        </p:nvSpPr>
        <p:spPr>
          <a:xfrm>
            <a:off x="2944367" y="2910839"/>
            <a:ext cx="134620" cy="190500"/>
          </a:xfrm>
          <a:custGeom>
            <a:avLst/>
            <a:gdLst/>
            <a:ahLst/>
            <a:cxnLst/>
            <a:rect l="l" t="t" r="r" b="b"/>
            <a:pathLst>
              <a:path w="134619" h="190500">
                <a:moveTo>
                  <a:pt x="0" y="0"/>
                </a:moveTo>
                <a:lnTo>
                  <a:pt x="134112" y="0"/>
                </a:lnTo>
                <a:lnTo>
                  <a:pt x="134112" y="190500"/>
                </a:lnTo>
                <a:lnTo>
                  <a:pt x="0" y="190500"/>
                </a:lnTo>
                <a:lnTo>
                  <a:pt x="0" y="0"/>
                </a:lnTo>
                <a:close/>
              </a:path>
            </a:pathLst>
          </a:custGeom>
          <a:ln w="12192">
            <a:solidFill>
              <a:srgbClr val="000000"/>
            </a:solidFill>
          </a:ln>
        </p:spPr>
        <p:txBody>
          <a:bodyPr wrap="square" lIns="0" tIns="0" rIns="0" bIns="0" rtlCol="0"/>
          <a:lstStyle/>
          <a:p>
            <a:endParaRPr/>
          </a:p>
        </p:txBody>
      </p:sp>
      <p:sp>
        <p:nvSpPr>
          <p:cNvPr id="197" name="object 197"/>
          <p:cNvSpPr/>
          <p:nvPr/>
        </p:nvSpPr>
        <p:spPr>
          <a:xfrm>
            <a:off x="3281171" y="2744723"/>
            <a:ext cx="134620" cy="226060"/>
          </a:xfrm>
          <a:custGeom>
            <a:avLst/>
            <a:gdLst/>
            <a:ahLst/>
            <a:cxnLst/>
            <a:rect l="l" t="t" r="r" b="b"/>
            <a:pathLst>
              <a:path w="134620" h="226060">
                <a:moveTo>
                  <a:pt x="0" y="0"/>
                </a:moveTo>
                <a:lnTo>
                  <a:pt x="134112" y="0"/>
                </a:lnTo>
                <a:lnTo>
                  <a:pt x="134112" y="225551"/>
                </a:lnTo>
                <a:lnTo>
                  <a:pt x="0" y="225551"/>
                </a:lnTo>
                <a:lnTo>
                  <a:pt x="0" y="0"/>
                </a:lnTo>
                <a:close/>
              </a:path>
            </a:pathLst>
          </a:custGeom>
          <a:ln w="12192">
            <a:solidFill>
              <a:srgbClr val="000000"/>
            </a:solidFill>
          </a:ln>
        </p:spPr>
        <p:txBody>
          <a:bodyPr wrap="square" lIns="0" tIns="0" rIns="0" bIns="0" rtlCol="0"/>
          <a:lstStyle/>
          <a:p>
            <a:endParaRPr/>
          </a:p>
        </p:txBody>
      </p:sp>
      <p:sp>
        <p:nvSpPr>
          <p:cNvPr id="198" name="object 198"/>
          <p:cNvSpPr/>
          <p:nvPr/>
        </p:nvSpPr>
        <p:spPr>
          <a:xfrm>
            <a:off x="3616452" y="2525267"/>
            <a:ext cx="134620" cy="269875"/>
          </a:xfrm>
          <a:custGeom>
            <a:avLst/>
            <a:gdLst/>
            <a:ahLst/>
            <a:cxnLst/>
            <a:rect l="l" t="t" r="r" b="b"/>
            <a:pathLst>
              <a:path w="134620" h="269875">
                <a:moveTo>
                  <a:pt x="0" y="0"/>
                </a:moveTo>
                <a:lnTo>
                  <a:pt x="134112" y="0"/>
                </a:lnTo>
                <a:lnTo>
                  <a:pt x="134112" y="269748"/>
                </a:lnTo>
                <a:lnTo>
                  <a:pt x="0" y="269748"/>
                </a:lnTo>
                <a:lnTo>
                  <a:pt x="0" y="0"/>
                </a:lnTo>
                <a:close/>
              </a:path>
            </a:pathLst>
          </a:custGeom>
          <a:ln w="12192">
            <a:solidFill>
              <a:srgbClr val="000000"/>
            </a:solidFill>
          </a:ln>
        </p:spPr>
        <p:txBody>
          <a:bodyPr wrap="square" lIns="0" tIns="0" rIns="0" bIns="0" rtlCol="0"/>
          <a:lstStyle/>
          <a:p>
            <a:endParaRPr/>
          </a:p>
        </p:txBody>
      </p:sp>
      <p:sp>
        <p:nvSpPr>
          <p:cNvPr id="199" name="object 199"/>
          <p:cNvSpPr/>
          <p:nvPr/>
        </p:nvSpPr>
        <p:spPr>
          <a:xfrm>
            <a:off x="3951732" y="2369820"/>
            <a:ext cx="134620" cy="325120"/>
          </a:xfrm>
          <a:custGeom>
            <a:avLst/>
            <a:gdLst/>
            <a:ahLst/>
            <a:cxnLst/>
            <a:rect l="l" t="t" r="r" b="b"/>
            <a:pathLst>
              <a:path w="134620" h="325119">
                <a:moveTo>
                  <a:pt x="0" y="0"/>
                </a:moveTo>
                <a:lnTo>
                  <a:pt x="134112" y="0"/>
                </a:lnTo>
                <a:lnTo>
                  <a:pt x="134112" y="324612"/>
                </a:lnTo>
                <a:lnTo>
                  <a:pt x="0" y="324612"/>
                </a:lnTo>
                <a:lnTo>
                  <a:pt x="0" y="0"/>
                </a:lnTo>
                <a:close/>
              </a:path>
            </a:pathLst>
          </a:custGeom>
          <a:ln w="12192">
            <a:solidFill>
              <a:srgbClr val="000000"/>
            </a:solidFill>
          </a:ln>
        </p:spPr>
        <p:txBody>
          <a:bodyPr wrap="square" lIns="0" tIns="0" rIns="0" bIns="0" rtlCol="0"/>
          <a:lstStyle/>
          <a:p>
            <a:endParaRPr/>
          </a:p>
        </p:txBody>
      </p:sp>
      <p:sp>
        <p:nvSpPr>
          <p:cNvPr id="200" name="object 200"/>
          <p:cNvSpPr/>
          <p:nvPr/>
        </p:nvSpPr>
        <p:spPr>
          <a:xfrm>
            <a:off x="4287011" y="2247900"/>
            <a:ext cx="134620" cy="379730"/>
          </a:xfrm>
          <a:custGeom>
            <a:avLst/>
            <a:gdLst/>
            <a:ahLst/>
            <a:cxnLst/>
            <a:rect l="l" t="t" r="r" b="b"/>
            <a:pathLst>
              <a:path w="134620" h="379730">
                <a:moveTo>
                  <a:pt x="0" y="0"/>
                </a:moveTo>
                <a:lnTo>
                  <a:pt x="134112" y="0"/>
                </a:lnTo>
                <a:lnTo>
                  <a:pt x="134112" y="379475"/>
                </a:lnTo>
                <a:lnTo>
                  <a:pt x="0" y="379475"/>
                </a:lnTo>
                <a:lnTo>
                  <a:pt x="0" y="0"/>
                </a:lnTo>
                <a:close/>
              </a:path>
            </a:pathLst>
          </a:custGeom>
          <a:ln w="12192">
            <a:solidFill>
              <a:srgbClr val="000000"/>
            </a:solidFill>
          </a:ln>
        </p:spPr>
        <p:txBody>
          <a:bodyPr wrap="square" lIns="0" tIns="0" rIns="0" bIns="0" rtlCol="0"/>
          <a:lstStyle/>
          <a:p>
            <a:endParaRPr/>
          </a:p>
        </p:txBody>
      </p:sp>
      <p:sp>
        <p:nvSpPr>
          <p:cNvPr id="201" name="object 201"/>
          <p:cNvSpPr/>
          <p:nvPr/>
        </p:nvSpPr>
        <p:spPr>
          <a:xfrm>
            <a:off x="4623815" y="2179320"/>
            <a:ext cx="134620" cy="452755"/>
          </a:xfrm>
          <a:custGeom>
            <a:avLst/>
            <a:gdLst/>
            <a:ahLst/>
            <a:cxnLst/>
            <a:rect l="l" t="t" r="r" b="b"/>
            <a:pathLst>
              <a:path w="134620" h="452755">
                <a:moveTo>
                  <a:pt x="0" y="0"/>
                </a:moveTo>
                <a:lnTo>
                  <a:pt x="134112" y="0"/>
                </a:lnTo>
                <a:lnTo>
                  <a:pt x="134112" y="452627"/>
                </a:lnTo>
                <a:lnTo>
                  <a:pt x="0" y="452627"/>
                </a:lnTo>
                <a:lnTo>
                  <a:pt x="0" y="0"/>
                </a:lnTo>
                <a:close/>
              </a:path>
            </a:pathLst>
          </a:custGeom>
          <a:ln w="12192">
            <a:solidFill>
              <a:srgbClr val="000000"/>
            </a:solidFill>
          </a:ln>
        </p:spPr>
        <p:txBody>
          <a:bodyPr wrap="square" lIns="0" tIns="0" rIns="0" bIns="0" rtlCol="0"/>
          <a:lstStyle/>
          <a:p>
            <a:endParaRPr/>
          </a:p>
        </p:txBody>
      </p:sp>
      <p:sp>
        <p:nvSpPr>
          <p:cNvPr id="202" name="object 202"/>
          <p:cNvSpPr/>
          <p:nvPr/>
        </p:nvSpPr>
        <p:spPr>
          <a:xfrm>
            <a:off x="4959096" y="2113788"/>
            <a:ext cx="134620" cy="554990"/>
          </a:xfrm>
          <a:custGeom>
            <a:avLst/>
            <a:gdLst/>
            <a:ahLst/>
            <a:cxnLst/>
            <a:rect l="l" t="t" r="r" b="b"/>
            <a:pathLst>
              <a:path w="134620" h="554989">
                <a:moveTo>
                  <a:pt x="0" y="0"/>
                </a:moveTo>
                <a:lnTo>
                  <a:pt x="134112" y="0"/>
                </a:lnTo>
                <a:lnTo>
                  <a:pt x="134112" y="554736"/>
                </a:lnTo>
                <a:lnTo>
                  <a:pt x="0" y="554736"/>
                </a:lnTo>
                <a:lnTo>
                  <a:pt x="0" y="0"/>
                </a:lnTo>
                <a:close/>
              </a:path>
            </a:pathLst>
          </a:custGeom>
          <a:ln w="12192">
            <a:solidFill>
              <a:srgbClr val="000000"/>
            </a:solidFill>
          </a:ln>
        </p:spPr>
        <p:txBody>
          <a:bodyPr wrap="square" lIns="0" tIns="0" rIns="0" bIns="0" rtlCol="0"/>
          <a:lstStyle/>
          <a:p>
            <a:endParaRPr/>
          </a:p>
        </p:txBody>
      </p:sp>
      <p:sp>
        <p:nvSpPr>
          <p:cNvPr id="203" name="object 203"/>
          <p:cNvSpPr/>
          <p:nvPr/>
        </p:nvSpPr>
        <p:spPr>
          <a:xfrm>
            <a:off x="5294376" y="2074164"/>
            <a:ext cx="134620" cy="670560"/>
          </a:xfrm>
          <a:custGeom>
            <a:avLst/>
            <a:gdLst/>
            <a:ahLst/>
            <a:cxnLst/>
            <a:rect l="l" t="t" r="r" b="b"/>
            <a:pathLst>
              <a:path w="134620" h="670560">
                <a:moveTo>
                  <a:pt x="0" y="0"/>
                </a:moveTo>
                <a:lnTo>
                  <a:pt x="134112" y="0"/>
                </a:lnTo>
                <a:lnTo>
                  <a:pt x="134112" y="670560"/>
                </a:lnTo>
                <a:lnTo>
                  <a:pt x="0" y="670560"/>
                </a:lnTo>
                <a:lnTo>
                  <a:pt x="0" y="0"/>
                </a:lnTo>
                <a:close/>
              </a:path>
            </a:pathLst>
          </a:custGeom>
          <a:ln w="12191">
            <a:solidFill>
              <a:srgbClr val="000000"/>
            </a:solidFill>
          </a:ln>
        </p:spPr>
        <p:txBody>
          <a:bodyPr wrap="square" lIns="0" tIns="0" rIns="0" bIns="0" rtlCol="0"/>
          <a:lstStyle/>
          <a:p>
            <a:endParaRPr/>
          </a:p>
        </p:txBody>
      </p:sp>
      <p:sp>
        <p:nvSpPr>
          <p:cNvPr id="204" name="object 204"/>
          <p:cNvSpPr/>
          <p:nvPr/>
        </p:nvSpPr>
        <p:spPr>
          <a:xfrm>
            <a:off x="5629655" y="2057400"/>
            <a:ext cx="134620" cy="780415"/>
          </a:xfrm>
          <a:custGeom>
            <a:avLst/>
            <a:gdLst/>
            <a:ahLst/>
            <a:cxnLst/>
            <a:rect l="l" t="t" r="r" b="b"/>
            <a:pathLst>
              <a:path w="134620" h="780414">
                <a:moveTo>
                  <a:pt x="0" y="0"/>
                </a:moveTo>
                <a:lnTo>
                  <a:pt x="134112" y="0"/>
                </a:lnTo>
                <a:lnTo>
                  <a:pt x="134112" y="780288"/>
                </a:lnTo>
                <a:lnTo>
                  <a:pt x="0" y="780288"/>
                </a:lnTo>
                <a:lnTo>
                  <a:pt x="0" y="0"/>
                </a:lnTo>
                <a:close/>
              </a:path>
            </a:pathLst>
          </a:custGeom>
          <a:ln w="12192">
            <a:solidFill>
              <a:srgbClr val="000000"/>
            </a:solidFill>
          </a:ln>
        </p:spPr>
        <p:txBody>
          <a:bodyPr wrap="square" lIns="0" tIns="0" rIns="0" bIns="0" rtlCol="0"/>
          <a:lstStyle/>
          <a:p>
            <a:endParaRPr/>
          </a:p>
        </p:txBody>
      </p:sp>
      <p:sp>
        <p:nvSpPr>
          <p:cNvPr id="205" name="object 205"/>
          <p:cNvSpPr/>
          <p:nvPr/>
        </p:nvSpPr>
        <p:spPr>
          <a:xfrm>
            <a:off x="5966459" y="2033016"/>
            <a:ext cx="134620" cy="897890"/>
          </a:xfrm>
          <a:custGeom>
            <a:avLst/>
            <a:gdLst/>
            <a:ahLst/>
            <a:cxnLst/>
            <a:rect l="l" t="t" r="r" b="b"/>
            <a:pathLst>
              <a:path w="134620" h="897889">
                <a:moveTo>
                  <a:pt x="0" y="0"/>
                </a:moveTo>
                <a:lnTo>
                  <a:pt x="134112" y="0"/>
                </a:lnTo>
                <a:lnTo>
                  <a:pt x="134112" y="897636"/>
                </a:lnTo>
                <a:lnTo>
                  <a:pt x="0" y="897636"/>
                </a:lnTo>
                <a:lnTo>
                  <a:pt x="0" y="0"/>
                </a:lnTo>
                <a:close/>
              </a:path>
            </a:pathLst>
          </a:custGeom>
          <a:ln w="12191">
            <a:solidFill>
              <a:srgbClr val="000000"/>
            </a:solidFill>
          </a:ln>
        </p:spPr>
        <p:txBody>
          <a:bodyPr wrap="square" lIns="0" tIns="0" rIns="0" bIns="0" rtlCol="0"/>
          <a:lstStyle/>
          <a:p>
            <a:endParaRPr/>
          </a:p>
        </p:txBody>
      </p:sp>
      <p:sp>
        <p:nvSpPr>
          <p:cNvPr id="206" name="object 206"/>
          <p:cNvSpPr/>
          <p:nvPr/>
        </p:nvSpPr>
        <p:spPr>
          <a:xfrm>
            <a:off x="6301740" y="2077211"/>
            <a:ext cx="134620" cy="1035050"/>
          </a:xfrm>
          <a:custGeom>
            <a:avLst/>
            <a:gdLst/>
            <a:ahLst/>
            <a:cxnLst/>
            <a:rect l="l" t="t" r="r" b="b"/>
            <a:pathLst>
              <a:path w="134620" h="1035050">
                <a:moveTo>
                  <a:pt x="0" y="0"/>
                </a:moveTo>
                <a:lnTo>
                  <a:pt x="134112" y="0"/>
                </a:lnTo>
                <a:lnTo>
                  <a:pt x="134112" y="1034796"/>
                </a:lnTo>
                <a:lnTo>
                  <a:pt x="0" y="1034796"/>
                </a:lnTo>
                <a:lnTo>
                  <a:pt x="0" y="0"/>
                </a:lnTo>
                <a:close/>
              </a:path>
            </a:pathLst>
          </a:custGeom>
          <a:ln w="12192">
            <a:solidFill>
              <a:srgbClr val="000000"/>
            </a:solidFill>
          </a:ln>
        </p:spPr>
        <p:txBody>
          <a:bodyPr wrap="square" lIns="0" tIns="0" rIns="0" bIns="0" rtlCol="0"/>
          <a:lstStyle/>
          <a:p>
            <a:endParaRPr/>
          </a:p>
        </p:txBody>
      </p:sp>
      <p:sp>
        <p:nvSpPr>
          <p:cNvPr id="207" name="object 207"/>
          <p:cNvSpPr/>
          <p:nvPr/>
        </p:nvSpPr>
        <p:spPr>
          <a:xfrm>
            <a:off x="6637019" y="2153411"/>
            <a:ext cx="134620" cy="1100455"/>
          </a:xfrm>
          <a:custGeom>
            <a:avLst/>
            <a:gdLst/>
            <a:ahLst/>
            <a:cxnLst/>
            <a:rect l="l" t="t" r="r" b="b"/>
            <a:pathLst>
              <a:path w="134620" h="1100454">
                <a:moveTo>
                  <a:pt x="0" y="0"/>
                </a:moveTo>
                <a:lnTo>
                  <a:pt x="134111" y="0"/>
                </a:lnTo>
                <a:lnTo>
                  <a:pt x="134111" y="1100327"/>
                </a:lnTo>
                <a:lnTo>
                  <a:pt x="0" y="1100327"/>
                </a:lnTo>
                <a:lnTo>
                  <a:pt x="0" y="0"/>
                </a:lnTo>
                <a:close/>
              </a:path>
            </a:pathLst>
          </a:custGeom>
          <a:ln w="12192">
            <a:solidFill>
              <a:srgbClr val="000000"/>
            </a:solidFill>
          </a:ln>
        </p:spPr>
        <p:txBody>
          <a:bodyPr wrap="square" lIns="0" tIns="0" rIns="0" bIns="0" rtlCol="0"/>
          <a:lstStyle/>
          <a:p>
            <a:endParaRPr/>
          </a:p>
        </p:txBody>
      </p:sp>
      <p:sp>
        <p:nvSpPr>
          <p:cNvPr id="208" name="object 208"/>
          <p:cNvSpPr/>
          <p:nvPr/>
        </p:nvSpPr>
        <p:spPr>
          <a:xfrm>
            <a:off x="6972300" y="2258567"/>
            <a:ext cx="134620" cy="1112520"/>
          </a:xfrm>
          <a:custGeom>
            <a:avLst/>
            <a:gdLst/>
            <a:ahLst/>
            <a:cxnLst/>
            <a:rect l="l" t="t" r="r" b="b"/>
            <a:pathLst>
              <a:path w="134620" h="1112520">
                <a:moveTo>
                  <a:pt x="0" y="0"/>
                </a:moveTo>
                <a:lnTo>
                  <a:pt x="134111" y="0"/>
                </a:lnTo>
                <a:lnTo>
                  <a:pt x="134111" y="1112519"/>
                </a:lnTo>
                <a:lnTo>
                  <a:pt x="0" y="1112519"/>
                </a:lnTo>
                <a:lnTo>
                  <a:pt x="0" y="0"/>
                </a:lnTo>
                <a:close/>
              </a:path>
            </a:pathLst>
          </a:custGeom>
          <a:ln w="12192">
            <a:solidFill>
              <a:srgbClr val="000000"/>
            </a:solidFill>
          </a:ln>
        </p:spPr>
        <p:txBody>
          <a:bodyPr wrap="square" lIns="0" tIns="0" rIns="0" bIns="0" rtlCol="0"/>
          <a:lstStyle/>
          <a:p>
            <a:endParaRPr/>
          </a:p>
        </p:txBody>
      </p:sp>
      <p:sp>
        <p:nvSpPr>
          <p:cNvPr id="209" name="object 209"/>
          <p:cNvSpPr/>
          <p:nvPr/>
        </p:nvSpPr>
        <p:spPr>
          <a:xfrm>
            <a:off x="7309104" y="2382011"/>
            <a:ext cx="134620" cy="1122045"/>
          </a:xfrm>
          <a:custGeom>
            <a:avLst/>
            <a:gdLst/>
            <a:ahLst/>
            <a:cxnLst/>
            <a:rect l="l" t="t" r="r" b="b"/>
            <a:pathLst>
              <a:path w="134620" h="1122045">
                <a:moveTo>
                  <a:pt x="0" y="0"/>
                </a:moveTo>
                <a:lnTo>
                  <a:pt x="134111" y="0"/>
                </a:lnTo>
                <a:lnTo>
                  <a:pt x="134111" y="1121664"/>
                </a:lnTo>
                <a:lnTo>
                  <a:pt x="0" y="1121664"/>
                </a:lnTo>
                <a:lnTo>
                  <a:pt x="0" y="0"/>
                </a:lnTo>
                <a:close/>
              </a:path>
            </a:pathLst>
          </a:custGeom>
          <a:ln w="12192">
            <a:solidFill>
              <a:srgbClr val="000000"/>
            </a:solidFill>
          </a:ln>
        </p:spPr>
        <p:txBody>
          <a:bodyPr wrap="square" lIns="0" tIns="0" rIns="0" bIns="0" rtlCol="0"/>
          <a:lstStyle/>
          <a:p>
            <a:endParaRPr/>
          </a:p>
        </p:txBody>
      </p:sp>
      <p:sp>
        <p:nvSpPr>
          <p:cNvPr id="210" name="object 210"/>
          <p:cNvSpPr/>
          <p:nvPr/>
        </p:nvSpPr>
        <p:spPr>
          <a:xfrm>
            <a:off x="7644383" y="2517648"/>
            <a:ext cx="134620" cy="1140460"/>
          </a:xfrm>
          <a:custGeom>
            <a:avLst/>
            <a:gdLst/>
            <a:ahLst/>
            <a:cxnLst/>
            <a:rect l="l" t="t" r="r" b="b"/>
            <a:pathLst>
              <a:path w="134620" h="1140460">
                <a:moveTo>
                  <a:pt x="0" y="0"/>
                </a:moveTo>
                <a:lnTo>
                  <a:pt x="134111" y="0"/>
                </a:lnTo>
                <a:lnTo>
                  <a:pt x="134111" y="1139952"/>
                </a:lnTo>
                <a:lnTo>
                  <a:pt x="0" y="1139952"/>
                </a:lnTo>
                <a:lnTo>
                  <a:pt x="0" y="0"/>
                </a:lnTo>
                <a:close/>
              </a:path>
            </a:pathLst>
          </a:custGeom>
          <a:ln w="12192">
            <a:solidFill>
              <a:srgbClr val="000000"/>
            </a:solidFill>
          </a:ln>
        </p:spPr>
        <p:txBody>
          <a:bodyPr wrap="square" lIns="0" tIns="0" rIns="0" bIns="0" rtlCol="0"/>
          <a:lstStyle/>
          <a:p>
            <a:endParaRPr/>
          </a:p>
        </p:txBody>
      </p:sp>
      <p:sp>
        <p:nvSpPr>
          <p:cNvPr id="211" name="object 211"/>
          <p:cNvSpPr/>
          <p:nvPr/>
        </p:nvSpPr>
        <p:spPr>
          <a:xfrm>
            <a:off x="7979664" y="2665476"/>
            <a:ext cx="134620" cy="1178560"/>
          </a:xfrm>
          <a:custGeom>
            <a:avLst/>
            <a:gdLst/>
            <a:ahLst/>
            <a:cxnLst/>
            <a:rect l="l" t="t" r="r" b="b"/>
            <a:pathLst>
              <a:path w="134620" h="1178560">
                <a:moveTo>
                  <a:pt x="0" y="0"/>
                </a:moveTo>
                <a:lnTo>
                  <a:pt x="134111" y="0"/>
                </a:lnTo>
                <a:lnTo>
                  <a:pt x="134111" y="1178052"/>
                </a:lnTo>
                <a:lnTo>
                  <a:pt x="0" y="1178052"/>
                </a:lnTo>
                <a:lnTo>
                  <a:pt x="0" y="0"/>
                </a:lnTo>
                <a:close/>
              </a:path>
            </a:pathLst>
          </a:custGeom>
          <a:ln w="12192">
            <a:solidFill>
              <a:srgbClr val="000000"/>
            </a:solidFill>
          </a:ln>
        </p:spPr>
        <p:txBody>
          <a:bodyPr wrap="square" lIns="0" tIns="0" rIns="0" bIns="0" rtlCol="0"/>
          <a:lstStyle/>
          <a:p>
            <a:endParaRPr/>
          </a:p>
        </p:txBody>
      </p:sp>
      <p:sp>
        <p:nvSpPr>
          <p:cNvPr id="212" name="object 212"/>
          <p:cNvSpPr/>
          <p:nvPr/>
        </p:nvSpPr>
        <p:spPr>
          <a:xfrm>
            <a:off x="8314943" y="2819400"/>
            <a:ext cx="135890" cy="1175385"/>
          </a:xfrm>
          <a:custGeom>
            <a:avLst/>
            <a:gdLst/>
            <a:ahLst/>
            <a:cxnLst/>
            <a:rect l="l" t="t" r="r" b="b"/>
            <a:pathLst>
              <a:path w="135890" h="1175385">
                <a:moveTo>
                  <a:pt x="0" y="0"/>
                </a:moveTo>
                <a:lnTo>
                  <a:pt x="135635" y="0"/>
                </a:lnTo>
                <a:lnTo>
                  <a:pt x="135635" y="1175003"/>
                </a:lnTo>
                <a:lnTo>
                  <a:pt x="0" y="1175003"/>
                </a:lnTo>
                <a:lnTo>
                  <a:pt x="0" y="0"/>
                </a:lnTo>
                <a:close/>
              </a:path>
            </a:pathLst>
          </a:custGeom>
          <a:ln w="12192">
            <a:solidFill>
              <a:srgbClr val="000000"/>
            </a:solidFill>
          </a:ln>
        </p:spPr>
        <p:txBody>
          <a:bodyPr wrap="square" lIns="0" tIns="0" rIns="0" bIns="0" rtlCol="0"/>
          <a:lstStyle/>
          <a:p>
            <a:endParaRPr/>
          </a:p>
        </p:txBody>
      </p:sp>
      <p:sp>
        <p:nvSpPr>
          <p:cNvPr id="213" name="object 213"/>
          <p:cNvSpPr/>
          <p:nvPr/>
        </p:nvSpPr>
        <p:spPr>
          <a:xfrm>
            <a:off x="8651747" y="2976372"/>
            <a:ext cx="134620" cy="1148080"/>
          </a:xfrm>
          <a:custGeom>
            <a:avLst/>
            <a:gdLst/>
            <a:ahLst/>
            <a:cxnLst/>
            <a:rect l="l" t="t" r="r" b="b"/>
            <a:pathLst>
              <a:path w="134620" h="1148079">
                <a:moveTo>
                  <a:pt x="0" y="0"/>
                </a:moveTo>
                <a:lnTo>
                  <a:pt x="134111" y="0"/>
                </a:lnTo>
                <a:lnTo>
                  <a:pt x="134111" y="1147572"/>
                </a:lnTo>
                <a:lnTo>
                  <a:pt x="0" y="1147572"/>
                </a:lnTo>
                <a:lnTo>
                  <a:pt x="0" y="0"/>
                </a:lnTo>
                <a:close/>
              </a:path>
            </a:pathLst>
          </a:custGeom>
          <a:ln w="12191">
            <a:solidFill>
              <a:srgbClr val="000000"/>
            </a:solidFill>
          </a:ln>
        </p:spPr>
        <p:txBody>
          <a:bodyPr wrap="square" lIns="0" tIns="0" rIns="0" bIns="0" rtlCol="0"/>
          <a:lstStyle/>
          <a:p>
            <a:endParaRPr/>
          </a:p>
        </p:txBody>
      </p:sp>
      <p:sp>
        <p:nvSpPr>
          <p:cNvPr id="214" name="object 214"/>
          <p:cNvSpPr/>
          <p:nvPr/>
        </p:nvSpPr>
        <p:spPr>
          <a:xfrm>
            <a:off x="8987028" y="3133344"/>
            <a:ext cx="134620" cy="1103630"/>
          </a:xfrm>
          <a:custGeom>
            <a:avLst/>
            <a:gdLst/>
            <a:ahLst/>
            <a:cxnLst/>
            <a:rect l="l" t="t" r="r" b="b"/>
            <a:pathLst>
              <a:path w="134620" h="1103629">
                <a:moveTo>
                  <a:pt x="0" y="0"/>
                </a:moveTo>
                <a:lnTo>
                  <a:pt x="134111" y="0"/>
                </a:lnTo>
                <a:lnTo>
                  <a:pt x="134111" y="1103376"/>
                </a:lnTo>
                <a:lnTo>
                  <a:pt x="0" y="1103376"/>
                </a:lnTo>
                <a:lnTo>
                  <a:pt x="0" y="0"/>
                </a:lnTo>
                <a:close/>
              </a:path>
            </a:pathLst>
          </a:custGeom>
          <a:ln w="12192">
            <a:solidFill>
              <a:srgbClr val="000000"/>
            </a:solidFill>
          </a:ln>
        </p:spPr>
        <p:txBody>
          <a:bodyPr wrap="square" lIns="0" tIns="0" rIns="0" bIns="0" rtlCol="0"/>
          <a:lstStyle/>
          <a:p>
            <a:endParaRPr/>
          </a:p>
        </p:txBody>
      </p:sp>
      <p:sp>
        <p:nvSpPr>
          <p:cNvPr id="215" name="object 215"/>
          <p:cNvSpPr/>
          <p:nvPr/>
        </p:nvSpPr>
        <p:spPr>
          <a:xfrm>
            <a:off x="9322307" y="3291840"/>
            <a:ext cx="134620" cy="1053465"/>
          </a:xfrm>
          <a:custGeom>
            <a:avLst/>
            <a:gdLst/>
            <a:ahLst/>
            <a:cxnLst/>
            <a:rect l="l" t="t" r="r" b="b"/>
            <a:pathLst>
              <a:path w="134620" h="1053464">
                <a:moveTo>
                  <a:pt x="0" y="0"/>
                </a:moveTo>
                <a:lnTo>
                  <a:pt x="134111" y="0"/>
                </a:lnTo>
                <a:lnTo>
                  <a:pt x="134111" y="1053084"/>
                </a:lnTo>
                <a:lnTo>
                  <a:pt x="0" y="1053084"/>
                </a:lnTo>
                <a:lnTo>
                  <a:pt x="0" y="0"/>
                </a:lnTo>
                <a:close/>
              </a:path>
            </a:pathLst>
          </a:custGeom>
          <a:ln w="12192">
            <a:solidFill>
              <a:srgbClr val="000000"/>
            </a:solidFill>
          </a:ln>
        </p:spPr>
        <p:txBody>
          <a:bodyPr wrap="square" lIns="0" tIns="0" rIns="0" bIns="0" rtlCol="0"/>
          <a:lstStyle/>
          <a:p>
            <a:endParaRPr/>
          </a:p>
        </p:txBody>
      </p:sp>
      <p:sp>
        <p:nvSpPr>
          <p:cNvPr id="216" name="object 216"/>
          <p:cNvSpPr/>
          <p:nvPr/>
        </p:nvSpPr>
        <p:spPr>
          <a:xfrm>
            <a:off x="729995" y="3823715"/>
            <a:ext cx="201295" cy="146685"/>
          </a:xfrm>
          <a:custGeom>
            <a:avLst/>
            <a:gdLst/>
            <a:ahLst/>
            <a:cxnLst/>
            <a:rect l="l" t="t" r="r" b="b"/>
            <a:pathLst>
              <a:path w="201294" h="146685">
                <a:moveTo>
                  <a:pt x="201168" y="0"/>
                </a:moveTo>
                <a:lnTo>
                  <a:pt x="0" y="146303"/>
                </a:lnTo>
              </a:path>
            </a:pathLst>
          </a:custGeom>
          <a:ln w="3175">
            <a:solidFill>
              <a:srgbClr val="000000"/>
            </a:solidFill>
            <a:prstDash val="sysDot"/>
          </a:ln>
        </p:spPr>
        <p:txBody>
          <a:bodyPr wrap="square" lIns="0" tIns="0" rIns="0" bIns="0" rtlCol="0"/>
          <a:lstStyle/>
          <a:p>
            <a:endParaRPr/>
          </a:p>
        </p:txBody>
      </p:sp>
      <p:sp>
        <p:nvSpPr>
          <p:cNvPr id="217" name="object 217"/>
          <p:cNvSpPr/>
          <p:nvPr/>
        </p:nvSpPr>
        <p:spPr>
          <a:xfrm>
            <a:off x="1065275" y="3706367"/>
            <a:ext cx="201295" cy="117475"/>
          </a:xfrm>
          <a:custGeom>
            <a:avLst/>
            <a:gdLst/>
            <a:ahLst/>
            <a:cxnLst/>
            <a:rect l="l" t="t" r="r" b="b"/>
            <a:pathLst>
              <a:path w="201294" h="117475">
                <a:moveTo>
                  <a:pt x="201167" y="0"/>
                </a:moveTo>
                <a:lnTo>
                  <a:pt x="0" y="117347"/>
                </a:lnTo>
              </a:path>
            </a:pathLst>
          </a:custGeom>
          <a:ln w="3175">
            <a:solidFill>
              <a:srgbClr val="000000"/>
            </a:solidFill>
            <a:prstDash val="sysDot"/>
          </a:ln>
        </p:spPr>
        <p:txBody>
          <a:bodyPr wrap="square" lIns="0" tIns="0" rIns="0" bIns="0" rtlCol="0"/>
          <a:lstStyle/>
          <a:p>
            <a:endParaRPr/>
          </a:p>
        </p:txBody>
      </p:sp>
      <p:sp>
        <p:nvSpPr>
          <p:cNvPr id="218" name="object 218"/>
          <p:cNvSpPr/>
          <p:nvPr/>
        </p:nvSpPr>
        <p:spPr>
          <a:xfrm>
            <a:off x="1400555" y="3706367"/>
            <a:ext cx="201295" cy="33655"/>
          </a:xfrm>
          <a:custGeom>
            <a:avLst/>
            <a:gdLst/>
            <a:ahLst/>
            <a:cxnLst/>
            <a:rect l="l" t="t" r="r" b="b"/>
            <a:pathLst>
              <a:path w="201294" h="33654">
                <a:moveTo>
                  <a:pt x="201167" y="33527"/>
                </a:moveTo>
                <a:lnTo>
                  <a:pt x="0" y="0"/>
                </a:lnTo>
              </a:path>
            </a:pathLst>
          </a:custGeom>
          <a:ln w="3175">
            <a:solidFill>
              <a:srgbClr val="000000"/>
            </a:solidFill>
            <a:prstDash val="sysDot"/>
          </a:ln>
        </p:spPr>
        <p:txBody>
          <a:bodyPr wrap="square" lIns="0" tIns="0" rIns="0" bIns="0" rtlCol="0"/>
          <a:lstStyle/>
          <a:p>
            <a:endParaRPr/>
          </a:p>
        </p:txBody>
      </p:sp>
      <p:sp>
        <p:nvSpPr>
          <p:cNvPr id="219" name="object 219"/>
          <p:cNvSpPr/>
          <p:nvPr/>
        </p:nvSpPr>
        <p:spPr>
          <a:xfrm>
            <a:off x="1735835" y="3371088"/>
            <a:ext cx="203200" cy="368935"/>
          </a:xfrm>
          <a:custGeom>
            <a:avLst/>
            <a:gdLst/>
            <a:ahLst/>
            <a:cxnLst/>
            <a:rect l="l" t="t" r="r" b="b"/>
            <a:pathLst>
              <a:path w="203200" h="368935">
                <a:moveTo>
                  <a:pt x="202691" y="0"/>
                </a:moveTo>
                <a:lnTo>
                  <a:pt x="0" y="368808"/>
                </a:lnTo>
              </a:path>
            </a:pathLst>
          </a:custGeom>
          <a:ln w="3175">
            <a:solidFill>
              <a:srgbClr val="000000"/>
            </a:solidFill>
            <a:prstDash val="sysDot"/>
          </a:ln>
        </p:spPr>
        <p:txBody>
          <a:bodyPr wrap="square" lIns="0" tIns="0" rIns="0" bIns="0" rtlCol="0"/>
          <a:lstStyle/>
          <a:p>
            <a:endParaRPr/>
          </a:p>
        </p:txBody>
      </p:sp>
      <p:sp>
        <p:nvSpPr>
          <p:cNvPr id="220" name="object 220"/>
          <p:cNvSpPr/>
          <p:nvPr/>
        </p:nvSpPr>
        <p:spPr>
          <a:xfrm>
            <a:off x="2072639" y="3189732"/>
            <a:ext cx="201295" cy="181610"/>
          </a:xfrm>
          <a:custGeom>
            <a:avLst/>
            <a:gdLst/>
            <a:ahLst/>
            <a:cxnLst/>
            <a:rect l="l" t="t" r="r" b="b"/>
            <a:pathLst>
              <a:path w="201294" h="181610">
                <a:moveTo>
                  <a:pt x="201168" y="0"/>
                </a:moveTo>
                <a:lnTo>
                  <a:pt x="0" y="181355"/>
                </a:lnTo>
              </a:path>
            </a:pathLst>
          </a:custGeom>
          <a:ln w="3175">
            <a:solidFill>
              <a:srgbClr val="000000"/>
            </a:solidFill>
            <a:prstDash val="sysDot"/>
          </a:ln>
        </p:spPr>
        <p:txBody>
          <a:bodyPr wrap="square" lIns="0" tIns="0" rIns="0" bIns="0" rtlCol="0"/>
          <a:lstStyle/>
          <a:p>
            <a:endParaRPr/>
          </a:p>
        </p:txBody>
      </p:sp>
      <p:sp>
        <p:nvSpPr>
          <p:cNvPr id="221" name="object 221"/>
          <p:cNvSpPr/>
          <p:nvPr/>
        </p:nvSpPr>
        <p:spPr>
          <a:xfrm>
            <a:off x="2407920" y="3060192"/>
            <a:ext cx="201295" cy="129539"/>
          </a:xfrm>
          <a:custGeom>
            <a:avLst/>
            <a:gdLst/>
            <a:ahLst/>
            <a:cxnLst/>
            <a:rect l="l" t="t" r="r" b="b"/>
            <a:pathLst>
              <a:path w="201294" h="129539">
                <a:moveTo>
                  <a:pt x="201168" y="0"/>
                </a:moveTo>
                <a:lnTo>
                  <a:pt x="0" y="129539"/>
                </a:lnTo>
              </a:path>
            </a:pathLst>
          </a:custGeom>
          <a:ln w="3175">
            <a:solidFill>
              <a:srgbClr val="000000"/>
            </a:solidFill>
            <a:prstDash val="sysDot"/>
          </a:ln>
        </p:spPr>
        <p:txBody>
          <a:bodyPr wrap="square" lIns="0" tIns="0" rIns="0" bIns="0" rtlCol="0"/>
          <a:lstStyle/>
          <a:p>
            <a:endParaRPr/>
          </a:p>
        </p:txBody>
      </p:sp>
      <p:sp>
        <p:nvSpPr>
          <p:cNvPr id="222" name="object 222"/>
          <p:cNvSpPr/>
          <p:nvPr/>
        </p:nvSpPr>
        <p:spPr>
          <a:xfrm>
            <a:off x="2743200" y="2910839"/>
            <a:ext cx="201295" cy="149860"/>
          </a:xfrm>
          <a:custGeom>
            <a:avLst/>
            <a:gdLst/>
            <a:ahLst/>
            <a:cxnLst/>
            <a:rect l="l" t="t" r="r" b="b"/>
            <a:pathLst>
              <a:path w="201294" h="149860">
                <a:moveTo>
                  <a:pt x="201168" y="0"/>
                </a:moveTo>
                <a:lnTo>
                  <a:pt x="0" y="149351"/>
                </a:lnTo>
              </a:path>
            </a:pathLst>
          </a:custGeom>
          <a:ln w="3175">
            <a:solidFill>
              <a:srgbClr val="000000"/>
            </a:solidFill>
            <a:prstDash val="sysDot"/>
          </a:ln>
        </p:spPr>
        <p:txBody>
          <a:bodyPr wrap="square" lIns="0" tIns="0" rIns="0" bIns="0" rtlCol="0"/>
          <a:lstStyle/>
          <a:p>
            <a:endParaRPr/>
          </a:p>
        </p:txBody>
      </p:sp>
      <p:sp>
        <p:nvSpPr>
          <p:cNvPr id="223" name="object 223"/>
          <p:cNvSpPr/>
          <p:nvPr/>
        </p:nvSpPr>
        <p:spPr>
          <a:xfrm>
            <a:off x="3078479" y="2744723"/>
            <a:ext cx="203200" cy="166370"/>
          </a:xfrm>
          <a:custGeom>
            <a:avLst/>
            <a:gdLst/>
            <a:ahLst/>
            <a:cxnLst/>
            <a:rect l="l" t="t" r="r" b="b"/>
            <a:pathLst>
              <a:path w="203200" h="166369">
                <a:moveTo>
                  <a:pt x="202691" y="0"/>
                </a:moveTo>
                <a:lnTo>
                  <a:pt x="0" y="166116"/>
                </a:lnTo>
              </a:path>
            </a:pathLst>
          </a:custGeom>
          <a:ln w="3175">
            <a:solidFill>
              <a:srgbClr val="000000"/>
            </a:solidFill>
            <a:prstDash val="sysDot"/>
          </a:ln>
        </p:spPr>
        <p:txBody>
          <a:bodyPr wrap="square" lIns="0" tIns="0" rIns="0" bIns="0" rtlCol="0"/>
          <a:lstStyle/>
          <a:p>
            <a:endParaRPr/>
          </a:p>
        </p:txBody>
      </p:sp>
      <p:sp>
        <p:nvSpPr>
          <p:cNvPr id="224" name="object 224"/>
          <p:cNvSpPr/>
          <p:nvPr/>
        </p:nvSpPr>
        <p:spPr>
          <a:xfrm>
            <a:off x="3415284" y="2525267"/>
            <a:ext cx="201295" cy="219710"/>
          </a:xfrm>
          <a:custGeom>
            <a:avLst/>
            <a:gdLst/>
            <a:ahLst/>
            <a:cxnLst/>
            <a:rect l="l" t="t" r="r" b="b"/>
            <a:pathLst>
              <a:path w="201295" h="219710">
                <a:moveTo>
                  <a:pt x="201168" y="0"/>
                </a:moveTo>
                <a:lnTo>
                  <a:pt x="0" y="219455"/>
                </a:lnTo>
              </a:path>
            </a:pathLst>
          </a:custGeom>
          <a:ln w="3175">
            <a:solidFill>
              <a:srgbClr val="000000"/>
            </a:solidFill>
            <a:prstDash val="sysDot"/>
          </a:ln>
        </p:spPr>
        <p:txBody>
          <a:bodyPr wrap="square" lIns="0" tIns="0" rIns="0" bIns="0" rtlCol="0"/>
          <a:lstStyle/>
          <a:p>
            <a:endParaRPr/>
          </a:p>
        </p:txBody>
      </p:sp>
      <p:sp>
        <p:nvSpPr>
          <p:cNvPr id="225" name="object 225"/>
          <p:cNvSpPr/>
          <p:nvPr/>
        </p:nvSpPr>
        <p:spPr>
          <a:xfrm>
            <a:off x="3750564" y="2369820"/>
            <a:ext cx="201295" cy="155575"/>
          </a:xfrm>
          <a:custGeom>
            <a:avLst/>
            <a:gdLst/>
            <a:ahLst/>
            <a:cxnLst/>
            <a:rect l="l" t="t" r="r" b="b"/>
            <a:pathLst>
              <a:path w="201295" h="155575">
                <a:moveTo>
                  <a:pt x="201168" y="0"/>
                </a:moveTo>
                <a:lnTo>
                  <a:pt x="0" y="155447"/>
                </a:lnTo>
              </a:path>
            </a:pathLst>
          </a:custGeom>
          <a:ln w="3175">
            <a:solidFill>
              <a:srgbClr val="000000"/>
            </a:solidFill>
            <a:prstDash val="sysDot"/>
          </a:ln>
        </p:spPr>
        <p:txBody>
          <a:bodyPr wrap="square" lIns="0" tIns="0" rIns="0" bIns="0" rtlCol="0"/>
          <a:lstStyle/>
          <a:p>
            <a:endParaRPr/>
          </a:p>
        </p:txBody>
      </p:sp>
      <p:sp>
        <p:nvSpPr>
          <p:cNvPr id="226" name="object 226"/>
          <p:cNvSpPr/>
          <p:nvPr/>
        </p:nvSpPr>
        <p:spPr>
          <a:xfrm>
            <a:off x="4085844" y="2247900"/>
            <a:ext cx="201295" cy="121920"/>
          </a:xfrm>
          <a:custGeom>
            <a:avLst/>
            <a:gdLst/>
            <a:ahLst/>
            <a:cxnLst/>
            <a:rect l="l" t="t" r="r" b="b"/>
            <a:pathLst>
              <a:path w="201295" h="121919">
                <a:moveTo>
                  <a:pt x="201167" y="0"/>
                </a:moveTo>
                <a:lnTo>
                  <a:pt x="0" y="121920"/>
                </a:lnTo>
              </a:path>
            </a:pathLst>
          </a:custGeom>
          <a:ln w="3175">
            <a:solidFill>
              <a:srgbClr val="000000"/>
            </a:solidFill>
            <a:prstDash val="sysDot"/>
          </a:ln>
        </p:spPr>
        <p:txBody>
          <a:bodyPr wrap="square" lIns="0" tIns="0" rIns="0" bIns="0" rtlCol="0"/>
          <a:lstStyle/>
          <a:p>
            <a:endParaRPr/>
          </a:p>
        </p:txBody>
      </p:sp>
      <p:sp>
        <p:nvSpPr>
          <p:cNvPr id="227" name="object 227"/>
          <p:cNvSpPr/>
          <p:nvPr/>
        </p:nvSpPr>
        <p:spPr>
          <a:xfrm>
            <a:off x="4421123" y="2179320"/>
            <a:ext cx="203200" cy="68580"/>
          </a:xfrm>
          <a:custGeom>
            <a:avLst/>
            <a:gdLst/>
            <a:ahLst/>
            <a:cxnLst/>
            <a:rect l="l" t="t" r="r" b="b"/>
            <a:pathLst>
              <a:path w="203200" h="68580">
                <a:moveTo>
                  <a:pt x="202691" y="0"/>
                </a:moveTo>
                <a:lnTo>
                  <a:pt x="0" y="68579"/>
                </a:lnTo>
              </a:path>
            </a:pathLst>
          </a:custGeom>
          <a:ln w="3175">
            <a:solidFill>
              <a:srgbClr val="000000"/>
            </a:solidFill>
            <a:prstDash val="sysDot"/>
          </a:ln>
        </p:spPr>
        <p:txBody>
          <a:bodyPr wrap="square" lIns="0" tIns="0" rIns="0" bIns="0" rtlCol="0"/>
          <a:lstStyle/>
          <a:p>
            <a:endParaRPr/>
          </a:p>
        </p:txBody>
      </p:sp>
      <p:sp>
        <p:nvSpPr>
          <p:cNvPr id="228" name="object 228"/>
          <p:cNvSpPr/>
          <p:nvPr/>
        </p:nvSpPr>
        <p:spPr>
          <a:xfrm>
            <a:off x="4757928" y="2113788"/>
            <a:ext cx="201295" cy="66040"/>
          </a:xfrm>
          <a:custGeom>
            <a:avLst/>
            <a:gdLst/>
            <a:ahLst/>
            <a:cxnLst/>
            <a:rect l="l" t="t" r="r" b="b"/>
            <a:pathLst>
              <a:path w="201295" h="66039">
                <a:moveTo>
                  <a:pt x="201168" y="0"/>
                </a:moveTo>
                <a:lnTo>
                  <a:pt x="0" y="65531"/>
                </a:lnTo>
              </a:path>
            </a:pathLst>
          </a:custGeom>
          <a:ln w="3175">
            <a:solidFill>
              <a:srgbClr val="000000"/>
            </a:solidFill>
            <a:prstDash val="sysDot"/>
          </a:ln>
        </p:spPr>
        <p:txBody>
          <a:bodyPr wrap="square" lIns="0" tIns="0" rIns="0" bIns="0" rtlCol="0"/>
          <a:lstStyle/>
          <a:p>
            <a:endParaRPr/>
          </a:p>
        </p:txBody>
      </p:sp>
      <p:sp>
        <p:nvSpPr>
          <p:cNvPr id="229" name="object 229"/>
          <p:cNvSpPr/>
          <p:nvPr/>
        </p:nvSpPr>
        <p:spPr>
          <a:xfrm>
            <a:off x="5093208" y="2074164"/>
            <a:ext cx="201295" cy="40005"/>
          </a:xfrm>
          <a:custGeom>
            <a:avLst/>
            <a:gdLst/>
            <a:ahLst/>
            <a:cxnLst/>
            <a:rect l="l" t="t" r="r" b="b"/>
            <a:pathLst>
              <a:path w="201295" h="40005">
                <a:moveTo>
                  <a:pt x="201167" y="0"/>
                </a:moveTo>
                <a:lnTo>
                  <a:pt x="0" y="39623"/>
                </a:lnTo>
              </a:path>
            </a:pathLst>
          </a:custGeom>
          <a:ln w="3175">
            <a:solidFill>
              <a:srgbClr val="000000"/>
            </a:solidFill>
            <a:prstDash val="sysDot"/>
          </a:ln>
        </p:spPr>
        <p:txBody>
          <a:bodyPr wrap="square" lIns="0" tIns="0" rIns="0" bIns="0" rtlCol="0"/>
          <a:lstStyle/>
          <a:p>
            <a:endParaRPr/>
          </a:p>
        </p:txBody>
      </p:sp>
      <p:sp>
        <p:nvSpPr>
          <p:cNvPr id="230" name="object 230"/>
          <p:cNvSpPr/>
          <p:nvPr/>
        </p:nvSpPr>
        <p:spPr>
          <a:xfrm>
            <a:off x="5428488" y="2057400"/>
            <a:ext cx="201295" cy="17145"/>
          </a:xfrm>
          <a:custGeom>
            <a:avLst/>
            <a:gdLst/>
            <a:ahLst/>
            <a:cxnLst/>
            <a:rect l="l" t="t" r="r" b="b"/>
            <a:pathLst>
              <a:path w="201295" h="17144">
                <a:moveTo>
                  <a:pt x="201167" y="0"/>
                </a:moveTo>
                <a:lnTo>
                  <a:pt x="0" y="16764"/>
                </a:lnTo>
              </a:path>
            </a:pathLst>
          </a:custGeom>
          <a:ln w="3175">
            <a:solidFill>
              <a:srgbClr val="000000"/>
            </a:solidFill>
            <a:prstDash val="sysDot"/>
          </a:ln>
        </p:spPr>
        <p:txBody>
          <a:bodyPr wrap="square" lIns="0" tIns="0" rIns="0" bIns="0" rtlCol="0"/>
          <a:lstStyle/>
          <a:p>
            <a:endParaRPr/>
          </a:p>
        </p:txBody>
      </p:sp>
      <p:sp>
        <p:nvSpPr>
          <p:cNvPr id="231" name="object 231"/>
          <p:cNvSpPr/>
          <p:nvPr/>
        </p:nvSpPr>
        <p:spPr>
          <a:xfrm>
            <a:off x="5763767" y="2033016"/>
            <a:ext cx="203200" cy="24765"/>
          </a:xfrm>
          <a:custGeom>
            <a:avLst/>
            <a:gdLst/>
            <a:ahLst/>
            <a:cxnLst/>
            <a:rect l="l" t="t" r="r" b="b"/>
            <a:pathLst>
              <a:path w="203200" h="24764">
                <a:moveTo>
                  <a:pt x="202692" y="0"/>
                </a:moveTo>
                <a:lnTo>
                  <a:pt x="0" y="24383"/>
                </a:lnTo>
              </a:path>
            </a:pathLst>
          </a:custGeom>
          <a:ln w="3175">
            <a:solidFill>
              <a:srgbClr val="000000"/>
            </a:solidFill>
            <a:prstDash val="sysDot"/>
          </a:ln>
        </p:spPr>
        <p:txBody>
          <a:bodyPr wrap="square" lIns="0" tIns="0" rIns="0" bIns="0" rtlCol="0"/>
          <a:lstStyle/>
          <a:p>
            <a:endParaRPr/>
          </a:p>
        </p:txBody>
      </p:sp>
      <p:sp>
        <p:nvSpPr>
          <p:cNvPr id="232" name="object 232"/>
          <p:cNvSpPr/>
          <p:nvPr/>
        </p:nvSpPr>
        <p:spPr>
          <a:xfrm>
            <a:off x="6100571" y="2033016"/>
            <a:ext cx="201295" cy="44450"/>
          </a:xfrm>
          <a:custGeom>
            <a:avLst/>
            <a:gdLst/>
            <a:ahLst/>
            <a:cxnLst/>
            <a:rect l="l" t="t" r="r" b="b"/>
            <a:pathLst>
              <a:path w="201295" h="44450">
                <a:moveTo>
                  <a:pt x="201167" y="44195"/>
                </a:moveTo>
                <a:lnTo>
                  <a:pt x="0" y="0"/>
                </a:lnTo>
              </a:path>
            </a:pathLst>
          </a:custGeom>
          <a:ln w="3175">
            <a:solidFill>
              <a:srgbClr val="000000"/>
            </a:solidFill>
            <a:prstDash val="sysDot"/>
          </a:ln>
        </p:spPr>
        <p:txBody>
          <a:bodyPr wrap="square" lIns="0" tIns="0" rIns="0" bIns="0" rtlCol="0"/>
          <a:lstStyle/>
          <a:p>
            <a:endParaRPr/>
          </a:p>
        </p:txBody>
      </p:sp>
      <p:sp>
        <p:nvSpPr>
          <p:cNvPr id="233" name="object 233"/>
          <p:cNvSpPr/>
          <p:nvPr/>
        </p:nvSpPr>
        <p:spPr>
          <a:xfrm>
            <a:off x="6435852" y="2077211"/>
            <a:ext cx="201295" cy="76200"/>
          </a:xfrm>
          <a:custGeom>
            <a:avLst/>
            <a:gdLst/>
            <a:ahLst/>
            <a:cxnLst/>
            <a:rect l="l" t="t" r="r" b="b"/>
            <a:pathLst>
              <a:path w="201295" h="76200">
                <a:moveTo>
                  <a:pt x="201167" y="76200"/>
                </a:moveTo>
                <a:lnTo>
                  <a:pt x="0" y="0"/>
                </a:lnTo>
              </a:path>
            </a:pathLst>
          </a:custGeom>
          <a:ln w="3175">
            <a:solidFill>
              <a:srgbClr val="000000"/>
            </a:solidFill>
            <a:prstDash val="sysDot"/>
          </a:ln>
        </p:spPr>
        <p:txBody>
          <a:bodyPr wrap="square" lIns="0" tIns="0" rIns="0" bIns="0" rtlCol="0"/>
          <a:lstStyle/>
          <a:p>
            <a:endParaRPr/>
          </a:p>
        </p:txBody>
      </p:sp>
      <p:sp>
        <p:nvSpPr>
          <p:cNvPr id="234" name="object 234"/>
          <p:cNvSpPr/>
          <p:nvPr/>
        </p:nvSpPr>
        <p:spPr>
          <a:xfrm>
            <a:off x="6771131" y="2153411"/>
            <a:ext cx="201295" cy="105410"/>
          </a:xfrm>
          <a:custGeom>
            <a:avLst/>
            <a:gdLst/>
            <a:ahLst/>
            <a:cxnLst/>
            <a:rect l="l" t="t" r="r" b="b"/>
            <a:pathLst>
              <a:path w="201295" h="105410">
                <a:moveTo>
                  <a:pt x="201168" y="105156"/>
                </a:moveTo>
                <a:lnTo>
                  <a:pt x="0" y="0"/>
                </a:lnTo>
              </a:path>
            </a:pathLst>
          </a:custGeom>
          <a:ln w="3175">
            <a:solidFill>
              <a:srgbClr val="000000"/>
            </a:solidFill>
            <a:prstDash val="sysDot"/>
          </a:ln>
        </p:spPr>
        <p:txBody>
          <a:bodyPr wrap="square" lIns="0" tIns="0" rIns="0" bIns="0" rtlCol="0"/>
          <a:lstStyle/>
          <a:p>
            <a:endParaRPr/>
          </a:p>
        </p:txBody>
      </p:sp>
      <p:sp>
        <p:nvSpPr>
          <p:cNvPr id="235" name="object 235"/>
          <p:cNvSpPr/>
          <p:nvPr/>
        </p:nvSpPr>
        <p:spPr>
          <a:xfrm>
            <a:off x="7106411" y="2258567"/>
            <a:ext cx="203200" cy="123825"/>
          </a:xfrm>
          <a:custGeom>
            <a:avLst/>
            <a:gdLst/>
            <a:ahLst/>
            <a:cxnLst/>
            <a:rect l="l" t="t" r="r" b="b"/>
            <a:pathLst>
              <a:path w="203200" h="123825">
                <a:moveTo>
                  <a:pt x="202692" y="123443"/>
                </a:moveTo>
                <a:lnTo>
                  <a:pt x="0" y="0"/>
                </a:lnTo>
              </a:path>
            </a:pathLst>
          </a:custGeom>
          <a:ln w="3175">
            <a:solidFill>
              <a:srgbClr val="000000"/>
            </a:solidFill>
            <a:prstDash val="sysDot"/>
          </a:ln>
        </p:spPr>
        <p:txBody>
          <a:bodyPr wrap="square" lIns="0" tIns="0" rIns="0" bIns="0" rtlCol="0"/>
          <a:lstStyle/>
          <a:p>
            <a:endParaRPr/>
          </a:p>
        </p:txBody>
      </p:sp>
      <p:sp>
        <p:nvSpPr>
          <p:cNvPr id="236" name="object 236"/>
          <p:cNvSpPr/>
          <p:nvPr/>
        </p:nvSpPr>
        <p:spPr>
          <a:xfrm>
            <a:off x="7443216" y="2382011"/>
            <a:ext cx="201295" cy="135890"/>
          </a:xfrm>
          <a:custGeom>
            <a:avLst/>
            <a:gdLst/>
            <a:ahLst/>
            <a:cxnLst/>
            <a:rect l="l" t="t" r="r" b="b"/>
            <a:pathLst>
              <a:path w="201295" h="135889">
                <a:moveTo>
                  <a:pt x="201168" y="135636"/>
                </a:moveTo>
                <a:lnTo>
                  <a:pt x="0" y="0"/>
                </a:lnTo>
              </a:path>
            </a:pathLst>
          </a:custGeom>
          <a:ln w="3175">
            <a:solidFill>
              <a:srgbClr val="000000"/>
            </a:solidFill>
            <a:prstDash val="sysDot"/>
          </a:ln>
        </p:spPr>
        <p:txBody>
          <a:bodyPr wrap="square" lIns="0" tIns="0" rIns="0" bIns="0" rtlCol="0"/>
          <a:lstStyle/>
          <a:p>
            <a:endParaRPr/>
          </a:p>
        </p:txBody>
      </p:sp>
      <p:sp>
        <p:nvSpPr>
          <p:cNvPr id="237" name="object 237"/>
          <p:cNvSpPr/>
          <p:nvPr/>
        </p:nvSpPr>
        <p:spPr>
          <a:xfrm>
            <a:off x="7778495" y="2517648"/>
            <a:ext cx="201295" cy="147955"/>
          </a:xfrm>
          <a:custGeom>
            <a:avLst/>
            <a:gdLst/>
            <a:ahLst/>
            <a:cxnLst/>
            <a:rect l="l" t="t" r="r" b="b"/>
            <a:pathLst>
              <a:path w="201295" h="147955">
                <a:moveTo>
                  <a:pt x="201167" y="147828"/>
                </a:moveTo>
                <a:lnTo>
                  <a:pt x="0" y="0"/>
                </a:lnTo>
              </a:path>
            </a:pathLst>
          </a:custGeom>
          <a:ln w="3175">
            <a:solidFill>
              <a:srgbClr val="000000"/>
            </a:solidFill>
            <a:prstDash val="sysDot"/>
          </a:ln>
        </p:spPr>
        <p:txBody>
          <a:bodyPr wrap="square" lIns="0" tIns="0" rIns="0" bIns="0" rtlCol="0"/>
          <a:lstStyle/>
          <a:p>
            <a:endParaRPr/>
          </a:p>
        </p:txBody>
      </p:sp>
      <p:sp>
        <p:nvSpPr>
          <p:cNvPr id="238" name="object 238"/>
          <p:cNvSpPr/>
          <p:nvPr/>
        </p:nvSpPr>
        <p:spPr>
          <a:xfrm>
            <a:off x="8113776" y="2665476"/>
            <a:ext cx="201295" cy="154305"/>
          </a:xfrm>
          <a:custGeom>
            <a:avLst/>
            <a:gdLst/>
            <a:ahLst/>
            <a:cxnLst/>
            <a:rect l="l" t="t" r="r" b="b"/>
            <a:pathLst>
              <a:path w="201295" h="154305">
                <a:moveTo>
                  <a:pt x="201168" y="153924"/>
                </a:moveTo>
                <a:lnTo>
                  <a:pt x="0" y="0"/>
                </a:lnTo>
              </a:path>
            </a:pathLst>
          </a:custGeom>
          <a:ln w="3175">
            <a:solidFill>
              <a:srgbClr val="000000"/>
            </a:solidFill>
            <a:prstDash val="sysDot"/>
          </a:ln>
        </p:spPr>
        <p:txBody>
          <a:bodyPr wrap="square" lIns="0" tIns="0" rIns="0" bIns="0" rtlCol="0"/>
          <a:lstStyle/>
          <a:p>
            <a:endParaRPr/>
          </a:p>
        </p:txBody>
      </p:sp>
      <p:sp>
        <p:nvSpPr>
          <p:cNvPr id="239" name="object 239"/>
          <p:cNvSpPr/>
          <p:nvPr/>
        </p:nvSpPr>
        <p:spPr>
          <a:xfrm>
            <a:off x="8450580" y="2819400"/>
            <a:ext cx="201295" cy="157480"/>
          </a:xfrm>
          <a:custGeom>
            <a:avLst/>
            <a:gdLst/>
            <a:ahLst/>
            <a:cxnLst/>
            <a:rect l="l" t="t" r="r" b="b"/>
            <a:pathLst>
              <a:path w="201295" h="157480">
                <a:moveTo>
                  <a:pt x="201167" y="156972"/>
                </a:moveTo>
                <a:lnTo>
                  <a:pt x="0" y="0"/>
                </a:lnTo>
              </a:path>
            </a:pathLst>
          </a:custGeom>
          <a:ln w="3175">
            <a:solidFill>
              <a:srgbClr val="000000"/>
            </a:solidFill>
            <a:prstDash val="sysDot"/>
          </a:ln>
        </p:spPr>
        <p:txBody>
          <a:bodyPr wrap="square" lIns="0" tIns="0" rIns="0" bIns="0" rtlCol="0"/>
          <a:lstStyle/>
          <a:p>
            <a:endParaRPr/>
          </a:p>
        </p:txBody>
      </p:sp>
      <p:sp>
        <p:nvSpPr>
          <p:cNvPr id="240" name="object 240"/>
          <p:cNvSpPr/>
          <p:nvPr/>
        </p:nvSpPr>
        <p:spPr>
          <a:xfrm>
            <a:off x="8785859" y="2976372"/>
            <a:ext cx="201295" cy="157480"/>
          </a:xfrm>
          <a:custGeom>
            <a:avLst/>
            <a:gdLst/>
            <a:ahLst/>
            <a:cxnLst/>
            <a:rect l="l" t="t" r="r" b="b"/>
            <a:pathLst>
              <a:path w="201295" h="157480">
                <a:moveTo>
                  <a:pt x="201168" y="156972"/>
                </a:moveTo>
                <a:lnTo>
                  <a:pt x="0" y="0"/>
                </a:lnTo>
              </a:path>
            </a:pathLst>
          </a:custGeom>
          <a:ln w="3175">
            <a:solidFill>
              <a:srgbClr val="000000"/>
            </a:solidFill>
            <a:prstDash val="sysDot"/>
          </a:ln>
        </p:spPr>
        <p:txBody>
          <a:bodyPr wrap="square" lIns="0" tIns="0" rIns="0" bIns="0" rtlCol="0"/>
          <a:lstStyle/>
          <a:p>
            <a:endParaRPr/>
          </a:p>
        </p:txBody>
      </p:sp>
      <p:sp>
        <p:nvSpPr>
          <p:cNvPr id="241" name="object 241"/>
          <p:cNvSpPr/>
          <p:nvPr/>
        </p:nvSpPr>
        <p:spPr>
          <a:xfrm>
            <a:off x="9121140" y="3133344"/>
            <a:ext cx="201295" cy="158750"/>
          </a:xfrm>
          <a:custGeom>
            <a:avLst/>
            <a:gdLst/>
            <a:ahLst/>
            <a:cxnLst/>
            <a:rect l="l" t="t" r="r" b="b"/>
            <a:pathLst>
              <a:path w="201295" h="158750">
                <a:moveTo>
                  <a:pt x="201167" y="158495"/>
                </a:moveTo>
                <a:lnTo>
                  <a:pt x="0" y="0"/>
                </a:lnTo>
              </a:path>
            </a:pathLst>
          </a:custGeom>
          <a:ln w="3175">
            <a:solidFill>
              <a:srgbClr val="000000"/>
            </a:solidFill>
            <a:prstDash val="sysDot"/>
          </a:ln>
        </p:spPr>
        <p:txBody>
          <a:bodyPr wrap="square" lIns="0" tIns="0" rIns="0" bIns="0" rtlCol="0"/>
          <a:lstStyle/>
          <a:p>
            <a:endParaRPr/>
          </a:p>
        </p:txBody>
      </p:sp>
      <p:sp>
        <p:nvSpPr>
          <p:cNvPr id="242" name="object 242"/>
          <p:cNvSpPr/>
          <p:nvPr/>
        </p:nvSpPr>
        <p:spPr>
          <a:xfrm>
            <a:off x="9557004" y="1973579"/>
            <a:ext cx="0" cy="3957954"/>
          </a:xfrm>
          <a:custGeom>
            <a:avLst/>
            <a:gdLst/>
            <a:ahLst/>
            <a:cxnLst/>
            <a:rect l="l" t="t" r="r" b="b"/>
            <a:pathLst>
              <a:path h="3957954">
                <a:moveTo>
                  <a:pt x="0" y="3957828"/>
                </a:moveTo>
                <a:lnTo>
                  <a:pt x="0" y="0"/>
                </a:lnTo>
              </a:path>
            </a:pathLst>
          </a:custGeom>
          <a:ln w="9144">
            <a:solidFill>
              <a:srgbClr val="878787"/>
            </a:solidFill>
          </a:ln>
        </p:spPr>
        <p:txBody>
          <a:bodyPr wrap="square" lIns="0" tIns="0" rIns="0" bIns="0" rtlCol="0"/>
          <a:lstStyle/>
          <a:p>
            <a:endParaRPr/>
          </a:p>
        </p:txBody>
      </p:sp>
      <p:sp>
        <p:nvSpPr>
          <p:cNvPr id="243" name="object 243"/>
          <p:cNvSpPr/>
          <p:nvPr/>
        </p:nvSpPr>
        <p:spPr>
          <a:xfrm>
            <a:off x="9557004" y="5931408"/>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4" name="object 244"/>
          <p:cNvSpPr/>
          <p:nvPr/>
        </p:nvSpPr>
        <p:spPr>
          <a:xfrm>
            <a:off x="9557004" y="5436108"/>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5" name="object 245"/>
          <p:cNvSpPr/>
          <p:nvPr/>
        </p:nvSpPr>
        <p:spPr>
          <a:xfrm>
            <a:off x="9557004" y="4942332"/>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6" name="object 246"/>
          <p:cNvSpPr/>
          <p:nvPr/>
        </p:nvSpPr>
        <p:spPr>
          <a:xfrm>
            <a:off x="9557004" y="4447032"/>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7" name="object 247"/>
          <p:cNvSpPr/>
          <p:nvPr/>
        </p:nvSpPr>
        <p:spPr>
          <a:xfrm>
            <a:off x="9557004" y="3953255"/>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8" name="object 248"/>
          <p:cNvSpPr/>
          <p:nvPr/>
        </p:nvSpPr>
        <p:spPr>
          <a:xfrm>
            <a:off x="9557004" y="3457955"/>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49" name="object 249"/>
          <p:cNvSpPr/>
          <p:nvPr/>
        </p:nvSpPr>
        <p:spPr>
          <a:xfrm>
            <a:off x="9557004" y="2964179"/>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50" name="object 250"/>
          <p:cNvSpPr/>
          <p:nvPr/>
        </p:nvSpPr>
        <p:spPr>
          <a:xfrm>
            <a:off x="9557004" y="2468879"/>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51" name="object 251"/>
          <p:cNvSpPr/>
          <p:nvPr/>
        </p:nvSpPr>
        <p:spPr>
          <a:xfrm>
            <a:off x="9557004" y="1973579"/>
            <a:ext cx="50800" cy="0"/>
          </a:xfrm>
          <a:custGeom>
            <a:avLst/>
            <a:gdLst/>
            <a:ahLst/>
            <a:cxnLst/>
            <a:rect l="l" t="t" r="r" b="b"/>
            <a:pathLst>
              <a:path w="50800">
                <a:moveTo>
                  <a:pt x="0" y="0"/>
                </a:moveTo>
                <a:lnTo>
                  <a:pt x="50292" y="0"/>
                </a:lnTo>
              </a:path>
            </a:pathLst>
          </a:custGeom>
          <a:ln w="9144">
            <a:solidFill>
              <a:srgbClr val="878787"/>
            </a:solidFill>
          </a:ln>
        </p:spPr>
        <p:txBody>
          <a:bodyPr wrap="square" lIns="0" tIns="0" rIns="0" bIns="0" rtlCol="0"/>
          <a:lstStyle/>
          <a:p>
            <a:endParaRPr/>
          </a:p>
        </p:txBody>
      </p:sp>
      <p:sp>
        <p:nvSpPr>
          <p:cNvPr id="252" name="object 252"/>
          <p:cNvSpPr/>
          <p:nvPr/>
        </p:nvSpPr>
        <p:spPr>
          <a:xfrm>
            <a:off x="493776" y="1973579"/>
            <a:ext cx="0" cy="3957954"/>
          </a:xfrm>
          <a:custGeom>
            <a:avLst/>
            <a:gdLst/>
            <a:ahLst/>
            <a:cxnLst/>
            <a:rect l="l" t="t" r="r" b="b"/>
            <a:pathLst>
              <a:path h="3957954">
                <a:moveTo>
                  <a:pt x="0" y="3957828"/>
                </a:moveTo>
                <a:lnTo>
                  <a:pt x="0" y="0"/>
                </a:lnTo>
              </a:path>
            </a:pathLst>
          </a:custGeom>
          <a:ln w="3175">
            <a:solidFill>
              <a:srgbClr val="000000"/>
            </a:solidFill>
          </a:ln>
        </p:spPr>
        <p:txBody>
          <a:bodyPr wrap="square" lIns="0" tIns="0" rIns="0" bIns="0" rtlCol="0"/>
          <a:lstStyle/>
          <a:p>
            <a:endParaRPr/>
          </a:p>
        </p:txBody>
      </p:sp>
      <p:sp>
        <p:nvSpPr>
          <p:cNvPr id="253" name="object 253"/>
          <p:cNvSpPr/>
          <p:nvPr/>
        </p:nvSpPr>
        <p:spPr>
          <a:xfrm>
            <a:off x="493776" y="5931408"/>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4" name="object 254"/>
          <p:cNvSpPr/>
          <p:nvPr/>
        </p:nvSpPr>
        <p:spPr>
          <a:xfrm>
            <a:off x="493776" y="5626608"/>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5" name="object 255"/>
          <p:cNvSpPr/>
          <p:nvPr/>
        </p:nvSpPr>
        <p:spPr>
          <a:xfrm>
            <a:off x="493776" y="5321808"/>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6" name="object 256"/>
          <p:cNvSpPr/>
          <p:nvPr/>
        </p:nvSpPr>
        <p:spPr>
          <a:xfrm>
            <a:off x="493776" y="5018532"/>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7" name="object 257"/>
          <p:cNvSpPr/>
          <p:nvPr/>
        </p:nvSpPr>
        <p:spPr>
          <a:xfrm>
            <a:off x="493776" y="4713732"/>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8" name="object 258"/>
          <p:cNvSpPr/>
          <p:nvPr/>
        </p:nvSpPr>
        <p:spPr>
          <a:xfrm>
            <a:off x="493776" y="4408932"/>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59" name="object 259"/>
          <p:cNvSpPr/>
          <p:nvPr/>
        </p:nvSpPr>
        <p:spPr>
          <a:xfrm>
            <a:off x="493776" y="4105655"/>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0" name="object 260"/>
          <p:cNvSpPr/>
          <p:nvPr/>
        </p:nvSpPr>
        <p:spPr>
          <a:xfrm>
            <a:off x="493776" y="3800855"/>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1" name="object 261"/>
          <p:cNvSpPr/>
          <p:nvPr/>
        </p:nvSpPr>
        <p:spPr>
          <a:xfrm>
            <a:off x="493776" y="3496055"/>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2" name="object 262"/>
          <p:cNvSpPr/>
          <p:nvPr/>
        </p:nvSpPr>
        <p:spPr>
          <a:xfrm>
            <a:off x="493776" y="3191255"/>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3" name="object 263"/>
          <p:cNvSpPr/>
          <p:nvPr/>
        </p:nvSpPr>
        <p:spPr>
          <a:xfrm>
            <a:off x="493776" y="2887979"/>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4" name="object 264"/>
          <p:cNvSpPr/>
          <p:nvPr/>
        </p:nvSpPr>
        <p:spPr>
          <a:xfrm>
            <a:off x="493776" y="2583179"/>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5" name="object 265"/>
          <p:cNvSpPr/>
          <p:nvPr/>
        </p:nvSpPr>
        <p:spPr>
          <a:xfrm>
            <a:off x="493776" y="2278379"/>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6" name="object 266"/>
          <p:cNvSpPr/>
          <p:nvPr/>
        </p:nvSpPr>
        <p:spPr>
          <a:xfrm>
            <a:off x="493776" y="1973579"/>
            <a:ext cx="50800" cy="0"/>
          </a:xfrm>
          <a:custGeom>
            <a:avLst/>
            <a:gdLst/>
            <a:ahLst/>
            <a:cxnLst/>
            <a:rect l="l" t="t" r="r" b="b"/>
            <a:pathLst>
              <a:path w="50800">
                <a:moveTo>
                  <a:pt x="0" y="0"/>
                </a:moveTo>
                <a:lnTo>
                  <a:pt x="50292" y="0"/>
                </a:lnTo>
              </a:path>
            </a:pathLst>
          </a:custGeom>
          <a:ln w="3175">
            <a:solidFill>
              <a:srgbClr val="000000"/>
            </a:solidFill>
          </a:ln>
        </p:spPr>
        <p:txBody>
          <a:bodyPr wrap="square" lIns="0" tIns="0" rIns="0" bIns="0" rtlCol="0"/>
          <a:lstStyle/>
          <a:p>
            <a:endParaRPr/>
          </a:p>
        </p:txBody>
      </p:sp>
      <p:sp>
        <p:nvSpPr>
          <p:cNvPr id="267" name="object 267"/>
          <p:cNvSpPr/>
          <p:nvPr/>
        </p:nvSpPr>
        <p:spPr>
          <a:xfrm>
            <a:off x="493776" y="5931408"/>
            <a:ext cx="9063355" cy="0"/>
          </a:xfrm>
          <a:custGeom>
            <a:avLst/>
            <a:gdLst/>
            <a:ahLst/>
            <a:cxnLst/>
            <a:rect l="l" t="t" r="r" b="b"/>
            <a:pathLst>
              <a:path w="9063355">
                <a:moveTo>
                  <a:pt x="0" y="0"/>
                </a:moveTo>
                <a:lnTo>
                  <a:pt x="9063228" y="0"/>
                </a:lnTo>
              </a:path>
            </a:pathLst>
          </a:custGeom>
          <a:ln w="3175">
            <a:solidFill>
              <a:srgbClr val="000000"/>
            </a:solidFill>
          </a:ln>
        </p:spPr>
        <p:txBody>
          <a:bodyPr wrap="square" lIns="0" tIns="0" rIns="0" bIns="0" rtlCol="0"/>
          <a:lstStyle/>
          <a:p>
            <a:endParaRPr/>
          </a:p>
        </p:txBody>
      </p:sp>
      <p:sp>
        <p:nvSpPr>
          <p:cNvPr id="268" name="object 268"/>
          <p:cNvSpPr/>
          <p:nvPr/>
        </p:nvSpPr>
        <p:spPr>
          <a:xfrm>
            <a:off x="493776"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69" name="object 269"/>
          <p:cNvSpPr/>
          <p:nvPr/>
        </p:nvSpPr>
        <p:spPr>
          <a:xfrm>
            <a:off x="830580"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0" name="object 270"/>
          <p:cNvSpPr/>
          <p:nvPr/>
        </p:nvSpPr>
        <p:spPr>
          <a:xfrm>
            <a:off x="1165860"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1" name="object 271"/>
          <p:cNvSpPr/>
          <p:nvPr/>
        </p:nvSpPr>
        <p:spPr>
          <a:xfrm>
            <a:off x="1501139"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2" name="object 272"/>
          <p:cNvSpPr/>
          <p:nvPr/>
        </p:nvSpPr>
        <p:spPr>
          <a:xfrm>
            <a:off x="1836420"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3" name="object 273"/>
          <p:cNvSpPr/>
          <p:nvPr/>
        </p:nvSpPr>
        <p:spPr>
          <a:xfrm>
            <a:off x="2173223"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4" name="object 274"/>
          <p:cNvSpPr/>
          <p:nvPr/>
        </p:nvSpPr>
        <p:spPr>
          <a:xfrm>
            <a:off x="2508504"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5" name="object 275"/>
          <p:cNvSpPr/>
          <p:nvPr/>
        </p:nvSpPr>
        <p:spPr>
          <a:xfrm>
            <a:off x="2843783"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6" name="object 276"/>
          <p:cNvSpPr/>
          <p:nvPr/>
        </p:nvSpPr>
        <p:spPr>
          <a:xfrm>
            <a:off x="3180588"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7" name="object 277"/>
          <p:cNvSpPr/>
          <p:nvPr/>
        </p:nvSpPr>
        <p:spPr>
          <a:xfrm>
            <a:off x="3515867"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8" name="object 278"/>
          <p:cNvSpPr/>
          <p:nvPr/>
        </p:nvSpPr>
        <p:spPr>
          <a:xfrm>
            <a:off x="3851147"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79" name="object 279"/>
          <p:cNvSpPr/>
          <p:nvPr/>
        </p:nvSpPr>
        <p:spPr>
          <a:xfrm>
            <a:off x="4186428"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0" name="object 280"/>
          <p:cNvSpPr/>
          <p:nvPr/>
        </p:nvSpPr>
        <p:spPr>
          <a:xfrm>
            <a:off x="4523232"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1" name="object 281"/>
          <p:cNvSpPr/>
          <p:nvPr/>
        </p:nvSpPr>
        <p:spPr>
          <a:xfrm>
            <a:off x="4858511"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2" name="object 282"/>
          <p:cNvSpPr/>
          <p:nvPr/>
        </p:nvSpPr>
        <p:spPr>
          <a:xfrm>
            <a:off x="5193791"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3" name="object 283"/>
          <p:cNvSpPr/>
          <p:nvPr/>
        </p:nvSpPr>
        <p:spPr>
          <a:xfrm>
            <a:off x="5529071"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4" name="object 284"/>
          <p:cNvSpPr/>
          <p:nvPr/>
        </p:nvSpPr>
        <p:spPr>
          <a:xfrm>
            <a:off x="5865876"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5" name="object 285"/>
          <p:cNvSpPr/>
          <p:nvPr/>
        </p:nvSpPr>
        <p:spPr>
          <a:xfrm>
            <a:off x="6201155"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6" name="object 286"/>
          <p:cNvSpPr/>
          <p:nvPr/>
        </p:nvSpPr>
        <p:spPr>
          <a:xfrm>
            <a:off x="6536435"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7" name="object 287"/>
          <p:cNvSpPr/>
          <p:nvPr/>
        </p:nvSpPr>
        <p:spPr>
          <a:xfrm>
            <a:off x="6871716"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8" name="object 288"/>
          <p:cNvSpPr/>
          <p:nvPr/>
        </p:nvSpPr>
        <p:spPr>
          <a:xfrm>
            <a:off x="7208519"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89" name="object 289"/>
          <p:cNvSpPr/>
          <p:nvPr/>
        </p:nvSpPr>
        <p:spPr>
          <a:xfrm>
            <a:off x="7543800"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0" name="object 290"/>
          <p:cNvSpPr/>
          <p:nvPr/>
        </p:nvSpPr>
        <p:spPr>
          <a:xfrm>
            <a:off x="7879080"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1" name="object 291"/>
          <p:cNvSpPr/>
          <p:nvPr/>
        </p:nvSpPr>
        <p:spPr>
          <a:xfrm>
            <a:off x="8214359"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2" name="object 292"/>
          <p:cNvSpPr/>
          <p:nvPr/>
        </p:nvSpPr>
        <p:spPr>
          <a:xfrm>
            <a:off x="8551164"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3" name="object 293"/>
          <p:cNvSpPr/>
          <p:nvPr/>
        </p:nvSpPr>
        <p:spPr>
          <a:xfrm>
            <a:off x="8886443"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4" name="object 294"/>
          <p:cNvSpPr/>
          <p:nvPr/>
        </p:nvSpPr>
        <p:spPr>
          <a:xfrm>
            <a:off x="9221723"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5" name="object 295"/>
          <p:cNvSpPr/>
          <p:nvPr/>
        </p:nvSpPr>
        <p:spPr>
          <a:xfrm>
            <a:off x="9557004" y="5882640"/>
            <a:ext cx="0" cy="48895"/>
          </a:xfrm>
          <a:custGeom>
            <a:avLst/>
            <a:gdLst/>
            <a:ahLst/>
            <a:cxnLst/>
            <a:rect l="l" t="t" r="r" b="b"/>
            <a:pathLst>
              <a:path h="48895">
                <a:moveTo>
                  <a:pt x="0" y="0"/>
                </a:moveTo>
                <a:lnTo>
                  <a:pt x="0" y="48768"/>
                </a:lnTo>
              </a:path>
            </a:pathLst>
          </a:custGeom>
          <a:ln w="3175">
            <a:solidFill>
              <a:srgbClr val="000000"/>
            </a:solidFill>
          </a:ln>
        </p:spPr>
        <p:txBody>
          <a:bodyPr wrap="square" lIns="0" tIns="0" rIns="0" bIns="0" rtlCol="0"/>
          <a:lstStyle/>
          <a:p>
            <a:endParaRPr/>
          </a:p>
        </p:txBody>
      </p:sp>
      <p:sp>
        <p:nvSpPr>
          <p:cNvPr id="296" name="object 296"/>
          <p:cNvSpPr/>
          <p:nvPr/>
        </p:nvSpPr>
        <p:spPr>
          <a:xfrm>
            <a:off x="662177" y="2494026"/>
            <a:ext cx="8728075" cy="917575"/>
          </a:xfrm>
          <a:custGeom>
            <a:avLst/>
            <a:gdLst/>
            <a:ahLst/>
            <a:cxnLst/>
            <a:rect l="l" t="t" r="r" b="b"/>
            <a:pathLst>
              <a:path w="8728075" h="917575">
                <a:moveTo>
                  <a:pt x="0" y="533400"/>
                </a:moveTo>
                <a:lnTo>
                  <a:pt x="335280" y="544068"/>
                </a:lnTo>
                <a:lnTo>
                  <a:pt x="672084" y="509016"/>
                </a:lnTo>
                <a:lnTo>
                  <a:pt x="1007363" y="563880"/>
                </a:lnTo>
                <a:lnTo>
                  <a:pt x="1342644" y="489204"/>
                </a:lnTo>
                <a:lnTo>
                  <a:pt x="1677924" y="409956"/>
                </a:lnTo>
                <a:lnTo>
                  <a:pt x="2014727" y="266700"/>
                </a:lnTo>
                <a:lnTo>
                  <a:pt x="2350008" y="73151"/>
                </a:lnTo>
                <a:lnTo>
                  <a:pt x="2685288" y="28956"/>
                </a:lnTo>
                <a:lnTo>
                  <a:pt x="3020568" y="88392"/>
                </a:lnTo>
                <a:lnTo>
                  <a:pt x="3357372" y="108204"/>
                </a:lnTo>
                <a:lnTo>
                  <a:pt x="3692652" y="108204"/>
                </a:lnTo>
                <a:lnTo>
                  <a:pt x="4027932" y="0"/>
                </a:lnTo>
                <a:lnTo>
                  <a:pt x="4363212" y="4571"/>
                </a:lnTo>
                <a:lnTo>
                  <a:pt x="4700016" y="79248"/>
                </a:lnTo>
                <a:lnTo>
                  <a:pt x="5035296" y="182879"/>
                </a:lnTo>
                <a:lnTo>
                  <a:pt x="5370576" y="280416"/>
                </a:lnTo>
                <a:lnTo>
                  <a:pt x="5705856" y="435864"/>
                </a:lnTo>
                <a:lnTo>
                  <a:pt x="6042660" y="512064"/>
                </a:lnTo>
                <a:lnTo>
                  <a:pt x="6377940" y="533400"/>
                </a:lnTo>
                <a:lnTo>
                  <a:pt x="6713220" y="563880"/>
                </a:lnTo>
                <a:lnTo>
                  <a:pt x="7048500" y="638556"/>
                </a:lnTo>
                <a:lnTo>
                  <a:pt x="7385304" y="769620"/>
                </a:lnTo>
                <a:lnTo>
                  <a:pt x="7720583" y="847344"/>
                </a:lnTo>
                <a:lnTo>
                  <a:pt x="8055864" y="888492"/>
                </a:lnTo>
                <a:lnTo>
                  <a:pt x="8391144" y="905256"/>
                </a:lnTo>
                <a:lnTo>
                  <a:pt x="8727948" y="917447"/>
                </a:lnTo>
              </a:path>
            </a:pathLst>
          </a:custGeom>
          <a:ln w="22860">
            <a:solidFill>
              <a:srgbClr val="000000"/>
            </a:solidFill>
          </a:ln>
        </p:spPr>
        <p:txBody>
          <a:bodyPr wrap="square" lIns="0" tIns="0" rIns="0" bIns="0" rtlCol="0"/>
          <a:lstStyle/>
          <a:p>
            <a:endParaRPr/>
          </a:p>
        </p:txBody>
      </p:sp>
      <p:sp>
        <p:nvSpPr>
          <p:cNvPr id="297" name="object 297"/>
          <p:cNvSpPr/>
          <p:nvPr/>
        </p:nvSpPr>
        <p:spPr>
          <a:xfrm>
            <a:off x="627052" y="2991288"/>
            <a:ext cx="73152" cy="73152"/>
          </a:xfrm>
          <a:prstGeom prst="rect">
            <a:avLst/>
          </a:prstGeom>
          <a:blipFill>
            <a:blip r:embed="rId83" cstate="print"/>
            <a:stretch>
              <a:fillRect/>
            </a:stretch>
          </a:blipFill>
        </p:spPr>
        <p:txBody>
          <a:bodyPr wrap="square" lIns="0" tIns="0" rIns="0" bIns="0" rtlCol="0"/>
          <a:lstStyle/>
          <a:p>
            <a:endParaRPr/>
          </a:p>
        </p:txBody>
      </p:sp>
      <p:sp>
        <p:nvSpPr>
          <p:cNvPr id="298" name="object 298"/>
          <p:cNvSpPr/>
          <p:nvPr/>
        </p:nvSpPr>
        <p:spPr>
          <a:xfrm>
            <a:off x="962332" y="3000432"/>
            <a:ext cx="73151" cy="73152"/>
          </a:xfrm>
          <a:prstGeom prst="rect">
            <a:avLst/>
          </a:prstGeom>
          <a:blipFill>
            <a:blip r:embed="rId83" cstate="print"/>
            <a:stretch>
              <a:fillRect/>
            </a:stretch>
          </a:blipFill>
        </p:spPr>
        <p:txBody>
          <a:bodyPr wrap="square" lIns="0" tIns="0" rIns="0" bIns="0" rtlCol="0"/>
          <a:lstStyle/>
          <a:p>
            <a:endParaRPr/>
          </a:p>
        </p:txBody>
      </p:sp>
      <p:sp>
        <p:nvSpPr>
          <p:cNvPr id="299" name="object 299"/>
          <p:cNvSpPr/>
          <p:nvPr/>
        </p:nvSpPr>
        <p:spPr>
          <a:xfrm>
            <a:off x="1297612" y="2966904"/>
            <a:ext cx="73151" cy="73152"/>
          </a:xfrm>
          <a:prstGeom prst="rect">
            <a:avLst/>
          </a:prstGeom>
          <a:blipFill>
            <a:blip r:embed="rId84" cstate="print"/>
            <a:stretch>
              <a:fillRect/>
            </a:stretch>
          </a:blipFill>
        </p:spPr>
        <p:txBody>
          <a:bodyPr wrap="square" lIns="0" tIns="0" rIns="0" bIns="0" rtlCol="0"/>
          <a:lstStyle/>
          <a:p>
            <a:endParaRPr/>
          </a:p>
        </p:txBody>
      </p:sp>
      <p:sp>
        <p:nvSpPr>
          <p:cNvPr id="300" name="object 300"/>
          <p:cNvSpPr/>
          <p:nvPr/>
        </p:nvSpPr>
        <p:spPr>
          <a:xfrm>
            <a:off x="1632892" y="3020244"/>
            <a:ext cx="73152" cy="73152"/>
          </a:xfrm>
          <a:prstGeom prst="rect">
            <a:avLst/>
          </a:prstGeom>
          <a:blipFill>
            <a:blip r:embed="rId85" cstate="print"/>
            <a:stretch>
              <a:fillRect/>
            </a:stretch>
          </a:blipFill>
        </p:spPr>
        <p:txBody>
          <a:bodyPr wrap="square" lIns="0" tIns="0" rIns="0" bIns="0" rtlCol="0"/>
          <a:lstStyle/>
          <a:p>
            <a:endParaRPr/>
          </a:p>
        </p:txBody>
      </p:sp>
      <p:sp>
        <p:nvSpPr>
          <p:cNvPr id="301" name="object 301"/>
          <p:cNvSpPr/>
          <p:nvPr/>
        </p:nvSpPr>
        <p:spPr>
          <a:xfrm>
            <a:off x="1969696" y="2947092"/>
            <a:ext cx="73152" cy="73152"/>
          </a:xfrm>
          <a:prstGeom prst="rect">
            <a:avLst/>
          </a:prstGeom>
          <a:blipFill>
            <a:blip r:embed="rId83" cstate="print"/>
            <a:stretch>
              <a:fillRect/>
            </a:stretch>
          </a:blipFill>
        </p:spPr>
        <p:txBody>
          <a:bodyPr wrap="square" lIns="0" tIns="0" rIns="0" bIns="0" rtlCol="0"/>
          <a:lstStyle/>
          <a:p>
            <a:endParaRPr/>
          </a:p>
        </p:txBody>
      </p:sp>
      <p:sp>
        <p:nvSpPr>
          <p:cNvPr id="302" name="object 302"/>
          <p:cNvSpPr/>
          <p:nvPr/>
        </p:nvSpPr>
        <p:spPr>
          <a:xfrm>
            <a:off x="2304976" y="2867844"/>
            <a:ext cx="73152" cy="73152"/>
          </a:xfrm>
          <a:prstGeom prst="rect">
            <a:avLst/>
          </a:prstGeom>
          <a:blipFill>
            <a:blip r:embed="rId85" cstate="print"/>
            <a:stretch>
              <a:fillRect/>
            </a:stretch>
          </a:blipFill>
        </p:spPr>
        <p:txBody>
          <a:bodyPr wrap="square" lIns="0" tIns="0" rIns="0" bIns="0" rtlCol="0"/>
          <a:lstStyle/>
          <a:p>
            <a:endParaRPr/>
          </a:p>
        </p:txBody>
      </p:sp>
      <p:sp>
        <p:nvSpPr>
          <p:cNvPr id="303" name="object 303"/>
          <p:cNvSpPr/>
          <p:nvPr/>
        </p:nvSpPr>
        <p:spPr>
          <a:xfrm>
            <a:off x="2640256" y="2723064"/>
            <a:ext cx="73152" cy="73152"/>
          </a:xfrm>
          <a:prstGeom prst="rect">
            <a:avLst/>
          </a:prstGeom>
          <a:blipFill>
            <a:blip r:embed="rId84" cstate="print"/>
            <a:stretch>
              <a:fillRect/>
            </a:stretch>
          </a:blipFill>
        </p:spPr>
        <p:txBody>
          <a:bodyPr wrap="square" lIns="0" tIns="0" rIns="0" bIns="0" rtlCol="0"/>
          <a:lstStyle/>
          <a:p>
            <a:endParaRPr/>
          </a:p>
        </p:txBody>
      </p:sp>
      <p:sp>
        <p:nvSpPr>
          <p:cNvPr id="304" name="object 304"/>
          <p:cNvSpPr/>
          <p:nvPr/>
        </p:nvSpPr>
        <p:spPr>
          <a:xfrm>
            <a:off x="2975536" y="2531040"/>
            <a:ext cx="73152" cy="73152"/>
          </a:xfrm>
          <a:prstGeom prst="rect">
            <a:avLst/>
          </a:prstGeom>
          <a:blipFill>
            <a:blip r:embed="rId85" cstate="print"/>
            <a:stretch>
              <a:fillRect/>
            </a:stretch>
          </a:blipFill>
        </p:spPr>
        <p:txBody>
          <a:bodyPr wrap="square" lIns="0" tIns="0" rIns="0" bIns="0" rtlCol="0"/>
          <a:lstStyle/>
          <a:p>
            <a:endParaRPr/>
          </a:p>
        </p:txBody>
      </p:sp>
      <p:sp>
        <p:nvSpPr>
          <p:cNvPr id="305" name="object 305"/>
          <p:cNvSpPr/>
          <p:nvPr/>
        </p:nvSpPr>
        <p:spPr>
          <a:xfrm>
            <a:off x="3312340" y="2486844"/>
            <a:ext cx="73151" cy="73152"/>
          </a:xfrm>
          <a:prstGeom prst="rect">
            <a:avLst/>
          </a:prstGeom>
          <a:blipFill>
            <a:blip r:embed="rId85" cstate="print"/>
            <a:stretch>
              <a:fillRect/>
            </a:stretch>
          </a:blipFill>
        </p:spPr>
        <p:txBody>
          <a:bodyPr wrap="square" lIns="0" tIns="0" rIns="0" bIns="0" rtlCol="0"/>
          <a:lstStyle/>
          <a:p>
            <a:endParaRPr/>
          </a:p>
        </p:txBody>
      </p:sp>
      <p:sp>
        <p:nvSpPr>
          <p:cNvPr id="306" name="object 306"/>
          <p:cNvSpPr/>
          <p:nvPr/>
        </p:nvSpPr>
        <p:spPr>
          <a:xfrm>
            <a:off x="3647620" y="2546281"/>
            <a:ext cx="73151" cy="73152"/>
          </a:xfrm>
          <a:prstGeom prst="rect">
            <a:avLst/>
          </a:prstGeom>
          <a:blipFill>
            <a:blip r:embed="rId83" cstate="print"/>
            <a:stretch>
              <a:fillRect/>
            </a:stretch>
          </a:blipFill>
        </p:spPr>
        <p:txBody>
          <a:bodyPr wrap="square" lIns="0" tIns="0" rIns="0" bIns="0" rtlCol="0"/>
          <a:lstStyle/>
          <a:p>
            <a:endParaRPr/>
          </a:p>
        </p:txBody>
      </p:sp>
      <p:sp>
        <p:nvSpPr>
          <p:cNvPr id="307" name="object 307"/>
          <p:cNvSpPr/>
          <p:nvPr/>
        </p:nvSpPr>
        <p:spPr>
          <a:xfrm>
            <a:off x="3982900" y="2566093"/>
            <a:ext cx="73151" cy="73152"/>
          </a:xfrm>
          <a:prstGeom prst="rect">
            <a:avLst/>
          </a:prstGeom>
          <a:blipFill>
            <a:blip r:embed="rId84" cstate="print"/>
            <a:stretch>
              <a:fillRect/>
            </a:stretch>
          </a:blipFill>
        </p:spPr>
        <p:txBody>
          <a:bodyPr wrap="square" lIns="0" tIns="0" rIns="0" bIns="0" rtlCol="0"/>
          <a:lstStyle/>
          <a:p>
            <a:endParaRPr/>
          </a:p>
        </p:txBody>
      </p:sp>
      <p:sp>
        <p:nvSpPr>
          <p:cNvPr id="308" name="object 308"/>
          <p:cNvSpPr/>
          <p:nvPr/>
        </p:nvSpPr>
        <p:spPr>
          <a:xfrm>
            <a:off x="4318180" y="2566093"/>
            <a:ext cx="73151" cy="73152"/>
          </a:xfrm>
          <a:prstGeom prst="rect">
            <a:avLst/>
          </a:prstGeom>
          <a:blipFill>
            <a:blip r:embed="rId83" cstate="print"/>
            <a:stretch>
              <a:fillRect/>
            </a:stretch>
          </a:blipFill>
        </p:spPr>
        <p:txBody>
          <a:bodyPr wrap="square" lIns="0" tIns="0" rIns="0" bIns="0" rtlCol="0"/>
          <a:lstStyle/>
          <a:p>
            <a:endParaRPr/>
          </a:p>
        </p:txBody>
      </p:sp>
      <p:sp>
        <p:nvSpPr>
          <p:cNvPr id="309" name="object 309"/>
          <p:cNvSpPr/>
          <p:nvPr/>
        </p:nvSpPr>
        <p:spPr>
          <a:xfrm>
            <a:off x="4654984" y="2456364"/>
            <a:ext cx="73151" cy="73152"/>
          </a:xfrm>
          <a:prstGeom prst="rect">
            <a:avLst/>
          </a:prstGeom>
          <a:blipFill>
            <a:blip r:embed="rId84" cstate="print"/>
            <a:stretch>
              <a:fillRect/>
            </a:stretch>
          </a:blipFill>
        </p:spPr>
        <p:txBody>
          <a:bodyPr wrap="square" lIns="0" tIns="0" rIns="0" bIns="0" rtlCol="0"/>
          <a:lstStyle/>
          <a:p>
            <a:endParaRPr/>
          </a:p>
        </p:txBody>
      </p:sp>
      <p:sp>
        <p:nvSpPr>
          <p:cNvPr id="310" name="object 310"/>
          <p:cNvSpPr/>
          <p:nvPr/>
        </p:nvSpPr>
        <p:spPr>
          <a:xfrm>
            <a:off x="4990264" y="2460937"/>
            <a:ext cx="73151" cy="73152"/>
          </a:xfrm>
          <a:prstGeom prst="rect">
            <a:avLst/>
          </a:prstGeom>
          <a:blipFill>
            <a:blip r:embed="rId83" cstate="print"/>
            <a:stretch>
              <a:fillRect/>
            </a:stretch>
          </a:blipFill>
        </p:spPr>
        <p:txBody>
          <a:bodyPr wrap="square" lIns="0" tIns="0" rIns="0" bIns="0" rtlCol="0"/>
          <a:lstStyle/>
          <a:p>
            <a:endParaRPr/>
          </a:p>
        </p:txBody>
      </p:sp>
      <p:sp>
        <p:nvSpPr>
          <p:cNvPr id="311" name="object 311"/>
          <p:cNvSpPr/>
          <p:nvPr/>
        </p:nvSpPr>
        <p:spPr>
          <a:xfrm>
            <a:off x="5325544" y="2535613"/>
            <a:ext cx="73151" cy="73152"/>
          </a:xfrm>
          <a:prstGeom prst="rect">
            <a:avLst/>
          </a:prstGeom>
          <a:blipFill>
            <a:blip r:embed="rId86" cstate="print"/>
            <a:stretch>
              <a:fillRect/>
            </a:stretch>
          </a:blipFill>
        </p:spPr>
        <p:txBody>
          <a:bodyPr wrap="square" lIns="0" tIns="0" rIns="0" bIns="0" rtlCol="0"/>
          <a:lstStyle/>
          <a:p>
            <a:endParaRPr/>
          </a:p>
        </p:txBody>
      </p:sp>
      <p:sp>
        <p:nvSpPr>
          <p:cNvPr id="312" name="object 312"/>
          <p:cNvSpPr/>
          <p:nvPr/>
        </p:nvSpPr>
        <p:spPr>
          <a:xfrm>
            <a:off x="5660824" y="2639245"/>
            <a:ext cx="73151" cy="73152"/>
          </a:xfrm>
          <a:prstGeom prst="rect">
            <a:avLst/>
          </a:prstGeom>
          <a:blipFill>
            <a:blip r:embed="rId85" cstate="print"/>
            <a:stretch>
              <a:fillRect/>
            </a:stretch>
          </a:blipFill>
        </p:spPr>
        <p:txBody>
          <a:bodyPr wrap="square" lIns="0" tIns="0" rIns="0" bIns="0" rtlCol="0"/>
          <a:lstStyle/>
          <a:p>
            <a:endParaRPr/>
          </a:p>
        </p:txBody>
      </p:sp>
      <p:sp>
        <p:nvSpPr>
          <p:cNvPr id="313" name="object 313"/>
          <p:cNvSpPr/>
          <p:nvPr/>
        </p:nvSpPr>
        <p:spPr>
          <a:xfrm>
            <a:off x="5997628" y="2736781"/>
            <a:ext cx="73151" cy="73152"/>
          </a:xfrm>
          <a:prstGeom prst="rect">
            <a:avLst/>
          </a:prstGeom>
          <a:blipFill>
            <a:blip r:embed="rId84" cstate="print"/>
            <a:stretch>
              <a:fillRect/>
            </a:stretch>
          </a:blipFill>
        </p:spPr>
        <p:txBody>
          <a:bodyPr wrap="square" lIns="0" tIns="0" rIns="0" bIns="0" rtlCol="0"/>
          <a:lstStyle/>
          <a:p>
            <a:endParaRPr/>
          </a:p>
        </p:txBody>
      </p:sp>
      <p:sp>
        <p:nvSpPr>
          <p:cNvPr id="314" name="object 314"/>
          <p:cNvSpPr/>
          <p:nvPr/>
        </p:nvSpPr>
        <p:spPr>
          <a:xfrm>
            <a:off x="6332909" y="2893753"/>
            <a:ext cx="73151" cy="73152"/>
          </a:xfrm>
          <a:prstGeom prst="rect">
            <a:avLst/>
          </a:prstGeom>
          <a:blipFill>
            <a:blip r:embed="rId83" cstate="print"/>
            <a:stretch>
              <a:fillRect/>
            </a:stretch>
          </a:blipFill>
        </p:spPr>
        <p:txBody>
          <a:bodyPr wrap="square" lIns="0" tIns="0" rIns="0" bIns="0" rtlCol="0"/>
          <a:lstStyle/>
          <a:p>
            <a:endParaRPr/>
          </a:p>
        </p:txBody>
      </p:sp>
      <p:sp>
        <p:nvSpPr>
          <p:cNvPr id="315" name="object 315"/>
          <p:cNvSpPr/>
          <p:nvPr/>
        </p:nvSpPr>
        <p:spPr>
          <a:xfrm>
            <a:off x="6668189" y="2968429"/>
            <a:ext cx="73151" cy="73152"/>
          </a:xfrm>
          <a:prstGeom prst="rect">
            <a:avLst/>
          </a:prstGeom>
          <a:blipFill>
            <a:blip r:embed="rId86" cstate="print"/>
            <a:stretch>
              <a:fillRect/>
            </a:stretch>
          </a:blipFill>
        </p:spPr>
        <p:txBody>
          <a:bodyPr wrap="square" lIns="0" tIns="0" rIns="0" bIns="0" rtlCol="0"/>
          <a:lstStyle/>
          <a:p>
            <a:endParaRPr/>
          </a:p>
        </p:txBody>
      </p:sp>
      <p:sp>
        <p:nvSpPr>
          <p:cNvPr id="316" name="object 316"/>
          <p:cNvSpPr/>
          <p:nvPr/>
        </p:nvSpPr>
        <p:spPr>
          <a:xfrm>
            <a:off x="7003470" y="2989765"/>
            <a:ext cx="73151" cy="73152"/>
          </a:xfrm>
          <a:prstGeom prst="rect">
            <a:avLst/>
          </a:prstGeom>
          <a:blipFill>
            <a:blip r:embed="rId83" cstate="print"/>
            <a:stretch>
              <a:fillRect/>
            </a:stretch>
          </a:blipFill>
        </p:spPr>
        <p:txBody>
          <a:bodyPr wrap="square" lIns="0" tIns="0" rIns="0" bIns="0" rtlCol="0"/>
          <a:lstStyle/>
          <a:p>
            <a:endParaRPr/>
          </a:p>
        </p:txBody>
      </p:sp>
      <p:sp>
        <p:nvSpPr>
          <p:cNvPr id="317" name="object 317"/>
          <p:cNvSpPr/>
          <p:nvPr/>
        </p:nvSpPr>
        <p:spPr>
          <a:xfrm>
            <a:off x="7340273" y="3021769"/>
            <a:ext cx="73151" cy="73152"/>
          </a:xfrm>
          <a:prstGeom prst="rect">
            <a:avLst/>
          </a:prstGeom>
          <a:blipFill>
            <a:blip r:embed="rId86" cstate="print"/>
            <a:stretch>
              <a:fillRect/>
            </a:stretch>
          </a:blipFill>
        </p:spPr>
        <p:txBody>
          <a:bodyPr wrap="square" lIns="0" tIns="0" rIns="0" bIns="0" rtlCol="0"/>
          <a:lstStyle/>
          <a:p>
            <a:endParaRPr/>
          </a:p>
        </p:txBody>
      </p:sp>
      <p:sp>
        <p:nvSpPr>
          <p:cNvPr id="318" name="object 318"/>
          <p:cNvSpPr/>
          <p:nvPr/>
        </p:nvSpPr>
        <p:spPr>
          <a:xfrm>
            <a:off x="7675553" y="3096445"/>
            <a:ext cx="73151" cy="73152"/>
          </a:xfrm>
          <a:prstGeom prst="rect">
            <a:avLst/>
          </a:prstGeom>
          <a:blipFill>
            <a:blip r:embed="rId85" cstate="print"/>
            <a:stretch>
              <a:fillRect/>
            </a:stretch>
          </a:blipFill>
        </p:spPr>
        <p:txBody>
          <a:bodyPr wrap="square" lIns="0" tIns="0" rIns="0" bIns="0" rtlCol="0"/>
          <a:lstStyle/>
          <a:p>
            <a:endParaRPr/>
          </a:p>
        </p:txBody>
      </p:sp>
      <p:sp>
        <p:nvSpPr>
          <p:cNvPr id="319" name="object 319"/>
          <p:cNvSpPr/>
          <p:nvPr/>
        </p:nvSpPr>
        <p:spPr>
          <a:xfrm>
            <a:off x="8010833" y="3225985"/>
            <a:ext cx="73151" cy="73152"/>
          </a:xfrm>
          <a:prstGeom prst="rect">
            <a:avLst/>
          </a:prstGeom>
          <a:blipFill>
            <a:blip r:embed="rId85" cstate="print"/>
            <a:stretch>
              <a:fillRect/>
            </a:stretch>
          </a:blipFill>
        </p:spPr>
        <p:txBody>
          <a:bodyPr wrap="square" lIns="0" tIns="0" rIns="0" bIns="0" rtlCol="0"/>
          <a:lstStyle/>
          <a:p>
            <a:endParaRPr/>
          </a:p>
        </p:txBody>
      </p:sp>
      <p:sp>
        <p:nvSpPr>
          <p:cNvPr id="320" name="object 320"/>
          <p:cNvSpPr/>
          <p:nvPr/>
        </p:nvSpPr>
        <p:spPr>
          <a:xfrm>
            <a:off x="8346113" y="3303709"/>
            <a:ext cx="73151" cy="73152"/>
          </a:xfrm>
          <a:prstGeom prst="rect">
            <a:avLst/>
          </a:prstGeom>
          <a:blipFill>
            <a:blip r:embed="rId84" cstate="print"/>
            <a:stretch>
              <a:fillRect/>
            </a:stretch>
          </a:blipFill>
        </p:spPr>
        <p:txBody>
          <a:bodyPr wrap="square" lIns="0" tIns="0" rIns="0" bIns="0" rtlCol="0"/>
          <a:lstStyle/>
          <a:p>
            <a:endParaRPr/>
          </a:p>
        </p:txBody>
      </p:sp>
      <p:sp>
        <p:nvSpPr>
          <p:cNvPr id="321" name="object 321"/>
          <p:cNvSpPr/>
          <p:nvPr/>
        </p:nvSpPr>
        <p:spPr>
          <a:xfrm>
            <a:off x="8682917" y="3346381"/>
            <a:ext cx="73151" cy="73152"/>
          </a:xfrm>
          <a:prstGeom prst="rect">
            <a:avLst/>
          </a:prstGeom>
          <a:blipFill>
            <a:blip r:embed="rId84" cstate="print"/>
            <a:stretch>
              <a:fillRect/>
            </a:stretch>
          </a:blipFill>
        </p:spPr>
        <p:txBody>
          <a:bodyPr wrap="square" lIns="0" tIns="0" rIns="0" bIns="0" rtlCol="0"/>
          <a:lstStyle/>
          <a:p>
            <a:endParaRPr/>
          </a:p>
        </p:txBody>
      </p:sp>
      <p:sp>
        <p:nvSpPr>
          <p:cNvPr id="322" name="object 322"/>
          <p:cNvSpPr/>
          <p:nvPr/>
        </p:nvSpPr>
        <p:spPr>
          <a:xfrm>
            <a:off x="9018197" y="3361621"/>
            <a:ext cx="73151" cy="73152"/>
          </a:xfrm>
          <a:prstGeom prst="rect">
            <a:avLst/>
          </a:prstGeom>
          <a:blipFill>
            <a:blip r:embed="rId83" cstate="print"/>
            <a:stretch>
              <a:fillRect/>
            </a:stretch>
          </a:blipFill>
        </p:spPr>
        <p:txBody>
          <a:bodyPr wrap="square" lIns="0" tIns="0" rIns="0" bIns="0" rtlCol="0"/>
          <a:lstStyle/>
          <a:p>
            <a:endParaRPr/>
          </a:p>
        </p:txBody>
      </p:sp>
      <p:sp>
        <p:nvSpPr>
          <p:cNvPr id="323" name="object 323"/>
          <p:cNvSpPr/>
          <p:nvPr/>
        </p:nvSpPr>
        <p:spPr>
          <a:xfrm>
            <a:off x="9353477" y="3375337"/>
            <a:ext cx="73151" cy="73152"/>
          </a:xfrm>
          <a:prstGeom prst="rect">
            <a:avLst/>
          </a:prstGeom>
          <a:blipFill>
            <a:blip r:embed="rId83" cstate="print"/>
            <a:stretch>
              <a:fillRect/>
            </a:stretch>
          </a:blipFill>
        </p:spPr>
        <p:txBody>
          <a:bodyPr wrap="square" lIns="0" tIns="0" rIns="0" bIns="0" rtlCol="0"/>
          <a:lstStyle/>
          <a:p>
            <a:endParaRPr/>
          </a:p>
        </p:txBody>
      </p:sp>
      <p:sp>
        <p:nvSpPr>
          <p:cNvPr id="324" name="object 324"/>
          <p:cNvSpPr txBox="1"/>
          <p:nvPr/>
        </p:nvSpPr>
        <p:spPr>
          <a:xfrm>
            <a:off x="9682915" y="5828046"/>
            <a:ext cx="11303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Meiryo UI"/>
                <a:cs typeface="Meiryo UI"/>
              </a:rPr>
              <a:t>0</a:t>
            </a:r>
            <a:endParaRPr sz="1100">
              <a:latin typeface="Meiryo UI"/>
              <a:cs typeface="Meiryo UI"/>
            </a:endParaRPr>
          </a:p>
        </p:txBody>
      </p:sp>
      <p:sp>
        <p:nvSpPr>
          <p:cNvPr id="325" name="object 325"/>
          <p:cNvSpPr txBox="1"/>
          <p:nvPr/>
        </p:nvSpPr>
        <p:spPr>
          <a:xfrm>
            <a:off x="9682915" y="5333392"/>
            <a:ext cx="19939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eiryo UI"/>
                <a:cs typeface="Meiryo UI"/>
              </a:rPr>
              <a:t>10</a:t>
            </a:r>
            <a:endParaRPr sz="1100">
              <a:latin typeface="Meiryo UI"/>
              <a:cs typeface="Meiryo UI"/>
            </a:endParaRPr>
          </a:p>
        </p:txBody>
      </p:sp>
      <p:sp>
        <p:nvSpPr>
          <p:cNvPr id="326" name="object 326"/>
          <p:cNvSpPr txBox="1"/>
          <p:nvPr/>
        </p:nvSpPr>
        <p:spPr>
          <a:xfrm>
            <a:off x="9682915" y="4838738"/>
            <a:ext cx="19939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eiryo UI"/>
                <a:cs typeface="Meiryo UI"/>
              </a:rPr>
              <a:t>20</a:t>
            </a:r>
            <a:endParaRPr sz="1100">
              <a:latin typeface="Meiryo UI"/>
              <a:cs typeface="Meiryo UI"/>
            </a:endParaRPr>
          </a:p>
        </p:txBody>
      </p:sp>
      <p:sp>
        <p:nvSpPr>
          <p:cNvPr id="327" name="object 327"/>
          <p:cNvSpPr txBox="1"/>
          <p:nvPr/>
        </p:nvSpPr>
        <p:spPr>
          <a:xfrm>
            <a:off x="9682915" y="4344084"/>
            <a:ext cx="19939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eiryo UI"/>
                <a:cs typeface="Meiryo UI"/>
              </a:rPr>
              <a:t>30</a:t>
            </a:r>
            <a:endParaRPr sz="1100">
              <a:latin typeface="Meiryo UI"/>
              <a:cs typeface="Meiryo UI"/>
            </a:endParaRPr>
          </a:p>
        </p:txBody>
      </p:sp>
      <p:sp>
        <p:nvSpPr>
          <p:cNvPr id="328" name="object 328"/>
          <p:cNvSpPr txBox="1"/>
          <p:nvPr/>
        </p:nvSpPr>
        <p:spPr>
          <a:xfrm>
            <a:off x="9682915" y="3849431"/>
            <a:ext cx="19939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eiryo UI"/>
                <a:cs typeface="Meiryo UI"/>
              </a:rPr>
              <a:t>40</a:t>
            </a:r>
            <a:endParaRPr sz="1100">
              <a:latin typeface="Meiryo UI"/>
              <a:cs typeface="Meiryo UI"/>
            </a:endParaRPr>
          </a:p>
        </p:txBody>
      </p:sp>
      <p:sp>
        <p:nvSpPr>
          <p:cNvPr id="329" name="object 329"/>
          <p:cNvSpPr txBox="1"/>
          <p:nvPr/>
        </p:nvSpPr>
        <p:spPr>
          <a:xfrm>
            <a:off x="9682915" y="3354777"/>
            <a:ext cx="19939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Meiryo UI"/>
                <a:cs typeface="Meiryo UI"/>
              </a:rPr>
              <a:t>50</a:t>
            </a:r>
            <a:endParaRPr sz="1100">
              <a:latin typeface="Meiryo UI"/>
              <a:cs typeface="Meiryo UI"/>
            </a:endParaRPr>
          </a:p>
        </p:txBody>
      </p:sp>
      <p:sp>
        <p:nvSpPr>
          <p:cNvPr id="330" name="object 330"/>
          <p:cNvSpPr txBox="1"/>
          <p:nvPr/>
        </p:nvSpPr>
        <p:spPr>
          <a:xfrm>
            <a:off x="9682915" y="2860123"/>
            <a:ext cx="19939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Meiryo UI"/>
                <a:cs typeface="Meiryo UI"/>
              </a:rPr>
              <a:t>60</a:t>
            </a:r>
            <a:endParaRPr sz="1100">
              <a:latin typeface="Meiryo UI"/>
              <a:cs typeface="Meiryo UI"/>
            </a:endParaRPr>
          </a:p>
        </p:txBody>
      </p:sp>
      <p:sp>
        <p:nvSpPr>
          <p:cNvPr id="331" name="object 331"/>
          <p:cNvSpPr txBox="1"/>
          <p:nvPr/>
        </p:nvSpPr>
        <p:spPr>
          <a:xfrm>
            <a:off x="9682915" y="2365469"/>
            <a:ext cx="19939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Meiryo UI"/>
                <a:cs typeface="Meiryo UI"/>
              </a:rPr>
              <a:t>70</a:t>
            </a:r>
            <a:endParaRPr sz="1100">
              <a:latin typeface="Meiryo UI"/>
              <a:cs typeface="Meiryo UI"/>
            </a:endParaRPr>
          </a:p>
        </p:txBody>
      </p:sp>
      <p:sp>
        <p:nvSpPr>
          <p:cNvPr id="332" name="object 332"/>
          <p:cNvSpPr txBox="1"/>
          <p:nvPr/>
        </p:nvSpPr>
        <p:spPr>
          <a:xfrm>
            <a:off x="9682915" y="1870815"/>
            <a:ext cx="19939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Meiryo UI"/>
                <a:cs typeface="Meiryo UI"/>
              </a:rPr>
              <a:t>80</a:t>
            </a:r>
            <a:endParaRPr sz="1100">
              <a:latin typeface="Meiryo UI"/>
              <a:cs typeface="Meiryo UI"/>
            </a:endParaRPr>
          </a:p>
        </p:txBody>
      </p:sp>
      <p:sp>
        <p:nvSpPr>
          <p:cNvPr id="333" name="object 333"/>
          <p:cNvSpPr txBox="1"/>
          <p:nvPr/>
        </p:nvSpPr>
        <p:spPr>
          <a:xfrm>
            <a:off x="35904" y="1870675"/>
            <a:ext cx="286385" cy="4150995"/>
          </a:xfrm>
          <a:prstGeom prst="rect">
            <a:avLst/>
          </a:prstGeom>
        </p:spPr>
        <p:txBody>
          <a:bodyPr vert="horz" wrap="square" lIns="0" tIns="13335" rIns="0" bIns="0" rtlCol="0">
            <a:spAutoFit/>
          </a:bodyPr>
          <a:lstStyle/>
          <a:p>
            <a:pPr algn="ctr">
              <a:lnSpc>
                <a:spcPct val="100000"/>
              </a:lnSpc>
              <a:spcBef>
                <a:spcPts val="105"/>
              </a:spcBef>
            </a:pPr>
            <a:r>
              <a:rPr sz="1100" spc="-5" dirty="0">
                <a:latin typeface="Meiryo UI"/>
                <a:cs typeface="Meiryo UI"/>
              </a:rPr>
              <a:t>13</a:t>
            </a:r>
            <a:r>
              <a:rPr sz="1100" dirty="0">
                <a:latin typeface="Meiryo UI"/>
                <a:cs typeface="Meiryo UI"/>
              </a:rPr>
              <a:t>0</a:t>
            </a:r>
            <a:endParaRPr sz="1100">
              <a:latin typeface="Meiryo UI"/>
              <a:cs typeface="Meiryo UI"/>
            </a:endParaRPr>
          </a:p>
          <a:p>
            <a:pPr algn="ctr">
              <a:lnSpc>
                <a:spcPct val="100000"/>
              </a:lnSpc>
              <a:spcBef>
                <a:spcPts val="1075"/>
              </a:spcBef>
            </a:pPr>
            <a:r>
              <a:rPr sz="1100" spc="-5" dirty="0">
                <a:latin typeface="Meiryo UI"/>
                <a:cs typeface="Meiryo UI"/>
              </a:rPr>
              <a:t>12</a:t>
            </a:r>
            <a:r>
              <a:rPr sz="1100" dirty="0">
                <a:latin typeface="Meiryo UI"/>
                <a:cs typeface="Meiryo UI"/>
              </a:rPr>
              <a:t>0</a:t>
            </a:r>
            <a:endParaRPr sz="1100">
              <a:latin typeface="Meiryo UI"/>
              <a:cs typeface="Meiryo UI"/>
            </a:endParaRPr>
          </a:p>
          <a:p>
            <a:pPr algn="ctr">
              <a:lnSpc>
                <a:spcPct val="100000"/>
              </a:lnSpc>
              <a:spcBef>
                <a:spcPts val="1075"/>
              </a:spcBef>
            </a:pPr>
            <a:r>
              <a:rPr sz="1100" spc="-5" dirty="0">
                <a:latin typeface="Meiryo UI"/>
                <a:cs typeface="Meiryo UI"/>
              </a:rPr>
              <a:t>11</a:t>
            </a:r>
            <a:r>
              <a:rPr sz="1100" dirty="0">
                <a:latin typeface="Meiryo UI"/>
                <a:cs typeface="Meiryo UI"/>
              </a:rPr>
              <a:t>0</a:t>
            </a:r>
            <a:endParaRPr sz="1100">
              <a:latin typeface="Meiryo UI"/>
              <a:cs typeface="Meiryo UI"/>
            </a:endParaRPr>
          </a:p>
          <a:p>
            <a:pPr algn="ctr">
              <a:lnSpc>
                <a:spcPct val="100000"/>
              </a:lnSpc>
              <a:spcBef>
                <a:spcPts val="1080"/>
              </a:spcBef>
            </a:pPr>
            <a:r>
              <a:rPr sz="1100" spc="-5" dirty="0">
                <a:latin typeface="Meiryo UI"/>
                <a:cs typeface="Meiryo UI"/>
              </a:rPr>
              <a:t>10</a:t>
            </a:r>
            <a:r>
              <a:rPr sz="1100" dirty="0">
                <a:latin typeface="Meiryo UI"/>
                <a:cs typeface="Meiryo UI"/>
              </a:rPr>
              <a:t>0</a:t>
            </a:r>
            <a:endParaRPr sz="1100">
              <a:latin typeface="Meiryo UI"/>
              <a:cs typeface="Meiryo UI"/>
            </a:endParaRPr>
          </a:p>
          <a:p>
            <a:pPr marL="86360" algn="ctr">
              <a:lnSpc>
                <a:spcPct val="100000"/>
              </a:lnSpc>
              <a:spcBef>
                <a:spcPts val="1075"/>
              </a:spcBef>
            </a:pPr>
            <a:r>
              <a:rPr sz="1100" spc="-5" dirty="0">
                <a:latin typeface="Meiryo UI"/>
                <a:cs typeface="Meiryo UI"/>
              </a:rPr>
              <a:t>90</a:t>
            </a:r>
            <a:endParaRPr sz="1100">
              <a:latin typeface="Meiryo UI"/>
              <a:cs typeface="Meiryo UI"/>
            </a:endParaRPr>
          </a:p>
          <a:p>
            <a:pPr marL="86360" algn="ctr">
              <a:lnSpc>
                <a:spcPct val="100000"/>
              </a:lnSpc>
              <a:spcBef>
                <a:spcPts val="1075"/>
              </a:spcBef>
            </a:pPr>
            <a:r>
              <a:rPr sz="1100" spc="-5" dirty="0">
                <a:latin typeface="Meiryo UI"/>
                <a:cs typeface="Meiryo UI"/>
              </a:rPr>
              <a:t>80</a:t>
            </a:r>
            <a:endParaRPr sz="1100">
              <a:latin typeface="Meiryo UI"/>
              <a:cs typeface="Meiryo UI"/>
            </a:endParaRPr>
          </a:p>
          <a:p>
            <a:pPr marL="86360" algn="ctr">
              <a:lnSpc>
                <a:spcPct val="100000"/>
              </a:lnSpc>
              <a:spcBef>
                <a:spcPts val="1080"/>
              </a:spcBef>
            </a:pPr>
            <a:r>
              <a:rPr sz="1100" spc="-5" dirty="0">
                <a:latin typeface="Meiryo UI"/>
                <a:cs typeface="Meiryo UI"/>
              </a:rPr>
              <a:t>70</a:t>
            </a:r>
            <a:endParaRPr sz="1100">
              <a:latin typeface="Meiryo UI"/>
              <a:cs typeface="Meiryo UI"/>
            </a:endParaRPr>
          </a:p>
          <a:p>
            <a:pPr marL="86360" algn="ctr">
              <a:lnSpc>
                <a:spcPct val="100000"/>
              </a:lnSpc>
              <a:spcBef>
                <a:spcPts val="1075"/>
              </a:spcBef>
            </a:pPr>
            <a:r>
              <a:rPr sz="1100" spc="-5" dirty="0">
                <a:latin typeface="Meiryo UI"/>
                <a:cs typeface="Meiryo UI"/>
              </a:rPr>
              <a:t>60</a:t>
            </a:r>
            <a:endParaRPr sz="1100">
              <a:latin typeface="Meiryo UI"/>
              <a:cs typeface="Meiryo UI"/>
            </a:endParaRPr>
          </a:p>
          <a:p>
            <a:pPr marL="86360" algn="ctr">
              <a:lnSpc>
                <a:spcPct val="100000"/>
              </a:lnSpc>
              <a:spcBef>
                <a:spcPts val="1075"/>
              </a:spcBef>
            </a:pPr>
            <a:r>
              <a:rPr sz="1100" spc="-5" dirty="0">
                <a:latin typeface="Meiryo UI"/>
                <a:cs typeface="Meiryo UI"/>
              </a:rPr>
              <a:t>50</a:t>
            </a:r>
            <a:endParaRPr sz="1100">
              <a:latin typeface="Meiryo UI"/>
              <a:cs typeface="Meiryo UI"/>
            </a:endParaRPr>
          </a:p>
          <a:p>
            <a:pPr marL="86360" algn="ctr">
              <a:lnSpc>
                <a:spcPct val="100000"/>
              </a:lnSpc>
              <a:spcBef>
                <a:spcPts val="1080"/>
              </a:spcBef>
            </a:pPr>
            <a:r>
              <a:rPr sz="1100" spc="-5" dirty="0">
                <a:latin typeface="Meiryo UI"/>
                <a:cs typeface="Meiryo UI"/>
              </a:rPr>
              <a:t>40</a:t>
            </a:r>
            <a:endParaRPr sz="1100">
              <a:latin typeface="Meiryo UI"/>
              <a:cs typeface="Meiryo UI"/>
            </a:endParaRPr>
          </a:p>
          <a:p>
            <a:pPr marL="86360" algn="ctr">
              <a:lnSpc>
                <a:spcPct val="100000"/>
              </a:lnSpc>
              <a:spcBef>
                <a:spcPts val="1075"/>
              </a:spcBef>
            </a:pPr>
            <a:r>
              <a:rPr sz="1100" spc="-5" dirty="0">
                <a:latin typeface="Meiryo UI"/>
                <a:cs typeface="Meiryo UI"/>
              </a:rPr>
              <a:t>30</a:t>
            </a:r>
            <a:endParaRPr sz="1100">
              <a:latin typeface="Meiryo UI"/>
              <a:cs typeface="Meiryo UI"/>
            </a:endParaRPr>
          </a:p>
          <a:p>
            <a:pPr marL="86360" algn="ctr">
              <a:lnSpc>
                <a:spcPct val="100000"/>
              </a:lnSpc>
              <a:spcBef>
                <a:spcPts val="1075"/>
              </a:spcBef>
            </a:pPr>
            <a:r>
              <a:rPr sz="1100" spc="-5" dirty="0">
                <a:latin typeface="Meiryo UI"/>
                <a:cs typeface="Meiryo UI"/>
              </a:rPr>
              <a:t>20</a:t>
            </a:r>
            <a:endParaRPr sz="1100">
              <a:latin typeface="Meiryo UI"/>
              <a:cs typeface="Meiryo UI"/>
            </a:endParaRPr>
          </a:p>
          <a:p>
            <a:pPr marL="86360" algn="ctr">
              <a:lnSpc>
                <a:spcPct val="100000"/>
              </a:lnSpc>
              <a:spcBef>
                <a:spcPts val="1080"/>
              </a:spcBef>
            </a:pPr>
            <a:r>
              <a:rPr sz="1100" spc="-5" dirty="0">
                <a:latin typeface="Meiryo UI"/>
                <a:cs typeface="Meiryo UI"/>
              </a:rPr>
              <a:t>10</a:t>
            </a:r>
            <a:endParaRPr sz="1100">
              <a:latin typeface="Meiryo UI"/>
              <a:cs typeface="Meiryo UI"/>
            </a:endParaRPr>
          </a:p>
          <a:p>
            <a:pPr marL="173355" algn="ctr">
              <a:lnSpc>
                <a:spcPct val="100000"/>
              </a:lnSpc>
              <a:spcBef>
                <a:spcPts val="1075"/>
              </a:spcBef>
            </a:pPr>
            <a:r>
              <a:rPr sz="1100" dirty="0">
                <a:latin typeface="Meiryo UI"/>
                <a:cs typeface="Meiryo UI"/>
              </a:rPr>
              <a:t>0</a:t>
            </a:r>
            <a:endParaRPr sz="1100">
              <a:latin typeface="Meiryo UI"/>
              <a:cs typeface="Meiryo UI"/>
            </a:endParaRPr>
          </a:p>
        </p:txBody>
      </p:sp>
      <p:sp>
        <p:nvSpPr>
          <p:cNvPr id="334" name="object 334"/>
          <p:cNvSpPr txBox="1"/>
          <p:nvPr/>
        </p:nvSpPr>
        <p:spPr>
          <a:xfrm>
            <a:off x="7201875" y="6028757"/>
            <a:ext cx="347980" cy="178435"/>
          </a:xfrm>
          <a:prstGeom prst="rect">
            <a:avLst/>
          </a:prstGeom>
        </p:spPr>
        <p:txBody>
          <a:bodyPr vert="horz" wrap="square" lIns="0" tIns="8890" rIns="0" bIns="0" rtlCol="0">
            <a:spAutoFit/>
          </a:bodyPr>
          <a:lstStyle/>
          <a:p>
            <a:pPr>
              <a:lnSpc>
                <a:spcPct val="100000"/>
              </a:lnSpc>
              <a:spcBef>
                <a:spcPts val="70"/>
              </a:spcBef>
            </a:pPr>
            <a:r>
              <a:rPr sz="1100" spc="-5" dirty="0">
                <a:latin typeface="Meiryo UI"/>
                <a:cs typeface="Meiryo UI"/>
              </a:rPr>
              <a:t>2030</a:t>
            </a:r>
            <a:endParaRPr sz="1100">
              <a:latin typeface="Meiryo UI"/>
              <a:cs typeface="Meiryo UI"/>
            </a:endParaRPr>
          </a:p>
        </p:txBody>
      </p:sp>
      <p:sp>
        <p:nvSpPr>
          <p:cNvPr id="335" name="object 335"/>
          <p:cNvSpPr/>
          <p:nvPr/>
        </p:nvSpPr>
        <p:spPr>
          <a:xfrm>
            <a:off x="763523" y="1353311"/>
            <a:ext cx="243839" cy="97536"/>
          </a:xfrm>
          <a:prstGeom prst="rect">
            <a:avLst/>
          </a:prstGeom>
          <a:blipFill>
            <a:blip r:embed="rId87" cstate="print"/>
            <a:stretch>
              <a:fillRect/>
            </a:stretch>
          </a:blipFill>
        </p:spPr>
        <p:txBody>
          <a:bodyPr wrap="square" lIns="0" tIns="0" rIns="0" bIns="0" rtlCol="0"/>
          <a:lstStyle/>
          <a:p>
            <a:endParaRPr/>
          </a:p>
        </p:txBody>
      </p:sp>
      <p:sp>
        <p:nvSpPr>
          <p:cNvPr id="336" name="object 336"/>
          <p:cNvSpPr/>
          <p:nvPr/>
        </p:nvSpPr>
        <p:spPr>
          <a:xfrm>
            <a:off x="763523" y="1353311"/>
            <a:ext cx="243840" cy="97790"/>
          </a:xfrm>
          <a:custGeom>
            <a:avLst/>
            <a:gdLst/>
            <a:ahLst/>
            <a:cxnLst/>
            <a:rect l="l" t="t" r="r" b="b"/>
            <a:pathLst>
              <a:path w="243840" h="97790">
                <a:moveTo>
                  <a:pt x="0" y="0"/>
                </a:moveTo>
                <a:lnTo>
                  <a:pt x="243839" y="0"/>
                </a:lnTo>
                <a:lnTo>
                  <a:pt x="243839" y="97536"/>
                </a:lnTo>
                <a:lnTo>
                  <a:pt x="0" y="97536"/>
                </a:lnTo>
                <a:lnTo>
                  <a:pt x="0" y="0"/>
                </a:lnTo>
                <a:close/>
              </a:path>
            </a:pathLst>
          </a:custGeom>
          <a:ln w="12192">
            <a:solidFill>
              <a:srgbClr val="000000"/>
            </a:solidFill>
          </a:ln>
        </p:spPr>
        <p:txBody>
          <a:bodyPr wrap="square" lIns="0" tIns="0" rIns="0" bIns="0" rtlCol="0"/>
          <a:lstStyle/>
          <a:p>
            <a:endParaRPr/>
          </a:p>
        </p:txBody>
      </p:sp>
      <p:sp>
        <p:nvSpPr>
          <p:cNvPr id="337" name="object 337"/>
          <p:cNvSpPr/>
          <p:nvPr/>
        </p:nvSpPr>
        <p:spPr>
          <a:xfrm>
            <a:off x="763523" y="1551432"/>
            <a:ext cx="243839" cy="97536"/>
          </a:xfrm>
          <a:prstGeom prst="rect">
            <a:avLst/>
          </a:prstGeom>
          <a:blipFill>
            <a:blip r:embed="rId88" cstate="print"/>
            <a:stretch>
              <a:fillRect/>
            </a:stretch>
          </a:blipFill>
        </p:spPr>
        <p:txBody>
          <a:bodyPr wrap="square" lIns="0" tIns="0" rIns="0" bIns="0" rtlCol="0"/>
          <a:lstStyle/>
          <a:p>
            <a:endParaRPr/>
          </a:p>
        </p:txBody>
      </p:sp>
      <p:sp>
        <p:nvSpPr>
          <p:cNvPr id="338" name="object 338"/>
          <p:cNvSpPr/>
          <p:nvPr/>
        </p:nvSpPr>
        <p:spPr>
          <a:xfrm>
            <a:off x="763523" y="1551432"/>
            <a:ext cx="243840" cy="97790"/>
          </a:xfrm>
          <a:custGeom>
            <a:avLst/>
            <a:gdLst/>
            <a:ahLst/>
            <a:cxnLst/>
            <a:rect l="l" t="t" r="r" b="b"/>
            <a:pathLst>
              <a:path w="243840" h="97789">
                <a:moveTo>
                  <a:pt x="0" y="0"/>
                </a:moveTo>
                <a:lnTo>
                  <a:pt x="243839" y="0"/>
                </a:lnTo>
                <a:lnTo>
                  <a:pt x="243839" y="97536"/>
                </a:lnTo>
                <a:lnTo>
                  <a:pt x="0" y="97536"/>
                </a:lnTo>
                <a:lnTo>
                  <a:pt x="0" y="0"/>
                </a:lnTo>
                <a:close/>
              </a:path>
            </a:pathLst>
          </a:custGeom>
          <a:ln w="12192">
            <a:solidFill>
              <a:srgbClr val="000000"/>
            </a:solidFill>
          </a:ln>
        </p:spPr>
        <p:txBody>
          <a:bodyPr wrap="square" lIns="0" tIns="0" rIns="0" bIns="0" rtlCol="0"/>
          <a:lstStyle/>
          <a:p>
            <a:endParaRPr/>
          </a:p>
        </p:txBody>
      </p:sp>
      <p:sp>
        <p:nvSpPr>
          <p:cNvPr id="339" name="object 339"/>
          <p:cNvSpPr/>
          <p:nvPr/>
        </p:nvSpPr>
        <p:spPr>
          <a:xfrm>
            <a:off x="763523" y="1749551"/>
            <a:ext cx="243839" cy="97536"/>
          </a:xfrm>
          <a:prstGeom prst="rect">
            <a:avLst/>
          </a:prstGeom>
          <a:blipFill>
            <a:blip r:embed="rId89" cstate="print"/>
            <a:stretch>
              <a:fillRect/>
            </a:stretch>
          </a:blipFill>
        </p:spPr>
        <p:txBody>
          <a:bodyPr wrap="square" lIns="0" tIns="0" rIns="0" bIns="0" rtlCol="0"/>
          <a:lstStyle/>
          <a:p>
            <a:endParaRPr/>
          </a:p>
        </p:txBody>
      </p:sp>
      <p:sp>
        <p:nvSpPr>
          <p:cNvPr id="340" name="object 340"/>
          <p:cNvSpPr/>
          <p:nvPr/>
        </p:nvSpPr>
        <p:spPr>
          <a:xfrm>
            <a:off x="763523" y="1749551"/>
            <a:ext cx="243840" cy="97790"/>
          </a:xfrm>
          <a:custGeom>
            <a:avLst/>
            <a:gdLst/>
            <a:ahLst/>
            <a:cxnLst/>
            <a:rect l="l" t="t" r="r" b="b"/>
            <a:pathLst>
              <a:path w="243840" h="97789">
                <a:moveTo>
                  <a:pt x="0" y="0"/>
                </a:moveTo>
                <a:lnTo>
                  <a:pt x="243839" y="0"/>
                </a:lnTo>
                <a:lnTo>
                  <a:pt x="243839" y="97536"/>
                </a:lnTo>
                <a:lnTo>
                  <a:pt x="0" y="97536"/>
                </a:lnTo>
                <a:lnTo>
                  <a:pt x="0" y="0"/>
                </a:lnTo>
                <a:close/>
              </a:path>
            </a:pathLst>
          </a:custGeom>
          <a:ln w="12192">
            <a:solidFill>
              <a:srgbClr val="000000"/>
            </a:solidFill>
          </a:ln>
        </p:spPr>
        <p:txBody>
          <a:bodyPr wrap="square" lIns="0" tIns="0" rIns="0" bIns="0" rtlCol="0"/>
          <a:lstStyle/>
          <a:p>
            <a:endParaRPr/>
          </a:p>
        </p:txBody>
      </p:sp>
      <p:sp>
        <p:nvSpPr>
          <p:cNvPr id="341" name="object 341"/>
          <p:cNvSpPr txBox="1"/>
          <p:nvPr/>
        </p:nvSpPr>
        <p:spPr>
          <a:xfrm>
            <a:off x="1019803" y="1265943"/>
            <a:ext cx="920115" cy="635635"/>
          </a:xfrm>
          <a:prstGeom prst="rect">
            <a:avLst/>
          </a:prstGeom>
        </p:spPr>
        <p:txBody>
          <a:bodyPr vert="horz" wrap="square" lIns="0" tIns="13335" rIns="0" bIns="0" rtlCol="0">
            <a:spAutoFit/>
          </a:bodyPr>
          <a:lstStyle/>
          <a:p>
            <a:pPr marL="12700">
              <a:lnSpc>
                <a:spcPts val="1620"/>
              </a:lnSpc>
              <a:spcBef>
                <a:spcPts val="105"/>
              </a:spcBef>
            </a:pPr>
            <a:r>
              <a:rPr sz="1400" spc="-5" dirty="0">
                <a:latin typeface="Calibri"/>
                <a:cs typeface="Calibri"/>
              </a:rPr>
              <a:t>0</a:t>
            </a:r>
            <a:r>
              <a:rPr sz="1400" dirty="0">
                <a:latin typeface="ＭＳ Ｐゴシック"/>
                <a:cs typeface="ＭＳ Ｐゴシック"/>
              </a:rPr>
              <a:t>歳</a:t>
            </a:r>
            <a:r>
              <a:rPr sz="1400" spc="-5" dirty="0">
                <a:latin typeface="ＭＳ Ｐゴシック"/>
                <a:cs typeface="ＭＳ Ｐゴシック"/>
              </a:rPr>
              <a:t>～</a:t>
            </a:r>
            <a:r>
              <a:rPr sz="1400" spc="-5" dirty="0">
                <a:latin typeface="Calibri"/>
                <a:cs typeface="Calibri"/>
              </a:rPr>
              <a:t>14</a:t>
            </a:r>
            <a:r>
              <a:rPr sz="1400" dirty="0">
                <a:latin typeface="ＭＳ Ｐゴシック"/>
                <a:cs typeface="ＭＳ Ｐゴシック"/>
              </a:rPr>
              <a:t>歳</a:t>
            </a:r>
            <a:endParaRPr sz="1400">
              <a:latin typeface="ＭＳ Ｐゴシック"/>
              <a:cs typeface="ＭＳ Ｐゴシック"/>
            </a:endParaRPr>
          </a:p>
          <a:p>
            <a:pPr marL="12700">
              <a:lnSpc>
                <a:spcPts val="1560"/>
              </a:lnSpc>
            </a:pPr>
            <a:r>
              <a:rPr sz="1400" spc="-5" dirty="0">
                <a:latin typeface="Calibri"/>
                <a:cs typeface="Calibri"/>
              </a:rPr>
              <a:t>15</a:t>
            </a:r>
            <a:r>
              <a:rPr sz="1400" dirty="0">
                <a:latin typeface="ＭＳ Ｐゴシック"/>
                <a:cs typeface="ＭＳ Ｐゴシック"/>
              </a:rPr>
              <a:t>歳～</a:t>
            </a:r>
            <a:r>
              <a:rPr sz="1400" spc="-5" dirty="0">
                <a:latin typeface="Calibri"/>
                <a:cs typeface="Calibri"/>
              </a:rPr>
              <a:t>64</a:t>
            </a:r>
            <a:r>
              <a:rPr sz="1400" dirty="0">
                <a:latin typeface="ＭＳ Ｐゴシック"/>
                <a:cs typeface="ＭＳ Ｐゴシック"/>
              </a:rPr>
              <a:t>歳</a:t>
            </a:r>
            <a:endParaRPr sz="1400">
              <a:latin typeface="ＭＳ Ｐゴシック"/>
              <a:cs typeface="ＭＳ Ｐゴシック"/>
            </a:endParaRPr>
          </a:p>
          <a:p>
            <a:pPr marL="12700">
              <a:lnSpc>
                <a:spcPts val="1620"/>
              </a:lnSpc>
            </a:pPr>
            <a:r>
              <a:rPr sz="1400" spc="-5" dirty="0">
                <a:latin typeface="Calibri"/>
                <a:cs typeface="Calibri"/>
              </a:rPr>
              <a:t>65</a:t>
            </a:r>
            <a:r>
              <a:rPr sz="1400" dirty="0">
                <a:latin typeface="ＭＳ Ｐゴシック"/>
                <a:cs typeface="ＭＳ Ｐゴシック"/>
              </a:rPr>
              <a:t>歳以上</a:t>
            </a:r>
            <a:endParaRPr sz="1400">
              <a:latin typeface="ＭＳ Ｐゴシック"/>
              <a:cs typeface="ＭＳ Ｐゴシック"/>
            </a:endParaRPr>
          </a:p>
        </p:txBody>
      </p:sp>
      <p:sp>
        <p:nvSpPr>
          <p:cNvPr id="342" name="object 342"/>
          <p:cNvSpPr/>
          <p:nvPr/>
        </p:nvSpPr>
        <p:spPr>
          <a:xfrm>
            <a:off x="762762" y="1958339"/>
            <a:ext cx="243840" cy="73152"/>
          </a:xfrm>
          <a:prstGeom prst="rect">
            <a:avLst/>
          </a:prstGeom>
          <a:blipFill>
            <a:blip r:embed="rId90" cstate="print"/>
            <a:stretch>
              <a:fillRect/>
            </a:stretch>
          </a:blipFill>
        </p:spPr>
        <p:txBody>
          <a:bodyPr wrap="square" lIns="0" tIns="0" rIns="0" bIns="0" rtlCol="0"/>
          <a:lstStyle/>
          <a:p>
            <a:endParaRPr/>
          </a:p>
        </p:txBody>
      </p:sp>
      <p:sp>
        <p:nvSpPr>
          <p:cNvPr id="343" name="object 343"/>
          <p:cNvSpPr txBox="1"/>
          <p:nvPr/>
        </p:nvSpPr>
        <p:spPr>
          <a:xfrm>
            <a:off x="1019804" y="1859640"/>
            <a:ext cx="323596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ＭＳ Ｐゴシック"/>
                <a:cs typeface="ＭＳ Ｐゴシック"/>
              </a:rPr>
              <a:t>生産年齢</a:t>
            </a:r>
            <a:r>
              <a:rPr sz="1400" spc="-5" dirty="0">
                <a:latin typeface="ＭＳ Ｐゴシック"/>
                <a:cs typeface="ＭＳ Ｐゴシック"/>
              </a:rPr>
              <a:t>（</a:t>
            </a:r>
            <a:r>
              <a:rPr sz="1400" spc="-5" dirty="0">
                <a:latin typeface="Calibri"/>
                <a:cs typeface="Calibri"/>
              </a:rPr>
              <a:t>15</a:t>
            </a:r>
            <a:r>
              <a:rPr sz="1400" dirty="0">
                <a:latin typeface="ＭＳ Ｐゴシック"/>
                <a:cs typeface="ＭＳ Ｐゴシック"/>
              </a:rPr>
              <a:t>歳</a:t>
            </a:r>
            <a:r>
              <a:rPr sz="1400" spc="-5" dirty="0">
                <a:latin typeface="ＭＳ Ｐゴシック"/>
                <a:cs typeface="ＭＳ Ｐゴシック"/>
              </a:rPr>
              <a:t>～</a:t>
            </a:r>
            <a:r>
              <a:rPr sz="1400" spc="-5" dirty="0">
                <a:latin typeface="Calibri"/>
                <a:cs typeface="Calibri"/>
              </a:rPr>
              <a:t>64</a:t>
            </a:r>
            <a:r>
              <a:rPr sz="1400" dirty="0">
                <a:latin typeface="ＭＳ Ｐゴシック"/>
                <a:cs typeface="ＭＳ Ｐゴシック"/>
              </a:rPr>
              <a:t>歳）人</a:t>
            </a:r>
            <a:r>
              <a:rPr sz="1400" spc="-15" dirty="0">
                <a:latin typeface="ＭＳ Ｐゴシック"/>
                <a:cs typeface="ＭＳ Ｐゴシック"/>
              </a:rPr>
              <a:t>口</a:t>
            </a:r>
            <a:r>
              <a:rPr sz="1400" dirty="0">
                <a:latin typeface="ＭＳ Ｐゴシック"/>
                <a:cs typeface="ＭＳ Ｐゴシック"/>
              </a:rPr>
              <a:t>割合</a:t>
            </a:r>
            <a:r>
              <a:rPr sz="1400" spc="-10" dirty="0">
                <a:latin typeface="ＭＳ Ｐゴシック"/>
                <a:cs typeface="ＭＳ Ｐゴシック"/>
              </a:rPr>
              <a:t>（</a:t>
            </a:r>
            <a:r>
              <a:rPr sz="1400" dirty="0">
                <a:latin typeface="ＭＳ Ｐゴシック"/>
                <a:cs typeface="ＭＳ Ｐゴシック"/>
              </a:rPr>
              <a:t>右</a:t>
            </a:r>
            <a:r>
              <a:rPr sz="1400" spc="-15" dirty="0">
                <a:latin typeface="ＭＳ Ｐゴシック"/>
                <a:cs typeface="ＭＳ Ｐゴシック"/>
              </a:rPr>
              <a:t>目</a:t>
            </a:r>
            <a:r>
              <a:rPr sz="1400" dirty="0">
                <a:latin typeface="ＭＳ Ｐゴシック"/>
                <a:cs typeface="ＭＳ Ｐゴシック"/>
              </a:rPr>
              <a:t>盛）</a:t>
            </a:r>
            <a:endParaRPr sz="1400">
              <a:latin typeface="ＭＳ Ｐゴシック"/>
              <a:cs typeface="ＭＳ Ｐゴシック"/>
            </a:endParaRPr>
          </a:p>
        </p:txBody>
      </p:sp>
      <p:sp>
        <p:nvSpPr>
          <p:cNvPr id="344" name="object 344"/>
          <p:cNvSpPr txBox="1"/>
          <p:nvPr/>
        </p:nvSpPr>
        <p:spPr>
          <a:xfrm>
            <a:off x="44376" y="1616548"/>
            <a:ext cx="56896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Meiryo UI"/>
                <a:cs typeface="Meiryo UI"/>
              </a:rPr>
              <a:t>(</a:t>
            </a:r>
            <a:r>
              <a:rPr sz="1100" dirty="0">
                <a:latin typeface="Meiryo UI"/>
                <a:cs typeface="Meiryo UI"/>
              </a:rPr>
              <a:t>百万人)</a:t>
            </a:r>
            <a:endParaRPr sz="1100">
              <a:latin typeface="Meiryo UI"/>
              <a:cs typeface="Meiryo UI"/>
            </a:endParaRPr>
          </a:p>
        </p:txBody>
      </p:sp>
      <p:sp>
        <p:nvSpPr>
          <p:cNvPr id="345" name="object 345"/>
          <p:cNvSpPr txBox="1"/>
          <p:nvPr/>
        </p:nvSpPr>
        <p:spPr>
          <a:xfrm>
            <a:off x="9470133" y="1636349"/>
            <a:ext cx="28829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Meiryo UI"/>
                <a:cs typeface="Meiryo UI"/>
              </a:rPr>
              <a:t>(</a:t>
            </a:r>
            <a:r>
              <a:rPr sz="1100" dirty="0">
                <a:latin typeface="Meiryo UI"/>
                <a:cs typeface="Meiryo UI"/>
              </a:rPr>
              <a:t>％)</a:t>
            </a:r>
            <a:endParaRPr sz="1100">
              <a:latin typeface="Meiryo UI"/>
              <a:cs typeface="Meiryo UI"/>
            </a:endParaRPr>
          </a:p>
        </p:txBody>
      </p:sp>
      <p:sp>
        <p:nvSpPr>
          <p:cNvPr id="346" name="object 346"/>
          <p:cNvSpPr txBox="1"/>
          <p:nvPr/>
        </p:nvSpPr>
        <p:spPr>
          <a:xfrm>
            <a:off x="71188" y="6239879"/>
            <a:ext cx="9497060" cy="635000"/>
          </a:xfrm>
          <a:prstGeom prst="rect">
            <a:avLst/>
          </a:prstGeom>
        </p:spPr>
        <p:txBody>
          <a:bodyPr vert="horz" wrap="square" lIns="0" tIns="12065" rIns="0" bIns="0" rtlCol="0">
            <a:spAutoFit/>
          </a:bodyPr>
          <a:lstStyle/>
          <a:p>
            <a:pPr marL="12700">
              <a:lnSpc>
                <a:spcPct val="100000"/>
              </a:lnSpc>
              <a:spcBef>
                <a:spcPts val="95"/>
              </a:spcBef>
            </a:pPr>
            <a:r>
              <a:rPr sz="1000" spc="-5" dirty="0">
                <a:latin typeface="メイリオ"/>
                <a:cs typeface="メイリオ"/>
              </a:rPr>
              <a:t>資料：総務省統計局「国勢調査結</a:t>
            </a:r>
            <a:r>
              <a:rPr sz="1000" dirty="0">
                <a:latin typeface="メイリオ"/>
                <a:cs typeface="メイリオ"/>
              </a:rPr>
              <a:t>果</a:t>
            </a:r>
            <a:r>
              <a:rPr sz="1000" spc="-5" dirty="0">
                <a:latin typeface="メイリオ"/>
                <a:cs typeface="メイリオ"/>
              </a:rPr>
              <a:t>」「</a:t>
            </a:r>
            <a:r>
              <a:rPr sz="1000" dirty="0">
                <a:latin typeface="メイリオ"/>
                <a:cs typeface="メイリオ"/>
              </a:rPr>
              <a:t>我</a:t>
            </a:r>
            <a:r>
              <a:rPr sz="1000" spc="-5" dirty="0">
                <a:latin typeface="メイリオ"/>
                <a:cs typeface="メイリオ"/>
              </a:rPr>
              <a:t>が国</a:t>
            </a:r>
            <a:r>
              <a:rPr sz="1000" dirty="0">
                <a:latin typeface="メイリオ"/>
                <a:cs typeface="メイリオ"/>
              </a:rPr>
              <a:t>の</a:t>
            </a:r>
            <a:r>
              <a:rPr sz="1000" spc="-5" dirty="0">
                <a:latin typeface="メイリオ"/>
                <a:cs typeface="メイリオ"/>
              </a:rPr>
              <a:t>推計</a:t>
            </a:r>
            <a:r>
              <a:rPr sz="1000" dirty="0">
                <a:latin typeface="メイリオ"/>
                <a:cs typeface="メイリオ"/>
              </a:rPr>
              <a:t>人</a:t>
            </a:r>
            <a:r>
              <a:rPr sz="1000" spc="-5" dirty="0">
                <a:latin typeface="メイリオ"/>
                <a:cs typeface="メイリオ"/>
              </a:rPr>
              <a:t>口」</a:t>
            </a:r>
            <a:r>
              <a:rPr sz="1000" dirty="0">
                <a:latin typeface="メイリオ"/>
                <a:cs typeface="メイリオ"/>
              </a:rPr>
              <a:t>「</a:t>
            </a:r>
            <a:r>
              <a:rPr sz="1000" spc="-5" dirty="0">
                <a:latin typeface="メイリオ"/>
                <a:cs typeface="メイリオ"/>
              </a:rPr>
              <a:t>人口</a:t>
            </a:r>
            <a:r>
              <a:rPr sz="1000" dirty="0">
                <a:latin typeface="メイリオ"/>
                <a:cs typeface="メイリオ"/>
              </a:rPr>
              <a:t>推</a:t>
            </a:r>
            <a:r>
              <a:rPr sz="1000" spc="-5" dirty="0">
                <a:latin typeface="メイリオ"/>
                <a:cs typeface="メイリオ"/>
              </a:rPr>
              <a:t>計」</a:t>
            </a:r>
            <a:r>
              <a:rPr sz="1000" dirty="0">
                <a:latin typeface="メイリオ"/>
                <a:cs typeface="メイリオ"/>
              </a:rPr>
              <a:t>、</a:t>
            </a:r>
            <a:r>
              <a:rPr sz="1000" spc="-5" dirty="0">
                <a:latin typeface="メイリオ"/>
                <a:cs typeface="メイリオ"/>
              </a:rPr>
              <a:t>国立</a:t>
            </a:r>
            <a:r>
              <a:rPr sz="1000" dirty="0">
                <a:latin typeface="メイリオ"/>
                <a:cs typeface="メイリオ"/>
              </a:rPr>
              <a:t>社</a:t>
            </a:r>
            <a:r>
              <a:rPr sz="1000" spc="-5" dirty="0">
                <a:latin typeface="メイリオ"/>
                <a:cs typeface="メイリオ"/>
              </a:rPr>
              <a:t>会保</a:t>
            </a:r>
            <a:r>
              <a:rPr sz="1000" dirty="0">
                <a:latin typeface="メイリオ"/>
                <a:cs typeface="メイリオ"/>
              </a:rPr>
              <a:t>障</a:t>
            </a:r>
            <a:r>
              <a:rPr sz="1000" spc="-5" dirty="0">
                <a:latin typeface="メイリオ"/>
                <a:cs typeface="メイリオ"/>
              </a:rPr>
              <a:t>・人</a:t>
            </a:r>
            <a:r>
              <a:rPr sz="1000" dirty="0">
                <a:latin typeface="メイリオ"/>
                <a:cs typeface="メイリオ"/>
              </a:rPr>
              <a:t>口</a:t>
            </a:r>
            <a:r>
              <a:rPr sz="1000" spc="-5" dirty="0">
                <a:latin typeface="メイリオ"/>
                <a:cs typeface="メイリオ"/>
              </a:rPr>
              <a:t>問題</a:t>
            </a:r>
            <a:r>
              <a:rPr sz="1000" dirty="0">
                <a:latin typeface="メイリオ"/>
                <a:cs typeface="メイリオ"/>
              </a:rPr>
              <a:t>研</a:t>
            </a:r>
            <a:r>
              <a:rPr sz="1000" spc="-5" dirty="0">
                <a:latin typeface="メイリオ"/>
                <a:cs typeface="メイリオ"/>
              </a:rPr>
              <a:t>究所</a:t>
            </a:r>
            <a:r>
              <a:rPr sz="1000" dirty="0">
                <a:latin typeface="メイリオ"/>
                <a:cs typeface="メイリオ"/>
              </a:rPr>
              <a:t>「</a:t>
            </a:r>
            <a:r>
              <a:rPr sz="1000" spc="-5" dirty="0">
                <a:latin typeface="メイリオ"/>
                <a:cs typeface="メイリオ"/>
              </a:rPr>
              <a:t>日本</a:t>
            </a:r>
            <a:r>
              <a:rPr sz="1000" dirty="0">
                <a:latin typeface="メイリオ"/>
                <a:cs typeface="メイリオ"/>
              </a:rPr>
              <a:t>の</a:t>
            </a:r>
            <a:r>
              <a:rPr sz="1000" spc="-5" dirty="0">
                <a:latin typeface="メイリオ"/>
                <a:cs typeface="メイリオ"/>
              </a:rPr>
              <a:t>将来</a:t>
            </a:r>
            <a:r>
              <a:rPr sz="1000" dirty="0">
                <a:latin typeface="メイリオ"/>
                <a:cs typeface="メイリオ"/>
              </a:rPr>
              <a:t>推</a:t>
            </a:r>
            <a:r>
              <a:rPr sz="1000" spc="-5" dirty="0">
                <a:latin typeface="メイリオ"/>
                <a:cs typeface="メイリオ"/>
              </a:rPr>
              <a:t>計人</a:t>
            </a:r>
            <a:r>
              <a:rPr sz="1000" dirty="0">
                <a:latin typeface="メイリオ"/>
                <a:cs typeface="メイリオ"/>
              </a:rPr>
              <a:t>口</a:t>
            </a:r>
            <a:r>
              <a:rPr sz="1000" spc="-5" dirty="0">
                <a:latin typeface="メイリオ"/>
                <a:cs typeface="メイリオ"/>
              </a:rPr>
              <a:t>」</a:t>
            </a:r>
            <a:r>
              <a:rPr sz="1000" spc="-15" dirty="0">
                <a:latin typeface="メイリオ"/>
                <a:cs typeface="メイリオ"/>
              </a:rPr>
              <a:t>(</a:t>
            </a:r>
            <a:r>
              <a:rPr sz="1000" dirty="0">
                <a:latin typeface="メイリオ"/>
                <a:cs typeface="メイリオ"/>
              </a:rPr>
              <a:t>平</a:t>
            </a:r>
            <a:r>
              <a:rPr sz="1000" spc="-5" dirty="0">
                <a:latin typeface="メイリオ"/>
                <a:cs typeface="メイリオ"/>
              </a:rPr>
              <a:t>成24年</a:t>
            </a:r>
            <a:r>
              <a:rPr sz="1000" spc="0" dirty="0">
                <a:latin typeface="メイリオ"/>
                <a:cs typeface="メイリオ"/>
              </a:rPr>
              <a:t>1</a:t>
            </a:r>
            <a:r>
              <a:rPr sz="1000" spc="-5" dirty="0">
                <a:latin typeface="メイリオ"/>
                <a:cs typeface="メイリオ"/>
              </a:rPr>
              <a:t>月推</a:t>
            </a:r>
            <a:r>
              <a:rPr sz="1000" dirty="0">
                <a:latin typeface="メイリオ"/>
                <a:cs typeface="メイリオ"/>
              </a:rPr>
              <a:t>計</a:t>
            </a:r>
            <a:r>
              <a:rPr sz="1000" spc="-5" dirty="0">
                <a:latin typeface="メイリオ"/>
                <a:cs typeface="メイリオ"/>
              </a:rPr>
              <a:t>)</a:t>
            </a:r>
            <a:endParaRPr sz="1000">
              <a:latin typeface="メイリオ"/>
              <a:cs typeface="メイリオ"/>
            </a:endParaRPr>
          </a:p>
          <a:p>
            <a:pPr marL="12700">
              <a:lnSpc>
                <a:spcPct val="100000"/>
              </a:lnSpc>
            </a:pPr>
            <a:r>
              <a:rPr sz="1000" spc="-5" dirty="0">
                <a:latin typeface="メイリオ"/>
                <a:cs typeface="メイリオ"/>
              </a:rPr>
              <a:t>（注）1.</a:t>
            </a:r>
            <a:r>
              <a:rPr sz="1000" dirty="0">
                <a:latin typeface="メイリオ"/>
                <a:cs typeface="メイリオ"/>
              </a:rPr>
              <a:t> </a:t>
            </a:r>
            <a:r>
              <a:rPr sz="1000" spc="-5" dirty="0">
                <a:latin typeface="メイリオ"/>
                <a:cs typeface="メイリオ"/>
              </a:rPr>
              <a:t>将来推計人口は、出生中位</a:t>
            </a:r>
            <a:r>
              <a:rPr sz="1000" spc="-15" dirty="0">
                <a:latin typeface="メイリオ"/>
                <a:cs typeface="メイリオ"/>
              </a:rPr>
              <a:t>(</a:t>
            </a:r>
            <a:r>
              <a:rPr sz="1000" dirty="0">
                <a:latin typeface="メイリオ"/>
                <a:cs typeface="メイリオ"/>
              </a:rPr>
              <a:t>死</a:t>
            </a:r>
            <a:r>
              <a:rPr sz="1000" spc="-5" dirty="0">
                <a:latin typeface="メイリオ"/>
                <a:cs typeface="メイリオ"/>
              </a:rPr>
              <a:t>亡中</a:t>
            </a:r>
            <a:r>
              <a:rPr sz="1000" dirty="0">
                <a:latin typeface="メイリオ"/>
                <a:cs typeface="メイリオ"/>
              </a:rPr>
              <a:t>位</a:t>
            </a:r>
            <a:r>
              <a:rPr sz="1000" spc="-15" dirty="0">
                <a:latin typeface="メイリオ"/>
                <a:cs typeface="メイリオ"/>
              </a:rPr>
              <a:t>)</a:t>
            </a:r>
            <a:r>
              <a:rPr sz="1000" spc="-5" dirty="0">
                <a:latin typeface="メイリオ"/>
                <a:cs typeface="メイリオ"/>
              </a:rPr>
              <a:t>推</a:t>
            </a:r>
            <a:r>
              <a:rPr sz="1000" dirty="0">
                <a:latin typeface="メイリオ"/>
                <a:cs typeface="メイリオ"/>
              </a:rPr>
              <a:t>計</a:t>
            </a:r>
            <a:r>
              <a:rPr sz="1000" spc="-5" dirty="0">
                <a:latin typeface="メイリオ"/>
                <a:cs typeface="メイリオ"/>
              </a:rPr>
              <a:t>による</a:t>
            </a:r>
            <a:endParaRPr sz="1000">
              <a:latin typeface="メイリオ"/>
              <a:cs typeface="メイリオ"/>
            </a:endParaRPr>
          </a:p>
          <a:p>
            <a:pPr marL="12700" marR="5080" indent="380365">
              <a:lnSpc>
                <a:spcPct val="100000"/>
              </a:lnSpc>
            </a:pPr>
            <a:r>
              <a:rPr sz="1000" spc="-5" dirty="0">
                <a:latin typeface="メイリオ"/>
                <a:cs typeface="メイリオ"/>
              </a:rPr>
              <a:t>2.</a:t>
            </a:r>
            <a:r>
              <a:rPr sz="1000" spc="50" dirty="0">
                <a:latin typeface="メイリオ"/>
                <a:cs typeface="メイリオ"/>
              </a:rPr>
              <a:t> </a:t>
            </a:r>
            <a:r>
              <a:rPr sz="1000" spc="-5" dirty="0">
                <a:latin typeface="メイリオ"/>
                <a:cs typeface="メイリオ"/>
              </a:rPr>
              <a:t>15歳以上人口に占める中小企業</a:t>
            </a:r>
            <a:r>
              <a:rPr sz="1000" dirty="0">
                <a:latin typeface="メイリオ"/>
                <a:cs typeface="メイリオ"/>
              </a:rPr>
              <a:t>の</a:t>
            </a:r>
            <a:r>
              <a:rPr sz="1000" spc="-5" dirty="0">
                <a:latin typeface="メイリオ"/>
                <a:cs typeface="メイリオ"/>
              </a:rPr>
              <a:t>従業</a:t>
            </a:r>
            <a:r>
              <a:rPr sz="1000" dirty="0">
                <a:latin typeface="メイリオ"/>
                <a:cs typeface="メイリオ"/>
              </a:rPr>
              <a:t>者</a:t>
            </a:r>
            <a:r>
              <a:rPr sz="1000" spc="-5" dirty="0">
                <a:latin typeface="メイリオ"/>
                <a:cs typeface="メイリオ"/>
              </a:rPr>
              <a:t>総数</a:t>
            </a:r>
            <a:r>
              <a:rPr sz="1000" dirty="0">
                <a:latin typeface="メイリオ"/>
                <a:cs typeface="メイリオ"/>
              </a:rPr>
              <a:t>の</a:t>
            </a:r>
            <a:r>
              <a:rPr sz="1000" spc="-5" dirty="0">
                <a:latin typeface="メイリオ"/>
                <a:cs typeface="メイリオ"/>
              </a:rPr>
              <a:t>割合</a:t>
            </a:r>
            <a:r>
              <a:rPr sz="1000" dirty="0">
                <a:latin typeface="メイリオ"/>
                <a:cs typeface="メイリオ"/>
              </a:rPr>
              <a:t>は</a:t>
            </a:r>
            <a:r>
              <a:rPr sz="1000" spc="-5" dirty="0">
                <a:latin typeface="メイリオ"/>
                <a:cs typeface="メイリオ"/>
              </a:rPr>
              <a:t>、2012</a:t>
            </a:r>
            <a:r>
              <a:rPr sz="1000" dirty="0">
                <a:latin typeface="メイリオ"/>
                <a:cs typeface="メイリオ"/>
              </a:rPr>
              <a:t>年</a:t>
            </a:r>
            <a:r>
              <a:rPr sz="1000" spc="-5" dirty="0">
                <a:latin typeface="メイリオ"/>
                <a:cs typeface="メイリオ"/>
              </a:rPr>
              <a:t>時点で</a:t>
            </a:r>
            <a:r>
              <a:rPr sz="1000" dirty="0">
                <a:latin typeface="メイリオ"/>
                <a:cs typeface="メイリオ"/>
              </a:rPr>
              <a:t>29%</a:t>
            </a:r>
            <a:r>
              <a:rPr sz="1000" spc="-5" dirty="0">
                <a:latin typeface="メイリオ"/>
                <a:cs typeface="メイリオ"/>
              </a:rPr>
              <a:t>、</a:t>
            </a:r>
            <a:r>
              <a:rPr sz="1000" dirty="0">
                <a:latin typeface="メイリオ"/>
                <a:cs typeface="メイリオ"/>
              </a:rPr>
              <a:t>2014</a:t>
            </a:r>
            <a:r>
              <a:rPr sz="1000" spc="-5" dirty="0">
                <a:latin typeface="メイリオ"/>
                <a:cs typeface="メイリオ"/>
              </a:rPr>
              <a:t>年</a:t>
            </a:r>
            <a:r>
              <a:rPr sz="1000" dirty="0">
                <a:latin typeface="メイリオ"/>
                <a:cs typeface="メイリオ"/>
              </a:rPr>
              <a:t>時</a:t>
            </a:r>
            <a:r>
              <a:rPr sz="1000" spc="-5" dirty="0">
                <a:latin typeface="メイリオ"/>
                <a:cs typeface="メイリオ"/>
              </a:rPr>
              <a:t>点で</a:t>
            </a:r>
            <a:r>
              <a:rPr sz="1000" dirty="0">
                <a:latin typeface="メイリオ"/>
                <a:cs typeface="メイリオ"/>
              </a:rPr>
              <a:t>30%</a:t>
            </a:r>
            <a:r>
              <a:rPr sz="1000" spc="-5" dirty="0">
                <a:latin typeface="メイリオ"/>
                <a:cs typeface="メイリオ"/>
              </a:rPr>
              <a:t>。2012</a:t>
            </a:r>
            <a:r>
              <a:rPr sz="1000" dirty="0">
                <a:latin typeface="メイリオ"/>
                <a:cs typeface="メイリオ"/>
              </a:rPr>
              <a:t>年</a:t>
            </a:r>
            <a:r>
              <a:rPr sz="1000" spc="-5" dirty="0">
                <a:latin typeface="メイリオ"/>
                <a:cs typeface="メイリオ"/>
              </a:rPr>
              <a:t>以前</a:t>
            </a:r>
            <a:r>
              <a:rPr sz="1000" dirty="0">
                <a:latin typeface="メイリオ"/>
                <a:cs typeface="メイリオ"/>
              </a:rPr>
              <a:t>の</a:t>
            </a:r>
            <a:r>
              <a:rPr sz="1000" spc="-5" dirty="0">
                <a:latin typeface="メイリオ"/>
                <a:cs typeface="メイリオ"/>
              </a:rPr>
              <a:t>従業</a:t>
            </a:r>
            <a:r>
              <a:rPr sz="1000" dirty="0">
                <a:latin typeface="メイリオ"/>
                <a:cs typeface="メイリオ"/>
              </a:rPr>
              <a:t>者</a:t>
            </a:r>
            <a:r>
              <a:rPr sz="1000" spc="-5" dirty="0">
                <a:latin typeface="メイリオ"/>
                <a:cs typeface="メイリオ"/>
              </a:rPr>
              <a:t>総数</a:t>
            </a:r>
            <a:r>
              <a:rPr sz="1000" dirty="0">
                <a:latin typeface="メイリオ"/>
                <a:cs typeface="メイリオ"/>
              </a:rPr>
              <a:t>の</a:t>
            </a:r>
            <a:r>
              <a:rPr sz="1000" spc="-5" dirty="0">
                <a:latin typeface="メイリオ"/>
                <a:cs typeface="メイリオ"/>
              </a:rPr>
              <a:t>デー</a:t>
            </a:r>
            <a:r>
              <a:rPr sz="1000" dirty="0">
                <a:latin typeface="メイリオ"/>
                <a:cs typeface="メイリオ"/>
              </a:rPr>
              <a:t>タ</a:t>
            </a:r>
            <a:r>
              <a:rPr sz="1000" spc="-5" dirty="0">
                <a:latin typeface="メイリオ"/>
                <a:cs typeface="メイリオ"/>
              </a:rPr>
              <a:t>はな</a:t>
            </a:r>
            <a:r>
              <a:rPr sz="1000" dirty="0">
                <a:latin typeface="メイリオ"/>
                <a:cs typeface="メイリオ"/>
              </a:rPr>
              <a:t>い</a:t>
            </a:r>
            <a:r>
              <a:rPr sz="1000" spc="-5" dirty="0">
                <a:latin typeface="メイリオ"/>
                <a:cs typeface="メイリオ"/>
              </a:rPr>
              <a:t>が、</a:t>
            </a:r>
            <a:r>
              <a:rPr sz="1000" dirty="0">
                <a:latin typeface="メイリオ"/>
                <a:cs typeface="メイリオ"/>
              </a:rPr>
              <a:t>会</a:t>
            </a:r>
            <a:r>
              <a:rPr sz="1000" spc="-10" dirty="0">
                <a:latin typeface="メイリオ"/>
                <a:cs typeface="メイリオ"/>
              </a:rPr>
              <a:t>社</a:t>
            </a:r>
            <a:r>
              <a:rPr sz="1000" spc="-5" dirty="0">
                <a:latin typeface="メイリオ"/>
                <a:cs typeface="メイリオ"/>
              </a:rPr>
              <a:t>の</a:t>
            </a:r>
            <a:r>
              <a:rPr sz="1000" dirty="0">
                <a:latin typeface="メイリオ"/>
                <a:cs typeface="メイリオ"/>
              </a:rPr>
              <a:t>常</a:t>
            </a:r>
            <a:r>
              <a:rPr sz="1000" spc="-5" dirty="0">
                <a:latin typeface="メイリオ"/>
                <a:cs typeface="メイリオ"/>
              </a:rPr>
              <a:t>用 雇用者数+個人事業所の従業者総数の</a:t>
            </a:r>
            <a:r>
              <a:rPr sz="1000" dirty="0">
                <a:latin typeface="メイリオ"/>
                <a:cs typeface="メイリオ"/>
              </a:rPr>
              <a:t>合</a:t>
            </a:r>
            <a:r>
              <a:rPr sz="1000" spc="-5" dirty="0">
                <a:latin typeface="メイリオ"/>
                <a:cs typeface="メイリオ"/>
              </a:rPr>
              <a:t>計値</a:t>
            </a:r>
            <a:r>
              <a:rPr sz="1000" dirty="0">
                <a:latin typeface="メイリオ"/>
                <a:cs typeface="メイリオ"/>
              </a:rPr>
              <a:t>が</a:t>
            </a:r>
            <a:r>
              <a:rPr sz="1000" spc="-5" dirty="0">
                <a:latin typeface="メイリオ"/>
                <a:cs typeface="メイリオ"/>
              </a:rPr>
              <a:t>、15</a:t>
            </a:r>
            <a:r>
              <a:rPr sz="1000" dirty="0">
                <a:latin typeface="メイリオ"/>
                <a:cs typeface="メイリオ"/>
              </a:rPr>
              <a:t>歳</a:t>
            </a:r>
            <a:r>
              <a:rPr sz="1000" spc="-5" dirty="0">
                <a:latin typeface="メイリオ"/>
                <a:cs typeface="メイリオ"/>
              </a:rPr>
              <a:t>以上</a:t>
            </a:r>
            <a:r>
              <a:rPr sz="1000" dirty="0">
                <a:latin typeface="メイリオ"/>
                <a:cs typeface="メイリオ"/>
              </a:rPr>
              <a:t>人</a:t>
            </a:r>
            <a:r>
              <a:rPr sz="1000" spc="-5" dirty="0">
                <a:latin typeface="メイリオ"/>
                <a:cs typeface="メイリオ"/>
              </a:rPr>
              <a:t>口に</a:t>
            </a:r>
            <a:r>
              <a:rPr sz="1000" dirty="0">
                <a:latin typeface="メイリオ"/>
                <a:cs typeface="メイリオ"/>
              </a:rPr>
              <a:t>占</a:t>
            </a:r>
            <a:r>
              <a:rPr sz="1000" spc="-5" dirty="0">
                <a:latin typeface="メイリオ"/>
                <a:cs typeface="メイリオ"/>
              </a:rPr>
              <a:t>める</a:t>
            </a:r>
            <a:r>
              <a:rPr sz="1000" dirty="0">
                <a:latin typeface="メイリオ"/>
                <a:cs typeface="メイリオ"/>
              </a:rPr>
              <a:t>割</a:t>
            </a:r>
            <a:r>
              <a:rPr sz="1000" spc="-5" dirty="0">
                <a:latin typeface="メイリオ"/>
                <a:cs typeface="メイリオ"/>
              </a:rPr>
              <a:t>合は、</a:t>
            </a:r>
            <a:r>
              <a:rPr sz="1000" dirty="0">
                <a:latin typeface="メイリオ"/>
                <a:cs typeface="メイリオ"/>
              </a:rPr>
              <a:t>2001</a:t>
            </a:r>
            <a:r>
              <a:rPr sz="1000" spc="-5" dirty="0">
                <a:latin typeface="メイリオ"/>
                <a:cs typeface="メイリオ"/>
              </a:rPr>
              <a:t>年</a:t>
            </a:r>
            <a:r>
              <a:rPr sz="1000" dirty="0">
                <a:latin typeface="メイリオ"/>
                <a:cs typeface="メイリオ"/>
              </a:rPr>
              <a:t>以</a:t>
            </a:r>
            <a:r>
              <a:rPr sz="1000" spc="-5" dirty="0">
                <a:latin typeface="メイリオ"/>
                <a:cs typeface="メイリオ"/>
              </a:rPr>
              <a:t>降、</a:t>
            </a:r>
            <a:r>
              <a:rPr sz="1000" dirty="0">
                <a:latin typeface="メイリオ"/>
                <a:cs typeface="メイリオ"/>
              </a:rPr>
              <a:t>お</a:t>
            </a:r>
            <a:r>
              <a:rPr sz="1000" spc="-5" dirty="0">
                <a:latin typeface="メイリオ"/>
                <a:cs typeface="メイリオ"/>
              </a:rPr>
              <a:t>よそ</a:t>
            </a:r>
            <a:r>
              <a:rPr sz="1000" dirty="0">
                <a:latin typeface="メイリオ"/>
                <a:cs typeface="メイリオ"/>
              </a:rPr>
              <a:t>26%</a:t>
            </a:r>
            <a:r>
              <a:rPr sz="1000" spc="-5" dirty="0">
                <a:latin typeface="メイリオ"/>
                <a:cs typeface="メイリオ"/>
              </a:rPr>
              <a:t>前後</a:t>
            </a:r>
            <a:r>
              <a:rPr sz="1000" dirty="0">
                <a:latin typeface="メイリオ"/>
                <a:cs typeface="メイリオ"/>
              </a:rPr>
              <a:t>で</a:t>
            </a:r>
            <a:r>
              <a:rPr sz="1000" spc="-5" dirty="0">
                <a:latin typeface="メイリオ"/>
                <a:cs typeface="メイリオ"/>
              </a:rPr>
              <a:t>推移。</a:t>
            </a:r>
            <a:endParaRPr sz="1000">
              <a:latin typeface="メイリオ"/>
              <a:cs typeface="メイリオ"/>
            </a:endParaRPr>
          </a:p>
        </p:txBody>
      </p:sp>
      <p:sp>
        <p:nvSpPr>
          <p:cNvPr id="347" name="object 347"/>
          <p:cNvSpPr txBox="1"/>
          <p:nvPr/>
        </p:nvSpPr>
        <p:spPr>
          <a:xfrm>
            <a:off x="476017" y="6024478"/>
            <a:ext cx="9030970" cy="193675"/>
          </a:xfrm>
          <a:prstGeom prst="rect">
            <a:avLst/>
          </a:prstGeom>
        </p:spPr>
        <p:txBody>
          <a:bodyPr vert="horz" wrap="square" lIns="0" tIns="12700" rIns="0" bIns="0" rtlCol="0">
            <a:spAutoFit/>
          </a:bodyPr>
          <a:lstStyle/>
          <a:p>
            <a:pPr marL="12700">
              <a:lnSpc>
                <a:spcPct val="100000"/>
              </a:lnSpc>
              <a:spcBef>
                <a:spcPts val="100"/>
              </a:spcBef>
              <a:tabLst>
                <a:tab pos="1690370" algn="l"/>
                <a:tab pos="3368675" algn="l"/>
                <a:tab pos="5046980" algn="l"/>
                <a:tab pos="8403590" algn="l"/>
              </a:tabLst>
            </a:pPr>
            <a:r>
              <a:rPr sz="1100" spc="-5" dirty="0">
                <a:latin typeface="Meiryo UI"/>
                <a:cs typeface="Meiryo UI"/>
              </a:rPr>
              <a:t>1930	1955	1980	2005	</a:t>
            </a:r>
            <a:r>
              <a:rPr sz="1100" spc="-125" dirty="0">
                <a:latin typeface="Meiryo UI"/>
                <a:cs typeface="Meiryo UI"/>
              </a:rPr>
              <a:t>2055</a:t>
            </a:r>
            <a:r>
              <a:rPr sz="1650" spc="-187" baseline="17676" dirty="0">
                <a:latin typeface="メイリオ"/>
                <a:cs typeface="メイリオ"/>
              </a:rPr>
              <a:t>（</a:t>
            </a:r>
            <a:r>
              <a:rPr sz="1650" baseline="17676" dirty="0">
                <a:latin typeface="メイリオ"/>
                <a:cs typeface="メイリオ"/>
              </a:rPr>
              <a:t>年)</a:t>
            </a:r>
            <a:endParaRPr sz="1650" baseline="17676">
              <a:latin typeface="メイリオ"/>
              <a:cs typeface="メイリオ"/>
            </a:endParaRPr>
          </a:p>
        </p:txBody>
      </p:sp>
      <p:sp>
        <p:nvSpPr>
          <p:cNvPr id="348" name="object 348"/>
          <p:cNvSpPr/>
          <p:nvPr/>
        </p:nvSpPr>
        <p:spPr>
          <a:xfrm>
            <a:off x="6338315" y="2313432"/>
            <a:ext cx="1042669" cy="680085"/>
          </a:xfrm>
          <a:custGeom>
            <a:avLst/>
            <a:gdLst/>
            <a:ahLst/>
            <a:cxnLst/>
            <a:rect l="l" t="t" r="r" b="b"/>
            <a:pathLst>
              <a:path w="1042670" h="680085">
                <a:moveTo>
                  <a:pt x="702564" y="0"/>
                </a:moveTo>
                <a:lnTo>
                  <a:pt x="702564" y="169925"/>
                </a:lnTo>
                <a:lnTo>
                  <a:pt x="0" y="169925"/>
                </a:lnTo>
                <a:lnTo>
                  <a:pt x="0" y="509778"/>
                </a:lnTo>
                <a:lnTo>
                  <a:pt x="702564" y="509778"/>
                </a:lnTo>
                <a:lnTo>
                  <a:pt x="702564" y="679704"/>
                </a:lnTo>
                <a:lnTo>
                  <a:pt x="1042416" y="339852"/>
                </a:lnTo>
                <a:lnTo>
                  <a:pt x="702564" y="0"/>
                </a:lnTo>
                <a:close/>
              </a:path>
            </a:pathLst>
          </a:custGeom>
          <a:solidFill>
            <a:srgbClr val="FCD5B5"/>
          </a:solidFill>
        </p:spPr>
        <p:txBody>
          <a:bodyPr wrap="square" lIns="0" tIns="0" rIns="0" bIns="0" rtlCol="0"/>
          <a:lstStyle/>
          <a:p>
            <a:endParaRPr/>
          </a:p>
        </p:txBody>
      </p:sp>
      <p:sp>
        <p:nvSpPr>
          <p:cNvPr id="349" name="object 349"/>
          <p:cNvSpPr txBox="1"/>
          <p:nvPr/>
        </p:nvSpPr>
        <p:spPr>
          <a:xfrm>
            <a:off x="6331118" y="2469526"/>
            <a:ext cx="740410"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メイリオ"/>
                <a:cs typeface="メイリオ"/>
              </a:rPr>
              <a:t>65</a:t>
            </a:r>
            <a:r>
              <a:rPr sz="900" dirty="0">
                <a:latin typeface="メイリオ"/>
                <a:cs typeface="メイリオ"/>
              </a:rPr>
              <a:t>歳以上人口</a:t>
            </a:r>
            <a:endParaRPr sz="900">
              <a:latin typeface="メイリオ"/>
              <a:cs typeface="メイリオ"/>
            </a:endParaRPr>
          </a:p>
        </p:txBody>
      </p:sp>
      <p:sp>
        <p:nvSpPr>
          <p:cNvPr id="350" name="object 350"/>
          <p:cNvSpPr txBox="1"/>
          <p:nvPr/>
        </p:nvSpPr>
        <p:spPr>
          <a:xfrm>
            <a:off x="6331118" y="2605162"/>
            <a:ext cx="91440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C0504D"/>
                </a:solidFill>
                <a:latin typeface="メイリオ"/>
                <a:cs typeface="メイリオ"/>
              </a:rPr>
              <a:t>約</a:t>
            </a:r>
            <a:r>
              <a:rPr sz="1000" b="1" spc="-10" dirty="0">
                <a:solidFill>
                  <a:srgbClr val="C0504D"/>
                </a:solidFill>
                <a:latin typeface="メイリオ"/>
                <a:cs typeface="メイリオ"/>
              </a:rPr>
              <a:t>290</a:t>
            </a:r>
            <a:r>
              <a:rPr sz="1000" b="1" spc="-5" dirty="0">
                <a:solidFill>
                  <a:srgbClr val="C0504D"/>
                </a:solidFill>
                <a:latin typeface="メイリオ"/>
                <a:cs typeface="メイリオ"/>
              </a:rPr>
              <a:t>万人増加</a:t>
            </a:r>
            <a:endParaRPr sz="1000">
              <a:latin typeface="メイリオ"/>
              <a:cs typeface="メイリオ"/>
            </a:endParaRPr>
          </a:p>
        </p:txBody>
      </p:sp>
      <p:sp>
        <p:nvSpPr>
          <p:cNvPr id="351" name="object 351"/>
          <p:cNvSpPr/>
          <p:nvPr/>
        </p:nvSpPr>
        <p:spPr>
          <a:xfrm>
            <a:off x="6342888" y="3963923"/>
            <a:ext cx="1043940" cy="680085"/>
          </a:xfrm>
          <a:custGeom>
            <a:avLst/>
            <a:gdLst/>
            <a:ahLst/>
            <a:cxnLst/>
            <a:rect l="l" t="t" r="r" b="b"/>
            <a:pathLst>
              <a:path w="1043940" h="680085">
                <a:moveTo>
                  <a:pt x="704088" y="0"/>
                </a:moveTo>
                <a:lnTo>
                  <a:pt x="704088" y="169925"/>
                </a:lnTo>
                <a:lnTo>
                  <a:pt x="0" y="169925"/>
                </a:lnTo>
                <a:lnTo>
                  <a:pt x="0" y="509778"/>
                </a:lnTo>
                <a:lnTo>
                  <a:pt x="704088" y="509778"/>
                </a:lnTo>
                <a:lnTo>
                  <a:pt x="704088" y="679704"/>
                </a:lnTo>
                <a:lnTo>
                  <a:pt x="1043940" y="339852"/>
                </a:lnTo>
                <a:lnTo>
                  <a:pt x="704088" y="0"/>
                </a:lnTo>
                <a:close/>
              </a:path>
            </a:pathLst>
          </a:custGeom>
          <a:solidFill>
            <a:srgbClr val="B7DEE8"/>
          </a:solidFill>
        </p:spPr>
        <p:txBody>
          <a:bodyPr wrap="square" lIns="0" tIns="0" rIns="0" bIns="0" rtlCol="0"/>
          <a:lstStyle/>
          <a:p>
            <a:endParaRPr/>
          </a:p>
        </p:txBody>
      </p:sp>
      <p:sp>
        <p:nvSpPr>
          <p:cNvPr id="352" name="object 352"/>
          <p:cNvSpPr txBox="1"/>
          <p:nvPr/>
        </p:nvSpPr>
        <p:spPr>
          <a:xfrm>
            <a:off x="6336333" y="4120812"/>
            <a:ext cx="769620"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メイリオ"/>
                <a:cs typeface="メイリオ"/>
              </a:rPr>
              <a:t>15</a:t>
            </a:r>
            <a:r>
              <a:rPr sz="900" dirty="0">
                <a:latin typeface="メイリオ"/>
                <a:cs typeface="メイリオ"/>
              </a:rPr>
              <a:t>～</a:t>
            </a:r>
            <a:r>
              <a:rPr sz="900" spc="0" dirty="0">
                <a:latin typeface="メイリオ"/>
                <a:cs typeface="メイリオ"/>
              </a:rPr>
              <a:t>64</a:t>
            </a:r>
            <a:r>
              <a:rPr sz="900" dirty="0">
                <a:latin typeface="メイリオ"/>
                <a:cs typeface="メイリオ"/>
              </a:rPr>
              <a:t>歳人口</a:t>
            </a:r>
            <a:endParaRPr sz="900">
              <a:latin typeface="メイリオ"/>
              <a:cs typeface="メイリオ"/>
            </a:endParaRPr>
          </a:p>
        </p:txBody>
      </p:sp>
      <p:sp>
        <p:nvSpPr>
          <p:cNvPr id="353" name="object 353"/>
          <p:cNvSpPr txBox="1"/>
          <p:nvPr/>
        </p:nvSpPr>
        <p:spPr>
          <a:xfrm>
            <a:off x="6336333" y="4256448"/>
            <a:ext cx="91440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F81BD"/>
                </a:solidFill>
                <a:latin typeface="メイリオ"/>
                <a:cs typeface="メイリオ"/>
              </a:rPr>
              <a:t>約</a:t>
            </a:r>
            <a:r>
              <a:rPr sz="1000" b="1" spc="-10" dirty="0">
                <a:solidFill>
                  <a:srgbClr val="4F81BD"/>
                </a:solidFill>
                <a:latin typeface="メイリオ"/>
                <a:cs typeface="メイリオ"/>
              </a:rPr>
              <a:t>910</a:t>
            </a:r>
            <a:r>
              <a:rPr sz="1000" b="1" spc="-5" dirty="0">
                <a:solidFill>
                  <a:srgbClr val="4F81BD"/>
                </a:solidFill>
                <a:latin typeface="メイリオ"/>
                <a:cs typeface="メイリオ"/>
              </a:rPr>
              <a:t>万人減少</a:t>
            </a:r>
            <a:endParaRPr sz="1000">
              <a:latin typeface="メイリオ"/>
              <a:cs typeface="メイリオ"/>
            </a:endParaRPr>
          </a:p>
        </p:txBody>
      </p:sp>
      <p:sp>
        <p:nvSpPr>
          <p:cNvPr id="354" name="object 354"/>
          <p:cNvSpPr/>
          <p:nvPr/>
        </p:nvSpPr>
        <p:spPr>
          <a:xfrm>
            <a:off x="7072883" y="5974079"/>
            <a:ext cx="492759" cy="264160"/>
          </a:xfrm>
          <a:custGeom>
            <a:avLst/>
            <a:gdLst/>
            <a:ahLst/>
            <a:cxnLst/>
            <a:rect l="l" t="t" r="r" b="b"/>
            <a:pathLst>
              <a:path w="492759" h="264160">
                <a:moveTo>
                  <a:pt x="0" y="0"/>
                </a:moveTo>
                <a:lnTo>
                  <a:pt x="492251" y="0"/>
                </a:lnTo>
                <a:lnTo>
                  <a:pt x="492251" y="263652"/>
                </a:lnTo>
                <a:lnTo>
                  <a:pt x="0" y="263652"/>
                </a:lnTo>
                <a:lnTo>
                  <a:pt x="0" y="0"/>
                </a:lnTo>
                <a:close/>
              </a:path>
            </a:pathLst>
          </a:custGeom>
          <a:solidFill>
            <a:srgbClr val="FFFFFF"/>
          </a:solidFill>
        </p:spPr>
        <p:txBody>
          <a:bodyPr wrap="square" lIns="0" tIns="0" rIns="0" bIns="0" rtlCol="0"/>
          <a:lstStyle/>
          <a:p>
            <a:endParaRPr/>
          </a:p>
        </p:txBody>
      </p:sp>
      <p:sp>
        <p:nvSpPr>
          <p:cNvPr id="355" name="object 355"/>
          <p:cNvSpPr txBox="1"/>
          <p:nvPr/>
        </p:nvSpPr>
        <p:spPr>
          <a:xfrm>
            <a:off x="6156006" y="5988105"/>
            <a:ext cx="1377315" cy="193675"/>
          </a:xfrm>
          <a:prstGeom prst="rect">
            <a:avLst/>
          </a:prstGeom>
        </p:spPr>
        <p:txBody>
          <a:bodyPr vert="horz" wrap="square" lIns="0" tIns="12700" rIns="0" bIns="0" rtlCol="0">
            <a:spAutoFit/>
          </a:bodyPr>
          <a:lstStyle/>
          <a:p>
            <a:pPr marL="12700">
              <a:lnSpc>
                <a:spcPct val="100000"/>
              </a:lnSpc>
              <a:spcBef>
                <a:spcPts val="100"/>
              </a:spcBef>
              <a:tabLst>
                <a:tab pos="986155" algn="l"/>
              </a:tabLst>
            </a:pPr>
            <a:r>
              <a:rPr sz="1100" b="1" spc="-5" dirty="0">
                <a:solidFill>
                  <a:srgbClr val="FF6600"/>
                </a:solidFill>
                <a:latin typeface="メイリオ"/>
                <a:cs typeface="メイリオ"/>
              </a:rPr>
              <a:t>201</a:t>
            </a:r>
            <a:r>
              <a:rPr sz="1100" b="1" dirty="0">
                <a:solidFill>
                  <a:srgbClr val="FF6600"/>
                </a:solidFill>
                <a:latin typeface="メイリオ"/>
                <a:cs typeface="メイリオ"/>
              </a:rPr>
              <a:t>5	</a:t>
            </a:r>
            <a:r>
              <a:rPr sz="1100" b="1" spc="-5" dirty="0">
                <a:solidFill>
                  <a:srgbClr val="FF6600"/>
                </a:solidFill>
                <a:latin typeface="メイリオ"/>
                <a:cs typeface="メイリオ"/>
              </a:rPr>
              <a:t>2030</a:t>
            </a:r>
            <a:endParaRPr sz="1100">
              <a:latin typeface="メイリオ"/>
              <a:cs typeface="メイリオ"/>
            </a:endParaRPr>
          </a:p>
        </p:txBody>
      </p:sp>
      <p:sp>
        <p:nvSpPr>
          <p:cNvPr id="356" name="object 356"/>
          <p:cNvSpPr/>
          <p:nvPr/>
        </p:nvSpPr>
        <p:spPr>
          <a:xfrm>
            <a:off x="6356603" y="5370576"/>
            <a:ext cx="1042669" cy="678180"/>
          </a:xfrm>
          <a:custGeom>
            <a:avLst/>
            <a:gdLst/>
            <a:ahLst/>
            <a:cxnLst/>
            <a:rect l="l" t="t" r="r" b="b"/>
            <a:pathLst>
              <a:path w="1042670" h="678179">
                <a:moveTo>
                  <a:pt x="703326" y="0"/>
                </a:moveTo>
                <a:lnTo>
                  <a:pt x="703326" y="169545"/>
                </a:lnTo>
                <a:lnTo>
                  <a:pt x="0" y="169545"/>
                </a:lnTo>
                <a:lnTo>
                  <a:pt x="0" y="508635"/>
                </a:lnTo>
                <a:lnTo>
                  <a:pt x="703326" y="508635"/>
                </a:lnTo>
                <a:lnTo>
                  <a:pt x="703326" y="678180"/>
                </a:lnTo>
                <a:lnTo>
                  <a:pt x="1042416" y="339090"/>
                </a:lnTo>
                <a:lnTo>
                  <a:pt x="703326" y="0"/>
                </a:lnTo>
                <a:close/>
              </a:path>
            </a:pathLst>
          </a:custGeom>
          <a:solidFill>
            <a:srgbClr val="B7DEE8"/>
          </a:solidFill>
        </p:spPr>
        <p:txBody>
          <a:bodyPr wrap="square" lIns="0" tIns="0" rIns="0" bIns="0" rtlCol="0"/>
          <a:lstStyle/>
          <a:p>
            <a:endParaRPr/>
          </a:p>
        </p:txBody>
      </p:sp>
      <p:sp>
        <p:nvSpPr>
          <p:cNvPr id="357" name="object 357"/>
          <p:cNvSpPr txBox="1"/>
          <p:nvPr/>
        </p:nvSpPr>
        <p:spPr>
          <a:xfrm>
            <a:off x="6349303" y="5526290"/>
            <a:ext cx="697865"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メイリオ"/>
                <a:cs typeface="メイリオ"/>
              </a:rPr>
              <a:t>0</a:t>
            </a:r>
            <a:r>
              <a:rPr sz="900" dirty="0">
                <a:latin typeface="メイリオ"/>
                <a:cs typeface="メイリオ"/>
              </a:rPr>
              <a:t>～</a:t>
            </a:r>
            <a:r>
              <a:rPr sz="900" spc="0" dirty="0">
                <a:latin typeface="メイリオ"/>
                <a:cs typeface="メイリオ"/>
              </a:rPr>
              <a:t>14</a:t>
            </a:r>
            <a:r>
              <a:rPr sz="900" dirty="0">
                <a:latin typeface="メイリオ"/>
                <a:cs typeface="メイリオ"/>
              </a:rPr>
              <a:t>歳人口</a:t>
            </a:r>
            <a:endParaRPr sz="900">
              <a:latin typeface="メイリオ"/>
              <a:cs typeface="メイリオ"/>
            </a:endParaRPr>
          </a:p>
        </p:txBody>
      </p:sp>
      <p:sp>
        <p:nvSpPr>
          <p:cNvPr id="358" name="object 358"/>
          <p:cNvSpPr txBox="1"/>
          <p:nvPr/>
        </p:nvSpPr>
        <p:spPr>
          <a:xfrm>
            <a:off x="6349303" y="5661926"/>
            <a:ext cx="91440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F81BD"/>
                </a:solidFill>
                <a:latin typeface="メイリオ"/>
                <a:cs typeface="メイリオ"/>
              </a:rPr>
              <a:t>約</a:t>
            </a:r>
            <a:r>
              <a:rPr sz="1000" b="1" spc="-10" dirty="0">
                <a:solidFill>
                  <a:srgbClr val="4F81BD"/>
                </a:solidFill>
                <a:latin typeface="メイリオ"/>
                <a:cs typeface="メイリオ"/>
              </a:rPr>
              <a:t>380</a:t>
            </a:r>
            <a:r>
              <a:rPr sz="1000" b="1" spc="-5" dirty="0">
                <a:solidFill>
                  <a:srgbClr val="4F81BD"/>
                </a:solidFill>
                <a:latin typeface="メイリオ"/>
                <a:cs typeface="メイリオ"/>
              </a:rPr>
              <a:t>万人減少</a:t>
            </a:r>
            <a:endParaRPr sz="1000">
              <a:latin typeface="メイリオ"/>
              <a:cs typeface="メイリオ"/>
            </a:endParaRPr>
          </a:p>
        </p:txBody>
      </p:sp>
      <p:sp>
        <p:nvSpPr>
          <p:cNvPr id="359" name="object 359"/>
          <p:cNvSpPr/>
          <p:nvPr/>
        </p:nvSpPr>
        <p:spPr>
          <a:xfrm>
            <a:off x="6320790" y="1817370"/>
            <a:ext cx="0" cy="196850"/>
          </a:xfrm>
          <a:custGeom>
            <a:avLst/>
            <a:gdLst/>
            <a:ahLst/>
            <a:cxnLst/>
            <a:rect l="l" t="t" r="r" b="b"/>
            <a:pathLst>
              <a:path h="196850">
                <a:moveTo>
                  <a:pt x="0" y="0"/>
                </a:moveTo>
                <a:lnTo>
                  <a:pt x="0" y="196405"/>
                </a:lnTo>
              </a:path>
            </a:pathLst>
          </a:custGeom>
          <a:ln w="19812">
            <a:solidFill>
              <a:srgbClr val="4A7EBB"/>
            </a:solidFill>
          </a:ln>
        </p:spPr>
        <p:txBody>
          <a:bodyPr wrap="square" lIns="0" tIns="0" rIns="0" bIns="0" rtlCol="0"/>
          <a:lstStyle/>
          <a:p>
            <a:endParaRPr/>
          </a:p>
        </p:txBody>
      </p:sp>
      <p:sp>
        <p:nvSpPr>
          <p:cNvPr id="360" name="object 360"/>
          <p:cNvSpPr/>
          <p:nvPr/>
        </p:nvSpPr>
        <p:spPr>
          <a:xfrm>
            <a:off x="6276345" y="1937581"/>
            <a:ext cx="88900" cy="76200"/>
          </a:xfrm>
          <a:custGeom>
            <a:avLst/>
            <a:gdLst/>
            <a:ahLst/>
            <a:cxnLst/>
            <a:rect l="l" t="t" r="r" b="b"/>
            <a:pathLst>
              <a:path w="88900" h="76200">
                <a:moveTo>
                  <a:pt x="88900" y="0"/>
                </a:moveTo>
                <a:lnTo>
                  <a:pt x="44450" y="76200"/>
                </a:lnTo>
                <a:lnTo>
                  <a:pt x="0" y="0"/>
                </a:lnTo>
              </a:path>
            </a:pathLst>
          </a:custGeom>
          <a:ln w="19812">
            <a:solidFill>
              <a:srgbClr val="4A7EBB"/>
            </a:solidFill>
          </a:ln>
        </p:spPr>
        <p:txBody>
          <a:bodyPr wrap="square" lIns="0" tIns="0" rIns="0" bIns="0" rtlCol="0"/>
          <a:lstStyle/>
          <a:p>
            <a:endParaRPr/>
          </a:p>
        </p:txBody>
      </p:sp>
      <p:sp>
        <p:nvSpPr>
          <p:cNvPr id="361" name="object 361"/>
          <p:cNvSpPr/>
          <p:nvPr/>
        </p:nvSpPr>
        <p:spPr>
          <a:xfrm>
            <a:off x="6008370" y="1817366"/>
            <a:ext cx="0" cy="216535"/>
          </a:xfrm>
          <a:custGeom>
            <a:avLst/>
            <a:gdLst/>
            <a:ahLst/>
            <a:cxnLst/>
            <a:rect l="l" t="t" r="r" b="b"/>
            <a:pathLst>
              <a:path h="216535">
                <a:moveTo>
                  <a:pt x="0" y="216026"/>
                </a:moveTo>
                <a:lnTo>
                  <a:pt x="0" y="0"/>
                </a:lnTo>
              </a:path>
            </a:pathLst>
          </a:custGeom>
          <a:ln w="19812">
            <a:solidFill>
              <a:srgbClr val="4A7EBB"/>
            </a:solidFill>
          </a:ln>
        </p:spPr>
        <p:txBody>
          <a:bodyPr wrap="square" lIns="0" tIns="0" rIns="0" bIns="0" rtlCol="0"/>
          <a:lstStyle/>
          <a:p>
            <a:endParaRPr/>
          </a:p>
        </p:txBody>
      </p:sp>
      <p:sp>
        <p:nvSpPr>
          <p:cNvPr id="362" name="object 362"/>
          <p:cNvSpPr/>
          <p:nvPr/>
        </p:nvSpPr>
        <p:spPr>
          <a:xfrm>
            <a:off x="6008370" y="1817370"/>
            <a:ext cx="312420" cy="0"/>
          </a:xfrm>
          <a:custGeom>
            <a:avLst/>
            <a:gdLst/>
            <a:ahLst/>
            <a:cxnLst/>
            <a:rect l="l" t="t" r="r" b="b"/>
            <a:pathLst>
              <a:path w="312420">
                <a:moveTo>
                  <a:pt x="0" y="0"/>
                </a:moveTo>
                <a:lnTo>
                  <a:pt x="312000" y="0"/>
                </a:lnTo>
              </a:path>
            </a:pathLst>
          </a:custGeom>
          <a:ln w="19812">
            <a:solidFill>
              <a:srgbClr val="4A7EBB"/>
            </a:solidFill>
          </a:ln>
        </p:spPr>
        <p:txBody>
          <a:bodyPr wrap="square" lIns="0" tIns="0" rIns="0" bIns="0" rtlCol="0"/>
          <a:lstStyle/>
          <a:p>
            <a:endParaRPr/>
          </a:p>
        </p:txBody>
      </p:sp>
      <p:sp>
        <p:nvSpPr>
          <p:cNvPr id="363" name="object 363"/>
          <p:cNvSpPr txBox="1"/>
          <p:nvPr/>
        </p:nvSpPr>
        <p:spPr>
          <a:xfrm>
            <a:off x="5607804" y="1367163"/>
            <a:ext cx="3665220" cy="436880"/>
          </a:xfrm>
          <a:prstGeom prst="rect">
            <a:avLst/>
          </a:prstGeom>
        </p:spPr>
        <p:txBody>
          <a:bodyPr vert="horz" wrap="square" lIns="0" tIns="12700" rIns="0" bIns="0" rtlCol="0">
            <a:spAutoFit/>
          </a:bodyPr>
          <a:lstStyle/>
          <a:p>
            <a:pPr marL="12700">
              <a:lnSpc>
                <a:spcPct val="100000"/>
              </a:lnSpc>
              <a:spcBef>
                <a:spcPts val="100"/>
              </a:spcBef>
            </a:pPr>
            <a:r>
              <a:rPr sz="900" dirty="0">
                <a:latin typeface="メイリオ"/>
                <a:cs typeface="メイリオ"/>
              </a:rPr>
              <a:t>2010年から2015年にかけては、15歳未満人口は</a:t>
            </a:r>
            <a:r>
              <a:rPr sz="900" b="1" dirty="0">
                <a:solidFill>
                  <a:srgbClr val="4F81BD"/>
                </a:solidFill>
                <a:latin typeface="メイリオ"/>
                <a:cs typeface="メイリオ"/>
              </a:rPr>
              <a:t>約100万人減少</a:t>
            </a:r>
            <a:r>
              <a:rPr sz="900" dirty="0">
                <a:latin typeface="メイリオ"/>
                <a:cs typeface="メイリオ"/>
              </a:rPr>
              <a:t>、</a:t>
            </a:r>
            <a:endParaRPr sz="900">
              <a:latin typeface="メイリオ"/>
              <a:cs typeface="メイリオ"/>
            </a:endParaRPr>
          </a:p>
          <a:p>
            <a:pPr marL="12700">
              <a:lnSpc>
                <a:spcPct val="100000"/>
              </a:lnSpc>
            </a:pPr>
            <a:r>
              <a:rPr sz="900" dirty="0">
                <a:latin typeface="メイリオ"/>
                <a:cs typeface="メイリオ"/>
              </a:rPr>
              <a:t>15～64歳人口は</a:t>
            </a:r>
            <a:r>
              <a:rPr sz="900" b="1" dirty="0">
                <a:solidFill>
                  <a:srgbClr val="4F81BD"/>
                </a:solidFill>
                <a:latin typeface="メイリオ"/>
                <a:cs typeface="メイリオ"/>
              </a:rPr>
              <a:t>約490万人減少</a:t>
            </a:r>
            <a:r>
              <a:rPr sz="900" dirty="0">
                <a:latin typeface="メイリオ"/>
                <a:cs typeface="メイリオ"/>
              </a:rPr>
              <a:t>、64歳以上人口は</a:t>
            </a:r>
            <a:r>
              <a:rPr sz="900" b="1" dirty="0">
                <a:solidFill>
                  <a:srgbClr val="C0504D"/>
                </a:solidFill>
                <a:latin typeface="メイリオ"/>
                <a:cs typeface="メイリオ"/>
              </a:rPr>
              <a:t>約450万人増加</a:t>
            </a:r>
            <a:r>
              <a:rPr sz="900" dirty="0">
                <a:latin typeface="メイリオ"/>
                <a:cs typeface="メイリオ"/>
              </a:rPr>
              <a:t>で、</a:t>
            </a:r>
            <a:endParaRPr sz="900">
              <a:latin typeface="メイリオ"/>
              <a:cs typeface="メイリオ"/>
            </a:endParaRPr>
          </a:p>
          <a:p>
            <a:pPr marL="12700">
              <a:lnSpc>
                <a:spcPct val="100000"/>
              </a:lnSpc>
            </a:pPr>
            <a:r>
              <a:rPr sz="900" dirty="0">
                <a:latin typeface="メイリオ"/>
                <a:cs typeface="メイリオ"/>
              </a:rPr>
              <a:t>15歳以上の人口としては、</a:t>
            </a:r>
            <a:r>
              <a:rPr sz="900" b="1" dirty="0">
                <a:solidFill>
                  <a:srgbClr val="4F81BD"/>
                </a:solidFill>
                <a:latin typeface="メイリオ"/>
                <a:cs typeface="メイリオ"/>
              </a:rPr>
              <a:t>約45万人の減少</a:t>
            </a:r>
            <a:r>
              <a:rPr sz="900" dirty="0">
                <a:latin typeface="メイリオ"/>
                <a:cs typeface="メイリオ"/>
              </a:rPr>
              <a:t>であった。</a:t>
            </a:r>
            <a:endParaRPr sz="900">
              <a:latin typeface="メイリオ"/>
              <a:cs typeface="メイリオ"/>
            </a:endParaRPr>
          </a:p>
        </p:txBody>
      </p:sp>
      <p:sp>
        <p:nvSpPr>
          <p:cNvPr id="364" name="object 364"/>
          <p:cNvSpPr txBox="1">
            <a:spLocks noGrp="1"/>
          </p:cNvSpPr>
          <p:nvPr>
            <p:ph type="title"/>
          </p:nvPr>
        </p:nvSpPr>
        <p:spPr>
          <a:xfrm>
            <a:off x="135196" y="34157"/>
            <a:ext cx="73406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日本の少子高齢化・生産年齢人口の減少」</a:t>
            </a:r>
          </a:p>
        </p:txBody>
      </p:sp>
      <p:sp>
        <p:nvSpPr>
          <p:cNvPr id="365" name="object 365"/>
          <p:cNvSpPr/>
          <p:nvPr/>
        </p:nvSpPr>
        <p:spPr>
          <a:xfrm>
            <a:off x="56388" y="493776"/>
            <a:ext cx="9793605" cy="760730"/>
          </a:xfrm>
          <a:custGeom>
            <a:avLst/>
            <a:gdLst/>
            <a:ahLst/>
            <a:cxnLst/>
            <a:rect l="l" t="t" r="r" b="b"/>
            <a:pathLst>
              <a:path w="9793605" h="760730">
                <a:moveTo>
                  <a:pt x="0" y="0"/>
                </a:moveTo>
                <a:lnTo>
                  <a:pt x="9793224" y="0"/>
                </a:lnTo>
                <a:lnTo>
                  <a:pt x="9793224" y="760476"/>
                </a:lnTo>
                <a:lnTo>
                  <a:pt x="0" y="760476"/>
                </a:lnTo>
                <a:lnTo>
                  <a:pt x="0" y="0"/>
                </a:lnTo>
                <a:close/>
              </a:path>
            </a:pathLst>
          </a:custGeom>
          <a:solidFill>
            <a:srgbClr val="99D6EC"/>
          </a:solidFill>
        </p:spPr>
        <p:txBody>
          <a:bodyPr wrap="square" lIns="0" tIns="0" rIns="0" bIns="0" rtlCol="0"/>
          <a:lstStyle/>
          <a:p>
            <a:endParaRPr/>
          </a:p>
        </p:txBody>
      </p:sp>
      <p:sp>
        <p:nvSpPr>
          <p:cNvPr id="366" name="object 366"/>
          <p:cNvSpPr txBox="1"/>
          <p:nvPr/>
        </p:nvSpPr>
        <p:spPr>
          <a:xfrm>
            <a:off x="223757" y="512780"/>
            <a:ext cx="9428480" cy="567463"/>
          </a:xfrm>
          <a:prstGeom prst="rect">
            <a:avLst/>
          </a:prstGeom>
        </p:spPr>
        <p:txBody>
          <a:bodyPr vert="horz" wrap="square" lIns="0" tIns="13335" rIns="0" bIns="0" rtlCol="0">
            <a:spAutoFit/>
          </a:bodyPr>
          <a:lstStyle/>
          <a:p>
            <a:pPr marL="12700" marR="5080">
              <a:lnSpc>
                <a:spcPct val="100000"/>
              </a:lnSpc>
              <a:spcBef>
                <a:spcPts val="105"/>
              </a:spcBef>
            </a:pPr>
            <a:r>
              <a:rPr dirty="0">
                <a:latin typeface="メイリオ"/>
                <a:cs typeface="メイリオ"/>
              </a:rPr>
              <a:t>中小企業は、</a:t>
            </a:r>
            <a:r>
              <a:rPr b="1" dirty="0">
                <a:solidFill>
                  <a:srgbClr val="FF0000"/>
                </a:solidFill>
                <a:latin typeface="メイリオ"/>
                <a:cs typeface="メイリオ"/>
              </a:rPr>
              <a:t>①経営者</a:t>
            </a:r>
            <a:r>
              <a:rPr b="1" spc="-15" dirty="0">
                <a:solidFill>
                  <a:srgbClr val="FF0000"/>
                </a:solidFill>
                <a:latin typeface="メイリオ"/>
                <a:cs typeface="メイリオ"/>
              </a:rPr>
              <a:t>の</a:t>
            </a:r>
            <a:r>
              <a:rPr b="1" dirty="0">
                <a:solidFill>
                  <a:srgbClr val="FF0000"/>
                </a:solidFill>
                <a:latin typeface="メイリオ"/>
                <a:cs typeface="メイリオ"/>
              </a:rPr>
              <a:t>高齢</a:t>
            </a:r>
            <a:r>
              <a:rPr b="1" spc="-15" dirty="0">
                <a:solidFill>
                  <a:srgbClr val="FF0000"/>
                </a:solidFill>
                <a:latin typeface="メイリオ"/>
                <a:cs typeface="メイリオ"/>
              </a:rPr>
              <a:t>化</a:t>
            </a:r>
            <a:r>
              <a:rPr dirty="0">
                <a:latin typeface="メイリオ"/>
                <a:cs typeface="メイリオ"/>
              </a:rPr>
              <a:t>、</a:t>
            </a:r>
            <a:r>
              <a:rPr b="1" dirty="0">
                <a:solidFill>
                  <a:srgbClr val="FF0000"/>
                </a:solidFill>
                <a:latin typeface="メイリオ"/>
                <a:cs typeface="メイリオ"/>
              </a:rPr>
              <a:t>②</a:t>
            </a:r>
            <a:r>
              <a:rPr b="1" spc="-15" dirty="0">
                <a:solidFill>
                  <a:srgbClr val="FF0000"/>
                </a:solidFill>
                <a:latin typeface="メイリオ"/>
                <a:cs typeface="メイリオ"/>
              </a:rPr>
              <a:t>人</a:t>
            </a:r>
            <a:r>
              <a:rPr b="1" dirty="0">
                <a:solidFill>
                  <a:srgbClr val="FF0000"/>
                </a:solidFill>
                <a:latin typeface="メイリオ"/>
                <a:cs typeface="メイリオ"/>
              </a:rPr>
              <a:t>手不</a:t>
            </a:r>
            <a:r>
              <a:rPr b="1" spc="-15" dirty="0">
                <a:solidFill>
                  <a:srgbClr val="FF0000"/>
                </a:solidFill>
                <a:latin typeface="メイリオ"/>
                <a:cs typeface="メイリオ"/>
              </a:rPr>
              <a:t>足</a:t>
            </a:r>
            <a:r>
              <a:rPr dirty="0">
                <a:latin typeface="メイリオ"/>
                <a:cs typeface="メイリオ"/>
              </a:rPr>
              <a:t>、</a:t>
            </a:r>
            <a:r>
              <a:rPr b="1" dirty="0">
                <a:solidFill>
                  <a:srgbClr val="FF0000"/>
                </a:solidFill>
                <a:latin typeface="メイリオ"/>
                <a:cs typeface="メイリオ"/>
              </a:rPr>
              <a:t>③</a:t>
            </a:r>
            <a:r>
              <a:rPr b="1" spc="-15" dirty="0">
                <a:solidFill>
                  <a:srgbClr val="FF0000"/>
                </a:solidFill>
                <a:latin typeface="メイリオ"/>
                <a:cs typeface="メイリオ"/>
              </a:rPr>
              <a:t>人</a:t>
            </a:r>
            <a:r>
              <a:rPr b="1" dirty="0">
                <a:solidFill>
                  <a:srgbClr val="FF0000"/>
                </a:solidFill>
                <a:latin typeface="メイリオ"/>
                <a:cs typeface="メイリオ"/>
              </a:rPr>
              <a:t>口減</a:t>
            </a:r>
            <a:r>
              <a:rPr b="1" spc="-15" dirty="0">
                <a:solidFill>
                  <a:srgbClr val="FF0000"/>
                </a:solidFill>
                <a:latin typeface="メイリオ"/>
                <a:cs typeface="メイリオ"/>
              </a:rPr>
              <a:t>に</a:t>
            </a:r>
            <a:r>
              <a:rPr b="1" dirty="0">
                <a:solidFill>
                  <a:srgbClr val="FF0000"/>
                </a:solidFill>
                <a:latin typeface="メイリオ"/>
                <a:cs typeface="メイリオ"/>
              </a:rPr>
              <a:t>よる</a:t>
            </a:r>
            <a:r>
              <a:rPr b="1" spc="-15" dirty="0">
                <a:solidFill>
                  <a:srgbClr val="FF0000"/>
                </a:solidFill>
                <a:latin typeface="メイリオ"/>
                <a:cs typeface="メイリオ"/>
              </a:rPr>
              <a:t>弱</a:t>
            </a:r>
            <a:r>
              <a:rPr b="1" dirty="0">
                <a:solidFill>
                  <a:srgbClr val="FF0000"/>
                </a:solidFill>
                <a:latin typeface="メイリオ"/>
                <a:cs typeface="メイリオ"/>
              </a:rPr>
              <a:t>い内</a:t>
            </a:r>
            <a:r>
              <a:rPr b="1" spc="-15" dirty="0">
                <a:solidFill>
                  <a:srgbClr val="FF0000"/>
                </a:solidFill>
                <a:latin typeface="メイリオ"/>
                <a:cs typeface="メイリオ"/>
              </a:rPr>
              <a:t>需</a:t>
            </a:r>
            <a:r>
              <a:rPr b="1" dirty="0">
                <a:solidFill>
                  <a:srgbClr val="FF0000"/>
                </a:solidFill>
                <a:latin typeface="メイリオ"/>
                <a:cs typeface="メイリオ"/>
              </a:rPr>
              <a:t>と過</a:t>
            </a:r>
            <a:r>
              <a:rPr b="1" spc="-15" dirty="0">
                <a:solidFill>
                  <a:srgbClr val="FF0000"/>
                </a:solidFill>
                <a:latin typeface="メイリオ"/>
                <a:cs typeface="メイリオ"/>
              </a:rPr>
              <a:t>疎</a:t>
            </a:r>
            <a:r>
              <a:rPr b="1" dirty="0">
                <a:solidFill>
                  <a:srgbClr val="FF0000"/>
                </a:solidFill>
                <a:latin typeface="メイリオ"/>
                <a:cs typeface="メイリオ"/>
              </a:rPr>
              <a:t>化</a:t>
            </a:r>
            <a:r>
              <a:rPr dirty="0">
                <a:latin typeface="メイリオ"/>
                <a:cs typeface="メイリオ"/>
              </a:rPr>
              <a:t>、 の３つの大きな構造変</a:t>
            </a:r>
            <a:r>
              <a:rPr spc="-15" dirty="0">
                <a:latin typeface="メイリオ"/>
                <a:cs typeface="メイリオ"/>
              </a:rPr>
              <a:t>化</a:t>
            </a:r>
            <a:r>
              <a:rPr dirty="0">
                <a:latin typeface="メイリオ"/>
                <a:cs typeface="メイリオ"/>
              </a:rPr>
              <a:t>に直</a:t>
            </a:r>
            <a:r>
              <a:rPr spc="-15" dirty="0">
                <a:latin typeface="メイリオ"/>
                <a:cs typeface="メイリオ"/>
              </a:rPr>
              <a:t>面</a:t>
            </a:r>
            <a:r>
              <a:rPr dirty="0">
                <a:latin typeface="メイリオ"/>
                <a:cs typeface="メイリオ"/>
              </a:rPr>
              <a:t>。</a:t>
            </a:r>
          </a:p>
        </p:txBody>
      </p:sp>
      <p:sp>
        <p:nvSpPr>
          <p:cNvPr id="367" name="object 367"/>
          <p:cNvSpPr txBox="1"/>
          <p:nvPr/>
        </p:nvSpPr>
        <p:spPr>
          <a:xfrm>
            <a:off x="9700286" y="6561097"/>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1</a:t>
            </a:r>
            <a:endParaRPr sz="1400">
              <a:latin typeface="メイリオ"/>
              <a:cs typeface="メイリオ"/>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757" y="86731"/>
            <a:ext cx="9630562" cy="577080"/>
          </a:xfrm>
          <a:prstGeom prst="rect">
            <a:avLst/>
          </a:prstGeom>
        </p:spPr>
        <p:txBody>
          <a:bodyPr vert="horz" wrap="square" lIns="0" tIns="58419" rIns="0" bIns="0" rtlCol="0">
            <a:spAutoFit/>
          </a:bodyPr>
          <a:lstStyle/>
          <a:p>
            <a:pPr marL="12700">
              <a:lnSpc>
                <a:spcPct val="100000"/>
              </a:lnSpc>
              <a:spcBef>
                <a:spcPts val="459"/>
              </a:spcBef>
            </a:pPr>
            <a:r>
              <a:rPr sz="2000" dirty="0"/>
              <a:t>○</a:t>
            </a:r>
            <a:r>
              <a:rPr sz="2000" dirty="0" err="1" smtClean="0"/>
              <a:t>中小企業経営者の次世代経営者</a:t>
            </a:r>
            <a:r>
              <a:rPr sz="2000" spc="-5" dirty="0" err="1" smtClean="0"/>
              <a:t>へ</a:t>
            </a:r>
            <a:r>
              <a:rPr sz="2000" dirty="0" err="1" smtClean="0"/>
              <a:t>の引継</a:t>
            </a:r>
            <a:r>
              <a:rPr sz="2000" spc="-5" dirty="0" err="1" smtClean="0"/>
              <a:t>ぎを</a:t>
            </a:r>
            <a:r>
              <a:rPr sz="2000" dirty="0" err="1" smtClean="0"/>
              <a:t>支援す</a:t>
            </a:r>
            <a:r>
              <a:rPr sz="2000" spc="-10" dirty="0" err="1" smtClean="0"/>
              <a:t>る</a:t>
            </a:r>
            <a:r>
              <a:rPr sz="2000" dirty="0" err="1" smtClean="0"/>
              <a:t>税制措置充</a:t>
            </a:r>
            <a:endParaRPr sz="2000" dirty="0"/>
          </a:p>
          <a:p>
            <a:pPr marL="5194300">
              <a:lnSpc>
                <a:spcPct val="100000"/>
              </a:lnSpc>
              <a:spcBef>
                <a:spcPts val="240"/>
              </a:spcBef>
            </a:pPr>
            <a:r>
              <a:rPr sz="1200" b="0" dirty="0">
                <a:latin typeface="Meiryo UI"/>
                <a:cs typeface="Meiryo UI"/>
              </a:rPr>
              <a:t>（贈与税・相続税・登録免許税・不動産取得税）</a:t>
            </a:r>
            <a:endParaRPr sz="1200" dirty="0">
              <a:latin typeface="Meiryo UI"/>
              <a:cs typeface="Meiryo UI"/>
            </a:endParaRPr>
          </a:p>
        </p:txBody>
      </p:sp>
      <p:sp>
        <p:nvSpPr>
          <p:cNvPr id="3" name="object 3"/>
          <p:cNvSpPr/>
          <p:nvPr/>
        </p:nvSpPr>
        <p:spPr>
          <a:xfrm>
            <a:off x="128015" y="757427"/>
            <a:ext cx="9591040" cy="1879600"/>
          </a:xfrm>
          <a:custGeom>
            <a:avLst/>
            <a:gdLst/>
            <a:ahLst/>
            <a:cxnLst/>
            <a:rect l="l" t="t" r="r" b="b"/>
            <a:pathLst>
              <a:path w="9591040" h="1879600">
                <a:moveTo>
                  <a:pt x="0" y="0"/>
                </a:moveTo>
                <a:lnTo>
                  <a:pt x="9590532" y="0"/>
                </a:lnTo>
                <a:lnTo>
                  <a:pt x="9590532" y="1879092"/>
                </a:lnTo>
                <a:lnTo>
                  <a:pt x="0" y="1879092"/>
                </a:lnTo>
                <a:lnTo>
                  <a:pt x="0" y="0"/>
                </a:lnTo>
                <a:close/>
              </a:path>
            </a:pathLst>
          </a:custGeom>
          <a:solidFill>
            <a:srgbClr val="99D6EC"/>
          </a:solidFill>
        </p:spPr>
        <p:txBody>
          <a:bodyPr wrap="square" lIns="0" tIns="0" rIns="0" bIns="0" rtlCol="0"/>
          <a:lstStyle/>
          <a:p>
            <a:endParaRPr/>
          </a:p>
        </p:txBody>
      </p:sp>
      <p:sp>
        <p:nvSpPr>
          <p:cNvPr id="4" name="object 4"/>
          <p:cNvSpPr txBox="1"/>
          <p:nvPr/>
        </p:nvSpPr>
        <p:spPr>
          <a:xfrm>
            <a:off x="331763" y="853633"/>
            <a:ext cx="9173210" cy="1640839"/>
          </a:xfrm>
          <a:prstGeom prst="rect">
            <a:avLst/>
          </a:prstGeom>
        </p:spPr>
        <p:txBody>
          <a:bodyPr vert="horz" wrap="square" lIns="0" tIns="12065" rIns="0" bIns="0" rtlCol="0">
            <a:spAutoFit/>
          </a:bodyPr>
          <a:lstStyle/>
          <a:p>
            <a:pPr marL="355600" marR="5080" indent="-342900">
              <a:lnSpc>
                <a:spcPct val="100000"/>
              </a:lnSpc>
              <a:spcBef>
                <a:spcPts val="95"/>
              </a:spcBef>
              <a:buClr>
                <a:srgbClr val="002060"/>
              </a:buClr>
              <a:buFont typeface="Wingdings"/>
              <a:buChar char=""/>
              <a:tabLst>
                <a:tab pos="354965" algn="l"/>
                <a:tab pos="356235" algn="l"/>
              </a:tabLst>
            </a:pPr>
            <a:r>
              <a:rPr sz="1600" spc="-5" dirty="0">
                <a:latin typeface="Meiryo UI"/>
                <a:cs typeface="Meiryo UI"/>
              </a:rPr>
              <a:t>中小企業経営者の高齢化が進ん</a:t>
            </a:r>
            <a:r>
              <a:rPr sz="1600" spc="0" dirty="0">
                <a:latin typeface="Meiryo UI"/>
                <a:cs typeface="Meiryo UI"/>
              </a:rPr>
              <a:t>で</a:t>
            </a:r>
            <a:r>
              <a:rPr sz="1600" spc="-5" dirty="0">
                <a:latin typeface="Meiryo UI"/>
                <a:cs typeface="Meiryo UI"/>
              </a:rPr>
              <a:t>おり、今後</a:t>
            </a:r>
            <a:r>
              <a:rPr sz="1600" dirty="0">
                <a:latin typeface="Meiryo UI"/>
                <a:cs typeface="Meiryo UI"/>
              </a:rPr>
              <a:t>10年</a:t>
            </a:r>
            <a:r>
              <a:rPr sz="1600" spc="-5" dirty="0">
                <a:latin typeface="Meiryo UI"/>
                <a:cs typeface="Meiryo UI"/>
              </a:rPr>
              <a:t>の</a:t>
            </a:r>
            <a:r>
              <a:rPr sz="1600" dirty="0">
                <a:latin typeface="Meiryo UI"/>
                <a:cs typeface="Meiryo UI"/>
              </a:rPr>
              <a:t>間</a:t>
            </a:r>
            <a:r>
              <a:rPr sz="1600" spc="-5" dirty="0">
                <a:latin typeface="Meiryo UI"/>
                <a:cs typeface="Meiryo UI"/>
              </a:rPr>
              <a:t>に</a:t>
            </a:r>
            <a:r>
              <a:rPr sz="1600" spc="-10" dirty="0">
                <a:latin typeface="Meiryo UI"/>
                <a:cs typeface="Meiryo UI"/>
              </a:rPr>
              <a:t>、</a:t>
            </a:r>
            <a:r>
              <a:rPr sz="1600" dirty="0">
                <a:latin typeface="Meiryo UI"/>
                <a:cs typeface="Meiryo UI"/>
              </a:rPr>
              <a:t>70</a:t>
            </a:r>
            <a:r>
              <a:rPr sz="1600" spc="-5" dirty="0">
                <a:latin typeface="Meiryo UI"/>
                <a:cs typeface="Meiryo UI"/>
              </a:rPr>
              <a:t>歳（</a:t>
            </a:r>
            <a:r>
              <a:rPr sz="1600" dirty="0">
                <a:latin typeface="Meiryo UI"/>
                <a:cs typeface="Meiryo UI"/>
              </a:rPr>
              <a:t>平</a:t>
            </a:r>
            <a:r>
              <a:rPr sz="1600" spc="-5" dirty="0">
                <a:latin typeface="Meiryo UI"/>
                <a:cs typeface="Meiryo UI"/>
              </a:rPr>
              <a:t>均引</a:t>
            </a:r>
            <a:r>
              <a:rPr sz="1600" dirty="0">
                <a:latin typeface="Meiryo UI"/>
                <a:cs typeface="Meiryo UI"/>
              </a:rPr>
              <a:t>退</a:t>
            </a:r>
            <a:r>
              <a:rPr sz="1600" spc="-5" dirty="0">
                <a:latin typeface="Meiryo UI"/>
                <a:cs typeface="Meiryo UI"/>
              </a:rPr>
              <a:t>年齢</a:t>
            </a:r>
            <a:r>
              <a:rPr sz="1600" dirty="0">
                <a:latin typeface="Meiryo UI"/>
                <a:cs typeface="Meiryo UI"/>
              </a:rPr>
              <a:t>）</a:t>
            </a:r>
            <a:r>
              <a:rPr sz="1600" spc="-5" dirty="0">
                <a:latin typeface="Meiryo UI"/>
                <a:cs typeface="Meiryo UI"/>
              </a:rPr>
              <a:t>を</a:t>
            </a:r>
            <a:r>
              <a:rPr sz="1600" dirty="0">
                <a:latin typeface="Meiryo UI"/>
                <a:cs typeface="Meiryo UI"/>
              </a:rPr>
              <a:t>超</a:t>
            </a:r>
            <a:r>
              <a:rPr sz="1600" spc="-5" dirty="0">
                <a:latin typeface="Meiryo UI"/>
                <a:cs typeface="Meiryo UI"/>
              </a:rPr>
              <a:t>え</a:t>
            </a:r>
            <a:r>
              <a:rPr sz="1600" spc="-10" dirty="0">
                <a:latin typeface="Meiryo UI"/>
                <a:cs typeface="Meiryo UI"/>
              </a:rPr>
              <a:t>る</a:t>
            </a:r>
            <a:r>
              <a:rPr sz="1600" dirty="0">
                <a:latin typeface="Meiryo UI"/>
                <a:cs typeface="Meiryo UI"/>
              </a:rPr>
              <a:t>中</a:t>
            </a:r>
            <a:r>
              <a:rPr sz="1600" spc="-5" dirty="0">
                <a:latin typeface="Meiryo UI"/>
                <a:cs typeface="Meiryo UI"/>
              </a:rPr>
              <a:t>小企業・小 規模事業者の経営者は約245</a:t>
            </a:r>
            <a:r>
              <a:rPr sz="1600" dirty="0">
                <a:latin typeface="Meiryo UI"/>
                <a:cs typeface="Meiryo UI"/>
              </a:rPr>
              <a:t>万人</a:t>
            </a:r>
            <a:r>
              <a:rPr sz="1600" spc="-15" dirty="0">
                <a:latin typeface="Meiryo UI"/>
                <a:cs typeface="Meiryo UI"/>
              </a:rPr>
              <a:t>に</a:t>
            </a:r>
            <a:r>
              <a:rPr sz="1600" dirty="0">
                <a:latin typeface="Meiryo UI"/>
                <a:cs typeface="Meiryo UI"/>
              </a:rPr>
              <a:t>な</a:t>
            </a:r>
            <a:r>
              <a:rPr sz="1600" spc="5" dirty="0">
                <a:latin typeface="Meiryo UI"/>
                <a:cs typeface="Meiryo UI"/>
              </a:rPr>
              <a:t>る</a:t>
            </a:r>
            <a:r>
              <a:rPr sz="1600" spc="-5" dirty="0">
                <a:latin typeface="Meiryo UI"/>
                <a:cs typeface="Meiryo UI"/>
              </a:rPr>
              <a:t>に</a:t>
            </a:r>
            <a:r>
              <a:rPr sz="1600" spc="-10" dirty="0">
                <a:latin typeface="Meiryo UI"/>
                <a:cs typeface="Meiryo UI"/>
              </a:rPr>
              <a:t>も</a:t>
            </a:r>
            <a:r>
              <a:rPr sz="1600" spc="0" dirty="0">
                <a:latin typeface="Meiryo UI"/>
                <a:cs typeface="Meiryo UI"/>
              </a:rPr>
              <a:t>か</a:t>
            </a:r>
            <a:r>
              <a:rPr sz="1600" spc="-5" dirty="0">
                <a:latin typeface="Meiryo UI"/>
                <a:cs typeface="Meiryo UI"/>
              </a:rPr>
              <a:t>か</a:t>
            </a:r>
            <a:r>
              <a:rPr sz="1600" spc="0" dirty="0">
                <a:latin typeface="Meiryo UI"/>
                <a:cs typeface="Meiryo UI"/>
              </a:rPr>
              <a:t>わ</a:t>
            </a:r>
            <a:r>
              <a:rPr sz="1600" spc="-5" dirty="0">
                <a:latin typeface="Meiryo UI"/>
                <a:cs typeface="Meiryo UI"/>
              </a:rPr>
              <a:t>ら</a:t>
            </a:r>
            <a:r>
              <a:rPr sz="1600" spc="0" dirty="0">
                <a:latin typeface="Meiryo UI"/>
                <a:cs typeface="Meiryo UI"/>
              </a:rPr>
              <a:t>ず</a:t>
            </a:r>
            <a:r>
              <a:rPr sz="1600" spc="-10" dirty="0">
                <a:latin typeface="Meiryo UI"/>
                <a:cs typeface="Meiryo UI"/>
              </a:rPr>
              <a:t>、</a:t>
            </a:r>
            <a:r>
              <a:rPr sz="1600" dirty="0">
                <a:latin typeface="Meiryo UI"/>
                <a:cs typeface="Meiryo UI"/>
              </a:rPr>
              <a:t>半</a:t>
            </a:r>
            <a:r>
              <a:rPr sz="1600" spc="-5" dirty="0">
                <a:latin typeface="Meiryo UI"/>
                <a:cs typeface="Meiryo UI"/>
              </a:rPr>
              <a:t>数以</a:t>
            </a:r>
            <a:r>
              <a:rPr sz="1600" dirty="0">
                <a:latin typeface="Meiryo UI"/>
                <a:cs typeface="Meiryo UI"/>
              </a:rPr>
              <a:t>上</a:t>
            </a:r>
            <a:r>
              <a:rPr sz="1600" spc="-5" dirty="0">
                <a:latin typeface="Meiryo UI"/>
                <a:cs typeface="Meiryo UI"/>
              </a:rPr>
              <a:t>が事</a:t>
            </a:r>
            <a:r>
              <a:rPr sz="1600" dirty="0">
                <a:latin typeface="Meiryo UI"/>
                <a:cs typeface="Meiryo UI"/>
              </a:rPr>
              <a:t>業</a:t>
            </a:r>
            <a:r>
              <a:rPr sz="1600" spc="-5" dirty="0">
                <a:latin typeface="Meiryo UI"/>
                <a:cs typeface="Meiryo UI"/>
              </a:rPr>
              <a:t>承継</a:t>
            </a:r>
            <a:r>
              <a:rPr sz="1600" spc="0" dirty="0">
                <a:latin typeface="Meiryo UI"/>
                <a:cs typeface="Meiryo UI"/>
              </a:rPr>
              <a:t>の</a:t>
            </a:r>
            <a:r>
              <a:rPr sz="1600" spc="-5" dirty="0">
                <a:latin typeface="Meiryo UI"/>
                <a:cs typeface="Meiryo UI"/>
              </a:rPr>
              <a:t>準</a:t>
            </a:r>
            <a:r>
              <a:rPr sz="1600" dirty="0">
                <a:latin typeface="Meiryo UI"/>
                <a:cs typeface="Meiryo UI"/>
              </a:rPr>
              <a:t>備</a:t>
            </a:r>
            <a:r>
              <a:rPr sz="1600" spc="-10" dirty="0">
                <a:latin typeface="Meiryo UI"/>
                <a:cs typeface="Meiryo UI"/>
              </a:rPr>
              <a:t>を</a:t>
            </a:r>
            <a:r>
              <a:rPr sz="1600" dirty="0">
                <a:latin typeface="Meiryo UI"/>
                <a:cs typeface="Meiryo UI"/>
              </a:rPr>
              <a:t>終</a:t>
            </a:r>
            <a:r>
              <a:rPr sz="1600" spc="0" dirty="0">
                <a:latin typeface="Meiryo UI"/>
                <a:cs typeface="Meiryo UI"/>
              </a:rPr>
              <a:t>え</a:t>
            </a:r>
            <a:r>
              <a:rPr sz="1600" spc="-15" dirty="0">
                <a:latin typeface="Meiryo UI"/>
                <a:cs typeface="Meiryo UI"/>
              </a:rPr>
              <a:t>て</a:t>
            </a:r>
            <a:r>
              <a:rPr sz="1600" spc="0" dirty="0">
                <a:latin typeface="Meiryo UI"/>
                <a:cs typeface="Meiryo UI"/>
              </a:rPr>
              <a:t>い</a:t>
            </a:r>
            <a:r>
              <a:rPr sz="1600" spc="-5" dirty="0">
                <a:latin typeface="Meiryo UI"/>
                <a:cs typeface="Meiryo UI"/>
              </a:rPr>
              <a:t>な</a:t>
            </a:r>
            <a:r>
              <a:rPr sz="1600" spc="0" dirty="0">
                <a:latin typeface="Meiryo UI"/>
                <a:cs typeface="Meiryo UI"/>
              </a:rPr>
              <a:t>い</a:t>
            </a:r>
            <a:r>
              <a:rPr sz="1600" spc="-10" dirty="0">
                <a:latin typeface="Meiryo UI"/>
                <a:cs typeface="Meiryo UI"/>
              </a:rPr>
              <a:t>。</a:t>
            </a:r>
            <a:r>
              <a:rPr sz="1600" spc="-5" dirty="0">
                <a:latin typeface="Meiryo UI"/>
                <a:cs typeface="Meiryo UI"/>
              </a:rPr>
              <a:t>現状 </a:t>
            </a:r>
            <a:r>
              <a:rPr sz="1600" spc="-10" dirty="0">
                <a:latin typeface="Meiryo UI"/>
                <a:cs typeface="Meiryo UI"/>
              </a:rPr>
              <a:t>を</a:t>
            </a:r>
            <a:r>
              <a:rPr sz="1600" spc="-5" dirty="0">
                <a:latin typeface="Meiryo UI"/>
                <a:cs typeface="Meiryo UI"/>
              </a:rPr>
              <a:t>放置す</a:t>
            </a:r>
            <a:r>
              <a:rPr sz="1600" spc="-10" dirty="0">
                <a:latin typeface="Meiryo UI"/>
                <a:cs typeface="Meiryo UI"/>
              </a:rPr>
              <a:t>る</a:t>
            </a:r>
            <a:r>
              <a:rPr sz="1600" spc="-5" dirty="0">
                <a:latin typeface="Meiryo UI"/>
                <a:cs typeface="Meiryo UI"/>
              </a:rPr>
              <a:t>と中小企業</a:t>
            </a:r>
            <a:r>
              <a:rPr sz="1600" spc="0" dirty="0">
                <a:latin typeface="Meiryo UI"/>
                <a:cs typeface="Meiryo UI"/>
              </a:rPr>
              <a:t>の</a:t>
            </a:r>
            <a:r>
              <a:rPr sz="1600" spc="-5" dirty="0">
                <a:latin typeface="Meiryo UI"/>
                <a:cs typeface="Meiryo UI"/>
              </a:rPr>
              <a:t>廃業</a:t>
            </a:r>
            <a:r>
              <a:rPr sz="1600" spc="0" dirty="0">
                <a:latin typeface="Meiryo UI"/>
                <a:cs typeface="Meiryo UI"/>
              </a:rPr>
              <a:t>の</a:t>
            </a:r>
            <a:r>
              <a:rPr sz="1600" spc="-5" dirty="0">
                <a:latin typeface="Meiryo UI"/>
                <a:cs typeface="Meiryo UI"/>
              </a:rPr>
              <a:t>増</a:t>
            </a:r>
            <a:r>
              <a:rPr sz="1600" dirty="0">
                <a:latin typeface="Meiryo UI"/>
                <a:cs typeface="Meiryo UI"/>
              </a:rPr>
              <a:t>加</a:t>
            </a:r>
            <a:r>
              <a:rPr sz="1600" spc="-5" dirty="0">
                <a:latin typeface="Meiryo UI"/>
                <a:cs typeface="Meiryo UI"/>
              </a:rPr>
              <a:t>により地</a:t>
            </a:r>
            <a:r>
              <a:rPr sz="1600" dirty="0">
                <a:latin typeface="Meiryo UI"/>
                <a:cs typeface="Meiryo UI"/>
              </a:rPr>
              <a:t>域</a:t>
            </a:r>
            <a:r>
              <a:rPr sz="1600" spc="-5" dirty="0">
                <a:latin typeface="Meiryo UI"/>
                <a:cs typeface="Meiryo UI"/>
              </a:rPr>
              <a:t>経</a:t>
            </a:r>
            <a:r>
              <a:rPr sz="1600" dirty="0">
                <a:latin typeface="Meiryo UI"/>
                <a:cs typeface="Meiryo UI"/>
              </a:rPr>
              <a:t>済</a:t>
            </a:r>
            <a:r>
              <a:rPr sz="1600" spc="-5" dirty="0">
                <a:latin typeface="Meiryo UI"/>
                <a:cs typeface="Meiryo UI"/>
              </a:rPr>
              <a:t>に深</a:t>
            </a:r>
            <a:r>
              <a:rPr sz="1600" dirty="0">
                <a:latin typeface="Meiryo UI"/>
                <a:cs typeface="Meiryo UI"/>
              </a:rPr>
              <a:t>刻</a:t>
            </a:r>
            <a:r>
              <a:rPr sz="1600" spc="-5" dirty="0">
                <a:latin typeface="Meiryo UI"/>
                <a:cs typeface="Meiryo UI"/>
              </a:rPr>
              <a:t>な打</a:t>
            </a:r>
            <a:r>
              <a:rPr sz="1600" dirty="0">
                <a:latin typeface="Meiryo UI"/>
                <a:cs typeface="Meiryo UI"/>
              </a:rPr>
              <a:t>撃</a:t>
            </a:r>
            <a:r>
              <a:rPr sz="1600" spc="-5" dirty="0">
                <a:latin typeface="Meiryo UI"/>
                <a:cs typeface="Meiryo UI"/>
              </a:rPr>
              <a:t>を</a:t>
            </a:r>
            <a:r>
              <a:rPr sz="1600" dirty="0">
                <a:latin typeface="Meiryo UI"/>
                <a:cs typeface="Meiryo UI"/>
              </a:rPr>
              <a:t>与</a:t>
            </a:r>
            <a:r>
              <a:rPr sz="1600" spc="-5" dirty="0">
                <a:latin typeface="Meiryo UI"/>
                <a:cs typeface="Meiryo UI"/>
              </a:rPr>
              <a:t>え</a:t>
            </a:r>
            <a:r>
              <a:rPr sz="1600" spc="-10" dirty="0">
                <a:latin typeface="Meiryo UI"/>
                <a:cs typeface="Meiryo UI"/>
              </a:rPr>
              <a:t>る</a:t>
            </a:r>
            <a:r>
              <a:rPr sz="1600" dirty="0">
                <a:latin typeface="Meiryo UI"/>
                <a:cs typeface="Meiryo UI"/>
              </a:rPr>
              <a:t>恐れ</a:t>
            </a:r>
            <a:r>
              <a:rPr sz="1600" spc="-5" dirty="0">
                <a:latin typeface="Meiryo UI"/>
                <a:cs typeface="Meiryo UI"/>
              </a:rPr>
              <a:t>。</a:t>
            </a:r>
            <a:endParaRPr sz="1600" dirty="0">
              <a:latin typeface="Meiryo UI"/>
              <a:cs typeface="Meiryo UI"/>
            </a:endParaRPr>
          </a:p>
          <a:p>
            <a:pPr marL="355600" marR="24765" indent="-342900">
              <a:lnSpc>
                <a:spcPct val="100000"/>
              </a:lnSpc>
              <a:spcBef>
                <a:spcPts val="1200"/>
              </a:spcBef>
              <a:buClr>
                <a:srgbClr val="002060"/>
              </a:buClr>
              <a:buFont typeface="Wingdings"/>
              <a:buChar char=""/>
              <a:tabLst>
                <a:tab pos="355600" algn="l"/>
                <a:tab pos="356235" algn="l"/>
              </a:tabLst>
            </a:pPr>
            <a:r>
              <a:rPr sz="1600" spc="-5" dirty="0">
                <a:latin typeface="Meiryo UI"/>
                <a:cs typeface="Meiryo UI"/>
              </a:rPr>
              <a:t>円滑な世代交代</a:t>
            </a:r>
            <a:r>
              <a:rPr sz="1600" spc="-10" dirty="0">
                <a:latin typeface="Meiryo UI"/>
                <a:cs typeface="Meiryo UI"/>
              </a:rPr>
              <a:t>を</a:t>
            </a:r>
            <a:r>
              <a:rPr sz="1600" spc="-5" dirty="0">
                <a:latin typeface="Meiryo UI"/>
                <a:cs typeface="Meiryo UI"/>
              </a:rPr>
              <a:t>通</a:t>
            </a:r>
            <a:r>
              <a:rPr sz="1600" dirty="0">
                <a:latin typeface="Meiryo UI"/>
                <a:cs typeface="Meiryo UI"/>
              </a:rPr>
              <a:t>じ</a:t>
            </a:r>
            <a:r>
              <a:rPr sz="1600" spc="-15" dirty="0">
                <a:latin typeface="Meiryo UI"/>
                <a:cs typeface="Meiryo UI"/>
              </a:rPr>
              <a:t>た</a:t>
            </a:r>
            <a:r>
              <a:rPr sz="1600" dirty="0">
                <a:latin typeface="Meiryo UI"/>
                <a:cs typeface="Meiryo UI"/>
              </a:rPr>
              <a:t>生</a:t>
            </a:r>
            <a:r>
              <a:rPr sz="1600" spc="-5" dirty="0">
                <a:latin typeface="Meiryo UI"/>
                <a:cs typeface="Meiryo UI"/>
              </a:rPr>
              <a:t>産性</a:t>
            </a:r>
            <a:r>
              <a:rPr sz="1600" dirty="0">
                <a:latin typeface="Meiryo UI"/>
                <a:cs typeface="Meiryo UI"/>
              </a:rPr>
              <a:t>向上</a:t>
            </a:r>
            <a:r>
              <a:rPr sz="1600" spc="-10" dirty="0">
                <a:latin typeface="Meiryo UI"/>
                <a:cs typeface="Meiryo UI"/>
              </a:rPr>
              <a:t>を</a:t>
            </a:r>
            <a:r>
              <a:rPr sz="1600" dirty="0">
                <a:latin typeface="Meiryo UI"/>
                <a:cs typeface="Meiryo UI"/>
              </a:rPr>
              <a:t>図</a:t>
            </a:r>
            <a:r>
              <a:rPr sz="1600" spc="-5" dirty="0">
                <a:latin typeface="Meiryo UI"/>
                <a:cs typeface="Meiryo UI"/>
              </a:rPr>
              <a:t>るため、事業</a:t>
            </a:r>
            <a:r>
              <a:rPr sz="1600" dirty="0">
                <a:latin typeface="Meiryo UI"/>
                <a:cs typeface="Meiryo UI"/>
              </a:rPr>
              <a:t>承</a:t>
            </a:r>
            <a:r>
              <a:rPr sz="1600" spc="-5" dirty="0">
                <a:latin typeface="Meiryo UI"/>
                <a:cs typeface="Meiryo UI"/>
              </a:rPr>
              <a:t>継税</a:t>
            </a:r>
            <a:r>
              <a:rPr sz="1600" dirty="0">
                <a:latin typeface="Meiryo UI"/>
                <a:cs typeface="Meiryo UI"/>
              </a:rPr>
              <a:t>制</a:t>
            </a:r>
            <a:r>
              <a:rPr sz="1600" spc="0" dirty="0">
                <a:latin typeface="Meiryo UI"/>
                <a:cs typeface="Meiryo UI"/>
              </a:rPr>
              <a:t>に</a:t>
            </a:r>
            <a:r>
              <a:rPr sz="1600" spc="-15" dirty="0">
                <a:latin typeface="Meiryo UI"/>
                <a:cs typeface="Meiryo UI"/>
              </a:rPr>
              <a:t>つ</a:t>
            </a:r>
            <a:r>
              <a:rPr sz="1600" spc="0" dirty="0">
                <a:latin typeface="Meiryo UI"/>
                <a:cs typeface="Meiryo UI"/>
              </a:rPr>
              <a:t>い</a:t>
            </a:r>
            <a:r>
              <a:rPr sz="1600" spc="-5" dirty="0">
                <a:latin typeface="Meiryo UI"/>
                <a:cs typeface="Meiryo UI"/>
              </a:rPr>
              <a:t>て、</a:t>
            </a:r>
            <a:r>
              <a:rPr sz="1600" spc="-10" dirty="0">
                <a:latin typeface="Meiryo UI"/>
                <a:cs typeface="Meiryo UI"/>
              </a:rPr>
              <a:t>そ</a:t>
            </a:r>
            <a:r>
              <a:rPr sz="1600" spc="0" dirty="0">
                <a:latin typeface="Meiryo UI"/>
                <a:cs typeface="Meiryo UI"/>
              </a:rPr>
              <a:t>の</a:t>
            </a:r>
            <a:r>
              <a:rPr sz="1600" spc="-5" dirty="0">
                <a:latin typeface="Meiryo UI"/>
                <a:cs typeface="Meiryo UI"/>
              </a:rPr>
              <a:t>対</a:t>
            </a:r>
            <a:r>
              <a:rPr sz="1600" dirty="0">
                <a:latin typeface="Meiryo UI"/>
                <a:cs typeface="Meiryo UI"/>
              </a:rPr>
              <a:t>象</a:t>
            </a:r>
            <a:r>
              <a:rPr sz="1600" spc="-10" dirty="0">
                <a:latin typeface="Meiryo UI"/>
                <a:cs typeface="Meiryo UI"/>
              </a:rPr>
              <a:t>を</a:t>
            </a:r>
            <a:r>
              <a:rPr sz="1600" dirty="0">
                <a:latin typeface="Meiryo UI"/>
                <a:cs typeface="Meiryo UI"/>
              </a:rPr>
              <a:t>抜</a:t>
            </a:r>
            <a:r>
              <a:rPr sz="1600" spc="-5" dirty="0">
                <a:latin typeface="Meiryo UI"/>
                <a:cs typeface="Meiryo UI"/>
              </a:rPr>
              <a:t>本</a:t>
            </a:r>
            <a:r>
              <a:rPr sz="1600" dirty="0">
                <a:latin typeface="Meiryo UI"/>
                <a:cs typeface="Meiryo UI"/>
              </a:rPr>
              <a:t>的</a:t>
            </a:r>
            <a:r>
              <a:rPr sz="1600" spc="-15" dirty="0">
                <a:latin typeface="Meiryo UI"/>
                <a:cs typeface="Meiryo UI"/>
              </a:rPr>
              <a:t>に</a:t>
            </a:r>
            <a:r>
              <a:rPr sz="1600" dirty="0">
                <a:latin typeface="Meiryo UI"/>
                <a:cs typeface="Meiryo UI"/>
              </a:rPr>
              <a:t>拡</a:t>
            </a:r>
            <a:r>
              <a:rPr sz="1600" spc="-5" dirty="0">
                <a:latin typeface="Meiryo UI"/>
                <a:cs typeface="Meiryo UI"/>
              </a:rPr>
              <a:t>充</a:t>
            </a:r>
            <a:r>
              <a:rPr sz="1600" dirty="0">
                <a:latin typeface="Meiryo UI"/>
                <a:cs typeface="Meiryo UI"/>
              </a:rPr>
              <a:t>す</a:t>
            </a:r>
            <a:r>
              <a:rPr sz="1600" spc="-5" dirty="0">
                <a:latin typeface="Meiryo UI"/>
                <a:cs typeface="Meiryo UI"/>
              </a:rPr>
              <a:t>る</a:t>
            </a:r>
            <a:r>
              <a:rPr sz="1600" dirty="0">
                <a:latin typeface="Meiryo UI"/>
                <a:cs typeface="Meiryo UI"/>
              </a:rPr>
              <a:t>こ</a:t>
            </a:r>
            <a:r>
              <a:rPr sz="1600" spc="-5" dirty="0">
                <a:latin typeface="Meiryo UI"/>
                <a:cs typeface="Meiryo UI"/>
              </a:rPr>
              <a:t>と </a:t>
            </a:r>
            <a:r>
              <a:rPr sz="1600" spc="-15" dirty="0">
                <a:latin typeface="Meiryo UI"/>
                <a:cs typeface="Meiryo UI"/>
              </a:rPr>
              <a:t>に</a:t>
            </a:r>
            <a:r>
              <a:rPr sz="1600" spc="-10" dirty="0">
                <a:latin typeface="Meiryo UI"/>
                <a:cs typeface="Meiryo UI"/>
              </a:rPr>
              <a:t>よ</a:t>
            </a:r>
            <a:r>
              <a:rPr sz="1600" spc="-5" dirty="0">
                <a:latin typeface="Meiryo UI"/>
                <a:cs typeface="Meiryo UI"/>
              </a:rPr>
              <a:t>り</a:t>
            </a:r>
            <a:r>
              <a:rPr sz="1600" spc="-10" dirty="0">
                <a:latin typeface="Meiryo UI"/>
                <a:cs typeface="Meiryo UI"/>
              </a:rPr>
              <a:t>、</a:t>
            </a:r>
            <a:r>
              <a:rPr sz="1600" spc="-5" dirty="0">
                <a:latin typeface="Meiryo UI"/>
                <a:cs typeface="Meiryo UI"/>
              </a:rPr>
              <a:t>事業承</a:t>
            </a:r>
            <a:r>
              <a:rPr sz="1600" dirty="0">
                <a:latin typeface="Meiryo UI"/>
                <a:cs typeface="Meiryo UI"/>
              </a:rPr>
              <a:t>継</a:t>
            </a:r>
            <a:r>
              <a:rPr sz="1600" spc="-10" dirty="0">
                <a:latin typeface="Meiryo UI"/>
                <a:cs typeface="Meiryo UI"/>
              </a:rPr>
              <a:t>を</a:t>
            </a:r>
            <a:r>
              <a:rPr sz="1600" spc="-5" dirty="0">
                <a:latin typeface="Meiryo UI"/>
                <a:cs typeface="Meiryo UI"/>
              </a:rPr>
              <a:t>強</a:t>
            </a:r>
            <a:r>
              <a:rPr sz="1600" dirty="0">
                <a:latin typeface="Meiryo UI"/>
                <a:cs typeface="Meiryo UI"/>
              </a:rPr>
              <a:t>力</a:t>
            </a:r>
            <a:r>
              <a:rPr sz="1600" spc="-5" dirty="0">
                <a:latin typeface="Meiryo UI"/>
                <a:cs typeface="Meiryo UI"/>
              </a:rPr>
              <a:t>に後</a:t>
            </a:r>
            <a:r>
              <a:rPr sz="1600" dirty="0">
                <a:latin typeface="Meiryo UI"/>
                <a:cs typeface="Meiryo UI"/>
              </a:rPr>
              <a:t>押し</a:t>
            </a:r>
            <a:r>
              <a:rPr sz="1600" spc="0" dirty="0">
                <a:latin typeface="Meiryo UI"/>
                <a:cs typeface="Meiryo UI"/>
              </a:rPr>
              <a:t>す</a:t>
            </a:r>
            <a:r>
              <a:rPr sz="1600" spc="-10" dirty="0">
                <a:latin typeface="Meiryo UI"/>
                <a:cs typeface="Meiryo UI"/>
              </a:rPr>
              <a:t>る</a:t>
            </a:r>
            <a:r>
              <a:rPr sz="1600" spc="-5" dirty="0">
                <a:latin typeface="Meiryo UI"/>
                <a:cs typeface="Meiryo UI"/>
              </a:rPr>
              <a:t>と</a:t>
            </a:r>
            <a:r>
              <a:rPr sz="1600" spc="0" dirty="0">
                <a:latin typeface="Meiryo UI"/>
                <a:cs typeface="Meiryo UI"/>
              </a:rPr>
              <a:t>と</a:t>
            </a:r>
            <a:r>
              <a:rPr sz="1600" spc="-5" dirty="0">
                <a:latin typeface="Meiryo UI"/>
                <a:cs typeface="Meiryo UI"/>
              </a:rPr>
              <a:t>もに、</a:t>
            </a:r>
            <a:r>
              <a:rPr sz="1600" spc="5" dirty="0">
                <a:latin typeface="Meiryo UI"/>
                <a:cs typeface="Meiryo UI"/>
              </a:rPr>
              <a:t>M&amp;A</a:t>
            </a:r>
            <a:r>
              <a:rPr sz="1600" spc="-5" dirty="0">
                <a:latin typeface="Meiryo UI"/>
                <a:cs typeface="Meiryo UI"/>
              </a:rPr>
              <a:t>を</a:t>
            </a:r>
            <a:r>
              <a:rPr sz="1600" dirty="0">
                <a:latin typeface="Meiryo UI"/>
                <a:cs typeface="Meiryo UI"/>
              </a:rPr>
              <a:t>通じ</a:t>
            </a:r>
            <a:r>
              <a:rPr sz="1600" spc="-15" dirty="0">
                <a:latin typeface="Meiryo UI"/>
                <a:cs typeface="Meiryo UI"/>
              </a:rPr>
              <a:t>た</a:t>
            </a:r>
            <a:r>
              <a:rPr sz="1600" spc="-5" dirty="0">
                <a:latin typeface="Meiryo UI"/>
                <a:cs typeface="Meiryo UI"/>
              </a:rPr>
              <a:t>事</a:t>
            </a:r>
            <a:r>
              <a:rPr sz="1600" dirty="0">
                <a:latin typeface="Meiryo UI"/>
                <a:cs typeface="Meiryo UI"/>
              </a:rPr>
              <a:t>業</a:t>
            </a:r>
            <a:r>
              <a:rPr sz="1600" spc="-5" dirty="0">
                <a:latin typeface="Meiryo UI"/>
                <a:cs typeface="Meiryo UI"/>
              </a:rPr>
              <a:t>承</a:t>
            </a:r>
            <a:r>
              <a:rPr sz="1600" dirty="0">
                <a:latin typeface="Meiryo UI"/>
                <a:cs typeface="Meiryo UI"/>
              </a:rPr>
              <a:t>継</a:t>
            </a:r>
            <a:r>
              <a:rPr sz="1600" spc="-5" dirty="0">
                <a:latin typeface="Meiryo UI"/>
                <a:cs typeface="Meiryo UI"/>
              </a:rPr>
              <a:t>につ</a:t>
            </a:r>
            <a:r>
              <a:rPr sz="1600" spc="0" dirty="0">
                <a:latin typeface="Meiryo UI"/>
                <a:cs typeface="Meiryo UI"/>
              </a:rPr>
              <a:t>い</a:t>
            </a:r>
            <a:r>
              <a:rPr sz="1600" spc="-5" dirty="0">
                <a:latin typeface="Meiryo UI"/>
                <a:cs typeface="Meiryo UI"/>
              </a:rPr>
              <a:t>て</a:t>
            </a:r>
            <a:r>
              <a:rPr sz="1600" spc="-10" dirty="0">
                <a:latin typeface="Meiryo UI"/>
                <a:cs typeface="Meiryo UI"/>
              </a:rPr>
              <a:t>、</a:t>
            </a:r>
            <a:r>
              <a:rPr sz="1600" dirty="0">
                <a:latin typeface="Meiryo UI"/>
                <a:cs typeface="Meiryo UI"/>
              </a:rPr>
              <a:t>新</a:t>
            </a:r>
            <a:r>
              <a:rPr sz="1600" spc="-5" dirty="0">
                <a:latin typeface="Meiryo UI"/>
                <a:cs typeface="Meiryo UI"/>
              </a:rPr>
              <a:t>たに支援</a:t>
            </a:r>
            <a:r>
              <a:rPr sz="1600" dirty="0">
                <a:latin typeface="Meiryo UI"/>
                <a:cs typeface="Meiryo UI"/>
              </a:rPr>
              <a:t>措置</a:t>
            </a:r>
            <a:r>
              <a:rPr sz="1600" spc="-10" dirty="0">
                <a:latin typeface="Meiryo UI"/>
                <a:cs typeface="Meiryo UI"/>
              </a:rPr>
              <a:t>を</a:t>
            </a:r>
            <a:r>
              <a:rPr sz="1600" spc="-5" dirty="0">
                <a:latin typeface="Meiryo UI"/>
                <a:cs typeface="Meiryo UI"/>
              </a:rPr>
              <a:t>創</a:t>
            </a:r>
            <a:r>
              <a:rPr sz="1600" dirty="0">
                <a:latin typeface="Meiryo UI"/>
                <a:cs typeface="Meiryo UI"/>
              </a:rPr>
              <a:t>設</a:t>
            </a:r>
            <a:r>
              <a:rPr sz="1600" spc="0" dirty="0">
                <a:latin typeface="Meiryo UI"/>
                <a:cs typeface="Meiryo UI"/>
              </a:rPr>
              <a:t>す</a:t>
            </a:r>
            <a:r>
              <a:rPr sz="1600" spc="-5" dirty="0">
                <a:latin typeface="Meiryo UI"/>
                <a:cs typeface="Meiryo UI"/>
              </a:rPr>
              <a:t>るこ とで</a:t>
            </a:r>
            <a:r>
              <a:rPr sz="1600" spc="-10" dirty="0">
                <a:latin typeface="Meiryo UI"/>
                <a:cs typeface="Meiryo UI"/>
              </a:rPr>
              <a:t>、</a:t>
            </a:r>
            <a:r>
              <a:rPr sz="1600" spc="-5" dirty="0">
                <a:latin typeface="Meiryo UI"/>
                <a:cs typeface="Meiryo UI"/>
              </a:rPr>
              <a:t>多様な経営引継ぎの形</a:t>
            </a:r>
            <a:r>
              <a:rPr sz="1600" dirty="0">
                <a:latin typeface="Meiryo UI"/>
                <a:cs typeface="Meiryo UI"/>
              </a:rPr>
              <a:t>態</a:t>
            </a:r>
            <a:r>
              <a:rPr sz="1600" spc="-5" dirty="0">
                <a:latin typeface="Meiryo UI"/>
                <a:cs typeface="Meiryo UI"/>
              </a:rPr>
              <a:t>に</a:t>
            </a:r>
            <a:r>
              <a:rPr sz="1600" dirty="0">
                <a:latin typeface="Meiryo UI"/>
                <a:cs typeface="Meiryo UI"/>
              </a:rPr>
              <a:t>応じ</a:t>
            </a:r>
            <a:r>
              <a:rPr sz="1600" spc="-10" dirty="0">
                <a:latin typeface="Meiryo UI"/>
                <a:cs typeface="Meiryo UI"/>
              </a:rPr>
              <a:t>た</a:t>
            </a:r>
            <a:r>
              <a:rPr sz="1600" dirty="0">
                <a:latin typeface="Meiryo UI"/>
                <a:cs typeface="Meiryo UI"/>
              </a:rPr>
              <a:t>次</a:t>
            </a:r>
            <a:r>
              <a:rPr sz="1600" spc="-5" dirty="0">
                <a:latin typeface="Meiryo UI"/>
                <a:cs typeface="Meiryo UI"/>
              </a:rPr>
              <a:t>世代</a:t>
            </a:r>
            <a:r>
              <a:rPr sz="1600" dirty="0">
                <a:latin typeface="Meiryo UI"/>
                <a:cs typeface="Meiryo UI"/>
              </a:rPr>
              <a:t>経</a:t>
            </a:r>
            <a:r>
              <a:rPr sz="1600" spc="-5" dirty="0">
                <a:latin typeface="Meiryo UI"/>
                <a:cs typeface="Meiryo UI"/>
              </a:rPr>
              <a:t>営者</a:t>
            </a:r>
            <a:r>
              <a:rPr sz="1600" spc="0" dirty="0">
                <a:latin typeface="Meiryo UI"/>
                <a:cs typeface="Meiryo UI"/>
              </a:rPr>
              <a:t>へ</a:t>
            </a:r>
            <a:r>
              <a:rPr sz="1600" spc="-5" dirty="0">
                <a:latin typeface="Meiryo UI"/>
                <a:cs typeface="Meiryo UI"/>
              </a:rPr>
              <a:t>の事</a:t>
            </a:r>
            <a:r>
              <a:rPr sz="1600" dirty="0">
                <a:latin typeface="Meiryo UI"/>
                <a:cs typeface="Meiryo UI"/>
              </a:rPr>
              <a:t>業</a:t>
            </a:r>
            <a:r>
              <a:rPr sz="1600" spc="-5" dirty="0">
                <a:latin typeface="Meiryo UI"/>
                <a:cs typeface="Meiryo UI"/>
              </a:rPr>
              <a:t>承</a:t>
            </a:r>
            <a:r>
              <a:rPr sz="1600" dirty="0">
                <a:latin typeface="Meiryo UI"/>
                <a:cs typeface="Meiryo UI"/>
              </a:rPr>
              <a:t>継</a:t>
            </a:r>
            <a:r>
              <a:rPr sz="1600" spc="-10" dirty="0">
                <a:latin typeface="Meiryo UI"/>
                <a:cs typeface="Meiryo UI"/>
              </a:rPr>
              <a:t>を</a:t>
            </a:r>
            <a:r>
              <a:rPr sz="1600" dirty="0">
                <a:latin typeface="Meiryo UI"/>
                <a:cs typeface="Meiryo UI"/>
              </a:rPr>
              <a:t>加</a:t>
            </a:r>
            <a:r>
              <a:rPr sz="1600" spc="-10" dirty="0">
                <a:latin typeface="Meiryo UI"/>
                <a:cs typeface="Meiryo UI"/>
              </a:rPr>
              <a:t>速</a:t>
            </a:r>
            <a:r>
              <a:rPr sz="1600" dirty="0">
                <a:latin typeface="Meiryo UI"/>
                <a:cs typeface="Meiryo UI"/>
              </a:rPr>
              <a:t>させ</a:t>
            </a:r>
            <a:r>
              <a:rPr sz="1600" spc="-5" dirty="0">
                <a:latin typeface="Meiryo UI"/>
                <a:cs typeface="Meiryo UI"/>
              </a:rPr>
              <a:t>る。</a:t>
            </a:r>
            <a:endParaRPr sz="1600" dirty="0">
              <a:latin typeface="Meiryo UI"/>
              <a:cs typeface="Meiryo UI"/>
            </a:endParaRPr>
          </a:p>
        </p:txBody>
      </p:sp>
      <p:sp>
        <p:nvSpPr>
          <p:cNvPr id="6" name="object 6"/>
          <p:cNvSpPr txBox="1"/>
          <p:nvPr/>
        </p:nvSpPr>
        <p:spPr>
          <a:xfrm>
            <a:off x="9589034" y="6588546"/>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Meiryo UI"/>
                <a:cs typeface="Meiryo UI"/>
              </a:rPr>
              <a:t>1</a:t>
            </a:r>
            <a:r>
              <a:rPr lang="en-US" sz="1400" dirty="0" smtClean="0">
                <a:latin typeface="Meiryo UI"/>
                <a:cs typeface="Meiryo UI"/>
              </a:rPr>
              <a:t>9</a:t>
            </a:r>
            <a:endParaRPr sz="1400" dirty="0">
              <a:latin typeface="Meiryo UI"/>
              <a:cs typeface="Meiryo UI"/>
            </a:endParaRPr>
          </a:p>
        </p:txBody>
      </p:sp>
      <p:sp>
        <p:nvSpPr>
          <p:cNvPr id="7" name="object 7"/>
          <p:cNvSpPr/>
          <p:nvPr/>
        </p:nvSpPr>
        <p:spPr>
          <a:xfrm>
            <a:off x="454913" y="4510278"/>
            <a:ext cx="1513840" cy="288290"/>
          </a:xfrm>
          <a:custGeom>
            <a:avLst/>
            <a:gdLst/>
            <a:ahLst/>
            <a:cxnLst/>
            <a:rect l="l" t="t" r="r" b="b"/>
            <a:pathLst>
              <a:path w="1513839" h="288289">
                <a:moveTo>
                  <a:pt x="756666" y="0"/>
                </a:moveTo>
                <a:lnTo>
                  <a:pt x="683794" y="659"/>
                </a:lnTo>
                <a:lnTo>
                  <a:pt x="612882" y="2596"/>
                </a:lnTo>
                <a:lnTo>
                  <a:pt x="544247" y="5752"/>
                </a:lnTo>
                <a:lnTo>
                  <a:pt x="478205" y="10065"/>
                </a:lnTo>
                <a:lnTo>
                  <a:pt x="415075" y="15475"/>
                </a:lnTo>
                <a:lnTo>
                  <a:pt x="355173" y="21922"/>
                </a:lnTo>
                <a:lnTo>
                  <a:pt x="298817" y="29346"/>
                </a:lnTo>
                <a:lnTo>
                  <a:pt x="246322" y="37686"/>
                </a:lnTo>
                <a:lnTo>
                  <a:pt x="198007" y="46882"/>
                </a:lnTo>
                <a:lnTo>
                  <a:pt x="154189" y="56873"/>
                </a:lnTo>
                <a:lnTo>
                  <a:pt x="115184" y="67600"/>
                </a:lnTo>
                <a:lnTo>
                  <a:pt x="52884" y="91017"/>
                </a:lnTo>
                <a:lnTo>
                  <a:pt x="13643" y="116650"/>
                </a:lnTo>
                <a:lnTo>
                  <a:pt x="0" y="144018"/>
                </a:lnTo>
                <a:lnTo>
                  <a:pt x="3463" y="157888"/>
                </a:lnTo>
                <a:lnTo>
                  <a:pt x="52884" y="197018"/>
                </a:lnTo>
                <a:lnTo>
                  <a:pt x="115184" y="220435"/>
                </a:lnTo>
                <a:lnTo>
                  <a:pt x="154189" y="231162"/>
                </a:lnTo>
                <a:lnTo>
                  <a:pt x="198007" y="241153"/>
                </a:lnTo>
                <a:lnTo>
                  <a:pt x="246322" y="250349"/>
                </a:lnTo>
                <a:lnTo>
                  <a:pt x="298817" y="258689"/>
                </a:lnTo>
                <a:lnTo>
                  <a:pt x="355173" y="266113"/>
                </a:lnTo>
                <a:lnTo>
                  <a:pt x="415075" y="272560"/>
                </a:lnTo>
                <a:lnTo>
                  <a:pt x="478205" y="277970"/>
                </a:lnTo>
                <a:lnTo>
                  <a:pt x="544247" y="282283"/>
                </a:lnTo>
                <a:lnTo>
                  <a:pt x="612882" y="285439"/>
                </a:lnTo>
                <a:lnTo>
                  <a:pt x="683794" y="287376"/>
                </a:lnTo>
                <a:lnTo>
                  <a:pt x="756666" y="288036"/>
                </a:lnTo>
                <a:lnTo>
                  <a:pt x="829537" y="287376"/>
                </a:lnTo>
                <a:lnTo>
                  <a:pt x="900449" y="285439"/>
                </a:lnTo>
                <a:lnTo>
                  <a:pt x="969084" y="282283"/>
                </a:lnTo>
                <a:lnTo>
                  <a:pt x="1035126" y="277970"/>
                </a:lnTo>
                <a:lnTo>
                  <a:pt x="1098256" y="272560"/>
                </a:lnTo>
                <a:lnTo>
                  <a:pt x="1158158" y="266113"/>
                </a:lnTo>
                <a:lnTo>
                  <a:pt x="1214514" y="258689"/>
                </a:lnTo>
                <a:lnTo>
                  <a:pt x="1267009" y="250349"/>
                </a:lnTo>
                <a:lnTo>
                  <a:pt x="1315324" y="241153"/>
                </a:lnTo>
                <a:lnTo>
                  <a:pt x="1359142" y="231162"/>
                </a:lnTo>
                <a:lnTo>
                  <a:pt x="1398147" y="220435"/>
                </a:lnTo>
                <a:lnTo>
                  <a:pt x="1460447" y="197018"/>
                </a:lnTo>
                <a:lnTo>
                  <a:pt x="1499688" y="171385"/>
                </a:lnTo>
                <a:lnTo>
                  <a:pt x="1513332" y="144018"/>
                </a:lnTo>
                <a:lnTo>
                  <a:pt x="1509868" y="130147"/>
                </a:lnTo>
                <a:lnTo>
                  <a:pt x="1460447" y="91017"/>
                </a:lnTo>
                <a:lnTo>
                  <a:pt x="1398147" y="67600"/>
                </a:lnTo>
                <a:lnTo>
                  <a:pt x="1359142" y="56873"/>
                </a:lnTo>
                <a:lnTo>
                  <a:pt x="1315324" y="46882"/>
                </a:lnTo>
                <a:lnTo>
                  <a:pt x="1267009" y="37686"/>
                </a:lnTo>
                <a:lnTo>
                  <a:pt x="1214514" y="29346"/>
                </a:lnTo>
                <a:lnTo>
                  <a:pt x="1158158" y="21922"/>
                </a:lnTo>
                <a:lnTo>
                  <a:pt x="1098256" y="15475"/>
                </a:lnTo>
                <a:lnTo>
                  <a:pt x="1035126" y="10065"/>
                </a:lnTo>
                <a:lnTo>
                  <a:pt x="969084" y="5752"/>
                </a:lnTo>
                <a:lnTo>
                  <a:pt x="900449" y="2596"/>
                </a:lnTo>
                <a:lnTo>
                  <a:pt x="829537" y="659"/>
                </a:lnTo>
                <a:lnTo>
                  <a:pt x="756666" y="0"/>
                </a:lnTo>
                <a:close/>
              </a:path>
            </a:pathLst>
          </a:custGeom>
          <a:solidFill>
            <a:srgbClr val="EBF1DE"/>
          </a:solidFill>
        </p:spPr>
        <p:txBody>
          <a:bodyPr wrap="square" lIns="0" tIns="0" rIns="0" bIns="0" rtlCol="0"/>
          <a:lstStyle/>
          <a:p>
            <a:endParaRPr/>
          </a:p>
        </p:txBody>
      </p:sp>
      <p:sp>
        <p:nvSpPr>
          <p:cNvPr id="8" name="object 8"/>
          <p:cNvSpPr/>
          <p:nvPr/>
        </p:nvSpPr>
        <p:spPr>
          <a:xfrm>
            <a:off x="454913" y="4510278"/>
            <a:ext cx="1513840" cy="288290"/>
          </a:xfrm>
          <a:custGeom>
            <a:avLst/>
            <a:gdLst/>
            <a:ahLst/>
            <a:cxnLst/>
            <a:rect l="l" t="t" r="r" b="b"/>
            <a:pathLst>
              <a:path w="1513839" h="288289">
                <a:moveTo>
                  <a:pt x="0" y="144018"/>
                </a:moveTo>
                <a:lnTo>
                  <a:pt x="30223" y="103587"/>
                </a:lnTo>
                <a:lnTo>
                  <a:pt x="81310" y="79001"/>
                </a:lnTo>
                <a:lnTo>
                  <a:pt x="154189" y="56873"/>
                </a:lnTo>
                <a:lnTo>
                  <a:pt x="198007" y="46882"/>
                </a:lnTo>
                <a:lnTo>
                  <a:pt x="246322" y="37686"/>
                </a:lnTo>
                <a:lnTo>
                  <a:pt x="298817" y="29346"/>
                </a:lnTo>
                <a:lnTo>
                  <a:pt x="355173" y="21922"/>
                </a:lnTo>
                <a:lnTo>
                  <a:pt x="415075" y="15475"/>
                </a:lnTo>
                <a:lnTo>
                  <a:pt x="478205" y="10065"/>
                </a:lnTo>
                <a:lnTo>
                  <a:pt x="544247" y="5752"/>
                </a:lnTo>
                <a:lnTo>
                  <a:pt x="612882" y="2596"/>
                </a:lnTo>
                <a:lnTo>
                  <a:pt x="683794" y="659"/>
                </a:lnTo>
                <a:lnTo>
                  <a:pt x="756666" y="0"/>
                </a:lnTo>
                <a:lnTo>
                  <a:pt x="829537" y="659"/>
                </a:lnTo>
                <a:lnTo>
                  <a:pt x="900449" y="2596"/>
                </a:lnTo>
                <a:lnTo>
                  <a:pt x="969084" y="5752"/>
                </a:lnTo>
                <a:lnTo>
                  <a:pt x="1035126" y="10065"/>
                </a:lnTo>
                <a:lnTo>
                  <a:pt x="1098256" y="15475"/>
                </a:lnTo>
                <a:lnTo>
                  <a:pt x="1158158" y="21922"/>
                </a:lnTo>
                <a:lnTo>
                  <a:pt x="1214514" y="29346"/>
                </a:lnTo>
                <a:lnTo>
                  <a:pt x="1267009" y="37686"/>
                </a:lnTo>
                <a:lnTo>
                  <a:pt x="1315324" y="46882"/>
                </a:lnTo>
                <a:lnTo>
                  <a:pt x="1359142" y="56873"/>
                </a:lnTo>
                <a:lnTo>
                  <a:pt x="1398147" y="67600"/>
                </a:lnTo>
                <a:lnTo>
                  <a:pt x="1460447" y="91017"/>
                </a:lnTo>
                <a:lnTo>
                  <a:pt x="1499688" y="116650"/>
                </a:lnTo>
                <a:lnTo>
                  <a:pt x="1513332" y="144018"/>
                </a:lnTo>
                <a:lnTo>
                  <a:pt x="1509868" y="157888"/>
                </a:lnTo>
                <a:lnTo>
                  <a:pt x="1460447" y="197018"/>
                </a:lnTo>
                <a:lnTo>
                  <a:pt x="1398147" y="220435"/>
                </a:lnTo>
                <a:lnTo>
                  <a:pt x="1359142" y="231162"/>
                </a:lnTo>
                <a:lnTo>
                  <a:pt x="1315324" y="241153"/>
                </a:lnTo>
                <a:lnTo>
                  <a:pt x="1267009" y="250349"/>
                </a:lnTo>
                <a:lnTo>
                  <a:pt x="1214514" y="258689"/>
                </a:lnTo>
                <a:lnTo>
                  <a:pt x="1158158" y="266113"/>
                </a:lnTo>
                <a:lnTo>
                  <a:pt x="1098256" y="272560"/>
                </a:lnTo>
                <a:lnTo>
                  <a:pt x="1035126" y="277970"/>
                </a:lnTo>
                <a:lnTo>
                  <a:pt x="969084" y="282283"/>
                </a:lnTo>
                <a:lnTo>
                  <a:pt x="900449" y="285439"/>
                </a:lnTo>
                <a:lnTo>
                  <a:pt x="829537" y="287376"/>
                </a:lnTo>
                <a:lnTo>
                  <a:pt x="756666" y="288036"/>
                </a:lnTo>
                <a:lnTo>
                  <a:pt x="683794" y="287376"/>
                </a:lnTo>
                <a:lnTo>
                  <a:pt x="612882" y="285439"/>
                </a:lnTo>
                <a:lnTo>
                  <a:pt x="544247" y="282283"/>
                </a:lnTo>
                <a:lnTo>
                  <a:pt x="478205" y="277970"/>
                </a:lnTo>
                <a:lnTo>
                  <a:pt x="415075" y="272560"/>
                </a:lnTo>
                <a:lnTo>
                  <a:pt x="355173" y="266113"/>
                </a:lnTo>
                <a:lnTo>
                  <a:pt x="298817" y="258689"/>
                </a:lnTo>
                <a:lnTo>
                  <a:pt x="246322" y="250349"/>
                </a:lnTo>
                <a:lnTo>
                  <a:pt x="198007" y="241153"/>
                </a:lnTo>
                <a:lnTo>
                  <a:pt x="154189" y="231162"/>
                </a:lnTo>
                <a:lnTo>
                  <a:pt x="115184" y="220435"/>
                </a:lnTo>
                <a:lnTo>
                  <a:pt x="52884" y="197018"/>
                </a:lnTo>
                <a:lnTo>
                  <a:pt x="13643" y="171385"/>
                </a:lnTo>
                <a:lnTo>
                  <a:pt x="0" y="144018"/>
                </a:lnTo>
                <a:close/>
              </a:path>
            </a:pathLst>
          </a:custGeom>
          <a:ln w="25908">
            <a:solidFill>
              <a:srgbClr val="77933C"/>
            </a:solidFill>
          </a:ln>
        </p:spPr>
        <p:txBody>
          <a:bodyPr wrap="square" lIns="0" tIns="0" rIns="0" bIns="0" rtlCol="0"/>
          <a:lstStyle/>
          <a:p>
            <a:endParaRPr/>
          </a:p>
        </p:txBody>
      </p:sp>
      <p:sp>
        <p:nvSpPr>
          <p:cNvPr id="9" name="object 9"/>
          <p:cNvSpPr/>
          <p:nvPr/>
        </p:nvSpPr>
        <p:spPr>
          <a:xfrm>
            <a:off x="1965960" y="3875532"/>
            <a:ext cx="513587" cy="61417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014728" y="3910584"/>
            <a:ext cx="417575" cy="50444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014727" y="3910584"/>
            <a:ext cx="417830" cy="504825"/>
          </a:xfrm>
          <a:custGeom>
            <a:avLst/>
            <a:gdLst/>
            <a:ahLst/>
            <a:cxnLst/>
            <a:rect l="l" t="t" r="r" b="b"/>
            <a:pathLst>
              <a:path w="417830" h="504825">
                <a:moveTo>
                  <a:pt x="208787" y="504444"/>
                </a:moveTo>
                <a:lnTo>
                  <a:pt x="0" y="252222"/>
                </a:lnTo>
                <a:lnTo>
                  <a:pt x="208787" y="0"/>
                </a:lnTo>
                <a:lnTo>
                  <a:pt x="208787" y="126111"/>
                </a:lnTo>
                <a:lnTo>
                  <a:pt x="417575" y="126111"/>
                </a:lnTo>
                <a:lnTo>
                  <a:pt x="417575" y="378333"/>
                </a:lnTo>
                <a:lnTo>
                  <a:pt x="208787" y="378333"/>
                </a:lnTo>
                <a:lnTo>
                  <a:pt x="208787" y="504444"/>
                </a:lnTo>
                <a:close/>
              </a:path>
            </a:pathLst>
          </a:custGeom>
          <a:ln w="9144">
            <a:solidFill>
              <a:srgbClr val="98B954"/>
            </a:solidFill>
          </a:ln>
        </p:spPr>
        <p:txBody>
          <a:bodyPr wrap="square" lIns="0" tIns="0" rIns="0" bIns="0" rtlCol="0"/>
          <a:lstStyle/>
          <a:p>
            <a:endParaRPr/>
          </a:p>
        </p:txBody>
      </p:sp>
      <p:sp>
        <p:nvSpPr>
          <p:cNvPr id="12" name="object 12"/>
          <p:cNvSpPr/>
          <p:nvPr/>
        </p:nvSpPr>
        <p:spPr>
          <a:xfrm>
            <a:off x="2529839" y="3150108"/>
            <a:ext cx="7007352" cy="17861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577083" y="3177540"/>
            <a:ext cx="6912863" cy="169163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577083" y="3177543"/>
            <a:ext cx="6913245" cy="1691639"/>
          </a:xfrm>
          <a:custGeom>
            <a:avLst/>
            <a:gdLst/>
            <a:ahLst/>
            <a:cxnLst/>
            <a:rect l="l" t="t" r="r" b="b"/>
            <a:pathLst>
              <a:path w="6913245" h="1691639">
                <a:moveTo>
                  <a:pt x="0" y="281939"/>
                </a:moveTo>
                <a:lnTo>
                  <a:pt x="3690" y="236207"/>
                </a:lnTo>
                <a:lnTo>
                  <a:pt x="14373" y="192823"/>
                </a:lnTo>
                <a:lnTo>
                  <a:pt x="31468" y="152370"/>
                </a:lnTo>
                <a:lnTo>
                  <a:pt x="54397" y="115428"/>
                </a:lnTo>
                <a:lnTo>
                  <a:pt x="82576" y="82576"/>
                </a:lnTo>
                <a:lnTo>
                  <a:pt x="115428" y="54397"/>
                </a:lnTo>
                <a:lnTo>
                  <a:pt x="152370" y="31468"/>
                </a:lnTo>
                <a:lnTo>
                  <a:pt x="192823" y="14373"/>
                </a:lnTo>
                <a:lnTo>
                  <a:pt x="236207" y="3690"/>
                </a:lnTo>
                <a:lnTo>
                  <a:pt x="281940" y="0"/>
                </a:lnTo>
                <a:lnTo>
                  <a:pt x="6630924" y="0"/>
                </a:lnTo>
                <a:lnTo>
                  <a:pt x="6676656" y="3690"/>
                </a:lnTo>
                <a:lnTo>
                  <a:pt x="6720040" y="14373"/>
                </a:lnTo>
                <a:lnTo>
                  <a:pt x="6760493" y="31468"/>
                </a:lnTo>
                <a:lnTo>
                  <a:pt x="6797435" y="54397"/>
                </a:lnTo>
                <a:lnTo>
                  <a:pt x="6830287" y="82576"/>
                </a:lnTo>
                <a:lnTo>
                  <a:pt x="6858466" y="115428"/>
                </a:lnTo>
                <a:lnTo>
                  <a:pt x="6881395" y="152370"/>
                </a:lnTo>
                <a:lnTo>
                  <a:pt x="6898490" y="192823"/>
                </a:lnTo>
                <a:lnTo>
                  <a:pt x="6909173" y="236207"/>
                </a:lnTo>
                <a:lnTo>
                  <a:pt x="6912864" y="281939"/>
                </a:lnTo>
                <a:lnTo>
                  <a:pt x="6912864" y="1409687"/>
                </a:lnTo>
                <a:lnTo>
                  <a:pt x="6909173" y="1455420"/>
                </a:lnTo>
                <a:lnTo>
                  <a:pt x="6898490" y="1498804"/>
                </a:lnTo>
                <a:lnTo>
                  <a:pt x="6881395" y="1539259"/>
                </a:lnTo>
                <a:lnTo>
                  <a:pt x="6858466" y="1576203"/>
                </a:lnTo>
                <a:lnTo>
                  <a:pt x="6830287" y="1609056"/>
                </a:lnTo>
                <a:lnTo>
                  <a:pt x="6797435" y="1637238"/>
                </a:lnTo>
                <a:lnTo>
                  <a:pt x="6760493" y="1660168"/>
                </a:lnTo>
                <a:lnTo>
                  <a:pt x="6720040" y="1677265"/>
                </a:lnTo>
                <a:lnTo>
                  <a:pt x="6676656" y="1687949"/>
                </a:lnTo>
                <a:lnTo>
                  <a:pt x="6630924" y="1691639"/>
                </a:lnTo>
                <a:lnTo>
                  <a:pt x="281940" y="1691639"/>
                </a:lnTo>
                <a:lnTo>
                  <a:pt x="236207" y="1687949"/>
                </a:lnTo>
                <a:lnTo>
                  <a:pt x="192823" y="1677265"/>
                </a:lnTo>
                <a:lnTo>
                  <a:pt x="152370" y="1660168"/>
                </a:lnTo>
                <a:lnTo>
                  <a:pt x="115428" y="1637238"/>
                </a:lnTo>
                <a:lnTo>
                  <a:pt x="82576" y="1609056"/>
                </a:lnTo>
                <a:lnTo>
                  <a:pt x="54397" y="1576203"/>
                </a:lnTo>
                <a:lnTo>
                  <a:pt x="31468" y="1539259"/>
                </a:lnTo>
                <a:lnTo>
                  <a:pt x="14373" y="1498804"/>
                </a:lnTo>
                <a:lnTo>
                  <a:pt x="3690" y="1455420"/>
                </a:lnTo>
                <a:lnTo>
                  <a:pt x="0" y="1409687"/>
                </a:lnTo>
                <a:lnTo>
                  <a:pt x="0" y="281939"/>
                </a:lnTo>
                <a:close/>
              </a:path>
            </a:pathLst>
          </a:custGeom>
          <a:ln w="9144">
            <a:solidFill>
              <a:srgbClr val="98B954"/>
            </a:solidFill>
          </a:ln>
        </p:spPr>
        <p:txBody>
          <a:bodyPr wrap="square" lIns="0" tIns="0" rIns="0" bIns="0" rtlCol="0"/>
          <a:lstStyle/>
          <a:p>
            <a:endParaRPr/>
          </a:p>
        </p:txBody>
      </p:sp>
      <p:sp>
        <p:nvSpPr>
          <p:cNvPr id="15" name="object 15"/>
          <p:cNvSpPr/>
          <p:nvPr/>
        </p:nvSpPr>
        <p:spPr>
          <a:xfrm>
            <a:off x="1195577" y="3900678"/>
            <a:ext cx="0" cy="113664"/>
          </a:xfrm>
          <a:custGeom>
            <a:avLst/>
            <a:gdLst/>
            <a:ahLst/>
            <a:cxnLst/>
            <a:rect l="l" t="t" r="r" b="b"/>
            <a:pathLst>
              <a:path h="113664">
                <a:moveTo>
                  <a:pt x="0" y="0"/>
                </a:moveTo>
                <a:lnTo>
                  <a:pt x="0" y="113538"/>
                </a:lnTo>
              </a:path>
            </a:pathLst>
          </a:custGeom>
          <a:ln w="38100">
            <a:solidFill>
              <a:srgbClr val="000000"/>
            </a:solidFill>
          </a:ln>
        </p:spPr>
        <p:txBody>
          <a:bodyPr wrap="square" lIns="0" tIns="0" rIns="0" bIns="0" rtlCol="0"/>
          <a:lstStyle/>
          <a:p>
            <a:endParaRPr/>
          </a:p>
        </p:txBody>
      </p:sp>
      <p:sp>
        <p:nvSpPr>
          <p:cNvPr id="16" name="object 16"/>
          <p:cNvSpPr/>
          <p:nvPr/>
        </p:nvSpPr>
        <p:spPr>
          <a:xfrm>
            <a:off x="1195577" y="4291584"/>
            <a:ext cx="0" cy="180975"/>
          </a:xfrm>
          <a:custGeom>
            <a:avLst/>
            <a:gdLst/>
            <a:ahLst/>
            <a:cxnLst/>
            <a:rect l="l" t="t" r="r" b="b"/>
            <a:pathLst>
              <a:path h="180975">
                <a:moveTo>
                  <a:pt x="0" y="0"/>
                </a:moveTo>
                <a:lnTo>
                  <a:pt x="0" y="180593"/>
                </a:lnTo>
              </a:path>
            </a:pathLst>
          </a:custGeom>
          <a:ln w="38100">
            <a:solidFill>
              <a:srgbClr val="000000"/>
            </a:solidFill>
          </a:ln>
        </p:spPr>
        <p:txBody>
          <a:bodyPr wrap="square" lIns="0" tIns="0" rIns="0" bIns="0" rtlCol="0"/>
          <a:lstStyle/>
          <a:p>
            <a:endParaRPr/>
          </a:p>
        </p:txBody>
      </p:sp>
      <p:sp>
        <p:nvSpPr>
          <p:cNvPr id="17" name="object 17"/>
          <p:cNvSpPr/>
          <p:nvPr/>
        </p:nvSpPr>
        <p:spPr>
          <a:xfrm>
            <a:off x="1128910" y="4357874"/>
            <a:ext cx="133350" cy="114300"/>
          </a:xfrm>
          <a:custGeom>
            <a:avLst/>
            <a:gdLst/>
            <a:ahLst/>
            <a:cxnLst/>
            <a:rect l="l" t="t" r="r" b="b"/>
            <a:pathLst>
              <a:path w="133350" h="114300">
                <a:moveTo>
                  <a:pt x="133350" y="0"/>
                </a:moveTo>
                <a:lnTo>
                  <a:pt x="66675" y="114300"/>
                </a:lnTo>
                <a:lnTo>
                  <a:pt x="0" y="0"/>
                </a:lnTo>
              </a:path>
            </a:pathLst>
          </a:custGeom>
          <a:ln w="38100">
            <a:solidFill>
              <a:srgbClr val="000000"/>
            </a:solidFill>
          </a:ln>
        </p:spPr>
        <p:txBody>
          <a:bodyPr wrap="square" lIns="0" tIns="0" rIns="0" bIns="0" rtlCol="0"/>
          <a:lstStyle/>
          <a:p>
            <a:endParaRPr/>
          </a:p>
        </p:txBody>
      </p:sp>
      <p:sp>
        <p:nvSpPr>
          <p:cNvPr id="18" name="object 18"/>
          <p:cNvSpPr/>
          <p:nvPr/>
        </p:nvSpPr>
        <p:spPr>
          <a:xfrm>
            <a:off x="272795" y="3069335"/>
            <a:ext cx="9360535" cy="1871980"/>
          </a:xfrm>
          <a:custGeom>
            <a:avLst/>
            <a:gdLst/>
            <a:ahLst/>
            <a:cxnLst/>
            <a:rect l="l" t="t" r="r" b="b"/>
            <a:pathLst>
              <a:path w="9360535" h="1871979">
                <a:moveTo>
                  <a:pt x="0" y="0"/>
                </a:moveTo>
                <a:lnTo>
                  <a:pt x="9360408" y="0"/>
                </a:lnTo>
                <a:lnTo>
                  <a:pt x="9360408" y="1871472"/>
                </a:lnTo>
                <a:lnTo>
                  <a:pt x="0" y="1871472"/>
                </a:lnTo>
                <a:lnTo>
                  <a:pt x="0" y="0"/>
                </a:lnTo>
                <a:close/>
              </a:path>
            </a:pathLst>
          </a:custGeom>
          <a:ln w="9144">
            <a:solidFill>
              <a:srgbClr val="000000"/>
            </a:solidFill>
            <a:prstDash val="sysDash"/>
          </a:ln>
        </p:spPr>
        <p:txBody>
          <a:bodyPr wrap="square" lIns="0" tIns="0" rIns="0" bIns="0" rtlCol="0"/>
          <a:lstStyle/>
          <a:p>
            <a:endParaRPr/>
          </a:p>
        </p:txBody>
      </p:sp>
      <p:sp>
        <p:nvSpPr>
          <p:cNvPr id="19" name="object 19"/>
          <p:cNvSpPr txBox="1"/>
          <p:nvPr/>
        </p:nvSpPr>
        <p:spPr>
          <a:xfrm>
            <a:off x="128015" y="2673095"/>
            <a:ext cx="1009015" cy="325120"/>
          </a:xfrm>
          <a:prstGeom prst="rect">
            <a:avLst/>
          </a:prstGeom>
          <a:ln w="12192">
            <a:solidFill>
              <a:srgbClr val="000000"/>
            </a:solidFill>
          </a:ln>
        </p:spPr>
        <p:txBody>
          <a:bodyPr vert="horz" wrap="square" lIns="0" tIns="19050" rIns="0" bIns="0" rtlCol="0">
            <a:spAutoFit/>
          </a:bodyPr>
          <a:lstStyle/>
          <a:p>
            <a:pPr marL="98425">
              <a:lnSpc>
                <a:spcPct val="100000"/>
              </a:lnSpc>
              <a:spcBef>
                <a:spcPts val="150"/>
              </a:spcBef>
            </a:pPr>
            <a:r>
              <a:rPr sz="1600" spc="-5" dirty="0">
                <a:latin typeface="メイリオ"/>
                <a:cs typeface="メイリオ"/>
              </a:rPr>
              <a:t>改正概要</a:t>
            </a:r>
            <a:endParaRPr sz="1600">
              <a:latin typeface="メイリオ"/>
              <a:cs typeface="メイリオ"/>
            </a:endParaRPr>
          </a:p>
        </p:txBody>
      </p:sp>
      <p:sp>
        <p:nvSpPr>
          <p:cNvPr id="20" name="object 20"/>
          <p:cNvSpPr/>
          <p:nvPr/>
        </p:nvSpPr>
        <p:spPr>
          <a:xfrm>
            <a:off x="454151" y="3645408"/>
            <a:ext cx="1504315" cy="288290"/>
          </a:xfrm>
          <a:custGeom>
            <a:avLst/>
            <a:gdLst/>
            <a:ahLst/>
            <a:cxnLst/>
            <a:rect l="l" t="t" r="r" b="b"/>
            <a:pathLst>
              <a:path w="1504314" h="288289">
                <a:moveTo>
                  <a:pt x="752094" y="0"/>
                </a:moveTo>
                <a:lnTo>
                  <a:pt x="675197" y="743"/>
                </a:lnTo>
                <a:lnTo>
                  <a:pt x="600521" y="2925"/>
                </a:lnTo>
                <a:lnTo>
                  <a:pt x="528445" y="6474"/>
                </a:lnTo>
                <a:lnTo>
                  <a:pt x="459346" y="11317"/>
                </a:lnTo>
                <a:lnTo>
                  <a:pt x="393603" y="17381"/>
                </a:lnTo>
                <a:lnTo>
                  <a:pt x="331592" y="24595"/>
                </a:lnTo>
                <a:lnTo>
                  <a:pt x="273693" y="32886"/>
                </a:lnTo>
                <a:lnTo>
                  <a:pt x="220284" y="42181"/>
                </a:lnTo>
                <a:lnTo>
                  <a:pt x="171742" y="52408"/>
                </a:lnTo>
                <a:lnTo>
                  <a:pt x="128446" y="63495"/>
                </a:lnTo>
                <a:lnTo>
                  <a:pt x="90774" y="75369"/>
                </a:lnTo>
                <a:lnTo>
                  <a:pt x="33812" y="101191"/>
                </a:lnTo>
                <a:lnTo>
                  <a:pt x="3883" y="129292"/>
                </a:lnTo>
                <a:lnTo>
                  <a:pt x="0" y="144018"/>
                </a:lnTo>
                <a:lnTo>
                  <a:pt x="3883" y="158743"/>
                </a:lnTo>
                <a:lnTo>
                  <a:pt x="33812" y="186844"/>
                </a:lnTo>
                <a:lnTo>
                  <a:pt x="90774" y="212666"/>
                </a:lnTo>
                <a:lnTo>
                  <a:pt x="128446" y="224540"/>
                </a:lnTo>
                <a:lnTo>
                  <a:pt x="171742" y="235627"/>
                </a:lnTo>
                <a:lnTo>
                  <a:pt x="220284" y="245854"/>
                </a:lnTo>
                <a:lnTo>
                  <a:pt x="273693" y="255149"/>
                </a:lnTo>
                <a:lnTo>
                  <a:pt x="331592" y="263440"/>
                </a:lnTo>
                <a:lnTo>
                  <a:pt x="393603" y="270654"/>
                </a:lnTo>
                <a:lnTo>
                  <a:pt x="459346" y="276718"/>
                </a:lnTo>
                <a:lnTo>
                  <a:pt x="528445" y="281561"/>
                </a:lnTo>
                <a:lnTo>
                  <a:pt x="600521" y="285110"/>
                </a:lnTo>
                <a:lnTo>
                  <a:pt x="675197" y="287292"/>
                </a:lnTo>
                <a:lnTo>
                  <a:pt x="752094" y="288036"/>
                </a:lnTo>
                <a:lnTo>
                  <a:pt x="828990" y="287292"/>
                </a:lnTo>
                <a:lnTo>
                  <a:pt x="903666" y="285110"/>
                </a:lnTo>
                <a:lnTo>
                  <a:pt x="975742" y="281561"/>
                </a:lnTo>
                <a:lnTo>
                  <a:pt x="1044841" y="276718"/>
                </a:lnTo>
                <a:lnTo>
                  <a:pt x="1110584" y="270654"/>
                </a:lnTo>
                <a:lnTo>
                  <a:pt x="1172595" y="263440"/>
                </a:lnTo>
                <a:lnTo>
                  <a:pt x="1230494" y="255149"/>
                </a:lnTo>
                <a:lnTo>
                  <a:pt x="1283903" y="245854"/>
                </a:lnTo>
                <a:lnTo>
                  <a:pt x="1332445" y="235627"/>
                </a:lnTo>
                <a:lnTo>
                  <a:pt x="1375741" y="224540"/>
                </a:lnTo>
                <a:lnTo>
                  <a:pt x="1413413" y="212666"/>
                </a:lnTo>
                <a:lnTo>
                  <a:pt x="1470375" y="186844"/>
                </a:lnTo>
                <a:lnTo>
                  <a:pt x="1500304" y="158743"/>
                </a:lnTo>
                <a:lnTo>
                  <a:pt x="1504188" y="144018"/>
                </a:lnTo>
                <a:lnTo>
                  <a:pt x="1500304" y="129292"/>
                </a:lnTo>
                <a:lnTo>
                  <a:pt x="1470375" y="101191"/>
                </a:lnTo>
                <a:lnTo>
                  <a:pt x="1413413" y="75369"/>
                </a:lnTo>
                <a:lnTo>
                  <a:pt x="1375741" y="63495"/>
                </a:lnTo>
                <a:lnTo>
                  <a:pt x="1332445" y="52408"/>
                </a:lnTo>
                <a:lnTo>
                  <a:pt x="1283903" y="42181"/>
                </a:lnTo>
                <a:lnTo>
                  <a:pt x="1230494" y="32886"/>
                </a:lnTo>
                <a:lnTo>
                  <a:pt x="1172595" y="24595"/>
                </a:lnTo>
                <a:lnTo>
                  <a:pt x="1110584" y="17381"/>
                </a:lnTo>
                <a:lnTo>
                  <a:pt x="1044841" y="11317"/>
                </a:lnTo>
                <a:lnTo>
                  <a:pt x="975742" y="6474"/>
                </a:lnTo>
                <a:lnTo>
                  <a:pt x="903666" y="2925"/>
                </a:lnTo>
                <a:lnTo>
                  <a:pt x="828990" y="743"/>
                </a:lnTo>
                <a:lnTo>
                  <a:pt x="752094" y="0"/>
                </a:lnTo>
                <a:close/>
              </a:path>
            </a:pathLst>
          </a:custGeom>
          <a:solidFill>
            <a:srgbClr val="DEDEDE"/>
          </a:solidFill>
        </p:spPr>
        <p:txBody>
          <a:bodyPr wrap="square" lIns="0" tIns="0" rIns="0" bIns="0" rtlCol="0"/>
          <a:lstStyle/>
          <a:p>
            <a:endParaRPr/>
          </a:p>
        </p:txBody>
      </p:sp>
      <p:sp>
        <p:nvSpPr>
          <p:cNvPr id="21" name="object 21"/>
          <p:cNvSpPr/>
          <p:nvPr/>
        </p:nvSpPr>
        <p:spPr>
          <a:xfrm>
            <a:off x="454151" y="3645408"/>
            <a:ext cx="1504315" cy="288290"/>
          </a:xfrm>
          <a:custGeom>
            <a:avLst/>
            <a:gdLst/>
            <a:ahLst/>
            <a:cxnLst/>
            <a:rect l="l" t="t" r="r" b="b"/>
            <a:pathLst>
              <a:path w="1504314" h="288289">
                <a:moveTo>
                  <a:pt x="0" y="144018"/>
                </a:moveTo>
                <a:lnTo>
                  <a:pt x="33812" y="101191"/>
                </a:lnTo>
                <a:lnTo>
                  <a:pt x="90774" y="75369"/>
                </a:lnTo>
                <a:lnTo>
                  <a:pt x="128446" y="63495"/>
                </a:lnTo>
                <a:lnTo>
                  <a:pt x="171742" y="52408"/>
                </a:lnTo>
                <a:lnTo>
                  <a:pt x="220284" y="42181"/>
                </a:lnTo>
                <a:lnTo>
                  <a:pt x="273693" y="32886"/>
                </a:lnTo>
                <a:lnTo>
                  <a:pt x="331592" y="24595"/>
                </a:lnTo>
                <a:lnTo>
                  <a:pt x="393603" y="17381"/>
                </a:lnTo>
                <a:lnTo>
                  <a:pt x="459346" y="11317"/>
                </a:lnTo>
                <a:lnTo>
                  <a:pt x="528445" y="6474"/>
                </a:lnTo>
                <a:lnTo>
                  <a:pt x="600521" y="2925"/>
                </a:lnTo>
                <a:lnTo>
                  <a:pt x="675197" y="743"/>
                </a:lnTo>
                <a:lnTo>
                  <a:pt x="752094" y="0"/>
                </a:lnTo>
                <a:lnTo>
                  <a:pt x="828990" y="743"/>
                </a:lnTo>
                <a:lnTo>
                  <a:pt x="903666" y="2925"/>
                </a:lnTo>
                <a:lnTo>
                  <a:pt x="975742" y="6474"/>
                </a:lnTo>
                <a:lnTo>
                  <a:pt x="1044841" y="11317"/>
                </a:lnTo>
                <a:lnTo>
                  <a:pt x="1110584" y="17381"/>
                </a:lnTo>
                <a:lnTo>
                  <a:pt x="1172595" y="24595"/>
                </a:lnTo>
                <a:lnTo>
                  <a:pt x="1230494" y="32886"/>
                </a:lnTo>
                <a:lnTo>
                  <a:pt x="1283903" y="42181"/>
                </a:lnTo>
                <a:lnTo>
                  <a:pt x="1332445" y="52408"/>
                </a:lnTo>
                <a:lnTo>
                  <a:pt x="1375741" y="63495"/>
                </a:lnTo>
                <a:lnTo>
                  <a:pt x="1413413" y="75369"/>
                </a:lnTo>
                <a:lnTo>
                  <a:pt x="1470375" y="101191"/>
                </a:lnTo>
                <a:lnTo>
                  <a:pt x="1500304" y="129292"/>
                </a:lnTo>
                <a:lnTo>
                  <a:pt x="1504188" y="144018"/>
                </a:lnTo>
                <a:lnTo>
                  <a:pt x="1500304" y="158743"/>
                </a:lnTo>
                <a:lnTo>
                  <a:pt x="1470375" y="186844"/>
                </a:lnTo>
                <a:lnTo>
                  <a:pt x="1413413" y="212666"/>
                </a:lnTo>
                <a:lnTo>
                  <a:pt x="1375741" y="224540"/>
                </a:lnTo>
                <a:lnTo>
                  <a:pt x="1332445" y="235627"/>
                </a:lnTo>
                <a:lnTo>
                  <a:pt x="1283903" y="245854"/>
                </a:lnTo>
                <a:lnTo>
                  <a:pt x="1230494" y="255149"/>
                </a:lnTo>
                <a:lnTo>
                  <a:pt x="1172595" y="263440"/>
                </a:lnTo>
                <a:lnTo>
                  <a:pt x="1110584" y="270654"/>
                </a:lnTo>
                <a:lnTo>
                  <a:pt x="1044841" y="276718"/>
                </a:lnTo>
                <a:lnTo>
                  <a:pt x="975742" y="281561"/>
                </a:lnTo>
                <a:lnTo>
                  <a:pt x="903666" y="285110"/>
                </a:lnTo>
                <a:lnTo>
                  <a:pt x="828990" y="287292"/>
                </a:lnTo>
                <a:lnTo>
                  <a:pt x="752094" y="288036"/>
                </a:lnTo>
                <a:lnTo>
                  <a:pt x="675197" y="287292"/>
                </a:lnTo>
                <a:lnTo>
                  <a:pt x="600521" y="285110"/>
                </a:lnTo>
                <a:lnTo>
                  <a:pt x="528445" y="281561"/>
                </a:lnTo>
                <a:lnTo>
                  <a:pt x="459346" y="276718"/>
                </a:lnTo>
                <a:lnTo>
                  <a:pt x="393603" y="270654"/>
                </a:lnTo>
                <a:lnTo>
                  <a:pt x="331592" y="263440"/>
                </a:lnTo>
                <a:lnTo>
                  <a:pt x="273693" y="255149"/>
                </a:lnTo>
                <a:lnTo>
                  <a:pt x="220284" y="245854"/>
                </a:lnTo>
                <a:lnTo>
                  <a:pt x="171742" y="235627"/>
                </a:lnTo>
                <a:lnTo>
                  <a:pt x="128446" y="224540"/>
                </a:lnTo>
                <a:lnTo>
                  <a:pt x="90774" y="212666"/>
                </a:lnTo>
                <a:lnTo>
                  <a:pt x="33812" y="186844"/>
                </a:lnTo>
                <a:lnTo>
                  <a:pt x="3883" y="158743"/>
                </a:lnTo>
                <a:lnTo>
                  <a:pt x="0" y="144018"/>
                </a:lnTo>
                <a:close/>
              </a:path>
            </a:pathLst>
          </a:custGeom>
          <a:ln w="9144">
            <a:solidFill>
              <a:srgbClr val="B3B3B3"/>
            </a:solidFill>
          </a:ln>
        </p:spPr>
        <p:txBody>
          <a:bodyPr wrap="square" lIns="0" tIns="0" rIns="0" bIns="0" rtlCol="0"/>
          <a:lstStyle/>
          <a:p>
            <a:endParaRPr/>
          </a:p>
        </p:txBody>
      </p:sp>
      <p:sp>
        <p:nvSpPr>
          <p:cNvPr id="22" name="object 22"/>
          <p:cNvSpPr txBox="1"/>
          <p:nvPr/>
        </p:nvSpPr>
        <p:spPr>
          <a:xfrm>
            <a:off x="461984" y="3287523"/>
            <a:ext cx="1361440" cy="1447165"/>
          </a:xfrm>
          <a:prstGeom prst="rect">
            <a:avLst/>
          </a:prstGeom>
        </p:spPr>
        <p:txBody>
          <a:bodyPr vert="horz" wrap="square" lIns="0" tIns="12065" rIns="0" bIns="0" rtlCol="0">
            <a:spAutoFit/>
          </a:bodyPr>
          <a:lstStyle/>
          <a:p>
            <a:pPr marR="5080" algn="ctr">
              <a:lnSpc>
                <a:spcPct val="100000"/>
              </a:lnSpc>
              <a:spcBef>
                <a:spcPts val="95"/>
              </a:spcBef>
            </a:pPr>
            <a:r>
              <a:rPr sz="1600" b="1" spc="-15" dirty="0">
                <a:latin typeface="メイリオ"/>
                <a:cs typeface="メイリオ"/>
              </a:rPr>
              <a:t>(</a:t>
            </a:r>
            <a:r>
              <a:rPr sz="1600" b="1" spc="-10" dirty="0">
                <a:latin typeface="メイリオ"/>
                <a:cs typeface="メイリオ"/>
              </a:rPr>
              <a:t>1</a:t>
            </a:r>
            <a:r>
              <a:rPr sz="1600" b="1" spc="-15" dirty="0">
                <a:latin typeface="メイリオ"/>
                <a:cs typeface="メイリオ"/>
              </a:rPr>
              <a:t>)</a:t>
            </a:r>
            <a:r>
              <a:rPr sz="1600" b="1" u="sng" spc="-5" dirty="0">
                <a:uFill>
                  <a:solidFill>
                    <a:srgbClr val="000000"/>
                  </a:solidFill>
                </a:uFill>
                <a:latin typeface="メイリオ"/>
                <a:cs typeface="メイリオ"/>
              </a:rPr>
              <a:t>贈与・相続</a:t>
            </a:r>
            <a:endParaRPr sz="1600">
              <a:latin typeface="メイリオ"/>
              <a:cs typeface="メイリオ"/>
            </a:endParaRPr>
          </a:p>
          <a:p>
            <a:pPr marL="125095" algn="ctr">
              <a:lnSpc>
                <a:spcPct val="100000"/>
              </a:lnSpc>
              <a:spcBef>
                <a:spcPts val="1060"/>
              </a:spcBef>
            </a:pPr>
            <a:r>
              <a:rPr sz="1200" dirty="0">
                <a:latin typeface="メイリオ"/>
                <a:cs typeface="メイリオ"/>
              </a:rPr>
              <a:t>現経営者</a:t>
            </a:r>
            <a:endParaRPr sz="1200">
              <a:latin typeface="メイリオ"/>
              <a:cs typeface="メイリオ"/>
            </a:endParaRPr>
          </a:p>
          <a:p>
            <a:pPr marL="102235" algn="ctr">
              <a:lnSpc>
                <a:spcPct val="100000"/>
              </a:lnSpc>
              <a:spcBef>
                <a:spcPts val="1385"/>
              </a:spcBef>
            </a:pPr>
            <a:r>
              <a:rPr sz="1200" dirty="0">
                <a:latin typeface="メイリオ"/>
                <a:cs typeface="メイリオ"/>
              </a:rPr>
              <a:t>贈与・相続</a:t>
            </a:r>
            <a:endParaRPr sz="1200">
              <a:latin typeface="メイリオ"/>
              <a:cs typeface="メイリオ"/>
            </a:endParaRPr>
          </a:p>
          <a:p>
            <a:pPr>
              <a:lnSpc>
                <a:spcPct val="100000"/>
              </a:lnSpc>
              <a:spcBef>
                <a:spcPts val="40"/>
              </a:spcBef>
            </a:pPr>
            <a:endParaRPr sz="2150">
              <a:latin typeface="Times New Roman"/>
              <a:cs typeface="Times New Roman"/>
            </a:endParaRPr>
          </a:p>
          <a:p>
            <a:pPr marL="137160" algn="ctr">
              <a:lnSpc>
                <a:spcPct val="100000"/>
              </a:lnSpc>
            </a:pPr>
            <a:r>
              <a:rPr sz="1200" dirty="0">
                <a:latin typeface="メイリオ"/>
                <a:cs typeface="メイリオ"/>
              </a:rPr>
              <a:t>親族・従業員</a:t>
            </a:r>
            <a:r>
              <a:rPr sz="1050" spc="0" dirty="0">
                <a:latin typeface="メイリオ"/>
                <a:cs typeface="メイリオ"/>
              </a:rPr>
              <a:t>等</a:t>
            </a:r>
            <a:endParaRPr sz="1050">
              <a:latin typeface="メイリオ"/>
              <a:cs typeface="メイリオ"/>
            </a:endParaRPr>
          </a:p>
        </p:txBody>
      </p:sp>
      <p:sp>
        <p:nvSpPr>
          <p:cNvPr id="23" name="object 23"/>
          <p:cNvSpPr/>
          <p:nvPr/>
        </p:nvSpPr>
        <p:spPr>
          <a:xfrm>
            <a:off x="2793492" y="3980688"/>
            <a:ext cx="132080" cy="791210"/>
          </a:xfrm>
          <a:custGeom>
            <a:avLst/>
            <a:gdLst/>
            <a:ahLst/>
            <a:cxnLst/>
            <a:rect l="l" t="t" r="r" b="b"/>
            <a:pathLst>
              <a:path w="132080" h="791210">
                <a:moveTo>
                  <a:pt x="131825" y="790956"/>
                </a:moveTo>
                <a:lnTo>
                  <a:pt x="90157" y="784235"/>
                </a:lnTo>
                <a:lnTo>
                  <a:pt x="53969" y="765522"/>
                </a:lnTo>
                <a:lnTo>
                  <a:pt x="25433" y="736986"/>
                </a:lnTo>
                <a:lnTo>
                  <a:pt x="6720" y="700798"/>
                </a:lnTo>
                <a:lnTo>
                  <a:pt x="0" y="659130"/>
                </a:lnTo>
                <a:lnTo>
                  <a:pt x="0" y="131826"/>
                </a:lnTo>
                <a:lnTo>
                  <a:pt x="6720" y="90157"/>
                </a:lnTo>
                <a:lnTo>
                  <a:pt x="25433" y="53969"/>
                </a:lnTo>
                <a:lnTo>
                  <a:pt x="53969" y="25433"/>
                </a:lnTo>
                <a:lnTo>
                  <a:pt x="90157" y="6720"/>
                </a:lnTo>
                <a:lnTo>
                  <a:pt x="131825" y="0"/>
                </a:lnTo>
              </a:path>
            </a:pathLst>
          </a:custGeom>
          <a:ln w="9144">
            <a:solidFill>
              <a:srgbClr val="000000"/>
            </a:solidFill>
          </a:ln>
        </p:spPr>
        <p:txBody>
          <a:bodyPr wrap="square" lIns="0" tIns="0" rIns="0" bIns="0" rtlCol="0"/>
          <a:lstStyle/>
          <a:p>
            <a:endParaRPr/>
          </a:p>
        </p:txBody>
      </p:sp>
      <p:sp>
        <p:nvSpPr>
          <p:cNvPr id="24" name="object 24"/>
          <p:cNvSpPr/>
          <p:nvPr/>
        </p:nvSpPr>
        <p:spPr>
          <a:xfrm>
            <a:off x="9141714" y="3980688"/>
            <a:ext cx="132080" cy="791210"/>
          </a:xfrm>
          <a:custGeom>
            <a:avLst/>
            <a:gdLst/>
            <a:ahLst/>
            <a:cxnLst/>
            <a:rect l="l" t="t" r="r" b="b"/>
            <a:pathLst>
              <a:path w="132079" h="791210">
                <a:moveTo>
                  <a:pt x="0" y="0"/>
                </a:moveTo>
                <a:lnTo>
                  <a:pt x="41668" y="6720"/>
                </a:lnTo>
                <a:lnTo>
                  <a:pt x="77856" y="25433"/>
                </a:lnTo>
                <a:lnTo>
                  <a:pt x="106392" y="53969"/>
                </a:lnTo>
                <a:lnTo>
                  <a:pt x="125105" y="90157"/>
                </a:lnTo>
                <a:lnTo>
                  <a:pt x="131825" y="131826"/>
                </a:lnTo>
                <a:lnTo>
                  <a:pt x="131825" y="659130"/>
                </a:lnTo>
                <a:lnTo>
                  <a:pt x="125105" y="700798"/>
                </a:lnTo>
                <a:lnTo>
                  <a:pt x="106392" y="736986"/>
                </a:lnTo>
                <a:lnTo>
                  <a:pt x="77856" y="765522"/>
                </a:lnTo>
                <a:lnTo>
                  <a:pt x="41668" y="784235"/>
                </a:lnTo>
                <a:lnTo>
                  <a:pt x="0" y="790956"/>
                </a:lnTo>
              </a:path>
            </a:pathLst>
          </a:custGeom>
          <a:ln w="9143">
            <a:solidFill>
              <a:srgbClr val="000000"/>
            </a:solidFill>
          </a:ln>
        </p:spPr>
        <p:txBody>
          <a:bodyPr wrap="square" lIns="0" tIns="0" rIns="0" bIns="0" rtlCol="0"/>
          <a:lstStyle/>
          <a:p>
            <a:endParaRPr/>
          </a:p>
        </p:txBody>
      </p:sp>
      <p:sp>
        <p:nvSpPr>
          <p:cNvPr id="25" name="object 25"/>
          <p:cNvSpPr/>
          <p:nvPr/>
        </p:nvSpPr>
        <p:spPr>
          <a:xfrm>
            <a:off x="1965960" y="5676900"/>
            <a:ext cx="513587" cy="612647"/>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2014728" y="5711952"/>
            <a:ext cx="417575" cy="502919"/>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2014727" y="5711952"/>
            <a:ext cx="417830" cy="502920"/>
          </a:xfrm>
          <a:custGeom>
            <a:avLst/>
            <a:gdLst/>
            <a:ahLst/>
            <a:cxnLst/>
            <a:rect l="l" t="t" r="r" b="b"/>
            <a:pathLst>
              <a:path w="417830" h="502920">
                <a:moveTo>
                  <a:pt x="208787" y="502920"/>
                </a:moveTo>
                <a:lnTo>
                  <a:pt x="0" y="251460"/>
                </a:lnTo>
                <a:lnTo>
                  <a:pt x="208787" y="0"/>
                </a:lnTo>
                <a:lnTo>
                  <a:pt x="208787" y="125730"/>
                </a:lnTo>
                <a:lnTo>
                  <a:pt x="417575" y="125730"/>
                </a:lnTo>
                <a:lnTo>
                  <a:pt x="417575" y="377190"/>
                </a:lnTo>
                <a:lnTo>
                  <a:pt x="208787" y="377190"/>
                </a:lnTo>
                <a:lnTo>
                  <a:pt x="208787" y="502920"/>
                </a:lnTo>
                <a:close/>
              </a:path>
            </a:pathLst>
          </a:custGeom>
          <a:ln w="9144">
            <a:solidFill>
              <a:srgbClr val="BE4B48"/>
            </a:solidFill>
          </a:ln>
        </p:spPr>
        <p:txBody>
          <a:bodyPr wrap="square" lIns="0" tIns="0" rIns="0" bIns="0" rtlCol="0"/>
          <a:lstStyle/>
          <a:p>
            <a:endParaRPr/>
          </a:p>
        </p:txBody>
      </p:sp>
      <p:sp>
        <p:nvSpPr>
          <p:cNvPr id="28" name="object 28"/>
          <p:cNvSpPr/>
          <p:nvPr/>
        </p:nvSpPr>
        <p:spPr>
          <a:xfrm>
            <a:off x="2529839" y="5417820"/>
            <a:ext cx="7007352" cy="113842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2577083" y="5445252"/>
            <a:ext cx="6912863" cy="1043939"/>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2577083" y="5445255"/>
            <a:ext cx="6913245" cy="1043940"/>
          </a:xfrm>
          <a:custGeom>
            <a:avLst/>
            <a:gdLst/>
            <a:ahLst/>
            <a:cxnLst/>
            <a:rect l="l" t="t" r="r" b="b"/>
            <a:pathLst>
              <a:path w="6913245" h="1043939">
                <a:moveTo>
                  <a:pt x="0" y="173989"/>
                </a:moveTo>
                <a:lnTo>
                  <a:pt x="6215" y="127737"/>
                </a:lnTo>
                <a:lnTo>
                  <a:pt x="23755" y="86175"/>
                </a:lnTo>
                <a:lnTo>
                  <a:pt x="50961" y="50961"/>
                </a:lnTo>
                <a:lnTo>
                  <a:pt x="86175" y="23755"/>
                </a:lnTo>
                <a:lnTo>
                  <a:pt x="127737" y="6215"/>
                </a:lnTo>
                <a:lnTo>
                  <a:pt x="173990" y="0"/>
                </a:lnTo>
                <a:lnTo>
                  <a:pt x="6738874" y="0"/>
                </a:lnTo>
                <a:lnTo>
                  <a:pt x="6785126" y="6215"/>
                </a:lnTo>
                <a:lnTo>
                  <a:pt x="6826688" y="23755"/>
                </a:lnTo>
                <a:lnTo>
                  <a:pt x="6861902" y="50961"/>
                </a:lnTo>
                <a:lnTo>
                  <a:pt x="6889108" y="86175"/>
                </a:lnTo>
                <a:lnTo>
                  <a:pt x="6906648" y="127737"/>
                </a:lnTo>
                <a:lnTo>
                  <a:pt x="6912864" y="173989"/>
                </a:lnTo>
                <a:lnTo>
                  <a:pt x="6912864" y="869937"/>
                </a:lnTo>
                <a:lnTo>
                  <a:pt x="6906648" y="916194"/>
                </a:lnTo>
                <a:lnTo>
                  <a:pt x="6889108" y="957760"/>
                </a:lnTo>
                <a:lnTo>
                  <a:pt x="6861902" y="992976"/>
                </a:lnTo>
                <a:lnTo>
                  <a:pt x="6826688" y="1020183"/>
                </a:lnTo>
                <a:lnTo>
                  <a:pt x="6785126" y="1037724"/>
                </a:lnTo>
                <a:lnTo>
                  <a:pt x="6738874" y="1043939"/>
                </a:lnTo>
                <a:lnTo>
                  <a:pt x="173990" y="1043939"/>
                </a:lnTo>
                <a:lnTo>
                  <a:pt x="127737" y="1037724"/>
                </a:lnTo>
                <a:lnTo>
                  <a:pt x="86175" y="1020183"/>
                </a:lnTo>
                <a:lnTo>
                  <a:pt x="50961" y="992976"/>
                </a:lnTo>
                <a:lnTo>
                  <a:pt x="23755" y="957760"/>
                </a:lnTo>
                <a:lnTo>
                  <a:pt x="6215" y="916194"/>
                </a:lnTo>
                <a:lnTo>
                  <a:pt x="0" y="869937"/>
                </a:lnTo>
                <a:lnTo>
                  <a:pt x="0" y="173989"/>
                </a:lnTo>
                <a:close/>
              </a:path>
            </a:pathLst>
          </a:custGeom>
          <a:ln w="9144">
            <a:solidFill>
              <a:srgbClr val="BE4B48"/>
            </a:solidFill>
          </a:ln>
        </p:spPr>
        <p:txBody>
          <a:bodyPr wrap="square" lIns="0" tIns="0" rIns="0" bIns="0" rtlCol="0"/>
          <a:lstStyle/>
          <a:p>
            <a:endParaRPr/>
          </a:p>
        </p:txBody>
      </p:sp>
      <p:sp>
        <p:nvSpPr>
          <p:cNvPr id="31" name="object 31"/>
          <p:cNvSpPr/>
          <p:nvPr/>
        </p:nvSpPr>
        <p:spPr>
          <a:xfrm>
            <a:off x="1195577" y="5700521"/>
            <a:ext cx="0" cy="167005"/>
          </a:xfrm>
          <a:custGeom>
            <a:avLst/>
            <a:gdLst/>
            <a:ahLst/>
            <a:cxnLst/>
            <a:rect l="l" t="t" r="r" b="b"/>
            <a:pathLst>
              <a:path h="167004">
                <a:moveTo>
                  <a:pt x="0" y="0"/>
                </a:moveTo>
                <a:lnTo>
                  <a:pt x="0" y="166877"/>
                </a:lnTo>
              </a:path>
            </a:pathLst>
          </a:custGeom>
          <a:ln w="38100">
            <a:solidFill>
              <a:srgbClr val="000000"/>
            </a:solidFill>
          </a:ln>
        </p:spPr>
        <p:txBody>
          <a:bodyPr wrap="square" lIns="0" tIns="0" rIns="0" bIns="0" rtlCol="0"/>
          <a:lstStyle/>
          <a:p>
            <a:endParaRPr/>
          </a:p>
        </p:txBody>
      </p:sp>
      <p:sp>
        <p:nvSpPr>
          <p:cNvPr id="32" name="object 32"/>
          <p:cNvSpPr/>
          <p:nvPr/>
        </p:nvSpPr>
        <p:spPr>
          <a:xfrm>
            <a:off x="1195577" y="6129528"/>
            <a:ext cx="0" cy="142875"/>
          </a:xfrm>
          <a:custGeom>
            <a:avLst/>
            <a:gdLst/>
            <a:ahLst/>
            <a:cxnLst/>
            <a:rect l="l" t="t" r="r" b="b"/>
            <a:pathLst>
              <a:path h="142875">
                <a:moveTo>
                  <a:pt x="0" y="0"/>
                </a:moveTo>
                <a:lnTo>
                  <a:pt x="0" y="142494"/>
                </a:lnTo>
              </a:path>
            </a:pathLst>
          </a:custGeom>
          <a:ln w="38100">
            <a:solidFill>
              <a:srgbClr val="000000"/>
            </a:solidFill>
          </a:ln>
        </p:spPr>
        <p:txBody>
          <a:bodyPr wrap="square" lIns="0" tIns="0" rIns="0" bIns="0" rtlCol="0"/>
          <a:lstStyle/>
          <a:p>
            <a:endParaRPr/>
          </a:p>
        </p:txBody>
      </p:sp>
      <p:sp>
        <p:nvSpPr>
          <p:cNvPr id="33" name="object 33"/>
          <p:cNvSpPr/>
          <p:nvPr/>
        </p:nvSpPr>
        <p:spPr>
          <a:xfrm>
            <a:off x="1128910" y="6157718"/>
            <a:ext cx="133350" cy="114300"/>
          </a:xfrm>
          <a:custGeom>
            <a:avLst/>
            <a:gdLst/>
            <a:ahLst/>
            <a:cxnLst/>
            <a:rect l="l" t="t" r="r" b="b"/>
            <a:pathLst>
              <a:path w="133350" h="114300">
                <a:moveTo>
                  <a:pt x="133350" y="0"/>
                </a:moveTo>
                <a:lnTo>
                  <a:pt x="66675" y="114300"/>
                </a:lnTo>
                <a:lnTo>
                  <a:pt x="0" y="0"/>
                </a:lnTo>
              </a:path>
            </a:pathLst>
          </a:custGeom>
          <a:ln w="38100">
            <a:solidFill>
              <a:srgbClr val="000000"/>
            </a:solidFill>
          </a:ln>
        </p:spPr>
        <p:txBody>
          <a:bodyPr wrap="square" lIns="0" tIns="0" rIns="0" bIns="0" rtlCol="0"/>
          <a:lstStyle/>
          <a:p>
            <a:endParaRPr/>
          </a:p>
        </p:txBody>
      </p:sp>
      <p:sp>
        <p:nvSpPr>
          <p:cNvPr id="34" name="object 34"/>
          <p:cNvSpPr/>
          <p:nvPr/>
        </p:nvSpPr>
        <p:spPr>
          <a:xfrm>
            <a:off x="272795" y="5012435"/>
            <a:ext cx="9360535" cy="1728470"/>
          </a:xfrm>
          <a:custGeom>
            <a:avLst/>
            <a:gdLst/>
            <a:ahLst/>
            <a:cxnLst/>
            <a:rect l="l" t="t" r="r" b="b"/>
            <a:pathLst>
              <a:path w="9360535" h="1728470">
                <a:moveTo>
                  <a:pt x="0" y="0"/>
                </a:moveTo>
                <a:lnTo>
                  <a:pt x="9360408" y="0"/>
                </a:lnTo>
                <a:lnTo>
                  <a:pt x="9360408" y="1728216"/>
                </a:lnTo>
                <a:lnTo>
                  <a:pt x="0" y="1728216"/>
                </a:lnTo>
                <a:lnTo>
                  <a:pt x="0" y="0"/>
                </a:lnTo>
                <a:close/>
              </a:path>
            </a:pathLst>
          </a:custGeom>
          <a:ln w="9144">
            <a:solidFill>
              <a:srgbClr val="000000"/>
            </a:solidFill>
            <a:prstDash val="sysDash"/>
          </a:ln>
        </p:spPr>
        <p:txBody>
          <a:bodyPr wrap="square" lIns="0" tIns="0" rIns="0" bIns="0" rtlCol="0"/>
          <a:lstStyle/>
          <a:p>
            <a:endParaRPr/>
          </a:p>
        </p:txBody>
      </p:sp>
      <p:sp>
        <p:nvSpPr>
          <p:cNvPr id="35" name="object 35"/>
          <p:cNvSpPr txBox="1"/>
          <p:nvPr/>
        </p:nvSpPr>
        <p:spPr>
          <a:xfrm>
            <a:off x="2943500" y="5503304"/>
            <a:ext cx="6139815" cy="958215"/>
          </a:xfrm>
          <a:prstGeom prst="rect">
            <a:avLst/>
          </a:prstGeom>
        </p:spPr>
        <p:txBody>
          <a:bodyPr vert="horz" wrap="square" lIns="0" tIns="12065" rIns="0" bIns="0" rtlCol="0">
            <a:spAutoFit/>
          </a:bodyPr>
          <a:lstStyle/>
          <a:p>
            <a:pPr marL="1244600">
              <a:lnSpc>
                <a:spcPct val="100000"/>
              </a:lnSpc>
              <a:spcBef>
                <a:spcPts val="95"/>
              </a:spcBef>
            </a:pPr>
            <a:r>
              <a:rPr sz="1600" b="1" u="sng" spc="-5" dirty="0">
                <a:uFill>
                  <a:solidFill>
                    <a:srgbClr val="000000"/>
                  </a:solidFill>
                </a:uFill>
                <a:latin typeface="Calibri"/>
                <a:cs typeface="Calibri"/>
              </a:rPr>
              <a:t>M&amp;A</a:t>
            </a:r>
            <a:r>
              <a:rPr sz="1600" b="1" u="sng" spc="-5" dirty="0">
                <a:uFill>
                  <a:solidFill>
                    <a:srgbClr val="000000"/>
                  </a:solidFill>
                </a:uFill>
                <a:latin typeface="メイリオ"/>
                <a:cs typeface="メイリオ"/>
              </a:rPr>
              <a:t>を通じた事業承継への支援策</a:t>
            </a:r>
            <a:r>
              <a:rPr sz="1600" b="1" u="sng" dirty="0">
                <a:uFill>
                  <a:solidFill>
                    <a:srgbClr val="000000"/>
                  </a:solidFill>
                </a:uFill>
                <a:latin typeface="メイリオ"/>
                <a:cs typeface="メイリオ"/>
              </a:rPr>
              <a:t>を</a:t>
            </a:r>
            <a:r>
              <a:rPr sz="1600" b="1" u="sng" spc="-5" dirty="0">
                <a:uFill>
                  <a:solidFill>
                    <a:srgbClr val="000000"/>
                  </a:solidFill>
                </a:uFill>
                <a:latin typeface="メイリオ"/>
                <a:cs typeface="メイリオ"/>
              </a:rPr>
              <a:t>新設</a:t>
            </a:r>
            <a:endParaRPr sz="1600">
              <a:latin typeface="メイリオ"/>
              <a:cs typeface="メイリオ"/>
            </a:endParaRPr>
          </a:p>
          <a:p>
            <a:pPr marL="12700" marR="5080" algn="just">
              <a:lnSpc>
                <a:spcPct val="99200"/>
              </a:lnSpc>
              <a:spcBef>
                <a:spcPts val="1145"/>
              </a:spcBef>
            </a:pPr>
            <a:r>
              <a:rPr sz="1200" dirty="0">
                <a:latin typeface="メイリオ"/>
                <a:cs typeface="メイリオ"/>
              </a:rPr>
              <a:t>中小企業等経営強化法を改正し、</a:t>
            </a:r>
            <a:r>
              <a:rPr sz="1200" spc="0" dirty="0">
                <a:solidFill>
                  <a:srgbClr val="FF0000"/>
                </a:solidFill>
                <a:latin typeface="Calibri"/>
                <a:cs typeface="Calibri"/>
              </a:rPr>
              <a:t>M</a:t>
            </a:r>
            <a:r>
              <a:rPr sz="1200" spc="-5" dirty="0">
                <a:solidFill>
                  <a:srgbClr val="FF0000"/>
                </a:solidFill>
                <a:latin typeface="Calibri"/>
                <a:cs typeface="Calibri"/>
              </a:rPr>
              <a:t>&amp;</a:t>
            </a:r>
            <a:r>
              <a:rPr sz="1200" dirty="0">
                <a:solidFill>
                  <a:srgbClr val="FF0000"/>
                </a:solidFill>
                <a:latin typeface="Calibri"/>
                <a:cs typeface="Calibri"/>
              </a:rPr>
              <a:t>A</a:t>
            </a:r>
            <a:r>
              <a:rPr sz="1200" dirty="0">
                <a:solidFill>
                  <a:srgbClr val="FF0000"/>
                </a:solidFill>
                <a:latin typeface="メイリオ"/>
                <a:cs typeface="メイリオ"/>
              </a:rPr>
              <a:t>による事業承継を支援対象に追加。</a:t>
            </a:r>
            <a:r>
              <a:rPr sz="1200" dirty="0">
                <a:latin typeface="メイリオ"/>
                <a:cs typeface="メイリオ"/>
              </a:rPr>
              <a:t>経営力向上計画 の認定を受けた事業者に対して、</a:t>
            </a:r>
            <a:r>
              <a:rPr sz="1200" dirty="0">
                <a:solidFill>
                  <a:srgbClr val="FF0000"/>
                </a:solidFill>
                <a:latin typeface="メイリオ"/>
                <a:cs typeface="メイリオ"/>
              </a:rPr>
              <a:t>再編・統合を行った際に係る登録免許税・不動産取得税 を軽減</a:t>
            </a:r>
            <a:endParaRPr sz="1200">
              <a:latin typeface="メイリオ"/>
              <a:cs typeface="メイリオ"/>
            </a:endParaRPr>
          </a:p>
        </p:txBody>
      </p:sp>
      <p:sp>
        <p:nvSpPr>
          <p:cNvPr id="36" name="object 36"/>
          <p:cNvSpPr/>
          <p:nvPr/>
        </p:nvSpPr>
        <p:spPr>
          <a:xfrm>
            <a:off x="454151" y="5516879"/>
            <a:ext cx="1504315" cy="288290"/>
          </a:xfrm>
          <a:custGeom>
            <a:avLst/>
            <a:gdLst/>
            <a:ahLst/>
            <a:cxnLst/>
            <a:rect l="l" t="t" r="r" b="b"/>
            <a:pathLst>
              <a:path w="1504314" h="288289">
                <a:moveTo>
                  <a:pt x="752094" y="0"/>
                </a:moveTo>
                <a:lnTo>
                  <a:pt x="675197" y="743"/>
                </a:lnTo>
                <a:lnTo>
                  <a:pt x="600521" y="2925"/>
                </a:lnTo>
                <a:lnTo>
                  <a:pt x="528445" y="6474"/>
                </a:lnTo>
                <a:lnTo>
                  <a:pt x="459346" y="11317"/>
                </a:lnTo>
                <a:lnTo>
                  <a:pt x="393603" y="17381"/>
                </a:lnTo>
                <a:lnTo>
                  <a:pt x="331592" y="24595"/>
                </a:lnTo>
                <a:lnTo>
                  <a:pt x="273693" y="32886"/>
                </a:lnTo>
                <a:lnTo>
                  <a:pt x="220284" y="42181"/>
                </a:lnTo>
                <a:lnTo>
                  <a:pt x="171742" y="52408"/>
                </a:lnTo>
                <a:lnTo>
                  <a:pt x="128446" y="63495"/>
                </a:lnTo>
                <a:lnTo>
                  <a:pt x="90774" y="75369"/>
                </a:lnTo>
                <a:lnTo>
                  <a:pt x="33812" y="101191"/>
                </a:lnTo>
                <a:lnTo>
                  <a:pt x="3883" y="129292"/>
                </a:lnTo>
                <a:lnTo>
                  <a:pt x="0" y="144018"/>
                </a:lnTo>
                <a:lnTo>
                  <a:pt x="3883" y="158743"/>
                </a:lnTo>
                <a:lnTo>
                  <a:pt x="33812" y="186844"/>
                </a:lnTo>
                <a:lnTo>
                  <a:pt x="90774" y="212666"/>
                </a:lnTo>
                <a:lnTo>
                  <a:pt x="128446" y="224540"/>
                </a:lnTo>
                <a:lnTo>
                  <a:pt x="171742" y="235627"/>
                </a:lnTo>
                <a:lnTo>
                  <a:pt x="220284" y="245854"/>
                </a:lnTo>
                <a:lnTo>
                  <a:pt x="273693" y="255149"/>
                </a:lnTo>
                <a:lnTo>
                  <a:pt x="331592" y="263440"/>
                </a:lnTo>
                <a:lnTo>
                  <a:pt x="393603" y="270654"/>
                </a:lnTo>
                <a:lnTo>
                  <a:pt x="459346" y="276718"/>
                </a:lnTo>
                <a:lnTo>
                  <a:pt x="528445" y="281561"/>
                </a:lnTo>
                <a:lnTo>
                  <a:pt x="600521" y="285110"/>
                </a:lnTo>
                <a:lnTo>
                  <a:pt x="675197" y="287292"/>
                </a:lnTo>
                <a:lnTo>
                  <a:pt x="752094" y="288036"/>
                </a:lnTo>
                <a:lnTo>
                  <a:pt x="828990" y="287292"/>
                </a:lnTo>
                <a:lnTo>
                  <a:pt x="903666" y="285110"/>
                </a:lnTo>
                <a:lnTo>
                  <a:pt x="975742" y="281561"/>
                </a:lnTo>
                <a:lnTo>
                  <a:pt x="1044841" y="276718"/>
                </a:lnTo>
                <a:lnTo>
                  <a:pt x="1110584" y="270654"/>
                </a:lnTo>
                <a:lnTo>
                  <a:pt x="1172595" y="263440"/>
                </a:lnTo>
                <a:lnTo>
                  <a:pt x="1230494" y="255149"/>
                </a:lnTo>
                <a:lnTo>
                  <a:pt x="1283903" y="245854"/>
                </a:lnTo>
                <a:lnTo>
                  <a:pt x="1332445" y="235627"/>
                </a:lnTo>
                <a:lnTo>
                  <a:pt x="1375741" y="224540"/>
                </a:lnTo>
                <a:lnTo>
                  <a:pt x="1413413" y="212666"/>
                </a:lnTo>
                <a:lnTo>
                  <a:pt x="1470375" y="186844"/>
                </a:lnTo>
                <a:lnTo>
                  <a:pt x="1500304" y="158743"/>
                </a:lnTo>
                <a:lnTo>
                  <a:pt x="1504188" y="144018"/>
                </a:lnTo>
                <a:lnTo>
                  <a:pt x="1500304" y="129292"/>
                </a:lnTo>
                <a:lnTo>
                  <a:pt x="1470375" y="101191"/>
                </a:lnTo>
                <a:lnTo>
                  <a:pt x="1413413" y="75369"/>
                </a:lnTo>
                <a:lnTo>
                  <a:pt x="1375741" y="63495"/>
                </a:lnTo>
                <a:lnTo>
                  <a:pt x="1332445" y="52408"/>
                </a:lnTo>
                <a:lnTo>
                  <a:pt x="1283903" y="42181"/>
                </a:lnTo>
                <a:lnTo>
                  <a:pt x="1230494" y="32886"/>
                </a:lnTo>
                <a:lnTo>
                  <a:pt x="1172595" y="24595"/>
                </a:lnTo>
                <a:lnTo>
                  <a:pt x="1110584" y="17381"/>
                </a:lnTo>
                <a:lnTo>
                  <a:pt x="1044841" y="11317"/>
                </a:lnTo>
                <a:lnTo>
                  <a:pt x="975742" y="6474"/>
                </a:lnTo>
                <a:lnTo>
                  <a:pt x="903666" y="2925"/>
                </a:lnTo>
                <a:lnTo>
                  <a:pt x="828990" y="743"/>
                </a:lnTo>
                <a:lnTo>
                  <a:pt x="752094" y="0"/>
                </a:lnTo>
                <a:close/>
              </a:path>
            </a:pathLst>
          </a:custGeom>
          <a:solidFill>
            <a:srgbClr val="DEDEDE"/>
          </a:solidFill>
        </p:spPr>
        <p:txBody>
          <a:bodyPr wrap="square" lIns="0" tIns="0" rIns="0" bIns="0" rtlCol="0"/>
          <a:lstStyle/>
          <a:p>
            <a:endParaRPr/>
          </a:p>
        </p:txBody>
      </p:sp>
      <p:sp>
        <p:nvSpPr>
          <p:cNvPr id="37" name="object 37"/>
          <p:cNvSpPr/>
          <p:nvPr/>
        </p:nvSpPr>
        <p:spPr>
          <a:xfrm>
            <a:off x="454151" y="5516879"/>
            <a:ext cx="1504315" cy="288290"/>
          </a:xfrm>
          <a:custGeom>
            <a:avLst/>
            <a:gdLst/>
            <a:ahLst/>
            <a:cxnLst/>
            <a:rect l="l" t="t" r="r" b="b"/>
            <a:pathLst>
              <a:path w="1504314" h="288289">
                <a:moveTo>
                  <a:pt x="0" y="144018"/>
                </a:moveTo>
                <a:lnTo>
                  <a:pt x="33812" y="101191"/>
                </a:lnTo>
                <a:lnTo>
                  <a:pt x="90774" y="75369"/>
                </a:lnTo>
                <a:lnTo>
                  <a:pt x="128446" y="63495"/>
                </a:lnTo>
                <a:lnTo>
                  <a:pt x="171742" y="52408"/>
                </a:lnTo>
                <a:lnTo>
                  <a:pt x="220284" y="42181"/>
                </a:lnTo>
                <a:lnTo>
                  <a:pt x="273693" y="32886"/>
                </a:lnTo>
                <a:lnTo>
                  <a:pt x="331592" y="24595"/>
                </a:lnTo>
                <a:lnTo>
                  <a:pt x="393603" y="17381"/>
                </a:lnTo>
                <a:lnTo>
                  <a:pt x="459346" y="11317"/>
                </a:lnTo>
                <a:lnTo>
                  <a:pt x="528445" y="6474"/>
                </a:lnTo>
                <a:lnTo>
                  <a:pt x="600521" y="2925"/>
                </a:lnTo>
                <a:lnTo>
                  <a:pt x="675197" y="743"/>
                </a:lnTo>
                <a:lnTo>
                  <a:pt x="752094" y="0"/>
                </a:lnTo>
                <a:lnTo>
                  <a:pt x="828990" y="743"/>
                </a:lnTo>
                <a:lnTo>
                  <a:pt x="903666" y="2925"/>
                </a:lnTo>
                <a:lnTo>
                  <a:pt x="975742" y="6474"/>
                </a:lnTo>
                <a:lnTo>
                  <a:pt x="1044841" y="11317"/>
                </a:lnTo>
                <a:lnTo>
                  <a:pt x="1110584" y="17381"/>
                </a:lnTo>
                <a:lnTo>
                  <a:pt x="1172595" y="24595"/>
                </a:lnTo>
                <a:lnTo>
                  <a:pt x="1230494" y="32886"/>
                </a:lnTo>
                <a:lnTo>
                  <a:pt x="1283903" y="42181"/>
                </a:lnTo>
                <a:lnTo>
                  <a:pt x="1332445" y="52408"/>
                </a:lnTo>
                <a:lnTo>
                  <a:pt x="1375741" y="63495"/>
                </a:lnTo>
                <a:lnTo>
                  <a:pt x="1413413" y="75369"/>
                </a:lnTo>
                <a:lnTo>
                  <a:pt x="1470375" y="101191"/>
                </a:lnTo>
                <a:lnTo>
                  <a:pt x="1500304" y="129292"/>
                </a:lnTo>
                <a:lnTo>
                  <a:pt x="1504188" y="144018"/>
                </a:lnTo>
                <a:lnTo>
                  <a:pt x="1500304" y="158743"/>
                </a:lnTo>
                <a:lnTo>
                  <a:pt x="1470375" y="186844"/>
                </a:lnTo>
                <a:lnTo>
                  <a:pt x="1413413" y="212666"/>
                </a:lnTo>
                <a:lnTo>
                  <a:pt x="1375741" y="224540"/>
                </a:lnTo>
                <a:lnTo>
                  <a:pt x="1332445" y="235627"/>
                </a:lnTo>
                <a:lnTo>
                  <a:pt x="1283903" y="245854"/>
                </a:lnTo>
                <a:lnTo>
                  <a:pt x="1230494" y="255149"/>
                </a:lnTo>
                <a:lnTo>
                  <a:pt x="1172595" y="263440"/>
                </a:lnTo>
                <a:lnTo>
                  <a:pt x="1110584" y="270654"/>
                </a:lnTo>
                <a:lnTo>
                  <a:pt x="1044841" y="276718"/>
                </a:lnTo>
                <a:lnTo>
                  <a:pt x="975742" y="281561"/>
                </a:lnTo>
                <a:lnTo>
                  <a:pt x="903666" y="285110"/>
                </a:lnTo>
                <a:lnTo>
                  <a:pt x="828990" y="287292"/>
                </a:lnTo>
                <a:lnTo>
                  <a:pt x="752094" y="288036"/>
                </a:lnTo>
                <a:lnTo>
                  <a:pt x="675197" y="287292"/>
                </a:lnTo>
                <a:lnTo>
                  <a:pt x="600521" y="285110"/>
                </a:lnTo>
                <a:lnTo>
                  <a:pt x="528445" y="281561"/>
                </a:lnTo>
                <a:lnTo>
                  <a:pt x="459346" y="276718"/>
                </a:lnTo>
                <a:lnTo>
                  <a:pt x="393603" y="270654"/>
                </a:lnTo>
                <a:lnTo>
                  <a:pt x="331592" y="263440"/>
                </a:lnTo>
                <a:lnTo>
                  <a:pt x="273693" y="255149"/>
                </a:lnTo>
                <a:lnTo>
                  <a:pt x="220284" y="245854"/>
                </a:lnTo>
                <a:lnTo>
                  <a:pt x="171742" y="235627"/>
                </a:lnTo>
                <a:lnTo>
                  <a:pt x="128446" y="224540"/>
                </a:lnTo>
                <a:lnTo>
                  <a:pt x="90774" y="212666"/>
                </a:lnTo>
                <a:lnTo>
                  <a:pt x="33812" y="186844"/>
                </a:lnTo>
                <a:lnTo>
                  <a:pt x="3883" y="158743"/>
                </a:lnTo>
                <a:lnTo>
                  <a:pt x="0" y="144018"/>
                </a:lnTo>
                <a:close/>
              </a:path>
            </a:pathLst>
          </a:custGeom>
          <a:ln w="9144">
            <a:solidFill>
              <a:srgbClr val="B3B3B3"/>
            </a:solidFill>
          </a:ln>
        </p:spPr>
        <p:txBody>
          <a:bodyPr wrap="square" lIns="0" tIns="0" rIns="0" bIns="0" rtlCol="0"/>
          <a:lstStyle/>
          <a:p>
            <a:endParaRPr/>
          </a:p>
        </p:txBody>
      </p:sp>
      <p:sp>
        <p:nvSpPr>
          <p:cNvPr id="38" name="object 38"/>
          <p:cNvSpPr/>
          <p:nvPr/>
        </p:nvSpPr>
        <p:spPr>
          <a:xfrm>
            <a:off x="2865120" y="5867400"/>
            <a:ext cx="104139" cy="622300"/>
          </a:xfrm>
          <a:custGeom>
            <a:avLst/>
            <a:gdLst/>
            <a:ahLst/>
            <a:cxnLst/>
            <a:rect l="l" t="t" r="r" b="b"/>
            <a:pathLst>
              <a:path w="104139" h="622300">
                <a:moveTo>
                  <a:pt x="103631" y="621792"/>
                </a:moveTo>
                <a:lnTo>
                  <a:pt x="63291" y="613648"/>
                </a:lnTo>
                <a:lnTo>
                  <a:pt x="30351" y="591440"/>
                </a:lnTo>
                <a:lnTo>
                  <a:pt x="8143" y="558500"/>
                </a:lnTo>
                <a:lnTo>
                  <a:pt x="0" y="518159"/>
                </a:lnTo>
                <a:lnTo>
                  <a:pt x="0" y="103632"/>
                </a:lnTo>
                <a:lnTo>
                  <a:pt x="8143" y="63291"/>
                </a:lnTo>
                <a:lnTo>
                  <a:pt x="30351" y="30351"/>
                </a:lnTo>
                <a:lnTo>
                  <a:pt x="63291" y="8143"/>
                </a:lnTo>
                <a:lnTo>
                  <a:pt x="103631" y="0"/>
                </a:lnTo>
              </a:path>
            </a:pathLst>
          </a:custGeom>
          <a:ln w="9144">
            <a:solidFill>
              <a:srgbClr val="000000"/>
            </a:solidFill>
          </a:ln>
        </p:spPr>
        <p:txBody>
          <a:bodyPr wrap="square" lIns="0" tIns="0" rIns="0" bIns="0" rtlCol="0"/>
          <a:lstStyle/>
          <a:p>
            <a:endParaRPr/>
          </a:p>
        </p:txBody>
      </p:sp>
      <p:sp>
        <p:nvSpPr>
          <p:cNvPr id="39" name="object 39"/>
          <p:cNvSpPr/>
          <p:nvPr/>
        </p:nvSpPr>
        <p:spPr>
          <a:xfrm>
            <a:off x="9169907" y="5867400"/>
            <a:ext cx="104139" cy="622300"/>
          </a:xfrm>
          <a:custGeom>
            <a:avLst/>
            <a:gdLst/>
            <a:ahLst/>
            <a:cxnLst/>
            <a:rect l="l" t="t" r="r" b="b"/>
            <a:pathLst>
              <a:path w="104140" h="622300">
                <a:moveTo>
                  <a:pt x="0" y="0"/>
                </a:moveTo>
                <a:lnTo>
                  <a:pt x="40340" y="8143"/>
                </a:lnTo>
                <a:lnTo>
                  <a:pt x="73280" y="30351"/>
                </a:lnTo>
                <a:lnTo>
                  <a:pt x="95488" y="63291"/>
                </a:lnTo>
                <a:lnTo>
                  <a:pt x="103632" y="103632"/>
                </a:lnTo>
                <a:lnTo>
                  <a:pt x="103632" y="518159"/>
                </a:lnTo>
                <a:lnTo>
                  <a:pt x="95488" y="558500"/>
                </a:lnTo>
                <a:lnTo>
                  <a:pt x="73280" y="591440"/>
                </a:lnTo>
                <a:lnTo>
                  <a:pt x="40340" y="613648"/>
                </a:lnTo>
                <a:lnTo>
                  <a:pt x="0" y="621792"/>
                </a:lnTo>
              </a:path>
            </a:pathLst>
          </a:custGeom>
          <a:ln w="9144">
            <a:solidFill>
              <a:srgbClr val="000000"/>
            </a:solidFill>
          </a:ln>
        </p:spPr>
        <p:txBody>
          <a:bodyPr wrap="square" lIns="0" tIns="0" rIns="0" bIns="0" rtlCol="0"/>
          <a:lstStyle/>
          <a:p>
            <a:endParaRPr/>
          </a:p>
        </p:txBody>
      </p:sp>
      <p:sp>
        <p:nvSpPr>
          <p:cNvPr id="40" name="object 40"/>
          <p:cNvSpPr txBox="1"/>
          <p:nvPr/>
        </p:nvSpPr>
        <p:spPr>
          <a:xfrm>
            <a:off x="394191" y="5109209"/>
            <a:ext cx="1478915" cy="964565"/>
          </a:xfrm>
          <a:prstGeom prst="rect">
            <a:avLst/>
          </a:prstGeom>
        </p:spPr>
        <p:txBody>
          <a:bodyPr vert="horz" wrap="square" lIns="0" tIns="12065" rIns="0" bIns="0" rtlCol="0">
            <a:spAutoFit/>
          </a:bodyPr>
          <a:lstStyle/>
          <a:p>
            <a:pPr algn="ctr">
              <a:lnSpc>
                <a:spcPct val="100000"/>
              </a:lnSpc>
              <a:spcBef>
                <a:spcPts val="95"/>
              </a:spcBef>
            </a:pPr>
            <a:r>
              <a:rPr sz="1600" b="1" spc="-15" dirty="0">
                <a:latin typeface="メイリオ"/>
                <a:cs typeface="メイリオ"/>
              </a:rPr>
              <a:t>(2)</a:t>
            </a:r>
            <a:r>
              <a:rPr sz="1600" b="1" u="sng" spc="-5" dirty="0">
                <a:uFill>
                  <a:solidFill>
                    <a:srgbClr val="000000"/>
                  </a:solidFill>
                </a:uFill>
                <a:latin typeface="メイリオ"/>
                <a:cs typeface="メイリオ"/>
              </a:rPr>
              <a:t>売却・</a:t>
            </a:r>
            <a:r>
              <a:rPr sz="1600" b="1" u="sng" spc="5" dirty="0">
                <a:uFill>
                  <a:solidFill>
                    <a:srgbClr val="000000"/>
                  </a:solidFill>
                </a:uFill>
                <a:latin typeface="メイリオ"/>
                <a:cs typeface="メイリオ"/>
              </a:rPr>
              <a:t>M&amp;A</a:t>
            </a:r>
            <a:endParaRPr sz="1600">
              <a:latin typeface="メイリオ"/>
              <a:cs typeface="メイリオ"/>
            </a:endParaRPr>
          </a:p>
          <a:p>
            <a:pPr marL="506095">
              <a:lnSpc>
                <a:spcPct val="100000"/>
              </a:lnSpc>
              <a:spcBef>
                <a:spcPts val="1455"/>
              </a:spcBef>
            </a:pPr>
            <a:r>
              <a:rPr sz="1200" dirty="0">
                <a:latin typeface="メイリオ"/>
                <a:cs typeface="メイリオ"/>
              </a:rPr>
              <a:t>現経営者</a:t>
            </a:r>
            <a:endParaRPr sz="1200">
              <a:latin typeface="メイリオ"/>
              <a:cs typeface="メイリオ"/>
            </a:endParaRPr>
          </a:p>
          <a:p>
            <a:pPr marL="123189" algn="ctr">
              <a:lnSpc>
                <a:spcPct val="100000"/>
              </a:lnSpc>
              <a:spcBef>
                <a:spcPts val="1260"/>
              </a:spcBef>
            </a:pPr>
            <a:r>
              <a:rPr sz="1100" dirty="0">
                <a:latin typeface="メイリオ"/>
                <a:cs typeface="メイリオ"/>
              </a:rPr>
              <a:t>事業譲渡等</a:t>
            </a:r>
            <a:endParaRPr sz="1100">
              <a:latin typeface="メイリオ"/>
              <a:cs typeface="メイリオ"/>
            </a:endParaRPr>
          </a:p>
        </p:txBody>
      </p:sp>
      <p:sp>
        <p:nvSpPr>
          <p:cNvPr id="41" name="object 41"/>
          <p:cNvSpPr/>
          <p:nvPr/>
        </p:nvSpPr>
        <p:spPr>
          <a:xfrm>
            <a:off x="416813" y="6310121"/>
            <a:ext cx="1618615" cy="360045"/>
          </a:xfrm>
          <a:custGeom>
            <a:avLst/>
            <a:gdLst/>
            <a:ahLst/>
            <a:cxnLst/>
            <a:rect l="l" t="t" r="r" b="b"/>
            <a:pathLst>
              <a:path w="1618614" h="360045">
                <a:moveTo>
                  <a:pt x="809244" y="0"/>
                </a:moveTo>
                <a:lnTo>
                  <a:pt x="735585" y="734"/>
                </a:lnTo>
                <a:lnTo>
                  <a:pt x="663779" y="2897"/>
                </a:lnTo>
                <a:lnTo>
                  <a:pt x="594113" y="6424"/>
                </a:lnTo>
                <a:lnTo>
                  <a:pt x="526870" y="11251"/>
                </a:lnTo>
                <a:lnTo>
                  <a:pt x="462337" y="17315"/>
                </a:lnTo>
                <a:lnTo>
                  <a:pt x="400800" y="24553"/>
                </a:lnTo>
                <a:lnTo>
                  <a:pt x="342544" y="32901"/>
                </a:lnTo>
                <a:lnTo>
                  <a:pt x="287856" y="42295"/>
                </a:lnTo>
                <a:lnTo>
                  <a:pt x="237020" y="52673"/>
                </a:lnTo>
                <a:lnTo>
                  <a:pt x="190322" y="63970"/>
                </a:lnTo>
                <a:lnTo>
                  <a:pt x="148048" y="76123"/>
                </a:lnTo>
                <a:lnTo>
                  <a:pt x="110484" y="89069"/>
                </a:lnTo>
                <a:lnTo>
                  <a:pt x="50627" y="117084"/>
                </a:lnTo>
                <a:lnTo>
                  <a:pt x="13037" y="147508"/>
                </a:lnTo>
                <a:lnTo>
                  <a:pt x="0" y="179831"/>
                </a:lnTo>
                <a:lnTo>
                  <a:pt x="3307" y="196199"/>
                </a:lnTo>
                <a:lnTo>
                  <a:pt x="28906" y="227636"/>
                </a:lnTo>
                <a:lnTo>
                  <a:pt x="77915" y="256919"/>
                </a:lnTo>
                <a:lnTo>
                  <a:pt x="148048" y="283540"/>
                </a:lnTo>
                <a:lnTo>
                  <a:pt x="190322" y="295693"/>
                </a:lnTo>
                <a:lnTo>
                  <a:pt x="237020" y="306990"/>
                </a:lnTo>
                <a:lnTo>
                  <a:pt x="287856" y="317368"/>
                </a:lnTo>
                <a:lnTo>
                  <a:pt x="342544" y="326762"/>
                </a:lnTo>
                <a:lnTo>
                  <a:pt x="400800" y="335110"/>
                </a:lnTo>
                <a:lnTo>
                  <a:pt x="462337" y="342348"/>
                </a:lnTo>
                <a:lnTo>
                  <a:pt x="526870" y="348412"/>
                </a:lnTo>
                <a:lnTo>
                  <a:pt x="594113" y="353239"/>
                </a:lnTo>
                <a:lnTo>
                  <a:pt x="663779" y="356766"/>
                </a:lnTo>
                <a:lnTo>
                  <a:pt x="735585" y="358929"/>
                </a:lnTo>
                <a:lnTo>
                  <a:pt x="809244" y="359663"/>
                </a:lnTo>
                <a:lnTo>
                  <a:pt x="882902" y="358929"/>
                </a:lnTo>
                <a:lnTo>
                  <a:pt x="954708" y="356766"/>
                </a:lnTo>
                <a:lnTo>
                  <a:pt x="1024374" y="353239"/>
                </a:lnTo>
                <a:lnTo>
                  <a:pt x="1091617" y="348412"/>
                </a:lnTo>
                <a:lnTo>
                  <a:pt x="1156150" y="342348"/>
                </a:lnTo>
                <a:lnTo>
                  <a:pt x="1217687" y="335110"/>
                </a:lnTo>
                <a:lnTo>
                  <a:pt x="1275943" y="326762"/>
                </a:lnTo>
                <a:lnTo>
                  <a:pt x="1330631" y="317368"/>
                </a:lnTo>
                <a:lnTo>
                  <a:pt x="1381467" y="306990"/>
                </a:lnTo>
                <a:lnTo>
                  <a:pt x="1428165" y="295693"/>
                </a:lnTo>
                <a:lnTo>
                  <a:pt x="1470439" y="283540"/>
                </a:lnTo>
                <a:lnTo>
                  <a:pt x="1508003" y="270594"/>
                </a:lnTo>
                <a:lnTo>
                  <a:pt x="1567860" y="242579"/>
                </a:lnTo>
                <a:lnTo>
                  <a:pt x="1605450" y="212155"/>
                </a:lnTo>
                <a:lnTo>
                  <a:pt x="1618488" y="179831"/>
                </a:lnTo>
                <a:lnTo>
                  <a:pt x="1615180" y="163464"/>
                </a:lnTo>
                <a:lnTo>
                  <a:pt x="1589581" y="132027"/>
                </a:lnTo>
                <a:lnTo>
                  <a:pt x="1540572" y="102744"/>
                </a:lnTo>
                <a:lnTo>
                  <a:pt x="1470439" y="76123"/>
                </a:lnTo>
                <a:lnTo>
                  <a:pt x="1428165" y="63970"/>
                </a:lnTo>
                <a:lnTo>
                  <a:pt x="1381467" y="52673"/>
                </a:lnTo>
                <a:lnTo>
                  <a:pt x="1330631" y="42295"/>
                </a:lnTo>
                <a:lnTo>
                  <a:pt x="1275943" y="32901"/>
                </a:lnTo>
                <a:lnTo>
                  <a:pt x="1217687" y="24553"/>
                </a:lnTo>
                <a:lnTo>
                  <a:pt x="1156150" y="17315"/>
                </a:lnTo>
                <a:lnTo>
                  <a:pt x="1091617" y="11251"/>
                </a:lnTo>
                <a:lnTo>
                  <a:pt x="1024374" y="6424"/>
                </a:lnTo>
                <a:lnTo>
                  <a:pt x="954708" y="2897"/>
                </a:lnTo>
                <a:lnTo>
                  <a:pt x="882902" y="734"/>
                </a:lnTo>
                <a:lnTo>
                  <a:pt x="809244" y="0"/>
                </a:lnTo>
                <a:close/>
              </a:path>
            </a:pathLst>
          </a:custGeom>
          <a:solidFill>
            <a:srgbClr val="FDEADA"/>
          </a:solidFill>
        </p:spPr>
        <p:txBody>
          <a:bodyPr wrap="square" lIns="0" tIns="0" rIns="0" bIns="0" rtlCol="0"/>
          <a:lstStyle/>
          <a:p>
            <a:endParaRPr/>
          </a:p>
        </p:txBody>
      </p:sp>
      <p:sp>
        <p:nvSpPr>
          <p:cNvPr id="42" name="object 42"/>
          <p:cNvSpPr/>
          <p:nvPr/>
        </p:nvSpPr>
        <p:spPr>
          <a:xfrm>
            <a:off x="416813" y="6310121"/>
            <a:ext cx="1618615" cy="360045"/>
          </a:xfrm>
          <a:custGeom>
            <a:avLst/>
            <a:gdLst/>
            <a:ahLst/>
            <a:cxnLst/>
            <a:rect l="l" t="t" r="r" b="b"/>
            <a:pathLst>
              <a:path w="1618614" h="360045">
                <a:moveTo>
                  <a:pt x="0" y="179831"/>
                </a:moveTo>
                <a:lnTo>
                  <a:pt x="28906" y="132027"/>
                </a:lnTo>
                <a:lnTo>
                  <a:pt x="77915" y="102744"/>
                </a:lnTo>
                <a:lnTo>
                  <a:pt x="148048" y="76123"/>
                </a:lnTo>
                <a:lnTo>
                  <a:pt x="190322" y="63970"/>
                </a:lnTo>
                <a:lnTo>
                  <a:pt x="237020" y="52673"/>
                </a:lnTo>
                <a:lnTo>
                  <a:pt x="287856" y="42295"/>
                </a:lnTo>
                <a:lnTo>
                  <a:pt x="342544" y="32901"/>
                </a:lnTo>
                <a:lnTo>
                  <a:pt x="400800" y="24553"/>
                </a:lnTo>
                <a:lnTo>
                  <a:pt x="462337" y="17315"/>
                </a:lnTo>
                <a:lnTo>
                  <a:pt x="526870" y="11251"/>
                </a:lnTo>
                <a:lnTo>
                  <a:pt x="594113" y="6424"/>
                </a:lnTo>
                <a:lnTo>
                  <a:pt x="663779" y="2897"/>
                </a:lnTo>
                <a:lnTo>
                  <a:pt x="735585" y="734"/>
                </a:lnTo>
                <a:lnTo>
                  <a:pt x="809244" y="0"/>
                </a:lnTo>
                <a:lnTo>
                  <a:pt x="882902" y="734"/>
                </a:lnTo>
                <a:lnTo>
                  <a:pt x="954708" y="2897"/>
                </a:lnTo>
                <a:lnTo>
                  <a:pt x="1024374" y="6424"/>
                </a:lnTo>
                <a:lnTo>
                  <a:pt x="1091617" y="11251"/>
                </a:lnTo>
                <a:lnTo>
                  <a:pt x="1156150" y="17315"/>
                </a:lnTo>
                <a:lnTo>
                  <a:pt x="1217687" y="24553"/>
                </a:lnTo>
                <a:lnTo>
                  <a:pt x="1275943" y="32901"/>
                </a:lnTo>
                <a:lnTo>
                  <a:pt x="1330631" y="42295"/>
                </a:lnTo>
                <a:lnTo>
                  <a:pt x="1381467" y="52673"/>
                </a:lnTo>
                <a:lnTo>
                  <a:pt x="1428165" y="63970"/>
                </a:lnTo>
                <a:lnTo>
                  <a:pt x="1470439" y="76123"/>
                </a:lnTo>
                <a:lnTo>
                  <a:pt x="1508003" y="89069"/>
                </a:lnTo>
                <a:lnTo>
                  <a:pt x="1567860" y="117084"/>
                </a:lnTo>
                <a:lnTo>
                  <a:pt x="1605450" y="147508"/>
                </a:lnTo>
                <a:lnTo>
                  <a:pt x="1618488" y="179831"/>
                </a:lnTo>
                <a:lnTo>
                  <a:pt x="1615180" y="196199"/>
                </a:lnTo>
                <a:lnTo>
                  <a:pt x="1589581" y="227636"/>
                </a:lnTo>
                <a:lnTo>
                  <a:pt x="1540572" y="256919"/>
                </a:lnTo>
                <a:lnTo>
                  <a:pt x="1470439" y="283540"/>
                </a:lnTo>
                <a:lnTo>
                  <a:pt x="1428165" y="295693"/>
                </a:lnTo>
                <a:lnTo>
                  <a:pt x="1381467" y="306990"/>
                </a:lnTo>
                <a:lnTo>
                  <a:pt x="1330631" y="317368"/>
                </a:lnTo>
                <a:lnTo>
                  <a:pt x="1275943" y="326762"/>
                </a:lnTo>
                <a:lnTo>
                  <a:pt x="1217687" y="335110"/>
                </a:lnTo>
                <a:lnTo>
                  <a:pt x="1156150" y="342348"/>
                </a:lnTo>
                <a:lnTo>
                  <a:pt x="1091617" y="348412"/>
                </a:lnTo>
                <a:lnTo>
                  <a:pt x="1024374" y="353239"/>
                </a:lnTo>
                <a:lnTo>
                  <a:pt x="954708" y="356766"/>
                </a:lnTo>
                <a:lnTo>
                  <a:pt x="882902" y="358929"/>
                </a:lnTo>
                <a:lnTo>
                  <a:pt x="809244" y="359663"/>
                </a:lnTo>
                <a:lnTo>
                  <a:pt x="735585" y="358929"/>
                </a:lnTo>
                <a:lnTo>
                  <a:pt x="663779" y="356766"/>
                </a:lnTo>
                <a:lnTo>
                  <a:pt x="594113" y="353239"/>
                </a:lnTo>
                <a:lnTo>
                  <a:pt x="526870" y="348412"/>
                </a:lnTo>
                <a:lnTo>
                  <a:pt x="462337" y="342348"/>
                </a:lnTo>
                <a:lnTo>
                  <a:pt x="400800" y="335110"/>
                </a:lnTo>
                <a:lnTo>
                  <a:pt x="342544" y="326762"/>
                </a:lnTo>
                <a:lnTo>
                  <a:pt x="287856" y="317368"/>
                </a:lnTo>
                <a:lnTo>
                  <a:pt x="237020" y="306990"/>
                </a:lnTo>
                <a:lnTo>
                  <a:pt x="190322" y="295693"/>
                </a:lnTo>
                <a:lnTo>
                  <a:pt x="148048" y="283540"/>
                </a:lnTo>
                <a:lnTo>
                  <a:pt x="110484" y="270594"/>
                </a:lnTo>
                <a:lnTo>
                  <a:pt x="50627" y="242579"/>
                </a:lnTo>
                <a:lnTo>
                  <a:pt x="13037" y="212155"/>
                </a:lnTo>
                <a:lnTo>
                  <a:pt x="0" y="179831"/>
                </a:lnTo>
                <a:close/>
              </a:path>
            </a:pathLst>
          </a:custGeom>
          <a:ln w="25908">
            <a:solidFill>
              <a:srgbClr val="E46C0A"/>
            </a:solidFill>
          </a:ln>
        </p:spPr>
        <p:txBody>
          <a:bodyPr wrap="square" lIns="0" tIns="0" rIns="0" bIns="0" rtlCol="0"/>
          <a:lstStyle/>
          <a:p>
            <a:endParaRPr/>
          </a:p>
        </p:txBody>
      </p:sp>
      <p:sp>
        <p:nvSpPr>
          <p:cNvPr id="43" name="object 43"/>
          <p:cNvSpPr txBox="1"/>
          <p:nvPr/>
        </p:nvSpPr>
        <p:spPr>
          <a:xfrm>
            <a:off x="478008" y="6378341"/>
            <a:ext cx="1497965" cy="186690"/>
          </a:xfrm>
          <a:prstGeom prst="rect">
            <a:avLst/>
          </a:prstGeom>
        </p:spPr>
        <p:txBody>
          <a:bodyPr vert="horz" wrap="square" lIns="0" tIns="13335" rIns="0" bIns="0" rtlCol="0">
            <a:spAutoFit/>
          </a:bodyPr>
          <a:lstStyle/>
          <a:p>
            <a:pPr marL="12700">
              <a:lnSpc>
                <a:spcPct val="100000"/>
              </a:lnSpc>
              <a:spcBef>
                <a:spcPts val="105"/>
              </a:spcBef>
            </a:pPr>
            <a:r>
              <a:rPr sz="1050" spc="0" dirty="0">
                <a:latin typeface="メイリオ"/>
                <a:cs typeface="メイリオ"/>
              </a:rPr>
              <a:t>他企業・親族</a:t>
            </a:r>
            <a:r>
              <a:rPr sz="1050" spc="-10" dirty="0">
                <a:latin typeface="メイリオ"/>
                <a:cs typeface="メイリオ"/>
              </a:rPr>
              <a:t>外</a:t>
            </a:r>
            <a:r>
              <a:rPr sz="1050" spc="0" dirty="0">
                <a:latin typeface="メイリオ"/>
                <a:cs typeface="メイリオ"/>
              </a:rPr>
              <a:t>経</a:t>
            </a:r>
            <a:r>
              <a:rPr sz="1050" spc="-10" dirty="0">
                <a:latin typeface="メイリオ"/>
                <a:cs typeface="メイリオ"/>
              </a:rPr>
              <a:t>営</a:t>
            </a:r>
            <a:r>
              <a:rPr sz="1050" spc="0" dirty="0">
                <a:latin typeface="メイリオ"/>
                <a:cs typeface="メイリオ"/>
              </a:rPr>
              <a:t>者等</a:t>
            </a:r>
            <a:endParaRPr sz="1050">
              <a:latin typeface="メイリオ"/>
              <a:cs typeface="メイリオ"/>
            </a:endParaRPr>
          </a:p>
        </p:txBody>
      </p:sp>
      <p:sp>
        <p:nvSpPr>
          <p:cNvPr id="44" name="object 44"/>
          <p:cNvSpPr txBox="1"/>
          <p:nvPr/>
        </p:nvSpPr>
        <p:spPr>
          <a:xfrm>
            <a:off x="2956208" y="3266869"/>
            <a:ext cx="6261100" cy="1480820"/>
          </a:xfrm>
          <a:prstGeom prst="rect">
            <a:avLst/>
          </a:prstGeom>
        </p:spPr>
        <p:txBody>
          <a:bodyPr vert="horz" wrap="square" lIns="0" tIns="12065" rIns="0" bIns="0" rtlCol="0">
            <a:spAutoFit/>
          </a:bodyPr>
          <a:lstStyle/>
          <a:p>
            <a:pPr marL="1859280">
              <a:lnSpc>
                <a:spcPct val="100000"/>
              </a:lnSpc>
              <a:spcBef>
                <a:spcPts val="95"/>
              </a:spcBef>
            </a:pPr>
            <a:r>
              <a:rPr sz="1600" b="1" u="sng" spc="-5" dirty="0">
                <a:uFill>
                  <a:solidFill>
                    <a:srgbClr val="000000"/>
                  </a:solidFill>
                </a:uFill>
                <a:latin typeface="メイリオ"/>
                <a:cs typeface="メイリオ"/>
              </a:rPr>
              <a:t>事業承継税制の抜本的拡充</a:t>
            </a:r>
            <a:endParaRPr sz="1600">
              <a:latin typeface="メイリオ"/>
              <a:cs typeface="メイリオ"/>
            </a:endParaRPr>
          </a:p>
          <a:p>
            <a:pPr marL="254000" marR="354330" algn="ctr">
              <a:lnSpc>
                <a:spcPct val="100000"/>
              </a:lnSpc>
              <a:spcBef>
                <a:spcPts val="5"/>
              </a:spcBef>
            </a:pPr>
            <a:r>
              <a:rPr sz="1200" b="1" u="sng" dirty="0">
                <a:uFill>
                  <a:solidFill>
                    <a:srgbClr val="000000"/>
                  </a:solidFill>
                </a:uFill>
                <a:latin typeface="メイリオ"/>
                <a:cs typeface="メイリオ"/>
              </a:rPr>
              <a:t>今後5年以内に承継計画（仮称）を提出し、10年以内に実際に承継を行う者が対象 平成30年1</a:t>
            </a:r>
            <a:r>
              <a:rPr sz="1200" b="1" u="sng" spc="-1200" dirty="0">
                <a:uFill>
                  <a:solidFill>
                    <a:srgbClr val="000000"/>
                  </a:solidFill>
                </a:uFill>
                <a:latin typeface="メイリオ"/>
                <a:cs typeface="メイリオ"/>
              </a:rPr>
              <a:t>月</a:t>
            </a:r>
            <a:r>
              <a:rPr sz="1200" b="1" u="sng" dirty="0">
                <a:uFill>
                  <a:solidFill>
                    <a:srgbClr val="000000"/>
                  </a:solidFill>
                </a:uFill>
                <a:latin typeface="メイリオ"/>
                <a:cs typeface="メイリオ"/>
              </a:rPr>
              <a:t>1日以後の贈与・相続が対象</a:t>
            </a:r>
            <a:endParaRPr sz="1200">
              <a:latin typeface="メイリオ"/>
              <a:cs typeface="メイリオ"/>
            </a:endParaRPr>
          </a:p>
          <a:p>
            <a:pPr>
              <a:lnSpc>
                <a:spcPct val="100000"/>
              </a:lnSpc>
              <a:spcBef>
                <a:spcPts val="894"/>
              </a:spcBef>
            </a:pPr>
            <a:r>
              <a:rPr sz="1200" dirty="0">
                <a:latin typeface="メイリオ"/>
                <a:cs typeface="メイリオ"/>
              </a:rPr>
              <a:t>①後継者が売却・廃業を行った際、その時点での株価を基に納税額を計算し、</a:t>
            </a:r>
            <a:r>
              <a:rPr sz="1200" dirty="0">
                <a:solidFill>
                  <a:srgbClr val="FF0000"/>
                </a:solidFill>
                <a:latin typeface="メイリオ"/>
                <a:cs typeface="メイリオ"/>
              </a:rPr>
              <a:t>減免可能</a:t>
            </a:r>
            <a:endParaRPr sz="1200">
              <a:latin typeface="メイリオ"/>
              <a:cs typeface="メイリオ"/>
            </a:endParaRPr>
          </a:p>
          <a:p>
            <a:pPr>
              <a:lnSpc>
                <a:spcPct val="100000"/>
              </a:lnSpc>
            </a:pPr>
            <a:r>
              <a:rPr sz="1200" dirty="0">
                <a:latin typeface="メイリオ"/>
                <a:cs typeface="メイリオ"/>
              </a:rPr>
              <a:t>②</a:t>
            </a:r>
            <a:r>
              <a:rPr sz="1200" dirty="0">
                <a:solidFill>
                  <a:srgbClr val="FF0000"/>
                </a:solidFill>
                <a:latin typeface="メイリオ"/>
                <a:cs typeface="メイリオ"/>
              </a:rPr>
              <a:t>対象株式数の上限を撤廃（</a:t>
            </a:r>
            <a:r>
              <a:rPr sz="1200" dirty="0">
                <a:solidFill>
                  <a:srgbClr val="FF0000"/>
                </a:solidFill>
                <a:latin typeface="Calibri"/>
                <a:cs typeface="Calibri"/>
              </a:rPr>
              <a:t>2/3→3/3</a:t>
            </a:r>
            <a:r>
              <a:rPr sz="1200" dirty="0">
                <a:solidFill>
                  <a:srgbClr val="FF0000"/>
                </a:solidFill>
                <a:latin typeface="メイリオ"/>
                <a:cs typeface="メイリオ"/>
              </a:rPr>
              <a:t>）</a:t>
            </a:r>
            <a:r>
              <a:rPr sz="1200" dirty="0">
                <a:latin typeface="メイリオ"/>
                <a:cs typeface="メイリオ"/>
              </a:rPr>
              <a:t>、</a:t>
            </a:r>
            <a:r>
              <a:rPr sz="1200" dirty="0">
                <a:solidFill>
                  <a:srgbClr val="FF0000"/>
                </a:solidFill>
                <a:latin typeface="メイリオ"/>
                <a:cs typeface="メイリオ"/>
              </a:rPr>
              <a:t>納税猶予割合を８０％から１００％</a:t>
            </a:r>
            <a:r>
              <a:rPr sz="1200" dirty="0">
                <a:latin typeface="メイリオ"/>
                <a:cs typeface="メイリオ"/>
              </a:rPr>
              <a:t>に拡大</a:t>
            </a:r>
            <a:endParaRPr sz="1200">
              <a:latin typeface="メイリオ"/>
              <a:cs typeface="メイリオ"/>
            </a:endParaRPr>
          </a:p>
          <a:p>
            <a:pPr>
              <a:lnSpc>
                <a:spcPct val="100000"/>
              </a:lnSpc>
            </a:pPr>
            <a:r>
              <a:rPr sz="1200" dirty="0">
                <a:latin typeface="メイリオ"/>
                <a:cs typeface="メイリオ"/>
              </a:rPr>
              <a:t>③近年の人手不足の状況に鑑み、</a:t>
            </a:r>
            <a:r>
              <a:rPr sz="1200" dirty="0">
                <a:solidFill>
                  <a:srgbClr val="FF0000"/>
                </a:solidFill>
                <a:latin typeface="メイリオ"/>
                <a:cs typeface="メイリオ"/>
              </a:rPr>
              <a:t>雇用平均８割を満たせなかった場合でも猶予継続を可能に</a:t>
            </a:r>
            <a:endParaRPr sz="1200">
              <a:latin typeface="メイリオ"/>
              <a:cs typeface="メイリオ"/>
            </a:endParaRPr>
          </a:p>
          <a:p>
            <a:pPr>
              <a:lnSpc>
                <a:spcPct val="100000"/>
              </a:lnSpc>
            </a:pPr>
            <a:r>
              <a:rPr sz="1200" dirty="0">
                <a:latin typeface="メイリオ"/>
                <a:cs typeface="メイリオ"/>
              </a:rPr>
              <a:t>④複数の株主から複数への後継者への事業承継についても</a:t>
            </a:r>
            <a:r>
              <a:rPr sz="1200" dirty="0">
                <a:solidFill>
                  <a:srgbClr val="FF0000"/>
                </a:solidFill>
                <a:latin typeface="メイリオ"/>
                <a:cs typeface="メイリオ"/>
              </a:rPr>
              <a:t>対象者を拡大</a:t>
            </a:r>
            <a:endParaRPr sz="1200">
              <a:latin typeface="メイリオ"/>
              <a:cs typeface="メイリオ"/>
            </a:endParaRPr>
          </a:p>
        </p:txBody>
      </p:sp>
    </p:spTree>
    <p:extLst>
      <p:ext uri="{BB962C8B-B14F-4D97-AF65-F5344CB8AC3E}">
        <p14:creationId xmlns:p14="http://schemas.microsoft.com/office/powerpoint/2010/main" val="394112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772" y="-18746"/>
            <a:ext cx="10317228"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3" name="object 3"/>
          <p:cNvSpPr txBox="1"/>
          <p:nvPr/>
        </p:nvSpPr>
        <p:spPr>
          <a:xfrm>
            <a:off x="-8820" y="350555"/>
            <a:ext cx="18542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Meiryo UI"/>
                <a:cs typeface="Meiryo UI"/>
              </a:rPr>
              <a:t>（事業承継税制）</a:t>
            </a:r>
            <a:endParaRPr sz="1600" dirty="0">
              <a:latin typeface="Meiryo UI"/>
              <a:cs typeface="Meiryo UI"/>
            </a:endParaRPr>
          </a:p>
        </p:txBody>
      </p:sp>
      <p:sp>
        <p:nvSpPr>
          <p:cNvPr id="4" name="object 4"/>
          <p:cNvSpPr/>
          <p:nvPr/>
        </p:nvSpPr>
        <p:spPr>
          <a:xfrm>
            <a:off x="138684" y="609600"/>
            <a:ext cx="9639300" cy="995680"/>
          </a:xfrm>
          <a:custGeom>
            <a:avLst/>
            <a:gdLst/>
            <a:ahLst/>
            <a:cxnLst/>
            <a:rect l="l" t="t" r="r" b="b"/>
            <a:pathLst>
              <a:path w="9639300" h="995680">
                <a:moveTo>
                  <a:pt x="0" y="0"/>
                </a:moveTo>
                <a:lnTo>
                  <a:pt x="9639300" y="0"/>
                </a:lnTo>
                <a:lnTo>
                  <a:pt x="9639300" y="995172"/>
                </a:lnTo>
                <a:lnTo>
                  <a:pt x="0" y="995172"/>
                </a:lnTo>
                <a:lnTo>
                  <a:pt x="0" y="0"/>
                </a:lnTo>
                <a:close/>
              </a:path>
            </a:pathLst>
          </a:custGeom>
          <a:solidFill>
            <a:srgbClr val="99D6EC"/>
          </a:solidFill>
        </p:spPr>
        <p:txBody>
          <a:bodyPr wrap="square" lIns="0" tIns="0" rIns="0" bIns="0" rtlCol="0"/>
          <a:lstStyle/>
          <a:p>
            <a:endParaRPr/>
          </a:p>
        </p:txBody>
      </p:sp>
      <p:sp>
        <p:nvSpPr>
          <p:cNvPr id="5" name="object 5"/>
          <p:cNvSpPr txBox="1"/>
          <p:nvPr/>
        </p:nvSpPr>
        <p:spPr>
          <a:xfrm>
            <a:off x="198250" y="704850"/>
            <a:ext cx="9391015" cy="819150"/>
          </a:xfrm>
          <a:prstGeom prst="rect">
            <a:avLst/>
          </a:prstGeom>
        </p:spPr>
        <p:txBody>
          <a:bodyPr vert="horz" wrap="square" lIns="0" tIns="12065" rIns="0" bIns="0" rtlCol="0">
            <a:spAutoFit/>
          </a:bodyPr>
          <a:lstStyle/>
          <a:p>
            <a:pPr marL="355600" marR="5080" indent="-342900">
              <a:lnSpc>
                <a:spcPct val="100000"/>
              </a:lnSpc>
              <a:spcBef>
                <a:spcPts val="95"/>
              </a:spcBef>
              <a:buClr>
                <a:srgbClr val="002060"/>
              </a:buClr>
              <a:buFont typeface="Wingdings"/>
              <a:buChar char=""/>
              <a:tabLst>
                <a:tab pos="354965" algn="l"/>
                <a:tab pos="356235" algn="l"/>
              </a:tabLst>
            </a:pPr>
            <a:r>
              <a:rPr sz="1600" spc="-5" dirty="0">
                <a:latin typeface="Meiryo UI"/>
                <a:cs typeface="Meiryo UI"/>
              </a:rPr>
              <a:t>事業承継の際の贈与税･相続税の納</a:t>
            </a:r>
            <a:r>
              <a:rPr sz="1600" dirty="0">
                <a:latin typeface="Meiryo UI"/>
                <a:cs typeface="Meiryo UI"/>
              </a:rPr>
              <a:t>税</a:t>
            </a:r>
            <a:r>
              <a:rPr sz="1600" spc="-5" dirty="0">
                <a:latin typeface="Meiryo UI"/>
                <a:cs typeface="Meiryo UI"/>
              </a:rPr>
              <a:t>を猶予</a:t>
            </a:r>
            <a:r>
              <a:rPr sz="1600" dirty="0">
                <a:latin typeface="Meiryo UI"/>
                <a:cs typeface="Meiryo UI"/>
              </a:rPr>
              <a:t>す</a:t>
            </a:r>
            <a:r>
              <a:rPr sz="1600" spc="-10" dirty="0">
                <a:latin typeface="Meiryo UI"/>
                <a:cs typeface="Meiryo UI"/>
              </a:rPr>
              <a:t>る</a:t>
            </a:r>
            <a:r>
              <a:rPr sz="1600" spc="-5" dirty="0">
                <a:latin typeface="Meiryo UI"/>
                <a:cs typeface="Meiryo UI"/>
              </a:rPr>
              <a:t>「</a:t>
            </a:r>
            <a:r>
              <a:rPr sz="1600" dirty="0">
                <a:latin typeface="Meiryo UI"/>
                <a:cs typeface="Meiryo UI"/>
              </a:rPr>
              <a:t>事</a:t>
            </a:r>
            <a:r>
              <a:rPr sz="1600" spc="-5" dirty="0">
                <a:latin typeface="Meiryo UI"/>
                <a:cs typeface="Meiryo UI"/>
              </a:rPr>
              <a:t>業承</a:t>
            </a:r>
            <a:r>
              <a:rPr sz="1600" dirty="0">
                <a:latin typeface="Meiryo UI"/>
                <a:cs typeface="Meiryo UI"/>
              </a:rPr>
              <a:t>継</a:t>
            </a:r>
            <a:r>
              <a:rPr sz="1600" spc="-5" dirty="0">
                <a:latin typeface="Meiryo UI"/>
                <a:cs typeface="Meiryo UI"/>
              </a:rPr>
              <a:t>税制</a:t>
            </a:r>
            <a:r>
              <a:rPr sz="1600" spc="0" dirty="0">
                <a:latin typeface="Meiryo UI"/>
                <a:cs typeface="Meiryo UI"/>
              </a:rPr>
              <a:t>」</a:t>
            </a:r>
            <a:r>
              <a:rPr sz="1600" spc="-10" dirty="0">
                <a:latin typeface="Meiryo UI"/>
                <a:cs typeface="Meiryo UI"/>
              </a:rPr>
              <a:t>を</a:t>
            </a:r>
            <a:r>
              <a:rPr sz="1600" spc="-5" dirty="0">
                <a:latin typeface="Meiryo UI"/>
                <a:cs typeface="Meiryo UI"/>
              </a:rPr>
              <a:t>、</a:t>
            </a:r>
            <a:r>
              <a:rPr sz="1600" b="1" u="sng" spc="-5" dirty="0">
                <a:uFill>
                  <a:solidFill>
                    <a:srgbClr val="000000"/>
                  </a:solidFill>
                </a:uFill>
                <a:latin typeface="メイリオ"/>
                <a:cs typeface="メイリオ"/>
              </a:rPr>
              <a:t>今</a:t>
            </a:r>
            <a:r>
              <a:rPr sz="1600" b="1" u="sng" dirty="0">
                <a:uFill>
                  <a:solidFill>
                    <a:srgbClr val="000000"/>
                  </a:solidFill>
                </a:uFill>
                <a:latin typeface="メイリオ"/>
                <a:cs typeface="メイリオ"/>
              </a:rPr>
              <a:t>後</a:t>
            </a:r>
            <a:r>
              <a:rPr sz="1600" b="1" u="sng" spc="-10" dirty="0">
                <a:uFill>
                  <a:solidFill>
                    <a:srgbClr val="000000"/>
                  </a:solidFill>
                </a:uFill>
                <a:latin typeface="メイリオ"/>
                <a:cs typeface="メイリオ"/>
              </a:rPr>
              <a:t>5</a:t>
            </a:r>
            <a:r>
              <a:rPr sz="1600" b="1" u="sng" spc="-5" dirty="0">
                <a:uFill>
                  <a:solidFill>
                    <a:srgbClr val="000000"/>
                  </a:solidFill>
                </a:uFill>
                <a:latin typeface="メイリオ"/>
                <a:cs typeface="メイリオ"/>
              </a:rPr>
              <a:t>年</a:t>
            </a:r>
            <a:r>
              <a:rPr sz="1600" b="1" u="sng" dirty="0">
                <a:uFill>
                  <a:solidFill>
                    <a:srgbClr val="000000"/>
                  </a:solidFill>
                </a:uFill>
                <a:latin typeface="メイリオ"/>
                <a:cs typeface="メイリオ"/>
              </a:rPr>
              <a:t>以</a:t>
            </a:r>
            <a:r>
              <a:rPr sz="1600" b="1" u="sng" spc="-5" dirty="0">
                <a:uFill>
                  <a:solidFill>
                    <a:srgbClr val="000000"/>
                  </a:solidFill>
                </a:uFill>
                <a:latin typeface="メイリオ"/>
                <a:cs typeface="メイリオ"/>
              </a:rPr>
              <a:t>内に</a:t>
            </a:r>
            <a:r>
              <a:rPr sz="1600" b="1" u="sng" dirty="0">
                <a:uFill>
                  <a:solidFill>
                    <a:srgbClr val="000000"/>
                  </a:solidFill>
                </a:uFill>
                <a:latin typeface="メイリオ"/>
                <a:cs typeface="メイリオ"/>
              </a:rPr>
              <a:t>承</a:t>
            </a:r>
            <a:r>
              <a:rPr sz="1600" b="1" u="sng" spc="-5" dirty="0">
                <a:uFill>
                  <a:solidFill>
                    <a:srgbClr val="000000"/>
                  </a:solidFill>
                </a:uFill>
                <a:latin typeface="メイリオ"/>
                <a:cs typeface="メイリオ"/>
              </a:rPr>
              <a:t>継計</a:t>
            </a:r>
            <a:r>
              <a:rPr sz="1600" b="1" u="sng" dirty="0">
                <a:uFill>
                  <a:solidFill>
                    <a:srgbClr val="000000"/>
                  </a:solidFill>
                </a:uFill>
                <a:latin typeface="メイリオ"/>
                <a:cs typeface="メイリオ"/>
              </a:rPr>
              <a:t>画</a:t>
            </a:r>
            <a:r>
              <a:rPr sz="1600" b="1" u="sng" spc="-5" dirty="0">
                <a:uFill>
                  <a:solidFill>
                    <a:srgbClr val="000000"/>
                  </a:solidFill>
                </a:uFill>
                <a:latin typeface="メイリオ"/>
                <a:cs typeface="メイリオ"/>
              </a:rPr>
              <a:t>（仮</a:t>
            </a:r>
            <a:r>
              <a:rPr sz="1600" b="1" u="sng" dirty="0">
                <a:uFill>
                  <a:solidFill>
                    <a:srgbClr val="000000"/>
                  </a:solidFill>
                </a:uFill>
                <a:latin typeface="メイリオ"/>
                <a:cs typeface="メイリオ"/>
              </a:rPr>
              <a:t>称</a:t>
            </a:r>
            <a:r>
              <a:rPr sz="1600" b="1" u="sng" spc="-5" dirty="0">
                <a:uFill>
                  <a:solidFill>
                    <a:srgbClr val="000000"/>
                  </a:solidFill>
                </a:uFill>
                <a:latin typeface="メイリオ"/>
                <a:cs typeface="メイリオ"/>
              </a:rPr>
              <a:t>）を</a:t>
            </a:r>
            <a:r>
              <a:rPr sz="1600" b="1" u="sng" spc="-1590" dirty="0">
                <a:uFill>
                  <a:solidFill>
                    <a:srgbClr val="000000"/>
                  </a:solidFill>
                </a:uFill>
                <a:latin typeface="メイリオ"/>
                <a:cs typeface="メイリオ"/>
              </a:rPr>
              <a:t>提 </a:t>
            </a:r>
            <a:r>
              <a:rPr sz="1600" b="1" u="sng" spc="-5" dirty="0">
                <a:uFill>
                  <a:solidFill>
                    <a:srgbClr val="000000"/>
                  </a:solidFill>
                </a:uFill>
                <a:latin typeface="メイリオ"/>
                <a:cs typeface="メイリオ"/>
              </a:rPr>
              <a:t>出し</a:t>
            </a:r>
            <a:r>
              <a:rPr sz="1600" b="1" u="sng" spc="-10" dirty="0">
                <a:uFill>
                  <a:solidFill>
                    <a:srgbClr val="000000"/>
                  </a:solidFill>
                </a:uFill>
                <a:latin typeface="メイリオ"/>
                <a:cs typeface="メイリオ"/>
              </a:rPr>
              <a:t>、</a:t>
            </a:r>
            <a:r>
              <a:rPr sz="1600" b="1" u="sng" spc="-5" dirty="0">
                <a:uFill>
                  <a:solidFill>
                    <a:srgbClr val="000000"/>
                  </a:solidFill>
                </a:uFill>
                <a:latin typeface="メイリオ"/>
                <a:cs typeface="メイリオ"/>
              </a:rPr>
              <a:t>10年以内に実際に</a:t>
            </a:r>
            <a:r>
              <a:rPr sz="1600" b="1" u="sng" dirty="0">
                <a:uFill>
                  <a:solidFill>
                    <a:srgbClr val="000000"/>
                  </a:solidFill>
                </a:uFill>
                <a:latin typeface="メイリオ"/>
                <a:cs typeface="メイリオ"/>
              </a:rPr>
              <a:t>承</a:t>
            </a:r>
            <a:r>
              <a:rPr sz="1600" b="1" u="sng" spc="-5" dirty="0">
                <a:uFill>
                  <a:solidFill>
                    <a:srgbClr val="000000"/>
                  </a:solidFill>
                </a:uFill>
                <a:latin typeface="メイリオ"/>
                <a:cs typeface="メイリオ"/>
              </a:rPr>
              <a:t>継を</a:t>
            </a:r>
            <a:r>
              <a:rPr sz="1600" b="1" u="sng" dirty="0">
                <a:uFill>
                  <a:solidFill>
                    <a:srgbClr val="000000"/>
                  </a:solidFill>
                </a:uFill>
                <a:latin typeface="メイリオ"/>
                <a:cs typeface="メイリオ"/>
              </a:rPr>
              <a:t>行</a:t>
            </a:r>
            <a:r>
              <a:rPr sz="1600" b="1" u="sng" spc="-5" dirty="0">
                <a:uFill>
                  <a:solidFill>
                    <a:srgbClr val="000000"/>
                  </a:solidFill>
                </a:uFill>
                <a:latin typeface="メイリオ"/>
                <a:cs typeface="メイリオ"/>
              </a:rPr>
              <a:t>う者</a:t>
            </a:r>
            <a:r>
              <a:rPr sz="1600" b="1" u="sng" dirty="0">
                <a:uFill>
                  <a:solidFill>
                    <a:srgbClr val="000000"/>
                  </a:solidFill>
                </a:uFill>
                <a:latin typeface="メイリオ"/>
                <a:cs typeface="メイリオ"/>
              </a:rPr>
              <a:t>を</a:t>
            </a:r>
            <a:r>
              <a:rPr sz="1600" b="1" u="sng" spc="-5" dirty="0">
                <a:uFill>
                  <a:solidFill>
                    <a:srgbClr val="000000"/>
                  </a:solidFill>
                </a:uFill>
                <a:latin typeface="メイリオ"/>
                <a:cs typeface="メイリオ"/>
              </a:rPr>
              <a:t>対象</a:t>
            </a:r>
            <a:r>
              <a:rPr sz="1600" b="1" u="sng" dirty="0">
                <a:uFill>
                  <a:solidFill>
                    <a:srgbClr val="000000"/>
                  </a:solidFill>
                </a:uFill>
                <a:latin typeface="メイリオ"/>
                <a:cs typeface="メイリオ"/>
              </a:rPr>
              <a:t>と</a:t>
            </a:r>
            <a:r>
              <a:rPr sz="1600" b="1" u="sng" spc="-5" dirty="0">
                <a:uFill>
                  <a:solidFill>
                    <a:srgbClr val="000000"/>
                  </a:solidFill>
                </a:uFill>
                <a:latin typeface="メイリオ"/>
                <a:cs typeface="メイリオ"/>
              </a:rPr>
              <a:t>し、</a:t>
            </a:r>
            <a:r>
              <a:rPr sz="1600" b="1" u="sng" dirty="0">
                <a:uFill>
                  <a:solidFill>
                    <a:srgbClr val="000000"/>
                  </a:solidFill>
                </a:uFill>
                <a:latin typeface="Meiryo UI"/>
                <a:cs typeface="Meiryo UI"/>
              </a:rPr>
              <a:t>抜</a:t>
            </a:r>
            <a:r>
              <a:rPr sz="1600" b="1" u="sng" spc="-5" dirty="0">
                <a:uFill>
                  <a:solidFill>
                    <a:srgbClr val="000000"/>
                  </a:solidFill>
                </a:uFill>
                <a:latin typeface="Meiryo UI"/>
                <a:cs typeface="Meiryo UI"/>
              </a:rPr>
              <a:t>本的に拡充。</a:t>
            </a:r>
            <a:endParaRPr sz="1600" dirty="0">
              <a:latin typeface="Meiryo UI"/>
              <a:cs typeface="Meiryo UI"/>
            </a:endParaRPr>
          </a:p>
          <a:p>
            <a:pPr marL="355600" indent="-342900">
              <a:lnSpc>
                <a:spcPct val="100000"/>
              </a:lnSpc>
              <a:spcBef>
                <a:spcPts val="490"/>
              </a:spcBef>
              <a:buClr>
                <a:srgbClr val="002060"/>
              </a:buClr>
              <a:buFont typeface="Wingdings"/>
              <a:buChar char=""/>
              <a:tabLst>
                <a:tab pos="355600" algn="l"/>
                <a:tab pos="356235" algn="l"/>
              </a:tabLst>
            </a:pPr>
            <a:r>
              <a:rPr sz="1600" spc="-5" dirty="0">
                <a:latin typeface="Meiryo UI"/>
                <a:cs typeface="Meiryo UI"/>
              </a:rPr>
              <a:t>①対象株式数･猶予割合の拡大②対象</a:t>
            </a:r>
            <a:r>
              <a:rPr sz="1600" dirty="0">
                <a:latin typeface="Meiryo UI"/>
                <a:cs typeface="Meiryo UI"/>
              </a:rPr>
              <a:t>者</a:t>
            </a:r>
            <a:r>
              <a:rPr sz="1600" spc="-5" dirty="0">
                <a:latin typeface="Meiryo UI"/>
                <a:cs typeface="Meiryo UI"/>
              </a:rPr>
              <a:t>の拡</a:t>
            </a:r>
            <a:r>
              <a:rPr sz="1600" dirty="0">
                <a:latin typeface="Meiryo UI"/>
                <a:cs typeface="Meiryo UI"/>
              </a:rPr>
              <a:t>大</a:t>
            </a:r>
            <a:r>
              <a:rPr sz="1600" spc="-5" dirty="0">
                <a:latin typeface="Meiryo UI"/>
                <a:cs typeface="Meiryo UI"/>
              </a:rPr>
              <a:t>③雇</a:t>
            </a:r>
            <a:r>
              <a:rPr sz="1600" dirty="0">
                <a:latin typeface="Meiryo UI"/>
                <a:cs typeface="Meiryo UI"/>
              </a:rPr>
              <a:t>用</a:t>
            </a:r>
            <a:r>
              <a:rPr sz="1600" spc="-5" dirty="0">
                <a:latin typeface="Meiryo UI"/>
                <a:cs typeface="Meiryo UI"/>
              </a:rPr>
              <a:t>要件</a:t>
            </a:r>
            <a:r>
              <a:rPr sz="1600" spc="0" dirty="0">
                <a:latin typeface="Meiryo UI"/>
                <a:cs typeface="Meiryo UI"/>
              </a:rPr>
              <a:t>の</a:t>
            </a:r>
            <a:r>
              <a:rPr sz="1600" spc="-5" dirty="0">
                <a:latin typeface="Meiryo UI"/>
                <a:cs typeface="Meiryo UI"/>
              </a:rPr>
              <a:t>弾力</a:t>
            </a:r>
            <a:r>
              <a:rPr sz="1600" dirty="0">
                <a:latin typeface="Meiryo UI"/>
                <a:cs typeface="Meiryo UI"/>
              </a:rPr>
              <a:t>化</a:t>
            </a:r>
            <a:r>
              <a:rPr sz="1600" spc="-5" dirty="0">
                <a:latin typeface="Meiryo UI"/>
                <a:cs typeface="Meiryo UI"/>
              </a:rPr>
              <a:t>④</a:t>
            </a:r>
            <a:r>
              <a:rPr sz="1600" dirty="0">
                <a:latin typeface="Meiryo UI"/>
                <a:cs typeface="Meiryo UI"/>
              </a:rPr>
              <a:t>新</a:t>
            </a:r>
            <a:r>
              <a:rPr sz="1600" spc="-5" dirty="0">
                <a:latin typeface="Meiryo UI"/>
                <a:cs typeface="Meiryo UI"/>
              </a:rPr>
              <a:t>たな</a:t>
            </a:r>
            <a:r>
              <a:rPr sz="1600" dirty="0">
                <a:latin typeface="Meiryo UI"/>
                <a:cs typeface="Meiryo UI"/>
              </a:rPr>
              <a:t>減</a:t>
            </a:r>
            <a:r>
              <a:rPr sz="1600" spc="-5" dirty="0">
                <a:latin typeface="Meiryo UI"/>
                <a:cs typeface="Meiryo UI"/>
              </a:rPr>
              <a:t>免制</a:t>
            </a:r>
            <a:r>
              <a:rPr sz="1600" dirty="0">
                <a:latin typeface="Meiryo UI"/>
                <a:cs typeface="Meiryo UI"/>
              </a:rPr>
              <a:t>度</a:t>
            </a:r>
            <a:r>
              <a:rPr sz="1600" spc="-5" dirty="0">
                <a:latin typeface="Meiryo UI"/>
                <a:cs typeface="Meiryo UI"/>
              </a:rPr>
              <a:t>の創</a:t>
            </a:r>
            <a:r>
              <a:rPr sz="1600" dirty="0">
                <a:latin typeface="Meiryo UI"/>
                <a:cs typeface="Meiryo UI"/>
              </a:rPr>
              <a:t>設等</a:t>
            </a:r>
            <a:r>
              <a:rPr sz="1600" spc="-10" dirty="0">
                <a:latin typeface="Meiryo UI"/>
                <a:cs typeface="Meiryo UI"/>
              </a:rPr>
              <a:t>を</a:t>
            </a:r>
            <a:r>
              <a:rPr sz="1600" spc="-5" dirty="0">
                <a:latin typeface="Meiryo UI"/>
                <a:cs typeface="Meiryo UI"/>
              </a:rPr>
              <a:t>行</a:t>
            </a:r>
            <a:r>
              <a:rPr sz="1600" dirty="0">
                <a:latin typeface="Meiryo UI"/>
                <a:cs typeface="Meiryo UI"/>
              </a:rPr>
              <a:t>う</a:t>
            </a:r>
            <a:r>
              <a:rPr sz="1600" spc="-5" dirty="0">
                <a:latin typeface="Meiryo UI"/>
                <a:cs typeface="Meiryo UI"/>
              </a:rPr>
              <a:t>。</a:t>
            </a:r>
            <a:endParaRPr sz="1600" dirty="0">
              <a:latin typeface="Meiryo UI"/>
              <a:cs typeface="Meiryo UI"/>
            </a:endParaRPr>
          </a:p>
        </p:txBody>
      </p:sp>
      <p:sp>
        <p:nvSpPr>
          <p:cNvPr id="6" name="object 6"/>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Meiryo UI"/>
                <a:cs typeface="Meiryo UI"/>
              </a:rPr>
              <a:t>2</a:t>
            </a:r>
            <a:r>
              <a:rPr lang="en-US" sz="1400" dirty="0" smtClean="0">
                <a:latin typeface="Meiryo UI"/>
                <a:cs typeface="Meiryo UI"/>
              </a:rPr>
              <a:t>0</a:t>
            </a:r>
            <a:endParaRPr sz="1400" dirty="0">
              <a:latin typeface="Meiryo UI"/>
              <a:cs typeface="Meiryo UI"/>
            </a:endParaRPr>
          </a:p>
        </p:txBody>
      </p:sp>
      <p:sp>
        <p:nvSpPr>
          <p:cNvPr id="7" name="object 7"/>
          <p:cNvSpPr txBox="1"/>
          <p:nvPr/>
        </p:nvSpPr>
        <p:spPr>
          <a:xfrm>
            <a:off x="8625840" y="117347"/>
            <a:ext cx="1007744" cy="332740"/>
          </a:xfrm>
          <a:prstGeom prst="rect">
            <a:avLst/>
          </a:prstGeom>
          <a:ln w="12192">
            <a:solidFill>
              <a:srgbClr val="000000"/>
            </a:solidFill>
          </a:ln>
        </p:spPr>
        <p:txBody>
          <a:bodyPr vert="horz" wrap="square" lIns="0" tIns="59690" rIns="0" bIns="0" rtlCol="0">
            <a:spAutoFit/>
          </a:bodyPr>
          <a:lstStyle/>
          <a:p>
            <a:pPr marL="324485">
              <a:lnSpc>
                <a:spcPct val="100000"/>
              </a:lnSpc>
              <a:spcBef>
                <a:spcPts val="470"/>
              </a:spcBef>
            </a:pPr>
            <a:r>
              <a:rPr sz="1400" dirty="0">
                <a:latin typeface="Meiryo UI"/>
                <a:cs typeface="Meiryo UI"/>
              </a:rPr>
              <a:t>拡充</a:t>
            </a:r>
          </a:p>
        </p:txBody>
      </p:sp>
      <p:sp>
        <p:nvSpPr>
          <p:cNvPr id="8" name="object 8"/>
          <p:cNvSpPr txBox="1"/>
          <p:nvPr/>
        </p:nvSpPr>
        <p:spPr>
          <a:xfrm>
            <a:off x="6903947" y="331768"/>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endParaRPr sz="1200">
              <a:latin typeface="Meiryo UI"/>
              <a:cs typeface="Meiryo UI"/>
            </a:endParaRPr>
          </a:p>
        </p:txBody>
      </p:sp>
      <p:sp>
        <p:nvSpPr>
          <p:cNvPr id="9" name="object 9"/>
          <p:cNvSpPr txBox="1"/>
          <p:nvPr/>
        </p:nvSpPr>
        <p:spPr>
          <a:xfrm>
            <a:off x="115764" y="6449195"/>
            <a:ext cx="643128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※以上のほか、相続時</a:t>
            </a:r>
            <a:r>
              <a:rPr sz="1400" spc="-15" dirty="0">
                <a:latin typeface="メイリオ"/>
                <a:cs typeface="メイリオ"/>
              </a:rPr>
              <a:t>精</a:t>
            </a:r>
            <a:r>
              <a:rPr sz="1400" dirty="0">
                <a:latin typeface="メイリオ"/>
                <a:cs typeface="メイリオ"/>
              </a:rPr>
              <a:t>算課</a:t>
            </a:r>
            <a:r>
              <a:rPr sz="1400" spc="-15" dirty="0">
                <a:latin typeface="メイリオ"/>
                <a:cs typeface="メイリオ"/>
              </a:rPr>
              <a:t>税</a:t>
            </a:r>
            <a:r>
              <a:rPr sz="1400" dirty="0">
                <a:latin typeface="メイリオ"/>
                <a:cs typeface="メイリオ"/>
              </a:rPr>
              <a:t>制度</a:t>
            </a:r>
            <a:r>
              <a:rPr sz="1400" spc="-15" dirty="0">
                <a:latin typeface="メイリオ"/>
                <a:cs typeface="メイリオ"/>
              </a:rPr>
              <a:t>の</a:t>
            </a:r>
            <a:r>
              <a:rPr sz="1400" dirty="0">
                <a:latin typeface="メイリオ"/>
                <a:cs typeface="メイリオ"/>
              </a:rPr>
              <a:t>適用</a:t>
            </a:r>
            <a:r>
              <a:rPr sz="1400" spc="-15" dirty="0">
                <a:latin typeface="メイリオ"/>
                <a:cs typeface="メイリオ"/>
              </a:rPr>
              <a:t>範</a:t>
            </a:r>
            <a:r>
              <a:rPr sz="1400" dirty="0">
                <a:latin typeface="メイリオ"/>
                <a:cs typeface="メイリオ"/>
              </a:rPr>
              <a:t>囲の</a:t>
            </a:r>
            <a:r>
              <a:rPr sz="1400" spc="-15" dirty="0">
                <a:latin typeface="メイリオ"/>
                <a:cs typeface="メイリオ"/>
              </a:rPr>
              <a:t>拡</a:t>
            </a:r>
            <a:r>
              <a:rPr sz="1400" dirty="0">
                <a:latin typeface="メイリオ"/>
                <a:cs typeface="メイリオ"/>
              </a:rPr>
              <a:t>大及</a:t>
            </a:r>
            <a:r>
              <a:rPr sz="1400" spc="-15" dirty="0">
                <a:latin typeface="メイリオ"/>
                <a:cs typeface="メイリオ"/>
              </a:rPr>
              <a:t>び</a:t>
            </a:r>
            <a:r>
              <a:rPr sz="1400" dirty="0">
                <a:latin typeface="メイリオ"/>
                <a:cs typeface="メイリオ"/>
              </a:rPr>
              <a:t>所要</a:t>
            </a:r>
            <a:r>
              <a:rPr sz="1400" spc="-15" dirty="0">
                <a:latin typeface="メイリオ"/>
                <a:cs typeface="メイリオ"/>
              </a:rPr>
              <a:t>の</a:t>
            </a:r>
            <a:r>
              <a:rPr sz="1400" dirty="0">
                <a:latin typeface="メイリオ"/>
                <a:cs typeface="メイリオ"/>
              </a:rPr>
              <a:t>措置</a:t>
            </a:r>
            <a:r>
              <a:rPr sz="1400" spc="-15" dirty="0">
                <a:latin typeface="メイリオ"/>
                <a:cs typeface="メイリオ"/>
              </a:rPr>
              <a:t>を</a:t>
            </a:r>
            <a:r>
              <a:rPr sz="1400" dirty="0">
                <a:latin typeface="メイリオ"/>
                <a:cs typeface="メイリオ"/>
              </a:rPr>
              <a:t>講じ</a:t>
            </a:r>
            <a:r>
              <a:rPr sz="1400" spc="-15" dirty="0">
                <a:latin typeface="メイリオ"/>
                <a:cs typeface="メイリオ"/>
              </a:rPr>
              <a:t>る</a:t>
            </a:r>
            <a:r>
              <a:rPr sz="1400" dirty="0">
                <a:latin typeface="メイリオ"/>
                <a:cs typeface="メイリオ"/>
              </a:rPr>
              <a:t>。</a:t>
            </a:r>
            <a:endParaRPr sz="1400">
              <a:latin typeface="メイリオ"/>
              <a:cs typeface="メイリオ"/>
            </a:endParaRPr>
          </a:p>
        </p:txBody>
      </p:sp>
      <p:sp>
        <p:nvSpPr>
          <p:cNvPr id="10" name="object 10"/>
          <p:cNvSpPr/>
          <p:nvPr/>
        </p:nvSpPr>
        <p:spPr>
          <a:xfrm>
            <a:off x="5025390" y="4394451"/>
            <a:ext cx="4752340" cy="1908175"/>
          </a:xfrm>
          <a:custGeom>
            <a:avLst/>
            <a:gdLst/>
            <a:ahLst/>
            <a:cxnLst/>
            <a:rect l="l" t="t" r="r" b="b"/>
            <a:pathLst>
              <a:path w="4752340" h="1908175">
                <a:moveTo>
                  <a:pt x="4553623" y="0"/>
                </a:moveTo>
                <a:lnTo>
                  <a:pt x="198208" y="0"/>
                </a:lnTo>
                <a:lnTo>
                  <a:pt x="152759" y="5235"/>
                </a:lnTo>
                <a:lnTo>
                  <a:pt x="111038" y="20147"/>
                </a:lnTo>
                <a:lnTo>
                  <a:pt x="74236" y="43546"/>
                </a:lnTo>
                <a:lnTo>
                  <a:pt x="43542" y="74242"/>
                </a:lnTo>
                <a:lnTo>
                  <a:pt x="20145" y="111044"/>
                </a:lnTo>
                <a:lnTo>
                  <a:pt x="5234" y="152763"/>
                </a:lnTo>
                <a:lnTo>
                  <a:pt x="0" y="198208"/>
                </a:lnTo>
                <a:lnTo>
                  <a:pt x="0" y="1709839"/>
                </a:lnTo>
                <a:lnTo>
                  <a:pt x="5234" y="1755288"/>
                </a:lnTo>
                <a:lnTo>
                  <a:pt x="20145" y="1797009"/>
                </a:lnTo>
                <a:lnTo>
                  <a:pt x="43542" y="1833811"/>
                </a:lnTo>
                <a:lnTo>
                  <a:pt x="74236" y="1864505"/>
                </a:lnTo>
                <a:lnTo>
                  <a:pt x="111038" y="1887902"/>
                </a:lnTo>
                <a:lnTo>
                  <a:pt x="152759" y="1902813"/>
                </a:lnTo>
                <a:lnTo>
                  <a:pt x="198208" y="1908047"/>
                </a:lnTo>
                <a:lnTo>
                  <a:pt x="4553623" y="1908047"/>
                </a:lnTo>
                <a:lnTo>
                  <a:pt x="4599072" y="1902813"/>
                </a:lnTo>
                <a:lnTo>
                  <a:pt x="4640793" y="1887902"/>
                </a:lnTo>
                <a:lnTo>
                  <a:pt x="4677595" y="1864505"/>
                </a:lnTo>
                <a:lnTo>
                  <a:pt x="4708289" y="1833811"/>
                </a:lnTo>
                <a:lnTo>
                  <a:pt x="4731686" y="1797009"/>
                </a:lnTo>
                <a:lnTo>
                  <a:pt x="4746597" y="1755288"/>
                </a:lnTo>
                <a:lnTo>
                  <a:pt x="4751832" y="1709839"/>
                </a:lnTo>
                <a:lnTo>
                  <a:pt x="4751832" y="198208"/>
                </a:lnTo>
                <a:lnTo>
                  <a:pt x="4746597" y="152763"/>
                </a:lnTo>
                <a:lnTo>
                  <a:pt x="4731686" y="111044"/>
                </a:lnTo>
                <a:lnTo>
                  <a:pt x="4708289" y="74242"/>
                </a:lnTo>
                <a:lnTo>
                  <a:pt x="4677595" y="43546"/>
                </a:lnTo>
                <a:lnTo>
                  <a:pt x="4640793" y="20147"/>
                </a:lnTo>
                <a:lnTo>
                  <a:pt x="4599072" y="5235"/>
                </a:lnTo>
                <a:lnTo>
                  <a:pt x="4553623" y="0"/>
                </a:lnTo>
                <a:close/>
              </a:path>
            </a:pathLst>
          </a:custGeom>
          <a:solidFill>
            <a:srgbClr val="DBEEF4"/>
          </a:solidFill>
        </p:spPr>
        <p:txBody>
          <a:bodyPr wrap="square" lIns="0" tIns="0" rIns="0" bIns="0" rtlCol="0"/>
          <a:lstStyle/>
          <a:p>
            <a:endParaRPr/>
          </a:p>
        </p:txBody>
      </p:sp>
      <p:sp>
        <p:nvSpPr>
          <p:cNvPr id="11" name="object 11"/>
          <p:cNvSpPr/>
          <p:nvPr/>
        </p:nvSpPr>
        <p:spPr>
          <a:xfrm>
            <a:off x="5025390" y="4394451"/>
            <a:ext cx="4752340" cy="1908175"/>
          </a:xfrm>
          <a:custGeom>
            <a:avLst/>
            <a:gdLst/>
            <a:ahLst/>
            <a:cxnLst/>
            <a:rect l="l" t="t" r="r" b="b"/>
            <a:pathLst>
              <a:path w="4752340" h="1908175">
                <a:moveTo>
                  <a:pt x="0" y="198208"/>
                </a:moveTo>
                <a:lnTo>
                  <a:pt x="5234" y="152763"/>
                </a:lnTo>
                <a:lnTo>
                  <a:pt x="20145" y="111044"/>
                </a:lnTo>
                <a:lnTo>
                  <a:pt x="43542" y="74242"/>
                </a:lnTo>
                <a:lnTo>
                  <a:pt x="74236" y="43546"/>
                </a:lnTo>
                <a:lnTo>
                  <a:pt x="111038" y="20147"/>
                </a:lnTo>
                <a:lnTo>
                  <a:pt x="152759" y="5235"/>
                </a:lnTo>
                <a:lnTo>
                  <a:pt x="198208" y="0"/>
                </a:lnTo>
                <a:lnTo>
                  <a:pt x="4553623" y="0"/>
                </a:lnTo>
                <a:lnTo>
                  <a:pt x="4599072" y="5235"/>
                </a:lnTo>
                <a:lnTo>
                  <a:pt x="4640793" y="20147"/>
                </a:lnTo>
                <a:lnTo>
                  <a:pt x="4677595" y="43546"/>
                </a:lnTo>
                <a:lnTo>
                  <a:pt x="4708289" y="74242"/>
                </a:lnTo>
                <a:lnTo>
                  <a:pt x="4731686" y="111044"/>
                </a:lnTo>
                <a:lnTo>
                  <a:pt x="4746597" y="152763"/>
                </a:lnTo>
                <a:lnTo>
                  <a:pt x="4751832" y="198208"/>
                </a:lnTo>
                <a:lnTo>
                  <a:pt x="4751832" y="1709839"/>
                </a:lnTo>
                <a:lnTo>
                  <a:pt x="4746597" y="1755288"/>
                </a:lnTo>
                <a:lnTo>
                  <a:pt x="4731686" y="1797009"/>
                </a:lnTo>
                <a:lnTo>
                  <a:pt x="4708289" y="1833811"/>
                </a:lnTo>
                <a:lnTo>
                  <a:pt x="4677595" y="1864505"/>
                </a:lnTo>
                <a:lnTo>
                  <a:pt x="4640793" y="1887902"/>
                </a:lnTo>
                <a:lnTo>
                  <a:pt x="4599072" y="1902813"/>
                </a:lnTo>
                <a:lnTo>
                  <a:pt x="4553623" y="1908047"/>
                </a:lnTo>
                <a:lnTo>
                  <a:pt x="198208" y="1908047"/>
                </a:lnTo>
                <a:lnTo>
                  <a:pt x="152759" y="1902813"/>
                </a:lnTo>
                <a:lnTo>
                  <a:pt x="111038" y="1887902"/>
                </a:lnTo>
                <a:lnTo>
                  <a:pt x="74236" y="1864505"/>
                </a:lnTo>
                <a:lnTo>
                  <a:pt x="43542" y="1833811"/>
                </a:lnTo>
                <a:lnTo>
                  <a:pt x="20145" y="1797009"/>
                </a:lnTo>
                <a:lnTo>
                  <a:pt x="5234" y="1755288"/>
                </a:lnTo>
                <a:lnTo>
                  <a:pt x="0" y="1709839"/>
                </a:lnTo>
                <a:lnTo>
                  <a:pt x="0" y="198208"/>
                </a:lnTo>
                <a:close/>
              </a:path>
            </a:pathLst>
          </a:custGeom>
          <a:ln w="28956">
            <a:solidFill>
              <a:srgbClr val="4BACC6"/>
            </a:solidFill>
          </a:ln>
        </p:spPr>
        <p:txBody>
          <a:bodyPr wrap="square" lIns="0" tIns="0" rIns="0" bIns="0" rtlCol="0"/>
          <a:lstStyle/>
          <a:p>
            <a:endParaRPr/>
          </a:p>
        </p:txBody>
      </p:sp>
      <p:sp>
        <p:nvSpPr>
          <p:cNvPr id="12" name="object 12"/>
          <p:cNvSpPr/>
          <p:nvPr/>
        </p:nvSpPr>
        <p:spPr>
          <a:xfrm>
            <a:off x="128778" y="2013972"/>
            <a:ext cx="4465320" cy="1800225"/>
          </a:xfrm>
          <a:custGeom>
            <a:avLst/>
            <a:gdLst/>
            <a:ahLst/>
            <a:cxnLst/>
            <a:rect l="l" t="t" r="r" b="b"/>
            <a:pathLst>
              <a:path w="4465320" h="1800225">
                <a:moveTo>
                  <a:pt x="0" y="164211"/>
                </a:moveTo>
                <a:lnTo>
                  <a:pt x="5865" y="120557"/>
                </a:lnTo>
                <a:lnTo>
                  <a:pt x="22419" y="81330"/>
                </a:lnTo>
                <a:lnTo>
                  <a:pt x="48096" y="48096"/>
                </a:lnTo>
                <a:lnTo>
                  <a:pt x="81330" y="22419"/>
                </a:lnTo>
                <a:lnTo>
                  <a:pt x="120557" y="5865"/>
                </a:lnTo>
                <a:lnTo>
                  <a:pt x="164211" y="0"/>
                </a:lnTo>
                <a:lnTo>
                  <a:pt x="4301096" y="0"/>
                </a:lnTo>
                <a:lnTo>
                  <a:pt x="4344755" y="5865"/>
                </a:lnTo>
                <a:lnTo>
                  <a:pt x="4383985" y="22419"/>
                </a:lnTo>
                <a:lnTo>
                  <a:pt x="4417221" y="48096"/>
                </a:lnTo>
                <a:lnTo>
                  <a:pt x="4442899" y="81330"/>
                </a:lnTo>
                <a:lnTo>
                  <a:pt x="4459454" y="120557"/>
                </a:lnTo>
                <a:lnTo>
                  <a:pt x="4465320" y="164211"/>
                </a:lnTo>
                <a:lnTo>
                  <a:pt x="4465320" y="1635620"/>
                </a:lnTo>
                <a:lnTo>
                  <a:pt x="4459454" y="1679274"/>
                </a:lnTo>
                <a:lnTo>
                  <a:pt x="4442899" y="1718503"/>
                </a:lnTo>
                <a:lnTo>
                  <a:pt x="4417221" y="1751741"/>
                </a:lnTo>
                <a:lnTo>
                  <a:pt x="4383985" y="1777420"/>
                </a:lnTo>
                <a:lnTo>
                  <a:pt x="4344755" y="1793977"/>
                </a:lnTo>
                <a:lnTo>
                  <a:pt x="4301096" y="1799844"/>
                </a:lnTo>
                <a:lnTo>
                  <a:pt x="164211" y="1799844"/>
                </a:lnTo>
                <a:lnTo>
                  <a:pt x="120557" y="1793977"/>
                </a:lnTo>
                <a:lnTo>
                  <a:pt x="81330" y="1777420"/>
                </a:lnTo>
                <a:lnTo>
                  <a:pt x="48096" y="1751741"/>
                </a:lnTo>
                <a:lnTo>
                  <a:pt x="22419" y="1718503"/>
                </a:lnTo>
                <a:lnTo>
                  <a:pt x="5865" y="1679274"/>
                </a:lnTo>
                <a:lnTo>
                  <a:pt x="0" y="1635620"/>
                </a:lnTo>
                <a:lnTo>
                  <a:pt x="0" y="164211"/>
                </a:lnTo>
                <a:close/>
              </a:path>
            </a:pathLst>
          </a:custGeom>
          <a:ln w="28956">
            <a:solidFill>
              <a:srgbClr val="F79646"/>
            </a:solidFill>
          </a:ln>
        </p:spPr>
        <p:txBody>
          <a:bodyPr wrap="square" lIns="0" tIns="0" rIns="0" bIns="0" rtlCol="0"/>
          <a:lstStyle/>
          <a:p>
            <a:endParaRPr/>
          </a:p>
        </p:txBody>
      </p:sp>
      <p:sp>
        <p:nvSpPr>
          <p:cNvPr id="13" name="object 13"/>
          <p:cNvSpPr/>
          <p:nvPr/>
        </p:nvSpPr>
        <p:spPr>
          <a:xfrm>
            <a:off x="5025390" y="2013971"/>
            <a:ext cx="4753610" cy="1800225"/>
          </a:xfrm>
          <a:custGeom>
            <a:avLst/>
            <a:gdLst/>
            <a:ahLst/>
            <a:cxnLst/>
            <a:rect l="l" t="t" r="r" b="b"/>
            <a:pathLst>
              <a:path w="4753609" h="1800225">
                <a:moveTo>
                  <a:pt x="4589145" y="0"/>
                </a:moveTo>
                <a:lnTo>
                  <a:pt x="164211" y="0"/>
                </a:lnTo>
                <a:lnTo>
                  <a:pt x="120557" y="5865"/>
                </a:lnTo>
                <a:lnTo>
                  <a:pt x="81330" y="22419"/>
                </a:lnTo>
                <a:lnTo>
                  <a:pt x="48096" y="48096"/>
                </a:lnTo>
                <a:lnTo>
                  <a:pt x="22419" y="81330"/>
                </a:lnTo>
                <a:lnTo>
                  <a:pt x="5865" y="120557"/>
                </a:lnTo>
                <a:lnTo>
                  <a:pt x="0" y="164211"/>
                </a:lnTo>
                <a:lnTo>
                  <a:pt x="0" y="1635620"/>
                </a:lnTo>
                <a:lnTo>
                  <a:pt x="5865" y="1679279"/>
                </a:lnTo>
                <a:lnTo>
                  <a:pt x="22419" y="1718509"/>
                </a:lnTo>
                <a:lnTo>
                  <a:pt x="48096" y="1751745"/>
                </a:lnTo>
                <a:lnTo>
                  <a:pt x="81330" y="1777423"/>
                </a:lnTo>
                <a:lnTo>
                  <a:pt x="120557" y="1793978"/>
                </a:lnTo>
                <a:lnTo>
                  <a:pt x="164211" y="1799844"/>
                </a:lnTo>
                <a:lnTo>
                  <a:pt x="4589145" y="1799844"/>
                </a:lnTo>
                <a:lnTo>
                  <a:pt x="4632798" y="1793978"/>
                </a:lnTo>
                <a:lnTo>
                  <a:pt x="4672025" y="1777423"/>
                </a:lnTo>
                <a:lnTo>
                  <a:pt x="4705259" y="1751745"/>
                </a:lnTo>
                <a:lnTo>
                  <a:pt x="4730936" y="1718509"/>
                </a:lnTo>
                <a:lnTo>
                  <a:pt x="4747490" y="1679279"/>
                </a:lnTo>
                <a:lnTo>
                  <a:pt x="4753356" y="1635620"/>
                </a:lnTo>
                <a:lnTo>
                  <a:pt x="4753356" y="164211"/>
                </a:lnTo>
                <a:lnTo>
                  <a:pt x="4747490" y="120557"/>
                </a:lnTo>
                <a:lnTo>
                  <a:pt x="4730936" y="81330"/>
                </a:lnTo>
                <a:lnTo>
                  <a:pt x="4705259" y="48096"/>
                </a:lnTo>
                <a:lnTo>
                  <a:pt x="4672025" y="22419"/>
                </a:lnTo>
                <a:lnTo>
                  <a:pt x="4632798" y="5865"/>
                </a:lnTo>
                <a:lnTo>
                  <a:pt x="4589145" y="0"/>
                </a:lnTo>
                <a:close/>
              </a:path>
            </a:pathLst>
          </a:custGeom>
          <a:solidFill>
            <a:srgbClr val="FDEADA"/>
          </a:solidFill>
        </p:spPr>
        <p:txBody>
          <a:bodyPr wrap="square" lIns="0" tIns="0" rIns="0" bIns="0" rtlCol="0"/>
          <a:lstStyle/>
          <a:p>
            <a:endParaRPr/>
          </a:p>
        </p:txBody>
      </p:sp>
      <p:sp>
        <p:nvSpPr>
          <p:cNvPr id="14" name="object 14"/>
          <p:cNvSpPr/>
          <p:nvPr/>
        </p:nvSpPr>
        <p:spPr>
          <a:xfrm>
            <a:off x="5025390" y="2013969"/>
            <a:ext cx="4753610" cy="1800225"/>
          </a:xfrm>
          <a:custGeom>
            <a:avLst/>
            <a:gdLst/>
            <a:ahLst/>
            <a:cxnLst/>
            <a:rect l="l" t="t" r="r" b="b"/>
            <a:pathLst>
              <a:path w="4753609" h="1800225">
                <a:moveTo>
                  <a:pt x="0" y="164211"/>
                </a:moveTo>
                <a:lnTo>
                  <a:pt x="5865" y="120557"/>
                </a:lnTo>
                <a:lnTo>
                  <a:pt x="22419" y="81330"/>
                </a:lnTo>
                <a:lnTo>
                  <a:pt x="48096" y="48096"/>
                </a:lnTo>
                <a:lnTo>
                  <a:pt x="81330" y="22419"/>
                </a:lnTo>
                <a:lnTo>
                  <a:pt x="120557" y="5865"/>
                </a:lnTo>
                <a:lnTo>
                  <a:pt x="164211" y="0"/>
                </a:lnTo>
                <a:lnTo>
                  <a:pt x="4589145" y="0"/>
                </a:lnTo>
                <a:lnTo>
                  <a:pt x="4632798" y="5865"/>
                </a:lnTo>
                <a:lnTo>
                  <a:pt x="4672025" y="22419"/>
                </a:lnTo>
                <a:lnTo>
                  <a:pt x="4705259" y="48096"/>
                </a:lnTo>
                <a:lnTo>
                  <a:pt x="4730936" y="81330"/>
                </a:lnTo>
                <a:lnTo>
                  <a:pt x="4747490" y="120557"/>
                </a:lnTo>
                <a:lnTo>
                  <a:pt x="4753356" y="164211"/>
                </a:lnTo>
                <a:lnTo>
                  <a:pt x="4753356" y="1635620"/>
                </a:lnTo>
                <a:lnTo>
                  <a:pt x="4747490" y="1679279"/>
                </a:lnTo>
                <a:lnTo>
                  <a:pt x="4730936" y="1718509"/>
                </a:lnTo>
                <a:lnTo>
                  <a:pt x="4705259" y="1751745"/>
                </a:lnTo>
                <a:lnTo>
                  <a:pt x="4672025" y="1777423"/>
                </a:lnTo>
                <a:lnTo>
                  <a:pt x="4632798" y="1793978"/>
                </a:lnTo>
                <a:lnTo>
                  <a:pt x="4589145" y="1799844"/>
                </a:lnTo>
                <a:lnTo>
                  <a:pt x="164211" y="1799844"/>
                </a:lnTo>
                <a:lnTo>
                  <a:pt x="120557" y="1793978"/>
                </a:lnTo>
                <a:lnTo>
                  <a:pt x="81330" y="1777423"/>
                </a:lnTo>
                <a:lnTo>
                  <a:pt x="48096" y="1751745"/>
                </a:lnTo>
                <a:lnTo>
                  <a:pt x="22419" y="1718509"/>
                </a:lnTo>
                <a:lnTo>
                  <a:pt x="5865" y="1679279"/>
                </a:lnTo>
                <a:lnTo>
                  <a:pt x="0" y="1635620"/>
                </a:lnTo>
                <a:lnTo>
                  <a:pt x="0" y="164211"/>
                </a:lnTo>
                <a:close/>
              </a:path>
            </a:pathLst>
          </a:custGeom>
          <a:ln w="28956">
            <a:solidFill>
              <a:srgbClr val="F79646"/>
            </a:solidFill>
          </a:ln>
        </p:spPr>
        <p:txBody>
          <a:bodyPr wrap="square" lIns="0" tIns="0" rIns="0" bIns="0" rtlCol="0"/>
          <a:lstStyle/>
          <a:p>
            <a:endParaRPr/>
          </a:p>
        </p:txBody>
      </p:sp>
      <p:sp>
        <p:nvSpPr>
          <p:cNvPr id="15" name="object 15"/>
          <p:cNvSpPr txBox="1"/>
          <p:nvPr/>
        </p:nvSpPr>
        <p:spPr>
          <a:xfrm>
            <a:off x="207204" y="4004817"/>
            <a:ext cx="7627620" cy="259045"/>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 pos="3270885" algn="l"/>
              </a:tabLst>
            </a:pPr>
            <a:r>
              <a:rPr sz="1600" b="1" dirty="0">
                <a:solidFill>
                  <a:srgbClr val="4BACC6"/>
                </a:solidFill>
                <a:latin typeface="メイリオ"/>
                <a:cs typeface="メイリオ"/>
              </a:rPr>
              <a:t>税制適用後のリスクを軽減	～将来不安を軽減し税制を利用しやすく～</a:t>
            </a:r>
            <a:endParaRPr sz="1600" dirty="0">
              <a:latin typeface="メイリオ"/>
              <a:cs typeface="メイリオ"/>
            </a:endParaRPr>
          </a:p>
        </p:txBody>
      </p:sp>
      <p:sp>
        <p:nvSpPr>
          <p:cNvPr id="16" name="object 16"/>
          <p:cNvSpPr/>
          <p:nvPr/>
        </p:nvSpPr>
        <p:spPr>
          <a:xfrm>
            <a:off x="128778" y="4394455"/>
            <a:ext cx="4465320" cy="1908175"/>
          </a:xfrm>
          <a:custGeom>
            <a:avLst/>
            <a:gdLst/>
            <a:ahLst/>
            <a:cxnLst/>
            <a:rect l="l" t="t" r="r" b="b"/>
            <a:pathLst>
              <a:path w="4465320" h="1908175">
                <a:moveTo>
                  <a:pt x="0" y="198208"/>
                </a:moveTo>
                <a:lnTo>
                  <a:pt x="5235" y="152759"/>
                </a:lnTo>
                <a:lnTo>
                  <a:pt x="20147" y="111038"/>
                </a:lnTo>
                <a:lnTo>
                  <a:pt x="43546" y="74236"/>
                </a:lnTo>
                <a:lnTo>
                  <a:pt x="74242" y="43542"/>
                </a:lnTo>
                <a:lnTo>
                  <a:pt x="111044" y="20145"/>
                </a:lnTo>
                <a:lnTo>
                  <a:pt x="152763" y="5234"/>
                </a:lnTo>
                <a:lnTo>
                  <a:pt x="198208" y="0"/>
                </a:lnTo>
                <a:lnTo>
                  <a:pt x="4267111" y="0"/>
                </a:lnTo>
                <a:lnTo>
                  <a:pt x="4312556" y="5234"/>
                </a:lnTo>
                <a:lnTo>
                  <a:pt x="4354275" y="20145"/>
                </a:lnTo>
                <a:lnTo>
                  <a:pt x="4391077" y="43542"/>
                </a:lnTo>
                <a:lnTo>
                  <a:pt x="4421773" y="74236"/>
                </a:lnTo>
                <a:lnTo>
                  <a:pt x="4445172" y="111038"/>
                </a:lnTo>
                <a:lnTo>
                  <a:pt x="4460084" y="152759"/>
                </a:lnTo>
                <a:lnTo>
                  <a:pt x="4465320" y="198208"/>
                </a:lnTo>
                <a:lnTo>
                  <a:pt x="4465320" y="1709839"/>
                </a:lnTo>
                <a:lnTo>
                  <a:pt x="4460084" y="1755284"/>
                </a:lnTo>
                <a:lnTo>
                  <a:pt x="4445172" y="1797003"/>
                </a:lnTo>
                <a:lnTo>
                  <a:pt x="4421773" y="1833805"/>
                </a:lnTo>
                <a:lnTo>
                  <a:pt x="4391077" y="1864501"/>
                </a:lnTo>
                <a:lnTo>
                  <a:pt x="4354275" y="1887900"/>
                </a:lnTo>
                <a:lnTo>
                  <a:pt x="4312556" y="1902812"/>
                </a:lnTo>
                <a:lnTo>
                  <a:pt x="4267111" y="1908048"/>
                </a:lnTo>
                <a:lnTo>
                  <a:pt x="198208" y="1908048"/>
                </a:lnTo>
                <a:lnTo>
                  <a:pt x="152763" y="1902812"/>
                </a:lnTo>
                <a:lnTo>
                  <a:pt x="111044" y="1887900"/>
                </a:lnTo>
                <a:lnTo>
                  <a:pt x="74242" y="1864501"/>
                </a:lnTo>
                <a:lnTo>
                  <a:pt x="43546" y="1833805"/>
                </a:lnTo>
                <a:lnTo>
                  <a:pt x="20147" y="1797003"/>
                </a:lnTo>
                <a:lnTo>
                  <a:pt x="5235" y="1755284"/>
                </a:lnTo>
                <a:lnTo>
                  <a:pt x="0" y="1709839"/>
                </a:lnTo>
                <a:lnTo>
                  <a:pt x="0" y="198208"/>
                </a:lnTo>
                <a:close/>
              </a:path>
            </a:pathLst>
          </a:custGeom>
          <a:ln w="28956">
            <a:solidFill>
              <a:srgbClr val="4BACC6"/>
            </a:solidFill>
          </a:ln>
        </p:spPr>
        <p:txBody>
          <a:bodyPr wrap="square" lIns="0" tIns="0" rIns="0" bIns="0" rtlCol="0"/>
          <a:lstStyle/>
          <a:p>
            <a:endParaRPr/>
          </a:p>
        </p:txBody>
      </p:sp>
      <p:sp>
        <p:nvSpPr>
          <p:cNvPr id="17" name="object 17"/>
          <p:cNvSpPr txBox="1"/>
          <p:nvPr/>
        </p:nvSpPr>
        <p:spPr>
          <a:xfrm>
            <a:off x="249514" y="2371251"/>
            <a:ext cx="4370705" cy="1169035"/>
          </a:xfrm>
          <a:prstGeom prst="rect">
            <a:avLst/>
          </a:prstGeom>
        </p:spPr>
        <p:txBody>
          <a:bodyPr vert="horz" wrap="square" lIns="0" tIns="13335" rIns="0" bIns="0" rtlCol="0">
            <a:spAutoFit/>
          </a:bodyPr>
          <a:lstStyle/>
          <a:p>
            <a:pPr marL="193675" marR="5080" indent="-180975">
              <a:lnSpc>
                <a:spcPct val="100000"/>
              </a:lnSpc>
              <a:spcBef>
                <a:spcPts val="105"/>
              </a:spcBef>
              <a:buSzPct val="92857"/>
              <a:buChar char="○"/>
              <a:tabLst>
                <a:tab pos="198755" algn="l"/>
              </a:tabLst>
            </a:pPr>
            <a:r>
              <a:rPr sz="1400" spc="60" dirty="0">
                <a:latin typeface="メイリオ"/>
                <a:cs typeface="メイリオ"/>
              </a:rPr>
              <a:t>納税</a:t>
            </a:r>
            <a:r>
              <a:rPr sz="1400" spc="50" dirty="0">
                <a:latin typeface="メイリオ"/>
                <a:cs typeface="メイリオ"/>
              </a:rPr>
              <a:t>猶予の対</a:t>
            </a:r>
            <a:r>
              <a:rPr sz="1400" spc="35" dirty="0">
                <a:latin typeface="メイリオ"/>
                <a:cs typeface="メイリオ"/>
              </a:rPr>
              <a:t>象</a:t>
            </a:r>
            <a:r>
              <a:rPr sz="1400" spc="50" dirty="0">
                <a:latin typeface="メイリオ"/>
                <a:cs typeface="メイリオ"/>
              </a:rPr>
              <a:t>になる株式数に</a:t>
            </a:r>
            <a:r>
              <a:rPr sz="1400" spc="55" dirty="0">
                <a:latin typeface="メイリオ"/>
                <a:cs typeface="メイリオ"/>
              </a:rPr>
              <a:t>は</a:t>
            </a:r>
            <a:r>
              <a:rPr sz="1400" b="1" u="sng" spc="10" dirty="0">
                <a:uFill>
                  <a:solidFill>
                    <a:srgbClr val="000000"/>
                  </a:solidFill>
                </a:uFill>
                <a:latin typeface="Calibri"/>
                <a:cs typeface="Calibri"/>
              </a:rPr>
              <a:t>2/3</a:t>
            </a:r>
            <a:r>
              <a:rPr sz="1400" b="1" u="sng" spc="60" dirty="0">
                <a:uFill>
                  <a:solidFill>
                    <a:srgbClr val="000000"/>
                  </a:solidFill>
                </a:uFill>
                <a:latin typeface="メイリオ"/>
                <a:cs typeface="メイリオ"/>
              </a:rPr>
              <a:t>の</a:t>
            </a:r>
            <a:r>
              <a:rPr sz="1400" b="1" u="sng" spc="50" dirty="0">
                <a:uFill>
                  <a:solidFill>
                    <a:srgbClr val="000000"/>
                  </a:solidFill>
                </a:uFill>
                <a:latin typeface="メイリオ"/>
                <a:cs typeface="メイリオ"/>
              </a:rPr>
              <a:t>上限</a:t>
            </a:r>
            <a:r>
              <a:rPr sz="1400" spc="50" dirty="0">
                <a:latin typeface="メイリオ"/>
                <a:cs typeface="メイリオ"/>
              </a:rPr>
              <a:t>があ </a:t>
            </a:r>
            <a:r>
              <a:rPr sz="1400" spc="10" dirty="0">
                <a:latin typeface="メイリオ"/>
                <a:cs typeface="メイリオ"/>
              </a:rPr>
              <a:t>り、相続税の</a:t>
            </a:r>
            <a:r>
              <a:rPr sz="1400" b="1" u="sng" spc="10" dirty="0">
                <a:uFill>
                  <a:solidFill>
                    <a:srgbClr val="000000"/>
                  </a:solidFill>
                </a:uFill>
                <a:latin typeface="メイリオ"/>
                <a:cs typeface="メイリオ"/>
              </a:rPr>
              <a:t>猶</a:t>
            </a:r>
            <a:r>
              <a:rPr sz="1400" b="1" u="sng" spc="0" dirty="0">
                <a:uFill>
                  <a:solidFill>
                    <a:srgbClr val="000000"/>
                  </a:solidFill>
                </a:uFill>
                <a:latin typeface="メイリオ"/>
                <a:cs typeface="メイリオ"/>
              </a:rPr>
              <a:t>予</a:t>
            </a:r>
            <a:r>
              <a:rPr sz="1400" b="1" u="sng" spc="10" dirty="0">
                <a:uFill>
                  <a:solidFill>
                    <a:srgbClr val="000000"/>
                  </a:solidFill>
                </a:uFill>
                <a:latin typeface="メイリオ"/>
                <a:cs typeface="メイリオ"/>
              </a:rPr>
              <a:t>割合は</a:t>
            </a:r>
            <a:r>
              <a:rPr sz="1400" b="1" u="sng" spc="5" dirty="0">
                <a:uFill>
                  <a:solidFill>
                    <a:srgbClr val="000000"/>
                  </a:solidFill>
                </a:uFill>
                <a:latin typeface="Calibri"/>
                <a:cs typeface="Calibri"/>
              </a:rPr>
              <a:t>80</a:t>
            </a:r>
            <a:r>
              <a:rPr sz="1400" b="1" u="sng" spc="5" dirty="0">
                <a:uFill>
                  <a:solidFill>
                    <a:srgbClr val="000000"/>
                  </a:solidFill>
                </a:uFill>
                <a:latin typeface="メイリオ"/>
                <a:cs typeface="メイリオ"/>
              </a:rPr>
              <a:t>％</a:t>
            </a:r>
            <a:r>
              <a:rPr sz="1400" spc="10" dirty="0">
                <a:latin typeface="メイリオ"/>
                <a:cs typeface="メイリオ"/>
              </a:rPr>
              <a:t>。後継者は事業承継 </a:t>
            </a:r>
            <a:r>
              <a:rPr sz="1400" spc="50" dirty="0">
                <a:latin typeface="メイリオ"/>
                <a:cs typeface="メイリオ"/>
              </a:rPr>
              <a:t>時に</a:t>
            </a:r>
            <a:r>
              <a:rPr sz="1400" spc="35" dirty="0">
                <a:latin typeface="メイリオ"/>
                <a:cs typeface="メイリオ"/>
              </a:rPr>
              <a:t>多</a:t>
            </a:r>
            <a:r>
              <a:rPr sz="1400" spc="50" dirty="0">
                <a:latin typeface="メイリオ"/>
                <a:cs typeface="メイリオ"/>
              </a:rPr>
              <a:t>額</a:t>
            </a:r>
            <a:r>
              <a:rPr sz="1400" spc="35" dirty="0">
                <a:latin typeface="メイリオ"/>
                <a:cs typeface="メイリオ"/>
              </a:rPr>
              <a:t>の</a:t>
            </a:r>
            <a:r>
              <a:rPr sz="1400" spc="50" dirty="0">
                <a:latin typeface="メイリオ"/>
                <a:cs typeface="メイリオ"/>
              </a:rPr>
              <a:t>贈</a:t>
            </a:r>
            <a:r>
              <a:rPr sz="1400" spc="35" dirty="0">
                <a:latin typeface="メイリオ"/>
                <a:cs typeface="メイリオ"/>
              </a:rPr>
              <a:t>与税</a:t>
            </a:r>
            <a:r>
              <a:rPr sz="1400" spc="55" dirty="0">
                <a:latin typeface="メイリオ"/>
                <a:cs typeface="メイリオ"/>
              </a:rPr>
              <a:t>･</a:t>
            </a:r>
            <a:r>
              <a:rPr sz="1400" spc="35" dirty="0">
                <a:latin typeface="メイリオ"/>
                <a:cs typeface="メイリオ"/>
              </a:rPr>
              <a:t>相</a:t>
            </a:r>
            <a:r>
              <a:rPr sz="1400" spc="50" dirty="0">
                <a:latin typeface="メイリオ"/>
                <a:cs typeface="メイリオ"/>
              </a:rPr>
              <a:t>続</a:t>
            </a:r>
            <a:r>
              <a:rPr sz="1400" spc="35" dirty="0">
                <a:latin typeface="メイリオ"/>
                <a:cs typeface="メイリオ"/>
              </a:rPr>
              <a:t>税</a:t>
            </a:r>
            <a:r>
              <a:rPr sz="1400" spc="50" dirty="0">
                <a:latin typeface="メイリオ"/>
                <a:cs typeface="メイリオ"/>
              </a:rPr>
              <a:t>を</a:t>
            </a:r>
            <a:r>
              <a:rPr sz="1400" spc="35" dirty="0">
                <a:latin typeface="メイリオ"/>
                <a:cs typeface="メイリオ"/>
              </a:rPr>
              <a:t>納</a:t>
            </a:r>
            <a:r>
              <a:rPr sz="1400" spc="50" dirty="0">
                <a:latin typeface="メイリオ"/>
                <a:cs typeface="メイリオ"/>
              </a:rPr>
              <a:t>税</a:t>
            </a:r>
            <a:r>
              <a:rPr sz="1400" spc="35" dirty="0">
                <a:latin typeface="メイリオ"/>
                <a:cs typeface="メイリオ"/>
              </a:rPr>
              <a:t>す</a:t>
            </a:r>
            <a:r>
              <a:rPr sz="1400" spc="50" dirty="0">
                <a:latin typeface="メイリオ"/>
                <a:cs typeface="メイリオ"/>
              </a:rPr>
              <a:t>るこ</a:t>
            </a:r>
            <a:r>
              <a:rPr sz="1400" spc="35" dirty="0">
                <a:latin typeface="メイリオ"/>
                <a:cs typeface="メイリオ"/>
              </a:rPr>
              <a:t>と</a:t>
            </a:r>
            <a:r>
              <a:rPr sz="1400" spc="50" dirty="0">
                <a:latin typeface="メイリオ"/>
                <a:cs typeface="メイリオ"/>
              </a:rPr>
              <a:t>が</a:t>
            </a:r>
            <a:r>
              <a:rPr sz="1400" spc="35" dirty="0">
                <a:latin typeface="メイリオ"/>
                <a:cs typeface="メイリオ"/>
              </a:rPr>
              <a:t>ある</a:t>
            </a:r>
            <a:r>
              <a:rPr sz="1400" dirty="0">
                <a:latin typeface="メイリオ"/>
                <a:cs typeface="メイリオ"/>
              </a:rPr>
              <a:t>。</a:t>
            </a:r>
            <a:endParaRPr sz="1400">
              <a:latin typeface="メイリオ"/>
              <a:cs typeface="メイリオ"/>
            </a:endParaRPr>
          </a:p>
          <a:p>
            <a:pPr marL="193675" marR="179070" indent="-180975">
              <a:lnSpc>
                <a:spcPct val="102099"/>
              </a:lnSpc>
              <a:spcBef>
                <a:spcPts val="525"/>
              </a:spcBef>
              <a:buSzPct val="92857"/>
              <a:buChar char="○"/>
              <a:tabLst>
                <a:tab pos="194310" algn="l"/>
              </a:tabLst>
            </a:pPr>
            <a:r>
              <a:rPr sz="1400" spc="10" dirty="0">
                <a:latin typeface="メイリオ"/>
                <a:cs typeface="メイリオ"/>
              </a:rPr>
              <a:t>税制の対象となるのは</a:t>
            </a:r>
            <a:r>
              <a:rPr sz="1400" spc="25" dirty="0">
                <a:latin typeface="メイリオ"/>
                <a:cs typeface="メイリオ"/>
              </a:rPr>
              <a:t>、</a:t>
            </a:r>
            <a:r>
              <a:rPr sz="1400" b="1" u="sng" spc="10" dirty="0">
                <a:uFill>
                  <a:solidFill>
                    <a:srgbClr val="000000"/>
                  </a:solidFill>
                </a:uFill>
                <a:latin typeface="メイリオ"/>
                <a:cs typeface="メイリオ"/>
              </a:rPr>
              <a:t>一人の先代経営者から一 </a:t>
            </a:r>
            <a:r>
              <a:rPr sz="1400" b="1" u="sng" dirty="0">
                <a:uFill>
                  <a:solidFill>
                    <a:srgbClr val="000000"/>
                  </a:solidFill>
                </a:uFill>
                <a:latin typeface="メイリオ"/>
                <a:cs typeface="メイリオ"/>
              </a:rPr>
              <a:t>人の後継</a:t>
            </a:r>
            <a:r>
              <a:rPr sz="1400" b="1" u="sng" spc="-5" dirty="0">
                <a:uFill>
                  <a:solidFill>
                    <a:srgbClr val="000000"/>
                  </a:solidFill>
                </a:uFill>
                <a:latin typeface="メイリオ"/>
                <a:cs typeface="メイリオ"/>
              </a:rPr>
              <a:t>者</a:t>
            </a:r>
            <a:r>
              <a:rPr sz="1400" dirty="0">
                <a:latin typeface="メイリオ"/>
                <a:cs typeface="メイリオ"/>
              </a:rPr>
              <a:t>へ贈与･</a:t>
            </a:r>
            <a:r>
              <a:rPr sz="1400" spc="-15" dirty="0">
                <a:latin typeface="メイリオ"/>
                <a:cs typeface="メイリオ"/>
              </a:rPr>
              <a:t>相</a:t>
            </a:r>
            <a:r>
              <a:rPr sz="1400" dirty="0">
                <a:latin typeface="メイリオ"/>
                <a:cs typeface="メイリオ"/>
              </a:rPr>
              <a:t>続さ</a:t>
            </a:r>
            <a:r>
              <a:rPr sz="1400" spc="-15" dirty="0">
                <a:latin typeface="メイリオ"/>
                <a:cs typeface="メイリオ"/>
              </a:rPr>
              <a:t>れ</a:t>
            </a:r>
            <a:r>
              <a:rPr sz="1400" dirty="0">
                <a:latin typeface="メイリオ"/>
                <a:cs typeface="メイリオ"/>
              </a:rPr>
              <a:t>る場</a:t>
            </a:r>
            <a:r>
              <a:rPr sz="1400" spc="-15" dirty="0">
                <a:latin typeface="メイリオ"/>
                <a:cs typeface="メイリオ"/>
              </a:rPr>
              <a:t>合</a:t>
            </a:r>
            <a:r>
              <a:rPr sz="1400" dirty="0">
                <a:latin typeface="メイリオ"/>
                <a:cs typeface="メイリオ"/>
              </a:rPr>
              <a:t>のみ。</a:t>
            </a:r>
            <a:endParaRPr sz="1400">
              <a:latin typeface="メイリオ"/>
              <a:cs typeface="メイリオ"/>
            </a:endParaRPr>
          </a:p>
        </p:txBody>
      </p:sp>
      <p:sp>
        <p:nvSpPr>
          <p:cNvPr id="18" name="object 18"/>
          <p:cNvSpPr/>
          <p:nvPr/>
        </p:nvSpPr>
        <p:spPr>
          <a:xfrm>
            <a:off x="4593335" y="2767583"/>
            <a:ext cx="431800" cy="647700"/>
          </a:xfrm>
          <a:custGeom>
            <a:avLst/>
            <a:gdLst/>
            <a:ahLst/>
            <a:cxnLst/>
            <a:rect l="l" t="t" r="r" b="b"/>
            <a:pathLst>
              <a:path w="431800" h="647700">
                <a:moveTo>
                  <a:pt x="215646" y="0"/>
                </a:moveTo>
                <a:lnTo>
                  <a:pt x="215646" y="161925"/>
                </a:lnTo>
                <a:lnTo>
                  <a:pt x="0" y="161925"/>
                </a:lnTo>
                <a:lnTo>
                  <a:pt x="0" y="485775"/>
                </a:lnTo>
                <a:lnTo>
                  <a:pt x="215646" y="485775"/>
                </a:lnTo>
                <a:lnTo>
                  <a:pt x="215646" y="647700"/>
                </a:lnTo>
                <a:lnTo>
                  <a:pt x="431292" y="323850"/>
                </a:lnTo>
                <a:lnTo>
                  <a:pt x="215646" y="0"/>
                </a:lnTo>
                <a:close/>
              </a:path>
            </a:pathLst>
          </a:custGeom>
          <a:solidFill>
            <a:srgbClr val="F79646"/>
          </a:solidFill>
        </p:spPr>
        <p:txBody>
          <a:bodyPr wrap="square" lIns="0" tIns="0" rIns="0" bIns="0" rtlCol="0"/>
          <a:lstStyle/>
          <a:p>
            <a:endParaRPr/>
          </a:p>
        </p:txBody>
      </p:sp>
      <p:sp>
        <p:nvSpPr>
          <p:cNvPr id="19" name="object 19"/>
          <p:cNvSpPr txBox="1">
            <a:spLocks noGrp="1"/>
          </p:cNvSpPr>
          <p:nvPr>
            <p:ph type="body" idx="1"/>
          </p:nvPr>
        </p:nvSpPr>
        <p:spPr>
          <a:xfrm>
            <a:off x="-34413" y="2346754"/>
            <a:ext cx="9786551" cy="1387046"/>
          </a:xfrm>
          <a:prstGeom prst="rect">
            <a:avLst/>
          </a:prstGeom>
        </p:spPr>
        <p:txBody>
          <a:bodyPr vert="horz" wrap="square" lIns="0" tIns="10795" rIns="0" bIns="0" rtlCol="0">
            <a:spAutoFit/>
          </a:bodyPr>
          <a:lstStyle/>
          <a:p>
            <a:pPr marL="5266055" marR="5080" indent="-180975" algn="l">
              <a:lnSpc>
                <a:spcPct val="101099"/>
              </a:lnSpc>
              <a:spcBef>
                <a:spcPts val="85"/>
              </a:spcBef>
              <a:buSzPct val="92857"/>
              <a:buChar char="○"/>
              <a:tabLst>
                <a:tab pos="5269230" algn="l"/>
              </a:tabLst>
            </a:pPr>
            <a:r>
              <a:rPr sz="1400" b="0" u="none" spc="25" dirty="0">
                <a:latin typeface="Meiryo UI" panose="020B0604030504040204" pitchFamily="50" charset="-128"/>
                <a:ea typeface="Meiryo UI" panose="020B0604030504040204" pitchFamily="50" charset="-128"/>
              </a:rPr>
              <a:t>対象株式数の</a:t>
            </a:r>
            <a:r>
              <a:rPr sz="1400" spc="10" dirty="0">
                <a:uFill>
                  <a:solidFill>
                    <a:srgbClr val="000000"/>
                  </a:solidFill>
                </a:uFill>
                <a:latin typeface="Meiryo UI" panose="020B0604030504040204" pitchFamily="50" charset="-128"/>
                <a:ea typeface="Meiryo UI" panose="020B0604030504040204" pitchFamily="50" charset="-128"/>
              </a:rPr>
              <a:t>上</a:t>
            </a:r>
            <a:r>
              <a:rPr sz="1400" spc="25" dirty="0">
                <a:uFill>
                  <a:solidFill>
                    <a:srgbClr val="000000"/>
                  </a:solidFill>
                </a:uFill>
                <a:latin typeface="Meiryo UI" panose="020B0604030504040204" pitchFamily="50" charset="-128"/>
                <a:ea typeface="Meiryo UI" panose="020B0604030504040204" pitchFamily="50" charset="-128"/>
              </a:rPr>
              <a:t>限を撤廃</a:t>
            </a:r>
            <a:r>
              <a:rPr sz="1400" b="0" u="none" spc="25" dirty="0">
                <a:latin typeface="Meiryo UI" panose="020B0604030504040204" pitchFamily="50" charset="-128"/>
                <a:ea typeface="Meiryo UI" panose="020B0604030504040204" pitchFamily="50" charset="-128"/>
              </a:rPr>
              <a:t>し全株</a:t>
            </a:r>
            <a:r>
              <a:rPr sz="1400" b="0" u="none" spc="10" dirty="0">
                <a:latin typeface="Meiryo UI" panose="020B0604030504040204" pitchFamily="50" charset="-128"/>
                <a:ea typeface="Meiryo UI" panose="020B0604030504040204" pitchFamily="50" charset="-128"/>
              </a:rPr>
              <a:t>式</a:t>
            </a:r>
            <a:r>
              <a:rPr sz="1400" b="0" u="none" spc="25" dirty="0">
                <a:latin typeface="Meiryo UI" panose="020B0604030504040204" pitchFamily="50" charset="-128"/>
                <a:ea typeface="Meiryo UI" panose="020B0604030504040204" pitchFamily="50" charset="-128"/>
              </a:rPr>
              <a:t>を適用可能に。</a:t>
            </a:r>
            <a:r>
              <a:rPr sz="1400" b="0" u="none" spc="10" dirty="0">
                <a:latin typeface="Meiryo UI" panose="020B0604030504040204" pitchFamily="50" charset="-128"/>
                <a:ea typeface="Meiryo UI" panose="020B0604030504040204" pitchFamily="50" charset="-128"/>
              </a:rPr>
              <a:t>ま</a:t>
            </a:r>
            <a:r>
              <a:rPr sz="1400" b="0" u="none" spc="25" dirty="0">
                <a:latin typeface="Meiryo UI" panose="020B0604030504040204" pitchFamily="50" charset="-128"/>
                <a:ea typeface="Meiryo UI" panose="020B0604030504040204" pitchFamily="50" charset="-128"/>
              </a:rPr>
              <a:t>た</a:t>
            </a:r>
            <a:r>
              <a:rPr sz="1400" b="0" u="none" dirty="0">
                <a:latin typeface="Meiryo UI" panose="020B0604030504040204" pitchFamily="50" charset="-128"/>
                <a:ea typeface="Meiryo UI" panose="020B0604030504040204" pitchFamily="50" charset="-128"/>
              </a:rPr>
              <a:t>、 </a:t>
            </a:r>
            <a:r>
              <a:rPr sz="1400" spc="0" dirty="0">
                <a:uFill>
                  <a:solidFill>
                    <a:srgbClr val="000000"/>
                  </a:solidFill>
                </a:uFill>
                <a:latin typeface="Meiryo UI" panose="020B0604030504040204" pitchFamily="50" charset="-128"/>
                <a:ea typeface="Meiryo UI" panose="020B0604030504040204" pitchFamily="50" charset="-128"/>
              </a:rPr>
              <a:t>納</a:t>
            </a:r>
            <a:r>
              <a:rPr sz="1400" dirty="0">
                <a:uFill>
                  <a:solidFill>
                    <a:srgbClr val="000000"/>
                  </a:solidFill>
                </a:uFill>
                <a:latin typeface="Meiryo UI" panose="020B0604030504040204" pitchFamily="50" charset="-128"/>
                <a:ea typeface="Meiryo UI" panose="020B0604030504040204" pitchFamily="50" charset="-128"/>
              </a:rPr>
              <a:t>税</a:t>
            </a:r>
            <a:r>
              <a:rPr sz="1400" spc="0" dirty="0">
                <a:uFill>
                  <a:solidFill>
                    <a:srgbClr val="000000"/>
                  </a:solidFill>
                </a:uFill>
                <a:latin typeface="Meiryo UI" panose="020B0604030504040204" pitchFamily="50" charset="-128"/>
                <a:ea typeface="Meiryo UI" panose="020B0604030504040204" pitchFamily="50" charset="-128"/>
              </a:rPr>
              <a:t>猶</a:t>
            </a:r>
            <a:r>
              <a:rPr sz="1400" dirty="0">
                <a:uFill>
                  <a:solidFill>
                    <a:srgbClr val="000000"/>
                  </a:solidFill>
                </a:uFill>
                <a:latin typeface="Meiryo UI" panose="020B0604030504040204" pitchFamily="50" charset="-128"/>
                <a:ea typeface="Meiryo UI" panose="020B0604030504040204" pitchFamily="50" charset="-128"/>
              </a:rPr>
              <a:t>予</a:t>
            </a:r>
            <a:r>
              <a:rPr sz="1400" spc="0" dirty="0">
                <a:uFill>
                  <a:solidFill>
                    <a:srgbClr val="000000"/>
                  </a:solidFill>
                </a:uFill>
                <a:latin typeface="Meiryo UI" panose="020B0604030504040204" pitchFamily="50" charset="-128"/>
                <a:ea typeface="Meiryo UI" panose="020B0604030504040204" pitchFamily="50" charset="-128"/>
              </a:rPr>
              <a:t>割</a:t>
            </a:r>
            <a:r>
              <a:rPr sz="1400" dirty="0">
                <a:uFill>
                  <a:solidFill>
                    <a:srgbClr val="000000"/>
                  </a:solidFill>
                </a:uFill>
                <a:latin typeface="Meiryo UI" panose="020B0604030504040204" pitchFamily="50" charset="-128"/>
                <a:ea typeface="Meiryo UI" panose="020B0604030504040204" pitchFamily="50" charset="-128"/>
              </a:rPr>
              <a:t>合</a:t>
            </a:r>
            <a:r>
              <a:rPr sz="1400" spc="0" dirty="0">
                <a:uFill>
                  <a:solidFill>
                    <a:srgbClr val="000000"/>
                  </a:solidFill>
                </a:uFill>
                <a:latin typeface="Meiryo UI" panose="020B0604030504040204" pitchFamily="50" charset="-128"/>
                <a:ea typeface="Meiryo UI" panose="020B0604030504040204" pitchFamily="50" charset="-128"/>
              </a:rPr>
              <a:t>も</a:t>
            </a:r>
            <a:r>
              <a:rPr sz="1400" dirty="0">
                <a:uFill>
                  <a:solidFill>
                    <a:srgbClr val="000000"/>
                  </a:solidFill>
                </a:uFill>
                <a:latin typeface="Meiryo UI" panose="020B0604030504040204" pitchFamily="50" charset="-128"/>
                <a:ea typeface="Meiryo UI" panose="020B0604030504040204" pitchFamily="50" charset="-128"/>
                <a:cs typeface="Calibri"/>
              </a:rPr>
              <a:t>100</a:t>
            </a:r>
            <a:r>
              <a:rPr sz="1400" dirty="0">
                <a:uFill>
                  <a:solidFill>
                    <a:srgbClr val="000000"/>
                  </a:solidFill>
                </a:uFill>
                <a:latin typeface="Meiryo UI" panose="020B0604030504040204" pitchFamily="50" charset="-128"/>
                <a:ea typeface="Meiryo UI" panose="020B0604030504040204" pitchFamily="50" charset="-128"/>
              </a:rPr>
              <a:t>％に</a:t>
            </a:r>
            <a:r>
              <a:rPr sz="1400" spc="0" dirty="0">
                <a:uFill>
                  <a:solidFill>
                    <a:srgbClr val="000000"/>
                  </a:solidFill>
                </a:uFill>
                <a:latin typeface="Meiryo UI" panose="020B0604030504040204" pitchFamily="50" charset="-128"/>
                <a:ea typeface="Meiryo UI" panose="020B0604030504040204" pitchFamily="50" charset="-128"/>
              </a:rPr>
              <a:t>拡</a:t>
            </a:r>
            <a:r>
              <a:rPr sz="1400" dirty="0">
                <a:uFill>
                  <a:solidFill>
                    <a:srgbClr val="000000"/>
                  </a:solidFill>
                </a:uFill>
                <a:latin typeface="Meiryo UI" panose="020B0604030504040204" pitchFamily="50" charset="-128"/>
                <a:ea typeface="Meiryo UI" panose="020B0604030504040204" pitchFamily="50" charset="-128"/>
              </a:rPr>
              <a:t>大</a:t>
            </a:r>
            <a:r>
              <a:rPr sz="1400" b="0" u="none" spc="0" dirty="0">
                <a:latin typeface="Meiryo UI" panose="020B0604030504040204" pitchFamily="50" charset="-128"/>
                <a:ea typeface="Meiryo UI" panose="020B0604030504040204" pitchFamily="50" charset="-128"/>
              </a:rPr>
              <a:t>す</a:t>
            </a:r>
            <a:r>
              <a:rPr sz="1400" b="0" u="none" dirty="0">
                <a:latin typeface="Meiryo UI" panose="020B0604030504040204" pitchFamily="50" charset="-128"/>
                <a:ea typeface="Meiryo UI" panose="020B0604030504040204" pitchFamily="50" charset="-128"/>
              </a:rPr>
              <a:t>ること</a:t>
            </a:r>
            <a:r>
              <a:rPr sz="1400" b="0" u="none" spc="0" dirty="0">
                <a:latin typeface="Meiryo UI" panose="020B0604030504040204" pitchFamily="50" charset="-128"/>
                <a:ea typeface="Meiryo UI" panose="020B0604030504040204" pitchFamily="50" charset="-128"/>
              </a:rPr>
              <a:t>で</a:t>
            </a:r>
            <a:r>
              <a:rPr sz="1400" b="0" u="none" dirty="0">
                <a:latin typeface="Meiryo UI" panose="020B0604030504040204" pitchFamily="50" charset="-128"/>
                <a:ea typeface="Meiryo UI" panose="020B0604030504040204" pitchFamily="50" charset="-128"/>
              </a:rPr>
              <a:t>、</a:t>
            </a:r>
            <a:r>
              <a:rPr sz="1400" b="0" u="none" spc="0" dirty="0">
                <a:latin typeface="Meiryo UI" panose="020B0604030504040204" pitchFamily="50" charset="-128"/>
                <a:ea typeface="Meiryo UI" panose="020B0604030504040204" pitchFamily="50" charset="-128"/>
              </a:rPr>
              <a:t>承</a:t>
            </a:r>
            <a:r>
              <a:rPr sz="1400" b="0" u="none" dirty="0">
                <a:latin typeface="Meiryo UI" panose="020B0604030504040204" pitchFamily="50" charset="-128"/>
                <a:ea typeface="Meiryo UI" panose="020B0604030504040204" pitchFamily="50" charset="-128"/>
              </a:rPr>
              <a:t>継時</a:t>
            </a:r>
            <a:r>
              <a:rPr sz="1400" b="0" u="none" spc="0" dirty="0">
                <a:latin typeface="Meiryo UI" panose="020B0604030504040204" pitchFamily="50" charset="-128"/>
                <a:ea typeface="Meiryo UI" panose="020B0604030504040204" pitchFamily="50" charset="-128"/>
              </a:rPr>
              <a:t>の税</a:t>
            </a:r>
            <a:r>
              <a:rPr sz="1400" b="0" u="none" dirty="0">
                <a:latin typeface="Meiryo UI" panose="020B0604030504040204" pitchFamily="50" charset="-128"/>
                <a:ea typeface="Meiryo UI" panose="020B0604030504040204" pitchFamily="50" charset="-128"/>
              </a:rPr>
              <a:t>負 担ゼロに。</a:t>
            </a:r>
          </a:p>
          <a:p>
            <a:pPr marL="5276850" indent="-191770" algn="l">
              <a:lnSpc>
                <a:spcPct val="100000"/>
              </a:lnSpc>
              <a:spcBef>
                <a:spcPts val="560"/>
              </a:spcBef>
              <a:buSzPct val="92857"/>
              <a:buChar char="○"/>
              <a:tabLst>
                <a:tab pos="5278120" algn="l"/>
              </a:tabLst>
            </a:pPr>
            <a:r>
              <a:rPr sz="1400" b="0" u="none" spc="85" dirty="0">
                <a:latin typeface="Meiryo UI" panose="020B0604030504040204" pitchFamily="50" charset="-128"/>
                <a:ea typeface="Meiryo UI" panose="020B0604030504040204" pitchFamily="50" charset="-128"/>
              </a:rPr>
              <a:t>親族外</a:t>
            </a:r>
            <a:r>
              <a:rPr sz="1400" b="0" u="none" spc="100" dirty="0">
                <a:latin typeface="Meiryo UI" panose="020B0604030504040204" pitchFamily="50" charset="-128"/>
                <a:ea typeface="Meiryo UI" panose="020B0604030504040204" pitchFamily="50" charset="-128"/>
              </a:rPr>
              <a:t>を</a:t>
            </a:r>
            <a:r>
              <a:rPr sz="1400" b="0" u="none" spc="85" dirty="0">
                <a:latin typeface="Meiryo UI" panose="020B0604030504040204" pitchFamily="50" charset="-128"/>
                <a:ea typeface="Meiryo UI" panose="020B0604030504040204" pitchFamily="50" charset="-128"/>
              </a:rPr>
              <a:t>含む</a:t>
            </a:r>
            <a:r>
              <a:rPr sz="1400" spc="85" dirty="0">
                <a:uFill>
                  <a:solidFill>
                    <a:srgbClr val="000000"/>
                  </a:solidFill>
                </a:uFill>
                <a:latin typeface="Meiryo UI" panose="020B0604030504040204" pitchFamily="50" charset="-128"/>
                <a:ea typeface="Meiryo UI" panose="020B0604030504040204" pitchFamily="50" charset="-128"/>
              </a:rPr>
              <a:t>複</a:t>
            </a:r>
            <a:r>
              <a:rPr sz="1400" spc="100" dirty="0">
                <a:uFill>
                  <a:solidFill>
                    <a:srgbClr val="000000"/>
                  </a:solidFill>
                </a:uFill>
                <a:latin typeface="Meiryo UI" panose="020B0604030504040204" pitchFamily="50" charset="-128"/>
                <a:ea typeface="Meiryo UI" panose="020B0604030504040204" pitchFamily="50" charset="-128"/>
              </a:rPr>
              <a:t>数</a:t>
            </a:r>
            <a:r>
              <a:rPr sz="1400" spc="85" dirty="0">
                <a:uFill>
                  <a:solidFill>
                    <a:srgbClr val="000000"/>
                  </a:solidFill>
                </a:uFill>
                <a:latin typeface="Meiryo UI" panose="020B0604030504040204" pitchFamily="50" charset="-128"/>
                <a:ea typeface="Meiryo UI" panose="020B0604030504040204" pitchFamily="50" charset="-128"/>
              </a:rPr>
              <a:t>の株</a:t>
            </a:r>
            <a:r>
              <a:rPr sz="1400" spc="100" dirty="0">
                <a:uFill>
                  <a:solidFill>
                    <a:srgbClr val="000000"/>
                  </a:solidFill>
                </a:uFill>
                <a:latin typeface="Meiryo UI" panose="020B0604030504040204" pitchFamily="50" charset="-128"/>
                <a:ea typeface="Meiryo UI" panose="020B0604030504040204" pitchFamily="50" charset="-128"/>
              </a:rPr>
              <a:t>主</a:t>
            </a:r>
            <a:r>
              <a:rPr sz="1400" b="0" u="none" spc="100" dirty="0">
                <a:latin typeface="Meiryo UI" panose="020B0604030504040204" pitchFamily="50" charset="-128"/>
                <a:ea typeface="Meiryo UI" panose="020B0604030504040204" pitchFamily="50" charset="-128"/>
              </a:rPr>
              <a:t>か</a:t>
            </a:r>
            <a:r>
              <a:rPr sz="1400" b="0" u="none" spc="85" dirty="0">
                <a:latin typeface="Meiryo UI" panose="020B0604030504040204" pitchFamily="50" charset="-128"/>
                <a:ea typeface="Meiryo UI" panose="020B0604030504040204" pitchFamily="50" charset="-128"/>
              </a:rPr>
              <a:t>ら、</a:t>
            </a:r>
            <a:r>
              <a:rPr sz="1400" spc="85" dirty="0">
                <a:uFill>
                  <a:solidFill>
                    <a:srgbClr val="000000"/>
                  </a:solidFill>
                </a:uFill>
                <a:latin typeface="Meiryo UI" panose="020B0604030504040204" pitchFamily="50" charset="-128"/>
                <a:ea typeface="Meiryo UI" panose="020B0604030504040204" pitchFamily="50" charset="-128"/>
              </a:rPr>
              <a:t>代表</a:t>
            </a:r>
            <a:r>
              <a:rPr sz="1400" spc="100" dirty="0">
                <a:uFill>
                  <a:solidFill>
                    <a:srgbClr val="000000"/>
                  </a:solidFill>
                </a:uFill>
                <a:latin typeface="Meiryo UI" panose="020B0604030504040204" pitchFamily="50" charset="-128"/>
                <a:ea typeface="Meiryo UI" panose="020B0604030504040204" pitchFamily="50" charset="-128"/>
              </a:rPr>
              <a:t>者</a:t>
            </a:r>
            <a:r>
              <a:rPr sz="1400" spc="85" dirty="0">
                <a:uFill>
                  <a:solidFill>
                    <a:srgbClr val="000000"/>
                  </a:solidFill>
                </a:uFill>
                <a:latin typeface="Meiryo UI" panose="020B0604030504040204" pitchFamily="50" charset="-128"/>
                <a:ea typeface="Meiryo UI" panose="020B0604030504040204" pitchFamily="50" charset="-128"/>
              </a:rPr>
              <a:t>である</a:t>
            </a:r>
            <a:r>
              <a:rPr sz="1400" spc="100" dirty="0">
                <a:uFill>
                  <a:solidFill>
                    <a:srgbClr val="000000"/>
                  </a:solidFill>
                </a:uFill>
                <a:latin typeface="Meiryo UI" panose="020B0604030504040204" pitchFamily="50" charset="-128"/>
                <a:ea typeface="Meiryo UI" panose="020B0604030504040204" pitchFamily="50" charset="-128"/>
              </a:rPr>
              <a:t>後</a:t>
            </a:r>
            <a:r>
              <a:rPr sz="1400" spc="85" dirty="0">
                <a:uFill>
                  <a:solidFill>
                    <a:srgbClr val="000000"/>
                  </a:solidFill>
                </a:uFill>
                <a:latin typeface="Meiryo UI" panose="020B0604030504040204" pitchFamily="50" charset="-128"/>
                <a:ea typeface="Meiryo UI" panose="020B0604030504040204" pitchFamily="50" charset="-128"/>
              </a:rPr>
              <a:t>継者</a:t>
            </a:r>
          </a:p>
          <a:p>
            <a:pPr marL="5266055" marR="179705" indent="-635" algn="l">
              <a:lnSpc>
                <a:spcPct val="100000"/>
              </a:lnSpc>
              <a:spcBef>
                <a:spcPts val="40"/>
              </a:spcBef>
            </a:pPr>
            <a:r>
              <a:rPr sz="1400" spc="0" dirty="0">
                <a:uFill>
                  <a:solidFill>
                    <a:srgbClr val="000000"/>
                  </a:solidFill>
                </a:uFill>
                <a:latin typeface="Meiryo UI" panose="020B0604030504040204" pitchFamily="50" charset="-128"/>
                <a:ea typeface="Meiryo UI" panose="020B0604030504040204" pitchFamily="50" charset="-128"/>
              </a:rPr>
              <a:t>（</a:t>
            </a:r>
            <a:r>
              <a:rPr sz="1400" dirty="0">
                <a:uFill>
                  <a:solidFill>
                    <a:srgbClr val="000000"/>
                  </a:solidFill>
                </a:uFill>
                <a:latin typeface="Meiryo UI" panose="020B0604030504040204" pitchFamily="50" charset="-128"/>
                <a:ea typeface="Meiryo UI" panose="020B0604030504040204" pitchFamily="50" charset="-128"/>
              </a:rPr>
              <a:t>最</a:t>
            </a:r>
            <a:r>
              <a:rPr sz="1400" spc="0" dirty="0">
                <a:uFill>
                  <a:solidFill>
                    <a:srgbClr val="000000"/>
                  </a:solidFill>
                </a:uFill>
                <a:latin typeface="Meiryo UI" panose="020B0604030504040204" pitchFamily="50" charset="-128"/>
                <a:ea typeface="Meiryo UI" panose="020B0604030504040204" pitchFamily="50" charset="-128"/>
              </a:rPr>
              <a:t>大</a:t>
            </a:r>
            <a:r>
              <a:rPr sz="1400" dirty="0">
                <a:uFill>
                  <a:solidFill>
                    <a:srgbClr val="000000"/>
                  </a:solidFill>
                </a:uFill>
                <a:latin typeface="Meiryo UI" panose="020B0604030504040204" pitchFamily="50" charset="-128"/>
                <a:ea typeface="Meiryo UI" panose="020B0604030504040204" pitchFamily="50" charset="-128"/>
                <a:cs typeface="Calibri"/>
              </a:rPr>
              <a:t>3</a:t>
            </a:r>
            <a:r>
              <a:rPr sz="1400" spc="0" dirty="0">
                <a:uFill>
                  <a:solidFill>
                    <a:srgbClr val="000000"/>
                  </a:solidFill>
                </a:uFill>
                <a:latin typeface="Meiryo UI" panose="020B0604030504040204" pitchFamily="50" charset="-128"/>
                <a:ea typeface="Meiryo UI" panose="020B0604030504040204" pitchFamily="50" charset="-128"/>
              </a:rPr>
              <a:t>人</a:t>
            </a:r>
            <a:r>
              <a:rPr sz="1400" dirty="0">
                <a:uFill>
                  <a:solidFill>
                    <a:srgbClr val="000000"/>
                  </a:solidFill>
                </a:uFill>
                <a:latin typeface="Meiryo UI" panose="020B0604030504040204" pitchFamily="50" charset="-128"/>
                <a:ea typeface="Meiryo UI" panose="020B0604030504040204" pitchFamily="50" charset="-128"/>
              </a:rPr>
              <a:t>）</a:t>
            </a:r>
            <a:r>
              <a:rPr sz="1400" b="0" u="none" spc="0" dirty="0">
                <a:latin typeface="Meiryo UI" panose="020B0604030504040204" pitchFamily="50" charset="-128"/>
                <a:ea typeface="Meiryo UI" panose="020B0604030504040204" pitchFamily="50" charset="-128"/>
              </a:rPr>
              <a:t>へ</a:t>
            </a:r>
            <a:r>
              <a:rPr sz="1400" b="0" u="none" dirty="0">
                <a:latin typeface="Meiryo UI" panose="020B0604030504040204" pitchFamily="50" charset="-128"/>
                <a:ea typeface="Meiryo UI" panose="020B0604030504040204" pitchFamily="50" charset="-128"/>
              </a:rPr>
              <a:t>の承</a:t>
            </a:r>
            <a:r>
              <a:rPr sz="1400" b="0" u="none" spc="0" dirty="0">
                <a:latin typeface="Meiryo UI" panose="020B0604030504040204" pitchFamily="50" charset="-128"/>
                <a:ea typeface="Meiryo UI" panose="020B0604030504040204" pitchFamily="50" charset="-128"/>
              </a:rPr>
              <a:t>継</a:t>
            </a:r>
            <a:r>
              <a:rPr sz="1400" b="0" u="none" dirty="0">
                <a:latin typeface="Meiryo UI" panose="020B0604030504040204" pitchFamily="50" charset="-128"/>
                <a:ea typeface="Meiryo UI" panose="020B0604030504040204" pitchFamily="50" charset="-128"/>
              </a:rPr>
              <a:t>も</a:t>
            </a:r>
            <a:r>
              <a:rPr sz="1400" b="0" u="none" spc="0" dirty="0">
                <a:latin typeface="Meiryo UI" panose="020B0604030504040204" pitchFamily="50" charset="-128"/>
                <a:ea typeface="Meiryo UI" panose="020B0604030504040204" pitchFamily="50" charset="-128"/>
              </a:rPr>
              <a:t>対</a:t>
            </a:r>
            <a:r>
              <a:rPr sz="1400" b="0" u="none" dirty="0">
                <a:latin typeface="Meiryo UI" panose="020B0604030504040204" pitchFamily="50" charset="-128"/>
                <a:ea typeface="Meiryo UI" panose="020B0604030504040204" pitchFamily="50" charset="-128"/>
              </a:rPr>
              <a:t>象</a:t>
            </a:r>
            <a:r>
              <a:rPr sz="1400" b="0" u="none" spc="0" dirty="0">
                <a:latin typeface="Meiryo UI" panose="020B0604030504040204" pitchFamily="50" charset="-128"/>
                <a:ea typeface="Meiryo UI" panose="020B0604030504040204" pitchFamily="50" charset="-128"/>
              </a:rPr>
              <a:t>に</a:t>
            </a:r>
            <a:r>
              <a:rPr sz="1400" b="0" u="none" dirty="0">
                <a:latin typeface="Meiryo UI" panose="020B0604030504040204" pitchFamily="50" charset="-128"/>
                <a:ea typeface="Meiryo UI" panose="020B0604030504040204" pitchFamily="50" charset="-128"/>
              </a:rPr>
              <a:t>。</a:t>
            </a:r>
            <a:r>
              <a:rPr sz="1400" b="0" u="none" spc="0" dirty="0">
                <a:latin typeface="Meiryo UI" panose="020B0604030504040204" pitchFamily="50" charset="-128"/>
                <a:ea typeface="Meiryo UI" panose="020B0604030504040204" pitchFamily="50" charset="-128"/>
              </a:rPr>
              <a:t>中</a:t>
            </a:r>
            <a:r>
              <a:rPr sz="1400" b="0" u="none" dirty="0">
                <a:latin typeface="Meiryo UI" panose="020B0604030504040204" pitchFamily="50" charset="-128"/>
                <a:ea typeface="Meiryo UI" panose="020B0604030504040204" pitchFamily="50" charset="-128"/>
              </a:rPr>
              <a:t>小</a:t>
            </a:r>
            <a:r>
              <a:rPr sz="1400" b="0" u="none" spc="0" dirty="0">
                <a:latin typeface="Meiryo UI" panose="020B0604030504040204" pitchFamily="50" charset="-128"/>
                <a:ea typeface="Meiryo UI" panose="020B0604030504040204" pitchFamily="50" charset="-128"/>
              </a:rPr>
              <a:t>企</a:t>
            </a:r>
            <a:r>
              <a:rPr sz="1400" b="0" u="none" dirty="0">
                <a:latin typeface="Meiryo UI" panose="020B0604030504040204" pitchFamily="50" charset="-128"/>
                <a:ea typeface="Meiryo UI" panose="020B0604030504040204" pitchFamily="50" charset="-128"/>
              </a:rPr>
              <a:t>業</a:t>
            </a:r>
            <a:r>
              <a:rPr sz="1400" b="0" u="none" spc="0" dirty="0">
                <a:latin typeface="Meiryo UI" panose="020B0604030504040204" pitchFamily="50" charset="-128"/>
                <a:ea typeface="Meiryo UI" panose="020B0604030504040204" pitchFamily="50" charset="-128"/>
              </a:rPr>
              <a:t>経</a:t>
            </a:r>
            <a:r>
              <a:rPr sz="1400" b="0" u="none" dirty="0">
                <a:latin typeface="Meiryo UI" panose="020B0604030504040204" pitchFamily="50" charset="-128"/>
                <a:ea typeface="Meiryo UI" panose="020B0604030504040204" pitchFamily="50" charset="-128"/>
              </a:rPr>
              <a:t>営</a:t>
            </a:r>
            <a:r>
              <a:rPr sz="1400" b="0" u="none" spc="0" dirty="0">
                <a:latin typeface="Meiryo UI" panose="020B0604030504040204" pitchFamily="50" charset="-128"/>
                <a:ea typeface="Meiryo UI" panose="020B0604030504040204" pitchFamily="50" charset="-128"/>
              </a:rPr>
              <a:t>の</a:t>
            </a:r>
            <a:r>
              <a:rPr sz="1400" b="0" u="none" dirty="0">
                <a:latin typeface="Meiryo UI" panose="020B0604030504040204" pitchFamily="50" charset="-128"/>
                <a:ea typeface="Meiryo UI" panose="020B0604030504040204" pitchFamily="50" charset="-128"/>
              </a:rPr>
              <a:t>実</a:t>
            </a:r>
            <a:r>
              <a:rPr sz="1400" b="0" u="none" spc="0" dirty="0">
                <a:latin typeface="Meiryo UI" panose="020B0604030504040204" pitchFamily="50" charset="-128"/>
                <a:ea typeface="Meiryo UI" panose="020B0604030504040204" pitchFamily="50" charset="-128"/>
              </a:rPr>
              <a:t>状</a:t>
            </a:r>
            <a:r>
              <a:rPr sz="1400" b="0" u="none" dirty="0">
                <a:latin typeface="Meiryo UI" panose="020B0604030504040204" pitchFamily="50" charset="-128"/>
                <a:ea typeface="Meiryo UI" panose="020B0604030504040204" pitchFamily="50" charset="-128"/>
              </a:rPr>
              <a:t>に 合わせた、多様な事業</a:t>
            </a:r>
            <a:r>
              <a:rPr sz="1400" b="0" u="none" spc="-15" dirty="0">
                <a:latin typeface="Meiryo UI" panose="020B0604030504040204" pitchFamily="50" charset="-128"/>
                <a:ea typeface="Meiryo UI" panose="020B0604030504040204" pitchFamily="50" charset="-128"/>
              </a:rPr>
              <a:t>承</a:t>
            </a:r>
            <a:r>
              <a:rPr sz="1400" b="0" u="none" dirty="0">
                <a:latin typeface="Meiryo UI" panose="020B0604030504040204" pitchFamily="50" charset="-128"/>
                <a:ea typeface="Meiryo UI" panose="020B0604030504040204" pitchFamily="50" charset="-128"/>
              </a:rPr>
              <a:t>継を</a:t>
            </a:r>
            <a:r>
              <a:rPr sz="1400" b="0" u="none" spc="-15" dirty="0">
                <a:latin typeface="Meiryo UI" panose="020B0604030504040204" pitchFamily="50" charset="-128"/>
                <a:ea typeface="Meiryo UI" panose="020B0604030504040204" pitchFamily="50" charset="-128"/>
              </a:rPr>
              <a:t>支</a:t>
            </a:r>
            <a:r>
              <a:rPr sz="1400" b="0" u="none" dirty="0">
                <a:latin typeface="Meiryo UI" panose="020B0604030504040204" pitchFamily="50" charset="-128"/>
                <a:ea typeface="Meiryo UI" panose="020B0604030504040204" pitchFamily="50" charset="-128"/>
              </a:rPr>
              <a:t>援。</a:t>
            </a:r>
          </a:p>
        </p:txBody>
      </p:sp>
      <p:sp>
        <p:nvSpPr>
          <p:cNvPr id="20" name="object 20"/>
          <p:cNvSpPr/>
          <p:nvPr/>
        </p:nvSpPr>
        <p:spPr>
          <a:xfrm>
            <a:off x="4593335" y="5443728"/>
            <a:ext cx="431800" cy="647700"/>
          </a:xfrm>
          <a:custGeom>
            <a:avLst/>
            <a:gdLst/>
            <a:ahLst/>
            <a:cxnLst/>
            <a:rect l="l" t="t" r="r" b="b"/>
            <a:pathLst>
              <a:path w="431800" h="647700">
                <a:moveTo>
                  <a:pt x="215646" y="0"/>
                </a:moveTo>
                <a:lnTo>
                  <a:pt x="215646" y="161925"/>
                </a:lnTo>
                <a:lnTo>
                  <a:pt x="0" y="161925"/>
                </a:lnTo>
                <a:lnTo>
                  <a:pt x="0" y="485775"/>
                </a:lnTo>
                <a:lnTo>
                  <a:pt x="215646" y="485775"/>
                </a:lnTo>
                <a:lnTo>
                  <a:pt x="215646" y="647700"/>
                </a:lnTo>
                <a:lnTo>
                  <a:pt x="431292" y="323850"/>
                </a:lnTo>
                <a:lnTo>
                  <a:pt x="215646" y="0"/>
                </a:lnTo>
                <a:close/>
              </a:path>
            </a:pathLst>
          </a:custGeom>
          <a:solidFill>
            <a:srgbClr val="4BACC6"/>
          </a:solidFill>
        </p:spPr>
        <p:txBody>
          <a:bodyPr wrap="square" lIns="0" tIns="0" rIns="0" bIns="0" rtlCol="0"/>
          <a:lstStyle/>
          <a:p>
            <a:endParaRPr/>
          </a:p>
        </p:txBody>
      </p:sp>
      <p:sp>
        <p:nvSpPr>
          <p:cNvPr id="21" name="object 21"/>
          <p:cNvSpPr/>
          <p:nvPr/>
        </p:nvSpPr>
        <p:spPr>
          <a:xfrm>
            <a:off x="5025390" y="2004828"/>
            <a:ext cx="1000125" cy="299085"/>
          </a:xfrm>
          <a:custGeom>
            <a:avLst/>
            <a:gdLst/>
            <a:ahLst/>
            <a:cxnLst/>
            <a:rect l="l" t="t" r="r" b="b"/>
            <a:pathLst>
              <a:path w="1000125" h="299085">
                <a:moveTo>
                  <a:pt x="936523" y="0"/>
                </a:moveTo>
                <a:lnTo>
                  <a:pt x="63220" y="0"/>
                </a:lnTo>
                <a:lnTo>
                  <a:pt x="38613" y="4966"/>
                </a:lnTo>
                <a:lnTo>
                  <a:pt x="18518" y="18513"/>
                </a:lnTo>
                <a:lnTo>
                  <a:pt x="4968" y="38608"/>
                </a:lnTo>
                <a:lnTo>
                  <a:pt x="0" y="63220"/>
                </a:lnTo>
                <a:lnTo>
                  <a:pt x="0" y="235470"/>
                </a:lnTo>
                <a:lnTo>
                  <a:pt x="4968" y="260084"/>
                </a:lnTo>
                <a:lnTo>
                  <a:pt x="18518" y="280184"/>
                </a:lnTo>
                <a:lnTo>
                  <a:pt x="38613" y="293735"/>
                </a:lnTo>
                <a:lnTo>
                  <a:pt x="63220" y="298704"/>
                </a:lnTo>
                <a:lnTo>
                  <a:pt x="936523" y="298704"/>
                </a:lnTo>
                <a:lnTo>
                  <a:pt x="961130" y="293735"/>
                </a:lnTo>
                <a:lnTo>
                  <a:pt x="981225" y="280184"/>
                </a:lnTo>
                <a:lnTo>
                  <a:pt x="994775" y="260084"/>
                </a:lnTo>
                <a:lnTo>
                  <a:pt x="999744" y="235470"/>
                </a:lnTo>
                <a:lnTo>
                  <a:pt x="999744" y="63220"/>
                </a:lnTo>
                <a:lnTo>
                  <a:pt x="994775" y="38608"/>
                </a:lnTo>
                <a:lnTo>
                  <a:pt x="981225" y="18513"/>
                </a:lnTo>
                <a:lnTo>
                  <a:pt x="961130" y="4966"/>
                </a:lnTo>
                <a:lnTo>
                  <a:pt x="936523" y="0"/>
                </a:lnTo>
                <a:close/>
              </a:path>
            </a:pathLst>
          </a:custGeom>
          <a:solidFill>
            <a:srgbClr val="F79646"/>
          </a:solidFill>
        </p:spPr>
        <p:txBody>
          <a:bodyPr wrap="square" lIns="0" tIns="0" rIns="0" bIns="0" rtlCol="0"/>
          <a:lstStyle/>
          <a:p>
            <a:endParaRPr/>
          </a:p>
        </p:txBody>
      </p:sp>
      <p:sp>
        <p:nvSpPr>
          <p:cNvPr id="22" name="object 22"/>
          <p:cNvSpPr/>
          <p:nvPr/>
        </p:nvSpPr>
        <p:spPr>
          <a:xfrm>
            <a:off x="5025390" y="2004828"/>
            <a:ext cx="1000125" cy="299085"/>
          </a:xfrm>
          <a:custGeom>
            <a:avLst/>
            <a:gdLst/>
            <a:ahLst/>
            <a:cxnLst/>
            <a:rect l="l" t="t" r="r" b="b"/>
            <a:pathLst>
              <a:path w="1000125" h="299085">
                <a:moveTo>
                  <a:pt x="0" y="63220"/>
                </a:moveTo>
                <a:lnTo>
                  <a:pt x="4968" y="38608"/>
                </a:lnTo>
                <a:lnTo>
                  <a:pt x="18518" y="18513"/>
                </a:lnTo>
                <a:lnTo>
                  <a:pt x="38613" y="4966"/>
                </a:lnTo>
                <a:lnTo>
                  <a:pt x="63220" y="0"/>
                </a:lnTo>
                <a:lnTo>
                  <a:pt x="936523" y="0"/>
                </a:lnTo>
                <a:lnTo>
                  <a:pt x="961130" y="4966"/>
                </a:lnTo>
                <a:lnTo>
                  <a:pt x="981225" y="18513"/>
                </a:lnTo>
                <a:lnTo>
                  <a:pt x="994775" y="38608"/>
                </a:lnTo>
                <a:lnTo>
                  <a:pt x="999744" y="63220"/>
                </a:lnTo>
                <a:lnTo>
                  <a:pt x="999744" y="235470"/>
                </a:lnTo>
                <a:lnTo>
                  <a:pt x="994775" y="260084"/>
                </a:lnTo>
                <a:lnTo>
                  <a:pt x="981225" y="280184"/>
                </a:lnTo>
                <a:lnTo>
                  <a:pt x="961130" y="293735"/>
                </a:lnTo>
                <a:lnTo>
                  <a:pt x="936523" y="298704"/>
                </a:lnTo>
                <a:lnTo>
                  <a:pt x="63220" y="298704"/>
                </a:lnTo>
                <a:lnTo>
                  <a:pt x="38613" y="293735"/>
                </a:lnTo>
                <a:lnTo>
                  <a:pt x="18518" y="280184"/>
                </a:lnTo>
                <a:lnTo>
                  <a:pt x="4968" y="260084"/>
                </a:lnTo>
                <a:lnTo>
                  <a:pt x="0" y="235470"/>
                </a:lnTo>
                <a:lnTo>
                  <a:pt x="0" y="63220"/>
                </a:lnTo>
                <a:close/>
              </a:path>
            </a:pathLst>
          </a:custGeom>
          <a:ln w="28956">
            <a:solidFill>
              <a:srgbClr val="F79646"/>
            </a:solidFill>
          </a:ln>
        </p:spPr>
        <p:txBody>
          <a:bodyPr wrap="square" lIns="0" tIns="0" rIns="0" bIns="0" rtlCol="0"/>
          <a:lstStyle/>
          <a:p>
            <a:endParaRPr/>
          </a:p>
        </p:txBody>
      </p:sp>
      <p:sp>
        <p:nvSpPr>
          <p:cNvPr id="23" name="object 23"/>
          <p:cNvSpPr txBox="1"/>
          <p:nvPr/>
        </p:nvSpPr>
        <p:spPr>
          <a:xfrm>
            <a:off x="3694116" y="1746647"/>
            <a:ext cx="3454400" cy="615553"/>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79646"/>
                </a:solidFill>
                <a:latin typeface="メイリオ"/>
                <a:cs typeface="メイリオ"/>
              </a:rPr>
              <a:t>～事業承継に係る負担を最小化～</a:t>
            </a:r>
            <a:endParaRPr sz="1600" dirty="0">
              <a:latin typeface="メイリオ"/>
              <a:cs typeface="メイリオ"/>
            </a:endParaRPr>
          </a:p>
          <a:p>
            <a:pPr marL="206375" algn="ctr">
              <a:lnSpc>
                <a:spcPct val="100000"/>
              </a:lnSpc>
              <a:spcBef>
                <a:spcPts val="1100"/>
              </a:spcBef>
            </a:pPr>
            <a:r>
              <a:rPr sz="1400" b="1" dirty="0">
                <a:solidFill>
                  <a:srgbClr val="FFFFFF"/>
                </a:solidFill>
                <a:latin typeface="メイリオ"/>
                <a:cs typeface="メイリオ"/>
              </a:rPr>
              <a:t>改正案</a:t>
            </a:r>
            <a:endParaRPr sz="1400" dirty="0">
              <a:latin typeface="メイリオ"/>
              <a:cs typeface="メイリオ"/>
            </a:endParaRPr>
          </a:p>
        </p:txBody>
      </p:sp>
      <p:sp>
        <p:nvSpPr>
          <p:cNvPr id="24" name="object 24"/>
          <p:cNvSpPr/>
          <p:nvPr/>
        </p:nvSpPr>
        <p:spPr>
          <a:xfrm>
            <a:off x="128778" y="2024632"/>
            <a:ext cx="1000125" cy="300355"/>
          </a:xfrm>
          <a:custGeom>
            <a:avLst/>
            <a:gdLst/>
            <a:ahLst/>
            <a:cxnLst/>
            <a:rect l="l" t="t" r="r" b="b"/>
            <a:pathLst>
              <a:path w="1000125" h="300355">
                <a:moveTo>
                  <a:pt x="936193" y="0"/>
                </a:moveTo>
                <a:lnTo>
                  <a:pt x="63550" y="0"/>
                </a:lnTo>
                <a:lnTo>
                  <a:pt x="38811" y="4993"/>
                </a:lnTo>
                <a:lnTo>
                  <a:pt x="18611" y="18611"/>
                </a:lnTo>
                <a:lnTo>
                  <a:pt x="4993" y="38811"/>
                </a:lnTo>
                <a:lnTo>
                  <a:pt x="0" y="63550"/>
                </a:lnTo>
                <a:lnTo>
                  <a:pt x="0" y="236677"/>
                </a:lnTo>
                <a:lnTo>
                  <a:pt x="4993" y="261416"/>
                </a:lnTo>
                <a:lnTo>
                  <a:pt x="18611" y="281616"/>
                </a:lnTo>
                <a:lnTo>
                  <a:pt x="38811" y="295234"/>
                </a:lnTo>
                <a:lnTo>
                  <a:pt x="63550" y="300228"/>
                </a:lnTo>
                <a:lnTo>
                  <a:pt x="936193" y="300228"/>
                </a:lnTo>
                <a:lnTo>
                  <a:pt x="960932" y="295234"/>
                </a:lnTo>
                <a:lnTo>
                  <a:pt x="981132" y="281616"/>
                </a:lnTo>
                <a:lnTo>
                  <a:pt x="994750" y="261416"/>
                </a:lnTo>
                <a:lnTo>
                  <a:pt x="999744" y="236677"/>
                </a:lnTo>
                <a:lnTo>
                  <a:pt x="999744" y="63550"/>
                </a:lnTo>
                <a:lnTo>
                  <a:pt x="994750" y="38811"/>
                </a:lnTo>
                <a:lnTo>
                  <a:pt x="981132" y="18611"/>
                </a:lnTo>
                <a:lnTo>
                  <a:pt x="960932" y="4993"/>
                </a:lnTo>
                <a:lnTo>
                  <a:pt x="936193" y="0"/>
                </a:lnTo>
                <a:close/>
              </a:path>
            </a:pathLst>
          </a:custGeom>
          <a:solidFill>
            <a:srgbClr val="F79646"/>
          </a:solidFill>
        </p:spPr>
        <p:txBody>
          <a:bodyPr wrap="square" lIns="0" tIns="0" rIns="0" bIns="0" rtlCol="0"/>
          <a:lstStyle/>
          <a:p>
            <a:endParaRPr/>
          </a:p>
        </p:txBody>
      </p:sp>
      <p:sp>
        <p:nvSpPr>
          <p:cNvPr id="25" name="object 25"/>
          <p:cNvSpPr/>
          <p:nvPr/>
        </p:nvSpPr>
        <p:spPr>
          <a:xfrm>
            <a:off x="128778" y="2024632"/>
            <a:ext cx="1000125" cy="300355"/>
          </a:xfrm>
          <a:custGeom>
            <a:avLst/>
            <a:gdLst/>
            <a:ahLst/>
            <a:cxnLst/>
            <a:rect l="l" t="t" r="r" b="b"/>
            <a:pathLst>
              <a:path w="1000125" h="300355">
                <a:moveTo>
                  <a:pt x="0" y="63550"/>
                </a:moveTo>
                <a:lnTo>
                  <a:pt x="4993" y="38811"/>
                </a:lnTo>
                <a:lnTo>
                  <a:pt x="18611" y="18611"/>
                </a:lnTo>
                <a:lnTo>
                  <a:pt x="38811" y="4993"/>
                </a:lnTo>
                <a:lnTo>
                  <a:pt x="63550" y="0"/>
                </a:lnTo>
                <a:lnTo>
                  <a:pt x="936193" y="0"/>
                </a:lnTo>
                <a:lnTo>
                  <a:pt x="960932" y="4993"/>
                </a:lnTo>
                <a:lnTo>
                  <a:pt x="981132" y="18611"/>
                </a:lnTo>
                <a:lnTo>
                  <a:pt x="994750" y="38811"/>
                </a:lnTo>
                <a:lnTo>
                  <a:pt x="999744" y="63550"/>
                </a:lnTo>
                <a:lnTo>
                  <a:pt x="999744" y="236677"/>
                </a:lnTo>
                <a:lnTo>
                  <a:pt x="994750" y="261416"/>
                </a:lnTo>
                <a:lnTo>
                  <a:pt x="981132" y="281616"/>
                </a:lnTo>
                <a:lnTo>
                  <a:pt x="960932" y="295234"/>
                </a:lnTo>
                <a:lnTo>
                  <a:pt x="936193" y="300228"/>
                </a:lnTo>
                <a:lnTo>
                  <a:pt x="63550" y="300228"/>
                </a:lnTo>
                <a:lnTo>
                  <a:pt x="38811" y="295234"/>
                </a:lnTo>
                <a:lnTo>
                  <a:pt x="18611" y="281616"/>
                </a:lnTo>
                <a:lnTo>
                  <a:pt x="4993" y="261416"/>
                </a:lnTo>
                <a:lnTo>
                  <a:pt x="0" y="236677"/>
                </a:lnTo>
                <a:lnTo>
                  <a:pt x="0" y="63550"/>
                </a:lnTo>
                <a:close/>
              </a:path>
            </a:pathLst>
          </a:custGeom>
          <a:ln w="28956">
            <a:solidFill>
              <a:srgbClr val="F79646"/>
            </a:solidFill>
          </a:ln>
        </p:spPr>
        <p:txBody>
          <a:bodyPr wrap="square" lIns="0" tIns="0" rIns="0" bIns="0" rtlCol="0"/>
          <a:lstStyle/>
          <a:p>
            <a:endParaRPr/>
          </a:p>
        </p:txBody>
      </p:sp>
      <p:sp>
        <p:nvSpPr>
          <p:cNvPr id="26" name="object 26"/>
          <p:cNvSpPr txBox="1"/>
          <p:nvPr/>
        </p:nvSpPr>
        <p:spPr>
          <a:xfrm>
            <a:off x="207204" y="1720999"/>
            <a:ext cx="3284220" cy="641201"/>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1600" b="1" dirty="0">
                <a:solidFill>
                  <a:srgbClr val="F79646"/>
                </a:solidFill>
                <a:latin typeface="メイリオ"/>
                <a:cs typeface="メイリオ"/>
              </a:rPr>
              <a:t>税制適用の入り口要件を緩和</a:t>
            </a:r>
            <a:endParaRPr sz="1600" dirty="0">
              <a:latin typeface="メイリオ"/>
              <a:cs typeface="メイリオ"/>
            </a:endParaRPr>
          </a:p>
          <a:p>
            <a:pPr marL="62865">
              <a:lnSpc>
                <a:spcPct val="100000"/>
              </a:lnSpc>
              <a:spcBef>
                <a:spcPts val="1260"/>
              </a:spcBef>
            </a:pPr>
            <a:r>
              <a:rPr sz="1400" b="1" dirty="0">
                <a:solidFill>
                  <a:srgbClr val="FFFFFF"/>
                </a:solidFill>
                <a:latin typeface="メイリオ"/>
                <a:cs typeface="メイリオ"/>
              </a:rPr>
              <a:t>現行制度</a:t>
            </a:r>
            <a:endParaRPr sz="1400" dirty="0">
              <a:latin typeface="メイリオ"/>
              <a:cs typeface="メイリオ"/>
            </a:endParaRPr>
          </a:p>
        </p:txBody>
      </p:sp>
      <p:sp>
        <p:nvSpPr>
          <p:cNvPr id="27" name="object 27"/>
          <p:cNvSpPr/>
          <p:nvPr/>
        </p:nvSpPr>
        <p:spPr>
          <a:xfrm>
            <a:off x="5020055" y="4379974"/>
            <a:ext cx="1000125" cy="300355"/>
          </a:xfrm>
          <a:custGeom>
            <a:avLst/>
            <a:gdLst/>
            <a:ahLst/>
            <a:cxnLst/>
            <a:rect l="l" t="t" r="r" b="b"/>
            <a:pathLst>
              <a:path w="1000125" h="300354">
                <a:moveTo>
                  <a:pt x="936193" y="0"/>
                </a:moveTo>
                <a:lnTo>
                  <a:pt x="63550" y="0"/>
                </a:lnTo>
                <a:lnTo>
                  <a:pt x="38811" y="4993"/>
                </a:lnTo>
                <a:lnTo>
                  <a:pt x="18611" y="18611"/>
                </a:lnTo>
                <a:lnTo>
                  <a:pt x="4993" y="38811"/>
                </a:lnTo>
                <a:lnTo>
                  <a:pt x="0" y="63550"/>
                </a:lnTo>
                <a:lnTo>
                  <a:pt x="0" y="236677"/>
                </a:lnTo>
                <a:lnTo>
                  <a:pt x="4993" y="261416"/>
                </a:lnTo>
                <a:lnTo>
                  <a:pt x="18611" y="281616"/>
                </a:lnTo>
                <a:lnTo>
                  <a:pt x="38811" y="295234"/>
                </a:lnTo>
                <a:lnTo>
                  <a:pt x="63550" y="300227"/>
                </a:lnTo>
                <a:lnTo>
                  <a:pt x="936193" y="300227"/>
                </a:lnTo>
                <a:lnTo>
                  <a:pt x="960932" y="295234"/>
                </a:lnTo>
                <a:lnTo>
                  <a:pt x="981132" y="281616"/>
                </a:lnTo>
                <a:lnTo>
                  <a:pt x="994750" y="261416"/>
                </a:lnTo>
                <a:lnTo>
                  <a:pt x="999744" y="236677"/>
                </a:lnTo>
                <a:lnTo>
                  <a:pt x="999744" y="63550"/>
                </a:lnTo>
                <a:lnTo>
                  <a:pt x="994750" y="38811"/>
                </a:lnTo>
                <a:lnTo>
                  <a:pt x="981132" y="18611"/>
                </a:lnTo>
                <a:lnTo>
                  <a:pt x="960932" y="4993"/>
                </a:lnTo>
                <a:lnTo>
                  <a:pt x="936193" y="0"/>
                </a:lnTo>
                <a:close/>
              </a:path>
            </a:pathLst>
          </a:custGeom>
          <a:solidFill>
            <a:srgbClr val="4BACC6"/>
          </a:solidFill>
        </p:spPr>
        <p:txBody>
          <a:bodyPr wrap="square" lIns="0" tIns="0" rIns="0" bIns="0" rtlCol="0"/>
          <a:lstStyle/>
          <a:p>
            <a:endParaRPr/>
          </a:p>
        </p:txBody>
      </p:sp>
      <p:sp>
        <p:nvSpPr>
          <p:cNvPr id="28" name="object 28"/>
          <p:cNvSpPr txBox="1"/>
          <p:nvPr/>
        </p:nvSpPr>
        <p:spPr>
          <a:xfrm>
            <a:off x="5146059" y="4419600"/>
            <a:ext cx="4481830" cy="1696720"/>
          </a:xfrm>
          <a:prstGeom prst="rect">
            <a:avLst/>
          </a:prstGeom>
        </p:spPr>
        <p:txBody>
          <a:bodyPr vert="horz" wrap="square" lIns="0" tIns="60960" rIns="0" bIns="0" rtlCol="0">
            <a:spAutoFit/>
          </a:bodyPr>
          <a:lstStyle/>
          <a:p>
            <a:pPr marL="105410">
              <a:lnSpc>
                <a:spcPct val="100000"/>
              </a:lnSpc>
              <a:spcBef>
                <a:spcPts val="480"/>
              </a:spcBef>
            </a:pPr>
            <a:r>
              <a:rPr sz="1400" b="1" dirty="0">
                <a:solidFill>
                  <a:srgbClr val="FFFFFF"/>
                </a:solidFill>
                <a:latin typeface="メイリオ"/>
                <a:cs typeface="メイリオ"/>
              </a:rPr>
              <a:t>改正案</a:t>
            </a:r>
            <a:endParaRPr sz="1400" dirty="0">
              <a:latin typeface="メイリオ"/>
              <a:cs typeface="メイリオ"/>
            </a:endParaRPr>
          </a:p>
          <a:p>
            <a:pPr marL="193675" marR="5080" indent="-180975" algn="just">
              <a:lnSpc>
                <a:spcPct val="101099"/>
              </a:lnSpc>
              <a:spcBef>
                <a:spcPts val="360"/>
              </a:spcBef>
              <a:buSzPct val="92857"/>
              <a:buFont typeface=""/>
              <a:buChar char="○"/>
              <a:tabLst>
                <a:tab pos="191770" algn="l"/>
              </a:tabLst>
            </a:pPr>
            <a:r>
              <a:rPr sz="1400" b="1" u="sng" dirty="0">
                <a:uFill>
                  <a:solidFill>
                    <a:srgbClr val="000000"/>
                  </a:solidFill>
                </a:uFill>
                <a:latin typeface="メイリオ"/>
                <a:cs typeface="メイリオ"/>
              </a:rPr>
              <a:t>売却額や廃業時の評価額を基に</a:t>
            </a:r>
            <a:r>
              <a:rPr sz="1400" b="1" u="sng" spc="-15" dirty="0">
                <a:uFill>
                  <a:solidFill>
                    <a:srgbClr val="000000"/>
                  </a:solidFill>
                </a:uFill>
                <a:latin typeface="メイリオ"/>
                <a:cs typeface="メイリオ"/>
              </a:rPr>
              <a:t>納</a:t>
            </a:r>
            <a:r>
              <a:rPr sz="1400" b="1" u="sng" dirty="0">
                <a:uFill>
                  <a:solidFill>
                    <a:srgbClr val="000000"/>
                  </a:solidFill>
                </a:uFill>
                <a:latin typeface="メイリオ"/>
                <a:cs typeface="メイリオ"/>
              </a:rPr>
              <a:t>税額を計</a:t>
            </a:r>
            <a:r>
              <a:rPr sz="1400" b="1" u="sng" spc="-5" dirty="0">
                <a:uFill>
                  <a:solidFill>
                    <a:srgbClr val="000000"/>
                  </a:solidFill>
                </a:uFill>
                <a:latin typeface="メイリオ"/>
                <a:cs typeface="メイリオ"/>
              </a:rPr>
              <a:t>算</a:t>
            </a:r>
            <a:r>
              <a:rPr sz="1400" dirty="0">
                <a:latin typeface="メイリオ"/>
                <a:cs typeface="メイリオ"/>
              </a:rPr>
              <a:t>し、</a:t>
            </a:r>
            <a:r>
              <a:rPr sz="1400" spc="-15" dirty="0">
                <a:latin typeface="メイリオ"/>
                <a:cs typeface="メイリオ"/>
              </a:rPr>
              <a:t>承</a:t>
            </a:r>
            <a:r>
              <a:rPr sz="1400" dirty="0">
                <a:latin typeface="メイリオ"/>
                <a:cs typeface="メイリオ"/>
              </a:rPr>
              <a:t>継 時の株価を基に</a:t>
            </a:r>
            <a:r>
              <a:rPr sz="1400" spc="-15" dirty="0">
                <a:latin typeface="メイリオ"/>
                <a:cs typeface="メイリオ"/>
              </a:rPr>
              <a:t>計</a:t>
            </a:r>
            <a:r>
              <a:rPr sz="1400" dirty="0">
                <a:latin typeface="メイリオ"/>
                <a:cs typeface="メイリオ"/>
              </a:rPr>
              <a:t>算された納税額</a:t>
            </a:r>
            <a:r>
              <a:rPr sz="1400" spc="-15" dirty="0">
                <a:latin typeface="メイリオ"/>
                <a:cs typeface="メイリオ"/>
              </a:rPr>
              <a:t>と</a:t>
            </a:r>
            <a:r>
              <a:rPr sz="1400" dirty="0">
                <a:latin typeface="メイリオ"/>
                <a:cs typeface="メイリオ"/>
              </a:rPr>
              <a:t>の差額を減免</a:t>
            </a:r>
            <a:r>
              <a:rPr sz="1400" spc="-15" dirty="0">
                <a:latin typeface="メイリオ"/>
                <a:cs typeface="メイリオ"/>
              </a:rPr>
              <a:t>。</a:t>
            </a:r>
            <a:r>
              <a:rPr sz="1400" dirty="0">
                <a:latin typeface="メイリオ"/>
                <a:cs typeface="メイリオ"/>
              </a:rPr>
              <a:t>経 営環境の変化による将</a:t>
            </a:r>
            <a:r>
              <a:rPr sz="1400" spc="-15" dirty="0">
                <a:latin typeface="メイリオ"/>
                <a:cs typeface="メイリオ"/>
              </a:rPr>
              <a:t>来</a:t>
            </a:r>
            <a:r>
              <a:rPr sz="1400" dirty="0">
                <a:latin typeface="メイリオ"/>
                <a:cs typeface="メイリオ"/>
              </a:rPr>
              <a:t>の不</a:t>
            </a:r>
            <a:r>
              <a:rPr sz="1400" spc="-15" dirty="0">
                <a:latin typeface="メイリオ"/>
                <a:cs typeface="メイリオ"/>
              </a:rPr>
              <a:t>安</a:t>
            </a:r>
            <a:r>
              <a:rPr sz="1400" dirty="0">
                <a:latin typeface="メイリオ"/>
                <a:cs typeface="メイリオ"/>
              </a:rPr>
              <a:t>を軽</a:t>
            </a:r>
            <a:r>
              <a:rPr sz="1400" spc="-15" dirty="0">
                <a:latin typeface="メイリオ"/>
                <a:cs typeface="メイリオ"/>
              </a:rPr>
              <a:t>減</a:t>
            </a:r>
            <a:r>
              <a:rPr sz="1400" dirty="0">
                <a:latin typeface="メイリオ"/>
                <a:cs typeface="メイリオ"/>
              </a:rPr>
              <a:t>。</a:t>
            </a:r>
          </a:p>
          <a:p>
            <a:pPr marL="193675" marR="5080" indent="-180975" algn="just">
              <a:lnSpc>
                <a:spcPct val="100000"/>
              </a:lnSpc>
              <a:spcBef>
                <a:spcPts val="600"/>
              </a:spcBef>
              <a:buSzPct val="92857"/>
              <a:buFont typeface=""/>
              <a:buChar char="○"/>
              <a:tabLst>
                <a:tab pos="191770" algn="l"/>
              </a:tabLst>
            </a:pPr>
            <a:r>
              <a:rPr sz="1400" spc="-5" dirty="0">
                <a:latin typeface="Calibri"/>
                <a:cs typeface="Calibri"/>
              </a:rPr>
              <a:t>5</a:t>
            </a:r>
            <a:r>
              <a:rPr sz="1400" dirty="0">
                <a:latin typeface="メイリオ"/>
                <a:cs typeface="メイリオ"/>
              </a:rPr>
              <a:t>年間で平均</a:t>
            </a:r>
            <a:r>
              <a:rPr sz="1400" spc="-5" dirty="0">
                <a:latin typeface="Calibri"/>
                <a:cs typeface="Calibri"/>
              </a:rPr>
              <a:t>8</a:t>
            </a:r>
            <a:r>
              <a:rPr sz="1400" dirty="0">
                <a:latin typeface="メイリオ"/>
                <a:cs typeface="メイリオ"/>
              </a:rPr>
              <a:t>割以上の雇用要件</a:t>
            </a:r>
            <a:r>
              <a:rPr sz="1400" spc="-15" dirty="0">
                <a:latin typeface="メイリオ"/>
                <a:cs typeface="メイリオ"/>
              </a:rPr>
              <a:t>を</a:t>
            </a:r>
            <a:r>
              <a:rPr sz="1400" b="1" u="sng" dirty="0">
                <a:uFill>
                  <a:solidFill>
                    <a:srgbClr val="000000"/>
                  </a:solidFill>
                </a:uFill>
                <a:latin typeface="メイリオ"/>
                <a:cs typeface="メイリオ"/>
              </a:rPr>
              <a:t>未達成の場合で</a:t>
            </a:r>
            <a:r>
              <a:rPr sz="1400" b="1" u="sng" spc="-15" dirty="0">
                <a:uFill>
                  <a:solidFill>
                    <a:srgbClr val="000000"/>
                  </a:solidFill>
                </a:uFill>
                <a:latin typeface="メイリオ"/>
                <a:cs typeface="メイリオ"/>
              </a:rPr>
              <a:t>も</a:t>
            </a:r>
            <a:r>
              <a:rPr sz="1400" b="1" u="sng" dirty="0">
                <a:uFill>
                  <a:solidFill>
                    <a:srgbClr val="000000"/>
                  </a:solidFill>
                </a:uFill>
                <a:latin typeface="メイリオ"/>
                <a:cs typeface="メイリオ"/>
              </a:rPr>
              <a:t>、 猶予を継続可能</a:t>
            </a:r>
            <a:r>
              <a:rPr sz="1400" spc="-15" dirty="0">
                <a:latin typeface="メイリオ"/>
                <a:cs typeface="メイリオ"/>
              </a:rPr>
              <a:t>に</a:t>
            </a:r>
            <a:r>
              <a:rPr sz="1400" dirty="0">
                <a:latin typeface="メイリオ"/>
                <a:cs typeface="メイリオ"/>
              </a:rPr>
              <a:t>（経営悪化等が</a:t>
            </a:r>
            <a:r>
              <a:rPr sz="1400" spc="-15" dirty="0">
                <a:latin typeface="メイリオ"/>
                <a:cs typeface="メイリオ"/>
              </a:rPr>
              <a:t>理</a:t>
            </a:r>
            <a:r>
              <a:rPr sz="1400" dirty="0">
                <a:latin typeface="メイリオ"/>
                <a:cs typeface="メイリオ"/>
              </a:rPr>
              <a:t>由の場合、認</a:t>
            </a:r>
            <a:r>
              <a:rPr sz="1400" spc="-15" dirty="0">
                <a:latin typeface="メイリオ"/>
                <a:cs typeface="メイリオ"/>
              </a:rPr>
              <a:t>定</a:t>
            </a:r>
            <a:r>
              <a:rPr sz="1400" dirty="0">
                <a:latin typeface="メイリオ"/>
                <a:cs typeface="メイリオ"/>
              </a:rPr>
              <a:t>支 援機関の指導助言が必</a:t>
            </a:r>
            <a:r>
              <a:rPr sz="1400" spc="-15" dirty="0">
                <a:latin typeface="メイリオ"/>
                <a:cs typeface="メイリオ"/>
              </a:rPr>
              <a:t>要</a:t>
            </a:r>
            <a:r>
              <a:rPr sz="1400" spc="-1405" dirty="0">
                <a:latin typeface="メイリオ"/>
                <a:cs typeface="メイリオ"/>
              </a:rPr>
              <a:t>）</a:t>
            </a:r>
            <a:r>
              <a:rPr sz="1400" dirty="0">
                <a:latin typeface="メイリオ"/>
                <a:cs typeface="メイリオ"/>
              </a:rPr>
              <a:t>。</a:t>
            </a:r>
          </a:p>
        </p:txBody>
      </p:sp>
      <p:sp>
        <p:nvSpPr>
          <p:cNvPr id="29" name="object 29"/>
          <p:cNvSpPr/>
          <p:nvPr/>
        </p:nvSpPr>
        <p:spPr>
          <a:xfrm>
            <a:off x="112776" y="4383022"/>
            <a:ext cx="1000125" cy="300355"/>
          </a:xfrm>
          <a:custGeom>
            <a:avLst/>
            <a:gdLst/>
            <a:ahLst/>
            <a:cxnLst/>
            <a:rect l="l" t="t" r="r" b="b"/>
            <a:pathLst>
              <a:path w="1000125" h="300354">
                <a:moveTo>
                  <a:pt x="936193" y="0"/>
                </a:moveTo>
                <a:lnTo>
                  <a:pt x="63550" y="0"/>
                </a:lnTo>
                <a:lnTo>
                  <a:pt x="38811" y="4993"/>
                </a:lnTo>
                <a:lnTo>
                  <a:pt x="18611" y="18611"/>
                </a:lnTo>
                <a:lnTo>
                  <a:pt x="4993" y="38811"/>
                </a:lnTo>
                <a:lnTo>
                  <a:pt x="0" y="63550"/>
                </a:lnTo>
                <a:lnTo>
                  <a:pt x="0" y="236677"/>
                </a:lnTo>
                <a:lnTo>
                  <a:pt x="4993" y="261416"/>
                </a:lnTo>
                <a:lnTo>
                  <a:pt x="18611" y="281616"/>
                </a:lnTo>
                <a:lnTo>
                  <a:pt x="38811" y="295234"/>
                </a:lnTo>
                <a:lnTo>
                  <a:pt x="63550" y="300227"/>
                </a:lnTo>
                <a:lnTo>
                  <a:pt x="936193" y="300227"/>
                </a:lnTo>
                <a:lnTo>
                  <a:pt x="960932" y="295234"/>
                </a:lnTo>
                <a:lnTo>
                  <a:pt x="981132" y="281616"/>
                </a:lnTo>
                <a:lnTo>
                  <a:pt x="994750" y="261416"/>
                </a:lnTo>
                <a:lnTo>
                  <a:pt x="999744" y="236677"/>
                </a:lnTo>
                <a:lnTo>
                  <a:pt x="999744" y="63550"/>
                </a:lnTo>
                <a:lnTo>
                  <a:pt x="994750" y="38811"/>
                </a:lnTo>
                <a:lnTo>
                  <a:pt x="981132" y="18611"/>
                </a:lnTo>
                <a:lnTo>
                  <a:pt x="960932" y="4993"/>
                </a:lnTo>
                <a:lnTo>
                  <a:pt x="936193" y="0"/>
                </a:lnTo>
                <a:close/>
              </a:path>
            </a:pathLst>
          </a:custGeom>
          <a:solidFill>
            <a:srgbClr val="4BACC6"/>
          </a:solidFill>
        </p:spPr>
        <p:txBody>
          <a:bodyPr wrap="square" lIns="0" tIns="0" rIns="0" bIns="0" rtlCol="0"/>
          <a:lstStyle/>
          <a:p>
            <a:endParaRPr/>
          </a:p>
        </p:txBody>
      </p:sp>
      <p:sp>
        <p:nvSpPr>
          <p:cNvPr id="30" name="object 30"/>
          <p:cNvSpPr txBox="1"/>
          <p:nvPr/>
        </p:nvSpPr>
        <p:spPr>
          <a:xfrm>
            <a:off x="241747" y="4421505"/>
            <a:ext cx="4208145" cy="1903095"/>
          </a:xfrm>
          <a:prstGeom prst="rect">
            <a:avLst/>
          </a:prstGeom>
        </p:spPr>
        <p:txBody>
          <a:bodyPr vert="horz" wrap="square" lIns="0" tIns="57150" rIns="0" bIns="0" rtlCol="0">
            <a:spAutoFit/>
          </a:bodyPr>
          <a:lstStyle/>
          <a:p>
            <a:pPr marL="12700">
              <a:lnSpc>
                <a:spcPct val="100000"/>
              </a:lnSpc>
              <a:spcBef>
                <a:spcPts val="450"/>
              </a:spcBef>
            </a:pPr>
            <a:r>
              <a:rPr sz="1400" b="1" dirty="0">
                <a:solidFill>
                  <a:srgbClr val="FFFFFF"/>
                </a:solidFill>
                <a:latin typeface="メイリオ"/>
                <a:cs typeface="メイリオ"/>
              </a:rPr>
              <a:t>現行制度</a:t>
            </a:r>
            <a:endParaRPr sz="1400" dirty="0">
              <a:latin typeface="メイリオ"/>
              <a:cs typeface="メイリオ"/>
            </a:endParaRPr>
          </a:p>
          <a:p>
            <a:pPr marL="231140" marR="5080" indent="-180975" algn="just">
              <a:lnSpc>
                <a:spcPct val="100699"/>
              </a:lnSpc>
              <a:spcBef>
                <a:spcPts val="345"/>
              </a:spcBef>
              <a:buSzPct val="92857"/>
              <a:buChar char="○"/>
              <a:tabLst>
                <a:tab pos="230504" algn="l"/>
              </a:tabLst>
            </a:pPr>
            <a:r>
              <a:rPr sz="1400" spc="0" dirty="0">
                <a:latin typeface="メイリオ"/>
                <a:cs typeface="メイリオ"/>
              </a:rPr>
              <a:t>後継者が自主</a:t>
            </a:r>
            <a:r>
              <a:rPr sz="1400" spc="10" dirty="0">
                <a:latin typeface="メイリオ"/>
                <a:cs typeface="メイリオ"/>
              </a:rPr>
              <a:t>廃</a:t>
            </a:r>
            <a:r>
              <a:rPr sz="1400" spc="0" dirty="0">
                <a:latin typeface="メイリオ"/>
                <a:cs typeface="メイリオ"/>
              </a:rPr>
              <a:t>業や売却を行う</a:t>
            </a:r>
            <a:r>
              <a:rPr sz="1400" spc="5" dirty="0">
                <a:latin typeface="メイリオ"/>
                <a:cs typeface="メイリオ"/>
              </a:rPr>
              <a:t>際</a:t>
            </a:r>
            <a:r>
              <a:rPr sz="1400" spc="0" dirty="0">
                <a:latin typeface="メイリオ"/>
                <a:cs typeface="メイリオ"/>
              </a:rPr>
              <a:t>、経営環境の</a:t>
            </a:r>
            <a:r>
              <a:rPr sz="1400" dirty="0">
                <a:latin typeface="メイリオ"/>
                <a:cs typeface="メイリオ"/>
              </a:rPr>
              <a:t>変 </a:t>
            </a:r>
            <a:r>
              <a:rPr sz="1400" spc="0" dirty="0">
                <a:latin typeface="メイリオ"/>
                <a:cs typeface="メイリオ"/>
              </a:rPr>
              <a:t>化により株価が</a:t>
            </a:r>
            <a:r>
              <a:rPr sz="1400" spc="10" dirty="0">
                <a:latin typeface="メイリオ"/>
                <a:cs typeface="メイリオ"/>
              </a:rPr>
              <a:t>下</a:t>
            </a:r>
            <a:r>
              <a:rPr sz="1400" spc="0" dirty="0">
                <a:latin typeface="メイリオ"/>
                <a:cs typeface="メイリオ"/>
              </a:rPr>
              <a:t>落した場合で</a:t>
            </a:r>
            <a:r>
              <a:rPr sz="1400" dirty="0">
                <a:latin typeface="メイリオ"/>
                <a:cs typeface="メイリオ"/>
              </a:rPr>
              <a:t>も</a:t>
            </a:r>
            <a:r>
              <a:rPr sz="1400" spc="0" dirty="0">
                <a:latin typeface="メイリオ"/>
                <a:cs typeface="メイリオ"/>
              </a:rPr>
              <a:t>、</a:t>
            </a:r>
            <a:r>
              <a:rPr sz="1400" b="1" u="sng" spc="0" dirty="0">
                <a:uFill>
                  <a:solidFill>
                    <a:srgbClr val="000000"/>
                  </a:solidFill>
                </a:uFill>
                <a:latin typeface="メイリオ"/>
                <a:cs typeface="メイリオ"/>
              </a:rPr>
              <a:t>承継時の株</a:t>
            </a:r>
            <a:r>
              <a:rPr sz="1400" b="1" u="sng" dirty="0">
                <a:uFill>
                  <a:solidFill>
                    <a:srgbClr val="000000"/>
                  </a:solidFill>
                </a:uFill>
                <a:latin typeface="メイリオ"/>
                <a:cs typeface="メイリオ"/>
              </a:rPr>
              <a:t>価 </a:t>
            </a:r>
            <a:r>
              <a:rPr sz="1400" b="1" u="sng" spc="35" dirty="0">
                <a:uFill>
                  <a:solidFill>
                    <a:srgbClr val="000000"/>
                  </a:solidFill>
                </a:uFill>
                <a:latin typeface="メイリオ"/>
                <a:cs typeface="メイリオ"/>
              </a:rPr>
              <a:t>を基に贈与</a:t>
            </a:r>
            <a:r>
              <a:rPr sz="1400" b="1" u="sng" spc="30" dirty="0">
                <a:uFill>
                  <a:solidFill>
                    <a:srgbClr val="000000"/>
                  </a:solidFill>
                </a:uFill>
                <a:latin typeface="メイリオ"/>
                <a:cs typeface="メイリオ"/>
              </a:rPr>
              <a:t>･</a:t>
            </a:r>
            <a:r>
              <a:rPr sz="1400" b="1" u="sng" spc="35" dirty="0">
                <a:uFill>
                  <a:solidFill>
                    <a:srgbClr val="000000"/>
                  </a:solidFill>
                </a:uFill>
                <a:latin typeface="メイリオ"/>
                <a:cs typeface="メイリオ"/>
              </a:rPr>
              <a:t>相</a:t>
            </a:r>
            <a:r>
              <a:rPr sz="1400" b="1" u="sng" spc="25" dirty="0">
                <a:uFill>
                  <a:solidFill>
                    <a:srgbClr val="000000"/>
                  </a:solidFill>
                </a:uFill>
                <a:latin typeface="メイリオ"/>
                <a:cs typeface="メイリオ"/>
              </a:rPr>
              <a:t>続</a:t>
            </a:r>
            <a:r>
              <a:rPr sz="1400" b="1" u="sng" spc="35" dirty="0">
                <a:uFill>
                  <a:solidFill>
                    <a:srgbClr val="000000"/>
                  </a:solidFill>
                </a:uFill>
                <a:latin typeface="メイリオ"/>
                <a:cs typeface="メイリオ"/>
              </a:rPr>
              <a:t>税が課税される</a:t>
            </a:r>
            <a:r>
              <a:rPr sz="1400" spc="25" dirty="0">
                <a:latin typeface="メイリオ"/>
                <a:cs typeface="メイリオ"/>
              </a:rPr>
              <a:t>た</a:t>
            </a:r>
            <a:r>
              <a:rPr sz="1400" spc="35" dirty="0">
                <a:latin typeface="メイリオ"/>
                <a:cs typeface="メイリオ"/>
              </a:rPr>
              <a:t>め、過大な税 </a:t>
            </a:r>
            <a:r>
              <a:rPr sz="1400" dirty="0">
                <a:latin typeface="メイリオ"/>
                <a:cs typeface="メイリオ"/>
              </a:rPr>
              <a:t>負担が生じうる。</a:t>
            </a:r>
          </a:p>
          <a:p>
            <a:pPr marL="231140" marR="10160" indent="-180975" algn="just">
              <a:lnSpc>
                <a:spcPct val="100000"/>
              </a:lnSpc>
              <a:spcBef>
                <a:spcPts val="600"/>
              </a:spcBef>
              <a:buSzPct val="92857"/>
              <a:buChar char="○"/>
              <a:tabLst>
                <a:tab pos="230504" algn="l"/>
              </a:tabLst>
            </a:pPr>
            <a:r>
              <a:rPr sz="1400" spc="0" dirty="0">
                <a:latin typeface="メイリオ"/>
                <a:cs typeface="メイリオ"/>
              </a:rPr>
              <a:t>税制の適用後</a:t>
            </a:r>
            <a:r>
              <a:rPr sz="1400" dirty="0">
                <a:latin typeface="メイリオ"/>
                <a:cs typeface="メイリオ"/>
              </a:rPr>
              <a:t>、</a:t>
            </a:r>
            <a:r>
              <a:rPr sz="1400" b="1" u="sng" dirty="0">
                <a:uFill>
                  <a:solidFill>
                    <a:srgbClr val="000000"/>
                  </a:solidFill>
                </a:uFill>
                <a:latin typeface="Calibri"/>
                <a:cs typeface="Calibri"/>
              </a:rPr>
              <a:t>5</a:t>
            </a:r>
            <a:r>
              <a:rPr sz="1400" b="1" u="sng" spc="0" dirty="0">
                <a:uFill>
                  <a:solidFill>
                    <a:srgbClr val="000000"/>
                  </a:solidFill>
                </a:uFill>
                <a:latin typeface="メイリオ"/>
                <a:cs typeface="メイリオ"/>
              </a:rPr>
              <a:t>年間で平均</a:t>
            </a:r>
            <a:r>
              <a:rPr sz="1400" b="1" u="sng" dirty="0">
                <a:uFill>
                  <a:solidFill>
                    <a:srgbClr val="000000"/>
                  </a:solidFill>
                </a:uFill>
                <a:latin typeface="Calibri"/>
                <a:cs typeface="Calibri"/>
              </a:rPr>
              <a:t>8</a:t>
            </a:r>
            <a:r>
              <a:rPr sz="1400" b="1" u="sng" spc="0" dirty="0">
                <a:uFill>
                  <a:solidFill>
                    <a:srgbClr val="000000"/>
                  </a:solidFill>
                </a:uFill>
                <a:latin typeface="メイリオ"/>
                <a:cs typeface="メイリオ"/>
              </a:rPr>
              <a:t>割</a:t>
            </a:r>
            <a:r>
              <a:rPr sz="1400" spc="0" dirty="0">
                <a:latin typeface="メイリオ"/>
                <a:cs typeface="メイリオ"/>
              </a:rPr>
              <a:t>以上の雇用を維</a:t>
            </a:r>
            <a:r>
              <a:rPr sz="1400" dirty="0">
                <a:latin typeface="メイリオ"/>
                <a:cs typeface="メイリオ"/>
              </a:rPr>
              <a:t>持 </a:t>
            </a:r>
            <a:r>
              <a:rPr sz="1400" spc="0" dirty="0">
                <a:latin typeface="メイリオ"/>
                <a:cs typeface="メイリオ"/>
              </a:rPr>
              <a:t>できなければ猶</a:t>
            </a:r>
            <a:r>
              <a:rPr sz="1400" spc="10" dirty="0">
                <a:latin typeface="メイリオ"/>
                <a:cs typeface="メイリオ"/>
              </a:rPr>
              <a:t>予</a:t>
            </a:r>
            <a:r>
              <a:rPr sz="1400" spc="0" dirty="0">
                <a:latin typeface="メイリオ"/>
                <a:cs typeface="メイリオ"/>
              </a:rPr>
              <a:t>打切り。人手不足の中、雇用要 </a:t>
            </a:r>
            <a:r>
              <a:rPr sz="1400" dirty="0">
                <a:latin typeface="メイリオ"/>
                <a:cs typeface="メイリオ"/>
              </a:rPr>
              <a:t>件は中小企業にとって</a:t>
            </a:r>
            <a:r>
              <a:rPr sz="1400" spc="-15" dirty="0">
                <a:latin typeface="メイリオ"/>
                <a:cs typeface="メイリオ"/>
              </a:rPr>
              <a:t>大</a:t>
            </a:r>
            <a:r>
              <a:rPr sz="1400" dirty="0">
                <a:latin typeface="メイリオ"/>
                <a:cs typeface="メイリオ"/>
              </a:rPr>
              <a:t>きな</a:t>
            </a:r>
            <a:r>
              <a:rPr sz="1400" spc="-15" dirty="0">
                <a:latin typeface="メイリオ"/>
                <a:cs typeface="メイリオ"/>
              </a:rPr>
              <a:t>負</a:t>
            </a:r>
            <a:r>
              <a:rPr sz="1400" dirty="0">
                <a:latin typeface="メイリオ"/>
                <a:cs typeface="メイリオ"/>
              </a:rPr>
              <a:t>担。</a:t>
            </a:r>
          </a:p>
        </p:txBody>
      </p:sp>
    </p:spTree>
    <p:extLst>
      <p:ext uri="{BB962C8B-B14F-4D97-AF65-F5344CB8AC3E}">
        <p14:creationId xmlns:p14="http://schemas.microsoft.com/office/powerpoint/2010/main" val="16891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756" y="132450"/>
            <a:ext cx="9352215" cy="320601"/>
          </a:xfrm>
          <a:prstGeom prst="rect">
            <a:avLst/>
          </a:prstGeom>
        </p:spPr>
        <p:txBody>
          <a:bodyPr vert="horz" wrap="square" lIns="0" tIns="12700" rIns="0" bIns="0" rtlCol="0">
            <a:spAutoFit/>
          </a:bodyPr>
          <a:lstStyle/>
          <a:p>
            <a:pPr marL="12700">
              <a:lnSpc>
                <a:spcPct val="100000"/>
              </a:lnSpc>
              <a:spcBef>
                <a:spcPts val="100"/>
              </a:spcBef>
            </a:pPr>
            <a:r>
              <a:rPr sz="2000" dirty="0" err="1"/>
              <a:t>中小企業</a:t>
            </a:r>
            <a:r>
              <a:rPr sz="2000" spc="-5" dirty="0" err="1"/>
              <a:t>・</a:t>
            </a:r>
            <a:r>
              <a:rPr sz="2000" dirty="0" err="1"/>
              <a:t>小規模事業者</a:t>
            </a:r>
            <a:r>
              <a:rPr sz="2000" spc="0" dirty="0" err="1"/>
              <a:t>の</a:t>
            </a:r>
            <a:r>
              <a:rPr sz="2000" dirty="0" err="1"/>
              <a:t>再編</a:t>
            </a:r>
            <a:r>
              <a:rPr sz="2000" spc="-5" dirty="0" err="1"/>
              <a:t>・</a:t>
            </a:r>
            <a:r>
              <a:rPr sz="2000" dirty="0" err="1" smtClean="0"/>
              <a:t>統合等</a:t>
            </a:r>
            <a:r>
              <a:rPr sz="2000" spc="-5" dirty="0" err="1" smtClean="0"/>
              <a:t>に</a:t>
            </a:r>
            <a:r>
              <a:rPr sz="2000" dirty="0" err="1" smtClean="0"/>
              <a:t>係</a:t>
            </a:r>
            <a:r>
              <a:rPr sz="2000" spc="-10" dirty="0" err="1" smtClean="0"/>
              <a:t>る</a:t>
            </a:r>
            <a:r>
              <a:rPr sz="2000" dirty="0" err="1" smtClean="0"/>
              <a:t>税負担</a:t>
            </a:r>
            <a:r>
              <a:rPr sz="2000" spc="0" dirty="0" err="1" smtClean="0"/>
              <a:t>の</a:t>
            </a:r>
            <a:r>
              <a:rPr sz="2000" dirty="0" err="1" smtClean="0"/>
              <a:t>軽減措置</a:t>
            </a:r>
            <a:endParaRPr sz="2000" dirty="0"/>
          </a:p>
        </p:txBody>
      </p:sp>
      <p:sp>
        <p:nvSpPr>
          <p:cNvPr id="3" name="object 3"/>
          <p:cNvSpPr txBox="1"/>
          <p:nvPr/>
        </p:nvSpPr>
        <p:spPr>
          <a:xfrm>
            <a:off x="6531356" y="437251"/>
            <a:ext cx="2082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（登録免許税・不動産取得税）</a:t>
            </a:r>
            <a:endParaRPr sz="1200">
              <a:latin typeface="Meiryo UI"/>
              <a:cs typeface="Meiryo UI"/>
            </a:endParaRPr>
          </a:p>
        </p:txBody>
      </p:sp>
      <p:sp>
        <p:nvSpPr>
          <p:cNvPr id="4" name="object 4"/>
          <p:cNvSpPr txBox="1"/>
          <p:nvPr/>
        </p:nvSpPr>
        <p:spPr>
          <a:xfrm>
            <a:off x="201168" y="673608"/>
            <a:ext cx="9505315" cy="1527175"/>
          </a:xfrm>
          <a:prstGeom prst="rect">
            <a:avLst/>
          </a:prstGeom>
          <a:solidFill>
            <a:srgbClr val="99D6EC"/>
          </a:solidFill>
        </p:spPr>
        <p:txBody>
          <a:bodyPr vert="horz" wrap="square" lIns="0" tIns="109220" rIns="0" bIns="0" rtlCol="0">
            <a:spAutoFit/>
          </a:bodyPr>
          <a:lstStyle/>
          <a:p>
            <a:pPr marL="557530" marR="323850" indent="-342265" algn="just">
              <a:lnSpc>
                <a:spcPct val="100000"/>
              </a:lnSpc>
              <a:spcBef>
                <a:spcPts val="860"/>
              </a:spcBef>
              <a:buClr>
                <a:srgbClr val="002060"/>
              </a:buClr>
              <a:buFont typeface="Wingdings"/>
              <a:buChar char=""/>
              <a:tabLst>
                <a:tab pos="558800" algn="l"/>
              </a:tabLst>
            </a:pPr>
            <a:r>
              <a:rPr sz="1600" spc="-5" dirty="0">
                <a:latin typeface="Meiryo UI"/>
                <a:cs typeface="Meiryo UI"/>
              </a:rPr>
              <a:t>後継者が不在の</a:t>
            </a:r>
            <a:r>
              <a:rPr sz="1600" spc="-15" dirty="0">
                <a:latin typeface="Meiryo UI"/>
                <a:cs typeface="Meiryo UI"/>
              </a:rPr>
              <a:t>た</a:t>
            </a:r>
            <a:r>
              <a:rPr sz="1600" spc="-5" dirty="0">
                <a:latin typeface="Meiryo UI"/>
                <a:cs typeface="Meiryo UI"/>
              </a:rPr>
              <a:t>め事業承</a:t>
            </a:r>
            <a:r>
              <a:rPr sz="1600" dirty="0">
                <a:latin typeface="Meiryo UI"/>
                <a:cs typeface="Meiryo UI"/>
              </a:rPr>
              <a:t>継</a:t>
            </a:r>
            <a:r>
              <a:rPr sz="1600" spc="-5" dirty="0">
                <a:latin typeface="Meiryo UI"/>
                <a:cs typeface="Meiryo UI"/>
              </a:rPr>
              <a:t>が</a:t>
            </a:r>
            <a:r>
              <a:rPr sz="1600" dirty="0">
                <a:latin typeface="Meiryo UI"/>
                <a:cs typeface="Meiryo UI"/>
              </a:rPr>
              <a:t>行</a:t>
            </a:r>
            <a:r>
              <a:rPr sz="1600" spc="-5" dirty="0">
                <a:latin typeface="Meiryo UI"/>
                <a:cs typeface="Meiryo UI"/>
              </a:rPr>
              <a:t>えな</a:t>
            </a:r>
            <a:r>
              <a:rPr sz="1600" spc="0" dirty="0">
                <a:latin typeface="Meiryo UI"/>
                <a:cs typeface="Meiryo UI"/>
              </a:rPr>
              <a:t>い</a:t>
            </a:r>
            <a:r>
              <a:rPr sz="1600" spc="-5" dirty="0">
                <a:latin typeface="Meiryo UI"/>
                <a:cs typeface="Meiryo UI"/>
              </a:rPr>
              <a:t>とい</a:t>
            </a:r>
            <a:r>
              <a:rPr sz="1600" spc="0" dirty="0">
                <a:latin typeface="Meiryo UI"/>
                <a:cs typeface="Meiryo UI"/>
              </a:rPr>
              <a:t>っ</a:t>
            </a:r>
            <a:r>
              <a:rPr sz="1600" spc="-5" dirty="0">
                <a:latin typeface="Meiryo UI"/>
                <a:cs typeface="Meiryo UI"/>
              </a:rPr>
              <a:t>た課</a:t>
            </a:r>
            <a:r>
              <a:rPr sz="1600" dirty="0">
                <a:latin typeface="Meiryo UI"/>
                <a:cs typeface="Meiryo UI"/>
              </a:rPr>
              <a:t>題</a:t>
            </a:r>
            <a:r>
              <a:rPr sz="1600" spc="-5" dirty="0">
                <a:latin typeface="Meiryo UI"/>
                <a:cs typeface="Meiryo UI"/>
              </a:rPr>
              <a:t>を</a:t>
            </a:r>
            <a:r>
              <a:rPr sz="1600" dirty="0">
                <a:latin typeface="Meiryo UI"/>
                <a:cs typeface="Meiryo UI"/>
              </a:rPr>
              <a:t>抱</a:t>
            </a:r>
            <a:r>
              <a:rPr sz="1600" spc="-5" dirty="0">
                <a:latin typeface="Meiryo UI"/>
                <a:cs typeface="Meiryo UI"/>
              </a:rPr>
              <a:t>え</a:t>
            </a:r>
            <a:r>
              <a:rPr sz="1600" spc="-10" dirty="0">
                <a:latin typeface="Meiryo UI"/>
                <a:cs typeface="Meiryo UI"/>
              </a:rPr>
              <a:t>る</a:t>
            </a:r>
            <a:r>
              <a:rPr sz="1600" dirty="0">
                <a:latin typeface="Meiryo UI"/>
                <a:cs typeface="Meiryo UI"/>
              </a:rPr>
              <a:t>場</a:t>
            </a:r>
            <a:r>
              <a:rPr sz="1600" spc="-5" dirty="0">
                <a:latin typeface="Meiryo UI"/>
                <a:cs typeface="Meiryo UI"/>
              </a:rPr>
              <a:t>合</a:t>
            </a:r>
            <a:r>
              <a:rPr sz="1600" b="1" u="sng" spc="-5" dirty="0">
                <a:uFill>
                  <a:solidFill>
                    <a:srgbClr val="000000"/>
                  </a:solidFill>
                </a:uFill>
                <a:latin typeface="Meiryo UI"/>
                <a:cs typeface="Meiryo UI"/>
              </a:rPr>
              <a:t>、いわ</a:t>
            </a:r>
            <a:r>
              <a:rPr sz="1600" b="1" u="sng" spc="-10" dirty="0">
                <a:uFill>
                  <a:solidFill>
                    <a:srgbClr val="000000"/>
                  </a:solidFill>
                </a:uFill>
                <a:latin typeface="Meiryo UI"/>
                <a:cs typeface="Meiryo UI"/>
              </a:rPr>
              <a:t>ゆる</a:t>
            </a:r>
            <a:r>
              <a:rPr sz="1600" b="1" u="sng" spc="10" dirty="0">
                <a:uFill>
                  <a:solidFill>
                    <a:srgbClr val="000000"/>
                  </a:solidFill>
                </a:uFill>
                <a:latin typeface="Meiryo UI"/>
                <a:cs typeface="Meiryo UI"/>
              </a:rPr>
              <a:t>M&amp;A</a:t>
            </a:r>
            <a:r>
              <a:rPr sz="1600" b="1" u="sng" spc="-10" dirty="0">
                <a:uFill>
                  <a:solidFill>
                    <a:srgbClr val="000000"/>
                  </a:solidFill>
                </a:uFill>
                <a:latin typeface="Meiryo UI"/>
                <a:cs typeface="Meiryo UI"/>
              </a:rPr>
              <a:t>に</a:t>
            </a:r>
            <a:r>
              <a:rPr sz="1600" b="1" u="sng" spc="-5" dirty="0">
                <a:uFill>
                  <a:solidFill>
                    <a:srgbClr val="000000"/>
                  </a:solidFill>
                </a:uFill>
                <a:latin typeface="Meiryo UI"/>
                <a:cs typeface="Meiryo UI"/>
              </a:rPr>
              <a:t>よ</a:t>
            </a:r>
            <a:r>
              <a:rPr sz="1600" b="1" u="sng" spc="-10" dirty="0">
                <a:uFill>
                  <a:solidFill>
                    <a:srgbClr val="000000"/>
                  </a:solidFill>
                </a:uFill>
                <a:latin typeface="Meiryo UI"/>
                <a:cs typeface="Meiryo UI"/>
              </a:rPr>
              <a:t>り</a:t>
            </a:r>
            <a:r>
              <a:rPr sz="1600" b="1" u="sng" dirty="0">
                <a:uFill>
                  <a:solidFill>
                    <a:srgbClr val="000000"/>
                  </a:solidFill>
                </a:uFill>
                <a:latin typeface="Meiryo UI"/>
                <a:cs typeface="Meiryo UI"/>
              </a:rPr>
              <a:t>経</a:t>
            </a:r>
            <a:r>
              <a:rPr sz="1600" b="1" u="sng" spc="-5" dirty="0">
                <a:uFill>
                  <a:solidFill>
                    <a:srgbClr val="000000"/>
                  </a:solidFill>
                </a:uFill>
                <a:latin typeface="Meiryo UI"/>
                <a:cs typeface="Meiryo UI"/>
              </a:rPr>
              <a:t>営資</a:t>
            </a:r>
            <a:r>
              <a:rPr sz="1600" b="1" u="sng" dirty="0">
                <a:uFill>
                  <a:solidFill>
                    <a:srgbClr val="000000"/>
                  </a:solidFill>
                </a:uFill>
                <a:latin typeface="Meiryo UI"/>
                <a:cs typeface="Meiryo UI"/>
              </a:rPr>
              <a:t>源</a:t>
            </a:r>
            <a:r>
              <a:rPr sz="1600" b="1" u="sng" spc="-5" dirty="0">
                <a:uFill>
                  <a:solidFill>
                    <a:srgbClr val="000000"/>
                  </a:solidFill>
                </a:uFill>
                <a:latin typeface="Meiryo UI"/>
                <a:cs typeface="Meiryo UI"/>
              </a:rPr>
              <a:t>や事業 </a:t>
            </a:r>
            <a:r>
              <a:rPr sz="1600" b="1" u="sng" spc="-10" dirty="0">
                <a:uFill>
                  <a:solidFill>
                    <a:srgbClr val="000000"/>
                  </a:solidFill>
                </a:uFill>
                <a:latin typeface="Meiryo UI"/>
                <a:cs typeface="Meiryo UI"/>
              </a:rPr>
              <a:t>の再編・</a:t>
            </a:r>
            <a:r>
              <a:rPr sz="1600" b="1" u="sng" spc="-5" dirty="0">
                <a:uFill>
                  <a:solidFill>
                    <a:srgbClr val="000000"/>
                  </a:solidFill>
                </a:uFill>
                <a:latin typeface="Meiryo UI"/>
                <a:cs typeface="Meiryo UI"/>
              </a:rPr>
              <a:t>統合</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図る</a:t>
            </a:r>
            <a:r>
              <a:rPr sz="1600" b="1" u="sng" spc="-10" dirty="0">
                <a:uFill>
                  <a:solidFill>
                    <a:srgbClr val="000000"/>
                  </a:solidFill>
                </a:uFill>
                <a:latin typeface="Meiryo UI"/>
                <a:cs typeface="Meiryo UI"/>
              </a:rPr>
              <a:t>ことに</a:t>
            </a:r>
            <a:r>
              <a:rPr sz="1600" b="1" u="sng" spc="-5" dirty="0">
                <a:uFill>
                  <a:solidFill>
                    <a:srgbClr val="000000"/>
                  </a:solidFill>
                </a:uFill>
                <a:latin typeface="Meiryo UI"/>
                <a:cs typeface="Meiryo UI"/>
              </a:rPr>
              <a:t>よ</a:t>
            </a:r>
            <a:r>
              <a:rPr sz="1600" b="1" u="sng" dirty="0">
                <a:uFill>
                  <a:solidFill>
                    <a:srgbClr val="000000"/>
                  </a:solidFill>
                </a:uFill>
                <a:latin typeface="Meiryo UI"/>
                <a:cs typeface="Meiryo UI"/>
              </a:rPr>
              <a:t>り</a:t>
            </a:r>
            <a:r>
              <a:rPr sz="1600" b="1" u="sng" spc="-10" dirty="0">
                <a:uFill>
                  <a:solidFill>
                    <a:srgbClr val="000000"/>
                  </a:solidFill>
                </a:uFill>
                <a:latin typeface="Meiryo UI"/>
                <a:cs typeface="Meiryo UI"/>
              </a:rPr>
              <a:t>、</a:t>
            </a:r>
            <a:r>
              <a:rPr sz="1600" b="1" u="sng" spc="-5" dirty="0">
                <a:uFill>
                  <a:solidFill>
                    <a:srgbClr val="000000"/>
                  </a:solidFill>
                </a:uFill>
                <a:latin typeface="Meiryo UI"/>
                <a:cs typeface="Meiryo UI"/>
              </a:rPr>
              <a:t>事業</a:t>
            </a:r>
            <a:r>
              <a:rPr sz="1600" b="1" u="sng" dirty="0">
                <a:uFill>
                  <a:solidFill>
                    <a:srgbClr val="000000"/>
                  </a:solidFill>
                </a:uFill>
                <a:latin typeface="Meiryo UI"/>
                <a:cs typeface="Meiryo UI"/>
              </a:rPr>
              <a:t>の</a:t>
            </a:r>
            <a:r>
              <a:rPr sz="1600" b="1" u="sng" spc="-5" dirty="0">
                <a:uFill>
                  <a:solidFill>
                    <a:srgbClr val="000000"/>
                  </a:solidFill>
                </a:uFill>
                <a:latin typeface="Meiryo UI"/>
                <a:cs typeface="Meiryo UI"/>
              </a:rPr>
              <a:t>継</a:t>
            </a:r>
            <a:r>
              <a:rPr sz="1600" b="1" u="sng" dirty="0">
                <a:uFill>
                  <a:solidFill>
                    <a:srgbClr val="000000"/>
                  </a:solidFill>
                </a:uFill>
                <a:latin typeface="Meiryo UI"/>
                <a:cs typeface="Meiryo UI"/>
              </a:rPr>
              <a:t>続</a:t>
            </a:r>
            <a:r>
              <a:rPr sz="1600" b="1" u="sng" spc="-10" dirty="0">
                <a:uFill>
                  <a:solidFill>
                    <a:srgbClr val="000000"/>
                  </a:solidFill>
                </a:uFill>
                <a:latin typeface="Meiryo UI"/>
                <a:cs typeface="Meiryo UI"/>
              </a:rPr>
              <a:t>・</a:t>
            </a:r>
            <a:r>
              <a:rPr sz="1600" b="1" u="sng" spc="-5" dirty="0">
                <a:uFill>
                  <a:solidFill>
                    <a:srgbClr val="000000"/>
                  </a:solidFill>
                </a:uFill>
                <a:latin typeface="Meiryo UI"/>
                <a:cs typeface="Meiryo UI"/>
              </a:rPr>
              <a:t>技術</a:t>
            </a:r>
            <a:r>
              <a:rPr sz="1600" b="1" u="sng" dirty="0">
                <a:uFill>
                  <a:solidFill>
                    <a:srgbClr val="000000"/>
                  </a:solidFill>
                </a:uFill>
                <a:latin typeface="Meiryo UI"/>
                <a:cs typeface="Meiryo UI"/>
              </a:rPr>
              <a:t>の</a:t>
            </a:r>
            <a:r>
              <a:rPr sz="1600" b="1" u="sng" spc="-5" dirty="0">
                <a:uFill>
                  <a:solidFill>
                    <a:srgbClr val="000000"/>
                  </a:solidFill>
                </a:uFill>
                <a:latin typeface="Meiryo UI"/>
                <a:cs typeface="Meiryo UI"/>
              </a:rPr>
              <a:t>伝承</a:t>
            </a:r>
            <a:r>
              <a:rPr sz="1600" b="1" u="sng" dirty="0">
                <a:uFill>
                  <a:solidFill>
                    <a:srgbClr val="000000"/>
                  </a:solidFill>
                </a:uFill>
                <a:latin typeface="Meiryo UI"/>
                <a:cs typeface="Meiryo UI"/>
              </a:rPr>
              <a:t>等</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図</a:t>
            </a:r>
            <a:r>
              <a:rPr sz="1600" b="1" u="sng" dirty="0">
                <a:uFill>
                  <a:solidFill>
                    <a:srgbClr val="000000"/>
                  </a:solidFill>
                </a:uFill>
                <a:latin typeface="Meiryo UI"/>
                <a:cs typeface="Meiryo UI"/>
              </a:rPr>
              <a:t>る</a:t>
            </a:r>
            <a:r>
              <a:rPr sz="1600" b="1" u="sng" spc="-5" dirty="0">
                <a:uFill>
                  <a:solidFill>
                    <a:srgbClr val="000000"/>
                  </a:solidFill>
                </a:uFill>
                <a:latin typeface="Meiryo UI"/>
                <a:cs typeface="Meiryo UI"/>
              </a:rPr>
              <a:t>こと</a:t>
            </a:r>
            <a:r>
              <a:rPr sz="1600" b="1" u="sng" spc="-10" dirty="0">
                <a:uFill>
                  <a:solidFill>
                    <a:srgbClr val="000000"/>
                  </a:solidFill>
                </a:uFill>
                <a:latin typeface="Meiryo UI"/>
                <a:cs typeface="Meiryo UI"/>
              </a:rPr>
              <a:t>が</a:t>
            </a:r>
            <a:r>
              <a:rPr sz="1600" b="1" u="sng" dirty="0">
                <a:uFill>
                  <a:solidFill>
                    <a:srgbClr val="000000"/>
                  </a:solidFill>
                </a:uFill>
                <a:latin typeface="Meiryo UI"/>
                <a:cs typeface="Meiryo UI"/>
              </a:rPr>
              <a:t>重</a:t>
            </a:r>
            <a:r>
              <a:rPr sz="1600" b="1" u="sng" spc="-5" dirty="0">
                <a:uFill>
                  <a:solidFill>
                    <a:srgbClr val="000000"/>
                  </a:solidFill>
                </a:uFill>
                <a:latin typeface="Meiryo UI"/>
                <a:cs typeface="Meiryo UI"/>
              </a:rPr>
              <a:t>要。</a:t>
            </a:r>
            <a:r>
              <a:rPr sz="1600" spc="-10" dirty="0">
                <a:latin typeface="Meiryo UI"/>
                <a:cs typeface="Meiryo UI"/>
              </a:rPr>
              <a:t>そ</a:t>
            </a:r>
            <a:r>
              <a:rPr sz="1600" spc="0" dirty="0">
                <a:latin typeface="Meiryo UI"/>
                <a:cs typeface="Meiryo UI"/>
              </a:rPr>
              <a:t>の</a:t>
            </a:r>
            <a:r>
              <a:rPr sz="1600" spc="-5" dirty="0">
                <a:latin typeface="Meiryo UI"/>
                <a:cs typeface="Meiryo UI"/>
              </a:rPr>
              <a:t>た</a:t>
            </a:r>
            <a:r>
              <a:rPr sz="1600" spc="0" dirty="0">
                <a:latin typeface="Meiryo UI"/>
                <a:cs typeface="Meiryo UI"/>
              </a:rPr>
              <a:t>め</a:t>
            </a:r>
            <a:r>
              <a:rPr sz="1600" spc="-10" dirty="0">
                <a:latin typeface="Meiryo UI"/>
                <a:cs typeface="Meiryo UI"/>
              </a:rPr>
              <a:t>、</a:t>
            </a:r>
            <a:r>
              <a:rPr sz="1600" b="1" u="sng" spc="-5" dirty="0">
                <a:uFill>
                  <a:solidFill>
                    <a:srgbClr val="000000"/>
                  </a:solidFill>
                </a:uFill>
                <a:latin typeface="Meiryo UI"/>
                <a:cs typeface="Meiryo UI"/>
              </a:rPr>
              <a:t>中</a:t>
            </a:r>
            <a:r>
              <a:rPr sz="1600" b="1" u="sng" dirty="0">
                <a:uFill>
                  <a:solidFill>
                    <a:srgbClr val="000000"/>
                  </a:solidFill>
                </a:uFill>
                <a:latin typeface="Meiryo UI"/>
                <a:cs typeface="Meiryo UI"/>
              </a:rPr>
              <a:t>小</a:t>
            </a:r>
            <a:r>
              <a:rPr sz="1600" b="1" u="sng" spc="-5" dirty="0">
                <a:uFill>
                  <a:solidFill>
                    <a:srgbClr val="000000"/>
                  </a:solidFill>
                </a:uFill>
                <a:latin typeface="Meiryo UI"/>
                <a:cs typeface="Meiryo UI"/>
              </a:rPr>
              <a:t>企業</a:t>
            </a:r>
            <a:r>
              <a:rPr sz="1600" b="1" u="sng" dirty="0">
                <a:uFill>
                  <a:solidFill>
                    <a:srgbClr val="000000"/>
                  </a:solidFill>
                </a:uFill>
                <a:latin typeface="Meiryo UI"/>
                <a:cs typeface="Meiryo UI"/>
              </a:rPr>
              <a:t>等</a:t>
            </a:r>
            <a:r>
              <a:rPr sz="1600" b="1" u="sng" spc="-5" dirty="0">
                <a:uFill>
                  <a:solidFill>
                    <a:srgbClr val="000000"/>
                  </a:solidFill>
                </a:uFill>
                <a:latin typeface="Meiryo UI"/>
                <a:cs typeface="Meiryo UI"/>
              </a:rPr>
              <a:t>経営</a:t>
            </a:r>
            <a:r>
              <a:rPr sz="1600" b="1" u="sng" spc="-1435" dirty="0">
                <a:uFill>
                  <a:solidFill>
                    <a:srgbClr val="000000"/>
                  </a:solidFill>
                </a:uFill>
                <a:latin typeface="Meiryo UI"/>
                <a:cs typeface="Meiryo UI"/>
              </a:rPr>
              <a:t>強 </a:t>
            </a:r>
            <a:r>
              <a:rPr sz="1600" b="1" u="sng" spc="-5" dirty="0">
                <a:uFill>
                  <a:solidFill>
                    <a:srgbClr val="000000"/>
                  </a:solidFill>
                </a:uFill>
                <a:latin typeface="Meiryo UI"/>
                <a:cs typeface="Meiryo UI"/>
              </a:rPr>
              <a:t>化法</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改正</a:t>
            </a:r>
            <a:r>
              <a:rPr sz="1600" b="1" u="sng" spc="-10" dirty="0">
                <a:uFill>
                  <a:solidFill>
                    <a:srgbClr val="000000"/>
                  </a:solidFill>
                </a:uFill>
                <a:latin typeface="Meiryo UI"/>
                <a:cs typeface="Meiryo UI"/>
              </a:rPr>
              <a:t>し、</a:t>
            </a:r>
            <a:r>
              <a:rPr sz="1600" b="1" u="sng" spc="5" dirty="0">
                <a:uFill>
                  <a:solidFill>
                    <a:srgbClr val="000000"/>
                  </a:solidFill>
                </a:uFill>
                <a:latin typeface="Meiryo UI"/>
                <a:cs typeface="Meiryo UI"/>
              </a:rPr>
              <a:t>M&amp;A</a:t>
            </a:r>
            <a:r>
              <a:rPr sz="1600" b="1" u="sng" spc="-10" dirty="0">
                <a:uFill>
                  <a:solidFill>
                    <a:srgbClr val="000000"/>
                  </a:solidFill>
                </a:uFill>
                <a:latin typeface="Meiryo UI"/>
                <a:cs typeface="Meiryo UI"/>
              </a:rPr>
              <a:t>に</a:t>
            </a:r>
            <a:r>
              <a:rPr sz="1600" b="1" u="sng" spc="-15" dirty="0">
                <a:uFill>
                  <a:solidFill>
                    <a:srgbClr val="000000"/>
                  </a:solidFill>
                </a:uFill>
                <a:latin typeface="Meiryo UI"/>
                <a:cs typeface="Meiryo UI"/>
              </a:rPr>
              <a:t>よ</a:t>
            </a:r>
            <a:r>
              <a:rPr sz="1600" b="1" u="sng" spc="-5" dirty="0">
                <a:uFill>
                  <a:solidFill>
                    <a:srgbClr val="000000"/>
                  </a:solidFill>
                </a:uFill>
                <a:latin typeface="Meiryo UI"/>
                <a:cs typeface="Meiryo UI"/>
              </a:rPr>
              <a:t>る</a:t>
            </a:r>
            <a:r>
              <a:rPr sz="1600" b="1" u="sng" dirty="0">
                <a:uFill>
                  <a:solidFill>
                    <a:srgbClr val="000000"/>
                  </a:solidFill>
                </a:uFill>
                <a:latin typeface="Meiryo UI"/>
                <a:cs typeface="Meiryo UI"/>
              </a:rPr>
              <a:t>事</a:t>
            </a:r>
            <a:r>
              <a:rPr sz="1600" b="1" u="sng" spc="-5" dirty="0">
                <a:uFill>
                  <a:solidFill>
                    <a:srgbClr val="000000"/>
                  </a:solidFill>
                </a:uFill>
                <a:latin typeface="Meiryo UI"/>
                <a:cs typeface="Meiryo UI"/>
              </a:rPr>
              <a:t>業承</a:t>
            </a:r>
            <a:r>
              <a:rPr sz="1600" b="1" u="sng" dirty="0">
                <a:uFill>
                  <a:solidFill>
                    <a:srgbClr val="000000"/>
                  </a:solidFill>
                </a:uFill>
                <a:latin typeface="Meiryo UI"/>
                <a:cs typeface="Meiryo UI"/>
              </a:rPr>
              <a:t>継</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支</a:t>
            </a:r>
            <a:r>
              <a:rPr sz="1600" b="1" u="sng" dirty="0">
                <a:uFill>
                  <a:solidFill>
                    <a:srgbClr val="000000"/>
                  </a:solidFill>
                </a:uFill>
                <a:latin typeface="Meiryo UI"/>
                <a:cs typeface="Meiryo UI"/>
              </a:rPr>
              <a:t>援</a:t>
            </a:r>
            <a:r>
              <a:rPr sz="1600" b="1" u="sng" spc="-5" dirty="0">
                <a:uFill>
                  <a:solidFill>
                    <a:srgbClr val="000000"/>
                  </a:solidFill>
                </a:uFill>
                <a:latin typeface="Meiryo UI"/>
                <a:cs typeface="Meiryo UI"/>
              </a:rPr>
              <a:t>対象に追</a:t>
            </a:r>
            <a:r>
              <a:rPr sz="1600" b="1" u="sng" dirty="0">
                <a:uFill>
                  <a:solidFill>
                    <a:srgbClr val="000000"/>
                  </a:solidFill>
                </a:uFill>
                <a:latin typeface="Meiryo UI"/>
                <a:cs typeface="Meiryo UI"/>
              </a:rPr>
              <a:t>加</a:t>
            </a:r>
            <a:r>
              <a:rPr sz="1600" spc="0" dirty="0">
                <a:latin typeface="Meiryo UI"/>
                <a:cs typeface="Meiryo UI"/>
              </a:rPr>
              <a:t>す</a:t>
            </a:r>
            <a:r>
              <a:rPr sz="1600" spc="-10" dirty="0">
                <a:latin typeface="Meiryo UI"/>
                <a:cs typeface="Meiryo UI"/>
              </a:rPr>
              <a:t>る</a:t>
            </a:r>
            <a:r>
              <a:rPr sz="1600" dirty="0">
                <a:latin typeface="Meiryo UI"/>
                <a:cs typeface="Meiryo UI"/>
              </a:rPr>
              <a:t>こ</a:t>
            </a:r>
            <a:r>
              <a:rPr sz="1600" spc="-5" dirty="0">
                <a:latin typeface="Meiryo UI"/>
                <a:cs typeface="Meiryo UI"/>
              </a:rPr>
              <a:t>と</a:t>
            </a:r>
            <a:r>
              <a:rPr sz="1600" spc="0" dirty="0">
                <a:latin typeface="Meiryo UI"/>
                <a:cs typeface="Meiryo UI"/>
              </a:rPr>
              <a:t>で</a:t>
            </a:r>
            <a:r>
              <a:rPr sz="1600" spc="-10" dirty="0">
                <a:latin typeface="Meiryo UI"/>
                <a:cs typeface="Meiryo UI"/>
              </a:rPr>
              <a:t>、</a:t>
            </a:r>
            <a:r>
              <a:rPr sz="1600" spc="-5" dirty="0">
                <a:latin typeface="Meiryo UI"/>
                <a:cs typeface="Meiryo UI"/>
              </a:rPr>
              <a:t>第</a:t>
            </a:r>
            <a:r>
              <a:rPr sz="1600" dirty="0">
                <a:latin typeface="Meiryo UI"/>
                <a:cs typeface="Meiryo UI"/>
              </a:rPr>
              <a:t>三</a:t>
            </a:r>
            <a:r>
              <a:rPr sz="1600" spc="-5" dirty="0">
                <a:latin typeface="Meiryo UI"/>
                <a:cs typeface="Meiryo UI"/>
              </a:rPr>
              <a:t>者へ</a:t>
            </a:r>
            <a:r>
              <a:rPr sz="1600" spc="0" dirty="0">
                <a:latin typeface="Meiryo UI"/>
                <a:cs typeface="Meiryo UI"/>
              </a:rPr>
              <a:t>の</a:t>
            </a:r>
            <a:r>
              <a:rPr sz="1600" spc="-5" dirty="0">
                <a:latin typeface="Meiryo UI"/>
                <a:cs typeface="Meiryo UI"/>
              </a:rPr>
              <a:t>事業</a:t>
            </a:r>
            <a:r>
              <a:rPr sz="1600" dirty="0">
                <a:latin typeface="Meiryo UI"/>
                <a:cs typeface="Meiryo UI"/>
              </a:rPr>
              <a:t>承継</a:t>
            </a:r>
            <a:r>
              <a:rPr sz="1600" spc="-10" dirty="0">
                <a:latin typeface="Meiryo UI"/>
                <a:cs typeface="Meiryo UI"/>
              </a:rPr>
              <a:t>を</a:t>
            </a:r>
            <a:r>
              <a:rPr sz="1600" spc="-5" dirty="0">
                <a:latin typeface="Meiryo UI"/>
                <a:cs typeface="Meiryo UI"/>
              </a:rPr>
              <a:t>後</a:t>
            </a:r>
            <a:r>
              <a:rPr sz="1600" dirty="0">
                <a:latin typeface="Meiryo UI"/>
                <a:cs typeface="Meiryo UI"/>
              </a:rPr>
              <a:t>押し</a:t>
            </a:r>
            <a:r>
              <a:rPr sz="1600" spc="-5" dirty="0">
                <a:latin typeface="Meiryo UI"/>
                <a:cs typeface="Meiryo UI"/>
              </a:rPr>
              <a:t>。</a:t>
            </a:r>
            <a:endParaRPr sz="1600" dirty="0">
              <a:latin typeface="Meiryo UI"/>
              <a:cs typeface="Meiryo UI"/>
            </a:endParaRPr>
          </a:p>
          <a:p>
            <a:pPr marL="558165" marR="415290" indent="-342900">
              <a:lnSpc>
                <a:spcPct val="100000"/>
              </a:lnSpc>
              <a:spcBef>
                <a:spcPts val="600"/>
              </a:spcBef>
              <a:buClr>
                <a:srgbClr val="002060"/>
              </a:buClr>
              <a:buFont typeface="Wingdings"/>
              <a:buChar char=""/>
              <a:tabLst>
                <a:tab pos="558165" algn="l"/>
                <a:tab pos="558800" algn="l"/>
              </a:tabLst>
            </a:pPr>
            <a:r>
              <a:rPr sz="1600" spc="-5" dirty="0">
                <a:latin typeface="Meiryo UI"/>
                <a:cs typeface="Meiryo UI"/>
              </a:rPr>
              <a:t>認定</a:t>
            </a:r>
            <a:r>
              <a:rPr sz="1600" spc="-10" dirty="0">
                <a:latin typeface="Meiryo UI"/>
                <a:cs typeface="Meiryo UI"/>
              </a:rPr>
              <a:t>を</a:t>
            </a:r>
            <a:r>
              <a:rPr sz="1600" spc="-5" dirty="0">
                <a:latin typeface="Meiryo UI"/>
                <a:cs typeface="Meiryo UI"/>
              </a:rPr>
              <a:t>受け</a:t>
            </a:r>
            <a:r>
              <a:rPr sz="1600" spc="-15" dirty="0">
                <a:latin typeface="Meiryo UI"/>
                <a:cs typeface="Meiryo UI"/>
              </a:rPr>
              <a:t>た</a:t>
            </a:r>
            <a:r>
              <a:rPr sz="1600" spc="-5" dirty="0">
                <a:latin typeface="Meiryo UI"/>
                <a:cs typeface="Meiryo UI"/>
              </a:rPr>
              <a:t>経営力向</a:t>
            </a:r>
            <a:r>
              <a:rPr sz="1600" dirty="0">
                <a:latin typeface="Meiryo UI"/>
                <a:cs typeface="Meiryo UI"/>
              </a:rPr>
              <a:t>上</a:t>
            </a:r>
            <a:r>
              <a:rPr sz="1600" spc="-5" dirty="0">
                <a:latin typeface="Meiryo UI"/>
                <a:cs typeface="Meiryo UI"/>
              </a:rPr>
              <a:t>計画</a:t>
            </a:r>
            <a:r>
              <a:rPr sz="1600" dirty="0">
                <a:latin typeface="Meiryo UI"/>
                <a:cs typeface="Meiryo UI"/>
              </a:rPr>
              <a:t>（</a:t>
            </a:r>
            <a:r>
              <a:rPr sz="1600" spc="-5" dirty="0">
                <a:latin typeface="Meiryo UI"/>
                <a:cs typeface="Meiryo UI"/>
              </a:rPr>
              <a:t>仮称</a:t>
            </a:r>
            <a:r>
              <a:rPr sz="1600" dirty="0">
                <a:latin typeface="Meiryo UI"/>
                <a:cs typeface="Meiryo UI"/>
              </a:rPr>
              <a:t>）</a:t>
            </a:r>
            <a:r>
              <a:rPr sz="1600" spc="-5" dirty="0">
                <a:latin typeface="Meiryo UI"/>
                <a:cs typeface="Meiryo UI"/>
              </a:rPr>
              <a:t>に基</a:t>
            </a:r>
            <a:r>
              <a:rPr sz="1600" spc="0" dirty="0">
                <a:latin typeface="Meiryo UI"/>
                <a:cs typeface="Meiryo UI"/>
              </a:rPr>
              <a:t>づい</a:t>
            </a:r>
            <a:r>
              <a:rPr sz="1600" spc="-15" dirty="0">
                <a:latin typeface="Meiryo UI"/>
                <a:cs typeface="Meiryo UI"/>
              </a:rPr>
              <a:t>て</a:t>
            </a:r>
            <a:r>
              <a:rPr sz="1600" spc="-5" dirty="0">
                <a:latin typeface="Meiryo UI"/>
                <a:cs typeface="Meiryo UI"/>
              </a:rPr>
              <a:t>、再編・統</a:t>
            </a:r>
            <a:r>
              <a:rPr sz="1600" dirty="0">
                <a:latin typeface="Meiryo UI"/>
                <a:cs typeface="Meiryo UI"/>
              </a:rPr>
              <a:t>合</a:t>
            </a:r>
            <a:r>
              <a:rPr sz="1600" spc="-5" dirty="0">
                <a:latin typeface="Meiryo UI"/>
                <a:cs typeface="Meiryo UI"/>
              </a:rPr>
              <a:t>を行</a:t>
            </a:r>
            <a:r>
              <a:rPr sz="1600" spc="0" dirty="0">
                <a:latin typeface="Meiryo UI"/>
                <a:cs typeface="Meiryo UI"/>
              </a:rPr>
              <a:t>っ</a:t>
            </a:r>
            <a:r>
              <a:rPr sz="1600" spc="-5" dirty="0">
                <a:latin typeface="Meiryo UI"/>
                <a:cs typeface="Meiryo UI"/>
              </a:rPr>
              <a:t>た</a:t>
            </a:r>
            <a:r>
              <a:rPr sz="1600" dirty="0">
                <a:latin typeface="Meiryo UI"/>
                <a:cs typeface="Meiryo UI"/>
              </a:rPr>
              <a:t>際</a:t>
            </a:r>
            <a:r>
              <a:rPr sz="1600" spc="-15" dirty="0">
                <a:latin typeface="Meiryo UI"/>
                <a:cs typeface="Meiryo UI"/>
              </a:rPr>
              <a:t>に</a:t>
            </a:r>
            <a:r>
              <a:rPr sz="1600" dirty="0">
                <a:latin typeface="Meiryo UI"/>
                <a:cs typeface="Meiryo UI"/>
              </a:rPr>
              <a:t>係</a:t>
            </a:r>
            <a:r>
              <a:rPr sz="1600" spc="-5" dirty="0">
                <a:latin typeface="Meiryo UI"/>
                <a:cs typeface="Meiryo UI"/>
              </a:rPr>
              <a:t>る登録</a:t>
            </a:r>
            <a:r>
              <a:rPr sz="1600" dirty="0">
                <a:latin typeface="Meiryo UI"/>
                <a:cs typeface="Meiryo UI"/>
              </a:rPr>
              <a:t>免</a:t>
            </a:r>
            <a:r>
              <a:rPr sz="1600" spc="-5" dirty="0">
                <a:latin typeface="Meiryo UI"/>
                <a:cs typeface="Meiryo UI"/>
              </a:rPr>
              <a:t>許税・不</a:t>
            </a:r>
            <a:r>
              <a:rPr sz="1600" dirty="0">
                <a:latin typeface="Meiryo UI"/>
                <a:cs typeface="Meiryo UI"/>
              </a:rPr>
              <a:t>動</a:t>
            </a:r>
            <a:r>
              <a:rPr sz="1600" spc="-5" dirty="0">
                <a:latin typeface="Meiryo UI"/>
                <a:cs typeface="Meiryo UI"/>
              </a:rPr>
              <a:t>産取 得税</a:t>
            </a:r>
            <a:r>
              <a:rPr sz="1600" spc="-10" dirty="0">
                <a:latin typeface="Meiryo UI"/>
                <a:cs typeface="Meiryo UI"/>
              </a:rPr>
              <a:t>を</a:t>
            </a:r>
            <a:r>
              <a:rPr sz="1600" spc="-5" dirty="0">
                <a:latin typeface="Meiryo UI"/>
                <a:cs typeface="Meiryo UI"/>
              </a:rPr>
              <a:t>軽減す</a:t>
            </a:r>
            <a:r>
              <a:rPr sz="1600" spc="-10" dirty="0">
                <a:latin typeface="Meiryo UI"/>
                <a:cs typeface="Meiryo UI"/>
              </a:rPr>
              <a:t>る</a:t>
            </a:r>
            <a:r>
              <a:rPr sz="1600" spc="-5" dirty="0">
                <a:latin typeface="Meiryo UI"/>
                <a:cs typeface="Meiryo UI"/>
              </a:rPr>
              <a:t>こと</a:t>
            </a:r>
            <a:r>
              <a:rPr sz="1600" spc="0" dirty="0">
                <a:latin typeface="Meiryo UI"/>
                <a:cs typeface="Meiryo UI"/>
              </a:rPr>
              <a:t>で</a:t>
            </a:r>
            <a:r>
              <a:rPr sz="1600" spc="-10" dirty="0">
                <a:latin typeface="Meiryo UI"/>
                <a:cs typeface="Meiryo UI"/>
              </a:rPr>
              <a:t>、</a:t>
            </a:r>
            <a:r>
              <a:rPr sz="1600" b="1" u="sng" dirty="0">
                <a:uFill>
                  <a:solidFill>
                    <a:srgbClr val="000000"/>
                  </a:solidFill>
                </a:uFill>
                <a:latin typeface="Meiryo UI"/>
                <a:cs typeface="Meiryo UI"/>
              </a:rPr>
              <a:t>次</a:t>
            </a:r>
            <a:r>
              <a:rPr sz="1600" b="1" u="sng" spc="-5" dirty="0">
                <a:uFill>
                  <a:solidFill>
                    <a:srgbClr val="000000"/>
                  </a:solidFill>
                </a:uFill>
                <a:latin typeface="Meiryo UI"/>
                <a:cs typeface="Meiryo UI"/>
              </a:rPr>
              <a:t>世代</a:t>
            </a:r>
            <a:r>
              <a:rPr sz="1600" b="1" u="sng" spc="-10" dirty="0">
                <a:uFill>
                  <a:solidFill>
                    <a:srgbClr val="000000"/>
                  </a:solidFill>
                </a:uFill>
                <a:latin typeface="Meiryo UI"/>
                <a:cs typeface="Meiryo UI"/>
              </a:rPr>
              <a:t>へ</a:t>
            </a:r>
            <a:r>
              <a:rPr sz="1600" b="1" u="sng" dirty="0">
                <a:uFill>
                  <a:solidFill>
                    <a:srgbClr val="000000"/>
                  </a:solidFill>
                </a:uFill>
                <a:latin typeface="Meiryo UI"/>
                <a:cs typeface="Meiryo UI"/>
              </a:rPr>
              <a:t>の</a:t>
            </a:r>
            <a:r>
              <a:rPr sz="1600" b="1" u="sng" spc="-5" dirty="0">
                <a:uFill>
                  <a:solidFill>
                    <a:srgbClr val="000000"/>
                  </a:solidFill>
                </a:uFill>
                <a:latin typeface="Meiryo UI"/>
                <a:cs typeface="Meiryo UI"/>
              </a:rPr>
              <a:t>経営</a:t>
            </a:r>
            <a:r>
              <a:rPr sz="1600" b="1" u="sng" dirty="0">
                <a:uFill>
                  <a:solidFill>
                    <a:srgbClr val="000000"/>
                  </a:solidFill>
                </a:uFill>
                <a:latin typeface="Meiryo UI"/>
                <a:cs typeface="Meiryo UI"/>
              </a:rPr>
              <a:t>引</a:t>
            </a:r>
            <a:r>
              <a:rPr sz="1600" b="1" u="sng" spc="-5" dirty="0">
                <a:uFill>
                  <a:solidFill>
                    <a:srgbClr val="000000"/>
                  </a:solidFill>
                </a:uFill>
                <a:latin typeface="Meiryo UI"/>
                <a:cs typeface="Meiryo UI"/>
              </a:rPr>
              <a:t>継</a:t>
            </a:r>
            <a:r>
              <a:rPr sz="1600" b="1" u="sng" spc="-10" dirty="0">
                <a:uFill>
                  <a:solidFill>
                    <a:srgbClr val="000000"/>
                  </a:solidFill>
                </a:uFill>
                <a:latin typeface="Meiryo UI"/>
                <a:cs typeface="Meiryo UI"/>
              </a:rPr>
              <a:t>ぎ</a:t>
            </a:r>
            <a:r>
              <a:rPr sz="1600" b="1" u="sng" spc="-5" dirty="0">
                <a:uFill>
                  <a:solidFill>
                    <a:srgbClr val="000000"/>
                  </a:solidFill>
                </a:uFill>
                <a:latin typeface="Meiryo UI"/>
                <a:cs typeface="Meiryo UI"/>
              </a:rPr>
              <a:t>を加速</a:t>
            </a:r>
            <a:r>
              <a:rPr sz="1600" b="1" u="sng" spc="0" dirty="0">
                <a:uFill>
                  <a:solidFill>
                    <a:srgbClr val="000000"/>
                  </a:solidFill>
                </a:uFill>
                <a:latin typeface="Meiryo UI"/>
                <a:cs typeface="Meiryo UI"/>
              </a:rPr>
              <a:t>さ</a:t>
            </a:r>
            <a:r>
              <a:rPr sz="1600" b="1" u="sng" spc="-5" dirty="0">
                <a:uFill>
                  <a:solidFill>
                    <a:srgbClr val="000000"/>
                  </a:solidFill>
                </a:uFill>
                <a:latin typeface="Meiryo UI"/>
                <a:cs typeface="Meiryo UI"/>
              </a:rPr>
              <a:t>せる</a:t>
            </a:r>
            <a:r>
              <a:rPr sz="1600" b="1" u="sng" dirty="0">
                <a:uFill>
                  <a:solidFill>
                    <a:srgbClr val="000000"/>
                  </a:solidFill>
                </a:uFill>
                <a:latin typeface="Meiryo UI"/>
                <a:cs typeface="Meiryo UI"/>
              </a:rPr>
              <a:t>措</a:t>
            </a:r>
            <a:r>
              <a:rPr sz="1600" b="1" u="sng" spc="-5" dirty="0">
                <a:uFill>
                  <a:solidFill>
                    <a:srgbClr val="000000"/>
                  </a:solidFill>
                </a:uFill>
                <a:latin typeface="Meiryo UI"/>
                <a:cs typeface="Meiryo UI"/>
              </a:rPr>
              <a:t>置</a:t>
            </a:r>
            <a:r>
              <a:rPr sz="1600" b="1" u="sng" spc="-10" dirty="0">
                <a:uFill>
                  <a:solidFill>
                    <a:srgbClr val="000000"/>
                  </a:solidFill>
                </a:uFill>
                <a:latin typeface="Meiryo UI"/>
                <a:cs typeface="Meiryo UI"/>
              </a:rPr>
              <a:t>を</a:t>
            </a:r>
            <a:r>
              <a:rPr sz="1600" b="1" u="sng" dirty="0">
                <a:uFill>
                  <a:solidFill>
                    <a:srgbClr val="000000"/>
                  </a:solidFill>
                </a:uFill>
                <a:latin typeface="Meiryo UI"/>
                <a:cs typeface="Meiryo UI"/>
              </a:rPr>
              <a:t>創</a:t>
            </a:r>
            <a:r>
              <a:rPr sz="1600" b="1" u="sng" spc="-5" dirty="0">
                <a:uFill>
                  <a:solidFill>
                    <a:srgbClr val="000000"/>
                  </a:solidFill>
                </a:uFill>
                <a:latin typeface="Meiryo UI"/>
                <a:cs typeface="Meiryo UI"/>
              </a:rPr>
              <a:t>設。</a:t>
            </a:r>
            <a:endParaRPr sz="1600" dirty="0">
              <a:latin typeface="Meiryo UI"/>
              <a:cs typeface="Meiryo UI"/>
            </a:endParaRPr>
          </a:p>
        </p:txBody>
      </p:sp>
      <p:sp>
        <p:nvSpPr>
          <p:cNvPr id="6" name="object 6"/>
          <p:cNvSpPr txBox="1"/>
          <p:nvPr/>
        </p:nvSpPr>
        <p:spPr>
          <a:xfrm>
            <a:off x="201168" y="2276855"/>
            <a:ext cx="1007744" cy="325120"/>
          </a:xfrm>
          <a:prstGeom prst="rect">
            <a:avLst/>
          </a:prstGeom>
          <a:ln w="12192">
            <a:solidFill>
              <a:srgbClr val="000000"/>
            </a:solidFill>
          </a:ln>
        </p:spPr>
        <p:txBody>
          <a:bodyPr vert="horz" wrap="square" lIns="0" tIns="19050" rIns="0" bIns="0" rtlCol="0">
            <a:spAutoFit/>
          </a:bodyPr>
          <a:lstStyle/>
          <a:p>
            <a:pPr marL="97155">
              <a:lnSpc>
                <a:spcPct val="100000"/>
              </a:lnSpc>
              <a:spcBef>
                <a:spcPts val="150"/>
              </a:spcBef>
            </a:pPr>
            <a:r>
              <a:rPr sz="1600" spc="-5" dirty="0">
                <a:latin typeface="メイリオ"/>
                <a:cs typeface="メイリオ"/>
              </a:rPr>
              <a:t>改正概要</a:t>
            </a:r>
            <a:endParaRPr sz="1600">
              <a:latin typeface="メイリオ"/>
              <a:cs typeface="メイリオ"/>
            </a:endParaRPr>
          </a:p>
        </p:txBody>
      </p:sp>
      <p:sp>
        <p:nvSpPr>
          <p:cNvPr id="7" name="object 7"/>
          <p:cNvSpPr/>
          <p:nvPr/>
        </p:nvSpPr>
        <p:spPr>
          <a:xfrm>
            <a:off x="2360676" y="5798820"/>
            <a:ext cx="2897505" cy="1004569"/>
          </a:xfrm>
          <a:custGeom>
            <a:avLst/>
            <a:gdLst/>
            <a:ahLst/>
            <a:cxnLst/>
            <a:rect l="l" t="t" r="r" b="b"/>
            <a:pathLst>
              <a:path w="2897504" h="1004570">
                <a:moveTo>
                  <a:pt x="1448562" y="0"/>
                </a:moveTo>
                <a:lnTo>
                  <a:pt x="1380371" y="546"/>
                </a:lnTo>
                <a:lnTo>
                  <a:pt x="1312991" y="2170"/>
                </a:lnTo>
                <a:lnTo>
                  <a:pt x="1246493" y="4846"/>
                </a:lnTo>
                <a:lnTo>
                  <a:pt x="1180945" y="8552"/>
                </a:lnTo>
                <a:lnTo>
                  <a:pt x="1116418" y="13262"/>
                </a:lnTo>
                <a:lnTo>
                  <a:pt x="1052980" y="18953"/>
                </a:lnTo>
                <a:lnTo>
                  <a:pt x="990702" y="25600"/>
                </a:lnTo>
                <a:lnTo>
                  <a:pt x="929652" y="33180"/>
                </a:lnTo>
                <a:lnTo>
                  <a:pt x="869901" y="41668"/>
                </a:lnTo>
                <a:lnTo>
                  <a:pt x="811518" y="51040"/>
                </a:lnTo>
                <a:lnTo>
                  <a:pt x="754573" y="61272"/>
                </a:lnTo>
                <a:lnTo>
                  <a:pt x="699135" y="72341"/>
                </a:lnTo>
                <a:lnTo>
                  <a:pt x="645273" y="84220"/>
                </a:lnTo>
                <a:lnTo>
                  <a:pt x="593057" y="96888"/>
                </a:lnTo>
                <a:lnTo>
                  <a:pt x="542558" y="110319"/>
                </a:lnTo>
                <a:lnTo>
                  <a:pt x="493843" y="124490"/>
                </a:lnTo>
                <a:lnTo>
                  <a:pt x="446984" y="139376"/>
                </a:lnTo>
                <a:lnTo>
                  <a:pt x="402049" y="154953"/>
                </a:lnTo>
                <a:lnTo>
                  <a:pt x="359108" y="171198"/>
                </a:lnTo>
                <a:lnTo>
                  <a:pt x="318231" y="188085"/>
                </a:lnTo>
                <a:lnTo>
                  <a:pt x="279486" y="205591"/>
                </a:lnTo>
                <a:lnTo>
                  <a:pt x="242945" y="223692"/>
                </a:lnTo>
                <a:lnTo>
                  <a:pt x="208676" y="242364"/>
                </a:lnTo>
                <a:lnTo>
                  <a:pt x="147232" y="281323"/>
                </a:lnTo>
                <a:lnTo>
                  <a:pt x="95712" y="322275"/>
                </a:lnTo>
                <a:lnTo>
                  <a:pt x="54673" y="365028"/>
                </a:lnTo>
                <a:lnTo>
                  <a:pt x="24670" y="409387"/>
                </a:lnTo>
                <a:lnTo>
                  <a:pt x="6260" y="455162"/>
                </a:lnTo>
                <a:lnTo>
                  <a:pt x="0" y="502157"/>
                </a:lnTo>
                <a:lnTo>
                  <a:pt x="1576" y="525796"/>
                </a:lnTo>
                <a:lnTo>
                  <a:pt x="13981" y="572205"/>
                </a:lnTo>
                <a:lnTo>
                  <a:pt x="38257" y="617296"/>
                </a:lnTo>
                <a:lnTo>
                  <a:pt x="73848" y="660877"/>
                </a:lnTo>
                <a:lnTo>
                  <a:pt x="120197" y="702753"/>
                </a:lnTo>
                <a:lnTo>
                  <a:pt x="176748" y="742733"/>
                </a:lnTo>
                <a:lnTo>
                  <a:pt x="242945" y="780623"/>
                </a:lnTo>
                <a:lnTo>
                  <a:pt x="279486" y="798724"/>
                </a:lnTo>
                <a:lnTo>
                  <a:pt x="318231" y="816230"/>
                </a:lnTo>
                <a:lnTo>
                  <a:pt x="359108" y="833117"/>
                </a:lnTo>
                <a:lnTo>
                  <a:pt x="402049" y="849362"/>
                </a:lnTo>
                <a:lnTo>
                  <a:pt x="446984" y="864939"/>
                </a:lnTo>
                <a:lnTo>
                  <a:pt x="493843" y="879825"/>
                </a:lnTo>
                <a:lnTo>
                  <a:pt x="542558" y="893996"/>
                </a:lnTo>
                <a:lnTo>
                  <a:pt x="593057" y="907427"/>
                </a:lnTo>
                <a:lnTo>
                  <a:pt x="645273" y="920095"/>
                </a:lnTo>
                <a:lnTo>
                  <a:pt x="699135" y="931974"/>
                </a:lnTo>
                <a:lnTo>
                  <a:pt x="754573" y="943043"/>
                </a:lnTo>
                <a:lnTo>
                  <a:pt x="811518" y="953275"/>
                </a:lnTo>
                <a:lnTo>
                  <a:pt x="869901" y="962647"/>
                </a:lnTo>
                <a:lnTo>
                  <a:pt x="929652" y="971135"/>
                </a:lnTo>
                <a:lnTo>
                  <a:pt x="990702" y="978715"/>
                </a:lnTo>
                <a:lnTo>
                  <a:pt x="1052980" y="985362"/>
                </a:lnTo>
                <a:lnTo>
                  <a:pt x="1116418" y="991053"/>
                </a:lnTo>
                <a:lnTo>
                  <a:pt x="1180945" y="995763"/>
                </a:lnTo>
                <a:lnTo>
                  <a:pt x="1246493" y="999469"/>
                </a:lnTo>
                <a:lnTo>
                  <a:pt x="1312991" y="1002145"/>
                </a:lnTo>
                <a:lnTo>
                  <a:pt x="1380371" y="1003769"/>
                </a:lnTo>
                <a:lnTo>
                  <a:pt x="1448562" y="1004315"/>
                </a:lnTo>
                <a:lnTo>
                  <a:pt x="1516752" y="1003769"/>
                </a:lnTo>
                <a:lnTo>
                  <a:pt x="1584132" y="1002145"/>
                </a:lnTo>
                <a:lnTo>
                  <a:pt x="1650630" y="999469"/>
                </a:lnTo>
                <a:lnTo>
                  <a:pt x="1716178" y="995763"/>
                </a:lnTo>
                <a:lnTo>
                  <a:pt x="1780705" y="991053"/>
                </a:lnTo>
                <a:lnTo>
                  <a:pt x="1844143" y="985362"/>
                </a:lnTo>
                <a:lnTo>
                  <a:pt x="1906421" y="978715"/>
                </a:lnTo>
                <a:lnTo>
                  <a:pt x="1967471" y="971135"/>
                </a:lnTo>
                <a:lnTo>
                  <a:pt x="2027222" y="962647"/>
                </a:lnTo>
                <a:lnTo>
                  <a:pt x="2085605" y="953275"/>
                </a:lnTo>
                <a:lnTo>
                  <a:pt x="2142550" y="943043"/>
                </a:lnTo>
                <a:lnTo>
                  <a:pt x="2197988" y="931974"/>
                </a:lnTo>
                <a:lnTo>
                  <a:pt x="2251850" y="920095"/>
                </a:lnTo>
                <a:lnTo>
                  <a:pt x="2304066" y="907427"/>
                </a:lnTo>
                <a:lnTo>
                  <a:pt x="2354565" y="893996"/>
                </a:lnTo>
                <a:lnTo>
                  <a:pt x="2403280" y="879825"/>
                </a:lnTo>
                <a:lnTo>
                  <a:pt x="2450139" y="864939"/>
                </a:lnTo>
                <a:lnTo>
                  <a:pt x="2495074" y="849362"/>
                </a:lnTo>
                <a:lnTo>
                  <a:pt x="2538015" y="833117"/>
                </a:lnTo>
                <a:lnTo>
                  <a:pt x="2578892" y="816230"/>
                </a:lnTo>
                <a:lnTo>
                  <a:pt x="2617637" y="798724"/>
                </a:lnTo>
                <a:lnTo>
                  <a:pt x="2654178" y="780623"/>
                </a:lnTo>
                <a:lnTo>
                  <a:pt x="2688447" y="761951"/>
                </a:lnTo>
                <a:lnTo>
                  <a:pt x="2749891" y="722992"/>
                </a:lnTo>
                <a:lnTo>
                  <a:pt x="2801411" y="682040"/>
                </a:lnTo>
                <a:lnTo>
                  <a:pt x="2842450" y="639287"/>
                </a:lnTo>
                <a:lnTo>
                  <a:pt x="2872453" y="594928"/>
                </a:lnTo>
                <a:lnTo>
                  <a:pt x="2890863" y="549153"/>
                </a:lnTo>
                <a:lnTo>
                  <a:pt x="2897124" y="502157"/>
                </a:lnTo>
                <a:lnTo>
                  <a:pt x="2895547" y="478519"/>
                </a:lnTo>
                <a:lnTo>
                  <a:pt x="2883142" y="432110"/>
                </a:lnTo>
                <a:lnTo>
                  <a:pt x="2858866" y="387019"/>
                </a:lnTo>
                <a:lnTo>
                  <a:pt x="2823275" y="343438"/>
                </a:lnTo>
                <a:lnTo>
                  <a:pt x="2776926" y="301562"/>
                </a:lnTo>
                <a:lnTo>
                  <a:pt x="2720375" y="261582"/>
                </a:lnTo>
                <a:lnTo>
                  <a:pt x="2654178" y="223692"/>
                </a:lnTo>
                <a:lnTo>
                  <a:pt x="2617637" y="205591"/>
                </a:lnTo>
                <a:lnTo>
                  <a:pt x="2578892" y="188085"/>
                </a:lnTo>
                <a:lnTo>
                  <a:pt x="2538015" y="171198"/>
                </a:lnTo>
                <a:lnTo>
                  <a:pt x="2495074" y="154953"/>
                </a:lnTo>
                <a:lnTo>
                  <a:pt x="2450139" y="139376"/>
                </a:lnTo>
                <a:lnTo>
                  <a:pt x="2403280" y="124490"/>
                </a:lnTo>
                <a:lnTo>
                  <a:pt x="2354565" y="110319"/>
                </a:lnTo>
                <a:lnTo>
                  <a:pt x="2304066" y="96888"/>
                </a:lnTo>
                <a:lnTo>
                  <a:pt x="2251850" y="84220"/>
                </a:lnTo>
                <a:lnTo>
                  <a:pt x="2197988" y="72341"/>
                </a:lnTo>
                <a:lnTo>
                  <a:pt x="2142550" y="61272"/>
                </a:lnTo>
                <a:lnTo>
                  <a:pt x="2085605" y="51040"/>
                </a:lnTo>
                <a:lnTo>
                  <a:pt x="2027222" y="41668"/>
                </a:lnTo>
                <a:lnTo>
                  <a:pt x="1967471" y="33180"/>
                </a:lnTo>
                <a:lnTo>
                  <a:pt x="1906421" y="25600"/>
                </a:lnTo>
                <a:lnTo>
                  <a:pt x="1844143" y="18953"/>
                </a:lnTo>
                <a:lnTo>
                  <a:pt x="1780705" y="13262"/>
                </a:lnTo>
                <a:lnTo>
                  <a:pt x="1716178" y="8552"/>
                </a:lnTo>
                <a:lnTo>
                  <a:pt x="1650630" y="4846"/>
                </a:lnTo>
                <a:lnTo>
                  <a:pt x="1584132" y="2170"/>
                </a:lnTo>
                <a:lnTo>
                  <a:pt x="1516752" y="546"/>
                </a:lnTo>
                <a:lnTo>
                  <a:pt x="1448562" y="0"/>
                </a:lnTo>
                <a:close/>
              </a:path>
            </a:pathLst>
          </a:custGeom>
          <a:solidFill>
            <a:srgbClr val="FCD5B5"/>
          </a:solidFill>
        </p:spPr>
        <p:txBody>
          <a:bodyPr wrap="square" lIns="0" tIns="0" rIns="0" bIns="0" rtlCol="0"/>
          <a:lstStyle/>
          <a:p>
            <a:endParaRPr/>
          </a:p>
        </p:txBody>
      </p:sp>
      <p:sp>
        <p:nvSpPr>
          <p:cNvPr id="8" name="object 8"/>
          <p:cNvSpPr txBox="1"/>
          <p:nvPr/>
        </p:nvSpPr>
        <p:spPr>
          <a:xfrm>
            <a:off x="2863729" y="6018777"/>
            <a:ext cx="2259965" cy="508000"/>
          </a:xfrm>
          <a:prstGeom prst="rect">
            <a:avLst/>
          </a:prstGeom>
        </p:spPr>
        <p:txBody>
          <a:bodyPr vert="horz" wrap="square" lIns="0" tIns="12065" rIns="0" bIns="0" rtlCol="0">
            <a:spAutoFit/>
          </a:bodyPr>
          <a:lstStyle/>
          <a:p>
            <a:pPr marL="12700">
              <a:lnSpc>
                <a:spcPts val="1900"/>
              </a:lnSpc>
              <a:spcBef>
                <a:spcPts val="95"/>
              </a:spcBef>
            </a:pPr>
            <a:r>
              <a:rPr sz="1600" b="1" spc="-5" dirty="0">
                <a:solidFill>
                  <a:srgbClr val="FF0000"/>
                </a:solidFill>
                <a:latin typeface="メイリオ"/>
                <a:cs typeface="メイリオ"/>
              </a:rPr>
              <a:t>○登録免許税</a:t>
            </a:r>
            <a:endParaRPr sz="1600">
              <a:latin typeface="メイリオ"/>
              <a:cs typeface="メイリオ"/>
            </a:endParaRPr>
          </a:p>
          <a:p>
            <a:pPr marL="12700">
              <a:lnSpc>
                <a:spcPts val="1900"/>
              </a:lnSpc>
              <a:tabLst>
                <a:tab pos="1638300" algn="l"/>
              </a:tabLst>
            </a:pPr>
            <a:r>
              <a:rPr sz="1600" b="1" spc="-5" dirty="0">
                <a:solidFill>
                  <a:srgbClr val="FF0000"/>
                </a:solidFill>
                <a:latin typeface="メイリオ"/>
                <a:cs typeface="メイリオ"/>
              </a:rPr>
              <a:t>○不動産取得税	を軽減</a:t>
            </a:r>
            <a:endParaRPr sz="1600">
              <a:latin typeface="メイリオ"/>
              <a:cs typeface="メイリオ"/>
            </a:endParaRPr>
          </a:p>
        </p:txBody>
      </p:sp>
      <p:sp>
        <p:nvSpPr>
          <p:cNvPr id="9" name="object 9"/>
          <p:cNvSpPr/>
          <p:nvPr/>
        </p:nvSpPr>
        <p:spPr>
          <a:xfrm>
            <a:off x="2814066" y="4807458"/>
            <a:ext cx="2356485" cy="1164590"/>
          </a:xfrm>
          <a:custGeom>
            <a:avLst/>
            <a:gdLst/>
            <a:ahLst/>
            <a:cxnLst/>
            <a:rect l="l" t="t" r="r" b="b"/>
            <a:pathLst>
              <a:path w="2356485" h="1164589">
                <a:moveTo>
                  <a:pt x="0" y="0"/>
                </a:moveTo>
                <a:lnTo>
                  <a:pt x="2356104" y="0"/>
                </a:lnTo>
                <a:lnTo>
                  <a:pt x="2356104" y="1164336"/>
                </a:lnTo>
                <a:lnTo>
                  <a:pt x="0" y="1164336"/>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2814066" y="4807458"/>
            <a:ext cx="2356485" cy="1164590"/>
          </a:xfrm>
          <a:custGeom>
            <a:avLst/>
            <a:gdLst/>
            <a:ahLst/>
            <a:cxnLst/>
            <a:rect l="l" t="t" r="r" b="b"/>
            <a:pathLst>
              <a:path w="2356485" h="1164589">
                <a:moveTo>
                  <a:pt x="0" y="0"/>
                </a:moveTo>
                <a:lnTo>
                  <a:pt x="2356104" y="0"/>
                </a:lnTo>
                <a:lnTo>
                  <a:pt x="2356104" y="1164336"/>
                </a:lnTo>
                <a:lnTo>
                  <a:pt x="0" y="1164336"/>
                </a:lnTo>
                <a:lnTo>
                  <a:pt x="0" y="0"/>
                </a:lnTo>
                <a:close/>
              </a:path>
            </a:pathLst>
          </a:custGeom>
          <a:ln w="25908">
            <a:solidFill>
              <a:srgbClr val="000000"/>
            </a:solidFill>
          </a:ln>
        </p:spPr>
        <p:txBody>
          <a:bodyPr wrap="square" lIns="0" tIns="0" rIns="0" bIns="0" rtlCol="0"/>
          <a:lstStyle/>
          <a:p>
            <a:endParaRPr/>
          </a:p>
        </p:txBody>
      </p:sp>
      <p:sp>
        <p:nvSpPr>
          <p:cNvPr id="11" name="object 11"/>
          <p:cNvSpPr txBox="1"/>
          <p:nvPr/>
        </p:nvSpPr>
        <p:spPr>
          <a:xfrm>
            <a:off x="3835039" y="4814135"/>
            <a:ext cx="325120" cy="269240"/>
          </a:xfrm>
          <a:prstGeom prst="rect">
            <a:avLst/>
          </a:prstGeom>
        </p:spPr>
        <p:txBody>
          <a:bodyPr vert="horz" wrap="square" lIns="0" tIns="12065" rIns="0" bIns="0" rtlCol="0">
            <a:spAutoFit/>
          </a:bodyPr>
          <a:lstStyle/>
          <a:p>
            <a:pPr>
              <a:lnSpc>
                <a:spcPct val="100000"/>
              </a:lnSpc>
              <a:spcBef>
                <a:spcPts val="95"/>
              </a:spcBef>
            </a:pPr>
            <a:r>
              <a:rPr sz="1600" spc="-10" dirty="0">
                <a:latin typeface="Calibri"/>
                <a:cs typeface="Calibri"/>
              </a:rPr>
              <a:t>B</a:t>
            </a:r>
            <a:r>
              <a:rPr sz="1600" spc="-5" dirty="0">
                <a:latin typeface="メイリオ"/>
                <a:cs typeface="メイリオ"/>
              </a:rPr>
              <a:t>社</a:t>
            </a:r>
            <a:endParaRPr sz="1600">
              <a:latin typeface="メイリオ"/>
              <a:cs typeface="メイリオ"/>
            </a:endParaRPr>
          </a:p>
        </p:txBody>
      </p:sp>
      <p:sp>
        <p:nvSpPr>
          <p:cNvPr id="12" name="object 12"/>
          <p:cNvSpPr/>
          <p:nvPr/>
        </p:nvSpPr>
        <p:spPr>
          <a:xfrm>
            <a:off x="4041647" y="5102352"/>
            <a:ext cx="1065275" cy="86105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088891" y="5143500"/>
            <a:ext cx="970787" cy="752855"/>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4088891" y="5143500"/>
            <a:ext cx="970915" cy="753110"/>
          </a:xfrm>
          <a:prstGeom prst="rect">
            <a:avLst/>
          </a:prstGeom>
          <a:ln w="9144">
            <a:solidFill>
              <a:srgbClr val="4A7EBB"/>
            </a:solidFill>
          </a:ln>
        </p:spPr>
        <p:txBody>
          <a:bodyPr vert="horz" wrap="square" lIns="0" tIns="22860" rIns="0" bIns="0" rtlCol="0">
            <a:spAutoFit/>
          </a:bodyPr>
          <a:lstStyle/>
          <a:p>
            <a:pPr marL="264160">
              <a:lnSpc>
                <a:spcPct val="100000"/>
              </a:lnSpc>
              <a:spcBef>
                <a:spcPts val="180"/>
              </a:spcBef>
            </a:pPr>
            <a:r>
              <a:rPr sz="1400" spc="-5" dirty="0">
                <a:latin typeface="Calibri"/>
                <a:cs typeface="Calibri"/>
              </a:rPr>
              <a:t>Y</a:t>
            </a:r>
            <a:r>
              <a:rPr sz="1400" dirty="0">
                <a:latin typeface="メイリオ"/>
                <a:cs typeface="メイリオ"/>
              </a:rPr>
              <a:t>事業</a:t>
            </a:r>
            <a:endParaRPr sz="1400">
              <a:latin typeface="メイリオ"/>
              <a:cs typeface="メイリオ"/>
            </a:endParaRPr>
          </a:p>
        </p:txBody>
      </p:sp>
      <p:sp>
        <p:nvSpPr>
          <p:cNvPr id="15" name="object 15"/>
          <p:cNvSpPr/>
          <p:nvPr/>
        </p:nvSpPr>
        <p:spPr>
          <a:xfrm>
            <a:off x="2854452" y="5102352"/>
            <a:ext cx="1184147" cy="870203"/>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2901695" y="5143500"/>
            <a:ext cx="1089659" cy="76200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946654" y="5471921"/>
            <a:ext cx="481965" cy="421005"/>
          </a:xfrm>
          <a:custGeom>
            <a:avLst/>
            <a:gdLst/>
            <a:ahLst/>
            <a:cxnLst/>
            <a:rect l="l" t="t" r="r" b="b"/>
            <a:pathLst>
              <a:path w="481964" h="421004">
                <a:moveTo>
                  <a:pt x="240792" y="0"/>
                </a:moveTo>
                <a:lnTo>
                  <a:pt x="192265" y="4272"/>
                </a:lnTo>
                <a:lnTo>
                  <a:pt x="147066" y="16527"/>
                </a:lnTo>
                <a:lnTo>
                  <a:pt x="106164" y="35917"/>
                </a:lnTo>
                <a:lnTo>
                  <a:pt x="70527" y="61598"/>
                </a:lnTo>
                <a:lnTo>
                  <a:pt x="41124" y="92723"/>
                </a:lnTo>
                <a:lnTo>
                  <a:pt x="18923" y="128448"/>
                </a:lnTo>
                <a:lnTo>
                  <a:pt x="4892" y="167926"/>
                </a:lnTo>
                <a:lnTo>
                  <a:pt x="0" y="210311"/>
                </a:lnTo>
                <a:lnTo>
                  <a:pt x="4892" y="252697"/>
                </a:lnTo>
                <a:lnTo>
                  <a:pt x="18923" y="292175"/>
                </a:lnTo>
                <a:lnTo>
                  <a:pt x="41124" y="327900"/>
                </a:lnTo>
                <a:lnTo>
                  <a:pt x="70527" y="359025"/>
                </a:lnTo>
                <a:lnTo>
                  <a:pt x="106164" y="384706"/>
                </a:lnTo>
                <a:lnTo>
                  <a:pt x="147066" y="404096"/>
                </a:lnTo>
                <a:lnTo>
                  <a:pt x="192265" y="416351"/>
                </a:lnTo>
                <a:lnTo>
                  <a:pt x="240792" y="420623"/>
                </a:lnTo>
                <a:lnTo>
                  <a:pt x="289318" y="416351"/>
                </a:lnTo>
                <a:lnTo>
                  <a:pt x="334517" y="404096"/>
                </a:lnTo>
                <a:lnTo>
                  <a:pt x="375419" y="384706"/>
                </a:lnTo>
                <a:lnTo>
                  <a:pt x="411056" y="359025"/>
                </a:lnTo>
                <a:lnTo>
                  <a:pt x="440459" y="327900"/>
                </a:lnTo>
                <a:lnTo>
                  <a:pt x="462660" y="292175"/>
                </a:lnTo>
                <a:lnTo>
                  <a:pt x="476691" y="252697"/>
                </a:lnTo>
                <a:lnTo>
                  <a:pt x="481584" y="210311"/>
                </a:lnTo>
                <a:lnTo>
                  <a:pt x="476691" y="167926"/>
                </a:lnTo>
                <a:lnTo>
                  <a:pt x="462660" y="128448"/>
                </a:lnTo>
                <a:lnTo>
                  <a:pt x="440459" y="92723"/>
                </a:lnTo>
                <a:lnTo>
                  <a:pt x="411056" y="61598"/>
                </a:lnTo>
                <a:lnTo>
                  <a:pt x="375419" y="35917"/>
                </a:lnTo>
                <a:lnTo>
                  <a:pt x="334517" y="16527"/>
                </a:lnTo>
                <a:lnTo>
                  <a:pt x="289318" y="4272"/>
                </a:lnTo>
                <a:lnTo>
                  <a:pt x="240792" y="0"/>
                </a:lnTo>
                <a:close/>
              </a:path>
            </a:pathLst>
          </a:custGeom>
          <a:solidFill>
            <a:srgbClr val="FFFFFF"/>
          </a:solidFill>
        </p:spPr>
        <p:txBody>
          <a:bodyPr wrap="square" lIns="0" tIns="0" rIns="0" bIns="0" rtlCol="0"/>
          <a:lstStyle/>
          <a:p>
            <a:endParaRPr/>
          </a:p>
        </p:txBody>
      </p:sp>
      <p:sp>
        <p:nvSpPr>
          <p:cNvPr id="18" name="object 18"/>
          <p:cNvSpPr/>
          <p:nvPr/>
        </p:nvSpPr>
        <p:spPr>
          <a:xfrm>
            <a:off x="2946654" y="5471921"/>
            <a:ext cx="481965" cy="421005"/>
          </a:xfrm>
          <a:custGeom>
            <a:avLst/>
            <a:gdLst/>
            <a:ahLst/>
            <a:cxnLst/>
            <a:rect l="l" t="t" r="r" b="b"/>
            <a:pathLst>
              <a:path w="481964" h="421004">
                <a:moveTo>
                  <a:pt x="0" y="210311"/>
                </a:moveTo>
                <a:lnTo>
                  <a:pt x="4892" y="167926"/>
                </a:lnTo>
                <a:lnTo>
                  <a:pt x="18923" y="128448"/>
                </a:lnTo>
                <a:lnTo>
                  <a:pt x="41124" y="92723"/>
                </a:lnTo>
                <a:lnTo>
                  <a:pt x="70527" y="61598"/>
                </a:lnTo>
                <a:lnTo>
                  <a:pt x="106164" y="35917"/>
                </a:lnTo>
                <a:lnTo>
                  <a:pt x="147066" y="16527"/>
                </a:lnTo>
                <a:lnTo>
                  <a:pt x="192265" y="4272"/>
                </a:lnTo>
                <a:lnTo>
                  <a:pt x="240792" y="0"/>
                </a:lnTo>
                <a:lnTo>
                  <a:pt x="289318" y="4272"/>
                </a:lnTo>
                <a:lnTo>
                  <a:pt x="334517" y="16527"/>
                </a:lnTo>
                <a:lnTo>
                  <a:pt x="375419" y="35917"/>
                </a:lnTo>
                <a:lnTo>
                  <a:pt x="411056" y="61598"/>
                </a:lnTo>
                <a:lnTo>
                  <a:pt x="440459" y="92723"/>
                </a:lnTo>
                <a:lnTo>
                  <a:pt x="462660" y="128448"/>
                </a:lnTo>
                <a:lnTo>
                  <a:pt x="476691" y="167926"/>
                </a:lnTo>
                <a:lnTo>
                  <a:pt x="481584" y="210311"/>
                </a:lnTo>
                <a:lnTo>
                  <a:pt x="476691" y="252697"/>
                </a:lnTo>
                <a:lnTo>
                  <a:pt x="462660" y="292175"/>
                </a:lnTo>
                <a:lnTo>
                  <a:pt x="440459" y="327900"/>
                </a:lnTo>
                <a:lnTo>
                  <a:pt x="411056" y="359025"/>
                </a:lnTo>
                <a:lnTo>
                  <a:pt x="375419" y="384706"/>
                </a:lnTo>
                <a:lnTo>
                  <a:pt x="334517" y="404096"/>
                </a:lnTo>
                <a:lnTo>
                  <a:pt x="289318" y="416351"/>
                </a:lnTo>
                <a:lnTo>
                  <a:pt x="240792" y="420623"/>
                </a:lnTo>
                <a:lnTo>
                  <a:pt x="192265" y="416351"/>
                </a:lnTo>
                <a:lnTo>
                  <a:pt x="147066" y="404096"/>
                </a:lnTo>
                <a:lnTo>
                  <a:pt x="106164" y="384706"/>
                </a:lnTo>
                <a:lnTo>
                  <a:pt x="70527" y="359025"/>
                </a:lnTo>
                <a:lnTo>
                  <a:pt x="41124" y="327900"/>
                </a:lnTo>
                <a:lnTo>
                  <a:pt x="18923" y="292175"/>
                </a:lnTo>
                <a:lnTo>
                  <a:pt x="4892" y="252697"/>
                </a:lnTo>
                <a:lnTo>
                  <a:pt x="0" y="210311"/>
                </a:lnTo>
                <a:close/>
              </a:path>
            </a:pathLst>
          </a:custGeom>
          <a:ln w="25908">
            <a:solidFill>
              <a:srgbClr val="C0504D"/>
            </a:solidFill>
          </a:ln>
        </p:spPr>
        <p:txBody>
          <a:bodyPr wrap="square" lIns="0" tIns="0" rIns="0" bIns="0" rtlCol="0"/>
          <a:lstStyle/>
          <a:p>
            <a:endParaRPr/>
          </a:p>
        </p:txBody>
      </p:sp>
      <p:sp>
        <p:nvSpPr>
          <p:cNvPr id="19" name="object 19"/>
          <p:cNvSpPr/>
          <p:nvPr/>
        </p:nvSpPr>
        <p:spPr>
          <a:xfrm>
            <a:off x="3438905" y="5470397"/>
            <a:ext cx="483234" cy="421005"/>
          </a:xfrm>
          <a:custGeom>
            <a:avLst/>
            <a:gdLst/>
            <a:ahLst/>
            <a:cxnLst/>
            <a:rect l="l" t="t" r="r" b="b"/>
            <a:pathLst>
              <a:path w="483235" h="421004">
                <a:moveTo>
                  <a:pt x="241554" y="0"/>
                </a:moveTo>
                <a:lnTo>
                  <a:pt x="192874" y="4272"/>
                </a:lnTo>
                <a:lnTo>
                  <a:pt x="147532" y="16527"/>
                </a:lnTo>
                <a:lnTo>
                  <a:pt x="106501" y="35917"/>
                </a:lnTo>
                <a:lnTo>
                  <a:pt x="70751" y="61598"/>
                </a:lnTo>
                <a:lnTo>
                  <a:pt x="41255" y="92723"/>
                </a:lnTo>
                <a:lnTo>
                  <a:pt x="18983" y="128448"/>
                </a:lnTo>
                <a:lnTo>
                  <a:pt x="4907" y="167926"/>
                </a:lnTo>
                <a:lnTo>
                  <a:pt x="0" y="210311"/>
                </a:lnTo>
                <a:lnTo>
                  <a:pt x="4907" y="252697"/>
                </a:lnTo>
                <a:lnTo>
                  <a:pt x="18983" y="292175"/>
                </a:lnTo>
                <a:lnTo>
                  <a:pt x="41255" y="327900"/>
                </a:lnTo>
                <a:lnTo>
                  <a:pt x="70751" y="359025"/>
                </a:lnTo>
                <a:lnTo>
                  <a:pt x="106501" y="384706"/>
                </a:lnTo>
                <a:lnTo>
                  <a:pt x="147532" y="404096"/>
                </a:lnTo>
                <a:lnTo>
                  <a:pt x="192874" y="416351"/>
                </a:lnTo>
                <a:lnTo>
                  <a:pt x="241554" y="420623"/>
                </a:lnTo>
                <a:lnTo>
                  <a:pt x="290233" y="416351"/>
                </a:lnTo>
                <a:lnTo>
                  <a:pt x="335575" y="404096"/>
                </a:lnTo>
                <a:lnTo>
                  <a:pt x="376606" y="384706"/>
                </a:lnTo>
                <a:lnTo>
                  <a:pt x="412356" y="359025"/>
                </a:lnTo>
                <a:lnTo>
                  <a:pt x="441852" y="327900"/>
                </a:lnTo>
                <a:lnTo>
                  <a:pt x="464124" y="292175"/>
                </a:lnTo>
                <a:lnTo>
                  <a:pt x="478200" y="252697"/>
                </a:lnTo>
                <a:lnTo>
                  <a:pt x="483108" y="210311"/>
                </a:lnTo>
                <a:lnTo>
                  <a:pt x="478200" y="167926"/>
                </a:lnTo>
                <a:lnTo>
                  <a:pt x="464124" y="128448"/>
                </a:lnTo>
                <a:lnTo>
                  <a:pt x="441852" y="92723"/>
                </a:lnTo>
                <a:lnTo>
                  <a:pt x="412356" y="61598"/>
                </a:lnTo>
                <a:lnTo>
                  <a:pt x="376606" y="35917"/>
                </a:lnTo>
                <a:lnTo>
                  <a:pt x="335575" y="16527"/>
                </a:lnTo>
                <a:lnTo>
                  <a:pt x="290233" y="4272"/>
                </a:lnTo>
                <a:lnTo>
                  <a:pt x="241554" y="0"/>
                </a:lnTo>
                <a:close/>
              </a:path>
            </a:pathLst>
          </a:custGeom>
          <a:solidFill>
            <a:srgbClr val="FFFFFF"/>
          </a:solidFill>
        </p:spPr>
        <p:txBody>
          <a:bodyPr wrap="square" lIns="0" tIns="0" rIns="0" bIns="0" rtlCol="0"/>
          <a:lstStyle/>
          <a:p>
            <a:endParaRPr/>
          </a:p>
        </p:txBody>
      </p:sp>
      <p:sp>
        <p:nvSpPr>
          <p:cNvPr id="20" name="object 20"/>
          <p:cNvSpPr/>
          <p:nvPr/>
        </p:nvSpPr>
        <p:spPr>
          <a:xfrm>
            <a:off x="3438905" y="5470397"/>
            <a:ext cx="483234" cy="421005"/>
          </a:xfrm>
          <a:custGeom>
            <a:avLst/>
            <a:gdLst/>
            <a:ahLst/>
            <a:cxnLst/>
            <a:rect l="l" t="t" r="r" b="b"/>
            <a:pathLst>
              <a:path w="483235" h="421004">
                <a:moveTo>
                  <a:pt x="0" y="210311"/>
                </a:moveTo>
                <a:lnTo>
                  <a:pt x="4907" y="167926"/>
                </a:lnTo>
                <a:lnTo>
                  <a:pt x="18983" y="128448"/>
                </a:lnTo>
                <a:lnTo>
                  <a:pt x="41255" y="92723"/>
                </a:lnTo>
                <a:lnTo>
                  <a:pt x="70751" y="61598"/>
                </a:lnTo>
                <a:lnTo>
                  <a:pt x="106501" y="35917"/>
                </a:lnTo>
                <a:lnTo>
                  <a:pt x="147532" y="16527"/>
                </a:lnTo>
                <a:lnTo>
                  <a:pt x="192874" y="4272"/>
                </a:lnTo>
                <a:lnTo>
                  <a:pt x="241554" y="0"/>
                </a:lnTo>
                <a:lnTo>
                  <a:pt x="290233" y="4272"/>
                </a:lnTo>
                <a:lnTo>
                  <a:pt x="335575" y="16527"/>
                </a:lnTo>
                <a:lnTo>
                  <a:pt x="376606" y="35917"/>
                </a:lnTo>
                <a:lnTo>
                  <a:pt x="412356" y="61598"/>
                </a:lnTo>
                <a:lnTo>
                  <a:pt x="441852" y="92723"/>
                </a:lnTo>
                <a:lnTo>
                  <a:pt x="464124" y="128448"/>
                </a:lnTo>
                <a:lnTo>
                  <a:pt x="478200" y="167926"/>
                </a:lnTo>
                <a:lnTo>
                  <a:pt x="483108" y="210311"/>
                </a:lnTo>
                <a:lnTo>
                  <a:pt x="478200" y="252697"/>
                </a:lnTo>
                <a:lnTo>
                  <a:pt x="464124" y="292175"/>
                </a:lnTo>
                <a:lnTo>
                  <a:pt x="441852" y="327900"/>
                </a:lnTo>
                <a:lnTo>
                  <a:pt x="412356" y="359025"/>
                </a:lnTo>
                <a:lnTo>
                  <a:pt x="376606" y="384706"/>
                </a:lnTo>
                <a:lnTo>
                  <a:pt x="335575" y="404096"/>
                </a:lnTo>
                <a:lnTo>
                  <a:pt x="290233" y="416351"/>
                </a:lnTo>
                <a:lnTo>
                  <a:pt x="241554" y="420623"/>
                </a:lnTo>
                <a:lnTo>
                  <a:pt x="192874" y="416351"/>
                </a:lnTo>
                <a:lnTo>
                  <a:pt x="147532" y="404096"/>
                </a:lnTo>
                <a:lnTo>
                  <a:pt x="106501" y="384706"/>
                </a:lnTo>
                <a:lnTo>
                  <a:pt x="70751" y="359025"/>
                </a:lnTo>
                <a:lnTo>
                  <a:pt x="41255" y="327900"/>
                </a:lnTo>
                <a:lnTo>
                  <a:pt x="18983" y="292175"/>
                </a:lnTo>
                <a:lnTo>
                  <a:pt x="4907" y="252697"/>
                </a:lnTo>
                <a:lnTo>
                  <a:pt x="0" y="210311"/>
                </a:lnTo>
                <a:close/>
              </a:path>
            </a:pathLst>
          </a:custGeom>
          <a:ln w="25907">
            <a:solidFill>
              <a:srgbClr val="C0504D"/>
            </a:solidFill>
          </a:ln>
        </p:spPr>
        <p:txBody>
          <a:bodyPr wrap="square" lIns="0" tIns="0" rIns="0" bIns="0" rtlCol="0"/>
          <a:lstStyle/>
          <a:p>
            <a:endParaRPr/>
          </a:p>
        </p:txBody>
      </p:sp>
      <p:sp>
        <p:nvSpPr>
          <p:cNvPr id="21" name="object 21"/>
          <p:cNvSpPr txBox="1"/>
          <p:nvPr/>
        </p:nvSpPr>
        <p:spPr>
          <a:xfrm>
            <a:off x="2901695" y="5143500"/>
            <a:ext cx="1089660" cy="762000"/>
          </a:xfrm>
          <a:prstGeom prst="rect">
            <a:avLst/>
          </a:prstGeom>
          <a:ln w="9144">
            <a:solidFill>
              <a:srgbClr val="BE4B48"/>
            </a:solidFill>
          </a:ln>
        </p:spPr>
        <p:txBody>
          <a:bodyPr vert="horz" wrap="square" lIns="0" tIns="22860" rIns="0" bIns="0" rtlCol="0">
            <a:spAutoFit/>
          </a:bodyPr>
          <a:lstStyle/>
          <a:p>
            <a:pPr algn="ctr">
              <a:lnSpc>
                <a:spcPct val="100000"/>
              </a:lnSpc>
              <a:spcBef>
                <a:spcPts val="180"/>
              </a:spcBef>
            </a:pPr>
            <a:r>
              <a:rPr sz="1400" dirty="0">
                <a:latin typeface="Calibri"/>
                <a:cs typeface="Calibri"/>
              </a:rPr>
              <a:t>X</a:t>
            </a:r>
            <a:r>
              <a:rPr sz="1400" dirty="0">
                <a:latin typeface="メイリオ"/>
                <a:cs typeface="メイリオ"/>
              </a:rPr>
              <a:t>事業</a:t>
            </a:r>
            <a:endParaRPr sz="1400">
              <a:latin typeface="メイリオ"/>
              <a:cs typeface="メイリオ"/>
            </a:endParaRPr>
          </a:p>
          <a:p>
            <a:pPr marR="19050" algn="ctr">
              <a:lnSpc>
                <a:spcPct val="100000"/>
              </a:lnSpc>
              <a:spcBef>
                <a:spcPts val="915"/>
              </a:spcBef>
              <a:tabLst>
                <a:tab pos="492759" algn="l"/>
              </a:tabLst>
            </a:pPr>
            <a:r>
              <a:rPr sz="1100" dirty="0">
                <a:latin typeface="メイリオ"/>
                <a:cs typeface="メイリオ"/>
              </a:rPr>
              <a:t>土地	機械</a:t>
            </a:r>
            <a:endParaRPr sz="1100">
              <a:latin typeface="メイリオ"/>
              <a:cs typeface="メイリオ"/>
            </a:endParaRPr>
          </a:p>
          <a:p>
            <a:pPr marR="19050" algn="ctr">
              <a:lnSpc>
                <a:spcPct val="100000"/>
              </a:lnSpc>
              <a:tabLst>
                <a:tab pos="492759" algn="l"/>
              </a:tabLst>
            </a:pPr>
            <a:r>
              <a:rPr sz="1100" dirty="0">
                <a:latin typeface="メイリオ"/>
                <a:cs typeface="メイリオ"/>
              </a:rPr>
              <a:t>建物	ほか</a:t>
            </a:r>
            <a:endParaRPr sz="1100">
              <a:latin typeface="メイリオ"/>
              <a:cs typeface="メイリオ"/>
            </a:endParaRPr>
          </a:p>
        </p:txBody>
      </p:sp>
      <p:sp>
        <p:nvSpPr>
          <p:cNvPr id="22" name="object 22"/>
          <p:cNvSpPr/>
          <p:nvPr/>
        </p:nvSpPr>
        <p:spPr>
          <a:xfrm>
            <a:off x="1652777" y="5144261"/>
            <a:ext cx="1080770" cy="655320"/>
          </a:xfrm>
          <a:custGeom>
            <a:avLst/>
            <a:gdLst/>
            <a:ahLst/>
            <a:cxnLst/>
            <a:rect l="l" t="t" r="r" b="b"/>
            <a:pathLst>
              <a:path w="1080770" h="655320">
                <a:moveTo>
                  <a:pt x="752856" y="0"/>
                </a:moveTo>
                <a:lnTo>
                  <a:pt x="752856" y="163829"/>
                </a:lnTo>
                <a:lnTo>
                  <a:pt x="0" y="163829"/>
                </a:lnTo>
                <a:lnTo>
                  <a:pt x="0" y="491489"/>
                </a:lnTo>
                <a:lnTo>
                  <a:pt x="752856" y="491489"/>
                </a:lnTo>
                <a:lnTo>
                  <a:pt x="752856" y="655319"/>
                </a:lnTo>
                <a:lnTo>
                  <a:pt x="1080516" y="327659"/>
                </a:lnTo>
                <a:lnTo>
                  <a:pt x="752856" y="0"/>
                </a:lnTo>
                <a:close/>
              </a:path>
            </a:pathLst>
          </a:custGeom>
          <a:solidFill>
            <a:srgbClr val="F79646"/>
          </a:solidFill>
        </p:spPr>
        <p:txBody>
          <a:bodyPr wrap="square" lIns="0" tIns="0" rIns="0" bIns="0" rtlCol="0"/>
          <a:lstStyle/>
          <a:p>
            <a:endParaRPr/>
          </a:p>
        </p:txBody>
      </p:sp>
      <p:sp>
        <p:nvSpPr>
          <p:cNvPr id="23" name="object 23"/>
          <p:cNvSpPr/>
          <p:nvPr/>
        </p:nvSpPr>
        <p:spPr>
          <a:xfrm>
            <a:off x="1652777" y="5144261"/>
            <a:ext cx="1080770" cy="655320"/>
          </a:xfrm>
          <a:custGeom>
            <a:avLst/>
            <a:gdLst/>
            <a:ahLst/>
            <a:cxnLst/>
            <a:rect l="l" t="t" r="r" b="b"/>
            <a:pathLst>
              <a:path w="1080770" h="655320">
                <a:moveTo>
                  <a:pt x="0" y="163829"/>
                </a:moveTo>
                <a:lnTo>
                  <a:pt x="752856" y="163829"/>
                </a:lnTo>
                <a:lnTo>
                  <a:pt x="752856" y="0"/>
                </a:lnTo>
                <a:lnTo>
                  <a:pt x="1080516" y="327659"/>
                </a:lnTo>
                <a:lnTo>
                  <a:pt x="752856" y="655319"/>
                </a:lnTo>
                <a:lnTo>
                  <a:pt x="752856" y="491489"/>
                </a:lnTo>
                <a:lnTo>
                  <a:pt x="0" y="491489"/>
                </a:lnTo>
                <a:lnTo>
                  <a:pt x="0" y="163829"/>
                </a:lnTo>
                <a:close/>
              </a:path>
            </a:pathLst>
          </a:custGeom>
          <a:ln w="22860">
            <a:solidFill>
              <a:srgbClr val="E46C0A"/>
            </a:solidFill>
          </a:ln>
        </p:spPr>
        <p:txBody>
          <a:bodyPr wrap="square" lIns="0" tIns="0" rIns="0" bIns="0" rtlCol="0"/>
          <a:lstStyle/>
          <a:p>
            <a:endParaRPr/>
          </a:p>
        </p:txBody>
      </p:sp>
      <p:sp>
        <p:nvSpPr>
          <p:cNvPr id="24" name="object 24"/>
          <p:cNvSpPr txBox="1"/>
          <p:nvPr/>
        </p:nvSpPr>
        <p:spPr>
          <a:xfrm>
            <a:off x="1612379" y="4592981"/>
            <a:ext cx="993140" cy="96266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A社のX事業を</a:t>
            </a:r>
            <a:endParaRPr sz="1200">
              <a:latin typeface="メイリオ"/>
              <a:cs typeface="メイリオ"/>
            </a:endParaRPr>
          </a:p>
          <a:p>
            <a:pPr marL="114300" marR="56515" indent="-50800">
              <a:lnSpc>
                <a:spcPct val="100000"/>
              </a:lnSpc>
            </a:pPr>
            <a:r>
              <a:rPr sz="1200" spc="-5" dirty="0">
                <a:latin typeface="メイリオ"/>
                <a:cs typeface="メイリオ"/>
              </a:rPr>
              <a:t>B</a:t>
            </a:r>
            <a:r>
              <a:rPr sz="1200" dirty="0">
                <a:latin typeface="メイリオ"/>
                <a:cs typeface="メイリオ"/>
              </a:rPr>
              <a:t>社が引継ぎ 経営を強化</a:t>
            </a:r>
            <a:endParaRPr sz="1200">
              <a:latin typeface="メイリオ"/>
              <a:cs typeface="メイリオ"/>
            </a:endParaRPr>
          </a:p>
          <a:p>
            <a:pPr marL="3175" algn="ctr">
              <a:lnSpc>
                <a:spcPct val="100000"/>
              </a:lnSpc>
              <a:spcBef>
                <a:spcPts val="1614"/>
              </a:spcBef>
            </a:pPr>
            <a:r>
              <a:rPr sz="1200" dirty="0">
                <a:latin typeface="メイリオ"/>
                <a:cs typeface="メイリオ"/>
              </a:rPr>
              <a:t>事業譲渡等</a:t>
            </a:r>
            <a:endParaRPr sz="1200">
              <a:latin typeface="メイリオ"/>
              <a:cs typeface="メイリオ"/>
            </a:endParaRPr>
          </a:p>
        </p:txBody>
      </p:sp>
      <p:sp>
        <p:nvSpPr>
          <p:cNvPr id="25" name="object 25"/>
          <p:cNvSpPr/>
          <p:nvPr/>
        </p:nvSpPr>
        <p:spPr>
          <a:xfrm>
            <a:off x="1308005" y="6558184"/>
            <a:ext cx="1616710" cy="238760"/>
          </a:xfrm>
          <a:custGeom>
            <a:avLst/>
            <a:gdLst/>
            <a:ahLst/>
            <a:cxnLst/>
            <a:rect l="l" t="t" r="r" b="b"/>
            <a:pathLst>
              <a:path w="1616710" h="238759">
                <a:moveTo>
                  <a:pt x="1553991" y="56423"/>
                </a:moveTo>
                <a:lnTo>
                  <a:pt x="272212" y="56423"/>
                </a:lnTo>
                <a:lnTo>
                  <a:pt x="415333" y="50157"/>
                </a:lnTo>
                <a:lnTo>
                  <a:pt x="505135" y="9403"/>
                </a:lnTo>
                <a:lnTo>
                  <a:pt x="1405964" y="0"/>
                </a:lnTo>
                <a:lnTo>
                  <a:pt x="1422799" y="0"/>
                </a:lnTo>
                <a:lnTo>
                  <a:pt x="1439637" y="3134"/>
                </a:lnTo>
                <a:lnTo>
                  <a:pt x="1476119" y="12538"/>
                </a:lnTo>
                <a:lnTo>
                  <a:pt x="1512601" y="28211"/>
                </a:lnTo>
                <a:lnTo>
                  <a:pt x="1546276" y="50157"/>
                </a:lnTo>
                <a:lnTo>
                  <a:pt x="1553991" y="56423"/>
                </a:lnTo>
                <a:close/>
              </a:path>
              <a:path w="1616710" h="238759">
                <a:moveTo>
                  <a:pt x="676320" y="238233"/>
                </a:moveTo>
                <a:lnTo>
                  <a:pt x="463041" y="235098"/>
                </a:lnTo>
                <a:lnTo>
                  <a:pt x="266602" y="228829"/>
                </a:lnTo>
                <a:lnTo>
                  <a:pt x="204860" y="222560"/>
                </a:lnTo>
                <a:lnTo>
                  <a:pt x="151540" y="216291"/>
                </a:lnTo>
                <a:lnTo>
                  <a:pt x="109446" y="206887"/>
                </a:lnTo>
                <a:lnTo>
                  <a:pt x="44900" y="188079"/>
                </a:lnTo>
                <a:lnTo>
                  <a:pt x="11225" y="166136"/>
                </a:lnTo>
                <a:lnTo>
                  <a:pt x="0" y="141059"/>
                </a:lnTo>
                <a:lnTo>
                  <a:pt x="2806" y="128520"/>
                </a:lnTo>
                <a:lnTo>
                  <a:pt x="36482" y="90904"/>
                </a:lnTo>
                <a:lnTo>
                  <a:pt x="101027" y="62693"/>
                </a:lnTo>
                <a:lnTo>
                  <a:pt x="143124" y="53289"/>
                </a:lnTo>
                <a:lnTo>
                  <a:pt x="188022" y="53289"/>
                </a:lnTo>
                <a:lnTo>
                  <a:pt x="232923" y="56423"/>
                </a:lnTo>
                <a:lnTo>
                  <a:pt x="1553991" y="56423"/>
                </a:lnTo>
                <a:lnTo>
                  <a:pt x="1599596" y="103443"/>
                </a:lnTo>
                <a:lnTo>
                  <a:pt x="1616434" y="144194"/>
                </a:lnTo>
                <a:lnTo>
                  <a:pt x="1616434" y="156732"/>
                </a:lnTo>
                <a:lnTo>
                  <a:pt x="1613628" y="163005"/>
                </a:lnTo>
                <a:lnTo>
                  <a:pt x="1610824" y="172405"/>
                </a:lnTo>
                <a:lnTo>
                  <a:pt x="1574340" y="197483"/>
                </a:lnTo>
                <a:lnTo>
                  <a:pt x="1091654" y="228829"/>
                </a:lnTo>
                <a:lnTo>
                  <a:pt x="889600" y="235098"/>
                </a:lnTo>
                <a:lnTo>
                  <a:pt x="676320" y="238233"/>
                </a:lnTo>
                <a:close/>
              </a:path>
            </a:pathLst>
          </a:custGeom>
          <a:solidFill>
            <a:srgbClr val="B38F7E"/>
          </a:solidFill>
        </p:spPr>
        <p:txBody>
          <a:bodyPr wrap="square" lIns="0" tIns="0" rIns="0" bIns="0" rtlCol="0"/>
          <a:lstStyle/>
          <a:p>
            <a:endParaRPr/>
          </a:p>
        </p:txBody>
      </p:sp>
      <p:sp>
        <p:nvSpPr>
          <p:cNvPr id="26" name="object 26"/>
          <p:cNvSpPr/>
          <p:nvPr/>
        </p:nvSpPr>
        <p:spPr>
          <a:xfrm>
            <a:off x="1319231" y="6576993"/>
            <a:ext cx="1513205" cy="216535"/>
          </a:xfrm>
          <a:custGeom>
            <a:avLst/>
            <a:gdLst/>
            <a:ahLst/>
            <a:cxnLst/>
            <a:rect l="l" t="t" r="r" b="b"/>
            <a:pathLst>
              <a:path w="1513205" h="216534">
                <a:moveTo>
                  <a:pt x="892406" y="216291"/>
                </a:moveTo>
                <a:lnTo>
                  <a:pt x="847505" y="216291"/>
                </a:lnTo>
                <a:lnTo>
                  <a:pt x="819442" y="59561"/>
                </a:lnTo>
                <a:lnTo>
                  <a:pt x="830667" y="56423"/>
                </a:lnTo>
                <a:lnTo>
                  <a:pt x="892406" y="216291"/>
                </a:lnTo>
                <a:close/>
              </a:path>
              <a:path w="1513205" h="216534">
                <a:moveTo>
                  <a:pt x="353595" y="213156"/>
                </a:moveTo>
                <a:lnTo>
                  <a:pt x="317113" y="213156"/>
                </a:lnTo>
                <a:lnTo>
                  <a:pt x="631419" y="18807"/>
                </a:lnTo>
                <a:lnTo>
                  <a:pt x="645451" y="18807"/>
                </a:lnTo>
                <a:lnTo>
                  <a:pt x="353595" y="213156"/>
                </a:lnTo>
                <a:close/>
              </a:path>
              <a:path w="1513205" h="216534">
                <a:moveTo>
                  <a:pt x="16837" y="163001"/>
                </a:moveTo>
                <a:lnTo>
                  <a:pt x="5612" y="156732"/>
                </a:lnTo>
                <a:lnTo>
                  <a:pt x="0" y="147328"/>
                </a:lnTo>
                <a:lnTo>
                  <a:pt x="384464" y="31349"/>
                </a:lnTo>
                <a:lnTo>
                  <a:pt x="420946" y="28211"/>
                </a:lnTo>
                <a:lnTo>
                  <a:pt x="16837" y="163001"/>
                </a:lnTo>
                <a:close/>
              </a:path>
              <a:path w="1513205" h="216534">
                <a:moveTo>
                  <a:pt x="1512601" y="131655"/>
                </a:moveTo>
                <a:lnTo>
                  <a:pt x="1122524" y="0"/>
                </a:lnTo>
                <a:lnTo>
                  <a:pt x="1142168" y="0"/>
                </a:lnTo>
                <a:lnTo>
                  <a:pt x="1512601" y="112847"/>
                </a:lnTo>
                <a:lnTo>
                  <a:pt x="1512601" y="131655"/>
                </a:lnTo>
                <a:close/>
              </a:path>
              <a:path w="1513205" h="216534">
                <a:moveTo>
                  <a:pt x="1349835" y="200620"/>
                </a:moveTo>
                <a:lnTo>
                  <a:pt x="1130943" y="97174"/>
                </a:lnTo>
                <a:lnTo>
                  <a:pt x="1032722" y="47019"/>
                </a:lnTo>
                <a:lnTo>
                  <a:pt x="990627" y="25077"/>
                </a:lnTo>
                <a:lnTo>
                  <a:pt x="956951" y="3137"/>
                </a:lnTo>
                <a:lnTo>
                  <a:pt x="965370" y="3137"/>
                </a:lnTo>
                <a:lnTo>
                  <a:pt x="1001852" y="25077"/>
                </a:lnTo>
                <a:lnTo>
                  <a:pt x="1049560" y="47019"/>
                </a:lnTo>
                <a:lnTo>
                  <a:pt x="1161812" y="97174"/>
                </a:lnTo>
                <a:lnTo>
                  <a:pt x="1282483" y="147328"/>
                </a:lnTo>
                <a:lnTo>
                  <a:pt x="1391929" y="197483"/>
                </a:lnTo>
                <a:lnTo>
                  <a:pt x="1349835" y="200620"/>
                </a:lnTo>
                <a:close/>
              </a:path>
            </a:pathLst>
          </a:custGeom>
          <a:solidFill>
            <a:srgbClr val="E1C1A6"/>
          </a:solidFill>
        </p:spPr>
        <p:txBody>
          <a:bodyPr wrap="square" lIns="0" tIns="0" rIns="0" bIns="0" rtlCol="0"/>
          <a:lstStyle/>
          <a:p>
            <a:endParaRPr/>
          </a:p>
        </p:txBody>
      </p:sp>
      <p:sp>
        <p:nvSpPr>
          <p:cNvPr id="27" name="object 27"/>
          <p:cNvSpPr/>
          <p:nvPr/>
        </p:nvSpPr>
        <p:spPr>
          <a:xfrm>
            <a:off x="1451127" y="6598937"/>
            <a:ext cx="440690" cy="132080"/>
          </a:xfrm>
          <a:custGeom>
            <a:avLst/>
            <a:gdLst/>
            <a:ahLst/>
            <a:cxnLst/>
            <a:rect l="l" t="t" r="r" b="b"/>
            <a:pathLst>
              <a:path w="440689" h="132079">
                <a:moveTo>
                  <a:pt x="134702" y="131655"/>
                </a:moveTo>
                <a:lnTo>
                  <a:pt x="0" y="131655"/>
                </a:lnTo>
                <a:lnTo>
                  <a:pt x="61738" y="106578"/>
                </a:lnTo>
                <a:lnTo>
                  <a:pt x="196438" y="106578"/>
                </a:lnTo>
                <a:lnTo>
                  <a:pt x="134702" y="131655"/>
                </a:lnTo>
                <a:close/>
              </a:path>
              <a:path w="440689" h="132079">
                <a:moveTo>
                  <a:pt x="204860" y="100308"/>
                </a:moveTo>
                <a:lnTo>
                  <a:pt x="92605" y="100308"/>
                </a:lnTo>
                <a:lnTo>
                  <a:pt x="143118" y="81500"/>
                </a:lnTo>
                <a:lnTo>
                  <a:pt x="255374" y="81500"/>
                </a:lnTo>
                <a:lnTo>
                  <a:pt x="204860" y="100308"/>
                </a:lnTo>
                <a:close/>
              </a:path>
              <a:path w="440689" h="132079">
                <a:moveTo>
                  <a:pt x="275018" y="68962"/>
                </a:moveTo>
                <a:lnTo>
                  <a:pt x="182410" y="68962"/>
                </a:lnTo>
                <a:lnTo>
                  <a:pt x="224504" y="53289"/>
                </a:lnTo>
                <a:lnTo>
                  <a:pt x="317112" y="53289"/>
                </a:lnTo>
                <a:lnTo>
                  <a:pt x="275018" y="68962"/>
                </a:lnTo>
                <a:close/>
              </a:path>
              <a:path w="440689" h="132079">
                <a:moveTo>
                  <a:pt x="345173" y="40750"/>
                </a:moveTo>
                <a:lnTo>
                  <a:pt x="272209" y="40750"/>
                </a:lnTo>
                <a:lnTo>
                  <a:pt x="305887" y="25077"/>
                </a:lnTo>
                <a:lnTo>
                  <a:pt x="378851" y="25077"/>
                </a:lnTo>
                <a:lnTo>
                  <a:pt x="345173" y="40750"/>
                </a:lnTo>
                <a:close/>
              </a:path>
              <a:path w="440689" h="132079">
                <a:moveTo>
                  <a:pt x="415333" y="9403"/>
                </a:moveTo>
                <a:lnTo>
                  <a:pt x="362013" y="9403"/>
                </a:lnTo>
                <a:lnTo>
                  <a:pt x="387270" y="0"/>
                </a:lnTo>
                <a:lnTo>
                  <a:pt x="440590" y="0"/>
                </a:lnTo>
                <a:lnTo>
                  <a:pt x="415333" y="9403"/>
                </a:lnTo>
                <a:close/>
              </a:path>
            </a:pathLst>
          </a:custGeom>
          <a:solidFill>
            <a:srgbClr val="F7F2E7"/>
          </a:solidFill>
        </p:spPr>
        <p:txBody>
          <a:bodyPr wrap="square" lIns="0" tIns="0" rIns="0" bIns="0" rtlCol="0"/>
          <a:lstStyle/>
          <a:p>
            <a:endParaRPr/>
          </a:p>
        </p:txBody>
      </p:sp>
      <p:sp>
        <p:nvSpPr>
          <p:cNvPr id="28" name="object 28"/>
          <p:cNvSpPr/>
          <p:nvPr/>
        </p:nvSpPr>
        <p:spPr>
          <a:xfrm>
            <a:off x="2206022" y="6608343"/>
            <a:ext cx="269875" cy="141605"/>
          </a:xfrm>
          <a:custGeom>
            <a:avLst/>
            <a:gdLst/>
            <a:ahLst/>
            <a:cxnLst/>
            <a:rect l="l" t="t" r="r" b="b"/>
            <a:pathLst>
              <a:path w="269875" h="141604">
                <a:moveTo>
                  <a:pt x="117864" y="141059"/>
                </a:moveTo>
                <a:lnTo>
                  <a:pt x="101027" y="119116"/>
                </a:lnTo>
                <a:lnTo>
                  <a:pt x="235732" y="115982"/>
                </a:lnTo>
                <a:lnTo>
                  <a:pt x="269405" y="137921"/>
                </a:lnTo>
                <a:lnTo>
                  <a:pt x="117864" y="141059"/>
                </a:lnTo>
                <a:close/>
              </a:path>
              <a:path w="269875" h="141604">
                <a:moveTo>
                  <a:pt x="89801" y="106578"/>
                </a:moveTo>
                <a:lnTo>
                  <a:pt x="75770" y="87770"/>
                </a:lnTo>
                <a:lnTo>
                  <a:pt x="190828" y="87770"/>
                </a:lnTo>
                <a:lnTo>
                  <a:pt x="218892" y="103443"/>
                </a:lnTo>
                <a:lnTo>
                  <a:pt x="89801" y="106578"/>
                </a:lnTo>
                <a:close/>
              </a:path>
              <a:path w="269875" h="141604">
                <a:moveTo>
                  <a:pt x="168378" y="72097"/>
                </a:moveTo>
                <a:lnTo>
                  <a:pt x="61738" y="72097"/>
                </a:lnTo>
                <a:lnTo>
                  <a:pt x="50513" y="59558"/>
                </a:lnTo>
                <a:lnTo>
                  <a:pt x="143121" y="56423"/>
                </a:lnTo>
                <a:lnTo>
                  <a:pt x="168378" y="72097"/>
                </a:lnTo>
                <a:close/>
              </a:path>
              <a:path w="269875" h="141604">
                <a:moveTo>
                  <a:pt x="33678" y="40750"/>
                </a:moveTo>
                <a:lnTo>
                  <a:pt x="25256" y="31346"/>
                </a:lnTo>
                <a:lnTo>
                  <a:pt x="98220" y="28211"/>
                </a:lnTo>
                <a:lnTo>
                  <a:pt x="117864" y="37615"/>
                </a:lnTo>
                <a:lnTo>
                  <a:pt x="33678" y="40750"/>
                </a:lnTo>
                <a:close/>
              </a:path>
              <a:path w="269875" h="141604">
                <a:moveTo>
                  <a:pt x="67351" y="6269"/>
                </a:moveTo>
                <a:lnTo>
                  <a:pt x="5615" y="6269"/>
                </a:lnTo>
                <a:lnTo>
                  <a:pt x="0" y="0"/>
                </a:lnTo>
                <a:lnTo>
                  <a:pt x="53322" y="0"/>
                </a:lnTo>
                <a:lnTo>
                  <a:pt x="67351" y="6269"/>
                </a:lnTo>
                <a:close/>
              </a:path>
            </a:pathLst>
          </a:custGeom>
          <a:solidFill>
            <a:srgbClr val="F7F2E7"/>
          </a:solidFill>
        </p:spPr>
        <p:txBody>
          <a:bodyPr wrap="square" lIns="0" tIns="0" rIns="0" bIns="0" rtlCol="0"/>
          <a:lstStyle/>
          <a:p>
            <a:endParaRPr/>
          </a:p>
        </p:txBody>
      </p:sp>
      <p:sp>
        <p:nvSpPr>
          <p:cNvPr id="29" name="object 29"/>
          <p:cNvSpPr/>
          <p:nvPr/>
        </p:nvSpPr>
        <p:spPr>
          <a:xfrm>
            <a:off x="1869265" y="6608344"/>
            <a:ext cx="202054" cy="137921"/>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2396851" y="6598939"/>
            <a:ext cx="438150" cy="132080"/>
          </a:xfrm>
          <a:custGeom>
            <a:avLst/>
            <a:gdLst/>
            <a:ahLst/>
            <a:cxnLst/>
            <a:rect l="l" t="t" r="r" b="b"/>
            <a:pathLst>
              <a:path w="438150" h="132079">
                <a:moveTo>
                  <a:pt x="437784" y="131655"/>
                </a:moveTo>
                <a:lnTo>
                  <a:pt x="305887" y="131655"/>
                </a:lnTo>
                <a:lnTo>
                  <a:pt x="244148" y="106578"/>
                </a:lnTo>
                <a:lnTo>
                  <a:pt x="378851" y="106578"/>
                </a:lnTo>
                <a:lnTo>
                  <a:pt x="437784" y="131655"/>
                </a:lnTo>
                <a:close/>
              </a:path>
              <a:path w="438150" h="132079">
                <a:moveTo>
                  <a:pt x="347982" y="100308"/>
                </a:moveTo>
                <a:lnTo>
                  <a:pt x="235729" y="100308"/>
                </a:lnTo>
                <a:lnTo>
                  <a:pt x="182410" y="81500"/>
                </a:lnTo>
                <a:lnTo>
                  <a:pt x="297468" y="81500"/>
                </a:lnTo>
                <a:lnTo>
                  <a:pt x="347982" y="100308"/>
                </a:lnTo>
                <a:close/>
              </a:path>
              <a:path w="438150" h="132079">
                <a:moveTo>
                  <a:pt x="258180" y="68962"/>
                </a:moveTo>
                <a:lnTo>
                  <a:pt x="165572" y="68962"/>
                </a:lnTo>
                <a:lnTo>
                  <a:pt x="123477" y="53289"/>
                </a:lnTo>
                <a:lnTo>
                  <a:pt x="216085" y="53289"/>
                </a:lnTo>
                <a:lnTo>
                  <a:pt x="258180" y="68962"/>
                </a:lnTo>
                <a:close/>
              </a:path>
              <a:path w="438150" h="132079">
                <a:moveTo>
                  <a:pt x="168378" y="40750"/>
                </a:moveTo>
                <a:lnTo>
                  <a:pt x="95414" y="40750"/>
                </a:lnTo>
                <a:lnTo>
                  <a:pt x="61738" y="25077"/>
                </a:lnTo>
                <a:lnTo>
                  <a:pt x="134702" y="25077"/>
                </a:lnTo>
                <a:lnTo>
                  <a:pt x="168378" y="40750"/>
                </a:lnTo>
                <a:close/>
              </a:path>
              <a:path w="438150" h="132079">
                <a:moveTo>
                  <a:pt x="75770" y="9403"/>
                </a:moveTo>
                <a:lnTo>
                  <a:pt x="25256" y="9403"/>
                </a:lnTo>
                <a:lnTo>
                  <a:pt x="0" y="0"/>
                </a:lnTo>
                <a:lnTo>
                  <a:pt x="53319" y="0"/>
                </a:lnTo>
                <a:lnTo>
                  <a:pt x="75770" y="9403"/>
                </a:lnTo>
                <a:close/>
              </a:path>
            </a:pathLst>
          </a:custGeom>
          <a:solidFill>
            <a:srgbClr val="F7F2E7"/>
          </a:solidFill>
        </p:spPr>
        <p:txBody>
          <a:bodyPr wrap="square" lIns="0" tIns="0" rIns="0" bIns="0" rtlCol="0"/>
          <a:lstStyle/>
          <a:p>
            <a:endParaRPr/>
          </a:p>
        </p:txBody>
      </p:sp>
      <p:sp>
        <p:nvSpPr>
          <p:cNvPr id="31" name="object 31"/>
          <p:cNvSpPr/>
          <p:nvPr/>
        </p:nvSpPr>
        <p:spPr>
          <a:xfrm>
            <a:off x="2130251" y="6581699"/>
            <a:ext cx="721360" cy="0"/>
          </a:xfrm>
          <a:custGeom>
            <a:avLst/>
            <a:gdLst/>
            <a:ahLst/>
            <a:cxnLst/>
            <a:rect l="l" t="t" r="r" b="b"/>
            <a:pathLst>
              <a:path w="721360">
                <a:moveTo>
                  <a:pt x="0" y="0"/>
                </a:moveTo>
                <a:lnTo>
                  <a:pt x="721221" y="0"/>
                </a:lnTo>
              </a:path>
            </a:pathLst>
          </a:custGeom>
          <a:ln w="47019">
            <a:solidFill>
              <a:srgbClr val="805E53"/>
            </a:solidFill>
          </a:ln>
        </p:spPr>
        <p:txBody>
          <a:bodyPr wrap="square" lIns="0" tIns="0" rIns="0" bIns="0" rtlCol="0"/>
          <a:lstStyle/>
          <a:p>
            <a:endParaRPr/>
          </a:p>
        </p:txBody>
      </p:sp>
      <p:sp>
        <p:nvSpPr>
          <p:cNvPr id="32" name="object 32"/>
          <p:cNvSpPr/>
          <p:nvPr/>
        </p:nvSpPr>
        <p:spPr>
          <a:xfrm>
            <a:off x="1467964" y="5722623"/>
            <a:ext cx="1184275" cy="663575"/>
          </a:xfrm>
          <a:custGeom>
            <a:avLst/>
            <a:gdLst/>
            <a:ahLst/>
            <a:cxnLst/>
            <a:rect l="l" t="t" r="r" b="b"/>
            <a:pathLst>
              <a:path w="1184275" h="663575">
                <a:moveTo>
                  <a:pt x="631692" y="64442"/>
                </a:moveTo>
                <a:lnTo>
                  <a:pt x="314306" y="64442"/>
                </a:lnTo>
                <a:lnTo>
                  <a:pt x="325531" y="58172"/>
                </a:lnTo>
                <a:lnTo>
                  <a:pt x="333947" y="48768"/>
                </a:lnTo>
                <a:lnTo>
                  <a:pt x="367626" y="11156"/>
                </a:lnTo>
                <a:lnTo>
                  <a:pt x="400712" y="0"/>
                </a:lnTo>
                <a:lnTo>
                  <a:pt x="460170" y="0"/>
                </a:lnTo>
                <a:lnTo>
                  <a:pt x="474266" y="1749"/>
                </a:lnTo>
                <a:lnTo>
                  <a:pt x="527586" y="17425"/>
                </a:lnTo>
                <a:lnTo>
                  <a:pt x="586515" y="42502"/>
                </a:lnTo>
                <a:lnTo>
                  <a:pt x="631692" y="64442"/>
                </a:lnTo>
                <a:close/>
              </a:path>
              <a:path w="1184275" h="663575">
                <a:moveTo>
                  <a:pt x="909244" y="663163"/>
                </a:moveTo>
                <a:lnTo>
                  <a:pt x="289049" y="625544"/>
                </a:lnTo>
                <a:lnTo>
                  <a:pt x="272211" y="606740"/>
                </a:lnTo>
                <a:lnTo>
                  <a:pt x="249761" y="584794"/>
                </a:lnTo>
                <a:lnTo>
                  <a:pt x="218892" y="553451"/>
                </a:lnTo>
                <a:lnTo>
                  <a:pt x="182410" y="509562"/>
                </a:lnTo>
                <a:lnTo>
                  <a:pt x="140315" y="456273"/>
                </a:lnTo>
                <a:lnTo>
                  <a:pt x="92608" y="393580"/>
                </a:lnTo>
                <a:lnTo>
                  <a:pt x="39288" y="315214"/>
                </a:lnTo>
                <a:lnTo>
                  <a:pt x="28060" y="293274"/>
                </a:lnTo>
                <a:lnTo>
                  <a:pt x="16837" y="274463"/>
                </a:lnTo>
                <a:lnTo>
                  <a:pt x="5612" y="236851"/>
                </a:lnTo>
                <a:lnTo>
                  <a:pt x="0" y="205501"/>
                </a:lnTo>
                <a:lnTo>
                  <a:pt x="2803" y="189828"/>
                </a:lnTo>
                <a:lnTo>
                  <a:pt x="2803" y="174155"/>
                </a:lnTo>
                <a:lnTo>
                  <a:pt x="28060" y="124003"/>
                </a:lnTo>
                <a:lnTo>
                  <a:pt x="70157" y="83250"/>
                </a:lnTo>
                <a:lnTo>
                  <a:pt x="123477" y="58172"/>
                </a:lnTo>
                <a:lnTo>
                  <a:pt x="179600" y="45637"/>
                </a:lnTo>
                <a:lnTo>
                  <a:pt x="207666" y="42502"/>
                </a:lnTo>
                <a:lnTo>
                  <a:pt x="232923" y="42502"/>
                </a:lnTo>
                <a:lnTo>
                  <a:pt x="252567" y="45637"/>
                </a:lnTo>
                <a:lnTo>
                  <a:pt x="272211" y="51903"/>
                </a:lnTo>
                <a:lnTo>
                  <a:pt x="297468" y="61307"/>
                </a:lnTo>
                <a:lnTo>
                  <a:pt x="314306" y="64442"/>
                </a:lnTo>
                <a:lnTo>
                  <a:pt x="631692" y="64442"/>
                </a:lnTo>
                <a:lnTo>
                  <a:pt x="651063" y="73849"/>
                </a:lnTo>
                <a:lnTo>
                  <a:pt x="718415" y="114596"/>
                </a:lnTo>
                <a:lnTo>
                  <a:pt x="782960" y="158484"/>
                </a:lnTo>
                <a:lnTo>
                  <a:pt x="847505" y="211773"/>
                </a:lnTo>
                <a:lnTo>
                  <a:pt x="898018" y="255655"/>
                </a:lnTo>
                <a:lnTo>
                  <a:pt x="920469" y="274463"/>
                </a:lnTo>
                <a:lnTo>
                  <a:pt x="926081" y="277598"/>
                </a:lnTo>
                <a:lnTo>
                  <a:pt x="1077622" y="277598"/>
                </a:lnTo>
                <a:lnTo>
                  <a:pt x="1136555" y="343426"/>
                </a:lnTo>
                <a:lnTo>
                  <a:pt x="1159005" y="381045"/>
                </a:lnTo>
                <a:lnTo>
                  <a:pt x="1175843" y="415523"/>
                </a:lnTo>
                <a:lnTo>
                  <a:pt x="1181455" y="434334"/>
                </a:lnTo>
                <a:lnTo>
                  <a:pt x="1184262" y="453139"/>
                </a:lnTo>
                <a:lnTo>
                  <a:pt x="909244" y="663163"/>
                </a:lnTo>
                <a:close/>
              </a:path>
              <a:path w="1184275" h="663575">
                <a:moveTo>
                  <a:pt x="1077622" y="277598"/>
                </a:moveTo>
                <a:lnTo>
                  <a:pt x="926081" y="277598"/>
                </a:lnTo>
                <a:lnTo>
                  <a:pt x="926081" y="274463"/>
                </a:lnTo>
                <a:lnTo>
                  <a:pt x="914853" y="258790"/>
                </a:lnTo>
                <a:lnTo>
                  <a:pt x="864340" y="196097"/>
                </a:lnTo>
                <a:lnTo>
                  <a:pt x="833473" y="158484"/>
                </a:lnTo>
                <a:lnTo>
                  <a:pt x="808216" y="124003"/>
                </a:lnTo>
                <a:lnTo>
                  <a:pt x="802604" y="108327"/>
                </a:lnTo>
                <a:lnTo>
                  <a:pt x="802604" y="105192"/>
                </a:lnTo>
                <a:lnTo>
                  <a:pt x="805410" y="102061"/>
                </a:lnTo>
                <a:lnTo>
                  <a:pt x="816635" y="102061"/>
                </a:lnTo>
                <a:lnTo>
                  <a:pt x="864340" y="120865"/>
                </a:lnTo>
                <a:lnTo>
                  <a:pt x="928888" y="158484"/>
                </a:lnTo>
                <a:lnTo>
                  <a:pt x="965367" y="183562"/>
                </a:lnTo>
                <a:lnTo>
                  <a:pt x="1038331" y="239985"/>
                </a:lnTo>
                <a:lnTo>
                  <a:pt x="1074816" y="274463"/>
                </a:lnTo>
                <a:lnTo>
                  <a:pt x="1077622" y="277598"/>
                </a:lnTo>
                <a:close/>
              </a:path>
            </a:pathLst>
          </a:custGeom>
          <a:solidFill>
            <a:srgbClr val="ABDBDB"/>
          </a:solidFill>
        </p:spPr>
        <p:txBody>
          <a:bodyPr wrap="square" lIns="0" tIns="0" rIns="0" bIns="0" rtlCol="0"/>
          <a:lstStyle/>
          <a:p>
            <a:endParaRPr/>
          </a:p>
        </p:txBody>
      </p:sp>
      <p:sp>
        <p:nvSpPr>
          <p:cNvPr id="33" name="object 33"/>
          <p:cNvSpPr/>
          <p:nvPr/>
        </p:nvSpPr>
        <p:spPr>
          <a:xfrm>
            <a:off x="2438946" y="6150685"/>
            <a:ext cx="359410" cy="429895"/>
          </a:xfrm>
          <a:custGeom>
            <a:avLst/>
            <a:gdLst/>
            <a:ahLst/>
            <a:cxnLst/>
            <a:rect l="l" t="t" r="r" b="b"/>
            <a:pathLst>
              <a:path w="359410" h="429895">
                <a:moveTo>
                  <a:pt x="359207" y="429450"/>
                </a:moveTo>
                <a:lnTo>
                  <a:pt x="0" y="429450"/>
                </a:lnTo>
                <a:lnTo>
                  <a:pt x="2806" y="203755"/>
                </a:lnTo>
                <a:lnTo>
                  <a:pt x="2806" y="25077"/>
                </a:lnTo>
                <a:lnTo>
                  <a:pt x="28063" y="0"/>
                </a:lnTo>
                <a:lnTo>
                  <a:pt x="359207" y="6272"/>
                </a:lnTo>
                <a:lnTo>
                  <a:pt x="359207" y="429450"/>
                </a:lnTo>
                <a:close/>
              </a:path>
            </a:pathLst>
          </a:custGeom>
          <a:solidFill>
            <a:srgbClr val="5A2C2F"/>
          </a:solidFill>
        </p:spPr>
        <p:txBody>
          <a:bodyPr wrap="square" lIns="0" tIns="0" rIns="0" bIns="0" rtlCol="0"/>
          <a:lstStyle/>
          <a:p>
            <a:endParaRPr/>
          </a:p>
        </p:txBody>
      </p:sp>
      <p:sp>
        <p:nvSpPr>
          <p:cNvPr id="34" name="object 34"/>
          <p:cNvSpPr/>
          <p:nvPr/>
        </p:nvSpPr>
        <p:spPr>
          <a:xfrm>
            <a:off x="2461397" y="6150685"/>
            <a:ext cx="337185" cy="429895"/>
          </a:xfrm>
          <a:custGeom>
            <a:avLst/>
            <a:gdLst/>
            <a:ahLst/>
            <a:cxnLst/>
            <a:rect l="l" t="t" r="r" b="b"/>
            <a:pathLst>
              <a:path w="337185" h="429895">
                <a:moveTo>
                  <a:pt x="336757" y="429450"/>
                </a:moveTo>
                <a:lnTo>
                  <a:pt x="0" y="429450"/>
                </a:lnTo>
                <a:lnTo>
                  <a:pt x="2806" y="203755"/>
                </a:lnTo>
                <a:lnTo>
                  <a:pt x="14031" y="169271"/>
                </a:lnTo>
                <a:lnTo>
                  <a:pt x="2806" y="0"/>
                </a:lnTo>
                <a:lnTo>
                  <a:pt x="336757" y="6272"/>
                </a:lnTo>
                <a:lnTo>
                  <a:pt x="336757" y="429450"/>
                </a:lnTo>
                <a:close/>
              </a:path>
            </a:pathLst>
          </a:custGeom>
          <a:solidFill>
            <a:srgbClr val="9F7573"/>
          </a:solidFill>
        </p:spPr>
        <p:txBody>
          <a:bodyPr wrap="square" lIns="0" tIns="0" rIns="0" bIns="0" rtlCol="0"/>
          <a:lstStyle/>
          <a:p>
            <a:endParaRPr/>
          </a:p>
        </p:txBody>
      </p:sp>
      <p:sp>
        <p:nvSpPr>
          <p:cNvPr id="35" name="object 35"/>
          <p:cNvSpPr/>
          <p:nvPr/>
        </p:nvSpPr>
        <p:spPr>
          <a:xfrm>
            <a:off x="2503490" y="6194574"/>
            <a:ext cx="295275" cy="386080"/>
          </a:xfrm>
          <a:custGeom>
            <a:avLst/>
            <a:gdLst/>
            <a:ahLst/>
            <a:cxnLst/>
            <a:rect l="l" t="t" r="r" b="b"/>
            <a:pathLst>
              <a:path w="295275" h="386079">
                <a:moveTo>
                  <a:pt x="294662" y="385562"/>
                </a:moveTo>
                <a:lnTo>
                  <a:pt x="0" y="385562"/>
                </a:lnTo>
                <a:lnTo>
                  <a:pt x="2806" y="304061"/>
                </a:lnTo>
                <a:lnTo>
                  <a:pt x="8421" y="203749"/>
                </a:lnTo>
                <a:lnTo>
                  <a:pt x="14031" y="156729"/>
                </a:lnTo>
                <a:lnTo>
                  <a:pt x="19644" y="115982"/>
                </a:lnTo>
                <a:lnTo>
                  <a:pt x="33678" y="68959"/>
                </a:lnTo>
                <a:lnTo>
                  <a:pt x="36482" y="59558"/>
                </a:lnTo>
                <a:lnTo>
                  <a:pt x="84192" y="21942"/>
                </a:lnTo>
                <a:lnTo>
                  <a:pt x="140315" y="9400"/>
                </a:lnTo>
                <a:lnTo>
                  <a:pt x="179603" y="3134"/>
                </a:lnTo>
                <a:lnTo>
                  <a:pt x="294662" y="0"/>
                </a:lnTo>
                <a:lnTo>
                  <a:pt x="294662" y="385562"/>
                </a:lnTo>
                <a:close/>
              </a:path>
            </a:pathLst>
          </a:custGeom>
          <a:solidFill>
            <a:srgbClr val="B4938F"/>
          </a:solidFill>
        </p:spPr>
        <p:txBody>
          <a:bodyPr wrap="square" lIns="0" tIns="0" rIns="0" bIns="0" rtlCol="0"/>
          <a:lstStyle/>
          <a:p>
            <a:endParaRPr/>
          </a:p>
        </p:txBody>
      </p:sp>
      <p:sp>
        <p:nvSpPr>
          <p:cNvPr id="36" name="object 36"/>
          <p:cNvSpPr/>
          <p:nvPr/>
        </p:nvSpPr>
        <p:spPr>
          <a:xfrm>
            <a:off x="1757012" y="6580137"/>
            <a:ext cx="393065" cy="59690"/>
          </a:xfrm>
          <a:custGeom>
            <a:avLst/>
            <a:gdLst/>
            <a:ahLst/>
            <a:cxnLst/>
            <a:rect l="l" t="t" r="r" b="b"/>
            <a:pathLst>
              <a:path w="393064" h="59690">
                <a:moveTo>
                  <a:pt x="392883" y="59558"/>
                </a:moveTo>
                <a:lnTo>
                  <a:pt x="311500" y="56423"/>
                </a:lnTo>
                <a:lnTo>
                  <a:pt x="314306" y="15670"/>
                </a:lnTo>
                <a:lnTo>
                  <a:pt x="0" y="15670"/>
                </a:lnTo>
                <a:lnTo>
                  <a:pt x="42094" y="0"/>
                </a:lnTo>
                <a:lnTo>
                  <a:pt x="373239" y="0"/>
                </a:lnTo>
                <a:lnTo>
                  <a:pt x="392883" y="59558"/>
                </a:lnTo>
                <a:close/>
              </a:path>
            </a:pathLst>
          </a:custGeom>
          <a:solidFill>
            <a:srgbClr val="6A5149"/>
          </a:solidFill>
        </p:spPr>
        <p:txBody>
          <a:bodyPr wrap="square" lIns="0" tIns="0" rIns="0" bIns="0" rtlCol="0"/>
          <a:lstStyle/>
          <a:p>
            <a:endParaRPr/>
          </a:p>
        </p:txBody>
      </p:sp>
      <p:sp>
        <p:nvSpPr>
          <p:cNvPr id="37" name="object 37"/>
          <p:cNvSpPr/>
          <p:nvPr/>
        </p:nvSpPr>
        <p:spPr>
          <a:xfrm>
            <a:off x="2478233" y="6429673"/>
            <a:ext cx="300355" cy="85090"/>
          </a:xfrm>
          <a:custGeom>
            <a:avLst/>
            <a:gdLst/>
            <a:ahLst/>
            <a:cxnLst/>
            <a:rect l="l" t="t" r="r" b="b"/>
            <a:pathLst>
              <a:path w="300355" h="85090">
                <a:moveTo>
                  <a:pt x="297468" y="84635"/>
                </a:moveTo>
                <a:lnTo>
                  <a:pt x="0" y="84635"/>
                </a:lnTo>
                <a:lnTo>
                  <a:pt x="0" y="0"/>
                </a:lnTo>
                <a:lnTo>
                  <a:pt x="300275" y="3134"/>
                </a:lnTo>
                <a:lnTo>
                  <a:pt x="297468" y="84635"/>
                </a:lnTo>
                <a:close/>
              </a:path>
            </a:pathLst>
          </a:custGeom>
          <a:solidFill>
            <a:srgbClr val="5A2C2F"/>
          </a:solidFill>
        </p:spPr>
        <p:txBody>
          <a:bodyPr wrap="square" lIns="0" tIns="0" rIns="0" bIns="0" rtlCol="0"/>
          <a:lstStyle/>
          <a:p>
            <a:endParaRPr/>
          </a:p>
        </p:txBody>
      </p:sp>
      <p:sp>
        <p:nvSpPr>
          <p:cNvPr id="38" name="object 38"/>
          <p:cNvSpPr/>
          <p:nvPr/>
        </p:nvSpPr>
        <p:spPr>
          <a:xfrm>
            <a:off x="2478231" y="6481396"/>
            <a:ext cx="297815" cy="0"/>
          </a:xfrm>
          <a:custGeom>
            <a:avLst/>
            <a:gdLst/>
            <a:ahLst/>
            <a:cxnLst/>
            <a:rect l="l" t="t" r="r" b="b"/>
            <a:pathLst>
              <a:path w="297814">
                <a:moveTo>
                  <a:pt x="0" y="0"/>
                </a:moveTo>
                <a:lnTo>
                  <a:pt x="297468" y="0"/>
                </a:lnTo>
              </a:path>
            </a:pathLst>
          </a:custGeom>
          <a:ln w="65827">
            <a:solidFill>
              <a:srgbClr val="323550"/>
            </a:solidFill>
          </a:ln>
        </p:spPr>
        <p:txBody>
          <a:bodyPr wrap="square" lIns="0" tIns="0" rIns="0" bIns="0" rtlCol="0"/>
          <a:lstStyle/>
          <a:p>
            <a:endParaRPr/>
          </a:p>
        </p:txBody>
      </p:sp>
      <p:sp>
        <p:nvSpPr>
          <p:cNvPr id="39" name="object 39"/>
          <p:cNvSpPr/>
          <p:nvPr/>
        </p:nvSpPr>
        <p:spPr>
          <a:xfrm>
            <a:off x="2495071" y="6448482"/>
            <a:ext cx="8890" cy="28575"/>
          </a:xfrm>
          <a:custGeom>
            <a:avLst/>
            <a:gdLst/>
            <a:ahLst/>
            <a:cxnLst/>
            <a:rect l="l" t="t" r="r" b="b"/>
            <a:pathLst>
              <a:path w="8889" h="28575">
                <a:moveTo>
                  <a:pt x="8418" y="28211"/>
                </a:moveTo>
                <a:lnTo>
                  <a:pt x="0" y="28211"/>
                </a:lnTo>
                <a:lnTo>
                  <a:pt x="0" y="0"/>
                </a:lnTo>
                <a:lnTo>
                  <a:pt x="8418" y="0"/>
                </a:lnTo>
                <a:lnTo>
                  <a:pt x="8418" y="28211"/>
                </a:lnTo>
                <a:close/>
              </a:path>
            </a:pathLst>
          </a:custGeom>
          <a:solidFill>
            <a:srgbClr val="564A67"/>
          </a:solidFill>
        </p:spPr>
        <p:txBody>
          <a:bodyPr wrap="square" lIns="0" tIns="0" rIns="0" bIns="0" rtlCol="0"/>
          <a:lstStyle/>
          <a:p>
            <a:endParaRPr/>
          </a:p>
        </p:txBody>
      </p:sp>
      <p:sp>
        <p:nvSpPr>
          <p:cNvPr id="40" name="object 40"/>
          <p:cNvSpPr/>
          <p:nvPr/>
        </p:nvSpPr>
        <p:spPr>
          <a:xfrm>
            <a:off x="2587679" y="6448482"/>
            <a:ext cx="11430" cy="28575"/>
          </a:xfrm>
          <a:custGeom>
            <a:avLst/>
            <a:gdLst/>
            <a:ahLst/>
            <a:cxnLst/>
            <a:rect l="l" t="t" r="r" b="b"/>
            <a:pathLst>
              <a:path w="11430" h="28575">
                <a:moveTo>
                  <a:pt x="11225" y="28211"/>
                </a:moveTo>
                <a:lnTo>
                  <a:pt x="0" y="28211"/>
                </a:lnTo>
                <a:lnTo>
                  <a:pt x="0" y="0"/>
                </a:lnTo>
                <a:lnTo>
                  <a:pt x="11225" y="0"/>
                </a:lnTo>
                <a:lnTo>
                  <a:pt x="11225" y="28211"/>
                </a:lnTo>
                <a:close/>
              </a:path>
            </a:pathLst>
          </a:custGeom>
          <a:solidFill>
            <a:srgbClr val="564A67"/>
          </a:solidFill>
        </p:spPr>
        <p:txBody>
          <a:bodyPr wrap="square" lIns="0" tIns="0" rIns="0" bIns="0" rtlCol="0"/>
          <a:lstStyle/>
          <a:p>
            <a:endParaRPr/>
          </a:p>
        </p:txBody>
      </p:sp>
      <p:sp>
        <p:nvSpPr>
          <p:cNvPr id="41" name="object 41"/>
          <p:cNvSpPr/>
          <p:nvPr/>
        </p:nvSpPr>
        <p:spPr>
          <a:xfrm>
            <a:off x="2683091" y="6448482"/>
            <a:ext cx="8890" cy="28575"/>
          </a:xfrm>
          <a:custGeom>
            <a:avLst/>
            <a:gdLst/>
            <a:ahLst/>
            <a:cxnLst/>
            <a:rect l="l" t="t" r="r" b="b"/>
            <a:pathLst>
              <a:path w="8889" h="28575">
                <a:moveTo>
                  <a:pt x="8421" y="28211"/>
                </a:moveTo>
                <a:lnTo>
                  <a:pt x="0" y="28211"/>
                </a:lnTo>
                <a:lnTo>
                  <a:pt x="0" y="0"/>
                </a:lnTo>
                <a:lnTo>
                  <a:pt x="8421" y="0"/>
                </a:lnTo>
                <a:lnTo>
                  <a:pt x="8421" y="28211"/>
                </a:lnTo>
                <a:close/>
              </a:path>
            </a:pathLst>
          </a:custGeom>
          <a:solidFill>
            <a:srgbClr val="564A67"/>
          </a:solidFill>
        </p:spPr>
        <p:txBody>
          <a:bodyPr wrap="square" lIns="0" tIns="0" rIns="0" bIns="0" rtlCol="0"/>
          <a:lstStyle/>
          <a:p>
            <a:endParaRPr/>
          </a:p>
        </p:txBody>
      </p:sp>
      <p:sp>
        <p:nvSpPr>
          <p:cNvPr id="42" name="object 42"/>
          <p:cNvSpPr/>
          <p:nvPr/>
        </p:nvSpPr>
        <p:spPr>
          <a:xfrm>
            <a:off x="2770090" y="6448482"/>
            <a:ext cx="8890" cy="28575"/>
          </a:xfrm>
          <a:custGeom>
            <a:avLst/>
            <a:gdLst/>
            <a:ahLst/>
            <a:cxnLst/>
            <a:rect l="l" t="t" r="r" b="b"/>
            <a:pathLst>
              <a:path w="8889" h="28575">
                <a:moveTo>
                  <a:pt x="8418" y="28211"/>
                </a:moveTo>
                <a:lnTo>
                  <a:pt x="0" y="28211"/>
                </a:lnTo>
                <a:lnTo>
                  <a:pt x="0" y="0"/>
                </a:lnTo>
                <a:lnTo>
                  <a:pt x="8418" y="0"/>
                </a:lnTo>
                <a:lnTo>
                  <a:pt x="8418" y="28211"/>
                </a:lnTo>
                <a:close/>
              </a:path>
            </a:pathLst>
          </a:custGeom>
          <a:solidFill>
            <a:srgbClr val="564A67"/>
          </a:solidFill>
        </p:spPr>
        <p:txBody>
          <a:bodyPr wrap="square" lIns="0" tIns="0" rIns="0" bIns="0" rtlCol="0"/>
          <a:lstStyle/>
          <a:p>
            <a:endParaRPr/>
          </a:p>
        </p:txBody>
      </p:sp>
      <p:sp>
        <p:nvSpPr>
          <p:cNvPr id="43" name="object 43"/>
          <p:cNvSpPr/>
          <p:nvPr/>
        </p:nvSpPr>
        <p:spPr>
          <a:xfrm>
            <a:off x="2478233" y="6481396"/>
            <a:ext cx="309245" cy="0"/>
          </a:xfrm>
          <a:custGeom>
            <a:avLst/>
            <a:gdLst/>
            <a:ahLst/>
            <a:cxnLst/>
            <a:rect l="l" t="t" r="r" b="b"/>
            <a:pathLst>
              <a:path w="309244">
                <a:moveTo>
                  <a:pt x="0" y="0"/>
                </a:moveTo>
                <a:lnTo>
                  <a:pt x="308691" y="0"/>
                </a:lnTo>
              </a:path>
            </a:pathLst>
          </a:custGeom>
          <a:ln w="9403">
            <a:solidFill>
              <a:srgbClr val="564A67"/>
            </a:solidFill>
          </a:ln>
        </p:spPr>
        <p:txBody>
          <a:bodyPr wrap="square" lIns="0" tIns="0" rIns="0" bIns="0" rtlCol="0"/>
          <a:lstStyle/>
          <a:p>
            <a:endParaRPr/>
          </a:p>
        </p:txBody>
      </p:sp>
      <p:sp>
        <p:nvSpPr>
          <p:cNvPr id="44" name="object 44"/>
          <p:cNvSpPr/>
          <p:nvPr/>
        </p:nvSpPr>
        <p:spPr>
          <a:xfrm>
            <a:off x="2495071" y="6486098"/>
            <a:ext cx="8890" cy="28575"/>
          </a:xfrm>
          <a:custGeom>
            <a:avLst/>
            <a:gdLst/>
            <a:ahLst/>
            <a:cxnLst/>
            <a:rect l="l" t="t" r="r" b="b"/>
            <a:pathLst>
              <a:path w="8889" h="28575">
                <a:moveTo>
                  <a:pt x="8418" y="28211"/>
                </a:moveTo>
                <a:lnTo>
                  <a:pt x="0" y="28211"/>
                </a:lnTo>
                <a:lnTo>
                  <a:pt x="0" y="0"/>
                </a:lnTo>
                <a:lnTo>
                  <a:pt x="8418" y="0"/>
                </a:lnTo>
                <a:lnTo>
                  <a:pt x="8418" y="28211"/>
                </a:lnTo>
                <a:close/>
              </a:path>
            </a:pathLst>
          </a:custGeom>
          <a:solidFill>
            <a:srgbClr val="564A67"/>
          </a:solidFill>
        </p:spPr>
        <p:txBody>
          <a:bodyPr wrap="square" lIns="0" tIns="0" rIns="0" bIns="0" rtlCol="0"/>
          <a:lstStyle/>
          <a:p>
            <a:endParaRPr/>
          </a:p>
        </p:txBody>
      </p:sp>
      <p:sp>
        <p:nvSpPr>
          <p:cNvPr id="45" name="object 45"/>
          <p:cNvSpPr/>
          <p:nvPr/>
        </p:nvSpPr>
        <p:spPr>
          <a:xfrm>
            <a:off x="2587679" y="6486098"/>
            <a:ext cx="11430" cy="28575"/>
          </a:xfrm>
          <a:custGeom>
            <a:avLst/>
            <a:gdLst/>
            <a:ahLst/>
            <a:cxnLst/>
            <a:rect l="l" t="t" r="r" b="b"/>
            <a:pathLst>
              <a:path w="11430" h="28575">
                <a:moveTo>
                  <a:pt x="11225" y="28211"/>
                </a:moveTo>
                <a:lnTo>
                  <a:pt x="0" y="28211"/>
                </a:lnTo>
                <a:lnTo>
                  <a:pt x="0" y="0"/>
                </a:lnTo>
                <a:lnTo>
                  <a:pt x="11225" y="0"/>
                </a:lnTo>
                <a:lnTo>
                  <a:pt x="11225" y="28211"/>
                </a:lnTo>
                <a:close/>
              </a:path>
            </a:pathLst>
          </a:custGeom>
          <a:solidFill>
            <a:srgbClr val="564A67"/>
          </a:solidFill>
        </p:spPr>
        <p:txBody>
          <a:bodyPr wrap="square" lIns="0" tIns="0" rIns="0" bIns="0" rtlCol="0"/>
          <a:lstStyle/>
          <a:p>
            <a:endParaRPr/>
          </a:p>
        </p:txBody>
      </p:sp>
      <p:sp>
        <p:nvSpPr>
          <p:cNvPr id="46" name="object 46"/>
          <p:cNvSpPr/>
          <p:nvPr/>
        </p:nvSpPr>
        <p:spPr>
          <a:xfrm>
            <a:off x="2683091" y="6486098"/>
            <a:ext cx="8890" cy="28575"/>
          </a:xfrm>
          <a:custGeom>
            <a:avLst/>
            <a:gdLst/>
            <a:ahLst/>
            <a:cxnLst/>
            <a:rect l="l" t="t" r="r" b="b"/>
            <a:pathLst>
              <a:path w="8889" h="28575">
                <a:moveTo>
                  <a:pt x="8421" y="28211"/>
                </a:moveTo>
                <a:lnTo>
                  <a:pt x="0" y="28211"/>
                </a:lnTo>
                <a:lnTo>
                  <a:pt x="0" y="0"/>
                </a:lnTo>
                <a:lnTo>
                  <a:pt x="8421" y="0"/>
                </a:lnTo>
                <a:lnTo>
                  <a:pt x="8421" y="28211"/>
                </a:lnTo>
                <a:close/>
              </a:path>
            </a:pathLst>
          </a:custGeom>
          <a:solidFill>
            <a:srgbClr val="564A67"/>
          </a:solidFill>
        </p:spPr>
        <p:txBody>
          <a:bodyPr wrap="square" lIns="0" tIns="0" rIns="0" bIns="0" rtlCol="0"/>
          <a:lstStyle/>
          <a:p>
            <a:endParaRPr/>
          </a:p>
        </p:txBody>
      </p:sp>
      <p:sp>
        <p:nvSpPr>
          <p:cNvPr id="47" name="object 47"/>
          <p:cNvSpPr/>
          <p:nvPr/>
        </p:nvSpPr>
        <p:spPr>
          <a:xfrm>
            <a:off x="2770090" y="6486098"/>
            <a:ext cx="8890" cy="28575"/>
          </a:xfrm>
          <a:custGeom>
            <a:avLst/>
            <a:gdLst/>
            <a:ahLst/>
            <a:cxnLst/>
            <a:rect l="l" t="t" r="r" b="b"/>
            <a:pathLst>
              <a:path w="8889" h="28575">
                <a:moveTo>
                  <a:pt x="8418" y="28211"/>
                </a:moveTo>
                <a:lnTo>
                  <a:pt x="0" y="28211"/>
                </a:lnTo>
                <a:lnTo>
                  <a:pt x="0" y="0"/>
                </a:lnTo>
                <a:lnTo>
                  <a:pt x="8418" y="0"/>
                </a:lnTo>
                <a:lnTo>
                  <a:pt x="8418" y="28211"/>
                </a:lnTo>
                <a:close/>
              </a:path>
            </a:pathLst>
          </a:custGeom>
          <a:solidFill>
            <a:srgbClr val="564A67"/>
          </a:solidFill>
        </p:spPr>
        <p:txBody>
          <a:bodyPr wrap="square" lIns="0" tIns="0" rIns="0" bIns="0" rtlCol="0"/>
          <a:lstStyle/>
          <a:p>
            <a:endParaRPr/>
          </a:p>
        </p:txBody>
      </p:sp>
      <p:sp>
        <p:nvSpPr>
          <p:cNvPr id="48" name="object 48"/>
          <p:cNvSpPr/>
          <p:nvPr/>
        </p:nvSpPr>
        <p:spPr>
          <a:xfrm>
            <a:off x="2551196" y="6429674"/>
            <a:ext cx="25400" cy="91440"/>
          </a:xfrm>
          <a:custGeom>
            <a:avLst/>
            <a:gdLst/>
            <a:ahLst/>
            <a:cxnLst/>
            <a:rect l="l" t="t" r="r" b="b"/>
            <a:pathLst>
              <a:path w="25400" h="91440">
                <a:moveTo>
                  <a:pt x="14031" y="90904"/>
                </a:moveTo>
                <a:lnTo>
                  <a:pt x="0" y="90904"/>
                </a:lnTo>
                <a:lnTo>
                  <a:pt x="2806" y="15676"/>
                </a:lnTo>
                <a:lnTo>
                  <a:pt x="11225" y="0"/>
                </a:lnTo>
                <a:lnTo>
                  <a:pt x="25256" y="0"/>
                </a:lnTo>
                <a:lnTo>
                  <a:pt x="22450" y="68965"/>
                </a:lnTo>
                <a:lnTo>
                  <a:pt x="16837" y="75234"/>
                </a:lnTo>
                <a:lnTo>
                  <a:pt x="14031" y="90904"/>
                </a:lnTo>
                <a:close/>
              </a:path>
            </a:pathLst>
          </a:custGeom>
          <a:solidFill>
            <a:srgbClr val="664844"/>
          </a:solidFill>
        </p:spPr>
        <p:txBody>
          <a:bodyPr wrap="square" lIns="0" tIns="0" rIns="0" bIns="0" rtlCol="0"/>
          <a:lstStyle/>
          <a:p>
            <a:endParaRPr/>
          </a:p>
        </p:txBody>
      </p:sp>
      <p:sp>
        <p:nvSpPr>
          <p:cNvPr id="49" name="object 49"/>
          <p:cNvSpPr/>
          <p:nvPr/>
        </p:nvSpPr>
        <p:spPr>
          <a:xfrm>
            <a:off x="2556808" y="6429675"/>
            <a:ext cx="19685" cy="91440"/>
          </a:xfrm>
          <a:custGeom>
            <a:avLst/>
            <a:gdLst/>
            <a:ahLst/>
            <a:cxnLst/>
            <a:rect l="l" t="t" r="r" b="b"/>
            <a:pathLst>
              <a:path w="19685" h="91440">
                <a:moveTo>
                  <a:pt x="8421" y="90904"/>
                </a:moveTo>
                <a:lnTo>
                  <a:pt x="0" y="90904"/>
                </a:lnTo>
                <a:lnTo>
                  <a:pt x="0" y="75234"/>
                </a:lnTo>
                <a:lnTo>
                  <a:pt x="5615" y="68965"/>
                </a:lnTo>
                <a:lnTo>
                  <a:pt x="5615" y="0"/>
                </a:lnTo>
                <a:lnTo>
                  <a:pt x="19644" y="0"/>
                </a:lnTo>
                <a:lnTo>
                  <a:pt x="16837" y="68965"/>
                </a:lnTo>
                <a:lnTo>
                  <a:pt x="11228" y="75234"/>
                </a:lnTo>
                <a:lnTo>
                  <a:pt x="8421" y="90904"/>
                </a:lnTo>
                <a:close/>
              </a:path>
            </a:pathLst>
          </a:custGeom>
          <a:solidFill>
            <a:srgbClr val="AA756C"/>
          </a:solidFill>
        </p:spPr>
        <p:txBody>
          <a:bodyPr wrap="square" lIns="0" tIns="0" rIns="0" bIns="0" rtlCol="0"/>
          <a:lstStyle/>
          <a:p>
            <a:endParaRPr/>
          </a:p>
        </p:txBody>
      </p:sp>
      <p:sp>
        <p:nvSpPr>
          <p:cNvPr id="50" name="object 50"/>
          <p:cNvSpPr/>
          <p:nvPr/>
        </p:nvSpPr>
        <p:spPr>
          <a:xfrm>
            <a:off x="2660641" y="6429676"/>
            <a:ext cx="25400" cy="91440"/>
          </a:xfrm>
          <a:custGeom>
            <a:avLst/>
            <a:gdLst/>
            <a:ahLst/>
            <a:cxnLst/>
            <a:rect l="l" t="t" r="r" b="b"/>
            <a:pathLst>
              <a:path w="25400" h="91440">
                <a:moveTo>
                  <a:pt x="14031" y="90904"/>
                </a:moveTo>
                <a:lnTo>
                  <a:pt x="0" y="90904"/>
                </a:lnTo>
                <a:lnTo>
                  <a:pt x="0" y="15676"/>
                </a:lnTo>
                <a:lnTo>
                  <a:pt x="11225" y="0"/>
                </a:lnTo>
                <a:lnTo>
                  <a:pt x="25256" y="0"/>
                </a:lnTo>
                <a:lnTo>
                  <a:pt x="22450" y="68965"/>
                </a:lnTo>
                <a:lnTo>
                  <a:pt x="14031" y="75234"/>
                </a:lnTo>
                <a:lnTo>
                  <a:pt x="14031" y="90904"/>
                </a:lnTo>
                <a:close/>
              </a:path>
            </a:pathLst>
          </a:custGeom>
          <a:solidFill>
            <a:srgbClr val="664844"/>
          </a:solidFill>
        </p:spPr>
        <p:txBody>
          <a:bodyPr wrap="square" lIns="0" tIns="0" rIns="0" bIns="0" rtlCol="0"/>
          <a:lstStyle/>
          <a:p>
            <a:endParaRPr/>
          </a:p>
        </p:txBody>
      </p:sp>
      <p:sp>
        <p:nvSpPr>
          <p:cNvPr id="51" name="object 51"/>
          <p:cNvSpPr/>
          <p:nvPr/>
        </p:nvSpPr>
        <p:spPr>
          <a:xfrm>
            <a:off x="2663450" y="6429677"/>
            <a:ext cx="22860" cy="91440"/>
          </a:xfrm>
          <a:custGeom>
            <a:avLst/>
            <a:gdLst/>
            <a:ahLst/>
            <a:cxnLst/>
            <a:rect l="l" t="t" r="r" b="b"/>
            <a:pathLst>
              <a:path w="22860" h="91440">
                <a:moveTo>
                  <a:pt x="11225" y="90904"/>
                </a:moveTo>
                <a:lnTo>
                  <a:pt x="0" y="90904"/>
                </a:lnTo>
                <a:lnTo>
                  <a:pt x="2806" y="75234"/>
                </a:lnTo>
                <a:lnTo>
                  <a:pt x="8418" y="68965"/>
                </a:lnTo>
                <a:lnTo>
                  <a:pt x="8418" y="0"/>
                </a:lnTo>
                <a:lnTo>
                  <a:pt x="22447" y="0"/>
                </a:lnTo>
                <a:lnTo>
                  <a:pt x="19641" y="68965"/>
                </a:lnTo>
                <a:lnTo>
                  <a:pt x="11225" y="75234"/>
                </a:lnTo>
                <a:lnTo>
                  <a:pt x="11225" y="90904"/>
                </a:lnTo>
                <a:close/>
              </a:path>
            </a:pathLst>
          </a:custGeom>
          <a:solidFill>
            <a:srgbClr val="AA756C"/>
          </a:solidFill>
        </p:spPr>
        <p:txBody>
          <a:bodyPr wrap="square" lIns="0" tIns="0" rIns="0" bIns="0" rtlCol="0"/>
          <a:lstStyle/>
          <a:p>
            <a:endParaRPr/>
          </a:p>
        </p:txBody>
      </p:sp>
      <p:sp>
        <p:nvSpPr>
          <p:cNvPr id="52" name="object 52"/>
          <p:cNvSpPr/>
          <p:nvPr/>
        </p:nvSpPr>
        <p:spPr>
          <a:xfrm>
            <a:off x="2764476" y="6429678"/>
            <a:ext cx="25400" cy="91440"/>
          </a:xfrm>
          <a:custGeom>
            <a:avLst/>
            <a:gdLst/>
            <a:ahLst/>
            <a:cxnLst/>
            <a:rect l="l" t="t" r="r" b="b"/>
            <a:pathLst>
              <a:path w="25400" h="91440">
                <a:moveTo>
                  <a:pt x="14031" y="90904"/>
                </a:moveTo>
                <a:lnTo>
                  <a:pt x="0" y="90904"/>
                </a:lnTo>
                <a:lnTo>
                  <a:pt x="2806" y="15676"/>
                </a:lnTo>
                <a:lnTo>
                  <a:pt x="11225" y="0"/>
                </a:lnTo>
                <a:lnTo>
                  <a:pt x="25256" y="0"/>
                </a:lnTo>
                <a:lnTo>
                  <a:pt x="22447" y="68965"/>
                </a:lnTo>
                <a:lnTo>
                  <a:pt x="16835" y="75234"/>
                </a:lnTo>
                <a:lnTo>
                  <a:pt x="14031" y="90904"/>
                </a:lnTo>
                <a:close/>
              </a:path>
            </a:pathLst>
          </a:custGeom>
          <a:solidFill>
            <a:srgbClr val="664844"/>
          </a:solidFill>
        </p:spPr>
        <p:txBody>
          <a:bodyPr wrap="square" lIns="0" tIns="0" rIns="0" bIns="0" rtlCol="0"/>
          <a:lstStyle/>
          <a:p>
            <a:endParaRPr/>
          </a:p>
        </p:txBody>
      </p:sp>
      <p:sp>
        <p:nvSpPr>
          <p:cNvPr id="53" name="object 53"/>
          <p:cNvSpPr/>
          <p:nvPr/>
        </p:nvSpPr>
        <p:spPr>
          <a:xfrm>
            <a:off x="2770088" y="6429678"/>
            <a:ext cx="19685" cy="91440"/>
          </a:xfrm>
          <a:custGeom>
            <a:avLst/>
            <a:gdLst/>
            <a:ahLst/>
            <a:cxnLst/>
            <a:rect l="l" t="t" r="r" b="b"/>
            <a:pathLst>
              <a:path w="19685" h="91440">
                <a:moveTo>
                  <a:pt x="8418" y="90904"/>
                </a:moveTo>
                <a:lnTo>
                  <a:pt x="0" y="90904"/>
                </a:lnTo>
                <a:lnTo>
                  <a:pt x="0" y="75234"/>
                </a:lnTo>
                <a:lnTo>
                  <a:pt x="5612" y="68965"/>
                </a:lnTo>
                <a:lnTo>
                  <a:pt x="5612" y="0"/>
                </a:lnTo>
                <a:lnTo>
                  <a:pt x="19644" y="0"/>
                </a:lnTo>
                <a:lnTo>
                  <a:pt x="16835" y="68965"/>
                </a:lnTo>
                <a:lnTo>
                  <a:pt x="11225" y="75234"/>
                </a:lnTo>
                <a:lnTo>
                  <a:pt x="8418" y="90904"/>
                </a:lnTo>
                <a:close/>
              </a:path>
            </a:pathLst>
          </a:custGeom>
          <a:solidFill>
            <a:srgbClr val="AA756C"/>
          </a:solidFill>
        </p:spPr>
        <p:txBody>
          <a:bodyPr wrap="square" lIns="0" tIns="0" rIns="0" bIns="0" rtlCol="0"/>
          <a:lstStyle/>
          <a:p>
            <a:endParaRPr/>
          </a:p>
        </p:txBody>
      </p:sp>
      <p:sp>
        <p:nvSpPr>
          <p:cNvPr id="54" name="object 54"/>
          <p:cNvSpPr/>
          <p:nvPr/>
        </p:nvSpPr>
        <p:spPr>
          <a:xfrm>
            <a:off x="2478231" y="6244737"/>
            <a:ext cx="320040" cy="88265"/>
          </a:xfrm>
          <a:custGeom>
            <a:avLst/>
            <a:gdLst/>
            <a:ahLst/>
            <a:cxnLst/>
            <a:rect l="l" t="t" r="r" b="b"/>
            <a:pathLst>
              <a:path w="320039" h="88264">
                <a:moveTo>
                  <a:pt x="311503" y="87770"/>
                </a:moveTo>
                <a:lnTo>
                  <a:pt x="0" y="87770"/>
                </a:lnTo>
                <a:lnTo>
                  <a:pt x="0" y="0"/>
                </a:lnTo>
                <a:lnTo>
                  <a:pt x="319919" y="3134"/>
                </a:lnTo>
                <a:lnTo>
                  <a:pt x="319919" y="75228"/>
                </a:lnTo>
                <a:lnTo>
                  <a:pt x="311503" y="87770"/>
                </a:lnTo>
                <a:close/>
              </a:path>
            </a:pathLst>
          </a:custGeom>
          <a:solidFill>
            <a:srgbClr val="5A2C2F"/>
          </a:solidFill>
        </p:spPr>
        <p:txBody>
          <a:bodyPr wrap="square" lIns="0" tIns="0" rIns="0" bIns="0" rtlCol="0"/>
          <a:lstStyle/>
          <a:p>
            <a:endParaRPr/>
          </a:p>
        </p:txBody>
      </p:sp>
      <p:sp>
        <p:nvSpPr>
          <p:cNvPr id="55" name="object 55"/>
          <p:cNvSpPr/>
          <p:nvPr/>
        </p:nvSpPr>
        <p:spPr>
          <a:xfrm>
            <a:off x="2483843" y="6266677"/>
            <a:ext cx="314325" cy="69215"/>
          </a:xfrm>
          <a:custGeom>
            <a:avLst/>
            <a:gdLst/>
            <a:ahLst/>
            <a:cxnLst/>
            <a:rect l="l" t="t" r="r" b="b"/>
            <a:pathLst>
              <a:path w="314325" h="69214">
                <a:moveTo>
                  <a:pt x="303081" y="68965"/>
                </a:moveTo>
                <a:lnTo>
                  <a:pt x="0" y="68965"/>
                </a:lnTo>
                <a:lnTo>
                  <a:pt x="0" y="0"/>
                </a:lnTo>
                <a:lnTo>
                  <a:pt x="314306" y="0"/>
                </a:lnTo>
                <a:lnTo>
                  <a:pt x="314306" y="43888"/>
                </a:lnTo>
                <a:lnTo>
                  <a:pt x="303081" y="68965"/>
                </a:lnTo>
                <a:close/>
              </a:path>
            </a:pathLst>
          </a:custGeom>
          <a:solidFill>
            <a:srgbClr val="323550"/>
          </a:solidFill>
        </p:spPr>
        <p:txBody>
          <a:bodyPr wrap="square" lIns="0" tIns="0" rIns="0" bIns="0" rtlCol="0"/>
          <a:lstStyle/>
          <a:p>
            <a:endParaRPr/>
          </a:p>
        </p:txBody>
      </p:sp>
      <p:sp>
        <p:nvSpPr>
          <p:cNvPr id="56" name="object 56"/>
          <p:cNvSpPr/>
          <p:nvPr/>
        </p:nvSpPr>
        <p:spPr>
          <a:xfrm>
            <a:off x="2504890" y="6266677"/>
            <a:ext cx="0" cy="69215"/>
          </a:xfrm>
          <a:custGeom>
            <a:avLst/>
            <a:gdLst/>
            <a:ahLst/>
            <a:cxnLst/>
            <a:rect l="l" t="t" r="r" b="b"/>
            <a:pathLst>
              <a:path h="69214">
                <a:moveTo>
                  <a:pt x="0" y="0"/>
                </a:moveTo>
                <a:lnTo>
                  <a:pt x="0" y="68965"/>
                </a:lnTo>
                <a:lnTo>
                  <a:pt x="0" y="0"/>
                </a:lnTo>
                <a:close/>
              </a:path>
            </a:pathLst>
          </a:custGeom>
          <a:solidFill>
            <a:srgbClr val="564A67"/>
          </a:solidFill>
        </p:spPr>
        <p:txBody>
          <a:bodyPr wrap="square" lIns="0" tIns="0" rIns="0" bIns="0" rtlCol="0"/>
          <a:lstStyle/>
          <a:p>
            <a:endParaRPr/>
          </a:p>
        </p:txBody>
      </p:sp>
      <p:sp>
        <p:nvSpPr>
          <p:cNvPr id="57" name="object 57"/>
          <p:cNvSpPr/>
          <p:nvPr/>
        </p:nvSpPr>
        <p:spPr>
          <a:xfrm>
            <a:off x="2598902" y="6266677"/>
            <a:ext cx="0" cy="69215"/>
          </a:xfrm>
          <a:custGeom>
            <a:avLst/>
            <a:gdLst/>
            <a:ahLst/>
            <a:cxnLst/>
            <a:rect l="l" t="t" r="r" b="b"/>
            <a:pathLst>
              <a:path h="69214">
                <a:moveTo>
                  <a:pt x="0" y="0"/>
                </a:moveTo>
                <a:lnTo>
                  <a:pt x="0" y="68965"/>
                </a:lnTo>
                <a:lnTo>
                  <a:pt x="0" y="0"/>
                </a:lnTo>
                <a:close/>
              </a:path>
            </a:pathLst>
          </a:custGeom>
          <a:solidFill>
            <a:srgbClr val="564A67"/>
          </a:solidFill>
        </p:spPr>
        <p:txBody>
          <a:bodyPr wrap="square" lIns="0" tIns="0" rIns="0" bIns="0" rtlCol="0"/>
          <a:lstStyle/>
          <a:p>
            <a:endParaRPr/>
          </a:p>
        </p:txBody>
      </p:sp>
      <p:sp>
        <p:nvSpPr>
          <p:cNvPr id="58" name="object 58"/>
          <p:cNvSpPr/>
          <p:nvPr/>
        </p:nvSpPr>
        <p:spPr>
          <a:xfrm>
            <a:off x="2692914" y="6266677"/>
            <a:ext cx="0" cy="69215"/>
          </a:xfrm>
          <a:custGeom>
            <a:avLst/>
            <a:gdLst/>
            <a:ahLst/>
            <a:cxnLst/>
            <a:rect l="l" t="t" r="r" b="b"/>
            <a:pathLst>
              <a:path h="69214">
                <a:moveTo>
                  <a:pt x="0" y="0"/>
                </a:moveTo>
                <a:lnTo>
                  <a:pt x="0" y="68965"/>
                </a:lnTo>
                <a:lnTo>
                  <a:pt x="0" y="0"/>
                </a:lnTo>
                <a:close/>
              </a:path>
            </a:pathLst>
          </a:custGeom>
          <a:solidFill>
            <a:srgbClr val="564A67"/>
          </a:solidFill>
        </p:spPr>
        <p:txBody>
          <a:bodyPr wrap="square" lIns="0" tIns="0" rIns="0" bIns="0" rtlCol="0"/>
          <a:lstStyle/>
          <a:p>
            <a:endParaRPr/>
          </a:p>
        </p:txBody>
      </p:sp>
      <p:sp>
        <p:nvSpPr>
          <p:cNvPr id="59" name="object 59"/>
          <p:cNvSpPr/>
          <p:nvPr/>
        </p:nvSpPr>
        <p:spPr>
          <a:xfrm>
            <a:off x="2791135" y="6266677"/>
            <a:ext cx="0" cy="69215"/>
          </a:xfrm>
          <a:custGeom>
            <a:avLst/>
            <a:gdLst/>
            <a:ahLst/>
            <a:cxnLst/>
            <a:rect l="l" t="t" r="r" b="b"/>
            <a:pathLst>
              <a:path h="69214">
                <a:moveTo>
                  <a:pt x="0" y="0"/>
                </a:moveTo>
                <a:lnTo>
                  <a:pt x="0" y="68965"/>
                </a:lnTo>
                <a:lnTo>
                  <a:pt x="0" y="0"/>
                </a:lnTo>
                <a:close/>
              </a:path>
            </a:pathLst>
          </a:custGeom>
          <a:solidFill>
            <a:srgbClr val="564A67"/>
          </a:solidFill>
        </p:spPr>
        <p:txBody>
          <a:bodyPr wrap="square" lIns="0" tIns="0" rIns="0" bIns="0" rtlCol="0"/>
          <a:lstStyle/>
          <a:p>
            <a:endParaRPr/>
          </a:p>
        </p:txBody>
      </p:sp>
      <p:sp>
        <p:nvSpPr>
          <p:cNvPr id="60" name="object 60"/>
          <p:cNvSpPr/>
          <p:nvPr/>
        </p:nvSpPr>
        <p:spPr>
          <a:xfrm>
            <a:off x="2483842" y="6301162"/>
            <a:ext cx="314325" cy="0"/>
          </a:xfrm>
          <a:custGeom>
            <a:avLst/>
            <a:gdLst/>
            <a:ahLst/>
            <a:cxnLst/>
            <a:rect l="l" t="t" r="r" b="b"/>
            <a:pathLst>
              <a:path w="314325">
                <a:moveTo>
                  <a:pt x="0" y="0"/>
                </a:moveTo>
                <a:lnTo>
                  <a:pt x="314306" y="0"/>
                </a:lnTo>
              </a:path>
            </a:pathLst>
          </a:custGeom>
          <a:ln w="6269">
            <a:solidFill>
              <a:srgbClr val="564A67"/>
            </a:solidFill>
          </a:ln>
        </p:spPr>
        <p:txBody>
          <a:bodyPr wrap="square" lIns="0" tIns="0" rIns="0" bIns="0" rtlCol="0"/>
          <a:lstStyle/>
          <a:p>
            <a:endParaRPr/>
          </a:p>
        </p:txBody>
      </p:sp>
      <p:sp>
        <p:nvSpPr>
          <p:cNvPr id="61" name="object 61"/>
          <p:cNvSpPr/>
          <p:nvPr/>
        </p:nvSpPr>
        <p:spPr>
          <a:xfrm>
            <a:off x="2568033" y="6244738"/>
            <a:ext cx="25400" cy="91440"/>
          </a:xfrm>
          <a:custGeom>
            <a:avLst/>
            <a:gdLst/>
            <a:ahLst/>
            <a:cxnLst/>
            <a:rect l="l" t="t" r="r" b="b"/>
            <a:pathLst>
              <a:path w="25400" h="91439">
                <a:moveTo>
                  <a:pt x="14028" y="90904"/>
                </a:moveTo>
                <a:lnTo>
                  <a:pt x="0" y="90904"/>
                </a:lnTo>
                <a:lnTo>
                  <a:pt x="0" y="15673"/>
                </a:lnTo>
                <a:lnTo>
                  <a:pt x="11225" y="0"/>
                </a:lnTo>
                <a:lnTo>
                  <a:pt x="25256" y="0"/>
                </a:lnTo>
                <a:lnTo>
                  <a:pt x="22450" y="65827"/>
                </a:lnTo>
                <a:lnTo>
                  <a:pt x="14028" y="75231"/>
                </a:lnTo>
                <a:lnTo>
                  <a:pt x="14028" y="90904"/>
                </a:lnTo>
                <a:close/>
              </a:path>
            </a:pathLst>
          </a:custGeom>
          <a:solidFill>
            <a:srgbClr val="664844"/>
          </a:solidFill>
        </p:spPr>
        <p:txBody>
          <a:bodyPr wrap="square" lIns="0" tIns="0" rIns="0" bIns="0" rtlCol="0"/>
          <a:lstStyle/>
          <a:p>
            <a:endParaRPr/>
          </a:p>
        </p:txBody>
      </p:sp>
      <p:sp>
        <p:nvSpPr>
          <p:cNvPr id="62" name="object 62"/>
          <p:cNvSpPr/>
          <p:nvPr/>
        </p:nvSpPr>
        <p:spPr>
          <a:xfrm>
            <a:off x="2573645" y="6244739"/>
            <a:ext cx="19685" cy="91440"/>
          </a:xfrm>
          <a:custGeom>
            <a:avLst/>
            <a:gdLst/>
            <a:ahLst/>
            <a:cxnLst/>
            <a:rect l="l" t="t" r="r" b="b"/>
            <a:pathLst>
              <a:path w="19685" h="91439">
                <a:moveTo>
                  <a:pt x="8418" y="90904"/>
                </a:moveTo>
                <a:lnTo>
                  <a:pt x="0" y="90904"/>
                </a:lnTo>
                <a:lnTo>
                  <a:pt x="0" y="75231"/>
                </a:lnTo>
                <a:lnTo>
                  <a:pt x="5612" y="65827"/>
                </a:lnTo>
                <a:lnTo>
                  <a:pt x="5612" y="0"/>
                </a:lnTo>
                <a:lnTo>
                  <a:pt x="19644" y="0"/>
                </a:lnTo>
                <a:lnTo>
                  <a:pt x="16837" y="65827"/>
                </a:lnTo>
                <a:lnTo>
                  <a:pt x="8418" y="75231"/>
                </a:lnTo>
                <a:lnTo>
                  <a:pt x="8418" y="90904"/>
                </a:lnTo>
                <a:close/>
              </a:path>
            </a:pathLst>
          </a:custGeom>
          <a:solidFill>
            <a:srgbClr val="AA756C"/>
          </a:solidFill>
        </p:spPr>
        <p:txBody>
          <a:bodyPr wrap="square" lIns="0" tIns="0" rIns="0" bIns="0" rtlCol="0"/>
          <a:lstStyle/>
          <a:p>
            <a:endParaRPr/>
          </a:p>
        </p:txBody>
      </p:sp>
      <p:sp>
        <p:nvSpPr>
          <p:cNvPr id="63" name="object 63"/>
          <p:cNvSpPr/>
          <p:nvPr/>
        </p:nvSpPr>
        <p:spPr>
          <a:xfrm>
            <a:off x="2674672" y="6244740"/>
            <a:ext cx="28575" cy="91440"/>
          </a:xfrm>
          <a:custGeom>
            <a:avLst/>
            <a:gdLst/>
            <a:ahLst/>
            <a:cxnLst/>
            <a:rect l="l" t="t" r="r" b="b"/>
            <a:pathLst>
              <a:path w="28575" h="91439">
                <a:moveTo>
                  <a:pt x="16837" y="90904"/>
                </a:moveTo>
                <a:lnTo>
                  <a:pt x="0" y="90904"/>
                </a:lnTo>
                <a:lnTo>
                  <a:pt x="2806" y="15673"/>
                </a:lnTo>
                <a:lnTo>
                  <a:pt x="11225" y="0"/>
                </a:lnTo>
                <a:lnTo>
                  <a:pt x="28063" y="0"/>
                </a:lnTo>
                <a:lnTo>
                  <a:pt x="25256" y="65827"/>
                </a:lnTo>
                <a:lnTo>
                  <a:pt x="16837" y="75231"/>
                </a:lnTo>
                <a:lnTo>
                  <a:pt x="16837" y="90904"/>
                </a:lnTo>
                <a:close/>
              </a:path>
            </a:pathLst>
          </a:custGeom>
          <a:solidFill>
            <a:srgbClr val="664844"/>
          </a:solidFill>
        </p:spPr>
        <p:txBody>
          <a:bodyPr wrap="square" lIns="0" tIns="0" rIns="0" bIns="0" rtlCol="0"/>
          <a:lstStyle/>
          <a:p>
            <a:endParaRPr/>
          </a:p>
        </p:txBody>
      </p:sp>
      <p:sp>
        <p:nvSpPr>
          <p:cNvPr id="64" name="object 64"/>
          <p:cNvSpPr/>
          <p:nvPr/>
        </p:nvSpPr>
        <p:spPr>
          <a:xfrm>
            <a:off x="2680284" y="6244741"/>
            <a:ext cx="22860" cy="91440"/>
          </a:xfrm>
          <a:custGeom>
            <a:avLst/>
            <a:gdLst/>
            <a:ahLst/>
            <a:cxnLst/>
            <a:rect l="l" t="t" r="r" b="b"/>
            <a:pathLst>
              <a:path w="22860" h="91439">
                <a:moveTo>
                  <a:pt x="11225" y="90904"/>
                </a:moveTo>
                <a:lnTo>
                  <a:pt x="0" y="90904"/>
                </a:lnTo>
                <a:lnTo>
                  <a:pt x="2806" y="75231"/>
                </a:lnTo>
                <a:lnTo>
                  <a:pt x="8421" y="65827"/>
                </a:lnTo>
                <a:lnTo>
                  <a:pt x="5612" y="0"/>
                </a:lnTo>
                <a:lnTo>
                  <a:pt x="22450" y="0"/>
                </a:lnTo>
                <a:lnTo>
                  <a:pt x="19644" y="65827"/>
                </a:lnTo>
                <a:lnTo>
                  <a:pt x="11225" y="75231"/>
                </a:lnTo>
                <a:lnTo>
                  <a:pt x="11225" y="90904"/>
                </a:lnTo>
                <a:close/>
              </a:path>
            </a:pathLst>
          </a:custGeom>
          <a:solidFill>
            <a:srgbClr val="AA756C"/>
          </a:solidFill>
        </p:spPr>
        <p:txBody>
          <a:bodyPr wrap="square" lIns="0" tIns="0" rIns="0" bIns="0" rtlCol="0"/>
          <a:lstStyle/>
          <a:p>
            <a:endParaRPr/>
          </a:p>
        </p:txBody>
      </p:sp>
      <p:sp>
        <p:nvSpPr>
          <p:cNvPr id="65" name="object 65"/>
          <p:cNvSpPr/>
          <p:nvPr/>
        </p:nvSpPr>
        <p:spPr>
          <a:xfrm>
            <a:off x="2781311" y="6244742"/>
            <a:ext cx="17145" cy="91440"/>
          </a:xfrm>
          <a:custGeom>
            <a:avLst/>
            <a:gdLst/>
            <a:ahLst/>
            <a:cxnLst/>
            <a:rect l="l" t="t" r="r" b="b"/>
            <a:pathLst>
              <a:path w="17144" h="91439">
                <a:moveTo>
                  <a:pt x="14031" y="90904"/>
                </a:moveTo>
                <a:lnTo>
                  <a:pt x="0" y="90904"/>
                </a:lnTo>
                <a:lnTo>
                  <a:pt x="0" y="15673"/>
                </a:lnTo>
                <a:lnTo>
                  <a:pt x="11225" y="0"/>
                </a:lnTo>
                <a:lnTo>
                  <a:pt x="16837" y="0"/>
                </a:lnTo>
                <a:lnTo>
                  <a:pt x="16837" y="72097"/>
                </a:lnTo>
                <a:lnTo>
                  <a:pt x="14031" y="75231"/>
                </a:lnTo>
                <a:lnTo>
                  <a:pt x="14031" y="90904"/>
                </a:lnTo>
                <a:close/>
              </a:path>
            </a:pathLst>
          </a:custGeom>
          <a:solidFill>
            <a:srgbClr val="664844"/>
          </a:solidFill>
        </p:spPr>
        <p:txBody>
          <a:bodyPr wrap="square" lIns="0" tIns="0" rIns="0" bIns="0" rtlCol="0"/>
          <a:lstStyle/>
          <a:p>
            <a:endParaRPr/>
          </a:p>
        </p:txBody>
      </p:sp>
      <p:sp>
        <p:nvSpPr>
          <p:cNvPr id="66" name="object 66"/>
          <p:cNvSpPr/>
          <p:nvPr/>
        </p:nvSpPr>
        <p:spPr>
          <a:xfrm>
            <a:off x="2784117" y="6244742"/>
            <a:ext cx="22860" cy="91440"/>
          </a:xfrm>
          <a:custGeom>
            <a:avLst/>
            <a:gdLst/>
            <a:ahLst/>
            <a:cxnLst/>
            <a:rect l="l" t="t" r="r" b="b"/>
            <a:pathLst>
              <a:path w="22860" h="91439">
                <a:moveTo>
                  <a:pt x="11228" y="90904"/>
                </a:moveTo>
                <a:lnTo>
                  <a:pt x="0" y="90904"/>
                </a:lnTo>
                <a:lnTo>
                  <a:pt x="2806" y="75231"/>
                </a:lnTo>
                <a:lnTo>
                  <a:pt x="8421" y="65827"/>
                </a:lnTo>
                <a:lnTo>
                  <a:pt x="8421" y="0"/>
                </a:lnTo>
                <a:lnTo>
                  <a:pt x="22450" y="0"/>
                </a:lnTo>
                <a:lnTo>
                  <a:pt x="22450" y="65827"/>
                </a:lnTo>
                <a:lnTo>
                  <a:pt x="11228" y="75231"/>
                </a:lnTo>
                <a:lnTo>
                  <a:pt x="11228" y="90904"/>
                </a:lnTo>
                <a:close/>
              </a:path>
            </a:pathLst>
          </a:custGeom>
          <a:solidFill>
            <a:srgbClr val="AA756C"/>
          </a:solidFill>
        </p:spPr>
        <p:txBody>
          <a:bodyPr wrap="square" lIns="0" tIns="0" rIns="0" bIns="0" rtlCol="0"/>
          <a:lstStyle/>
          <a:p>
            <a:endParaRPr/>
          </a:p>
        </p:txBody>
      </p:sp>
      <p:sp>
        <p:nvSpPr>
          <p:cNvPr id="67" name="object 67"/>
          <p:cNvSpPr/>
          <p:nvPr/>
        </p:nvSpPr>
        <p:spPr>
          <a:xfrm>
            <a:off x="1801908" y="6166378"/>
            <a:ext cx="651510" cy="417195"/>
          </a:xfrm>
          <a:custGeom>
            <a:avLst/>
            <a:gdLst/>
            <a:ahLst/>
            <a:cxnLst/>
            <a:rect l="l" t="t" r="r" b="b"/>
            <a:pathLst>
              <a:path w="651510" h="417195">
                <a:moveTo>
                  <a:pt x="648257" y="416908"/>
                </a:moveTo>
                <a:lnTo>
                  <a:pt x="0" y="416908"/>
                </a:lnTo>
                <a:lnTo>
                  <a:pt x="2809" y="0"/>
                </a:lnTo>
                <a:lnTo>
                  <a:pt x="651063" y="0"/>
                </a:lnTo>
                <a:lnTo>
                  <a:pt x="648257" y="416908"/>
                </a:lnTo>
                <a:close/>
              </a:path>
            </a:pathLst>
          </a:custGeom>
          <a:solidFill>
            <a:srgbClr val="9F7573"/>
          </a:solidFill>
        </p:spPr>
        <p:txBody>
          <a:bodyPr wrap="square" lIns="0" tIns="0" rIns="0" bIns="0" rtlCol="0"/>
          <a:lstStyle/>
          <a:p>
            <a:endParaRPr/>
          </a:p>
        </p:txBody>
      </p:sp>
      <p:sp>
        <p:nvSpPr>
          <p:cNvPr id="68" name="object 68"/>
          <p:cNvSpPr/>
          <p:nvPr/>
        </p:nvSpPr>
        <p:spPr>
          <a:xfrm>
            <a:off x="1821551" y="6299600"/>
            <a:ext cx="623570" cy="0"/>
          </a:xfrm>
          <a:custGeom>
            <a:avLst/>
            <a:gdLst/>
            <a:ahLst/>
            <a:cxnLst/>
            <a:rect l="l" t="t" r="r" b="b"/>
            <a:pathLst>
              <a:path w="623569">
                <a:moveTo>
                  <a:pt x="0" y="0"/>
                </a:moveTo>
                <a:lnTo>
                  <a:pt x="623000" y="0"/>
                </a:lnTo>
              </a:path>
            </a:pathLst>
          </a:custGeom>
          <a:ln w="84635">
            <a:solidFill>
              <a:srgbClr val="1C3142"/>
            </a:solidFill>
          </a:ln>
        </p:spPr>
        <p:txBody>
          <a:bodyPr wrap="square" lIns="0" tIns="0" rIns="0" bIns="0" rtlCol="0"/>
          <a:lstStyle/>
          <a:p>
            <a:endParaRPr/>
          </a:p>
        </p:txBody>
      </p:sp>
      <p:sp>
        <p:nvSpPr>
          <p:cNvPr id="69" name="object 69"/>
          <p:cNvSpPr/>
          <p:nvPr/>
        </p:nvSpPr>
        <p:spPr>
          <a:xfrm>
            <a:off x="1845406" y="6257283"/>
            <a:ext cx="0" cy="85090"/>
          </a:xfrm>
          <a:custGeom>
            <a:avLst/>
            <a:gdLst/>
            <a:ahLst/>
            <a:cxnLst/>
            <a:rect l="l" t="t" r="r" b="b"/>
            <a:pathLst>
              <a:path h="85089">
                <a:moveTo>
                  <a:pt x="0" y="0"/>
                </a:moveTo>
                <a:lnTo>
                  <a:pt x="0" y="84635"/>
                </a:lnTo>
                <a:lnTo>
                  <a:pt x="0" y="0"/>
                </a:lnTo>
                <a:close/>
              </a:path>
            </a:pathLst>
          </a:custGeom>
          <a:solidFill>
            <a:srgbClr val="151E2A"/>
          </a:solidFill>
        </p:spPr>
        <p:txBody>
          <a:bodyPr wrap="square" lIns="0" tIns="0" rIns="0" bIns="0" rtlCol="0"/>
          <a:lstStyle/>
          <a:p>
            <a:endParaRPr/>
          </a:p>
        </p:txBody>
      </p:sp>
      <p:sp>
        <p:nvSpPr>
          <p:cNvPr id="70" name="object 70"/>
          <p:cNvSpPr/>
          <p:nvPr/>
        </p:nvSpPr>
        <p:spPr>
          <a:xfrm>
            <a:off x="1933805" y="6257283"/>
            <a:ext cx="8890" cy="56515"/>
          </a:xfrm>
          <a:custGeom>
            <a:avLst/>
            <a:gdLst/>
            <a:ahLst/>
            <a:cxnLst/>
            <a:rect l="l" t="t" r="r" b="b"/>
            <a:pathLst>
              <a:path w="8889" h="56514">
                <a:moveTo>
                  <a:pt x="8418" y="56423"/>
                </a:moveTo>
                <a:lnTo>
                  <a:pt x="0" y="56423"/>
                </a:lnTo>
                <a:lnTo>
                  <a:pt x="0" y="0"/>
                </a:lnTo>
                <a:lnTo>
                  <a:pt x="8418" y="0"/>
                </a:lnTo>
                <a:lnTo>
                  <a:pt x="8418" y="56423"/>
                </a:lnTo>
                <a:close/>
              </a:path>
            </a:pathLst>
          </a:custGeom>
          <a:solidFill>
            <a:srgbClr val="151E2A"/>
          </a:solidFill>
        </p:spPr>
        <p:txBody>
          <a:bodyPr wrap="square" lIns="0" tIns="0" rIns="0" bIns="0" rtlCol="0"/>
          <a:lstStyle/>
          <a:p>
            <a:endParaRPr/>
          </a:p>
        </p:txBody>
      </p:sp>
      <p:sp>
        <p:nvSpPr>
          <p:cNvPr id="71" name="object 71"/>
          <p:cNvSpPr/>
          <p:nvPr/>
        </p:nvSpPr>
        <p:spPr>
          <a:xfrm>
            <a:off x="2027818" y="6257283"/>
            <a:ext cx="0" cy="85090"/>
          </a:xfrm>
          <a:custGeom>
            <a:avLst/>
            <a:gdLst/>
            <a:ahLst/>
            <a:cxnLst/>
            <a:rect l="l" t="t" r="r" b="b"/>
            <a:pathLst>
              <a:path h="85089">
                <a:moveTo>
                  <a:pt x="0" y="0"/>
                </a:moveTo>
                <a:lnTo>
                  <a:pt x="0" y="84635"/>
                </a:lnTo>
                <a:lnTo>
                  <a:pt x="0" y="0"/>
                </a:lnTo>
                <a:close/>
              </a:path>
            </a:pathLst>
          </a:custGeom>
          <a:solidFill>
            <a:srgbClr val="151E2A"/>
          </a:solidFill>
        </p:spPr>
        <p:txBody>
          <a:bodyPr wrap="square" lIns="0" tIns="0" rIns="0" bIns="0" rtlCol="0"/>
          <a:lstStyle/>
          <a:p>
            <a:endParaRPr/>
          </a:p>
        </p:txBody>
      </p:sp>
      <p:sp>
        <p:nvSpPr>
          <p:cNvPr id="72" name="object 72"/>
          <p:cNvSpPr/>
          <p:nvPr/>
        </p:nvSpPr>
        <p:spPr>
          <a:xfrm>
            <a:off x="2114812" y="6257283"/>
            <a:ext cx="0" cy="85090"/>
          </a:xfrm>
          <a:custGeom>
            <a:avLst/>
            <a:gdLst/>
            <a:ahLst/>
            <a:cxnLst/>
            <a:rect l="l" t="t" r="r" b="b"/>
            <a:pathLst>
              <a:path h="85089">
                <a:moveTo>
                  <a:pt x="0" y="0"/>
                </a:moveTo>
                <a:lnTo>
                  <a:pt x="0" y="84635"/>
                </a:lnTo>
                <a:lnTo>
                  <a:pt x="0" y="0"/>
                </a:lnTo>
                <a:close/>
              </a:path>
            </a:pathLst>
          </a:custGeom>
          <a:solidFill>
            <a:srgbClr val="151E2A"/>
          </a:solidFill>
        </p:spPr>
        <p:txBody>
          <a:bodyPr wrap="square" lIns="0" tIns="0" rIns="0" bIns="0" rtlCol="0"/>
          <a:lstStyle/>
          <a:p>
            <a:endParaRPr/>
          </a:p>
        </p:txBody>
      </p:sp>
      <p:sp>
        <p:nvSpPr>
          <p:cNvPr id="73" name="object 73"/>
          <p:cNvSpPr/>
          <p:nvPr/>
        </p:nvSpPr>
        <p:spPr>
          <a:xfrm>
            <a:off x="2204615" y="6257283"/>
            <a:ext cx="0" cy="85090"/>
          </a:xfrm>
          <a:custGeom>
            <a:avLst/>
            <a:gdLst/>
            <a:ahLst/>
            <a:cxnLst/>
            <a:rect l="l" t="t" r="r" b="b"/>
            <a:pathLst>
              <a:path h="85089">
                <a:moveTo>
                  <a:pt x="0" y="0"/>
                </a:moveTo>
                <a:lnTo>
                  <a:pt x="0" y="84635"/>
                </a:lnTo>
                <a:lnTo>
                  <a:pt x="0" y="0"/>
                </a:lnTo>
                <a:close/>
              </a:path>
            </a:pathLst>
          </a:custGeom>
          <a:solidFill>
            <a:srgbClr val="151E2A"/>
          </a:solidFill>
        </p:spPr>
        <p:txBody>
          <a:bodyPr wrap="square" lIns="0" tIns="0" rIns="0" bIns="0" rtlCol="0"/>
          <a:lstStyle/>
          <a:p>
            <a:endParaRPr/>
          </a:p>
        </p:txBody>
      </p:sp>
      <p:sp>
        <p:nvSpPr>
          <p:cNvPr id="74" name="object 74"/>
          <p:cNvSpPr/>
          <p:nvPr/>
        </p:nvSpPr>
        <p:spPr>
          <a:xfrm>
            <a:off x="1821552" y="6318408"/>
            <a:ext cx="623570" cy="0"/>
          </a:xfrm>
          <a:custGeom>
            <a:avLst/>
            <a:gdLst/>
            <a:ahLst/>
            <a:cxnLst/>
            <a:rect l="l" t="t" r="r" b="b"/>
            <a:pathLst>
              <a:path w="623569">
                <a:moveTo>
                  <a:pt x="0" y="0"/>
                </a:moveTo>
                <a:lnTo>
                  <a:pt x="623000" y="0"/>
                </a:lnTo>
              </a:path>
            </a:pathLst>
          </a:custGeom>
          <a:ln w="9403">
            <a:solidFill>
              <a:srgbClr val="151E2A"/>
            </a:solidFill>
          </a:ln>
        </p:spPr>
        <p:txBody>
          <a:bodyPr wrap="square" lIns="0" tIns="0" rIns="0" bIns="0" rtlCol="0"/>
          <a:lstStyle/>
          <a:p>
            <a:endParaRPr/>
          </a:p>
        </p:txBody>
      </p:sp>
      <p:sp>
        <p:nvSpPr>
          <p:cNvPr id="75" name="object 75"/>
          <p:cNvSpPr/>
          <p:nvPr/>
        </p:nvSpPr>
        <p:spPr>
          <a:xfrm>
            <a:off x="1818746" y="6269823"/>
            <a:ext cx="628650" cy="0"/>
          </a:xfrm>
          <a:custGeom>
            <a:avLst/>
            <a:gdLst/>
            <a:ahLst/>
            <a:cxnLst/>
            <a:rect l="l" t="t" r="r" b="b"/>
            <a:pathLst>
              <a:path w="628650">
                <a:moveTo>
                  <a:pt x="0" y="0"/>
                </a:moveTo>
                <a:lnTo>
                  <a:pt x="628613" y="0"/>
                </a:lnTo>
              </a:path>
            </a:pathLst>
          </a:custGeom>
          <a:ln w="31346">
            <a:solidFill>
              <a:srgbClr val="432019"/>
            </a:solidFill>
          </a:ln>
        </p:spPr>
        <p:txBody>
          <a:bodyPr wrap="square" lIns="0" tIns="0" rIns="0" bIns="0" rtlCol="0"/>
          <a:lstStyle/>
          <a:p>
            <a:endParaRPr/>
          </a:p>
        </p:txBody>
      </p:sp>
      <p:sp>
        <p:nvSpPr>
          <p:cNvPr id="76" name="object 76"/>
          <p:cNvSpPr/>
          <p:nvPr/>
        </p:nvSpPr>
        <p:spPr>
          <a:xfrm>
            <a:off x="1908548" y="6257284"/>
            <a:ext cx="11430" cy="38100"/>
          </a:xfrm>
          <a:custGeom>
            <a:avLst/>
            <a:gdLst/>
            <a:ahLst/>
            <a:cxnLst/>
            <a:rect l="l" t="t" r="r" b="b"/>
            <a:pathLst>
              <a:path w="11430" h="38100">
                <a:moveTo>
                  <a:pt x="11225" y="37615"/>
                </a:moveTo>
                <a:lnTo>
                  <a:pt x="0" y="37615"/>
                </a:lnTo>
                <a:lnTo>
                  <a:pt x="0" y="0"/>
                </a:lnTo>
                <a:lnTo>
                  <a:pt x="11225" y="0"/>
                </a:lnTo>
                <a:lnTo>
                  <a:pt x="11225" y="37615"/>
                </a:lnTo>
                <a:close/>
              </a:path>
            </a:pathLst>
          </a:custGeom>
          <a:solidFill>
            <a:srgbClr val="84645A"/>
          </a:solidFill>
        </p:spPr>
        <p:txBody>
          <a:bodyPr wrap="square" lIns="0" tIns="0" rIns="0" bIns="0" rtlCol="0"/>
          <a:lstStyle/>
          <a:p>
            <a:endParaRPr/>
          </a:p>
        </p:txBody>
      </p:sp>
      <p:sp>
        <p:nvSpPr>
          <p:cNvPr id="77" name="object 77"/>
          <p:cNvSpPr/>
          <p:nvPr/>
        </p:nvSpPr>
        <p:spPr>
          <a:xfrm>
            <a:off x="2020800" y="6257284"/>
            <a:ext cx="11430" cy="38100"/>
          </a:xfrm>
          <a:custGeom>
            <a:avLst/>
            <a:gdLst/>
            <a:ahLst/>
            <a:cxnLst/>
            <a:rect l="l" t="t" r="r" b="b"/>
            <a:pathLst>
              <a:path w="11430" h="38100">
                <a:moveTo>
                  <a:pt x="11225" y="37615"/>
                </a:moveTo>
                <a:lnTo>
                  <a:pt x="0" y="37615"/>
                </a:lnTo>
                <a:lnTo>
                  <a:pt x="0" y="0"/>
                </a:lnTo>
                <a:lnTo>
                  <a:pt x="11225" y="0"/>
                </a:lnTo>
                <a:lnTo>
                  <a:pt x="11225" y="37615"/>
                </a:lnTo>
                <a:close/>
              </a:path>
            </a:pathLst>
          </a:custGeom>
          <a:solidFill>
            <a:srgbClr val="84645A"/>
          </a:solidFill>
        </p:spPr>
        <p:txBody>
          <a:bodyPr wrap="square" lIns="0" tIns="0" rIns="0" bIns="0" rtlCol="0"/>
          <a:lstStyle/>
          <a:p>
            <a:endParaRPr/>
          </a:p>
        </p:txBody>
      </p:sp>
      <p:sp>
        <p:nvSpPr>
          <p:cNvPr id="78" name="object 78"/>
          <p:cNvSpPr/>
          <p:nvPr/>
        </p:nvSpPr>
        <p:spPr>
          <a:xfrm>
            <a:off x="2133053" y="6257284"/>
            <a:ext cx="8890" cy="38100"/>
          </a:xfrm>
          <a:custGeom>
            <a:avLst/>
            <a:gdLst/>
            <a:ahLst/>
            <a:cxnLst/>
            <a:rect l="l" t="t" r="r" b="b"/>
            <a:pathLst>
              <a:path w="8889" h="38100">
                <a:moveTo>
                  <a:pt x="8418" y="37615"/>
                </a:moveTo>
                <a:lnTo>
                  <a:pt x="0" y="37615"/>
                </a:lnTo>
                <a:lnTo>
                  <a:pt x="0" y="0"/>
                </a:lnTo>
                <a:lnTo>
                  <a:pt x="8418" y="0"/>
                </a:lnTo>
                <a:lnTo>
                  <a:pt x="8418" y="37615"/>
                </a:lnTo>
                <a:close/>
              </a:path>
            </a:pathLst>
          </a:custGeom>
          <a:solidFill>
            <a:srgbClr val="84645A"/>
          </a:solidFill>
        </p:spPr>
        <p:txBody>
          <a:bodyPr wrap="square" lIns="0" tIns="0" rIns="0" bIns="0" rtlCol="0"/>
          <a:lstStyle/>
          <a:p>
            <a:endParaRPr/>
          </a:p>
        </p:txBody>
      </p:sp>
      <p:sp>
        <p:nvSpPr>
          <p:cNvPr id="79" name="object 79"/>
          <p:cNvSpPr/>
          <p:nvPr/>
        </p:nvSpPr>
        <p:spPr>
          <a:xfrm>
            <a:off x="2245305" y="6257284"/>
            <a:ext cx="0" cy="85090"/>
          </a:xfrm>
          <a:custGeom>
            <a:avLst/>
            <a:gdLst/>
            <a:ahLst/>
            <a:cxnLst/>
            <a:rect l="l" t="t" r="r" b="b"/>
            <a:pathLst>
              <a:path h="85089">
                <a:moveTo>
                  <a:pt x="0" y="0"/>
                </a:moveTo>
                <a:lnTo>
                  <a:pt x="0" y="84635"/>
                </a:lnTo>
                <a:lnTo>
                  <a:pt x="0" y="0"/>
                </a:lnTo>
                <a:close/>
              </a:path>
            </a:pathLst>
          </a:custGeom>
          <a:solidFill>
            <a:srgbClr val="84645A"/>
          </a:solidFill>
        </p:spPr>
        <p:txBody>
          <a:bodyPr wrap="square" lIns="0" tIns="0" rIns="0" bIns="0" rtlCol="0"/>
          <a:lstStyle/>
          <a:p>
            <a:endParaRPr/>
          </a:p>
        </p:txBody>
      </p:sp>
      <p:sp>
        <p:nvSpPr>
          <p:cNvPr id="80" name="object 80"/>
          <p:cNvSpPr/>
          <p:nvPr/>
        </p:nvSpPr>
        <p:spPr>
          <a:xfrm>
            <a:off x="2353348" y="6257284"/>
            <a:ext cx="0" cy="85090"/>
          </a:xfrm>
          <a:custGeom>
            <a:avLst/>
            <a:gdLst/>
            <a:ahLst/>
            <a:cxnLst/>
            <a:rect l="l" t="t" r="r" b="b"/>
            <a:pathLst>
              <a:path h="85089">
                <a:moveTo>
                  <a:pt x="0" y="0"/>
                </a:moveTo>
                <a:lnTo>
                  <a:pt x="0" y="84635"/>
                </a:lnTo>
                <a:lnTo>
                  <a:pt x="0" y="0"/>
                </a:lnTo>
                <a:close/>
              </a:path>
            </a:pathLst>
          </a:custGeom>
          <a:solidFill>
            <a:srgbClr val="84645A"/>
          </a:solidFill>
        </p:spPr>
        <p:txBody>
          <a:bodyPr wrap="square" lIns="0" tIns="0" rIns="0" bIns="0" rtlCol="0"/>
          <a:lstStyle/>
          <a:p>
            <a:endParaRPr/>
          </a:p>
        </p:txBody>
      </p:sp>
      <p:sp>
        <p:nvSpPr>
          <p:cNvPr id="81" name="object 81"/>
          <p:cNvSpPr/>
          <p:nvPr/>
        </p:nvSpPr>
        <p:spPr>
          <a:xfrm>
            <a:off x="1821552" y="6299602"/>
            <a:ext cx="623570" cy="0"/>
          </a:xfrm>
          <a:custGeom>
            <a:avLst/>
            <a:gdLst/>
            <a:ahLst/>
            <a:cxnLst/>
            <a:rect l="l" t="t" r="r" b="b"/>
            <a:pathLst>
              <a:path w="623569">
                <a:moveTo>
                  <a:pt x="0" y="0"/>
                </a:moveTo>
                <a:lnTo>
                  <a:pt x="623000" y="0"/>
                </a:lnTo>
              </a:path>
            </a:pathLst>
          </a:custGeom>
          <a:ln w="9403">
            <a:solidFill>
              <a:srgbClr val="84645A"/>
            </a:solidFill>
          </a:ln>
        </p:spPr>
        <p:txBody>
          <a:bodyPr wrap="square" lIns="0" tIns="0" rIns="0" bIns="0" rtlCol="0"/>
          <a:lstStyle/>
          <a:p>
            <a:endParaRPr/>
          </a:p>
        </p:txBody>
      </p:sp>
      <p:sp>
        <p:nvSpPr>
          <p:cNvPr id="82" name="object 82"/>
          <p:cNvSpPr/>
          <p:nvPr/>
        </p:nvSpPr>
        <p:spPr>
          <a:xfrm>
            <a:off x="1908548" y="6304304"/>
            <a:ext cx="11430" cy="38100"/>
          </a:xfrm>
          <a:custGeom>
            <a:avLst/>
            <a:gdLst/>
            <a:ahLst/>
            <a:cxnLst/>
            <a:rect l="l" t="t" r="r" b="b"/>
            <a:pathLst>
              <a:path w="11430" h="38100">
                <a:moveTo>
                  <a:pt x="11225" y="37615"/>
                </a:moveTo>
                <a:lnTo>
                  <a:pt x="0" y="37615"/>
                </a:lnTo>
                <a:lnTo>
                  <a:pt x="0" y="0"/>
                </a:lnTo>
                <a:lnTo>
                  <a:pt x="11225" y="0"/>
                </a:lnTo>
                <a:lnTo>
                  <a:pt x="11225" y="37615"/>
                </a:lnTo>
                <a:close/>
              </a:path>
            </a:pathLst>
          </a:custGeom>
          <a:solidFill>
            <a:srgbClr val="84645A"/>
          </a:solidFill>
        </p:spPr>
        <p:txBody>
          <a:bodyPr wrap="square" lIns="0" tIns="0" rIns="0" bIns="0" rtlCol="0"/>
          <a:lstStyle/>
          <a:p>
            <a:endParaRPr/>
          </a:p>
        </p:txBody>
      </p:sp>
      <p:sp>
        <p:nvSpPr>
          <p:cNvPr id="83" name="object 83"/>
          <p:cNvSpPr/>
          <p:nvPr/>
        </p:nvSpPr>
        <p:spPr>
          <a:xfrm>
            <a:off x="2020800" y="6304304"/>
            <a:ext cx="11430" cy="38100"/>
          </a:xfrm>
          <a:custGeom>
            <a:avLst/>
            <a:gdLst/>
            <a:ahLst/>
            <a:cxnLst/>
            <a:rect l="l" t="t" r="r" b="b"/>
            <a:pathLst>
              <a:path w="11430" h="38100">
                <a:moveTo>
                  <a:pt x="11225" y="37615"/>
                </a:moveTo>
                <a:lnTo>
                  <a:pt x="0" y="37615"/>
                </a:lnTo>
                <a:lnTo>
                  <a:pt x="0" y="0"/>
                </a:lnTo>
                <a:lnTo>
                  <a:pt x="11225" y="0"/>
                </a:lnTo>
                <a:lnTo>
                  <a:pt x="11225" y="37615"/>
                </a:lnTo>
                <a:close/>
              </a:path>
            </a:pathLst>
          </a:custGeom>
          <a:solidFill>
            <a:srgbClr val="84645A"/>
          </a:solidFill>
        </p:spPr>
        <p:txBody>
          <a:bodyPr wrap="square" lIns="0" tIns="0" rIns="0" bIns="0" rtlCol="0"/>
          <a:lstStyle/>
          <a:p>
            <a:endParaRPr/>
          </a:p>
        </p:txBody>
      </p:sp>
      <p:sp>
        <p:nvSpPr>
          <p:cNvPr id="84" name="object 84"/>
          <p:cNvSpPr/>
          <p:nvPr/>
        </p:nvSpPr>
        <p:spPr>
          <a:xfrm>
            <a:off x="2133053" y="6304304"/>
            <a:ext cx="8890" cy="38100"/>
          </a:xfrm>
          <a:custGeom>
            <a:avLst/>
            <a:gdLst/>
            <a:ahLst/>
            <a:cxnLst/>
            <a:rect l="l" t="t" r="r" b="b"/>
            <a:pathLst>
              <a:path w="8889" h="38100">
                <a:moveTo>
                  <a:pt x="8418" y="37615"/>
                </a:moveTo>
                <a:lnTo>
                  <a:pt x="0" y="37615"/>
                </a:lnTo>
                <a:lnTo>
                  <a:pt x="0" y="0"/>
                </a:lnTo>
                <a:lnTo>
                  <a:pt x="8418" y="0"/>
                </a:lnTo>
                <a:lnTo>
                  <a:pt x="8418" y="37615"/>
                </a:lnTo>
                <a:close/>
              </a:path>
            </a:pathLst>
          </a:custGeom>
          <a:solidFill>
            <a:srgbClr val="84645A"/>
          </a:solidFill>
        </p:spPr>
        <p:txBody>
          <a:bodyPr wrap="square" lIns="0" tIns="0" rIns="0" bIns="0" rtlCol="0"/>
          <a:lstStyle/>
          <a:p>
            <a:endParaRPr/>
          </a:p>
        </p:txBody>
      </p:sp>
      <p:sp>
        <p:nvSpPr>
          <p:cNvPr id="85" name="object 85"/>
          <p:cNvSpPr/>
          <p:nvPr/>
        </p:nvSpPr>
        <p:spPr>
          <a:xfrm>
            <a:off x="2161117" y="6478278"/>
            <a:ext cx="283845" cy="0"/>
          </a:xfrm>
          <a:custGeom>
            <a:avLst/>
            <a:gdLst/>
            <a:ahLst/>
            <a:cxnLst/>
            <a:rect l="l" t="t" r="r" b="b"/>
            <a:pathLst>
              <a:path w="283844">
                <a:moveTo>
                  <a:pt x="0" y="0"/>
                </a:moveTo>
                <a:lnTo>
                  <a:pt x="283437" y="0"/>
                </a:lnTo>
              </a:path>
            </a:pathLst>
          </a:custGeom>
          <a:ln w="84635">
            <a:solidFill>
              <a:srgbClr val="1C3142"/>
            </a:solidFill>
          </a:ln>
        </p:spPr>
        <p:txBody>
          <a:bodyPr wrap="square" lIns="0" tIns="0" rIns="0" bIns="0" rtlCol="0"/>
          <a:lstStyle/>
          <a:p>
            <a:endParaRPr/>
          </a:p>
        </p:txBody>
      </p:sp>
      <p:sp>
        <p:nvSpPr>
          <p:cNvPr id="86" name="object 86"/>
          <p:cNvSpPr/>
          <p:nvPr/>
        </p:nvSpPr>
        <p:spPr>
          <a:xfrm>
            <a:off x="2204614" y="6435960"/>
            <a:ext cx="0" cy="85090"/>
          </a:xfrm>
          <a:custGeom>
            <a:avLst/>
            <a:gdLst/>
            <a:ahLst/>
            <a:cxnLst/>
            <a:rect l="l" t="t" r="r" b="b"/>
            <a:pathLst>
              <a:path h="85090">
                <a:moveTo>
                  <a:pt x="0" y="0"/>
                </a:moveTo>
                <a:lnTo>
                  <a:pt x="0" y="84635"/>
                </a:lnTo>
                <a:lnTo>
                  <a:pt x="0" y="0"/>
                </a:lnTo>
                <a:close/>
              </a:path>
            </a:pathLst>
          </a:custGeom>
          <a:solidFill>
            <a:srgbClr val="151E2A"/>
          </a:solidFill>
        </p:spPr>
        <p:txBody>
          <a:bodyPr wrap="square" lIns="0" tIns="0" rIns="0" bIns="0" rtlCol="0"/>
          <a:lstStyle/>
          <a:p>
            <a:endParaRPr/>
          </a:p>
        </p:txBody>
      </p:sp>
      <p:sp>
        <p:nvSpPr>
          <p:cNvPr id="87" name="object 87"/>
          <p:cNvSpPr/>
          <p:nvPr/>
        </p:nvSpPr>
        <p:spPr>
          <a:xfrm>
            <a:off x="2161115" y="6495520"/>
            <a:ext cx="283845" cy="0"/>
          </a:xfrm>
          <a:custGeom>
            <a:avLst/>
            <a:gdLst/>
            <a:ahLst/>
            <a:cxnLst/>
            <a:rect l="l" t="t" r="r" b="b"/>
            <a:pathLst>
              <a:path w="283844">
                <a:moveTo>
                  <a:pt x="0" y="0"/>
                </a:moveTo>
                <a:lnTo>
                  <a:pt x="283437" y="0"/>
                </a:lnTo>
              </a:path>
            </a:pathLst>
          </a:custGeom>
          <a:ln w="6272">
            <a:solidFill>
              <a:srgbClr val="151E2A"/>
            </a:solidFill>
          </a:ln>
        </p:spPr>
        <p:txBody>
          <a:bodyPr wrap="square" lIns="0" tIns="0" rIns="0" bIns="0" rtlCol="0"/>
          <a:lstStyle/>
          <a:p>
            <a:endParaRPr/>
          </a:p>
        </p:txBody>
      </p:sp>
      <p:sp>
        <p:nvSpPr>
          <p:cNvPr id="88" name="object 88"/>
          <p:cNvSpPr/>
          <p:nvPr/>
        </p:nvSpPr>
        <p:spPr>
          <a:xfrm>
            <a:off x="2161116" y="6446932"/>
            <a:ext cx="286385" cy="0"/>
          </a:xfrm>
          <a:custGeom>
            <a:avLst/>
            <a:gdLst/>
            <a:ahLst/>
            <a:cxnLst/>
            <a:rect l="l" t="t" r="r" b="b"/>
            <a:pathLst>
              <a:path w="286385">
                <a:moveTo>
                  <a:pt x="0" y="0"/>
                </a:moveTo>
                <a:lnTo>
                  <a:pt x="286243" y="0"/>
                </a:lnTo>
              </a:path>
            </a:pathLst>
          </a:custGeom>
          <a:ln w="28211">
            <a:solidFill>
              <a:srgbClr val="432019"/>
            </a:solidFill>
          </a:ln>
        </p:spPr>
        <p:txBody>
          <a:bodyPr wrap="square" lIns="0" tIns="0" rIns="0" bIns="0" rtlCol="0"/>
          <a:lstStyle/>
          <a:p>
            <a:endParaRPr/>
          </a:p>
        </p:txBody>
      </p:sp>
      <p:sp>
        <p:nvSpPr>
          <p:cNvPr id="89" name="object 89"/>
          <p:cNvSpPr/>
          <p:nvPr/>
        </p:nvSpPr>
        <p:spPr>
          <a:xfrm>
            <a:off x="2239692" y="6435962"/>
            <a:ext cx="11430" cy="38100"/>
          </a:xfrm>
          <a:custGeom>
            <a:avLst/>
            <a:gdLst/>
            <a:ahLst/>
            <a:cxnLst/>
            <a:rect l="l" t="t" r="r" b="b"/>
            <a:pathLst>
              <a:path w="11430" h="38100">
                <a:moveTo>
                  <a:pt x="11225" y="37618"/>
                </a:moveTo>
                <a:lnTo>
                  <a:pt x="0" y="37618"/>
                </a:lnTo>
                <a:lnTo>
                  <a:pt x="0" y="0"/>
                </a:lnTo>
                <a:lnTo>
                  <a:pt x="11225" y="0"/>
                </a:lnTo>
                <a:lnTo>
                  <a:pt x="11225" y="37618"/>
                </a:lnTo>
                <a:close/>
              </a:path>
            </a:pathLst>
          </a:custGeom>
          <a:solidFill>
            <a:srgbClr val="84645A"/>
          </a:solidFill>
        </p:spPr>
        <p:txBody>
          <a:bodyPr wrap="square" lIns="0" tIns="0" rIns="0" bIns="0" rtlCol="0"/>
          <a:lstStyle/>
          <a:p>
            <a:endParaRPr/>
          </a:p>
        </p:txBody>
      </p:sp>
      <p:sp>
        <p:nvSpPr>
          <p:cNvPr id="90" name="object 90"/>
          <p:cNvSpPr/>
          <p:nvPr/>
        </p:nvSpPr>
        <p:spPr>
          <a:xfrm>
            <a:off x="2349138" y="6435962"/>
            <a:ext cx="8890" cy="38100"/>
          </a:xfrm>
          <a:custGeom>
            <a:avLst/>
            <a:gdLst/>
            <a:ahLst/>
            <a:cxnLst/>
            <a:rect l="l" t="t" r="r" b="b"/>
            <a:pathLst>
              <a:path w="8889" h="38100">
                <a:moveTo>
                  <a:pt x="8418" y="37618"/>
                </a:moveTo>
                <a:lnTo>
                  <a:pt x="0" y="37618"/>
                </a:lnTo>
                <a:lnTo>
                  <a:pt x="0" y="0"/>
                </a:lnTo>
                <a:lnTo>
                  <a:pt x="8418" y="0"/>
                </a:lnTo>
                <a:lnTo>
                  <a:pt x="8418" y="37618"/>
                </a:lnTo>
                <a:close/>
              </a:path>
            </a:pathLst>
          </a:custGeom>
          <a:solidFill>
            <a:srgbClr val="84645A"/>
          </a:solidFill>
        </p:spPr>
        <p:txBody>
          <a:bodyPr wrap="square" lIns="0" tIns="0" rIns="0" bIns="0" rtlCol="0"/>
          <a:lstStyle/>
          <a:p>
            <a:endParaRPr/>
          </a:p>
        </p:txBody>
      </p:sp>
      <p:sp>
        <p:nvSpPr>
          <p:cNvPr id="91" name="object 91"/>
          <p:cNvSpPr/>
          <p:nvPr/>
        </p:nvSpPr>
        <p:spPr>
          <a:xfrm>
            <a:off x="2161115" y="6478281"/>
            <a:ext cx="283845" cy="0"/>
          </a:xfrm>
          <a:custGeom>
            <a:avLst/>
            <a:gdLst/>
            <a:ahLst/>
            <a:cxnLst/>
            <a:rect l="l" t="t" r="r" b="b"/>
            <a:pathLst>
              <a:path w="283844">
                <a:moveTo>
                  <a:pt x="0" y="0"/>
                </a:moveTo>
                <a:lnTo>
                  <a:pt x="283437" y="0"/>
                </a:lnTo>
              </a:path>
            </a:pathLst>
          </a:custGeom>
          <a:ln w="9400">
            <a:solidFill>
              <a:srgbClr val="84645A"/>
            </a:solidFill>
          </a:ln>
        </p:spPr>
        <p:txBody>
          <a:bodyPr wrap="square" lIns="0" tIns="0" rIns="0" bIns="0" rtlCol="0"/>
          <a:lstStyle/>
          <a:p>
            <a:endParaRPr/>
          </a:p>
        </p:txBody>
      </p:sp>
      <p:sp>
        <p:nvSpPr>
          <p:cNvPr id="92" name="object 92"/>
          <p:cNvSpPr/>
          <p:nvPr/>
        </p:nvSpPr>
        <p:spPr>
          <a:xfrm>
            <a:off x="2239692" y="6482981"/>
            <a:ext cx="11430" cy="38100"/>
          </a:xfrm>
          <a:custGeom>
            <a:avLst/>
            <a:gdLst/>
            <a:ahLst/>
            <a:cxnLst/>
            <a:rect l="l" t="t" r="r" b="b"/>
            <a:pathLst>
              <a:path w="11430" h="38100">
                <a:moveTo>
                  <a:pt x="11225" y="37615"/>
                </a:moveTo>
                <a:lnTo>
                  <a:pt x="0" y="37615"/>
                </a:lnTo>
                <a:lnTo>
                  <a:pt x="0" y="0"/>
                </a:lnTo>
                <a:lnTo>
                  <a:pt x="11225" y="0"/>
                </a:lnTo>
                <a:lnTo>
                  <a:pt x="11225" y="37615"/>
                </a:lnTo>
                <a:close/>
              </a:path>
            </a:pathLst>
          </a:custGeom>
          <a:solidFill>
            <a:srgbClr val="84645A"/>
          </a:solidFill>
        </p:spPr>
        <p:txBody>
          <a:bodyPr wrap="square" lIns="0" tIns="0" rIns="0" bIns="0" rtlCol="0"/>
          <a:lstStyle/>
          <a:p>
            <a:endParaRPr/>
          </a:p>
        </p:txBody>
      </p:sp>
      <p:sp>
        <p:nvSpPr>
          <p:cNvPr id="93" name="object 93"/>
          <p:cNvSpPr/>
          <p:nvPr/>
        </p:nvSpPr>
        <p:spPr>
          <a:xfrm>
            <a:off x="2349138" y="6482981"/>
            <a:ext cx="8890" cy="38100"/>
          </a:xfrm>
          <a:custGeom>
            <a:avLst/>
            <a:gdLst/>
            <a:ahLst/>
            <a:cxnLst/>
            <a:rect l="l" t="t" r="r" b="b"/>
            <a:pathLst>
              <a:path w="8889" h="38100">
                <a:moveTo>
                  <a:pt x="8418" y="37615"/>
                </a:moveTo>
                <a:lnTo>
                  <a:pt x="0" y="37615"/>
                </a:lnTo>
                <a:lnTo>
                  <a:pt x="0" y="0"/>
                </a:lnTo>
                <a:lnTo>
                  <a:pt x="8418" y="0"/>
                </a:lnTo>
                <a:lnTo>
                  <a:pt x="8418" y="37615"/>
                </a:lnTo>
                <a:close/>
              </a:path>
            </a:pathLst>
          </a:custGeom>
          <a:solidFill>
            <a:srgbClr val="84645A"/>
          </a:solidFill>
        </p:spPr>
        <p:txBody>
          <a:bodyPr wrap="square" lIns="0" tIns="0" rIns="0" bIns="0" rtlCol="0"/>
          <a:lstStyle/>
          <a:p>
            <a:endParaRPr/>
          </a:p>
        </p:txBody>
      </p:sp>
      <p:sp>
        <p:nvSpPr>
          <p:cNvPr id="94" name="object 94"/>
          <p:cNvSpPr/>
          <p:nvPr/>
        </p:nvSpPr>
        <p:spPr>
          <a:xfrm>
            <a:off x="1801906" y="6442234"/>
            <a:ext cx="320040" cy="141605"/>
          </a:xfrm>
          <a:custGeom>
            <a:avLst/>
            <a:gdLst/>
            <a:ahLst/>
            <a:cxnLst/>
            <a:rect l="l" t="t" r="r" b="b"/>
            <a:pathLst>
              <a:path w="320039" h="141604">
                <a:moveTo>
                  <a:pt x="319919" y="141059"/>
                </a:moveTo>
                <a:lnTo>
                  <a:pt x="0" y="141059"/>
                </a:lnTo>
                <a:lnTo>
                  <a:pt x="0" y="0"/>
                </a:lnTo>
                <a:lnTo>
                  <a:pt x="319919" y="3134"/>
                </a:lnTo>
                <a:lnTo>
                  <a:pt x="319919" y="141059"/>
                </a:lnTo>
                <a:close/>
              </a:path>
            </a:pathLst>
          </a:custGeom>
          <a:solidFill>
            <a:srgbClr val="1F1012"/>
          </a:solidFill>
        </p:spPr>
        <p:txBody>
          <a:bodyPr wrap="square" lIns="0" tIns="0" rIns="0" bIns="0" rtlCol="0"/>
          <a:lstStyle/>
          <a:p>
            <a:endParaRPr/>
          </a:p>
        </p:txBody>
      </p:sp>
      <p:sp>
        <p:nvSpPr>
          <p:cNvPr id="95" name="object 95"/>
          <p:cNvSpPr/>
          <p:nvPr/>
        </p:nvSpPr>
        <p:spPr>
          <a:xfrm>
            <a:off x="1434280" y="6153844"/>
            <a:ext cx="345176" cy="178677"/>
          </a:xfrm>
          <a:prstGeom prst="rect">
            <a:avLst/>
          </a:prstGeom>
          <a:blipFill>
            <a:blip r:embed="rId7" cstate="print"/>
            <a:stretch>
              <a:fillRect/>
            </a:stretch>
          </a:blipFill>
        </p:spPr>
        <p:txBody>
          <a:bodyPr wrap="square" lIns="0" tIns="0" rIns="0" bIns="0" rtlCol="0"/>
          <a:lstStyle/>
          <a:p>
            <a:endParaRPr/>
          </a:p>
        </p:txBody>
      </p:sp>
      <p:sp>
        <p:nvSpPr>
          <p:cNvPr id="96" name="object 96"/>
          <p:cNvSpPr/>
          <p:nvPr/>
        </p:nvSpPr>
        <p:spPr>
          <a:xfrm>
            <a:off x="1409023" y="6128774"/>
            <a:ext cx="396240" cy="222885"/>
          </a:xfrm>
          <a:custGeom>
            <a:avLst/>
            <a:gdLst/>
            <a:ahLst/>
            <a:cxnLst/>
            <a:rect l="l" t="t" r="r" b="b"/>
            <a:pathLst>
              <a:path w="396239" h="222885">
                <a:moveTo>
                  <a:pt x="19644" y="137921"/>
                </a:moveTo>
                <a:lnTo>
                  <a:pt x="0" y="137921"/>
                </a:lnTo>
                <a:lnTo>
                  <a:pt x="0" y="3134"/>
                </a:lnTo>
                <a:lnTo>
                  <a:pt x="258180" y="0"/>
                </a:lnTo>
                <a:lnTo>
                  <a:pt x="307459" y="47016"/>
                </a:lnTo>
                <a:lnTo>
                  <a:pt x="263793" y="47016"/>
                </a:lnTo>
                <a:lnTo>
                  <a:pt x="263692" y="50151"/>
                </a:lnTo>
                <a:lnTo>
                  <a:pt x="19644" y="50151"/>
                </a:lnTo>
                <a:lnTo>
                  <a:pt x="19644" y="137921"/>
                </a:lnTo>
                <a:close/>
              </a:path>
              <a:path w="396239" h="222885">
                <a:moveTo>
                  <a:pt x="319919" y="188075"/>
                </a:moveTo>
                <a:lnTo>
                  <a:pt x="303081" y="188075"/>
                </a:lnTo>
                <a:lnTo>
                  <a:pt x="303081" y="87770"/>
                </a:lnTo>
                <a:lnTo>
                  <a:pt x="263793" y="47016"/>
                </a:lnTo>
                <a:lnTo>
                  <a:pt x="307459" y="47016"/>
                </a:lnTo>
                <a:lnTo>
                  <a:pt x="363313" y="100305"/>
                </a:lnTo>
                <a:lnTo>
                  <a:pt x="319919" y="100305"/>
                </a:lnTo>
                <a:lnTo>
                  <a:pt x="319919" y="188075"/>
                </a:lnTo>
                <a:close/>
              </a:path>
              <a:path w="396239" h="222885">
                <a:moveTo>
                  <a:pt x="103833" y="137921"/>
                </a:moveTo>
                <a:lnTo>
                  <a:pt x="81382" y="137921"/>
                </a:lnTo>
                <a:lnTo>
                  <a:pt x="81382" y="50151"/>
                </a:lnTo>
                <a:lnTo>
                  <a:pt x="103833" y="50151"/>
                </a:lnTo>
                <a:lnTo>
                  <a:pt x="103833" y="137921"/>
                </a:lnTo>
                <a:close/>
              </a:path>
              <a:path w="396239" h="222885">
                <a:moveTo>
                  <a:pt x="190831" y="137921"/>
                </a:moveTo>
                <a:lnTo>
                  <a:pt x="171184" y="137921"/>
                </a:lnTo>
                <a:lnTo>
                  <a:pt x="171184" y="50151"/>
                </a:lnTo>
                <a:lnTo>
                  <a:pt x="190831" y="50151"/>
                </a:lnTo>
                <a:lnTo>
                  <a:pt x="190831" y="137921"/>
                </a:lnTo>
                <a:close/>
              </a:path>
              <a:path w="396239" h="222885">
                <a:moveTo>
                  <a:pt x="260986" y="134786"/>
                </a:moveTo>
                <a:lnTo>
                  <a:pt x="246955" y="134786"/>
                </a:lnTo>
                <a:lnTo>
                  <a:pt x="246955" y="50151"/>
                </a:lnTo>
                <a:lnTo>
                  <a:pt x="263692" y="50151"/>
                </a:lnTo>
                <a:lnTo>
                  <a:pt x="260986" y="134786"/>
                </a:lnTo>
                <a:close/>
              </a:path>
              <a:path w="396239" h="222885">
                <a:moveTo>
                  <a:pt x="356401" y="203752"/>
                </a:moveTo>
                <a:lnTo>
                  <a:pt x="345175" y="203752"/>
                </a:lnTo>
                <a:lnTo>
                  <a:pt x="345175" y="125382"/>
                </a:lnTo>
                <a:lnTo>
                  <a:pt x="319919" y="100305"/>
                </a:lnTo>
                <a:lnTo>
                  <a:pt x="363313" y="100305"/>
                </a:lnTo>
                <a:lnTo>
                  <a:pt x="392883" y="128517"/>
                </a:lnTo>
                <a:lnTo>
                  <a:pt x="395689" y="128517"/>
                </a:lnTo>
                <a:lnTo>
                  <a:pt x="395689" y="137921"/>
                </a:lnTo>
                <a:lnTo>
                  <a:pt x="356401" y="137921"/>
                </a:lnTo>
                <a:lnTo>
                  <a:pt x="356401" y="203752"/>
                </a:lnTo>
                <a:close/>
              </a:path>
              <a:path w="396239" h="222885">
                <a:moveTo>
                  <a:pt x="395689" y="222557"/>
                </a:moveTo>
                <a:lnTo>
                  <a:pt x="384464" y="222557"/>
                </a:lnTo>
                <a:lnTo>
                  <a:pt x="384464" y="162998"/>
                </a:lnTo>
                <a:lnTo>
                  <a:pt x="356401" y="137921"/>
                </a:lnTo>
                <a:lnTo>
                  <a:pt x="395689" y="137921"/>
                </a:lnTo>
                <a:lnTo>
                  <a:pt x="395689" y="222557"/>
                </a:lnTo>
                <a:close/>
              </a:path>
            </a:pathLst>
          </a:custGeom>
          <a:solidFill>
            <a:srgbClr val="4B676B"/>
          </a:solidFill>
        </p:spPr>
        <p:txBody>
          <a:bodyPr wrap="square" lIns="0" tIns="0" rIns="0" bIns="0" rtlCol="0"/>
          <a:lstStyle/>
          <a:p>
            <a:endParaRPr/>
          </a:p>
        </p:txBody>
      </p:sp>
      <p:sp>
        <p:nvSpPr>
          <p:cNvPr id="97" name="object 97"/>
          <p:cNvSpPr/>
          <p:nvPr/>
        </p:nvSpPr>
        <p:spPr>
          <a:xfrm>
            <a:off x="1400606" y="6122503"/>
            <a:ext cx="410209" cy="222885"/>
          </a:xfrm>
          <a:custGeom>
            <a:avLst/>
            <a:gdLst/>
            <a:ahLst/>
            <a:cxnLst/>
            <a:rect l="l" t="t" r="r" b="b"/>
            <a:pathLst>
              <a:path w="410210" h="222885">
                <a:moveTo>
                  <a:pt x="22450" y="147331"/>
                </a:moveTo>
                <a:lnTo>
                  <a:pt x="0" y="147331"/>
                </a:lnTo>
                <a:lnTo>
                  <a:pt x="0" y="0"/>
                </a:lnTo>
                <a:lnTo>
                  <a:pt x="277824" y="0"/>
                </a:lnTo>
                <a:lnTo>
                  <a:pt x="321735" y="43885"/>
                </a:lnTo>
                <a:lnTo>
                  <a:pt x="272209" y="43885"/>
                </a:lnTo>
                <a:lnTo>
                  <a:pt x="272209" y="47019"/>
                </a:lnTo>
                <a:lnTo>
                  <a:pt x="22450" y="47019"/>
                </a:lnTo>
                <a:lnTo>
                  <a:pt x="22450" y="147331"/>
                </a:lnTo>
                <a:close/>
              </a:path>
              <a:path w="410210" h="222885">
                <a:moveTo>
                  <a:pt x="333947" y="188079"/>
                </a:moveTo>
                <a:lnTo>
                  <a:pt x="317110" y="188079"/>
                </a:lnTo>
                <a:lnTo>
                  <a:pt x="317110" y="87770"/>
                </a:lnTo>
                <a:lnTo>
                  <a:pt x="272209" y="43885"/>
                </a:lnTo>
                <a:lnTo>
                  <a:pt x="321735" y="43885"/>
                </a:lnTo>
                <a:lnTo>
                  <a:pt x="331144" y="53289"/>
                </a:lnTo>
                <a:lnTo>
                  <a:pt x="333947" y="53289"/>
                </a:lnTo>
                <a:lnTo>
                  <a:pt x="379552" y="100308"/>
                </a:lnTo>
                <a:lnTo>
                  <a:pt x="333947" y="100308"/>
                </a:lnTo>
                <a:lnTo>
                  <a:pt x="333947" y="188079"/>
                </a:lnTo>
                <a:close/>
              </a:path>
              <a:path w="410210" h="222885">
                <a:moveTo>
                  <a:pt x="103833" y="147331"/>
                </a:moveTo>
                <a:lnTo>
                  <a:pt x="81380" y="147331"/>
                </a:lnTo>
                <a:lnTo>
                  <a:pt x="81380" y="47019"/>
                </a:lnTo>
                <a:lnTo>
                  <a:pt x="103833" y="47019"/>
                </a:lnTo>
                <a:lnTo>
                  <a:pt x="103833" y="147331"/>
                </a:lnTo>
                <a:close/>
              </a:path>
              <a:path w="410210" h="222885">
                <a:moveTo>
                  <a:pt x="193632" y="147331"/>
                </a:moveTo>
                <a:lnTo>
                  <a:pt x="171182" y="147331"/>
                </a:lnTo>
                <a:lnTo>
                  <a:pt x="171182" y="47019"/>
                </a:lnTo>
                <a:lnTo>
                  <a:pt x="193632" y="47019"/>
                </a:lnTo>
                <a:lnTo>
                  <a:pt x="193632" y="147331"/>
                </a:lnTo>
                <a:close/>
              </a:path>
              <a:path w="410210" h="222885">
                <a:moveTo>
                  <a:pt x="272209" y="147331"/>
                </a:moveTo>
                <a:lnTo>
                  <a:pt x="249761" y="147331"/>
                </a:lnTo>
                <a:lnTo>
                  <a:pt x="249761" y="47019"/>
                </a:lnTo>
                <a:lnTo>
                  <a:pt x="272209" y="47019"/>
                </a:lnTo>
                <a:lnTo>
                  <a:pt x="272209" y="147331"/>
                </a:lnTo>
                <a:close/>
              </a:path>
              <a:path w="410210" h="222885">
                <a:moveTo>
                  <a:pt x="370429" y="203755"/>
                </a:moveTo>
                <a:lnTo>
                  <a:pt x="359204" y="203755"/>
                </a:lnTo>
                <a:lnTo>
                  <a:pt x="359204" y="125386"/>
                </a:lnTo>
                <a:lnTo>
                  <a:pt x="333947" y="100308"/>
                </a:lnTo>
                <a:lnTo>
                  <a:pt x="379552" y="100308"/>
                </a:lnTo>
                <a:lnTo>
                  <a:pt x="406914" y="128520"/>
                </a:lnTo>
                <a:lnTo>
                  <a:pt x="409718" y="128520"/>
                </a:lnTo>
                <a:lnTo>
                  <a:pt x="409718" y="137924"/>
                </a:lnTo>
                <a:lnTo>
                  <a:pt x="370429" y="137924"/>
                </a:lnTo>
                <a:lnTo>
                  <a:pt x="370429" y="203755"/>
                </a:lnTo>
                <a:close/>
              </a:path>
              <a:path w="410210" h="222885">
                <a:moveTo>
                  <a:pt x="409718" y="222560"/>
                </a:moveTo>
                <a:lnTo>
                  <a:pt x="398493" y="222560"/>
                </a:lnTo>
                <a:lnTo>
                  <a:pt x="398493" y="163001"/>
                </a:lnTo>
                <a:lnTo>
                  <a:pt x="370429" y="137924"/>
                </a:lnTo>
                <a:lnTo>
                  <a:pt x="409718" y="137924"/>
                </a:lnTo>
                <a:lnTo>
                  <a:pt x="409718" y="222560"/>
                </a:lnTo>
                <a:close/>
              </a:path>
            </a:pathLst>
          </a:custGeom>
          <a:solidFill>
            <a:srgbClr val="B3BEAB"/>
          </a:solidFill>
        </p:spPr>
        <p:txBody>
          <a:bodyPr wrap="square" lIns="0" tIns="0" rIns="0" bIns="0" rtlCol="0"/>
          <a:lstStyle/>
          <a:p>
            <a:endParaRPr/>
          </a:p>
        </p:txBody>
      </p:sp>
      <p:sp>
        <p:nvSpPr>
          <p:cNvPr id="98" name="object 98"/>
          <p:cNvSpPr/>
          <p:nvPr/>
        </p:nvSpPr>
        <p:spPr>
          <a:xfrm>
            <a:off x="1400605" y="6257294"/>
            <a:ext cx="410209" cy="367030"/>
          </a:xfrm>
          <a:custGeom>
            <a:avLst/>
            <a:gdLst/>
            <a:ahLst/>
            <a:cxnLst/>
            <a:rect l="l" t="t" r="r" b="b"/>
            <a:pathLst>
              <a:path w="410210" h="367029">
                <a:moveTo>
                  <a:pt x="272209" y="366754"/>
                </a:moveTo>
                <a:lnTo>
                  <a:pt x="0" y="366754"/>
                </a:lnTo>
                <a:lnTo>
                  <a:pt x="0" y="0"/>
                </a:lnTo>
                <a:lnTo>
                  <a:pt x="272209" y="0"/>
                </a:lnTo>
                <a:lnTo>
                  <a:pt x="406914" y="87770"/>
                </a:lnTo>
                <a:lnTo>
                  <a:pt x="409721" y="326003"/>
                </a:lnTo>
                <a:lnTo>
                  <a:pt x="272209" y="366754"/>
                </a:lnTo>
                <a:close/>
              </a:path>
            </a:pathLst>
          </a:custGeom>
          <a:solidFill>
            <a:srgbClr val="61685E"/>
          </a:solidFill>
        </p:spPr>
        <p:txBody>
          <a:bodyPr wrap="square" lIns="0" tIns="0" rIns="0" bIns="0" rtlCol="0"/>
          <a:lstStyle/>
          <a:p>
            <a:endParaRPr/>
          </a:p>
        </p:txBody>
      </p:sp>
      <p:sp>
        <p:nvSpPr>
          <p:cNvPr id="99" name="object 99"/>
          <p:cNvSpPr/>
          <p:nvPr/>
        </p:nvSpPr>
        <p:spPr>
          <a:xfrm>
            <a:off x="1695265" y="6461048"/>
            <a:ext cx="28575" cy="72390"/>
          </a:xfrm>
          <a:custGeom>
            <a:avLst/>
            <a:gdLst/>
            <a:ahLst/>
            <a:cxnLst/>
            <a:rect l="l" t="t" r="r" b="b"/>
            <a:pathLst>
              <a:path w="28575" h="72390">
                <a:moveTo>
                  <a:pt x="28063" y="72097"/>
                </a:moveTo>
                <a:lnTo>
                  <a:pt x="0" y="72097"/>
                </a:lnTo>
                <a:lnTo>
                  <a:pt x="0" y="0"/>
                </a:lnTo>
                <a:lnTo>
                  <a:pt x="28063" y="9403"/>
                </a:lnTo>
                <a:lnTo>
                  <a:pt x="28063" y="72097"/>
                </a:lnTo>
                <a:close/>
              </a:path>
            </a:pathLst>
          </a:custGeom>
          <a:solidFill>
            <a:srgbClr val="42382B"/>
          </a:solidFill>
        </p:spPr>
        <p:txBody>
          <a:bodyPr wrap="square" lIns="0" tIns="0" rIns="0" bIns="0" rtlCol="0"/>
          <a:lstStyle/>
          <a:p>
            <a:endParaRPr/>
          </a:p>
        </p:txBody>
      </p:sp>
      <p:sp>
        <p:nvSpPr>
          <p:cNvPr id="100" name="object 100"/>
          <p:cNvSpPr/>
          <p:nvPr/>
        </p:nvSpPr>
        <p:spPr>
          <a:xfrm>
            <a:off x="1695265" y="6473588"/>
            <a:ext cx="17145" cy="59690"/>
          </a:xfrm>
          <a:custGeom>
            <a:avLst/>
            <a:gdLst/>
            <a:ahLst/>
            <a:cxnLst/>
            <a:rect l="l" t="t" r="r" b="b"/>
            <a:pathLst>
              <a:path w="17144" h="59690">
                <a:moveTo>
                  <a:pt x="16837" y="59558"/>
                </a:moveTo>
                <a:lnTo>
                  <a:pt x="0" y="59558"/>
                </a:lnTo>
                <a:lnTo>
                  <a:pt x="0" y="0"/>
                </a:lnTo>
                <a:lnTo>
                  <a:pt x="16837" y="3134"/>
                </a:lnTo>
                <a:lnTo>
                  <a:pt x="16837" y="59558"/>
                </a:lnTo>
                <a:close/>
              </a:path>
            </a:pathLst>
          </a:custGeom>
          <a:solidFill>
            <a:srgbClr val="2B1E19"/>
          </a:solidFill>
        </p:spPr>
        <p:txBody>
          <a:bodyPr wrap="square" lIns="0" tIns="0" rIns="0" bIns="0" rtlCol="0"/>
          <a:lstStyle/>
          <a:p>
            <a:endParaRPr/>
          </a:p>
        </p:txBody>
      </p:sp>
      <p:sp>
        <p:nvSpPr>
          <p:cNvPr id="101" name="object 101"/>
          <p:cNvSpPr/>
          <p:nvPr/>
        </p:nvSpPr>
        <p:spPr>
          <a:xfrm>
            <a:off x="1748585" y="6476723"/>
            <a:ext cx="17145" cy="56515"/>
          </a:xfrm>
          <a:custGeom>
            <a:avLst/>
            <a:gdLst/>
            <a:ahLst/>
            <a:cxnLst/>
            <a:rect l="l" t="t" r="r" b="b"/>
            <a:pathLst>
              <a:path w="17144" h="56515">
                <a:moveTo>
                  <a:pt x="16837" y="56423"/>
                </a:moveTo>
                <a:lnTo>
                  <a:pt x="0" y="56423"/>
                </a:lnTo>
                <a:lnTo>
                  <a:pt x="0" y="0"/>
                </a:lnTo>
                <a:lnTo>
                  <a:pt x="16837" y="6269"/>
                </a:lnTo>
                <a:lnTo>
                  <a:pt x="16837" y="56423"/>
                </a:lnTo>
                <a:close/>
              </a:path>
            </a:pathLst>
          </a:custGeom>
          <a:solidFill>
            <a:srgbClr val="42382B"/>
          </a:solidFill>
        </p:spPr>
        <p:txBody>
          <a:bodyPr wrap="square" lIns="0" tIns="0" rIns="0" bIns="0" rtlCol="0"/>
          <a:lstStyle/>
          <a:p>
            <a:endParaRPr/>
          </a:p>
        </p:txBody>
      </p:sp>
      <p:sp>
        <p:nvSpPr>
          <p:cNvPr id="102" name="object 102"/>
          <p:cNvSpPr/>
          <p:nvPr/>
        </p:nvSpPr>
        <p:spPr>
          <a:xfrm>
            <a:off x="1748584" y="6482993"/>
            <a:ext cx="8890" cy="50165"/>
          </a:xfrm>
          <a:custGeom>
            <a:avLst/>
            <a:gdLst/>
            <a:ahLst/>
            <a:cxnLst/>
            <a:rect l="l" t="t" r="r" b="b"/>
            <a:pathLst>
              <a:path w="8889" h="50165">
                <a:moveTo>
                  <a:pt x="8421" y="50154"/>
                </a:moveTo>
                <a:lnTo>
                  <a:pt x="0" y="50154"/>
                </a:lnTo>
                <a:lnTo>
                  <a:pt x="0" y="0"/>
                </a:lnTo>
                <a:lnTo>
                  <a:pt x="8421" y="6269"/>
                </a:lnTo>
                <a:lnTo>
                  <a:pt x="8421" y="50154"/>
                </a:lnTo>
                <a:close/>
              </a:path>
            </a:pathLst>
          </a:custGeom>
          <a:solidFill>
            <a:srgbClr val="2B1E19"/>
          </a:solidFill>
        </p:spPr>
        <p:txBody>
          <a:bodyPr wrap="square" lIns="0" tIns="0" rIns="0" bIns="0" rtlCol="0"/>
          <a:lstStyle/>
          <a:p>
            <a:endParaRPr/>
          </a:p>
        </p:txBody>
      </p:sp>
      <p:sp>
        <p:nvSpPr>
          <p:cNvPr id="103" name="object 103"/>
          <p:cNvSpPr/>
          <p:nvPr/>
        </p:nvSpPr>
        <p:spPr>
          <a:xfrm>
            <a:off x="1785068" y="6486128"/>
            <a:ext cx="14604" cy="47625"/>
          </a:xfrm>
          <a:custGeom>
            <a:avLst/>
            <a:gdLst/>
            <a:ahLst/>
            <a:cxnLst/>
            <a:rect l="l" t="t" r="r" b="b"/>
            <a:pathLst>
              <a:path w="14605" h="47625">
                <a:moveTo>
                  <a:pt x="14031" y="47019"/>
                </a:moveTo>
                <a:lnTo>
                  <a:pt x="0" y="47019"/>
                </a:lnTo>
                <a:lnTo>
                  <a:pt x="0" y="0"/>
                </a:lnTo>
                <a:lnTo>
                  <a:pt x="14031" y="6266"/>
                </a:lnTo>
                <a:lnTo>
                  <a:pt x="14031" y="47019"/>
                </a:lnTo>
                <a:close/>
              </a:path>
            </a:pathLst>
          </a:custGeom>
          <a:solidFill>
            <a:srgbClr val="42382B"/>
          </a:solidFill>
        </p:spPr>
        <p:txBody>
          <a:bodyPr wrap="square" lIns="0" tIns="0" rIns="0" bIns="0" rtlCol="0"/>
          <a:lstStyle/>
          <a:p>
            <a:endParaRPr/>
          </a:p>
        </p:txBody>
      </p:sp>
      <p:sp>
        <p:nvSpPr>
          <p:cNvPr id="104" name="object 104"/>
          <p:cNvSpPr/>
          <p:nvPr/>
        </p:nvSpPr>
        <p:spPr>
          <a:xfrm>
            <a:off x="1785067" y="6492395"/>
            <a:ext cx="8890" cy="41275"/>
          </a:xfrm>
          <a:custGeom>
            <a:avLst/>
            <a:gdLst/>
            <a:ahLst/>
            <a:cxnLst/>
            <a:rect l="l" t="t" r="r" b="b"/>
            <a:pathLst>
              <a:path w="8889" h="41275">
                <a:moveTo>
                  <a:pt x="8418" y="40753"/>
                </a:moveTo>
                <a:lnTo>
                  <a:pt x="0" y="40753"/>
                </a:lnTo>
                <a:lnTo>
                  <a:pt x="0" y="0"/>
                </a:lnTo>
                <a:lnTo>
                  <a:pt x="8418" y="3137"/>
                </a:lnTo>
                <a:lnTo>
                  <a:pt x="8418" y="40753"/>
                </a:lnTo>
                <a:close/>
              </a:path>
            </a:pathLst>
          </a:custGeom>
          <a:solidFill>
            <a:srgbClr val="2B1E19"/>
          </a:solidFill>
        </p:spPr>
        <p:txBody>
          <a:bodyPr wrap="square" lIns="0" tIns="0" rIns="0" bIns="0" rtlCol="0"/>
          <a:lstStyle/>
          <a:p>
            <a:endParaRPr/>
          </a:p>
        </p:txBody>
      </p:sp>
      <p:sp>
        <p:nvSpPr>
          <p:cNvPr id="105" name="object 105"/>
          <p:cNvSpPr/>
          <p:nvPr/>
        </p:nvSpPr>
        <p:spPr>
          <a:xfrm>
            <a:off x="1807519" y="6446865"/>
            <a:ext cx="314325" cy="0"/>
          </a:xfrm>
          <a:custGeom>
            <a:avLst/>
            <a:gdLst/>
            <a:ahLst/>
            <a:cxnLst/>
            <a:rect l="l" t="t" r="r" b="b"/>
            <a:pathLst>
              <a:path w="314325">
                <a:moveTo>
                  <a:pt x="0" y="0"/>
                </a:moveTo>
                <a:lnTo>
                  <a:pt x="314303" y="0"/>
                </a:lnTo>
              </a:path>
            </a:pathLst>
          </a:custGeom>
          <a:ln w="28143">
            <a:solidFill>
              <a:srgbClr val="897C79"/>
            </a:solidFill>
          </a:ln>
        </p:spPr>
        <p:txBody>
          <a:bodyPr wrap="square" lIns="0" tIns="0" rIns="0" bIns="0" rtlCol="0"/>
          <a:lstStyle/>
          <a:p>
            <a:endParaRPr/>
          </a:p>
        </p:txBody>
      </p:sp>
      <p:sp>
        <p:nvSpPr>
          <p:cNvPr id="106" name="object 106"/>
          <p:cNvSpPr/>
          <p:nvPr/>
        </p:nvSpPr>
        <p:spPr>
          <a:xfrm>
            <a:off x="2113404" y="6460937"/>
            <a:ext cx="0" cy="138430"/>
          </a:xfrm>
          <a:custGeom>
            <a:avLst/>
            <a:gdLst/>
            <a:ahLst/>
            <a:cxnLst/>
            <a:rect l="l" t="t" r="r" b="b"/>
            <a:pathLst>
              <a:path h="138429">
                <a:moveTo>
                  <a:pt x="0" y="0"/>
                </a:moveTo>
                <a:lnTo>
                  <a:pt x="0" y="138039"/>
                </a:lnTo>
              </a:path>
            </a:pathLst>
          </a:custGeom>
          <a:ln w="16837">
            <a:solidFill>
              <a:srgbClr val="897C79"/>
            </a:solidFill>
          </a:ln>
        </p:spPr>
        <p:txBody>
          <a:bodyPr wrap="square" lIns="0" tIns="0" rIns="0" bIns="0" rtlCol="0"/>
          <a:lstStyle/>
          <a:p>
            <a:endParaRPr/>
          </a:p>
        </p:txBody>
      </p:sp>
      <p:sp>
        <p:nvSpPr>
          <p:cNvPr id="107" name="object 107"/>
          <p:cNvSpPr/>
          <p:nvPr/>
        </p:nvSpPr>
        <p:spPr>
          <a:xfrm>
            <a:off x="1400603" y="6257301"/>
            <a:ext cx="272415" cy="367030"/>
          </a:xfrm>
          <a:custGeom>
            <a:avLst/>
            <a:gdLst/>
            <a:ahLst/>
            <a:cxnLst/>
            <a:rect l="l" t="t" r="r" b="b"/>
            <a:pathLst>
              <a:path w="272414" h="367029">
                <a:moveTo>
                  <a:pt x="0" y="0"/>
                </a:moveTo>
                <a:lnTo>
                  <a:pt x="272209" y="0"/>
                </a:lnTo>
                <a:lnTo>
                  <a:pt x="272209" y="366754"/>
                </a:lnTo>
                <a:lnTo>
                  <a:pt x="0" y="366754"/>
                </a:lnTo>
                <a:lnTo>
                  <a:pt x="0" y="0"/>
                </a:lnTo>
                <a:close/>
              </a:path>
            </a:pathLst>
          </a:custGeom>
          <a:solidFill>
            <a:srgbClr val="B3BEAB"/>
          </a:solidFill>
        </p:spPr>
        <p:txBody>
          <a:bodyPr wrap="square" lIns="0" tIns="0" rIns="0" bIns="0" rtlCol="0"/>
          <a:lstStyle/>
          <a:p>
            <a:endParaRPr/>
          </a:p>
        </p:txBody>
      </p:sp>
      <p:sp>
        <p:nvSpPr>
          <p:cNvPr id="108" name="object 108"/>
          <p:cNvSpPr/>
          <p:nvPr/>
        </p:nvSpPr>
        <p:spPr>
          <a:xfrm>
            <a:off x="1675622" y="6122511"/>
            <a:ext cx="134700" cy="222560"/>
          </a:xfrm>
          <a:prstGeom prst="rect">
            <a:avLst/>
          </a:prstGeom>
          <a:blipFill>
            <a:blip r:embed="rId8" cstate="print"/>
            <a:stretch>
              <a:fillRect/>
            </a:stretch>
          </a:blipFill>
        </p:spPr>
        <p:txBody>
          <a:bodyPr wrap="square" lIns="0" tIns="0" rIns="0" bIns="0" rtlCol="0"/>
          <a:lstStyle/>
          <a:p>
            <a:endParaRPr/>
          </a:p>
        </p:txBody>
      </p:sp>
      <p:sp>
        <p:nvSpPr>
          <p:cNvPr id="109" name="object 109"/>
          <p:cNvSpPr/>
          <p:nvPr/>
        </p:nvSpPr>
        <p:spPr>
          <a:xfrm>
            <a:off x="1793486" y="6431742"/>
            <a:ext cx="339725" cy="0"/>
          </a:xfrm>
          <a:custGeom>
            <a:avLst/>
            <a:gdLst/>
            <a:ahLst/>
            <a:cxnLst/>
            <a:rect l="l" t="t" r="r" b="b"/>
            <a:pathLst>
              <a:path w="339725">
                <a:moveTo>
                  <a:pt x="0" y="0"/>
                </a:moveTo>
                <a:lnTo>
                  <a:pt x="339563" y="0"/>
                </a:lnTo>
              </a:path>
            </a:pathLst>
          </a:custGeom>
          <a:ln w="34320">
            <a:solidFill>
              <a:srgbClr val="566564"/>
            </a:solidFill>
          </a:ln>
        </p:spPr>
        <p:txBody>
          <a:bodyPr wrap="square" lIns="0" tIns="0" rIns="0" bIns="0" rtlCol="0"/>
          <a:lstStyle/>
          <a:p>
            <a:endParaRPr/>
          </a:p>
        </p:txBody>
      </p:sp>
      <p:sp>
        <p:nvSpPr>
          <p:cNvPr id="110" name="object 110"/>
          <p:cNvSpPr/>
          <p:nvPr/>
        </p:nvSpPr>
        <p:spPr>
          <a:xfrm>
            <a:off x="2123227" y="6448902"/>
            <a:ext cx="0" cy="160020"/>
          </a:xfrm>
          <a:custGeom>
            <a:avLst/>
            <a:gdLst/>
            <a:ahLst/>
            <a:cxnLst/>
            <a:rect l="l" t="t" r="r" b="b"/>
            <a:pathLst>
              <a:path h="160020">
                <a:moveTo>
                  <a:pt x="0" y="0"/>
                </a:moveTo>
                <a:lnTo>
                  <a:pt x="0" y="159482"/>
                </a:lnTo>
              </a:path>
            </a:pathLst>
          </a:custGeom>
          <a:ln w="19644">
            <a:solidFill>
              <a:srgbClr val="566564"/>
            </a:solidFill>
          </a:ln>
        </p:spPr>
        <p:txBody>
          <a:bodyPr wrap="square" lIns="0" tIns="0" rIns="0" bIns="0" rtlCol="0"/>
          <a:lstStyle/>
          <a:p>
            <a:endParaRPr/>
          </a:p>
        </p:txBody>
      </p:sp>
      <p:sp>
        <p:nvSpPr>
          <p:cNvPr id="111" name="object 111"/>
          <p:cNvSpPr/>
          <p:nvPr/>
        </p:nvSpPr>
        <p:spPr>
          <a:xfrm>
            <a:off x="1751393" y="6425052"/>
            <a:ext cx="390525" cy="0"/>
          </a:xfrm>
          <a:custGeom>
            <a:avLst/>
            <a:gdLst/>
            <a:ahLst/>
            <a:cxnLst/>
            <a:rect l="l" t="t" r="r" b="b"/>
            <a:pathLst>
              <a:path w="390525">
                <a:moveTo>
                  <a:pt x="0" y="0"/>
                </a:moveTo>
                <a:lnTo>
                  <a:pt x="390074" y="0"/>
                </a:lnTo>
              </a:path>
            </a:pathLst>
          </a:custGeom>
          <a:ln w="20941">
            <a:solidFill>
              <a:srgbClr val="738179"/>
            </a:solidFill>
          </a:ln>
        </p:spPr>
        <p:txBody>
          <a:bodyPr wrap="square" lIns="0" tIns="0" rIns="0" bIns="0" rtlCol="0"/>
          <a:lstStyle/>
          <a:p>
            <a:endParaRPr/>
          </a:p>
        </p:txBody>
      </p:sp>
      <p:sp>
        <p:nvSpPr>
          <p:cNvPr id="112" name="object 112"/>
          <p:cNvSpPr/>
          <p:nvPr/>
        </p:nvSpPr>
        <p:spPr>
          <a:xfrm>
            <a:off x="2131645" y="6435523"/>
            <a:ext cx="0" cy="182880"/>
          </a:xfrm>
          <a:custGeom>
            <a:avLst/>
            <a:gdLst/>
            <a:ahLst/>
            <a:cxnLst/>
            <a:rect l="l" t="t" r="r" b="b"/>
            <a:pathLst>
              <a:path h="182879">
                <a:moveTo>
                  <a:pt x="0" y="0"/>
                </a:moveTo>
                <a:lnTo>
                  <a:pt x="0" y="182265"/>
                </a:lnTo>
              </a:path>
            </a:pathLst>
          </a:custGeom>
          <a:ln w="19644">
            <a:solidFill>
              <a:srgbClr val="738179"/>
            </a:solidFill>
          </a:ln>
        </p:spPr>
        <p:txBody>
          <a:bodyPr wrap="square" lIns="0" tIns="0" rIns="0" bIns="0" rtlCol="0"/>
          <a:lstStyle/>
          <a:p>
            <a:endParaRPr/>
          </a:p>
        </p:txBody>
      </p:sp>
      <p:sp>
        <p:nvSpPr>
          <p:cNvPr id="113" name="object 113"/>
          <p:cNvSpPr/>
          <p:nvPr/>
        </p:nvSpPr>
        <p:spPr>
          <a:xfrm>
            <a:off x="1709295" y="6419260"/>
            <a:ext cx="443865" cy="0"/>
          </a:xfrm>
          <a:custGeom>
            <a:avLst/>
            <a:gdLst/>
            <a:ahLst/>
            <a:cxnLst/>
            <a:rect l="l" t="t" r="r" b="b"/>
            <a:pathLst>
              <a:path w="443864">
                <a:moveTo>
                  <a:pt x="0" y="0"/>
                </a:moveTo>
                <a:lnTo>
                  <a:pt x="443396" y="0"/>
                </a:lnTo>
              </a:path>
            </a:pathLst>
          </a:custGeom>
          <a:ln w="9356">
            <a:solidFill>
              <a:srgbClr val="5D6664"/>
            </a:solidFill>
          </a:ln>
        </p:spPr>
        <p:txBody>
          <a:bodyPr wrap="square" lIns="0" tIns="0" rIns="0" bIns="0" rtlCol="0"/>
          <a:lstStyle/>
          <a:p>
            <a:endParaRPr/>
          </a:p>
        </p:txBody>
      </p:sp>
      <p:sp>
        <p:nvSpPr>
          <p:cNvPr id="114" name="object 114"/>
          <p:cNvSpPr/>
          <p:nvPr/>
        </p:nvSpPr>
        <p:spPr>
          <a:xfrm>
            <a:off x="2127435" y="6423938"/>
            <a:ext cx="25400" cy="207010"/>
          </a:xfrm>
          <a:custGeom>
            <a:avLst/>
            <a:gdLst/>
            <a:ahLst/>
            <a:cxnLst/>
            <a:rect l="l" t="t" r="r" b="b"/>
            <a:pathLst>
              <a:path w="25400" h="207009">
                <a:moveTo>
                  <a:pt x="0" y="206389"/>
                </a:moveTo>
                <a:lnTo>
                  <a:pt x="25256" y="206389"/>
                </a:lnTo>
                <a:lnTo>
                  <a:pt x="25256" y="0"/>
                </a:lnTo>
                <a:lnTo>
                  <a:pt x="0" y="0"/>
                </a:lnTo>
                <a:lnTo>
                  <a:pt x="0" y="206389"/>
                </a:lnTo>
                <a:close/>
              </a:path>
            </a:pathLst>
          </a:custGeom>
          <a:solidFill>
            <a:srgbClr val="5D6664"/>
          </a:solidFill>
        </p:spPr>
        <p:txBody>
          <a:bodyPr wrap="square" lIns="0" tIns="0" rIns="0" bIns="0" rtlCol="0"/>
          <a:lstStyle/>
          <a:p>
            <a:endParaRPr/>
          </a:p>
        </p:txBody>
      </p:sp>
      <p:sp>
        <p:nvSpPr>
          <p:cNvPr id="115" name="object 115"/>
          <p:cNvSpPr/>
          <p:nvPr/>
        </p:nvSpPr>
        <p:spPr>
          <a:xfrm>
            <a:off x="1667201" y="6389118"/>
            <a:ext cx="494030" cy="0"/>
          </a:xfrm>
          <a:custGeom>
            <a:avLst/>
            <a:gdLst/>
            <a:ahLst/>
            <a:cxnLst/>
            <a:rect l="l" t="t" r="r" b="b"/>
            <a:pathLst>
              <a:path w="494030">
                <a:moveTo>
                  <a:pt x="0" y="0"/>
                </a:moveTo>
                <a:lnTo>
                  <a:pt x="493910" y="0"/>
                </a:lnTo>
              </a:path>
            </a:pathLst>
          </a:custGeom>
          <a:ln w="50927">
            <a:solidFill>
              <a:srgbClr val="B3BEAB"/>
            </a:solidFill>
          </a:ln>
        </p:spPr>
        <p:txBody>
          <a:bodyPr wrap="square" lIns="0" tIns="0" rIns="0" bIns="0" rtlCol="0"/>
          <a:lstStyle/>
          <a:p>
            <a:endParaRPr/>
          </a:p>
        </p:txBody>
      </p:sp>
      <p:sp>
        <p:nvSpPr>
          <p:cNvPr id="116" name="object 116"/>
          <p:cNvSpPr/>
          <p:nvPr/>
        </p:nvSpPr>
        <p:spPr>
          <a:xfrm>
            <a:off x="2135855" y="6414582"/>
            <a:ext cx="25400" cy="225425"/>
          </a:xfrm>
          <a:custGeom>
            <a:avLst/>
            <a:gdLst/>
            <a:ahLst/>
            <a:cxnLst/>
            <a:rect l="l" t="t" r="r" b="b"/>
            <a:pathLst>
              <a:path w="25400" h="225425">
                <a:moveTo>
                  <a:pt x="0" y="225151"/>
                </a:moveTo>
                <a:lnTo>
                  <a:pt x="25256" y="225151"/>
                </a:lnTo>
                <a:lnTo>
                  <a:pt x="25256" y="0"/>
                </a:lnTo>
                <a:lnTo>
                  <a:pt x="0" y="0"/>
                </a:lnTo>
                <a:lnTo>
                  <a:pt x="0" y="225151"/>
                </a:lnTo>
                <a:close/>
              </a:path>
            </a:pathLst>
          </a:custGeom>
          <a:solidFill>
            <a:srgbClr val="B3BEAB"/>
          </a:solidFill>
        </p:spPr>
        <p:txBody>
          <a:bodyPr wrap="square" lIns="0" tIns="0" rIns="0" bIns="0" rtlCol="0"/>
          <a:lstStyle/>
          <a:p>
            <a:endParaRPr/>
          </a:p>
        </p:txBody>
      </p:sp>
      <p:sp>
        <p:nvSpPr>
          <p:cNvPr id="117" name="object 117"/>
          <p:cNvSpPr/>
          <p:nvPr/>
        </p:nvSpPr>
        <p:spPr>
          <a:xfrm>
            <a:off x="1672813" y="6373287"/>
            <a:ext cx="485775" cy="257175"/>
          </a:xfrm>
          <a:custGeom>
            <a:avLst/>
            <a:gdLst/>
            <a:ahLst/>
            <a:cxnLst/>
            <a:rect l="l" t="t" r="r" b="b"/>
            <a:pathLst>
              <a:path w="485775" h="257175">
                <a:moveTo>
                  <a:pt x="471459" y="257041"/>
                </a:moveTo>
                <a:lnTo>
                  <a:pt x="471459" y="31346"/>
                </a:lnTo>
                <a:lnTo>
                  <a:pt x="426558" y="28211"/>
                </a:lnTo>
                <a:lnTo>
                  <a:pt x="120671" y="28211"/>
                </a:lnTo>
                <a:lnTo>
                  <a:pt x="56126" y="21942"/>
                </a:lnTo>
                <a:lnTo>
                  <a:pt x="30869" y="18807"/>
                </a:lnTo>
                <a:lnTo>
                  <a:pt x="14031" y="15676"/>
                </a:lnTo>
                <a:lnTo>
                  <a:pt x="2806" y="9407"/>
                </a:lnTo>
                <a:lnTo>
                  <a:pt x="0" y="3134"/>
                </a:lnTo>
                <a:lnTo>
                  <a:pt x="2806" y="0"/>
                </a:lnTo>
                <a:lnTo>
                  <a:pt x="479878" y="0"/>
                </a:lnTo>
                <a:lnTo>
                  <a:pt x="482685" y="53289"/>
                </a:lnTo>
                <a:lnTo>
                  <a:pt x="485491" y="141059"/>
                </a:lnTo>
                <a:lnTo>
                  <a:pt x="482685" y="184947"/>
                </a:lnTo>
                <a:lnTo>
                  <a:pt x="482685" y="222560"/>
                </a:lnTo>
                <a:lnTo>
                  <a:pt x="477072" y="247637"/>
                </a:lnTo>
                <a:lnTo>
                  <a:pt x="474266" y="253906"/>
                </a:lnTo>
                <a:lnTo>
                  <a:pt x="471459" y="257041"/>
                </a:lnTo>
                <a:close/>
              </a:path>
            </a:pathLst>
          </a:custGeom>
          <a:solidFill>
            <a:srgbClr val="C9D5CC"/>
          </a:solidFill>
        </p:spPr>
        <p:txBody>
          <a:bodyPr wrap="square" lIns="0" tIns="0" rIns="0" bIns="0" rtlCol="0"/>
          <a:lstStyle/>
          <a:p>
            <a:endParaRPr/>
          </a:p>
        </p:txBody>
      </p:sp>
      <p:sp>
        <p:nvSpPr>
          <p:cNvPr id="118" name="object 118"/>
          <p:cNvSpPr/>
          <p:nvPr/>
        </p:nvSpPr>
        <p:spPr>
          <a:xfrm>
            <a:off x="1714908" y="6175805"/>
            <a:ext cx="95412" cy="169272"/>
          </a:xfrm>
          <a:prstGeom prst="rect">
            <a:avLst/>
          </a:prstGeom>
          <a:blipFill>
            <a:blip r:embed="rId9" cstate="print"/>
            <a:stretch>
              <a:fillRect/>
            </a:stretch>
          </a:blipFill>
        </p:spPr>
        <p:txBody>
          <a:bodyPr wrap="square" lIns="0" tIns="0" rIns="0" bIns="0" rtlCol="0"/>
          <a:lstStyle/>
          <a:p>
            <a:endParaRPr/>
          </a:p>
        </p:txBody>
      </p:sp>
      <p:sp>
        <p:nvSpPr>
          <p:cNvPr id="119" name="object 119"/>
          <p:cNvSpPr/>
          <p:nvPr/>
        </p:nvSpPr>
        <p:spPr>
          <a:xfrm>
            <a:off x="1902928" y="6464193"/>
            <a:ext cx="8890" cy="38100"/>
          </a:xfrm>
          <a:custGeom>
            <a:avLst/>
            <a:gdLst/>
            <a:ahLst/>
            <a:cxnLst/>
            <a:rect l="l" t="t" r="r" b="b"/>
            <a:pathLst>
              <a:path w="8889" h="38100">
                <a:moveTo>
                  <a:pt x="8421" y="37618"/>
                </a:moveTo>
                <a:lnTo>
                  <a:pt x="0" y="37618"/>
                </a:lnTo>
                <a:lnTo>
                  <a:pt x="0" y="0"/>
                </a:lnTo>
                <a:lnTo>
                  <a:pt x="8421" y="0"/>
                </a:lnTo>
                <a:lnTo>
                  <a:pt x="8421" y="37618"/>
                </a:lnTo>
                <a:close/>
              </a:path>
            </a:pathLst>
          </a:custGeom>
          <a:solidFill>
            <a:srgbClr val="403033"/>
          </a:solidFill>
        </p:spPr>
        <p:txBody>
          <a:bodyPr wrap="square" lIns="0" tIns="0" rIns="0" bIns="0" rtlCol="0"/>
          <a:lstStyle/>
          <a:p>
            <a:endParaRPr/>
          </a:p>
        </p:txBody>
      </p:sp>
      <p:sp>
        <p:nvSpPr>
          <p:cNvPr id="120" name="object 120"/>
          <p:cNvSpPr/>
          <p:nvPr/>
        </p:nvSpPr>
        <p:spPr>
          <a:xfrm>
            <a:off x="2009570" y="6464193"/>
            <a:ext cx="11430" cy="38100"/>
          </a:xfrm>
          <a:custGeom>
            <a:avLst/>
            <a:gdLst/>
            <a:ahLst/>
            <a:cxnLst/>
            <a:rect l="l" t="t" r="r" b="b"/>
            <a:pathLst>
              <a:path w="11430" h="38100">
                <a:moveTo>
                  <a:pt x="11225" y="37618"/>
                </a:moveTo>
                <a:lnTo>
                  <a:pt x="0" y="37618"/>
                </a:lnTo>
                <a:lnTo>
                  <a:pt x="0" y="0"/>
                </a:lnTo>
                <a:lnTo>
                  <a:pt x="11225" y="0"/>
                </a:lnTo>
                <a:lnTo>
                  <a:pt x="11225" y="37618"/>
                </a:lnTo>
                <a:close/>
              </a:path>
            </a:pathLst>
          </a:custGeom>
          <a:solidFill>
            <a:srgbClr val="403033"/>
          </a:solidFill>
        </p:spPr>
        <p:txBody>
          <a:bodyPr wrap="square" lIns="0" tIns="0" rIns="0" bIns="0" rtlCol="0"/>
          <a:lstStyle/>
          <a:p>
            <a:endParaRPr/>
          </a:p>
        </p:txBody>
      </p:sp>
      <p:sp>
        <p:nvSpPr>
          <p:cNvPr id="121" name="object 121"/>
          <p:cNvSpPr/>
          <p:nvPr/>
        </p:nvSpPr>
        <p:spPr>
          <a:xfrm>
            <a:off x="1815935" y="6506514"/>
            <a:ext cx="283845" cy="0"/>
          </a:xfrm>
          <a:custGeom>
            <a:avLst/>
            <a:gdLst/>
            <a:ahLst/>
            <a:cxnLst/>
            <a:rect l="l" t="t" r="r" b="b"/>
            <a:pathLst>
              <a:path w="283844">
                <a:moveTo>
                  <a:pt x="0" y="0"/>
                </a:moveTo>
                <a:lnTo>
                  <a:pt x="283437" y="0"/>
                </a:lnTo>
              </a:path>
            </a:pathLst>
          </a:custGeom>
          <a:ln w="9403">
            <a:solidFill>
              <a:srgbClr val="403033"/>
            </a:solidFill>
          </a:ln>
        </p:spPr>
        <p:txBody>
          <a:bodyPr wrap="square" lIns="0" tIns="0" rIns="0" bIns="0" rtlCol="0"/>
          <a:lstStyle/>
          <a:p>
            <a:endParaRPr/>
          </a:p>
        </p:txBody>
      </p:sp>
      <p:sp>
        <p:nvSpPr>
          <p:cNvPr id="122" name="object 122"/>
          <p:cNvSpPr/>
          <p:nvPr/>
        </p:nvSpPr>
        <p:spPr>
          <a:xfrm>
            <a:off x="1902928" y="6511216"/>
            <a:ext cx="8890" cy="72390"/>
          </a:xfrm>
          <a:custGeom>
            <a:avLst/>
            <a:gdLst/>
            <a:ahLst/>
            <a:cxnLst/>
            <a:rect l="l" t="t" r="r" b="b"/>
            <a:pathLst>
              <a:path w="8889" h="72390">
                <a:moveTo>
                  <a:pt x="8421" y="72097"/>
                </a:moveTo>
                <a:lnTo>
                  <a:pt x="0" y="72097"/>
                </a:lnTo>
                <a:lnTo>
                  <a:pt x="0" y="0"/>
                </a:lnTo>
                <a:lnTo>
                  <a:pt x="8421" y="0"/>
                </a:lnTo>
                <a:lnTo>
                  <a:pt x="8421" y="72097"/>
                </a:lnTo>
                <a:close/>
              </a:path>
            </a:pathLst>
          </a:custGeom>
          <a:solidFill>
            <a:srgbClr val="403033"/>
          </a:solidFill>
        </p:spPr>
        <p:txBody>
          <a:bodyPr wrap="square" lIns="0" tIns="0" rIns="0" bIns="0" rtlCol="0"/>
          <a:lstStyle/>
          <a:p>
            <a:endParaRPr/>
          </a:p>
        </p:txBody>
      </p:sp>
      <p:sp>
        <p:nvSpPr>
          <p:cNvPr id="123" name="object 123"/>
          <p:cNvSpPr/>
          <p:nvPr/>
        </p:nvSpPr>
        <p:spPr>
          <a:xfrm>
            <a:off x="2009570" y="6511216"/>
            <a:ext cx="11430" cy="72390"/>
          </a:xfrm>
          <a:custGeom>
            <a:avLst/>
            <a:gdLst/>
            <a:ahLst/>
            <a:cxnLst/>
            <a:rect l="l" t="t" r="r" b="b"/>
            <a:pathLst>
              <a:path w="11430" h="72390">
                <a:moveTo>
                  <a:pt x="11225" y="72097"/>
                </a:moveTo>
                <a:lnTo>
                  <a:pt x="0" y="72097"/>
                </a:lnTo>
                <a:lnTo>
                  <a:pt x="0" y="0"/>
                </a:lnTo>
                <a:lnTo>
                  <a:pt x="11225" y="0"/>
                </a:lnTo>
                <a:lnTo>
                  <a:pt x="11225" y="72097"/>
                </a:lnTo>
                <a:close/>
              </a:path>
            </a:pathLst>
          </a:custGeom>
          <a:solidFill>
            <a:srgbClr val="403033"/>
          </a:solidFill>
        </p:spPr>
        <p:txBody>
          <a:bodyPr wrap="square" lIns="0" tIns="0" rIns="0" bIns="0" rtlCol="0"/>
          <a:lstStyle/>
          <a:p>
            <a:endParaRPr/>
          </a:p>
        </p:txBody>
      </p:sp>
      <p:sp>
        <p:nvSpPr>
          <p:cNvPr id="124" name="object 124"/>
          <p:cNvSpPr/>
          <p:nvPr/>
        </p:nvSpPr>
        <p:spPr>
          <a:xfrm>
            <a:off x="1400600" y="6279251"/>
            <a:ext cx="272415" cy="345440"/>
          </a:xfrm>
          <a:custGeom>
            <a:avLst/>
            <a:gdLst/>
            <a:ahLst/>
            <a:cxnLst/>
            <a:rect l="l" t="t" r="r" b="b"/>
            <a:pathLst>
              <a:path w="272414" h="345440">
                <a:moveTo>
                  <a:pt x="272211" y="344811"/>
                </a:moveTo>
                <a:lnTo>
                  <a:pt x="61738" y="344811"/>
                </a:lnTo>
                <a:lnTo>
                  <a:pt x="0" y="109712"/>
                </a:lnTo>
                <a:lnTo>
                  <a:pt x="0" y="0"/>
                </a:lnTo>
                <a:lnTo>
                  <a:pt x="115058" y="34481"/>
                </a:lnTo>
                <a:lnTo>
                  <a:pt x="137509" y="40750"/>
                </a:lnTo>
                <a:lnTo>
                  <a:pt x="179603" y="59558"/>
                </a:lnTo>
                <a:lnTo>
                  <a:pt x="221698" y="100308"/>
                </a:lnTo>
                <a:lnTo>
                  <a:pt x="241342" y="134790"/>
                </a:lnTo>
                <a:lnTo>
                  <a:pt x="258180" y="181809"/>
                </a:lnTo>
                <a:lnTo>
                  <a:pt x="272211" y="241368"/>
                </a:lnTo>
                <a:lnTo>
                  <a:pt x="272211" y="344811"/>
                </a:lnTo>
                <a:close/>
              </a:path>
            </a:pathLst>
          </a:custGeom>
          <a:solidFill>
            <a:srgbClr val="C9D5CC"/>
          </a:solidFill>
        </p:spPr>
        <p:txBody>
          <a:bodyPr wrap="square" lIns="0" tIns="0" rIns="0" bIns="0" rtlCol="0"/>
          <a:lstStyle/>
          <a:p>
            <a:endParaRPr/>
          </a:p>
        </p:txBody>
      </p:sp>
      <p:sp>
        <p:nvSpPr>
          <p:cNvPr id="125" name="object 125"/>
          <p:cNvSpPr txBox="1"/>
          <p:nvPr/>
        </p:nvSpPr>
        <p:spPr>
          <a:xfrm>
            <a:off x="1610836" y="5863114"/>
            <a:ext cx="91694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土地・建物</a:t>
            </a:r>
            <a:endParaRPr sz="1400">
              <a:latin typeface="メイリオ"/>
              <a:cs typeface="メイリオ"/>
            </a:endParaRPr>
          </a:p>
        </p:txBody>
      </p:sp>
      <p:sp>
        <p:nvSpPr>
          <p:cNvPr id="126" name="object 126"/>
          <p:cNvSpPr/>
          <p:nvPr/>
        </p:nvSpPr>
        <p:spPr>
          <a:xfrm>
            <a:off x="128778" y="4798314"/>
            <a:ext cx="1388745" cy="1173480"/>
          </a:xfrm>
          <a:custGeom>
            <a:avLst/>
            <a:gdLst/>
            <a:ahLst/>
            <a:cxnLst/>
            <a:rect l="l" t="t" r="r" b="b"/>
            <a:pathLst>
              <a:path w="1388745" h="1173479">
                <a:moveTo>
                  <a:pt x="0" y="0"/>
                </a:moveTo>
                <a:lnTo>
                  <a:pt x="1388364" y="0"/>
                </a:lnTo>
                <a:lnTo>
                  <a:pt x="1388364" y="1173480"/>
                </a:lnTo>
                <a:lnTo>
                  <a:pt x="0" y="1173480"/>
                </a:lnTo>
                <a:lnTo>
                  <a:pt x="0" y="0"/>
                </a:lnTo>
                <a:close/>
              </a:path>
            </a:pathLst>
          </a:custGeom>
          <a:solidFill>
            <a:srgbClr val="FFFFFF"/>
          </a:solidFill>
        </p:spPr>
        <p:txBody>
          <a:bodyPr wrap="square" lIns="0" tIns="0" rIns="0" bIns="0" rtlCol="0"/>
          <a:lstStyle/>
          <a:p>
            <a:endParaRPr/>
          </a:p>
        </p:txBody>
      </p:sp>
      <p:sp>
        <p:nvSpPr>
          <p:cNvPr id="127" name="object 127"/>
          <p:cNvSpPr txBox="1"/>
          <p:nvPr/>
        </p:nvSpPr>
        <p:spPr>
          <a:xfrm>
            <a:off x="128778" y="4798314"/>
            <a:ext cx="1388745" cy="1173480"/>
          </a:xfrm>
          <a:prstGeom prst="rect">
            <a:avLst/>
          </a:prstGeom>
          <a:ln w="25907">
            <a:solidFill>
              <a:srgbClr val="000000"/>
            </a:solidFill>
          </a:ln>
        </p:spPr>
        <p:txBody>
          <a:bodyPr vert="horz" wrap="square" lIns="0" tIns="17780" rIns="0" bIns="0" rtlCol="0">
            <a:spAutoFit/>
          </a:bodyPr>
          <a:lstStyle/>
          <a:p>
            <a:pPr algn="ctr">
              <a:lnSpc>
                <a:spcPct val="100000"/>
              </a:lnSpc>
              <a:spcBef>
                <a:spcPts val="140"/>
              </a:spcBef>
            </a:pPr>
            <a:r>
              <a:rPr sz="1600" spc="-5" dirty="0">
                <a:latin typeface="Calibri"/>
                <a:cs typeface="Calibri"/>
              </a:rPr>
              <a:t>A</a:t>
            </a:r>
            <a:r>
              <a:rPr sz="1600" spc="-5" dirty="0">
                <a:latin typeface="メイリオ"/>
                <a:cs typeface="メイリオ"/>
              </a:rPr>
              <a:t>社</a:t>
            </a:r>
            <a:endParaRPr sz="1600">
              <a:latin typeface="メイリオ"/>
              <a:cs typeface="メイリオ"/>
            </a:endParaRPr>
          </a:p>
        </p:txBody>
      </p:sp>
      <p:sp>
        <p:nvSpPr>
          <p:cNvPr id="128" name="object 128"/>
          <p:cNvSpPr/>
          <p:nvPr/>
        </p:nvSpPr>
        <p:spPr>
          <a:xfrm>
            <a:off x="167640" y="5111496"/>
            <a:ext cx="1328927" cy="858011"/>
          </a:xfrm>
          <a:prstGeom prst="rect">
            <a:avLst/>
          </a:prstGeom>
          <a:blipFill>
            <a:blip r:embed="rId10" cstate="print"/>
            <a:stretch>
              <a:fillRect/>
            </a:stretch>
          </a:blipFill>
        </p:spPr>
        <p:txBody>
          <a:bodyPr wrap="square" lIns="0" tIns="0" rIns="0" bIns="0" rtlCol="0"/>
          <a:lstStyle/>
          <a:p>
            <a:endParaRPr/>
          </a:p>
        </p:txBody>
      </p:sp>
      <p:sp>
        <p:nvSpPr>
          <p:cNvPr id="129" name="object 129"/>
          <p:cNvSpPr/>
          <p:nvPr/>
        </p:nvSpPr>
        <p:spPr>
          <a:xfrm>
            <a:off x="455676" y="5102352"/>
            <a:ext cx="748283" cy="473963"/>
          </a:xfrm>
          <a:prstGeom prst="rect">
            <a:avLst/>
          </a:prstGeom>
          <a:blipFill>
            <a:blip r:embed="rId11" cstate="print"/>
            <a:stretch>
              <a:fillRect/>
            </a:stretch>
          </a:blipFill>
        </p:spPr>
        <p:txBody>
          <a:bodyPr wrap="square" lIns="0" tIns="0" rIns="0" bIns="0" rtlCol="0"/>
          <a:lstStyle/>
          <a:p>
            <a:endParaRPr/>
          </a:p>
        </p:txBody>
      </p:sp>
      <p:sp>
        <p:nvSpPr>
          <p:cNvPr id="130" name="object 130"/>
          <p:cNvSpPr/>
          <p:nvPr/>
        </p:nvSpPr>
        <p:spPr>
          <a:xfrm>
            <a:off x="291845" y="5446014"/>
            <a:ext cx="483234" cy="403860"/>
          </a:xfrm>
          <a:custGeom>
            <a:avLst/>
            <a:gdLst/>
            <a:ahLst/>
            <a:cxnLst/>
            <a:rect l="l" t="t" r="r" b="b"/>
            <a:pathLst>
              <a:path w="483234" h="403860">
                <a:moveTo>
                  <a:pt x="0" y="201930"/>
                </a:moveTo>
                <a:lnTo>
                  <a:pt x="4907" y="161235"/>
                </a:lnTo>
                <a:lnTo>
                  <a:pt x="18983" y="123331"/>
                </a:lnTo>
                <a:lnTo>
                  <a:pt x="41255" y="89030"/>
                </a:lnTo>
                <a:lnTo>
                  <a:pt x="70751" y="59145"/>
                </a:lnTo>
                <a:lnTo>
                  <a:pt x="106501" y="34487"/>
                </a:lnTo>
                <a:lnTo>
                  <a:pt x="147532" y="15869"/>
                </a:lnTo>
                <a:lnTo>
                  <a:pt x="192874" y="4102"/>
                </a:lnTo>
                <a:lnTo>
                  <a:pt x="241554" y="0"/>
                </a:lnTo>
                <a:lnTo>
                  <a:pt x="290233" y="4102"/>
                </a:lnTo>
                <a:lnTo>
                  <a:pt x="335575" y="15869"/>
                </a:lnTo>
                <a:lnTo>
                  <a:pt x="376606" y="34487"/>
                </a:lnTo>
                <a:lnTo>
                  <a:pt x="412356" y="59145"/>
                </a:lnTo>
                <a:lnTo>
                  <a:pt x="441852" y="89030"/>
                </a:lnTo>
                <a:lnTo>
                  <a:pt x="464124" y="123331"/>
                </a:lnTo>
                <a:lnTo>
                  <a:pt x="478200" y="161235"/>
                </a:lnTo>
                <a:lnTo>
                  <a:pt x="483108" y="201930"/>
                </a:lnTo>
                <a:lnTo>
                  <a:pt x="478200" y="242624"/>
                </a:lnTo>
                <a:lnTo>
                  <a:pt x="464124" y="280528"/>
                </a:lnTo>
                <a:lnTo>
                  <a:pt x="441852" y="314829"/>
                </a:lnTo>
                <a:lnTo>
                  <a:pt x="412356" y="344714"/>
                </a:lnTo>
                <a:lnTo>
                  <a:pt x="376606" y="369372"/>
                </a:lnTo>
                <a:lnTo>
                  <a:pt x="335575" y="387990"/>
                </a:lnTo>
                <a:lnTo>
                  <a:pt x="290233" y="399757"/>
                </a:lnTo>
                <a:lnTo>
                  <a:pt x="241554" y="403860"/>
                </a:lnTo>
                <a:lnTo>
                  <a:pt x="192874" y="399757"/>
                </a:lnTo>
                <a:lnTo>
                  <a:pt x="147532" y="387990"/>
                </a:lnTo>
                <a:lnTo>
                  <a:pt x="106501" y="369372"/>
                </a:lnTo>
                <a:lnTo>
                  <a:pt x="70751" y="344714"/>
                </a:lnTo>
                <a:lnTo>
                  <a:pt x="41255" y="314829"/>
                </a:lnTo>
                <a:lnTo>
                  <a:pt x="18983" y="280528"/>
                </a:lnTo>
                <a:lnTo>
                  <a:pt x="4907" y="242624"/>
                </a:lnTo>
                <a:lnTo>
                  <a:pt x="0" y="201930"/>
                </a:lnTo>
                <a:close/>
              </a:path>
            </a:pathLst>
          </a:custGeom>
          <a:ln w="19812">
            <a:solidFill>
              <a:srgbClr val="C0504D"/>
            </a:solidFill>
            <a:prstDash val="sysDash"/>
          </a:ln>
        </p:spPr>
        <p:txBody>
          <a:bodyPr wrap="square" lIns="0" tIns="0" rIns="0" bIns="0" rtlCol="0"/>
          <a:lstStyle/>
          <a:p>
            <a:endParaRPr/>
          </a:p>
        </p:txBody>
      </p:sp>
      <p:sp>
        <p:nvSpPr>
          <p:cNvPr id="131" name="object 131"/>
          <p:cNvSpPr/>
          <p:nvPr/>
        </p:nvSpPr>
        <p:spPr>
          <a:xfrm>
            <a:off x="909066" y="5438394"/>
            <a:ext cx="483234" cy="403860"/>
          </a:xfrm>
          <a:custGeom>
            <a:avLst/>
            <a:gdLst/>
            <a:ahLst/>
            <a:cxnLst/>
            <a:rect l="l" t="t" r="r" b="b"/>
            <a:pathLst>
              <a:path w="483234" h="403860">
                <a:moveTo>
                  <a:pt x="0" y="201929"/>
                </a:moveTo>
                <a:lnTo>
                  <a:pt x="4907" y="161235"/>
                </a:lnTo>
                <a:lnTo>
                  <a:pt x="18983" y="123331"/>
                </a:lnTo>
                <a:lnTo>
                  <a:pt x="41255" y="89030"/>
                </a:lnTo>
                <a:lnTo>
                  <a:pt x="70751" y="59145"/>
                </a:lnTo>
                <a:lnTo>
                  <a:pt x="106501" y="34487"/>
                </a:lnTo>
                <a:lnTo>
                  <a:pt x="147532" y="15869"/>
                </a:lnTo>
                <a:lnTo>
                  <a:pt x="192874" y="4102"/>
                </a:lnTo>
                <a:lnTo>
                  <a:pt x="241554" y="0"/>
                </a:lnTo>
                <a:lnTo>
                  <a:pt x="290233" y="4102"/>
                </a:lnTo>
                <a:lnTo>
                  <a:pt x="335575" y="15869"/>
                </a:lnTo>
                <a:lnTo>
                  <a:pt x="376606" y="34487"/>
                </a:lnTo>
                <a:lnTo>
                  <a:pt x="412356" y="59145"/>
                </a:lnTo>
                <a:lnTo>
                  <a:pt x="441852" y="89030"/>
                </a:lnTo>
                <a:lnTo>
                  <a:pt x="464124" y="123331"/>
                </a:lnTo>
                <a:lnTo>
                  <a:pt x="478200" y="161235"/>
                </a:lnTo>
                <a:lnTo>
                  <a:pt x="483108" y="201929"/>
                </a:lnTo>
                <a:lnTo>
                  <a:pt x="478200" y="242624"/>
                </a:lnTo>
                <a:lnTo>
                  <a:pt x="464124" y="280528"/>
                </a:lnTo>
                <a:lnTo>
                  <a:pt x="441852" y="314829"/>
                </a:lnTo>
                <a:lnTo>
                  <a:pt x="412356" y="344714"/>
                </a:lnTo>
                <a:lnTo>
                  <a:pt x="376606" y="369372"/>
                </a:lnTo>
                <a:lnTo>
                  <a:pt x="335575" y="387990"/>
                </a:lnTo>
                <a:lnTo>
                  <a:pt x="290233" y="399757"/>
                </a:lnTo>
                <a:lnTo>
                  <a:pt x="241554" y="403859"/>
                </a:lnTo>
                <a:lnTo>
                  <a:pt x="192874" y="399757"/>
                </a:lnTo>
                <a:lnTo>
                  <a:pt x="147532" y="387990"/>
                </a:lnTo>
                <a:lnTo>
                  <a:pt x="106501" y="369372"/>
                </a:lnTo>
                <a:lnTo>
                  <a:pt x="70751" y="344714"/>
                </a:lnTo>
                <a:lnTo>
                  <a:pt x="41255" y="314829"/>
                </a:lnTo>
                <a:lnTo>
                  <a:pt x="18983" y="280528"/>
                </a:lnTo>
                <a:lnTo>
                  <a:pt x="4907" y="242624"/>
                </a:lnTo>
                <a:lnTo>
                  <a:pt x="0" y="201929"/>
                </a:lnTo>
                <a:close/>
              </a:path>
            </a:pathLst>
          </a:custGeom>
          <a:ln w="19812">
            <a:solidFill>
              <a:srgbClr val="C0504D"/>
            </a:solidFill>
            <a:prstDash val="sysDash"/>
          </a:ln>
        </p:spPr>
        <p:txBody>
          <a:bodyPr wrap="square" lIns="0" tIns="0" rIns="0" bIns="0" rtlCol="0"/>
          <a:lstStyle/>
          <a:p>
            <a:endParaRPr/>
          </a:p>
        </p:txBody>
      </p:sp>
      <p:sp>
        <p:nvSpPr>
          <p:cNvPr id="132" name="object 132"/>
          <p:cNvSpPr txBox="1"/>
          <p:nvPr/>
        </p:nvSpPr>
        <p:spPr>
          <a:xfrm>
            <a:off x="220218" y="5144261"/>
            <a:ext cx="1224280" cy="753110"/>
          </a:xfrm>
          <a:prstGeom prst="rect">
            <a:avLst/>
          </a:prstGeom>
          <a:ln w="19812">
            <a:solidFill>
              <a:srgbClr val="BE4B48"/>
            </a:solidFill>
          </a:ln>
        </p:spPr>
        <p:txBody>
          <a:bodyPr vert="horz" wrap="square" lIns="0" tIns="22225" rIns="0" bIns="0" rtlCol="0">
            <a:spAutoFit/>
          </a:bodyPr>
          <a:lstStyle/>
          <a:p>
            <a:pPr algn="ctr">
              <a:lnSpc>
                <a:spcPct val="100000"/>
              </a:lnSpc>
              <a:spcBef>
                <a:spcPts val="175"/>
              </a:spcBef>
            </a:pPr>
            <a:r>
              <a:rPr sz="1400" dirty="0">
                <a:latin typeface="Calibri"/>
                <a:cs typeface="Calibri"/>
              </a:rPr>
              <a:t>X</a:t>
            </a:r>
            <a:r>
              <a:rPr sz="1400" dirty="0">
                <a:latin typeface="メイリオ"/>
                <a:cs typeface="メイリオ"/>
              </a:rPr>
              <a:t>事業</a:t>
            </a:r>
            <a:endParaRPr sz="1400">
              <a:latin typeface="メイリオ"/>
              <a:cs typeface="メイリオ"/>
            </a:endParaRPr>
          </a:p>
          <a:p>
            <a:pPr marL="17145" algn="ctr">
              <a:lnSpc>
                <a:spcPct val="100000"/>
              </a:lnSpc>
              <a:spcBef>
                <a:spcPts val="645"/>
              </a:spcBef>
              <a:tabLst>
                <a:tab pos="634365" algn="l"/>
              </a:tabLst>
            </a:pPr>
            <a:r>
              <a:rPr sz="1100" dirty="0">
                <a:latin typeface="メイリオ"/>
                <a:cs typeface="メイリオ"/>
              </a:rPr>
              <a:t>土地	</a:t>
            </a:r>
            <a:r>
              <a:rPr sz="1650" baseline="2525" dirty="0">
                <a:latin typeface="メイリオ"/>
                <a:cs typeface="メイリオ"/>
              </a:rPr>
              <a:t>機械</a:t>
            </a:r>
            <a:endParaRPr sz="1650" baseline="2525">
              <a:latin typeface="メイリオ"/>
              <a:cs typeface="メイリオ"/>
            </a:endParaRPr>
          </a:p>
          <a:p>
            <a:pPr marL="17145" algn="ctr">
              <a:lnSpc>
                <a:spcPct val="100000"/>
              </a:lnSpc>
              <a:tabLst>
                <a:tab pos="634365" algn="l"/>
              </a:tabLst>
            </a:pPr>
            <a:r>
              <a:rPr sz="1100" dirty="0">
                <a:latin typeface="メイリオ"/>
                <a:cs typeface="メイリオ"/>
              </a:rPr>
              <a:t>建物	</a:t>
            </a:r>
            <a:r>
              <a:rPr sz="1650" baseline="2525" dirty="0">
                <a:latin typeface="メイリオ"/>
                <a:cs typeface="メイリオ"/>
              </a:rPr>
              <a:t>ほか</a:t>
            </a:r>
            <a:endParaRPr sz="1650" baseline="2525">
              <a:latin typeface="メイリオ"/>
              <a:cs typeface="メイリオ"/>
            </a:endParaRPr>
          </a:p>
        </p:txBody>
      </p:sp>
      <p:graphicFrame>
        <p:nvGraphicFramePr>
          <p:cNvPr id="133" name="object 133"/>
          <p:cNvGraphicFramePr>
            <a:graphicFrameLocks noGrp="1"/>
          </p:cNvGraphicFramePr>
          <p:nvPr/>
        </p:nvGraphicFramePr>
        <p:xfrm>
          <a:off x="5630719" y="2527880"/>
          <a:ext cx="4069079" cy="1478915"/>
        </p:xfrm>
        <a:graphic>
          <a:graphicData uri="http://schemas.openxmlformats.org/drawingml/2006/table">
            <a:tbl>
              <a:tblPr firstRow="1" bandRow="1">
                <a:tableStyleId>{2D5ABB26-0587-4C30-8999-92F81FD0307C}</a:tableStyleId>
              </a:tblPr>
              <a:tblGrid>
                <a:gridCol w="791210">
                  <a:extLst>
                    <a:ext uri="{9D8B030D-6E8A-4147-A177-3AD203B41FA5}">
                      <a16:colId xmlns:a16="http://schemas.microsoft.com/office/drawing/2014/main" val="20000"/>
                    </a:ext>
                  </a:extLst>
                </a:gridCol>
                <a:gridCol w="128079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tblGrid>
              <a:tr h="368300">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tc hMerge="1">
                  <a:txBody>
                    <a:bodyPr/>
                    <a:lstStyle/>
                    <a:p>
                      <a:endParaRPr/>
                    </a:p>
                  </a:txBody>
                  <a:tcPr marL="0" marR="0" marT="0" marB="0"/>
                </a:tc>
                <a:tc>
                  <a:txBody>
                    <a:bodyPr/>
                    <a:lstStyle/>
                    <a:p>
                      <a:pPr marR="100965" algn="r">
                        <a:lnSpc>
                          <a:spcPct val="100000"/>
                        </a:lnSpc>
                        <a:spcBef>
                          <a:spcPts val="730"/>
                        </a:spcBef>
                      </a:pPr>
                      <a:r>
                        <a:rPr sz="1200" dirty="0">
                          <a:latin typeface="Meiryo UI"/>
                          <a:cs typeface="Meiryo UI"/>
                        </a:rPr>
                        <a:t>通常税率</a:t>
                      </a:r>
                      <a:endParaRPr sz="1200">
                        <a:latin typeface="Meiryo UI"/>
                        <a:cs typeface="Meiryo UI"/>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tc>
                  <a:txBody>
                    <a:bodyPr/>
                    <a:lstStyle/>
                    <a:p>
                      <a:pPr marL="432434" marR="114935" indent="-299085">
                        <a:lnSpc>
                          <a:spcPct val="100000"/>
                        </a:lnSpc>
                        <a:spcBef>
                          <a:spcPts val="10"/>
                        </a:spcBef>
                      </a:pPr>
                      <a:r>
                        <a:rPr sz="1200" b="1" dirty="0">
                          <a:solidFill>
                            <a:srgbClr val="FF0000"/>
                          </a:solidFill>
                          <a:latin typeface="Meiryo UI"/>
                          <a:cs typeface="Meiryo UI"/>
                        </a:rPr>
                        <a:t>計画認定時の 税率</a:t>
                      </a:r>
                      <a:endParaRPr sz="1200">
                        <a:latin typeface="Meiryo UI"/>
                        <a:cs typeface="Meiryo U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extLst>
                  <a:ext uri="{0D108BD9-81ED-4DB2-BD59-A6C34878D82A}">
                    <a16:rowId xmlns:a16="http://schemas.microsoft.com/office/drawing/2014/main" val="10000"/>
                  </a:ext>
                </a:extLst>
              </a:tr>
              <a:tr h="370205">
                <a:tc rowSpan="3">
                  <a:txBody>
                    <a:bodyPr/>
                    <a:lstStyle/>
                    <a:p>
                      <a:pPr>
                        <a:lnSpc>
                          <a:spcPct val="100000"/>
                        </a:lnSpc>
                      </a:pPr>
                      <a:endParaRPr sz="1300">
                        <a:latin typeface="Times New Roman"/>
                        <a:cs typeface="Times New Roman"/>
                      </a:endParaRPr>
                    </a:p>
                    <a:p>
                      <a:pPr marL="110489" marR="90805" algn="ctr">
                        <a:lnSpc>
                          <a:spcPct val="100000"/>
                        </a:lnSpc>
                      </a:pPr>
                      <a:r>
                        <a:rPr sz="1200" dirty="0">
                          <a:latin typeface="Meiryo UI"/>
                          <a:cs typeface="Meiryo UI"/>
                        </a:rPr>
                        <a:t>不動産の 所有権 移転の 登記</a:t>
                      </a:r>
                      <a:endParaRPr sz="1200">
                        <a:latin typeface="Meiryo UI"/>
                        <a:cs typeface="Meiryo U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113664">
                        <a:lnSpc>
                          <a:spcPct val="100000"/>
                        </a:lnSpc>
                        <a:spcBef>
                          <a:spcPts val="20"/>
                        </a:spcBef>
                      </a:pPr>
                      <a:r>
                        <a:rPr sz="1200" dirty="0">
                          <a:latin typeface="Meiryo UI"/>
                          <a:cs typeface="Meiryo UI"/>
                        </a:rPr>
                        <a:t>合併</a:t>
                      </a:r>
                      <a:r>
                        <a:rPr sz="1200" spc="0" dirty="0">
                          <a:latin typeface="Meiryo UI"/>
                          <a:cs typeface="Meiryo UI"/>
                        </a:rPr>
                        <a:t>に</a:t>
                      </a:r>
                      <a:r>
                        <a:rPr sz="1200" spc="-5" dirty="0">
                          <a:latin typeface="Meiryo UI"/>
                          <a:cs typeface="Meiryo UI"/>
                        </a:rPr>
                        <a:t>よる</a:t>
                      </a:r>
                      <a:r>
                        <a:rPr sz="1200" dirty="0">
                          <a:latin typeface="Meiryo UI"/>
                          <a:cs typeface="Meiryo UI"/>
                        </a:rPr>
                        <a:t>移転の 登記</a:t>
                      </a:r>
                      <a:endParaRPr sz="1200">
                        <a:latin typeface="Meiryo UI"/>
                        <a:cs typeface="Meiryo UI"/>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7329">
                        <a:lnSpc>
                          <a:spcPct val="100000"/>
                        </a:lnSpc>
                        <a:spcBef>
                          <a:spcPts val="740"/>
                        </a:spcBef>
                      </a:pPr>
                      <a:r>
                        <a:rPr sz="1200" spc="-5" dirty="0">
                          <a:latin typeface="Meiryo UI"/>
                          <a:cs typeface="Meiryo UI"/>
                        </a:rPr>
                        <a:t>0.4％</a:t>
                      </a:r>
                      <a:endParaRPr sz="1200">
                        <a:latin typeface="Meiryo UI"/>
                        <a:cs typeface="Meiryo UI"/>
                      </a:endParaRP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740"/>
                        </a:spcBef>
                      </a:pPr>
                      <a:r>
                        <a:rPr sz="1200" b="1" dirty="0">
                          <a:solidFill>
                            <a:srgbClr val="FF0000"/>
                          </a:solidFill>
                          <a:latin typeface="Meiryo UI"/>
                          <a:cs typeface="Meiryo UI"/>
                        </a:rPr>
                        <a:t>0.2%</a:t>
                      </a:r>
                      <a:endParaRPr sz="1200">
                        <a:latin typeface="Meiryo UI"/>
                        <a:cs typeface="Meiryo UI"/>
                      </a:endParaRP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020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113664">
                        <a:lnSpc>
                          <a:spcPct val="100000"/>
                        </a:lnSpc>
                        <a:spcBef>
                          <a:spcPts val="15"/>
                        </a:spcBef>
                      </a:pPr>
                      <a:r>
                        <a:rPr sz="1200" dirty="0">
                          <a:latin typeface="Meiryo UI"/>
                          <a:cs typeface="Meiryo UI"/>
                        </a:rPr>
                        <a:t>分割</a:t>
                      </a:r>
                      <a:r>
                        <a:rPr sz="1200" spc="0" dirty="0">
                          <a:latin typeface="Meiryo UI"/>
                          <a:cs typeface="Meiryo UI"/>
                        </a:rPr>
                        <a:t>に</a:t>
                      </a:r>
                      <a:r>
                        <a:rPr sz="1200" spc="-5" dirty="0">
                          <a:latin typeface="Meiryo UI"/>
                          <a:cs typeface="Meiryo UI"/>
                        </a:rPr>
                        <a:t>よる</a:t>
                      </a:r>
                      <a:r>
                        <a:rPr sz="1200" dirty="0">
                          <a:latin typeface="Meiryo UI"/>
                          <a:cs typeface="Meiryo UI"/>
                        </a:rPr>
                        <a:t>移転の 登記</a:t>
                      </a:r>
                      <a:endParaRPr sz="1200">
                        <a:latin typeface="Meiryo UI"/>
                        <a:cs typeface="Meiryo UI"/>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7329">
                        <a:lnSpc>
                          <a:spcPct val="100000"/>
                        </a:lnSpc>
                        <a:spcBef>
                          <a:spcPts val="735"/>
                        </a:spcBef>
                      </a:pPr>
                      <a:r>
                        <a:rPr sz="1200" spc="-5" dirty="0">
                          <a:latin typeface="Meiryo UI"/>
                          <a:cs typeface="Meiryo UI"/>
                        </a:rPr>
                        <a:t>2.0％</a:t>
                      </a:r>
                      <a:endParaRPr sz="1200">
                        <a:latin typeface="Meiryo UI"/>
                        <a:cs typeface="Meiryo UI"/>
                      </a:endParaRPr>
                    </a:p>
                  </a:txBody>
                  <a:tcPr marL="0" marR="0" marT="933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735"/>
                        </a:spcBef>
                      </a:pPr>
                      <a:r>
                        <a:rPr sz="1200" b="1" dirty="0">
                          <a:solidFill>
                            <a:srgbClr val="FF0000"/>
                          </a:solidFill>
                          <a:latin typeface="Meiryo UI"/>
                          <a:cs typeface="Meiryo UI"/>
                        </a:rPr>
                        <a:t>0.4%</a:t>
                      </a:r>
                      <a:endParaRPr sz="1200">
                        <a:latin typeface="Meiryo UI"/>
                        <a:cs typeface="Meiryo UI"/>
                      </a:endParaRPr>
                    </a:p>
                  </a:txBody>
                  <a:tcPr marL="0" marR="0" marT="933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20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140970">
                        <a:lnSpc>
                          <a:spcPct val="100000"/>
                        </a:lnSpc>
                        <a:spcBef>
                          <a:spcPts val="15"/>
                        </a:spcBef>
                      </a:pPr>
                      <a:r>
                        <a:rPr sz="1200" dirty="0">
                          <a:latin typeface="Meiryo UI"/>
                          <a:cs typeface="Meiryo UI"/>
                        </a:rPr>
                        <a:t>その他の原因</a:t>
                      </a:r>
                      <a:r>
                        <a:rPr sz="1200" spc="0" dirty="0">
                          <a:latin typeface="Meiryo UI"/>
                          <a:cs typeface="Meiryo UI"/>
                        </a:rPr>
                        <a:t>に</a:t>
                      </a:r>
                      <a:r>
                        <a:rPr sz="1200" dirty="0">
                          <a:latin typeface="Meiryo UI"/>
                          <a:cs typeface="Meiryo UI"/>
                        </a:rPr>
                        <a:t>よ </a:t>
                      </a:r>
                      <a:r>
                        <a:rPr sz="1200" spc="-5" dirty="0">
                          <a:latin typeface="Meiryo UI"/>
                          <a:cs typeface="Meiryo UI"/>
                        </a:rPr>
                        <a:t>る</a:t>
                      </a:r>
                      <a:r>
                        <a:rPr sz="1200" dirty="0">
                          <a:latin typeface="Meiryo UI"/>
                          <a:cs typeface="Meiryo UI"/>
                        </a:rPr>
                        <a:t>移転の登記</a:t>
                      </a:r>
                      <a:endParaRPr sz="1200">
                        <a:latin typeface="Meiryo UI"/>
                        <a:cs typeface="Meiryo UI"/>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31445" algn="r">
                        <a:lnSpc>
                          <a:spcPct val="100000"/>
                        </a:lnSpc>
                        <a:spcBef>
                          <a:spcPts val="735"/>
                        </a:spcBef>
                      </a:pPr>
                      <a:r>
                        <a:rPr sz="1200" spc="-5" dirty="0">
                          <a:latin typeface="Meiryo UI"/>
                          <a:cs typeface="Meiryo UI"/>
                        </a:rPr>
                        <a:t>2</a:t>
                      </a:r>
                      <a:r>
                        <a:rPr sz="1200" dirty="0">
                          <a:latin typeface="Meiryo UI"/>
                          <a:cs typeface="Meiryo UI"/>
                        </a:rPr>
                        <a:t>.</a:t>
                      </a:r>
                      <a:r>
                        <a:rPr sz="1200" spc="-5" dirty="0">
                          <a:latin typeface="Meiryo UI"/>
                          <a:cs typeface="Meiryo UI"/>
                        </a:rPr>
                        <a:t>0</a:t>
                      </a:r>
                      <a:r>
                        <a:rPr sz="1200" dirty="0">
                          <a:latin typeface="Meiryo UI"/>
                          <a:cs typeface="Meiryo UI"/>
                        </a:rPr>
                        <a:t>％※</a:t>
                      </a:r>
                      <a:endParaRPr sz="1200">
                        <a:latin typeface="Meiryo UI"/>
                        <a:cs typeface="Meiryo UI"/>
                      </a:endParaRPr>
                    </a:p>
                  </a:txBody>
                  <a:tcPr marL="0" marR="0" marT="933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735"/>
                        </a:spcBef>
                      </a:pPr>
                      <a:r>
                        <a:rPr sz="1200" b="1" dirty="0">
                          <a:solidFill>
                            <a:srgbClr val="FF0000"/>
                          </a:solidFill>
                          <a:latin typeface="Meiryo UI"/>
                          <a:cs typeface="Meiryo UI"/>
                        </a:rPr>
                        <a:t>1.6%</a:t>
                      </a:r>
                      <a:endParaRPr sz="1200">
                        <a:latin typeface="Meiryo UI"/>
                        <a:cs typeface="Meiryo UI"/>
                      </a:endParaRPr>
                    </a:p>
                  </a:txBody>
                  <a:tcPr marL="0" marR="0" marT="933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134" name="object 134"/>
          <p:cNvSpPr txBox="1"/>
          <p:nvPr/>
        </p:nvSpPr>
        <p:spPr>
          <a:xfrm>
            <a:off x="5427776" y="2210451"/>
            <a:ext cx="180848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＜登録免許税の税率＞</a:t>
            </a:r>
            <a:endParaRPr sz="1400">
              <a:latin typeface="メイリオ"/>
              <a:cs typeface="メイリオ"/>
            </a:endParaRPr>
          </a:p>
        </p:txBody>
      </p:sp>
      <p:graphicFrame>
        <p:nvGraphicFramePr>
          <p:cNvPr id="135" name="object 135"/>
          <p:cNvGraphicFramePr>
            <a:graphicFrameLocks noGrp="1"/>
          </p:cNvGraphicFramePr>
          <p:nvPr/>
        </p:nvGraphicFramePr>
        <p:xfrm>
          <a:off x="5630717" y="4653545"/>
          <a:ext cx="4068445" cy="1424939"/>
        </p:xfrm>
        <a:graphic>
          <a:graphicData uri="http://schemas.openxmlformats.org/drawingml/2006/table">
            <a:tbl>
              <a:tblPr firstRow="1" bandRow="1">
                <a:tableStyleId>{2D5ABB26-0587-4C30-8999-92F81FD0307C}</a:tableStyleId>
              </a:tblPr>
              <a:tblGrid>
                <a:gridCol w="889000">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893570">
                  <a:extLst>
                    <a:ext uri="{9D8B030D-6E8A-4147-A177-3AD203B41FA5}">
                      <a16:colId xmlns:a16="http://schemas.microsoft.com/office/drawing/2014/main" val="20002"/>
                    </a:ext>
                  </a:extLst>
                </a:gridCol>
              </a:tblGrid>
              <a:tr h="432434">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tc>
                  <a:txBody>
                    <a:bodyPr/>
                    <a:lstStyle/>
                    <a:p>
                      <a:pPr marL="10795" algn="ctr">
                        <a:lnSpc>
                          <a:spcPct val="100000"/>
                        </a:lnSpc>
                        <a:spcBef>
                          <a:spcPts val="980"/>
                        </a:spcBef>
                      </a:pPr>
                      <a:r>
                        <a:rPr sz="1200" dirty="0">
                          <a:latin typeface="Meiryo UI"/>
                          <a:cs typeface="Meiryo UI"/>
                        </a:rPr>
                        <a:t>通常税率</a:t>
                      </a:r>
                      <a:endParaRPr sz="1200">
                        <a:latin typeface="Meiryo UI"/>
                        <a:cs typeface="Meiryo UI"/>
                      </a:endParaRPr>
                    </a:p>
                  </a:txBody>
                  <a:tcPr marL="0" marR="0" marT="1244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tc>
                  <a:txBody>
                    <a:bodyPr/>
                    <a:lstStyle/>
                    <a:p>
                      <a:pPr marL="12065" algn="ctr">
                        <a:lnSpc>
                          <a:spcPct val="100000"/>
                        </a:lnSpc>
                        <a:spcBef>
                          <a:spcPts val="260"/>
                        </a:spcBef>
                      </a:pPr>
                      <a:r>
                        <a:rPr sz="1200" b="1" dirty="0">
                          <a:solidFill>
                            <a:srgbClr val="FF0000"/>
                          </a:solidFill>
                          <a:latin typeface="Meiryo UI"/>
                          <a:cs typeface="Meiryo UI"/>
                        </a:rPr>
                        <a:t>計画認定時の税率</a:t>
                      </a:r>
                      <a:endParaRPr sz="1200">
                        <a:latin typeface="Meiryo UI"/>
                        <a:cs typeface="Meiryo UI"/>
                      </a:endParaRPr>
                    </a:p>
                    <a:p>
                      <a:pPr marL="12065" algn="ctr">
                        <a:lnSpc>
                          <a:spcPct val="100000"/>
                        </a:lnSpc>
                      </a:pPr>
                      <a:r>
                        <a:rPr sz="1200" b="1" dirty="0">
                          <a:solidFill>
                            <a:srgbClr val="FF0000"/>
                          </a:solidFill>
                          <a:latin typeface="Meiryo UI"/>
                          <a:cs typeface="Meiryo UI"/>
                        </a:rPr>
                        <a:t>（事業譲渡の場合※2）</a:t>
                      </a:r>
                      <a:endParaRPr sz="1200">
                        <a:latin typeface="Meiryo UI"/>
                        <a:cs typeface="Meiryo U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E6F2"/>
                    </a:solidFill>
                  </a:tcPr>
                </a:tc>
                <a:extLst>
                  <a:ext uri="{0D108BD9-81ED-4DB2-BD59-A6C34878D82A}">
                    <a16:rowId xmlns:a16="http://schemas.microsoft.com/office/drawing/2014/main" val="10000"/>
                  </a:ext>
                </a:extLst>
              </a:tr>
              <a:tr h="488315">
                <a:tc>
                  <a:txBody>
                    <a:bodyPr/>
                    <a:lstStyle/>
                    <a:p>
                      <a:pPr marL="297815" marR="278130">
                        <a:lnSpc>
                          <a:spcPct val="100000"/>
                        </a:lnSpc>
                        <a:spcBef>
                          <a:spcPts val="484"/>
                        </a:spcBef>
                      </a:pPr>
                      <a:r>
                        <a:rPr sz="1200" dirty="0">
                          <a:latin typeface="Meiryo UI"/>
                          <a:cs typeface="Meiryo UI"/>
                        </a:rPr>
                        <a:t>土地 住宅</a:t>
                      </a:r>
                      <a:endParaRPr sz="1200">
                        <a:latin typeface="Meiryo UI"/>
                        <a:cs typeface="Meiryo UI"/>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1205"/>
                        </a:spcBef>
                      </a:pPr>
                      <a:r>
                        <a:rPr sz="1200" spc="-5" dirty="0">
                          <a:latin typeface="Meiryo UI"/>
                          <a:cs typeface="Meiryo UI"/>
                        </a:rPr>
                        <a:t>3.0％※1</a:t>
                      </a:r>
                      <a:endParaRPr sz="1200">
                        <a:latin typeface="Meiryo UI"/>
                        <a:cs typeface="Meiryo UI"/>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484"/>
                        </a:spcBef>
                      </a:pPr>
                      <a:r>
                        <a:rPr sz="1200" b="1" dirty="0">
                          <a:solidFill>
                            <a:srgbClr val="FF0000"/>
                          </a:solidFill>
                          <a:latin typeface="Meiryo UI"/>
                          <a:cs typeface="Meiryo UI"/>
                        </a:rPr>
                        <a:t>2.5％</a:t>
                      </a:r>
                      <a:endParaRPr sz="1200">
                        <a:latin typeface="Meiryo UI"/>
                        <a:cs typeface="Meiryo UI"/>
                      </a:endParaRPr>
                    </a:p>
                    <a:p>
                      <a:pPr marL="10795" algn="ctr">
                        <a:lnSpc>
                          <a:spcPct val="100000"/>
                        </a:lnSpc>
                      </a:pPr>
                      <a:r>
                        <a:rPr sz="1200" b="1" spc="-5" dirty="0">
                          <a:solidFill>
                            <a:srgbClr val="FF0000"/>
                          </a:solidFill>
                          <a:latin typeface="Meiryo UI"/>
                          <a:cs typeface="Meiryo UI"/>
                        </a:rPr>
                        <a:t>(1/6</a:t>
                      </a:r>
                      <a:r>
                        <a:rPr sz="1200" b="1" dirty="0">
                          <a:solidFill>
                            <a:srgbClr val="FF0000"/>
                          </a:solidFill>
                          <a:latin typeface="Meiryo UI"/>
                          <a:cs typeface="Meiryo UI"/>
                        </a:rPr>
                        <a:t>減額相当)</a:t>
                      </a:r>
                      <a:endParaRPr sz="1200">
                        <a:latin typeface="Meiryo UI"/>
                        <a:cs typeface="Meiryo UI"/>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04190">
                <a:tc>
                  <a:txBody>
                    <a:bodyPr/>
                    <a:lstStyle/>
                    <a:p>
                      <a:pPr marL="297815" marR="64135" indent="-215265">
                        <a:lnSpc>
                          <a:spcPct val="100000"/>
                        </a:lnSpc>
                        <a:spcBef>
                          <a:spcPts val="545"/>
                        </a:spcBef>
                      </a:pPr>
                      <a:r>
                        <a:rPr sz="1200" dirty="0">
                          <a:latin typeface="Meiryo UI"/>
                          <a:cs typeface="Meiryo UI"/>
                        </a:rPr>
                        <a:t>住宅以外の 家屋</a:t>
                      </a:r>
                      <a:endParaRPr sz="1200">
                        <a:latin typeface="Meiryo UI"/>
                        <a:cs typeface="Meiryo UI"/>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1265"/>
                        </a:spcBef>
                      </a:pPr>
                      <a:r>
                        <a:rPr sz="1200" spc="-5" dirty="0">
                          <a:latin typeface="Meiryo UI"/>
                          <a:cs typeface="Meiryo UI"/>
                        </a:rPr>
                        <a:t>4.0%</a:t>
                      </a:r>
                      <a:endParaRPr sz="1200">
                        <a:latin typeface="Meiryo UI"/>
                        <a:cs typeface="Meiryo UI"/>
                      </a:endParaRPr>
                    </a:p>
                  </a:txBody>
                  <a:tcPr marL="0" marR="0" marT="160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45"/>
                        </a:spcBef>
                      </a:pPr>
                      <a:r>
                        <a:rPr sz="1200" b="1" dirty="0">
                          <a:solidFill>
                            <a:srgbClr val="FF0000"/>
                          </a:solidFill>
                          <a:latin typeface="Meiryo UI"/>
                          <a:cs typeface="Meiryo UI"/>
                        </a:rPr>
                        <a:t>3.3%</a:t>
                      </a:r>
                      <a:endParaRPr sz="1200">
                        <a:latin typeface="Meiryo UI"/>
                        <a:cs typeface="Meiryo UI"/>
                      </a:endParaRPr>
                    </a:p>
                    <a:p>
                      <a:pPr marL="11430" algn="ctr">
                        <a:lnSpc>
                          <a:spcPct val="100000"/>
                        </a:lnSpc>
                      </a:pPr>
                      <a:r>
                        <a:rPr sz="1200" b="1" spc="-5" dirty="0">
                          <a:solidFill>
                            <a:srgbClr val="FF0000"/>
                          </a:solidFill>
                          <a:latin typeface="Meiryo UI"/>
                          <a:cs typeface="Meiryo UI"/>
                        </a:rPr>
                        <a:t>(1/6</a:t>
                      </a:r>
                      <a:r>
                        <a:rPr sz="1200" b="1" dirty="0">
                          <a:solidFill>
                            <a:srgbClr val="FF0000"/>
                          </a:solidFill>
                          <a:latin typeface="Meiryo UI"/>
                          <a:cs typeface="Meiryo UI"/>
                        </a:rPr>
                        <a:t>減額相当)</a:t>
                      </a:r>
                      <a:endParaRPr sz="1200">
                        <a:latin typeface="Meiryo UI"/>
                        <a:cs typeface="Meiryo UI"/>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136" name="object 136"/>
          <p:cNvSpPr txBox="1"/>
          <p:nvPr/>
        </p:nvSpPr>
        <p:spPr>
          <a:xfrm>
            <a:off x="5391779" y="4398124"/>
            <a:ext cx="19538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Meiryo UI"/>
                <a:cs typeface="Meiryo UI"/>
              </a:rPr>
              <a:t>＜不動産取得税</a:t>
            </a:r>
            <a:r>
              <a:rPr sz="1400" spc="-10" dirty="0">
                <a:latin typeface="Meiryo UI"/>
                <a:cs typeface="Meiryo UI"/>
              </a:rPr>
              <a:t>の</a:t>
            </a:r>
            <a:r>
              <a:rPr sz="1400" dirty="0">
                <a:latin typeface="Meiryo UI"/>
                <a:cs typeface="Meiryo UI"/>
              </a:rPr>
              <a:t>税率＞</a:t>
            </a:r>
            <a:endParaRPr sz="1400">
              <a:latin typeface="Meiryo UI"/>
              <a:cs typeface="Meiryo UI"/>
            </a:endParaRPr>
          </a:p>
        </p:txBody>
      </p:sp>
      <p:sp>
        <p:nvSpPr>
          <p:cNvPr id="137" name="object 137"/>
          <p:cNvSpPr txBox="1"/>
          <p:nvPr/>
        </p:nvSpPr>
        <p:spPr>
          <a:xfrm>
            <a:off x="5715807" y="6126316"/>
            <a:ext cx="3904615" cy="529590"/>
          </a:xfrm>
          <a:prstGeom prst="rect">
            <a:avLst/>
          </a:prstGeom>
        </p:spPr>
        <p:txBody>
          <a:bodyPr vert="horz" wrap="square" lIns="0" tIns="12700" rIns="0" bIns="0" rtlCol="0">
            <a:spAutoFit/>
          </a:bodyPr>
          <a:lstStyle/>
          <a:p>
            <a:pPr marL="103505" marR="5080" indent="-91440">
              <a:lnSpc>
                <a:spcPct val="100000"/>
              </a:lnSpc>
              <a:spcBef>
                <a:spcPts val="100"/>
              </a:spcBef>
            </a:pPr>
            <a:r>
              <a:rPr sz="1100" dirty="0">
                <a:latin typeface="Meiryo UI"/>
                <a:cs typeface="Meiryo UI"/>
              </a:rPr>
              <a:t>※１平成</a:t>
            </a:r>
            <a:r>
              <a:rPr sz="1100" spc="-5" dirty="0">
                <a:latin typeface="Meiryo UI"/>
                <a:cs typeface="Meiryo UI"/>
              </a:rPr>
              <a:t>33</a:t>
            </a:r>
            <a:r>
              <a:rPr sz="1100" dirty="0">
                <a:latin typeface="Meiryo UI"/>
                <a:cs typeface="Meiryo UI"/>
              </a:rPr>
              <a:t>年</a:t>
            </a:r>
            <a:r>
              <a:rPr sz="1100" spc="-5" dirty="0">
                <a:latin typeface="Meiryo UI"/>
                <a:cs typeface="Meiryo UI"/>
              </a:rPr>
              <a:t>3</a:t>
            </a:r>
            <a:r>
              <a:rPr sz="1100" dirty="0">
                <a:latin typeface="Meiryo UI"/>
                <a:cs typeface="Meiryo UI"/>
              </a:rPr>
              <a:t>月</a:t>
            </a:r>
            <a:r>
              <a:rPr sz="1100" spc="-5" dirty="0">
                <a:latin typeface="Meiryo UI"/>
                <a:cs typeface="Meiryo UI"/>
              </a:rPr>
              <a:t>31</a:t>
            </a:r>
            <a:r>
              <a:rPr sz="1100" dirty="0">
                <a:latin typeface="Meiryo UI"/>
                <a:cs typeface="Meiryo UI"/>
              </a:rPr>
              <a:t>日</a:t>
            </a:r>
            <a:r>
              <a:rPr sz="1100" spc="-5" dirty="0">
                <a:latin typeface="Meiryo UI"/>
                <a:cs typeface="Meiryo UI"/>
              </a:rPr>
              <a:t>まで、土</a:t>
            </a:r>
            <a:r>
              <a:rPr sz="1100" dirty="0">
                <a:latin typeface="Meiryo UI"/>
                <a:cs typeface="Meiryo UI"/>
              </a:rPr>
              <a:t>地や住宅</a:t>
            </a:r>
            <a:r>
              <a:rPr sz="1100" spc="-5" dirty="0">
                <a:latin typeface="Meiryo UI"/>
                <a:cs typeface="Meiryo UI"/>
              </a:rPr>
              <a:t>を</a:t>
            </a:r>
            <a:r>
              <a:rPr sz="1100" dirty="0">
                <a:latin typeface="Meiryo UI"/>
                <a:cs typeface="Meiryo UI"/>
              </a:rPr>
              <a:t>取</a:t>
            </a:r>
            <a:r>
              <a:rPr sz="1100" spc="-15" dirty="0">
                <a:latin typeface="Meiryo UI"/>
                <a:cs typeface="Meiryo UI"/>
              </a:rPr>
              <a:t>得</a:t>
            </a:r>
            <a:r>
              <a:rPr sz="1100" spc="-10" dirty="0">
                <a:latin typeface="Meiryo UI"/>
                <a:cs typeface="Meiryo UI"/>
              </a:rPr>
              <a:t>し</a:t>
            </a:r>
            <a:r>
              <a:rPr sz="1100" spc="-5" dirty="0">
                <a:latin typeface="Meiryo UI"/>
                <a:cs typeface="Meiryo UI"/>
              </a:rPr>
              <a:t>た</a:t>
            </a:r>
            <a:r>
              <a:rPr sz="1100" dirty="0">
                <a:latin typeface="Meiryo UI"/>
                <a:cs typeface="Meiryo UI"/>
              </a:rPr>
              <a:t>場合</a:t>
            </a:r>
            <a:r>
              <a:rPr sz="1100" spc="-5" dirty="0">
                <a:latin typeface="Meiryo UI"/>
                <a:cs typeface="Meiryo UI"/>
              </a:rPr>
              <a:t>に</a:t>
            </a:r>
            <a:r>
              <a:rPr sz="1100" spc="-10" dirty="0">
                <a:latin typeface="Meiryo UI"/>
                <a:cs typeface="Meiryo UI"/>
              </a:rPr>
              <a:t>は</a:t>
            </a:r>
            <a:r>
              <a:rPr sz="1100" spc="-5" dirty="0">
                <a:latin typeface="Meiryo UI"/>
                <a:cs typeface="Meiryo UI"/>
              </a:rPr>
              <a:t>3.0%  に</a:t>
            </a:r>
            <a:r>
              <a:rPr sz="1100" dirty="0">
                <a:latin typeface="Meiryo UI"/>
                <a:cs typeface="Meiryo UI"/>
              </a:rPr>
              <a:t>軽減され</a:t>
            </a:r>
            <a:r>
              <a:rPr sz="1100" spc="-5" dirty="0">
                <a:latin typeface="Meiryo UI"/>
                <a:cs typeface="Meiryo UI"/>
              </a:rPr>
              <a:t>ている。</a:t>
            </a:r>
            <a:r>
              <a:rPr sz="1100" dirty="0">
                <a:latin typeface="Meiryo UI"/>
                <a:cs typeface="Meiryo UI"/>
              </a:rPr>
              <a:t>（</a:t>
            </a:r>
            <a:r>
              <a:rPr sz="1100" spc="-15" dirty="0">
                <a:latin typeface="Meiryo UI"/>
                <a:cs typeface="Meiryo UI"/>
              </a:rPr>
              <a:t>住</a:t>
            </a:r>
            <a:r>
              <a:rPr sz="1100" dirty="0">
                <a:latin typeface="Meiryo UI"/>
                <a:cs typeface="Meiryo UI"/>
              </a:rPr>
              <a:t>宅以</a:t>
            </a:r>
            <a:r>
              <a:rPr sz="1100" spc="-15" dirty="0">
                <a:latin typeface="Meiryo UI"/>
                <a:cs typeface="Meiryo UI"/>
              </a:rPr>
              <a:t>外</a:t>
            </a:r>
            <a:r>
              <a:rPr sz="1100" spc="-5" dirty="0">
                <a:latin typeface="Meiryo UI"/>
                <a:cs typeface="Meiryo UI"/>
              </a:rPr>
              <a:t>の</a:t>
            </a:r>
            <a:r>
              <a:rPr sz="1100" dirty="0">
                <a:latin typeface="Meiryo UI"/>
                <a:cs typeface="Meiryo UI"/>
              </a:rPr>
              <a:t>建物</a:t>
            </a:r>
            <a:r>
              <a:rPr sz="1100" spc="-5" dirty="0">
                <a:latin typeface="Meiryo UI"/>
                <a:cs typeface="Meiryo UI"/>
              </a:rPr>
              <a:t>を</a:t>
            </a:r>
            <a:r>
              <a:rPr sz="1100" spc="-15" dirty="0">
                <a:latin typeface="Meiryo UI"/>
                <a:cs typeface="Meiryo UI"/>
              </a:rPr>
              <a:t>取</a:t>
            </a:r>
            <a:r>
              <a:rPr sz="1100" dirty="0">
                <a:latin typeface="Meiryo UI"/>
                <a:cs typeface="Meiryo UI"/>
              </a:rPr>
              <a:t>得</a:t>
            </a:r>
            <a:r>
              <a:rPr sz="1100" spc="-10" dirty="0">
                <a:latin typeface="Meiryo UI"/>
                <a:cs typeface="Meiryo UI"/>
              </a:rPr>
              <a:t>し</a:t>
            </a:r>
            <a:r>
              <a:rPr sz="1100" spc="-5" dirty="0">
                <a:latin typeface="Meiryo UI"/>
                <a:cs typeface="Meiryo UI"/>
              </a:rPr>
              <a:t>た</a:t>
            </a:r>
            <a:r>
              <a:rPr sz="1100" dirty="0">
                <a:latin typeface="Meiryo UI"/>
                <a:cs typeface="Meiryo UI"/>
              </a:rPr>
              <a:t>場合</a:t>
            </a:r>
            <a:r>
              <a:rPr sz="1100" spc="-10" dirty="0">
                <a:latin typeface="Meiryo UI"/>
                <a:cs typeface="Meiryo UI"/>
              </a:rPr>
              <a:t>は</a:t>
            </a:r>
            <a:r>
              <a:rPr sz="1100" spc="-5" dirty="0">
                <a:latin typeface="Meiryo UI"/>
                <a:cs typeface="Meiryo UI"/>
              </a:rPr>
              <a:t>4.0%）</a:t>
            </a:r>
            <a:endParaRPr sz="1100">
              <a:latin typeface="Meiryo UI"/>
              <a:cs typeface="Meiryo UI"/>
            </a:endParaRPr>
          </a:p>
          <a:p>
            <a:pPr marL="12700">
              <a:lnSpc>
                <a:spcPct val="100000"/>
              </a:lnSpc>
              <a:spcBef>
                <a:spcPts val="5"/>
              </a:spcBef>
            </a:pPr>
            <a:r>
              <a:rPr sz="1100" dirty="0">
                <a:latin typeface="Meiryo UI"/>
                <a:cs typeface="Meiryo UI"/>
              </a:rPr>
              <a:t>※２</a:t>
            </a:r>
            <a:r>
              <a:rPr sz="1100" spc="-10" dirty="0">
                <a:latin typeface="Meiryo UI"/>
                <a:cs typeface="Meiryo UI"/>
              </a:rPr>
              <a:t> </a:t>
            </a:r>
            <a:r>
              <a:rPr sz="1100" dirty="0">
                <a:latin typeface="Meiryo UI"/>
                <a:cs typeface="Meiryo UI"/>
              </a:rPr>
              <a:t>合併・一定</a:t>
            </a:r>
            <a:r>
              <a:rPr sz="1100" spc="-5" dirty="0">
                <a:latin typeface="Meiryo UI"/>
                <a:cs typeface="Meiryo UI"/>
              </a:rPr>
              <a:t>の</a:t>
            </a:r>
            <a:r>
              <a:rPr sz="1100" dirty="0">
                <a:latin typeface="Meiryo UI"/>
                <a:cs typeface="Meiryo UI"/>
              </a:rPr>
              <a:t>会社分割</a:t>
            </a:r>
            <a:r>
              <a:rPr sz="1100" spc="-5" dirty="0">
                <a:latin typeface="Meiryo UI"/>
                <a:cs typeface="Meiryo UI"/>
              </a:rPr>
              <a:t>の</a:t>
            </a:r>
            <a:r>
              <a:rPr sz="1100" spc="-15" dirty="0">
                <a:latin typeface="Meiryo UI"/>
                <a:cs typeface="Meiryo UI"/>
              </a:rPr>
              <a:t>場</a:t>
            </a:r>
            <a:r>
              <a:rPr sz="1100" dirty="0">
                <a:latin typeface="Meiryo UI"/>
                <a:cs typeface="Meiryo UI"/>
              </a:rPr>
              <a:t>合</a:t>
            </a:r>
            <a:r>
              <a:rPr sz="1100" spc="-10" dirty="0">
                <a:latin typeface="Meiryo UI"/>
                <a:cs typeface="Meiryo UI"/>
              </a:rPr>
              <a:t>は</a:t>
            </a:r>
            <a:r>
              <a:rPr sz="1100" dirty="0">
                <a:latin typeface="Meiryo UI"/>
                <a:cs typeface="Meiryo UI"/>
              </a:rPr>
              <a:t>非課税</a:t>
            </a:r>
            <a:endParaRPr sz="1100">
              <a:latin typeface="Meiryo UI"/>
              <a:cs typeface="Meiryo UI"/>
            </a:endParaRPr>
          </a:p>
        </p:txBody>
      </p:sp>
      <p:sp>
        <p:nvSpPr>
          <p:cNvPr id="138" name="object 138"/>
          <p:cNvSpPr txBox="1"/>
          <p:nvPr/>
        </p:nvSpPr>
        <p:spPr>
          <a:xfrm>
            <a:off x="5715807" y="6629382"/>
            <a:ext cx="255587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Meiryo UI"/>
                <a:cs typeface="Meiryo UI"/>
              </a:rPr>
              <a:t>※３</a:t>
            </a:r>
            <a:r>
              <a:rPr sz="1100" spc="-30" dirty="0">
                <a:latin typeface="Meiryo UI"/>
                <a:cs typeface="Meiryo UI"/>
              </a:rPr>
              <a:t> </a:t>
            </a:r>
            <a:r>
              <a:rPr sz="1100" dirty="0">
                <a:latin typeface="Meiryo UI"/>
                <a:cs typeface="Meiryo UI"/>
              </a:rPr>
              <a:t>事務所や宿舎等</a:t>
            </a:r>
            <a:r>
              <a:rPr sz="1100" spc="-5" dirty="0">
                <a:latin typeface="Meiryo UI"/>
                <a:cs typeface="Meiryo UI"/>
              </a:rPr>
              <a:t>の</a:t>
            </a:r>
            <a:r>
              <a:rPr sz="1100" dirty="0">
                <a:latin typeface="Meiryo UI"/>
                <a:cs typeface="Meiryo UI"/>
              </a:rPr>
              <a:t>一定</a:t>
            </a:r>
            <a:r>
              <a:rPr sz="1100" spc="-5" dirty="0">
                <a:latin typeface="Meiryo UI"/>
                <a:cs typeface="Meiryo UI"/>
              </a:rPr>
              <a:t>の</a:t>
            </a:r>
            <a:r>
              <a:rPr sz="1100" dirty="0">
                <a:latin typeface="Meiryo UI"/>
                <a:cs typeface="Meiryo UI"/>
              </a:rPr>
              <a:t>不</a:t>
            </a:r>
            <a:r>
              <a:rPr sz="1100" spc="-15" dirty="0">
                <a:latin typeface="Meiryo UI"/>
                <a:cs typeface="Meiryo UI"/>
              </a:rPr>
              <a:t>動</a:t>
            </a:r>
            <a:r>
              <a:rPr sz="1100" dirty="0">
                <a:latin typeface="Meiryo UI"/>
                <a:cs typeface="Meiryo UI"/>
              </a:rPr>
              <a:t>産</a:t>
            </a:r>
            <a:r>
              <a:rPr sz="1100" spc="-5" dirty="0">
                <a:latin typeface="Meiryo UI"/>
                <a:cs typeface="Meiryo UI"/>
              </a:rPr>
              <a:t>を</a:t>
            </a:r>
            <a:r>
              <a:rPr sz="1100" spc="-15" dirty="0">
                <a:latin typeface="Meiryo UI"/>
                <a:cs typeface="Meiryo UI"/>
              </a:rPr>
              <a:t>除</a:t>
            </a:r>
            <a:r>
              <a:rPr sz="1100" dirty="0">
                <a:latin typeface="Meiryo UI"/>
                <a:cs typeface="Meiryo UI"/>
              </a:rPr>
              <a:t>く</a:t>
            </a:r>
            <a:endParaRPr sz="1100">
              <a:latin typeface="Meiryo UI"/>
              <a:cs typeface="Meiryo UI"/>
            </a:endParaRPr>
          </a:p>
        </p:txBody>
      </p:sp>
      <p:sp>
        <p:nvSpPr>
          <p:cNvPr id="139" name="object 139"/>
          <p:cNvSpPr txBox="1"/>
          <p:nvPr/>
        </p:nvSpPr>
        <p:spPr>
          <a:xfrm>
            <a:off x="5787874" y="4038198"/>
            <a:ext cx="384492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Meiryo UI"/>
                <a:cs typeface="Meiryo UI"/>
              </a:rPr>
              <a:t>※平成</a:t>
            </a:r>
            <a:r>
              <a:rPr sz="1100" spc="-5" dirty="0">
                <a:latin typeface="Meiryo UI"/>
                <a:cs typeface="Meiryo UI"/>
              </a:rPr>
              <a:t>31</a:t>
            </a:r>
            <a:r>
              <a:rPr sz="1100" dirty="0">
                <a:latin typeface="Meiryo UI"/>
                <a:cs typeface="Meiryo UI"/>
              </a:rPr>
              <a:t>年</a:t>
            </a:r>
            <a:r>
              <a:rPr sz="1100" spc="-5" dirty="0">
                <a:latin typeface="Meiryo UI"/>
                <a:cs typeface="Meiryo UI"/>
              </a:rPr>
              <a:t>3</a:t>
            </a:r>
            <a:r>
              <a:rPr sz="1100" dirty="0">
                <a:latin typeface="Meiryo UI"/>
                <a:cs typeface="Meiryo UI"/>
              </a:rPr>
              <a:t>月</a:t>
            </a:r>
            <a:r>
              <a:rPr sz="1100" spc="-5" dirty="0">
                <a:latin typeface="Meiryo UI"/>
                <a:cs typeface="Meiryo UI"/>
              </a:rPr>
              <a:t>31</a:t>
            </a:r>
            <a:r>
              <a:rPr sz="1100" dirty="0">
                <a:latin typeface="Meiryo UI"/>
                <a:cs typeface="Meiryo UI"/>
              </a:rPr>
              <a:t>日</a:t>
            </a:r>
            <a:r>
              <a:rPr sz="1100" spc="-5" dirty="0">
                <a:latin typeface="Meiryo UI"/>
                <a:cs typeface="Meiryo UI"/>
              </a:rPr>
              <a:t>ま</a:t>
            </a:r>
            <a:r>
              <a:rPr sz="1100" spc="-15" dirty="0">
                <a:latin typeface="Meiryo UI"/>
                <a:cs typeface="Meiryo UI"/>
              </a:rPr>
              <a:t>で</a:t>
            </a:r>
            <a:r>
              <a:rPr sz="1100" spc="-5" dirty="0">
                <a:latin typeface="Meiryo UI"/>
                <a:cs typeface="Meiryo UI"/>
              </a:rPr>
              <a:t>、</a:t>
            </a:r>
            <a:r>
              <a:rPr sz="1100" dirty="0">
                <a:latin typeface="Meiryo UI"/>
                <a:cs typeface="Meiryo UI"/>
              </a:rPr>
              <a:t>土</a:t>
            </a:r>
            <a:r>
              <a:rPr sz="1100" spc="-15" dirty="0">
                <a:latin typeface="Meiryo UI"/>
                <a:cs typeface="Meiryo UI"/>
              </a:rPr>
              <a:t>地</a:t>
            </a:r>
            <a:r>
              <a:rPr sz="1100" spc="-5" dirty="0">
                <a:latin typeface="Meiryo UI"/>
                <a:cs typeface="Meiryo UI"/>
              </a:rPr>
              <a:t>を</a:t>
            </a:r>
            <a:r>
              <a:rPr sz="1100" dirty="0">
                <a:latin typeface="Meiryo UI"/>
                <a:cs typeface="Meiryo UI"/>
              </a:rPr>
              <a:t>売買</a:t>
            </a:r>
            <a:r>
              <a:rPr sz="1100" spc="-10" dirty="0">
                <a:latin typeface="Meiryo UI"/>
                <a:cs typeface="Meiryo UI"/>
              </a:rPr>
              <a:t>し</a:t>
            </a:r>
            <a:r>
              <a:rPr sz="1100" spc="-5" dirty="0">
                <a:latin typeface="Meiryo UI"/>
                <a:cs typeface="Meiryo UI"/>
              </a:rPr>
              <a:t>た</a:t>
            </a:r>
            <a:r>
              <a:rPr sz="1100" dirty="0">
                <a:latin typeface="Meiryo UI"/>
                <a:cs typeface="Meiryo UI"/>
              </a:rPr>
              <a:t>場合</a:t>
            </a:r>
            <a:r>
              <a:rPr sz="1100" spc="-15" dirty="0">
                <a:latin typeface="Meiryo UI"/>
                <a:cs typeface="Meiryo UI"/>
              </a:rPr>
              <a:t>に</a:t>
            </a:r>
            <a:r>
              <a:rPr sz="1100" spc="-10" dirty="0">
                <a:latin typeface="Meiryo UI"/>
                <a:cs typeface="Meiryo UI"/>
              </a:rPr>
              <a:t>は</a:t>
            </a:r>
            <a:r>
              <a:rPr sz="1100" spc="-5" dirty="0">
                <a:latin typeface="Meiryo UI"/>
                <a:cs typeface="Meiryo UI"/>
              </a:rPr>
              <a:t>1.5%に</a:t>
            </a:r>
            <a:r>
              <a:rPr sz="1100" dirty="0">
                <a:latin typeface="Meiryo UI"/>
                <a:cs typeface="Meiryo UI"/>
              </a:rPr>
              <a:t>軽減。</a:t>
            </a:r>
            <a:endParaRPr sz="1100">
              <a:latin typeface="Meiryo UI"/>
              <a:cs typeface="Meiryo UI"/>
            </a:endParaRPr>
          </a:p>
        </p:txBody>
      </p:sp>
      <p:sp>
        <p:nvSpPr>
          <p:cNvPr id="140" name="object 140"/>
          <p:cNvSpPr txBox="1"/>
          <p:nvPr/>
        </p:nvSpPr>
        <p:spPr>
          <a:xfrm>
            <a:off x="1255248" y="2207726"/>
            <a:ext cx="2486025" cy="674370"/>
          </a:xfrm>
          <a:prstGeom prst="rect">
            <a:avLst/>
          </a:prstGeom>
        </p:spPr>
        <p:txBody>
          <a:bodyPr vert="horz" wrap="square" lIns="0" tIns="123189" rIns="0" bIns="0" rtlCol="0">
            <a:spAutoFit/>
          </a:bodyPr>
          <a:lstStyle/>
          <a:p>
            <a:pPr algn="ctr">
              <a:lnSpc>
                <a:spcPct val="100000"/>
              </a:lnSpc>
              <a:spcBef>
                <a:spcPts val="969"/>
              </a:spcBef>
            </a:pPr>
            <a:r>
              <a:rPr sz="1400" dirty="0">
                <a:latin typeface="Meiryo UI"/>
                <a:cs typeface="Meiryo UI"/>
              </a:rPr>
              <a:t>【適用期限：平成31年</a:t>
            </a:r>
            <a:r>
              <a:rPr sz="1400" spc="-15" dirty="0">
                <a:latin typeface="Meiryo UI"/>
                <a:cs typeface="Meiryo UI"/>
              </a:rPr>
              <a:t>度</a:t>
            </a:r>
            <a:r>
              <a:rPr sz="1400" dirty="0">
                <a:latin typeface="Meiryo UI"/>
                <a:cs typeface="Meiryo UI"/>
              </a:rPr>
              <a:t>末</a:t>
            </a:r>
            <a:r>
              <a:rPr sz="1400" spc="-15" dirty="0">
                <a:latin typeface="Meiryo UI"/>
                <a:cs typeface="Meiryo UI"/>
              </a:rPr>
              <a:t>ま</a:t>
            </a:r>
            <a:r>
              <a:rPr sz="1400" spc="-10" dirty="0">
                <a:latin typeface="Meiryo UI"/>
                <a:cs typeface="Meiryo UI"/>
              </a:rPr>
              <a:t>で</a:t>
            </a:r>
            <a:r>
              <a:rPr sz="1400" dirty="0">
                <a:latin typeface="Meiryo UI"/>
                <a:cs typeface="Meiryo UI"/>
              </a:rPr>
              <a:t>】</a:t>
            </a:r>
            <a:endParaRPr sz="1400">
              <a:latin typeface="Meiryo UI"/>
              <a:cs typeface="Meiryo UI"/>
            </a:endParaRPr>
          </a:p>
          <a:p>
            <a:pPr marL="80645" algn="ctr">
              <a:lnSpc>
                <a:spcPct val="100000"/>
              </a:lnSpc>
              <a:spcBef>
                <a:spcPts val="875"/>
              </a:spcBef>
            </a:pPr>
            <a:r>
              <a:rPr sz="1400" dirty="0">
                <a:latin typeface="メイリオ"/>
                <a:cs typeface="メイリオ"/>
              </a:rPr>
              <a:t>【中小企業等経営強化</a:t>
            </a:r>
            <a:r>
              <a:rPr sz="1400" spc="-15" dirty="0">
                <a:latin typeface="メイリオ"/>
                <a:cs typeface="メイリオ"/>
              </a:rPr>
              <a:t>法</a:t>
            </a:r>
            <a:r>
              <a:rPr sz="1400" dirty="0">
                <a:latin typeface="メイリオ"/>
                <a:cs typeface="メイリオ"/>
              </a:rPr>
              <a:t>】</a:t>
            </a:r>
            <a:endParaRPr sz="1400">
              <a:latin typeface="メイリオ"/>
              <a:cs typeface="メイリオ"/>
            </a:endParaRPr>
          </a:p>
        </p:txBody>
      </p:sp>
      <p:graphicFrame>
        <p:nvGraphicFramePr>
          <p:cNvPr id="141" name="object 141"/>
          <p:cNvGraphicFramePr>
            <a:graphicFrameLocks noGrp="1"/>
          </p:cNvGraphicFramePr>
          <p:nvPr>
            <p:extLst>
              <p:ext uri="{D42A27DB-BD31-4B8C-83A1-F6EECF244321}">
                <p14:modId xmlns:p14="http://schemas.microsoft.com/office/powerpoint/2010/main" val="19034538"/>
              </p:ext>
            </p:extLst>
          </p:nvPr>
        </p:nvGraphicFramePr>
        <p:xfrm>
          <a:off x="118871" y="2971800"/>
          <a:ext cx="4825999" cy="668020"/>
        </p:xfrm>
        <a:graphic>
          <a:graphicData uri="http://schemas.openxmlformats.org/drawingml/2006/table">
            <a:tbl>
              <a:tblPr firstRow="1" bandRow="1">
                <a:tableStyleId>{2D5ABB26-0587-4C30-8999-92F81FD0307C}</a:tableStyleId>
              </a:tblPr>
              <a:tblGrid>
                <a:gridCol w="2109470">
                  <a:extLst>
                    <a:ext uri="{9D8B030D-6E8A-4147-A177-3AD203B41FA5}">
                      <a16:colId xmlns:a16="http://schemas.microsoft.com/office/drawing/2014/main" val="20000"/>
                    </a:ext>
                  </a:extLst>
                </a:gridCol>
                <a:gridCol w="600709">
                  <a:extLst>
                    <a:ext uri="{9D8B030D-6E8A-4147-A177-3AD203B41FA5}">
                      <a16:colId xmlns:a16="http://schemas.microsoft.com/office/drawing/2014/main" val="20001"/>
                    </a:ext>
                  </a:extLst>
                </a:gridCol>
                <a:gridCol w="2115820">
                  <a:extLst>
                    <a:ext uri="{9D8B030D-6E8A-4147-A177-3AD203B41FA5}">
                      <a16:colId xmlns:a16="http://schemas.microsoft.com/office/drawing/2014/main" val="20002"/>
                    </a:ext>
                  </a:extLst>
                </a:gridCol>
              </a:tblGrid>
              <a:tr h="224154">
                <a:tc rowSpan="3">
                  <a:txBody>
                    <a:bodyPr/>
                    <a:lstStyle/>
                    <a:p>
                      <a:pPr marL="19050" algn="ctr">
                        <a:lnSpc>
                          <a:spcPts val="1885"/>
                        </a:lnSpc>
                      </a:pPr>
                      <a:r>
                        <a:rPr sz="1600" b="1" spc="-5" dirty="0">
                          <a:latin typeface="メイリオ"/>
                          <a:cs typeface="メイリオ"/>
                        </a:rPr>
                        <a:t>経済産業大臣</a:t>
                      </a:r>
                      <a:endParaRPr sz="1600" dirty="0">
                        <a:latin typeface="メイリオ"/>
                        <a:cs typeface="メイリオ"/>
                      </a:endParaRPr>
                    </a:p>
                    <a:p>
                      <a:pPr marL="17780" algn="ctr">
                        <a:lnSpc>
                          <a:spcPct val="100000"/>
                        </a:lnSpc>
                        <a:spcBef>
                          <a:spcPts val="30"/>
                        </a:spcBef>
                      </a:pPr>
                      <a:r>
                        <a:rPr sz="1400" dirty="0">
                          <a:latin typeface="メイリオ"/>
                          <a:cs typeface="メイリオ"/>
                        </a:rPr>
                        <a:t>（基本方針の策定）</a:t>
                      </a: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rowSpan="3">
                  <a:txBody>
                    <a:bodyPr/>
                    <a:lstStyle/>
                    <a:p>
                      <a:pPr marL="16510" algn="ctr">
                        <a:lnSpc>
                          <a:spcPts val="1900"/>
                        </a:lnSpc>
                      </a:pPr>
                      <a:r>
                        <a:rPr sz="1600" b="1" spc="-5" dirty="0">
                          <a:latin typeface="メイリオ"/>
                          <a:cs typeface="メイリオ"/>
                        </a:rPr>
                        <a:t>主務大臣</a:t>
                      </a:r>
                      <a:endParaRPr sz="1600">
                        <a:latin typeface="メイリオ"/>
                        <a:cs typeface="メイリオ"/>
                      </a:endParaRPr>
                    </a:p>
                    <a:p>
                      <a:pPr algn="ctr">
                        <a:lnSpc>
                          <a:spcPct val="100000"/>
                        </a:lnSpc>
                        <a:spcBef>
                          <a:spcPts val="30"/>
                        </a:spcBef>
                      </a:pPr>
                      <a:r>
                        <a:rPr sz="1400" dirty="0">
                          <a:latin typeface="メイリオ"/>
                          <a:cs typeface="メイリオ"/>
                        </a:rPr>
                        <a:t>（事業分野別指針の策</a:t>
                      </a:r>
                      <a:r>
                        <a:rPr sz="1400" spc="-15" dirty="0">
                          <a:latin typeface="メイリオ"/>
                          <a:cs typeface="メイリオ"/>
                        </a:rPr>
                        <a:t>定</a:t>
                      </a:r>
                      <a:r>
                        <a:rPr sz="1400" dirty="0">
                          <a:latin typeface="メイリオ"/>
                          <a:cs typeface="メイリオ"/>
                        </a:rPr>
                        <a:t>）</a:t>
                      </a:r>
                      <a:endParaRPr sz="1400">
                        <a:latin typeface="メイリオ"/>
                        <a:cs typeface="メイリオ"/>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extLst>
                  <a:ext uri="{0D108BD9-81ED-4DB2-BD59-A6C34878D82A}">
                    <a16:rowId xmlns:a16="http://schemas.microsoft.com/office/drawing/2014/main" val="10000"/>
                  </a:ext>
                </a:extLst>
              </a:tr>
              <a:tr h="126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tc>
                  <a:txBody>
                    <a:bodyPr/>
                    <a:lstStyle/>
                    <a:p>
                      <a:pPr>
                        <a:lnSpc>
                          <a:spcPct val="100000"/>
                        </a:lnSpc>
                      </a:pPr>
                      <a:endParaRPr sz="600">
                        <a:latin typeface="Times New Roman"/>
                        <a:cs typeface="Times New Roman"/>
                      </a:endParaRPr>
                    </a:p>
                  </a:txBody>
                  <a:tcPr marL="0" marR="0" marT="0" marB="0">
                    <a:lnL w="28575">
                      <a:solidFill>
                        <a:srgbClr val="000000"/>
                      </a:solidFill>
                      <a:prstDash val="solid"/>
                    </a:lnL>
                    <a:lnR w="28575">
                      <a:solidFill>
                        <a:srgbClr val="000000"/>
                      </a:solidFill>
                      <a:prstDash val="solid"/>
                    </a:lnR>
                    <a:solidFill>
                      <a:srgbClr val="A0153A"/>
                    </a:solidFill>
                  </a:tcPr>
                </a:tc>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extLst>
                  <a:ext uri="{0D108BD9-81ED-4DB2-BD59-A6C34878D82A}">
                    <a16:rowId xmlns:a16="http://schemas.microsoft.com/office/drawing/2014/main" val="10001"/>
                  </a:ext>
                </a:extLst>
              </a:tr>
              <a:tr h="162560">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tc>
                  <a:txBody>
                    <a:bodyPr/>
                    <a:lstStyle/>
                    <a:p>
                      <a:pPr>
                        <a:lnSpc>
                          <a:spcPct val="100000"/>
                        </a:lnSpc>
                      </a:pPr>
                      <a:endParaRPr sz="900" dirty="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EDEDE"/>
                    </a:solidFill>
                  </a:tcPr>
                </a:tc>
                <a:extLst>
                  <a:ext uri="{0D108BD9-81ED-4DB2-BD59-A6C34878D82A}">
                    <a16:rowId xmlns:a16="http://schemas.microsoft.com/office/drawing/2014/main" val="10002"/>
                  </a:ext>
                </a:extLst>
              </a:tr>
            </a:tbl>
          </a:graphicData>
        </a:graphic>
      </p:graphicFrame>
      <p:sp>
        <p:nvSpPr>
          <p:cNvPr id="142" name="object 142"/>
          <p:cNvSpPr/>
          <p:nvPr/>
        </p:nvSpPr>
        <p:spPr>
          <a:xfrm>
            <a:off x="2721101" y="4254489"/>
            <a:ext cx="1268730" cy="542925"/>
          </a:xfrm>
          <a:custGeom>
            <a:avLst/>
            <a:gdLst/>
            <a:ahLst/>
            <a:cxnLst/>
            <a:rect l="l" t="t" r="r" b="b"/>
            <a:pathLst>
              <a:path w="1268729" h="542925">
                <a:moveTo>
                  <a:pt x="0" y="0"/>
                </a:moveTo>
                <a:lnTo>
                  <a:pt x="1268679" y="0"/>
                </a:lnTo>
                <a:lnTo>
                  <a:pt x="1268679" y="435267"/>
                </a:lnTo>
                <a:lnTo>
                  <a:pt x="1203087" y="435888"/>
                </a:lnTo>
                <a:lnTo>
                  <a:pt x="1142003" y="437677"/>
                </a:lnTo>
                <a:lnTo>
                  <a:pt x="1085080" y="440519"/>
                </a:lnTo>
                <a:lnTo>
                  <a:pt x="1031971" y="444300"/>
                </a:lnTo>
                <a:lnTo>
                  <a:pt x="982330" y="448904"/>
                </a:lnTo>
                <a:lnTo>
                  <a:pt x="935808" y="454217"/>
                </a:lnTo>
                <a:lnTo>
                  <a:pt x="892061" y="460126"/>
                </a:lnTo>
                <a:lnTo>
                  <a:pt x="850741" y="466516"/>
                </a:lnTo>
                <a:lnTo>
                  <a:pt x="811501" y="473271"/>
                </a:lnTo>
                <a:lnTo>
                  <a:pt x="773994" y="480279"/>
                </a:lnTo>
                <a:lnTo>
                  <a:pt x="702794" y="494591"/>
                </a:lnTo>
                <a:lnTo>
                  <a:pt x="668408" y="501667"/>
                </a:lnTo>
                <a:lnTo>
                  <a:pt x="634368" y="508538"/>
                </a:lnTo>
                <a:lnTo>
                  <a:pt x="565940" y="521202"/>
                </a:lnTo>
                <a:lnTo>
                  <a:pt x="494737" y="531670"/>
                </a:lnTo>
                <a:lnTo>
                  <a:pt x="417984" y="539025"/>
                </a:lnTo>
                <a:lnTo>
                  <a:pt x="376660" y="541249"/>
                </a:lnTo>
                <a:lnTo>
                  <a:pt x="332908" y="542352"/>
                </a:lnTo>
                <a:lnTo>
                  <a:pt x="286382" y="542219"/>
                </a:lnTo>
                <a:lnTo>
                  <a:pt x="236735" y="540736"/>
                </a:lnTo>
                <a:lnTo>
                  <a:pt x="183620" y="537788"/>
                </a:lnTo>
                <a:lnTo>
                  <a:pt x="126690" y="533260"/>
                </a:lnTo>
                <a:lnTo>
                  <a:pt x="65599" y="527039"/>
                </a:lnTo>
                <a:lnTo>
                  <a:pt x="0" y="519010"/>
                </a:lnTo>
                <a:lnTo>
                  <a:pt x="0" y="0"/>
                </a:lnTo>
                <a:close/>
              </a:path>
            </a:pathLst>
          </a:custGeom>
          <a:ln w="25908">
            <a:solidFill>
              <a:srgbClr val="4F81BD"/>
            </a:solidFill>
          </a:ln>
        </p:spPr>
        <p:txBody>
          <a:bodyPr wrap="square" lIns="0" tIns="0" rIns="0" bIns="0" rtlCol="0"/>
          <a:lstStyle/>
          <a:p>
            <a:endParaRPr/>
          </a:p>
        </p:txBody>
      </p:sp>
      <p:sp>
        <p:nvSpPr>
          <p:cNvPr id="143" name="object 143"/>
          <p:cNvSpPr/>
          <p:nvPr/>
        </p:nvSpPr>
        <p:spPr>
          <a:xfrm>
            <a:off x="2825623" y="4198063"/>
            <a:ext cx="1260475" cy="441325"/>
          </a:xfrm>
          <a:custGeom>
            <a:avLst/>
            <a:gdLst/>
            <a:ahLst/>
            <a:cxnLst/>
            <a:rect l="l" t="t" r="r" b="b"/>
            <a:pathLst>
              <a:path w="1260475" h="441325">
                <a:moveTo>
                  <a:pt x="0" y="56426"/>
                </a:moveTo>
                <a:lnTo>
                  <a:pt x="0" y="0"/>
                </a:lnTo>
                <a:lnTo>
                  <a:pt x="1260017" y="0"/>
                </a:lnTo>
                <a:lnTo>
                  <a:pt x="1260017" y="437997"/>
                </a:lnTo>
                <a:lnTo>
                  <a:pt x="1224835" y="438471"/>
                </a:lnTo>
                <a:lnTo>
                  <a:pt x="1194128" y="439515"/>
                </a:lnTo>
                <a:lnTo>
                  <a:pt x="1172401" y="440558"/>
                </a:lnTo>
                <a:lnTo>
                  <a:pt x="1164158" y="441032"/>
                </a:lnTo>
              </a:path>
            </a:pathLst>
          </a:custGeom>
          <a:ln w="25908">
            <a:solidFill>
              <a:srgbClr val="4F81BD"/>
            </a:solidFill>
          </a:ln>
        </p:spPr>
        <p:txBody>
          <a:bodyPr wrap="square" lIns="0" tIns="0" rIns="0" bIns="0" rtlCol="0"/>
          <a:lstStyle/>
          <a:p>
            <a:endParaRPr/>
          </a:p>
        </p:txBody>
      </p:sp>
      <p:sp>
        <p:nvSpPr>
          <p:cNvPr id="144" name="object 144"/>
          <p:cNvSpPr/>
          <p:nvPr/>
        </p:nvSpPr>
        <p:spPr>
          <a:xfrm>
            <a:off x="2923870" y="4142996"/>
            <a:ext cx="1271270" cy="439420"/>
          </a:xfrm>
          <a:custGeom>
            <a:avLst/>
            <a:gdLst/>
            <a:ahLst/>
            <a:cxnLst/>
            <a:rect l="l" t="t" r="r" b="b"/>
            <a:pathLst>
              <a:path w="1271270" h="439420">
                <a:moveTo>
                  <a:pt x="0" y="55067"/>
                </a:moveTo>
                <a:lnTo>
                  <a:pt x="0" y="0"/>
                </a:lnTo>
                <a:lnTo>
                  <a:pt x="1270939" y="0"/>
                </a:lnTo>
                <a:lnTo>
                  <a:pt x="1270939" y="436638"/>
                </a:lnTo>
                <a:lnTo>
                  <a:pt x="1230854" y="436993"/>
                </a:lnTo>
                <a:lnTo>
                  <a:pt x="1195885" y="437775"/>
                </a:lnTo>
                <a:lnTo>
                  <a:pt x="1171152" y="438556"/>
                </a:lnTo>
                <a:lnTo>
                  <a:pt x="1161770" y="438912"/>
                </a:lnTo>
              </a:path>
            </a:pathLst>
          </a:custGeom>
          <a:ln w="25908">
            <a:solidFill>
              <a:srgbClr val="4F81BD"/>
            </a:solidFill>
          </a:ln>
        </p:spPr>
        <p:txBody>
          <a:bodyPr wrap="square" lIns="0" tIns="0" rIns="0" bIns="0" rtlCol="0"/>
          <a:lstStyle/>
          <a:p>
            <a:endParaRPr/>
          </a:p>
        </p:txBody>
      </p:sp>
      <p:sp>
        <p:nvSpPr>
          <p:cNvPr id="145" name="object 145"/>
          <p:cNvSpPr txBox="1"/>
          <p:nvPr/>
        </p:nvSpPr>
        <p:spPr>
          <a:xfrm>
            <a:off x="2808689" y="4325282"/>
            <a:ext cx="1092200" cy="391160"/>
          </a:xfrm>
          <a:prstGeom prst="rect">
            <a:avLst/>
          </a:prstGeom>
        </p:spPr>
        <p:txBody>
          <a:bodyPr vert="horz" wrap="square" lIns="0" tIns="12700" rIns="0" bIns="0" rtlCol="0">
            <a:spAutoFit/>
          </a:bodyPr>
          <a:lstStyle/>
          <a:p>
            <a:pPr marL="88900" marR="5080" indent="-76200">
              <a:lnSpc>
                <a:spcPct val="100000"/>
              </a:lnSpc>
              <a:spcBef>
                <a:spcPts val="100"/>
              </a:spcBef>
            </a:pPr>
            <a:r>
              <a:rPr sz="1200" b="1" dirty="0">
                <a:solidFill>
                  <a:srgbClr val="FF0000"/>
                </a:solidFill>
                <a:latin typeface="メイリオ"/>
                <a:cs typeface="メイリオ"/>
              </a:rPr>
              <a:t>改正経営力向上 計画（仮称）</a:t>
            </a:r>
            <a:endParaRPr sz="1200">
              <a:latin typeface="メイリオ"/>
              <a:cs typeface="メイリオ"/>
            </a:endParaRPr>
          </a:p>
        </p:txBody>
      </p:sp>
      <p:sp>
        <p:nvSpPr>
          <p:cNvPr id="146" name="object 146"/>
          <p:cNvSpPr txBox="1"/>
          <p:nvPr/>
        </p:nvSpPr>
        <p:spPr>
          <a:xfrm>
            <a:off x="3142552" y="3650611"/>
            <a:ext cx="3822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申請</a:t>
            </a:r>
            <a:endParaRPr sz="1400">
              <a:latin typeface="メイリオ"/>
              <a:cs typeface="メイリオ"/>
            </a:endParaRPr>
          </a:p>
        </p:txBody>
      </p:sp>
      <p:sp>
        <p:nvSpPr>
          <p:cNvPr id="147" name="object 147"/>
          <p:cNvSpPr txBox="1"/>
          <p:nvPr/>
        </p:nvSpPr>
        <p:spPr>
          <a:xfrm>
            <a:off x="4331510" y="3702855"/>
            <a:ext cx="38227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0000"/>
                </a:solidFill>
                <a:latin typeface="メイリオ"/>
                <a:cs typeface="メイリオ"/>
              </a:rPr>
              <a:t>認定</a:t>
            </a:r>
            <a:endParaRPr sz="1400">
              <a:latin typeface="メイリオ"/>
              <a:cs typeface="メイリオ"/>
            </a:endParaRPr>
          </a:p>
        </p:txBody>
      </p:sp>
      <p:sp>
        <p:nvSpPr>
          <p:cNvPr id="148" name="object 148"/>
          <p:cNvSpPr/>
          <p:nvPr/>
        </p:nvSpPr>
        <p:spPr>
          <a:xfrm>
            <a:off x="3945635" y="3573779"/>
            <a:ext cx="355600" cy="510540"/>
          </a:xfrm>
          <a:custGeom>
            <a:avLst/>
            <a:gdLst/>
            <a:ahLst/>
            <a:cxnLst/>
            <a:rect l="l" t="t" r="r" b="b"/>
            <a:pathLst>
              <a:path w="355600" h="510539">
                <a:moveTo>
                  <a:pt x="355092" y="332994"/>
                </a:moveTo>
                <a:lnTo>
                  <a:pt x="0" y="332994"/>
                </a:lnTo>
                <a:lnTo>
                  <a:pt x="177546" y="510540"/>
                </a:lnTo>
                <a:lnTo>
                  <a:pt x="355092" y="332994"/>
                </a:lnTo>
                <a:close/>
              </a:path>
              <a:path w="355600" h="510539">
                <a:moveTo>
                  <a:pt x="266319" y="0"/>
                </a:moveTo>
                <a:lnTo>
                  <a:pt x="88773" y="0"/>
                </a:lnTo>
                <a:lnTo>
                  <a:pt x="88773" y="332994"/>
                </a:lnTo>
                <a:lnTo>
                  <a:pt x="266319" y="332994"/>
                </a:lnTo>
                <a:lnTo>
                  <a:pt x="266319" y="0"/>
                </a:lnTo>
                <a:close/>
              </a:path>
            </a:pathLst>
          </a:custGeom>
          <a:solidFill>
            <a:srgbClr val="A0153A"/>
          </a:solidFill>
        </p:spPr>
        <p:txBody>
          <a:bodyPr wrap="square" lIns="0" tIns="0" rIns="0" bIns="0" rtlCol="0"/>
          <a:lstStyle/>
          <a:p>
            <a:endParaRPr/>
          </a:p>
        </p:txBody>
      </p:sp>
      <p:sp>
        <p:nvSpPr>
          <p:cNvPr id="149" name="object 149"/>
          <p:cNvSpPr/>
          <p:nvPr/>
        </p:nvSpPr>
        <p:spPr>
          <a:xfrm>
            <a:off x="3945635" y="3573779"/>
            <a:ext cx="355600" cy="510540"/>
          </a:xfrm>
          <a:custGeom>
            <a:avLst/>
            <a:gdLst/>
            <a:ahLst/>
            <a:cxnLst/>
            <a:rect l="l" t="t" r="r" b="b"/>
            <a:pathLst>
              <a:path w="355600" h="510539">
                <a:moveTo>
                  <a:pt x="266319" y="0"/>
                </a:moveTo>
                <a:lnTo>
                  <a:pt x="266319" y="332994"/>
                </a:lnTo>
                <a:lnTo>
                  <a:pt x="355092" y="332994"/>
                </a:lnTo>
                <a:lnTo>
                  <a:pt x="177546" y="510540"/>
                </a:lnTo>
                <a:lnTo>
                  <a:pt x="0" y="332994"/>
                </a:lnTo>
                <a:lnTo>
                  <a:pt x="88773" y="332994"/>
                </a:lnTo>
                <a:lnTo>
                  <a:pt x="88773" y="0"/>
                </a:lnTo>
                <a:lnTo>
                  <a:pt x="266319" y="0"/>
                </a:lnTo>
                <a:close/>
              </a:path>
            </a:pathLst>
          </a:custGeom>
          <a:ln w="9144">
            <a:solidFill>
              <a:srgbClr val="A0153A"/>
            </a:solidFill>
          </a:ln>
        </p:spPr>
        <p:txBody>
          <a:bodyPr wrap="square" lIns="0" tIns="0" rIns="0" bIns="0" rtlCol="0"/>
          <a:lstStyle/>
          <a:p>
            <a:endParaRPr/>
          </a:p>
        </p:txBody>
      </p:sp>
      <p:sp>
        <p:nvSpPr>
          <p:cNvPr id="150" name="object 150"/>
          <p:cNvSpPr/>
          <p:nvPr/>
        </p:nvSpPr>
        <p:spPr>
          <a:xfrm>
            <a:off x="3619500" y="3525011"/>
            <a:ext cx="356870" cy="559435"/>
          </a:xfrm>
          <a:custGeom>
            <a:avLst/>
            <a:gdLst/>
            <a:ahLst/>
            <a:cxnLst/>
            <a:rect l="l" t="t" r="r" b="b"/>
            <a:pathLst>
              <a:path w="356870" h="559435">
                <a:moveTo>
                  <a:pt x="267461" y="178307"/>
                </a:moveTo>
                <a:lnTo>
                  <a:pt x="89153" y="178307"/>
                </a:lnTo>
                <a:lnTo>
                  <a:pt x="89153" y="559307"/>
                </a:lnTo>
                <a:lnTo>
                  <a:pt x="267461" y="559307"/>
                </a:lnTo>
                <a:lnTo>
                  <a:pt x="267461" y="178307"/>
                </a:lnTo>
                <a:close/>
              </a:path>
              <a:path w="356870" h="559435">
                <a:moveTo>
                  <a:pt x="178307" y="0"/>
                </a:moveTo>
                <a:lnTo>
                  <a:pt x="0" y="178307"/>
                </a:lnTo>
                <a:lnTo>
                  <a:pt x="356615" y="178307"/>
                </a:lnTo>
                <a:lnTo>
                  <a:pt x="178307" y="0"/>
                </a:lnTo>
                <a:close/>
              </a:path>
            </a:pathLst>
          </a:custGeom>
          <a:solidFill>
            <a:srgbClr val="A0153A"/>
          </a:solidFill>
        </p:spPr>
        <p:txBody>
          <a:bodyPr wrap="square" lIns="0" tIns="0" rIns="0" bIns="0" rtlCol="0"/>
          <a:lstStyle/>
          <a:p>
            <a:endParaRPr/>
          </a:p>
        </p:txBody>
      </p:sp>
      <p:sp>
        <p:nvSpPr>
          <p:cNvPr id="151" name="object 151"/>
          <p:cNvSpPr/>
          <p:nvPr/>
        </p:nvSpPr>
        <p:spPr>
          <a:xfrm>
            <a:off x="3619500" y="3525011"/>
            <a:ext cx="356870" cy="559435"/>
          </a:xfrm>
          <a:custGeom>
            <a:avLst/>
            <a:gdLst/>
            <a:ahLst/>
            <a:cxnLst/>
            <a:rect l="l" t="t" r="r" b="b"/>
            <a:pathLst>
              <a:path w="356870" h="559435">
                <a:moveTo>
                  <a:pt x="89153" y="559307"/>
                </a:moveTo>
                <a:lnTo>
                  <a:pt x="89153" y="178307"/>
                </a:lnTo>
                <a:lnTo>
                  <a:pt x="0" y="178307"/>
                </a:lnTo>
                <a:lnTo>
                  <a:pt x="178307" y="0"/>
                </a:lnTo>
                <a:lnTo>
                  <a:pt x="356615" y="178307"/>
                </a:lnTo>
                <a:lnTo>
                  <a:pt x="267461" y="178307"/>
                </a:lnTo>
                <a:lnTo>
                  <a:pt x="267461" y="559307"/>
                </a:lnTo>
                <a:lnTo>
                  <a:pt x="89153" y="559307"/>
                </a:lnTo>
                <a:close/>
              </a:path>
            </a:pathLst>
          </a:custGeom>
          <a:ln w="9144">
            <a:solidFill>
              <a:srgbClr val="A0153A"/>
            </a:solidFill>
          </a:ln>
        </p:spPr>
        <p:txBody>
          <a:bodyPr wrap="square" lIns="0" tIns="0" rIns="0" bIns="0" rtlCol="0"/>
          <a:lstStyle/>
          <a:p>
            <a:endParaRPr/>
          </a:p>
        </p:txBody>
      </p:sp>
      <p:sp>
        <p:nvSpPr>
          <p:cNvPr id="152" name="object 152"/>
          <p:cNvSpPr/>
          <p:nvPr/>
        </p:nvSpPr>
        <p:spPr>
          <a:xfrm>
            <a:off x="566927" y="3787140"/>
            <a:ext cx="2244851" cy="693419"/>
          </a:xfrm>
          <a:prstGeom prst="rect">
            <a:avLst/>
          </a:prstGeom>
          <a:blipFill>
            <a:blip r:embed="rId12" cstate="print"/>
            <a:stretch>
              <a:fillRect/>
            </a:stretch>
          </a:blipFill>
        </p:spPr>
        <p:txBody>
          <a:bodyPr wrap="square" lIns="0" tIns="0" rIns="0" bIns="0" rtlCol="0"/>
          <a:lstStyle/>
          <a:p>
            <a:endParaRPr/>
          </a:p>
        </p:txBody>
      </p:sp>
      <p:sp>
        <p:nvSpPr>
          <p:cNvPr id="153" name="object 153"/>
          <p:cNvSpPr/>
          <p:nvPr/>
        </p:nvSpPr>
        <p:spPr>
          <a:xfrm>
            <a:off x="592836" y="3759708"/>
            <a:ext cx="1933955" cy="725423"/>
          </a:xfrm>
          <a:prstGeom prst="rect">
            <a:avLst/>
          </a:prstGeom>
          <a:blipFill>
            <a:blip r:embed="rId13" cstate="print"/>
            <a:stretch>
              <a:fillRect/>
            </a:stretch>
          </a:blipFill>
        </p:spPr>
        <p:txBody>
          <a:bodyPr wrap="square" lIns="0" tIns="0" rIns="0" bIns="0" rtlCol="0"/>
          <a:lstStyle/>
          <a:p>
            <a:endParaRPr/>
          </a:p>
        </p:txBody>
      </p:sp>
      <p:sp>
        <p:nvSpPr>
          <p:cNvPr id="154" name="object 154"/>
          <p:cNvSpPr/>
          <p:nvPr/>
        </p:nvSpPr>
        <p:spPr>
          <a:xfrm>
            <a:off x="614172" y="3814571"/>
            <a:ext cx="2150414" cy="599325"/>
          </a:xfrm>
          <a:prstGeom prst="rect">
            <a:avLst/>
          </a:prstGeom>
          <a:blipFill>
            <a:blip r:embed="rId14" cstate="print"/>
            <a:stretch>
              <a:fillRect/>
            </a:stretch>
          </a:blipFill>
        </p:spPr>
        <p:txBody>
          <a:bodyPr wrap="square" lIns="0" tIns="0" rIns="0" bIns="0" rtlCol="0"/>
          <a:lstStyle/>
          <a:p>
            <a:endParaRPr/>
          </a:p>
        </p:txBody>
      </p:sp>
      <p:sp>
        <p:nvSpPr>
          <p:cNvPr id="155" name="object 155"/>
          <p:cNvSpPr/>
          <p:nvPr/>
        </p:nvSpPr>
        <p:spPr>
          <a:xfrm>
            <a:off x="614172" y="3814571"/>
            <a:ext cx="2150745" cy="599440"/>
          </a:xfrm>
          <a:custGeom>
            <a:avLst/>
            <a:gdLst/>
            <a:ahLst/>
            <a:cxnLst/>
            <a:rect l="l" t="t" r="r" b="b"/>
            <a:pathLst>
              <a:path w="2150745" h="599439">
                <a:moveTo>
                  <a:pt x="0" y="0"/>
                </a:moveTo>
                <a:lnTo>
                  <a:pt x="1103249" y="0"/>
                </a:lnTo>
                <a:lnTo>
                  <a:pt x="1576070" y="0"/>
                </a:lnTo>
                <a:lnTo>
                  <a:pt x="1891283" y="0"/>
                </a:lnTo>
                <a:lnTo>
                  <a:pt x="1891283" y="315595"/>
                </a:lnTo>
                <a:lnTo>
                  <a:pt x="2150414" y="599325"/>
                </a:lnTo>
                <a:lnTo>
                  <a:pt x="1891283" y="450850"/>
                </a:lnTo>
                <a:lnTo>
                  <a:pt x="1891283" y="541020"/>
                </a:lnTo>
                <a:lnTo>
                  <a:pt x="1576070" y="541020"/>
                </a:lnTo>
                <a:lnTo>
                  <a:pt x="1103249" y="541020"/>
                </a:lnTo>
                <a:lnTo>
                  <a:pt x="0" y="541020"/>
                </a:lnTo>
                <a:lnTo>
                  <a:pt x="0" y="450850"/>
                </a:lnTo>
                <a:lnTo>
                  <a:pt x="0" y="315595"/>
                </a:lnTo>
                <a:lnTo>
                  <a:pt x="0" y="0"/>
                </a:lnTo>
                <a:close/>
              </a:path>
            </a:pathLst>
          </a:custGeom>
          <a:ln w="9144">
            <a:solidFill>
              <a:srgbClr val="98B954"/>
            </a:solidFill>
          </a:ln>
        </p:spPr>
        <p:txBody>
          <a:bodyPr wrap="square" lIns="0" tIns="0" rIns="0" bIns="0" rtlCol="0"/>
          <a:lstStyle/>
          <a:p>
            <a:endParaRPr/>
          </a:p>
        </p:txBody>
      </p:sp>
      <p:sp>
        <p:nvSpPr>
          <p:cNvPr id="156" name="object 156"/>
          <p:cNvSpPr txBox="1"/>
          <p:nvPr/>
        </p:nvSpPr>
        <p:spPr>
          <a:xfrm>
            <a:off x="706124" y="3802341"/>
            <a:ext cx="1704975" cy="529590"/>
          </a:xfrm>
          <a:prstGeom prst="rect">
            <a:avLst/>
          </a:prstGeom>
        </p:spPr>
        <p:txBody>
          <a:bodyPr vert="horz" wrap="square" lIns="0" tIns="12700" rIns="0" bIns="0" rtlCol="0">
            <a:spAutoFit/>
          </a:bodyPr>
          <a:lstStyle/>
          <a:p>
            <a:pPr marL="12700" marR="5080" algn="ctr">
              <a:lnSpc>
                <a:spcPct val="100000"/>
              </a:lnSpc>
              <a:spcBef>
                <a:spcPts val="100"/>
              </a:spcBef>
            </a:pPr>
            <a:r>
              <a:rPr sz="1100" b="1" dirty="0">
                <a:solidFill>
                  <a:srgbClr val="FF0000"/>
                </a:solidFill>
                <a:latin typeface="Calibri"/>
                <a:cs typeface="Calibri"/>
              </a:rPr>
              <a:t>M&amp;A</a:t>
            </a:r>
            <a:r>
              <a:rPr sz="1100" b="1" dirty="0">
                <a:solidFill>
                  <a:srgbClr val="FF0000"/>
                </a:solidFill>
                <a:latin typeface="メイリオ"/>
                <a:cs typeface="メイリオ"/>
              </a:rPr>
              <a:t>を通じた事業承</a:t>
            </a:r>
            <a:r>
              <a:rPr sz="1100" b="1" spc="-15" dirty="0">
                <a:solidFill>
                  <a:srgbClr val="FF0000"/>
                </a:solidFill>
                <a:latin typeface="メイリオ"/>
                <a:cs typeface="メイリオ"/>
              </a:rPr>
              <a:t>継</a:t>
            </a:r>
            <a:r>
              <a:rPr sz="1100" b="1" dirty="0">
                <a:solidFill>
                  <a:srgbClr val="FF0000"/>
                </a:solidFill>
                <a:latin typeface="メイリオ"/>
                <a:cs typeface="メイリオ"/>
              </a:rPr>
              <a:t>を 経営力向上計画の認定</a:t>
            </a:r>
            <a:r>
              <a:rPr sz="1100" b="1" spc="-15" dirty="0">
                <a:solidFill>
                  <a:srgbClr val="FF0000"/>
                </a:solidFill>
                <a:latin typeface="メイリオ"/>
                <a:cs typeface="メイリオ"/>
              </a:rPr>
              <a:t>制度 </a:t>
            </a:r>
            <a:r>
              <a:rPr sz="1100" b="1" dirty="0">
                <a:solidFill>
                  <a:srgbClr val="FF0000"/>
                </a:solidFill>
                <a:latin typeface="メイリオ"/>
                <a:cs typeface="メイリオ"/>
              </a:rPr>
              <a:t>の対象に追加</a:t>
            </a:r>
            <a:endParaRPr sz="1100">
              <a:latin typeface="メイリオ"/>
              <a:cs typeface="メイリオ"/>
            </a:endParaRPr>
          </a:p>
        </p:txBody>
      </p:sp>
      <p:sp>
        <p:nvSpPr>
          <p:cNvPr id="157" name="object 157"/>
          <p:cNvSpPr txBox="1"/>
          <p:nvPr/>
        </p:nvSpPr>
        <p:spPr>
          <a:xfrm>
            <a:off x="9558972" y="6569725"/>
            <a:ext cx="278765" cy="258404"/>
          </a:xfrm>
          <a:prstGeom prst="rect">
            <a:avLst/>
          </a:prstGeom>
        </p:spPr>
        <p:txBody>
          <a:bodyPr vert="horz" wrap="square" lIns="0" tIns="12065" rIns="0" bIns="0" rtlCol="0">
            <a:spAutoFit/>
          </a:bodyPr>
          <a:lstStyle/>
          <a:p>
            <a:pPr marL="12700">
              <a:lnSpc>
                <a:spcPct val="100000"/>
              </a:lnSpc>
              <a:spcBef>
                <a:spcPts val="95"/>
              </a:spcBef>
            </a:pPr>
            <a:r>
              <a:rPr lang="en-US" sz="1600" spc="-5" dirty="0" smtClean="0">
                <a:latin typeface="Meiryo UI"/>
                <a:cs typeface="Meiryo UI"/>
              </a:rPr>
              <a:t>2</a:t>
            </a:r>
            <a:r>
              <a:rPr sz="1600" spc="-5" dirty="0" smtClean="0">
                <a:latin typeface="Meiryo UI"/>
                <a:cs typeface="Meiryo UI"/>
              </a:rPr>
              <a:t>1</a:t>
            </a:r>
            <a:endParaRPr sz="1600" dirty="0">
              <a:latin typeface="Meiryo UI"/>
              <a:cs typeface="Meiryo UI"/>
            </a:endParaRPr>
          </a:p>
        </p:txBody>
      </p:sp>
    </p:spTree>
    <p:extLst>
      <p:ext uri="{BB962C8B-B14F-4D97-AF65-F5344CB8AC3E}">
        <p14:creationId xmlns:p14="http://schemas.microsoft.com/office/powerpoint/2010/main" val="226032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015" y="626363"/>
            <a:ext cx="9692640" cy="1525905"/>
          </a:xfrm>
          <a:custGeom>
            <a:avLst/>
            <a:gdLst/>
            <a:ahLst/>
            <a:cxnLst/>
            <a:rect l="l" t="t" r="r" b="b"/>
            <a:pathLst>
              <a:path w="9692640" h="1525905">
                <a:moveTo>
                  <a:pt x="0" y="0"/>
                </a:moveTo>
                <a:lnTo>
                  <a:pt x="9692640" y="0"/>
                </a:lnTo>
                <a:lnTo>
                  <a:pt x="9692640" y="1525524"/>
                </a:lnTo>
                <a:lnTo>
                  <a:pt x="0" y="1525524"/>
                </a:lnTo>
                <a:lnTo>
                  <a:pt x="0" y="0"/>
                </a:lnTo>
                <a:close/>
              </a:path>
            </a:pathLst>
          </a:custGeom>
          <a:solidFill>
            <a:srgbClr val="99D6EC"/>
          </a:solidFill>
        </p:spPr>
        <p:txBody>
          <a:bodyPr wrap="square" lIns="0" tIns="0" rIns="0" bIns="0" rtlCol="0"/>
          <a:lstStyle/>
          <a:p>
            <a:endParaRPr/>
          </a:p>
        </p:txBody>
      </p:sp>
      <p:sp>
        <p:nvSpPr>
          <p:cNvPr id="3" name="object 3"/>
          <p:cNvSpPr txBox="1"/>
          <p:nvPr/>
        </p:nvSpPr>
        <p:spPr>
          <a:xfrm>
            <a:off x="330875" y="729828"/>
            <a:ext cx="9244965" cy="1320800"/>
          </a:xfrm>
          <a:prstGeom prst="rect">
            <a:avLst/>
          </a:prstGeom>
        </p:spPr>
        <p:txBody>
          <a:bodyPr vert="horz" wrap="square" lIns="0" tIns="12065" rIns="0" bIns="0" rtlCol="0">
            <a:spAutoFit/>
          </a:bodyPr>
          <a:lstStyle/>
          <a:p>
            <a:pPr marL="354965" marR="43180" indent="-342265" algn="just">
              <a:lnSpc>
                <a:spcPct val="100000"/>
              </a:lnSpc>
              <a:spcBef>
                <a:spcPts val="95"/>
              </a:spcBef>
              <a:buClr>
                <a:srgbClr val="002060"/>
              </a:buClr>
              <a:buFont typeface="Wingdings"/>
              <a:buChar char=""/>
              <a:tabLst>
                <a:tab pos="356235" algn="l"/>
              </a:tabLst>
            </a:pPr>
            <a:r>
              <a:rPr lang="ja-JP" altLang="en-US" sz="1600" spc="-5" dirty="0" smtClean="0">
                <a:latin typeface="Meiryo UI" panose="020B0604030504040204" pitchFamily="50" charset="-128"/>
                <a:ea typeface="Meiryo UI" panose="020B0604030504040204" pitchFamily="50" charset="-128"/>
                <a:cs typeface="Meiryo UI"/>
              </a:rPr>
              <a:t>従来</a:t>
            </a:r>
            <a:r>
              <a:rPr sz="1600" spc="-5" dirty="0" err="1" smtClean="0">
                <a:latin typeface="Meiryo UI"/>
                <a:cs typeface="Meiryo UI"/>
              </a:rPr>
              <a:t>制度では</a:t>
            </a:r>
            <a:r>
              <a:rPr sz="1600" spc="-10" dirty="0" err="1">
                <a:latin typeface="Meiryo UI"/>
                <a:cs typeface="Meiryo UI"/>
              </a:rPr>
              <a:t>、</a:t>
            </a:r>
            <a:r>
              <a:rPr sz="1600" spc="-5" dirty="0" err="1">
                <a:latin typeface="Meiryo UI"/>
                <a:cs typeface="Meiryo UI"/>
              </a:rPr>
              <a:t>先代経営者</a:t>
            </a:r>
            <a:r>
              <a:rPr sz="1600" spc="0" dirty="0" err="1">
                <a:latin typeface="Meiryo UI"/>
                <a:cs typeface="Meiryo UI"/>
              </a:rPr>
              <a:t>か</a:t>
            </a:r>
            <a:r>
              <a:rPr sz="1600" spc="-5" dirty="0" err="1">
                <a:latin typeface="Meiryo UI"/>
                <a:cs typeface="Meiryo UI"/>
              </a:rPr>
              <a:t>ら贈</a:t>
            </a:r>
            <a:r>
              <a:rPr sz="1600" dirty="0" err="1">
                <a:latin typeface="Meiryo UI"/>
                <a:cs typeface="Meiryo UI"/>
              </a:rPr>
              <a:t>与</a:t>
            </a:r>
            <a:r>
              <a:rPr sz="1600" spc="-5" dirty="0">
                <a:latin typeface="Meiryo UI"/>
                <a:cs typeface="Meiryo UI"/>
              </a:rPr>
              <a:t>/相</a:t>
            </a:r>
            <a:r>
              <a:rPr sz="1600" dirty="0">
                <a:latin typeface="Meiryo UI"/>
                <a:cs typeface="Meiryo UI"/>
              </a:rPr>
              <a:t>続</a:t>
            </a:r>
            <a:r>
              <a:rPr sz="1600" spc="0" dirty="0">
                <a:latin typeface="Meiryo UI"/>
                <a:cs typeface="Meiryo UI"/>
              </a:rPr>
              <a:t>に</a:t>
            </a:r>
            <a:r>
              <a:rPr sz="1600" spc="-10" dirty="0">
                <a:latin typeface="Meiryo UI"/>
                <a:cs typeface="Meiryo UI"/>
              </a:rPr>
              <a:t>よ</a:t>
            </a:r>
            <a:r>
              <a:rPr sz="1600" spc="-5" dirty="0">
                <a:latin typeface="Meiryo UI"/>
                <a:cs typeface="Meiryo UI"/>
              </a:rPr>
              <a:t>り</a:t>
            </a:r>
            <a:r>
              <a:rPr sz="1600" dirty="0">
                <a:latin typeface="Meiryo UI"/>
                <a:cs typeface="Meiryo UI"/>
              </a:rPr>
              <a:t>取得し</a:t>
            </a:r>
            <a:r>
              <a:rPr sz="1600" spc="-15" dirty="0">
                <a:latin typeface="Meiryo UI"/>
                <a:cs typeface="Meiryo UI"/>
              </a:rPr>
              <a:t>た</a:t>
            </a:r>
            <a:r>
              <a:rPr sz="1600" spc="-5" dirty="0">
                <a:latin typeface="Meiryo UI"/>
                <a:cs typeface="Meiryo UI"/>
              </a:rPr>
              <a:t>非</a:t>
            </a:r>
            <a:r>
              <a:rPr sz="1600" dirty="0">
                <a:latin typeface="Meiryo UI"/>
                <a:cs typeface="Meiryo UI"/>
              </a:rPr>
              <a:t>上</a:t>
            </a:r>
            <a:r>
              <a:rPr sz="1600" spc="-5" dirty="0">
                <a:latin typeface="Meiryo UI"/>
                <a:cs typeface="Meiryo UI"/>
              </a:rPr>
              <a:t>場株</a:t>
            </a:r>
            <a:r>
              <a:rPr sz="1600" dirty="0">
                <a:latin typeface="Meiryo UI"/>
                <a:cs typeface="Meiryo UI"/>
              </a:rPr>
              <a:t>式</a:t>
            </a:r>
            <a:r>
              <a:rPr sz="1600" spc="-5" dirty="0">
                <a:latin typeface="Meiryo UI"/>
                <a:cs typeface="Meiryo UI"/>
              </a:rPr>
              <a:t>等</a:t>
            </a:r>
            <a:r>
              <a:rPr sz="1600" spc="0" dirty="0">
                <a:latin typeface="Meiryo UI"/>
                <a:cs typeface="Meiryo UI"/>
              </a:rPr>
              <a:t>の</a:t>
            </a:r>
            <a:r>
              <a:rPr sz="1600" dirty="0">
                <a:latin typeface="Meiryo UI"/>
                <a:cs typeface="Meiryo UI"/>
              </a:rPr>
              <a:t>う</a:t>
            </a:r>
            <a:r>
              <a:rPr sz="1600" spc="-10" dirty="0">
                <a:latin typeface="Meiryo UI"/>
                <a:cs typeface="Meiryo UI"/>
              </a:rPr>
              <a:t>ち、</a:t>
            </a:r>
            <a:r>
              <a:rPr sz="1600" dirty="0">
                <a:latin typeface="Meiryo UI"/>
                <a:cs typeface="Meiryo UI"/>
              </a:rPr>
              <a:t>議</a:t>
            </a:r>
            <a:r>
              <a:rPr sz="1600" spc="-5" dirty="0">
                <a:latin typeface="Meiryo UI"/>
                <a:cs typeface="Meiryo UI"/>
              </a:rPr>
              <a:t>決権</a:t>
            </a:r>
            <a:r>
              <a:rPr sz="1600" dirty="0">
                <a:latin typeface="Meiryo UI"/>
                <a:cs typeface="Meiryo UI"/>
              </a:rPr>
              <a:t>株</a:t>
            </a:r>
            <a:r>
              <a:rPr sz="1600" spc="-5" dirty="0">
                <a:latin typeface="Meiryo UI"/>
                <a:cs typeface="Meiryo UI"/>
              </a:rPr>
              <a:t>式総</a:t>
            </a:r>
            <a:r>
              <a:rPr sz="1600" dirty="0">
                <a:latin typeface="Meiryo UI"/>
                <a:cs typeface="Meiryo UI"/>
              </a:rPr>
              <a:t>数</a:t>
            </a:r>
            <a:r>
              <a:rPr sz="1600" spc="-5" dirty="0">
                <a:latin typeface="Meiryo UI"/>
                <a:cs typeface="Meiryo UI"/>
              </a:rPr>
              <a:t>の</a:t>
            </a:r>
            <a:r>
              <a:rPr sz="1600" b="1" u="sng" dirty="0">
                <a:uFill>
                  <a:solidFill>
                    <a:srgbClr val="000000"/>
                  </a:solidFill>
                </a:uFill>
                <a:latin typeface="Meiryo UI"/>
                <a:cs typeface="Meiryo UI"/>
              </a:rPr>
              <a:t>2/3</a:t>
            </a:r>
            <a:r>
              <a:rPr sz="1600" b="1" u="sng" spc="-5" dirty="0">
                <a:uFill>
                  <a:solidFill>
                    <a:srgbClr val="000000"/>
                  </a:solidFill>
                </a:uFill>
                <a:latin typeface="Meiryo UI"/>
                <a:cs typeface="Meiryo UI"/>
              </a:rPr>
              <a:t>に達 </a:t>
            </a:r>
            <a:r>
              <a:rPr sz="1600" b="1" u="sng" spc="-10" dirty="0">
                <a:uFill>
                  <a:solidFill>
                    <a:srgbClr val="000000"/>
                  </a:solidFill>
                </a:uFill>
                <a:latin typeface="Meiryo UI"/>
                <a:cs typeface="Meiryo UI"/>
              </a:rPr>
              <a:t>す</a:t>
            </a:r>
            <a:r>
              <a:rPr sz="1600" b="1" u="sng" spc="-5" dirty="0">
                <a:uFill>
                  <a:solidFill>
                    <a:srgbClr val="000000"/>
                  </a:solidFill>
                </a:uFill>
                <a:latin typeface="Meiryo UI"/>
                <a:cs typeface="Meiryo UI"/>
              </a:rPr>
              <a:t>る部分ま</a:t>
            </a:r>
            <a:r>
              <a:rPr sz="1600" b="1" u="sng" spc="-10" dirty="0">
                <a:uFill>
                  <a:solidFill>
                    <a:srgbClr val="000000"/>
                  </a:solidFill>
                </a:uFill>
                <a:latin typeface="Meiryo UI"/>
                <a:cs typeface="Meiryo UI"/>
              </a:rPr>
              <a:t>で</a:t>
            </a:r>
            <a:r>
              <a:rPr sz="1600" spc="-5" dirty="0">
                <a:latin typeface="Meiryo UI"/>
                <a:cs typeface="Meiryo UI"/>
              </a:rPr>
              <a:t>の株式等が対象</a:t>
            </a:r>
            <a:r>
              <a:rPr sz="1600" dirty="0">
                <a:latin typeface="Meiryo UI"/>
                <a:cs typeface="Meiryo UI"/>
              </a:rPr>
              <a:t>（</a:t>
            </a:r>
            <a:r>
              <a:rPr sz="1600" spc="-5" dirty="0">
                <a:latin typeface="Meiryo UI"/>
                <a:cs typeface="Meiryo UI"/>
              </a:rPr>
              <a:t>贈</a:t>
            </a:r>
            <a:r>
              <a:rPr sz="1600" spc="-10" dirty="0">
                <a:latin typeface="Meiryo UI"/>
                <a:cs typeface="Meiryo UI"/>
              </a:rPr>
              <a:t>与</a:t>
            </a:r>
            <a:r>
              <a:rPr sz="1600" spc="0" dirty="0">
                <a:latin typeface="Meiryo UI"/>
                <a:cs typeface="Meiryo UI"/>
              </a:rPr>
              <a:t>/</a:t>
            </a:r>
            <a:r>
              <a:rPr sz="1600" spc="-5" dirty="0">
                <a:latin typeface="Meiryo UI"/>
                <a:cs typeface="Meiryo UI"/>
              </a:rPr>
              <a:t>相続</a:t>
            </a:r>
            <a:r>
              <a:rPr sz="1600" dirty="0">
                <a:latin typeface="Meiryo UI"/>
                <a:cs typeface="Meiryo UI"/>
              </a:rPr>
              <a:t>前</a:t>
            </a:r>
            <a:r>
              <a:rPr sz="1600" spc="-5" dirty="0">
                <a:latin typeface="Meiryo UI"/>
                <a:cs typeface="Meiryo UI"/>
              </a:rPr>
              <a:t>か</a:t>
            </a:r>
            <a:r>
              <a:rPr sz="1600" dirty="0">
                <a:latin typeface="Meiryo UI"/>
                <a:cs typeface="Meiryo UI"/>
              </a:rPr>
              <a:t>ら</a:t>
            </a:r>
            <a:r>
              <a:rPr sz="1600" spc="-10" dirty="0">
                <a:latin typeface="Meiryo UI"/>
                <a:cs typeface="Meiryo UI"/>
              </a:rPr>
              <a:t>後</a:t>
            </a:r>
            <a:r>
              <a:rPr sz="1600" spc="-5" dirty="0">
                <a:latin typeface="Meiryo UI"/>
                <a:cs typeface="Meiryo UI"/>
              </a:rPr>
              <a:t>継</a:t>
            </a:r>
            <a:r>
              <a:rPr sz="1600" dirty="0">
                <a:latin typeface="Meiryo UI"/>
                <a:cs typeface="Meiryo UI"/>
              </a:rPr>
              <a:t>者</a:t>
            </a:r>
            <a:r>
              <a:rPr sz="1600" spc="-5" dirty="0">
                <a:latin typeface="Meiryo UI"/>
                <a:cs typeface="Meiryo UI"/>
              </a:rPr>
              <a:t>が</a:t>
            </a:r>
            <a:r>
              <a:rPr sz="1600" dirty="0">
                <a:latin typeface="Meiryo UI"/>
                <a:cs typeface="Meiryo UI"/>
              </a:rPr>
              <a:t>既</a:t>
            </a:r>
            <a:r>
              <a:rPr sz="1600" spc="-5" dirty="0">
                <a:latin typeface="Meiryo UI"/>
                <a:cs typeface="Meiryo UI"/>
              </a:rPr>
              <a:t>に保</a:t>
            </a:r>
            <a:r>
              <a:rPr sz="1600" dirty="0">
                <a:latin typeface="Meiryo UI"/>
                <a:cs typeface="Meiryo UI"/>
              </a:rPr>
              <a:t>有し</a:t>
            </a:r>
            <a:r>
              <a:rPr sz="1600" spc="-5" dirty="0">
                <a:latin typeface="Meiryo UI"/>
                <a:cs typeface="Meiryo UI"/>
              </a:rPr>
              <a:t>て</a:t>
            </a:r>
            <a:r>
              <a:rPr sz="1600" spc="0" dirty="0">
                <a:latin typeface="Meiryo UI"/>
                <a:cs typeface="Meiryo UI"/>
              </a:rPr>
              <a:t>い</a:t>
            </a:r>
            <a:r>
              <a:rPr sz="1600" spc="-15" dirty="0">
                <a:latin typeface="Meiryo UI"/>
                <a:cs typeface="Meiryo UI"/>
              </a:rPr>
              <a:t>た</a:t>
            </a:r>
            <a:r>
              <a:rPr sz="1600" spc="-5" dirty="0">
                <a:latin typeface="Meiryo UI"/>
                <a:cs typeface="Meiryo UI"/>
              </a:rPr>
              <a:t>部</a:t>
            </a:r>
            <a:r>
              <a:rPr sz="1600" dirty="0">
                <a:latin typeface="Meiryo UI"/>
                <a:cs typeface="Meiryo UI"/>
              </a:rPr>
              <a:t>分</a:t>
            </a:r>
            <a:r>
              <a:rPr sz="1600" spc="-5" dirty="0">
                <a:latin typeface="Meiryo UI"/>
                <a:cs typeface="Meiryo UI"/>
              </a:rPr>
              <a:t>は</a:t>
            </a:r>
            <a:r>
              <a:rPr sz="1600" dirty="0">
                <a:latin typeface="Meiryo UI"/>
                <a:cs typeface="Meiryo UI"/>
              </a:rPr>
              <a:t>対</a:t>
            </a:r>
            <a:r>
              <a:rPr sz="1600" spc="-5" dirty="0">
                <a:latin typeface="Meiryo UI"/>
                <a:cs typeface="Meiryo UI"/>
              </a:rPr>
              <a:t>象外</a:t>
            </a:r>
            <a:r>
              <a:rPr sz="1600" dirty="0">
                <a:latin typeface="Meiryo UI"/>
                <a:cs typeface="Meiryo UI"/>
              </a:rPr>
              <a:t>）</a:t>
            </a:r>
            <a:r>
              <a:rPr sz="1600" spc="-10" dirty="0">
                <a:latin typeface="Meiryo UI"/>
                <a:cs typeface="Meiryo UI"/>
              </a:rPr>
              <a:t>。</a:t>
            </a:r>
            <a:r>
              <a:rPr sz="1600" dirty="0">
                <a:latin typeface="Meiryo UI"/>
                <a:cs typeface="Meiryo UI"/>
              </a:rPr>
              <a:t>例</a:t>
            </a:r>
            <a:r>
              <a:rPr sz="1600" spc="-5" dirty="0">
                <a:latin typeface="Meiryo UI"/>
                <a:cs typeface="Meiryo UI"/>
              </a:rPr>
              <a:t>え</a:t>
            </a:r>
            <a:r>
              <a:rPr sz="1600" dirty="0">
                <a:latin typeface="Meiryo UI"/>
                <a:cs typeface="Meiryo UI"/>
              </a:rPr>
              <a:t>ば</a:t>
            </a:r>
            <a:r>
              <a:rPr sz="1600" spc="-10" dirty="0">
                <a:latin typeface="Meiryo UI"/>
                <a:cs typeface="Meiryo UI"/>
              </a:rPr>
              <a:t>、</a:t>
            </a:r>
            <a:r>
              <a:rPr sz="1600" b="1" u="sng" spc="-5" dirty="0">
                <a:uFill>
                  <a:solidFill>
                    <a:srgbClr val="000000"/>
                  </a:solidFill>
                </a:uFill>
                <a:latin typeface="Meiryo UI"/>
                <a:cs typeface="Meiryo UI"/>
              </a:rPr>
              <a:t>相続 税の場合</a:t>
            </a:r>
            <a:r>
              <a:rPr sz="1600" b="1" u="sng" spc="-10" dirty="0">
                <a:uFill>
                  <a:solidFill>
                    <a:srgbClr val="000000"/>
                  </a:solidFill>
                </a:uFill>
                <a:latin typeface="Meiryo UI"/>
                <a:cs typeface="Meiryo UI"/>
              </a:rPr>
              <a:t>、</a:t>
            </a:r>
            <a:r>
              <a:rPr sz="1600" b="1" u="sng" spc="-5" dirty="0">
                <a:uFill>
                  <a:solidFill>
                    <a:srgbClr val="000000"/>
                  </a:solidFill>
                </a:uFill>
                <a:latin typeface="Meiryo UI"/>
                <a:cs typeface="Meiryo UI"/>
              </a:rPr>
              <a:t>猶予割合</a:t>
            </a:r>
            <a:r>
              <a:rPr sz="1600" b="1" u="sng" spc="-15" dirty="0">
                <a:uFill>
                  <a:solidFill>
                    <a:srgbClr val="000000"/>
                  </a:solidFill>
                </a:uFill>
                <a:latin typeface="Meiryo UI"/>
                <a:cs typeface="Meiryo UI"/>
              </a:rPr>
              <a:t>は</a:t>
            </a:r>
            <a:r>
              <a:rPr sz="1600" b="1" u="sng" spc="-1140" dirty="0">
                <a:uFill>
                  <a:solidFill>
                    <a:srgbClr val="000000"/>
                  </a:solidFill>
                </a:uFill>
                <a:latin typeface="Meiryo UI"/>
                <a:cs typeface="Meiryo UI"/>
              </a:rPr>
              <a:t>80％</a:t>
            </a:r>
            <a:r>
              <a:rPr sz="1600" spc="0" dirty="0">
                <a:latin typeface="Meiryo UI"/>
                <a:cs typeface="Meiryo UI"/>
              </a:rPr>
              <a:t>であ</a:t>
            </a:r>
            <a:r>
              <a:rPr sz="1600" spc="-5" dirty="0">
                <a:latin typeface="Meiryo UI"/>
                <a:cs typeface="Meiryo UI"/>
              </a:rPr>
              <a:t>るため</a:t>
            </a:r>
            <a:r>
              <a:rPr sz="1600" spc="-10" dirty="0">
                <a:latin typeface="Meiryo UI"/>
                <a:cs typeface="Meiryo UI"/>
              </a:rPr>
              <a:t>、</a:t>
            </a:r>
            <a:r>
              <a:rPr sz="1600" dirty="0">
                <a:latin typeface="Meiryo UI"/>
                <a:cs typeface="Meiryo UI"/>
              </a:rPr>
              <a:t>猶</a:t>
            </a:r>
            <a:r>
              <a:rPr sz="1600" spc="-5" dirty="0">
                <a:latin typeface="Meiryo UI"/>
                <a:cs typeface="Meiryo UI"/>
              </a:rPr>
              <a:t>予</a:t>
            </a:r>
            <a:r>
              <a:rPr sz="1600" dirty="0">
                <a:latin typeface="Meiryo UI"/>
                <a:cs typeface="Meiryo UI"/>
              </a:rPr>
              <a:t>され</a:t>
            </a:r>
            <a:r>
              <a:rPr sz="1600" spc="-5" dirty="0">
                <a:latin typeface="Meiryo UI"/>
                <a:cs typeface="Meiryo UI"/>
              </a:rPr>
              <a:t>るのは</a:t>
            </a:r>
            <a:r>
              <a:rPr sz="1600" dirty="0">
                <a:latin typeface="Meiryo UI"/>
                <a:cs typeface="Meiryo UI"/>
              </a:rPr>
              <a:t>2/3×80％＝</a:t>
            </a:r>
            <a:r>
              <a:rPr sz="1600" spc="-5" dirty="0">
                <a:latin typeface="Meiryo UI"/>
                <a:cs typeface="Meiryo UI"/>
              </a:rPr>
              <a:t>約</a:t>
            </a:r>
            <a:r>
              <a:rPr sz="1600" dirty="0">
                <a:latin typeface="Meiryo UI"/>
                <a:cs typeface="Meiryo UI"/>
              </a:rPr>
              <a:t>53％</a:t>
            </a:r>
            <a:r>
              <a:rPr sz="1600" spc="-5" dirty="0">
                <a:latin typeface="Meiryo UI"/>
                <a:cs typeface="Meiryo UI"/>
              </a:rPr>
              <a:t>の</a:t>
            </a:r>
            <a:r>
              <a:rPr sz="1600" dirty="0">
                <a:latin typeface="Meiryo UI"/>
                <a:cs typeface="Meiryo UI"/>
              </a:rPr>
              <a:t>み</a:t>
            </a:r>
            <a:r>
              <a:rPr sz="1600" spc="-5" dirty="0">
                <a:latin typeface="Meiryo UI"/>
                <a:cs typeface="Meiryo UI"/>
              </a:rPr>
              <a:t>。</a:t>
            </a:r>
            <a:endParaRPr sz="1600" dirty="0">
              <a:latin typeface="Meiryo UI"/>
              <a:cs typeface="Meiryo UI"/>
            </a:endParaRPr>
          </a:p>
          <a:p>
            <a:pPr marL="354965" marR="5080" indent="-342265" algn="just">
              <a:lnSpc>
                <a:spcPct val="100000"/>
              </a:lnSpc>
              <a:spcBef>
                <a:spcPts val="600"/>
              </a:spcBef>
              <a:buClr>
                <a:srgbClr val="002060"/>
              </a:buClr>
              <a:buFont typeface="Wingdings"/>
              <a:buChar char=""/>
              <a:tabLst>
                <a:tab pos="356235" algn="l"/>
              </a:tabLst>
            </a:pPr>
            <a:r>
              <a:rPr sz="1600" b="1" u="sng" spc="-5" dirty="0">
                <a:uFill>
                  <a:solidFill>
                    <a:srgbClr val="000000"/>
                  </a:solidFill>
                </a:uFill>
                <a:latin typeface="Meiryo UI"/>
                <a:cs typeface="Meiryo UI"/>
              </a:rPr>
              <a:t>対象株式数の上限</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撤</a:t>
            </a:r>
            <a:r>
              <a:rPr sz="1600" b="1" u="sng" spc="-10" dirty="0">
                <a:uFill>
                  <a:solidFill>
                    <a:srgbClr val="000000"/>
                  </a:solidFill>
                </a:uFill>
                <a:latin typeface="Meiryo UI"/>
                <a:cs typeface="Meiryo UI"/>
              </a:rPr>
              <a:t>廃</a:t>
            </a:r>
            <a:r>
              <a:rPr sz="1600" spc="-5" dirty="0">
                <a:latin typeface="Meiryo UI"/>
                <a:cs typeface="Meiryo UI"/>
              </a:rPr>
              <a:t>（</a:t>
            </a:r>
            <a:r>
              <a:rPr sz="1600" spc="35" dirty="0">
                <a:latin typeface="Meiryo UI"/>
                <a:cs typeface="Meiryo UI"/>
              </a:rPr>
              <a:t> </a:t>
            </a:r>
            <a:r>
              <a:rPr sz="1600" spc="0" dirty="0">
                <a:latin typeface="Meiryo UI"/>
                <a:cs typeface="Meiryo UI"/>
              </a:rPr>
              <a:t>2/3</a:t>
            </a:r>
            <a:r>
              <a:rPr sz="1600" spc="25" dirty="0">
                <a:latin typeface="Meiryo UI"/>
                <a:cs typeface="Meiryo UI"/>
              </a:rPr>
              <a:t> </a:t>
            </a:r>
            <a:r>
              <a:rPr sz="1600" spc="-5" dirty="0">
                <a:latin typeface="Meiryo UI"/>
                <a:cs typeface="Meiryo UI"/>
              </a:rPr>
              <a:t>→</a:t>
            </a:r>
            <a:r>
              <a:rPr sz="1600" spc="0" dirty="0">
                <a:latin typeface="Meiryo UI"/>
                <a:cs typeface="Meiryo UI"/>
              </a:rPr>
              <a:t> </a:t>
            </a:r>
            <a:r>
              <a:rPr sz="1600" spc="-5" dirty="0">
                <a:latin typeface="Meiryo UI"/>
                <a:cs typeface="Meiryo UI"/>
              </a:rPr>
              <a:t>3/3</a:t>
            </a:r>
            <a:r>
              <a:rPr sz="1600" spc="15" dirty="0">
                <a:latin typeface="Meiryo UI"/>
                <a:cs typeface="Meiryo UI"/>
              </a:rPr>
              <a:t> </a:t>
            </a:r>
            <a:r>
              <a:rPr sz="1600" spc="-5" dirty="0">
                <a:latin typeface="Meiryo UI"/>
                <a:cs typeface="Meiryo UI"/>
              </a:rPr>
              <a:t>）</a:t>
            </a:r>
            <a:r>
              <a:rPr sz="1600" spc="-10" dirty="0">
                <a:latin typeface="Meiryo UI"/>
                <a:cs typeface="Meiryo UI"/>
              </a:rPr>
              <a:t>、</a:t>
            </a:r>
            <a:r>
              <a:rPr sz="1600" b="1" u="sng" spc="-5" dirty="0">
                <a:uFill>
                  <a:solidFill>
                    <a:srgbClr val="000000"/>
                  </a:solidFill>
                </a:uFill>
                <a:latin typeface="Meiryo UI"/>
                <a:cs typeface="Meiryo UI"/>
              </a:rPr>
              <a:t>猶予割合</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100％に拡</a:t>
            </a:r>
            <a:r>
              <a:rPr sz="1600" b="1" u="sng" dirty="0">
                <a:uFill>
                  <a:solidFill>
                    <a:srgbClr val="000000"/>
                  </a:solidFill>
                </a:uFill>
                <a:latin typeface="Meiryo UI"/>
                <a:cs typeface="Meiryo UI"/>
              </a:rPr>
              <a:t>大</a:t>
            </a:r>
            <a:r>
              <a:rPr sz="1600" spc="0" dirty="0">
                <a:latin typeface="Meiryo UI"/>
                <a:cs typeface="Meiryo UI"/>
              </a:rPr>
              <a:t>す</a:t>
            </a:r>
            <a:r>
              <a:rPr sz="1600" spc="-10" dirty="0">
                <a:latin typeface="Meiryo UI"/>
                <a:cs typeface="Meiryo UI"/>
              </a:rPr>
              <a:t>る</a:t>
            </a:r>
            <a:r>
              <a:rPr sz="1600" dirty="0">
                <a:latin typeface="Meiryo UI"/>
                <a:cs typeface="Meiryo UI"/>
              </a:rPr>
              <a:t>こ</a:t>
            </a:r>
            <a:r>
              <a:rPr sz="1600" spc="-5" dirty="0">
                <a:latin typeface="Meiryo UI"/>
                <a:cs typeface="Meiryo UI"/>
              </a:rPr>
              <a:t>と</a:t>
            </a:r>
            <a:r>
              <a:rPr sz="1600" spc="0" dirty="0">
                <a:latin typeface="Meiryo UI"/>
                <a:cs typeface="Meiryo UI"/>
              </a:rPr>
              <a:t>で</a:t>
            </a:r>
            <a:r>
              <a:rPr sz="1600" spc="-10" dirty="0">
                <a:latin typeface="Meiryo UI"/>
                <a:cs typeface="Meiryo UI"/>
              </a:rPr>
              <a:t>、</a:t>
            </a:r>
            <a:r>
              <a:rPr sz="1600" b="1" u="sng" spc="-5" dirty="0">
                <a:uFill>
                  <a:solidFill>
                    <a:srgbClr val="000000"/>
                  </a:solidFill>
                </a:uFill>
                <a:latin typeface="Meiryo UI"/>
                <a:cs typeface="Meiryo UI"/>
              </a:rPr>
              <a:t>事</a:t>
            </a:r>
            <a:r>
              <a:rPr sz="1600" b="1" u="sng" dirty="0">
                <a:uFill>
                  <a:solidFill>
                    <a:srgbClr val="000000"/>
                  </a:solidFill>
                </a:uFill>
                <a:latin typeface="Meiryo UI"/>
                <a:cs typeface="Meiryo UI"/>
              </a:rPr>
              <a:t>業</a:t>
            </a:r>
            <a:r>
              <a:rPr sz="1600" b="1" u="sng" spc="-5" dirty="0">
                <a:uFill>
                  <a:solidFill>
                    <a:srgbClr val="000000"/>
                  </a:solidFill>
                </a:uFill>
                <a:latin typeface="Meiryo UI"/>
                <a:cs typeface="Meiryo UI"/>
              </a:rPr>
              <a:t>承継時</a:t>
            </a:r>
            <a:r>
              <a:rPr sz="1600" b="1" u="sng" dirty="0">
                <a:uFill>
                  <a:solidFill>
                    <a:srgbClr val="000000"/>
                  </a:solidFill>
                </a:uFill>
                <a:latin typeface="Meiryo UI"/>
                <a:cs typeface="Meiryo UI"/>
              </a:rPr>
              <a:t>の</a:t>
            </a:r>
            <a:r>
              <a:rPr sz="1600" b="1" u="sng" spc="-5" dirty="0">
                <a:uFill>
                  <a:solidFill>
                    <a:srgbClr val="000000"/>
                  </a:solidFill>
                </a:uFill>
                <a:latin typeface="Meiryo UI"/>
                <a:cs typeface="Meiryo UI"/>
              </a:rPr>
              <a:t>贈与</a:t>
            </a:r>
            <a:r>
              <a:rPr sz="1600" b="1" u="sng" dirty="0">
                <a:uFill>
                  <a:solidFill>
                    <a:srgbClr val="000000"/>
                  </a:solidFill>
                </a:uFill>
                <a:latin typeface="Meiryo UI"/>
                <a:cs typeface="Meiryo UI"/>
              </a:rPr>
              <a:t>税</a:t>
            </a:r>
            <a:r>
              <a:rPr sz="1600" b="1" u="sng" spc="-5" dirty="0">
                <a:uFill>
                  <a:solidFill>
                    <a:srgbClr val="000000"/>
                  </a:solidFill>
                </a:uFill>
                <a:latin typeface="Meiryo UI"/>
                <a:cs typeface="Meiryo UI"/>
              </a:rPr>
              <a:t>・ 相続税の現金負担</a:t>
            </a:r>
            <a:r>
              <a:rPr sz="1600" b="1" u="sng" spc="-10" dirty="0">
                <a:uFill>
                  <a:solidFill>
                    <a:srgbClr val="000000"/>
                  </a:solidFill>
                </a:uFill>
                <a:latin typeface="Meiryo UI"/>
                <a:cs typeface="Meiryo UI"/>
              </a:rPr>
              <a:t>を</a:t>
            </a:r>
            <a:r>
              <a:rPr sz="1600" b="1" u="sng" spc="-1310" dirty="0">
                <a:uFill>
                  <a:solidFill>
                    <a:srgbClr val="000000"/>
                  </a:solidFill>
                </a:uFill>
                <a:latin typeface="Meiryo UI"/>
                <a:cs typeface="Meiryo UI"/>
              </a:rPr>
              <a:t>ゼ</a:t>
            </a:r>
            <a:r>
              <a:rPr sz="1600" b="1" u="sng" spc="-10" dirty="0">
                <a:uFill>
                  <a:solidFill>
                    <a:srgbClr val="000000"/>
                  </a:solidFill>
                </a:uFill>
                <a:latin typeface="Meiryo UI"/>
                <a:cs typeface="Meiryo UI"/>
              </a:rPr>
              <a:t>ロ</a:t>
            </a:r>
            <a:r>
              <a:rPr sz="1600" spc="-15" dirty="0">
                <a:latin typeface="Meiryo UI"/>
                <a:cs typeface="Meiryo UI"/>
              </a:rPr>
              <a:t>に</a:t>
            </a:r>
            <a:r>
              <a:rPr sz="1600" dirty="0">
                <a:latin typeface="Meiryo UI"/>
                <a:cs typeface="Meiryo UI"/>
              </a:rPr>
              <a:t>す</a:t>
            </a:r>
            <a:r>
              <a:rPr sz="1600" spc="-5" dirty="0">
                <a:latin typeface="Meiryo UI"/>
                <a:cs typeface="Meiryo UI"/>
              </a:rPr>
              <a:t>る。</a:t>
            </a:r>
            <a:endParaRPr sz="1600" dirty="0">
              <a:latin typeface="Meiryo UI"/>
              <a:cs typeface="Meiryo UI"/>
            </a:endParaRPr>
          </a:p>
        </p:txBody>
      </p:sp>
      <p:sp>
        <p:nvSpPr>
          <p:cNvPr id="5" name="object 5"/>
          <p:cNvSpPr/>
          <p:nvPr/>
        </p:nvSpPr>
        <p:spPr>
          <a:xfrm>
            <a:off x="2554767" y="2710075"/>
            <a:ext cx="1882804" cy="372056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54767" y="4592883"/>
            <a:ext cx="1628139" cy="1838325"/>
          </a:xfrm>
          <a:custGeom>
            <a:avLst/>
            <a:gdLst/>
            <a:ahLst/>
            <a:cxnLst/>
            <a:rect l="l" t="t" r="r" b="b"/>
            <a:pathLst>
              <a:path w="1628139" h="1838325">
                <a:moveTo>
                  <a:pt x="1627784" y="946188"/>
                </a:moveTo>
                <a:lnTo>
                  <a:pt x="1601686" y="989725"/>
                </a:lnTo>
                <a:lnTo>
                  <a:pt x="1574500" y="1032430"/>
                </a:lnTo>
                <a:lnTo>
                  <a:pt x="1546248" y="1074285"/>
                </a:lnTo>
                <a:lnTo>
                  <a:pt x="1516950" y="1115276"/>
                </a:lnTo>
                <a:lnTo>
                  <a:pt x="1486629" y="1155387"/>
                </a:lnTo>
                <a:lnTo>
                  <a:pt x="1455306" y="1194602"/>
                </a:lnTo>
                <a:lnTo>
                  <a:pt x="1423002" y="1232904"/>
                </a:lnTo>
                <a:lnTo>
                  <a:pt x="1389739" y="1270280"/>
                </a:lnTo>
                <a:lnTo>
                  <a:pt x="1355538" y="1306712"/>
                </a:lnTo>
                <a:lnTo>
                  <a:pt x="1320421" y="1342185"/>
                </a:lnTo>
                <a:lnTo>
                  <a:pt x="1284410" y="1376684"/>
                </a:lnTo>
                <a:lnTo>
                  <a:pt x="1247525" y="1410192"/>
                </a:lnTo>
                <a:lnTo>
                  <a:pt x="1209789" y="1442694"/>
                </a:lnTo>
                <a:lnTo>
                  <a:pt x="1171222" y="1474174"/>
                </a:lnTo>
                <a:lnTo>
                  <a:pt x="1131847" y="1504616"/>
                </a:lnTo>
                <a:lnTo>
                  <a:pt x="1091684" y="1534005"/>
                </a:lnTo>
                <a:lnTo>
                  <a:pt x="1050755" y="1562325"/>
                </a:lnTo>
                <a:lnTo>
                  <a:pt x="1009083" y="1589561"/>
                </a:lnTo>
                <a:lnTo>
                  <a:pt x="966687" y="1615696"/>
                </a:lnTo>
                <a:lnTo>
                  <a:pt x="923590" y="1640715"/>
                </a:lnTo>
                <a:lnTo>
                  <a:pt x="879814" y="1664601"/>
                </a:lnTo>
                <a:lnTo>
                  <a:pt x="835379" y="1687340"/>
                </a:lnTo>
                <a:lnTo>
                  <a:pt x="790307" y="1708916"/>
                </a:lnTo>
                <a:lnTo>
                  <a:pt x="744620" y="1729313"/>
                </a:lnTo>
                <a:lnTo>
                  <a:pt x="698339" y="1748515"/>
                </a:lnTo>
                <a:lnTo>
                  <a:pt x="651485" y="1766506"/>
                </a:lnTo>
                <a:lnTo>
                  <a:pt x="604081" y="1783271"/>
                </a:lnTo>
                <a:lnTo>
                  <a:pt x="556147" y="1798794"/>
                </a:lnTo>
                <a:lnTo>
                  <a:pt x="507705" y="1813059"/>
                </a:lnTo>
                <a:lnTo>
                  <a:pt x="458777" y="1826050"/>
                </a:lnTo>
                <a:lnTo>
                  <a:pt x="409384" y="1837753"/>
                </a:lnTo>
                <a:lnTo>
                  <a:pt x="0" y="0"/>
                </a:lnTo>
                <a:lnTo>
                  <a:pt x="1627784" y="946188"/>
                </a:lnTo>
                <a:close/>
              </a:path>
            </a:pathLst>
          </a:custGeom>
          <a:ln w="9144">
            <a:solidFill>
              <a:srgbClr val="9BBB59"/>
            </a:solidFill>
          </a:ln>
        </p:spPr>
        <p:txBody>
          <a:bodyPr wrap="square" lIns="0" tIns="0" rIns="0" bIns="0" rtlCol="0"/>
          <a:lstStyle/>
          <a:p>
            <a:endParaRPr/>
          </a:p>
        </p:txBody>
      </p:sp>
      <p:sp>
        <p:nvSpPr>
          <p:cNvPr id="7" name="object 7"/>
          <p:cNvSpPr/>
          <p:nvPr/>
        </p:nvSpPr>
        <p:spPr>
          <a:xfrm>
            <a:off x="671616" y="2710073"/>
            <a:ext cx="2292985" cy="3766185"/>
          </a:xfrm>
          <a:custGeom>
            <a:avLst/>
            <a:gdLst/>
            <a:ahLst/>
            <a:cxnLst/>
            <a:rect l="l" t="t" r="r" b="b"/>
            <a:pathLst>
              <a:path w="2292985" h="3766185">
                <a:moveTo>
                  <a:pt x="1883148" y="0"/>
                </a:moveTo>
                <a:lnTo>
                  <a:pt x="1831537" y="707"/>
                </a:lnTo>
                <a:lnTo>
                  <a:pt x="1779995" y="2829"/>
                </a:lnTo>
                <a:lnTo>
                  <a:pt x="1728549" y="6360"/>
                </a:lnTo>
                <a:lnTo>
                  <a:pt x="1677229" y="11298"/>
                </a:lnTo>
                <a:lnTo>
                  <a:pt x="1626062" y="17639"/>
                </a:lnTo>
                <a:lnTo>
                  <a:pt x="1575079" y="25379"/>
                </a:lnTo>
                <a:lnTo>
                  <a:pt x="1524308" y="34516"/>
                </a:lnTo>
                <a:lnTo>
                  <a:pt x="1473776" y="45046"/>
                </a:lnTo>
                <a:lnTo>
                  <a:pt x="1426476" y="56213"/>
                </a:lnTo>
                <a:lnTo>
                  <a:pt x="1379738" y="68505"/>
                </a:lnTo>
                <a:lnTo>
                  <a:pt x="1333571" y="81903"/>
                </a:lnTo>
                <a:lnTo>
                  <a:pt x="1287989" y="96392"/>
                </a:lnTo>
                <a:lnTo>
                  <a:pt x="1243001" y="111952"/>
                </a:lnTo>
                <a:lnTo>
                  <a:pt x="1198619" y="128567"/>
                </a:lnTo>
                <a:lnTo>
                  <a:pt x="1154855" y="146218"/>
                </a:lnTo>
                <a:lnTo>
                  <a:pt x="1111719" y="164888"/>
                </a:lnTo>
                <a:lnTo>
                  <a:pt x="1069223" y="184560"/>
                </a:lnTo>
                <a:lnTo>
                  <a:pt x="1027378" y="205215"/>
                </a:lnTo>
                <a:lnTo>
                  <a:pt x="986195" y="226837"/>
                </a:lnTo>
                <a:lnTo>
                  <a:pt x="945685" y="249406"/>
                </a:lnTo>
                <a:lnTo>
                  <a:pt x="905860" y="272907"/>
                </a:lnTo>
                <a:lnTo>
                  <a:pt x="866731" y="297321"/>
                </a:lnTo>
                <a:lnTo>
                  <a:pt x="828309" y="322630"/>
                </a:lnTo>
                <a:lnTo>
                  <a:pt x="790606" y="348817"/>
                </a:lnTo>
                <a:lnTo>
                  <a:pt x="753631" y="375864"/>
                </a:lnTo>
                <a:lnTo>
                  <a:pt x="717398" y="403753"/>
                </a:lnTo>
                <a:lnTo>
                  <a:pt x="681916" y="432468"/>
                </a:lnTo>
                <a:lnTo>
                  <a:pt x="647198" y="461989"/>
                </a:lnTo>
                <a:lnTo>
                  <a:pt x="613253" y="492300"/>
                </a:lnTo>
                <a:lnTo>
                  <a:pt x="580095" y="523384"/>
                </a:lnTo>
                <a:lnTo>
                  <a:pt x="547733" y="555221"/>
                </a:lnTo>
                <a:lnTo>
                  <a:pt x="516179" y="587795"/>
                </a:lnTo>
                <a:lnTo>
                  <a:pt x="485445" y="621088"/>
                </a:lnTo>
                <a:lnTo>
                  <a:pt x="455541" y="655082"/>
                </a:lnTo>
                <a:lnTo>
                  <a:pt x="426478" y="689760"/>
                </a:lnTo>
                <a:lnTo>
                  <a:pt x="398269" y="725104"/>
                </a:lnTo>
                <a:lnTo>
                  <a:pt x="370924" y="761097"/>
                </a:lnTo>
                <a:lnTo>
                  <a:pt x="344454" y="797720"/>
                </a:lnTo>
                <a:lnTo>
                  <a:pt x="318870" y="834956"/>
                </a:lnTo>
                <a:lnTo>
                  <a:pt x="294184" y="872788"/>
                </a:lnTo>
                <a:lnTo>
                  <a:pt x="270408" y="911197"/>
                </a:lnTo>
                <a:lnTo>
                  <a:pt x="247551" y="950167"/>
                </a:lnTo>
                <a:lnTo>
                  <a:pt x="225626" y="989679"/>
                </a:lnTo>
                <a:lnTo>
                  <a:pt x="204644" y="1029716"/>
                </a:lnTo>
                <a:lnTo>
                  <a:pt x="184615" y="1070260"/>
                </a:lnTo>
                <a:lnTo>
                  <a:pt x="165551" y="1111294"/>
                </a:lnTo>
                <a:lnTo>
                  <a:pt x="147464" y="1152799"/>
                </a:lnTo>
                <a:lnTo>
                  <a:pt x="130365" y="1194759"/>
                </a:lnTo>
                <a:lnTo>
                  <a:pt x="114264" y="1237156"/>
                </a:lnTo>
                <a:lnTo>
                  <a:pt x="99173" y="1279971"/>
                </a:lnTo>
                <a:lnTo>
                  <a:pt x="85103" y="1323188"/>
                </a:lnTo>
                <a:lnTo>
                  <a:pt x="72065" y="1366788"/>
                </a:lnTo>
                <a:lnTo>
                  <a:pt x="60071" y="1410754"/>
                </a:lnTo>
                <a:lnTo>
                  <a:pt x="49132" y="1455069"/>
                </a:lnTo>
                <a:lnTo>
                  <a:pt x="39259" y="1499715"/>
                </a:lnTo>
                <a:lnTo>
                  <a:pt x="30464" y="1544673"/>
                </a:lnTo>
                <a:lnTo>
                  <a:pt x="22756" y="1589927"/>
                </a:lnTo>
                <a:lnTo>
                  <a:pt x="16149" y="1635459"/>
                </a:lnTo>
                <a:lnTo>
                  <a:pt x="10652" y="1681250"/>
                </a:lnTo>
                <a:lnTo>
                  <a:pt x="6278" y="1727285"/>
                </a:lnTo>
                <a:lnTo>
                  <a:pt x="3037" y="1773544"/>
                </a:lnTo>
                <a:lnTo>
                  <a:pt x="940" y="1820010"/>
                </a:lnTo>
                <a:lnTo>
                  <a:pt x="0" y="1866666"/>
                </a:lnTo>
                <a:lnTo>
                  <a:pt x="226" y="1913493"/>
                </a:lnTo>
                <a:lnTo>
                  <a:pt x="1630" y="1960475"/>
                </a:lnTo>
                <a:lnTo>
                  <a:pt x="4224" y="2007594"/>
                </a:lnTo>
                <a:lnTo>
                  <a:pt x="8019" y="2054831"/>
                </a:lnTo>
                <a:lnTo>
                  <a:pt x="13025" y="2102170"/>
                </a:lnTo>
                <a:lnTo>
                  <a:pt x="19255" y="2149592"/>
                </a:lnTo>
                <a:lnTo>
                  <a:pt x="26719" y="2197080"/>
                </a:lnTo>
                <a:lnTo>
                  <a:pt x="35428" y="2244617"/>
                </a:lnTo>
                <a:lnTo>
                  <a:pt x="45395" y="2292184"/>
                </a:lnTo>
                <a:lnTo>
                  <a:pt x="56561" y="2339484"/>
                </a:lnTo>
                <a:lnTo>
                  <a:pt x="68853" y="2386223"/>
                </a:lnTo>
                <a:lnTo>
                  <a:pt x="82252" y="2432389"/>
                </a:lnTo>
                <a:lnTo>
                  <a:pt x="96740" y="2477972"/>
                </a:lnTo>
                <a:lnTo>
                  <a:pt x="112300" y="2522960"/>
                </a:lnTo>
                <a:lnTo>
                  <a:pt x="128915" y="2567341"/>
                </a:lnTo>
                <a:lnTo>
                  <a:pt x="146566" y="2611106"/>
                </a:lnTo>
                <a:lnTo>
                  <a:pt x="165236" y="2654242"/>
                </a:lnTo>
                <a:lnTo>
                  <a:pt x="184908" y="2696738"/>
                </a:lnTo>
                <a:lnTo>
                  <a:pt x="205563" y="2738583"/>
                </a:lnTo>
                <a:lnTo>
                  <a:pt x="227185" y="2779766"/>
                </a:lnTo>
                <a:lnTo>
                  <a:pt x="249755" y="2820275"/>
                </a:lnTo>
                <a:lnTo>
                  <a:pt x="273255" y="2860100"/>
                </a:lnTo>
                <a:lnTo>
                  <a:pt x="297669" y="2899229"/>
                </a:lnTo>
                <a:lnTo>
                  <a:pt x="322978" y="2937651"/>
                </a:lnTo>
                <a:lnTo>
                  <a:pt x="349165" y="2975355"/>
                </a:lnTo>
                <a:lnTo>
                  <a:pt x="376212" y="3012329"/>
                </a:lnTo>
                <a:lnTo>
                  <a:pt x="404101" y="3048563"/>
                </a:lnTo>
                <a:lnTo>
                  <a:pt x="432816" y="3084045"/>
                </a:lnTo>
                <a:lnTo>
                  <a:pt x="462337" y="3118763"/>
                </a:lnTo>
                <a:lnTo>
                  <a:pt x="492649" y="3152707"/>
                </a:lnTo>
                <a:lnTo>
                  <a:pt x="523732" y="3185866"/>
                </a:lnTo>
                <a:lnTo>
                  <a:pt x="555569" y="3218228"/>
                </a:lnTo>
                <a:lnTo>
                  <a:pt x="588143" y="3249781"/>
                </a:lnTo>
                <a:lnTo>
                  <a:pt x="621436" y="3280516"/>
                </a:lnTo>
                <a:lnTo>
                  <a:pt x="655431" y="3310420"/>
                </a:lnTo>
                <a:lnTo>
                  <a:pt x="690109" y="3339482"/>
                </a:lnTo>
                <a:lnTo>
                  <a:pt x="725453" y="3367692"/>
                </a:lnTo>
                <a:lnTo>
                  <a:pt x="761445" y="3395037"/>
                </a:lnTo>
                <a:lnTo>
                  <a:pt x="798068" y="3421507"/>
                </a:lnTo>
                <a:lnTo>
                  <a:pt x="835304" y="3447091"/>
                </a:lnTo>
                <a:lnTo>
                  <a:pt x="873136" y="3471776"/>
                </a:lnTo>
                <a:lnTo>
                  <a:pt x="911546" y="3495553"/>
                </a:lnTo>
                <a:lnTo>
                  <a:pt x="950515" y="3518410"/>
                </a:lnTo>
                <a:lnTo>
                  <a:pt x="990027" y="3540335"/>
                </a:lnTo>
                <a:lnTo>
                  <a:pt x="1030064" y="3561317"/>
                </a:lnTo>
                <a:lnTo>
                  <a:pt x="1070608" y="3581346"/>
                </a:lnTo>
                <a:lnTo>
                  <a:pt x="1111642" y="3600409"/>
                </a:lnTo>
                <a:lnTo>
                  <a:pt x="1153148" y="3618496"/>
                </a:lnTo>
                <a:lnTo>
                  <a:pt x="1195107" y="3635596"/>
                </a:lnTo>
                <a:lnTo>
                  <a:pt x="1237504" y="3651697"/>
                </a:lnTo>
                <a:lnTo>
                  <a:pt x="1280319" y="3666788"/>
                </a:lnTo>
                <a:lnTo>
                  <a:pt x="1323536" y="3680858"/>
                </a:lnTo>
                <a:lnTo>
                  <a:pt x="1367136" y="3693895"/>
                </a:lnTo>
                <a:lnTo>
                  <a:pt x="1411103" y="3705889"/>
                </a:lnTo>
                <a:lnTo>
                  <a:pt x="1455417" y="3716828"/>
                </a:lnTo>
                <a:lnTo>
                  <a:pt x="1500063" y="3726701"/>
                </a:lnTo>
                <a:lnTo>
                  <a:pt x="1545021" y="3735497"/>
                </a:lnTo>
                <a:lnTo>
                  <a:pt x="1590275" y="3743204"/>
                </a:lnTo>
                <a:lnTo>
                  <a:pt x="1635807" y="3749812"/>
                </a:lnTo>
                <a:lnTo>
                  <a:pt x="1681599" y="3755308"/>
                </a:lnTo>
                <a:lnTo>
                  <a:pt x="1727633" y="3759683"/>
                </a:lnTo>
                <a:lnTo>
                  <a:pt x="1773892" y="3762924"/>
                </a:lnTo>
                <a:lnTo>
                  <a:pt x="1820358" y="3765020"/>
                </a:lnTo>
                <a:lnTo>
                  <a:pt x="1867014" y="3765961"/>
                </a:lnTo>
                <a:lnTo>
                  <a:pt x="1913842" y="3765735"/>
                </a:lnTo>
                <a:lnTo>
                  <a:pt x="1960824" y="3764330"/>
                </a:lnTo>
                <a:lnTo>
                  <a:pt x="2007942" y="3761736"/>
                </a:lnTo>
                <a:lnTo>
                  <a:pt x="2055179" y="3757942"/>
                </a:lnTo>
                <a:lnTo>
                  <a:pt x="2102518" y="3752935"/>
                </a:lnTo>
                <a:lnTo>
                  <a:pt x="2149940" y="3746706"/>
                </a:lnTo>
                <a:lnTo>
                  <a:pt x="2197429" y="3739242"/>
                </a:lnTo>
                <a:lnTo>
                  <a:pt x="2244965" y="3730532"/>
                </a:lnTo>
                <a:lnTo>
                  <a:pt x="2292533" y="3720566"/>
                </a:lnTo>
                <a:lnTo>
                  <a:pt x="1883161" y="1882800"/>
                </a:lnTo>
                <a:lnTo>
                  <a:pt x="1883148" y="0"/>
                </a:lnTo>
                <a:close/>
              </a:path>
            </a:pathLst>
          </a:custGeom>
          <a:solidFill>
            <a:srgbClr val="FCD5B5"/>
          </a:solidFill>
        </p:spPr>
        <p:txBody>
          <a:bodyPr wrap="square" lIns="0" tIns="0" rIns="0" bIns="0" rtlCol="0"/>
          <a:lstStyle/>
          <a:p>
            <a:endParaRPr/>
          </a:p>
        </p:txBody>
      </p:sp>
      <p:sp>
        <p:nvSpPr>
          <p:cNvPr id="8" name="object 8"/>
          <p:cNvSpPr txBox="1"/>
          <p:nvPr/>
        </p:nvSpPr>
        <p:spPr>
          <a:xfrm>
            <a:off x="2649473" y="4653534"/>
            <a:ext cx="1743710" cy="307975"/>
          </a:xfrm>
          <a:prstGeom prst="rect">
            <a:avLst/>
          </a:prstGeom>
          <a:solidFill>
            <a:srgbClr val="FFFFFF"/>
          </a:solidFill>
          <a:ln w="28955">
            <a:solidFill>
              <a:srgbClr val="000000"/>
            </a:solidFill>
          </a:ln>
        </p:spPr>
        <p:txBody>
          <a:bodyPr vert="horz" wrap="square" lIns="0" tIns="46990" rIns="0" bIns="0" rtlCol="0">
            <a:spAutoFit/>
          </a:bodyPr>
          <a:lstStyle/>
          <a:p>
            <a:pPr marL="424815">
              <a:lnSpc>
                <a:spcPct val="100000"/>
              </a:lnSpc>
              <a:spcBef>
                <a:spcPts val="370"/>
              </a:spcBef>
            </a:pPr>
            <a:r>
              <a:rPr sz="1400" b="1" dirty="0">
                <a:latin typeface="Meiryo UI"/>
                <a:cs typeface="Meiryo UI"/>
              </a:rPr>
              <a:t>猶予対象外</a:t>
            </a:r>
            <a:endParaRPr sz="1400">
              <a:latin typeface="Meiryo UI"/>
              <a:cs typeface="Meiryo UI"/>
            </a:endParaRPr>
          </a:p>
        </p:txBody>
      </p:sp>
      <p:sp>
        <p:nvSpPr>
          <p:cNvPr id="9" name="object 9"/>
          <p:cNvSpPr txBox="1"/>
          <p:nvPr/>
        </p:nvSpPr>
        <p:spPr>
          <a:xfrm>
            <a:off x="2847594" y="3789426"/>
            <a:ext cx="995680" cy="338455"/>
          </a:xfrm>
          <a:prstGeom prst="rect">
            <a:avLst/>
          </a:prstGeom>
          <a:solidFill>
            <a:srgbClr val="FFFFFF"/>
          </a:solidFill>
          <a:ln w="19811">
            <a:solidFill>
              <a:srgbClr val="000000"/>
            </a:solidFill>
          </a:ln>
        </p:spPr>
        <p:txBody>
          <a:bodyPr vert="horz" wrap="square" lIns="0" tIns="47625" rIns="0" bIns="0" rtlCol="0">
            <a:spAutoFit/>
          </a:bodyPr>
          <a:lstStyle/>
          <a:p>
            <a:pPr marL="297815">
              <a:lnSpc>
                <a:spcPct val="100000"/>
              </a:lnSpc>
              <a:spcBef>
                <a:spcPts val="375"/>
              </a:spcBef>
            </a:pPr>
            <a:r>
              <a:rPr sz="1600" b="1" spc="-5" dirty="0">
                <a:latin typeface="Meiryo UI"/>
                <a:cs typeface="Meiryo UI"/>
              </a:rPr>
              <a:t>1/3</a:t>
            </a:r>
            <a:endParaRPr sz="1600">
              <a:latin typeface="Meiryo UI"/>
              <a:cs typeface="Meiryo UI"/>
            </a:endParaRPr>
          </a:p>
        </p:txBody>
      </p:sp>
      <p:sp>
        <p:nvSpPr>
          <p:cNvPr id="10" name="object 10"/>
          <p:cNvSpPr txBox="1"/>
          <p:nvPr/>
        </p:nvSpPr>
        <p:spPr>
          <a:xfrm>
            <a:off x="1142238" y="4059173"/>
            <a:ext cx="1092835" cy="523240"/>
          </a:xfrm>
          <a:prstGeom prst="rect">
            <a:avLst/>
          </a:prstGeom>
          <a:solidFill>
            <a:srgbClr val="FFFFFF"/>
          </a:solidFill>
          <a:ln w="19812">
            <a:solidFill>
              <a:srgbClr val="000000"/>
            </a:solidFill>
          </a:ln>
        </p:spPr>
        <p:txBody>
          <a:bodyPr vert="horz" wrap="square" lIns="0" tIns="46990" rIns="0" bIns="0" rtlCol="0">
            <a:spAutoFit/>
          </a:bodyPr>
          <a:lstStyle/>
          <a:p>
            <a:pPr marL="143510">
              <a:lnSpc>
                <a:spcPct val="100000"/>
              </a:lnSpc>
              <a:spcBef>
                <a:spcPts val="370"/>
              </a:spcBef>
            </a:pPr>
            <a:r>
              <a:rPr sz="1400" b="1" dirty="0">
                <a:latin typeface="Meiryo UI"/>
                <a:cs typeface="Meiryo UI"/>
              </a:rPr>
              <a:t>2/3×0.8</a:t>
            </a:r>
            <a:endParaRPr sz="1400">
              <a:latin typeface="Meiryo UI"/>
              <a:cs typeface="Meiryo UI"/>
            </a:endParaRPr>
          </a:p>
          <a:p>
            <a:pPr marL="145415">
              <a:lnSpc>
                <a:spcPct val="100000"/>
              </a:lnSpc>
              <a:spcBef>
                <a:spcPts val="5"/>
              </a:spcBef>
            </a:pPr>
            <a:r>
              <a:rPr sz="1400" b="1" dirty="0">
                <a:latin typeface="Meiryo UI"/>
                <a:cs typeface="Meiryo UI"/>
              </a:rPr>
              <a:t>＝約</a:t>
            </a:r>
            <a:r>
              <a:rPr sz="1400" b="1" spc="-5" dirty="0">
                <a:latin typeface="Meiryo UI"/>
                <a:cs typeface="Meiryo UI"/>
              </a:rPr>
              <a:t>53%</a:t>
            </a:r>
            <a:endParaRPr sz="1400">
              <a:latin typeface="Meiryo UI"/>
              <a:cs typeface="Meiryo UI"/>
            </a:endParaRPr>
          </a:p>
        </p:txBody>
      </p:sp>
      <p:sp>
        <p:nvSpPr>
          <p:cNvPr id="11" name="object 11"/>
          <p:cNvSpPr txBox="1"/>
          <p:nvPr/>
        </p:nvSpPr>
        <p:spPr>
          <a:xfrm>
            <a:off x="909066" y="4677917"/>
            <a:ext cx="1457325" cy="307975"/>
          </a:xfrm>
          <a:prstGeom prst="rect">
            <a:avLst/>
          </a:prstGeom>
          <a:solidFill>
            <a:srgbClr val="FFFFFF"/>
          </a:solidFill>
          <a:ln w="28955">
            <a:solidFill>
              <a:srgbClr val="FF0000"/>
            </a:solidFill>
          </a:ln>
        </p:spPr>
        <p:txBody>
          <a:bodyPr vert="horz" wrap="square" lIns="0" tIns="46990" rIns="0" bIns="0" rtlCol="0">
            <a:spAutoFit/>
          </a:bodyPr>
          <a:lstStyle/>
          <a:p>
            <a:pPr marL="154305">
              <a:lnSpc>
                <a:spcPct val="100000"/>
              </a:lnSpc>
              <a:spcBef>
                <a:spcPts val="370"/>
              </a:spcBef>
            </a:pPr>
            <a:r>
              <a:rPr sz="1400" b="1" dirty="0">
                <a:latin typeface="Meiryo UI"/>
                <a:cs typeface="Meiryo UI"/>
              </a:rPr>
              <a:t>猶予</a:t>
            </a:r>
            <a:r>
              <a:rPr sz="1400" b="1" spc="-5" dirty="0">
                <a:latin typeface="Meiryo UI"/>
                <a:cs typeface="Meiryo UI"/>
              </a:rPr>
              <a:t>さ</a:t>
            </a:r>
            <a:r>
              <a:rPr sz="1400" b="1" dirty="0">
                <a:latin typeface="Meiryo UI"/>
                <a:cs typeface="Meiryo UI"/>
              </a:rPr>
              <a:t>れ</a:t>
            </a:r>
            <a:r>
              <a:rPr sz="1400" b="1" spc="-5" dirty="0">
                <a:latin typeface="Meiryo UI"/>
                <a:cs typeface="Meiryo UI"/>
              </a:rPr>
              <a:t>る割合</a:t>
            </a:r>
            <a:endParaRPr sz="1400">
              <a:latin typeface="Meiryo UI"/>
              <a:cs typeface="Meiryo UI"/>
            </a:endParaRPr>
          </a:p>
        </p:txBody>
      </p:sp>
      <p:sp>
        <p:nvSpPr>
          <p:cNvPr id="12" name="object 12"/>
          <p:cNvSpPr txBox="1"/>
          <p:nvPr/>
        </p:nvSpPr>
        <p:spPr>
          <a:xfrm>
            <a:off x="2865882" y="5741670"/>
            <a:ext cx="993775" cy="307975"/>
          </a:xfrm>
          <a:prstGeom prst="rect">
            <a:avLst/>
          </a:prstGeom>
          <a:solidFill>
            <a:srgbClr val="FFFFFF"/>
          </a:solidFill>
          <a:ln w="19811">
            <a:solidFill>
              <a:srgbClr val="000000"/>
            </a:solidFill>
          </a:ln>
        </p:spPr>
        <p:txBody>
          <a:bodyPr vert="horz" wrap="square" lIns="0" tIns="46355" rIns="0" bIns="0" rtlCol="0">
            <a:spAutoFit/>
          </a:bodyPr>
          <a:lstStyle/>
          <a:p>
            <a:pPr marL="94615">
              <a:lnSpc>
                <a:spcPct val="100000"/>
              </a:lnSpc>
              <a:spcBef>
                <a:spcPts val="365"/>
              </a:spcBef>
            </a:pPr>
            <a:r>
              <a:rPr sz="1400" b="1" dirty="0">
                <a:latin typeface="Meiryo UI"/>
                <a:cs typeface="Meiryo UI"/>
              </a:rPr>
              <a:t>2/3×0.2</a:t>
            </a:r>
            <a:endParaRPr sz="1400">
              <a:latin typeface="Meiryo UI"/>
              <a:cs typeface="Meiryo UI"/>
            </a:endParaRPr>
          </a:p>
        </p:txBody>
      </p:sp>
      <p:sp>
        <p:nvSpPr>
          <p:cNvPr id="13" name="object 13"/>
          <p:cNvSpPr txBox="1"/>
          <p:nvPr/>
        </p:nvSpPr>
        <p:spPr>
          <a:xfrm>
            <a:off x="2125906" y="2369672"/>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Meiryo UI"/>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Meiryo UI"/>
              </a:rPr>
              <a:t>制度</a:t>
            </a:r>
            <a:endParaRPr sz="1600" dirty="0">
              <a:latin typeface="Meiryo UI" panose="020B0604030504040204" pitchFamily="50" charset="-128"/>
              <a:ea typeface="Meiryo UI" panose="020B0604030504040204" pitchFamily="50" charset="-128"/>
              <a:cs typeface="Meiryo UI"/>
            </a:endParaRPr>
          </a:p>
        </p:txBody>
      </p:sp>
      <p:sp>
        <p:nvSpPr>
          <p:cNvPr id="14" name="object 14"/>
          <p:cNvSpPr txBox="1"/>
          <p:nvPr/>
        </p:nvSpPr>
        <p:spPr>
          <a:xfrm>
            <a:off x="4953000" y="2702051"/>
            <a:ext cx="4680585" cy="1077595"/>
          </a:xfrm>
          <a:prstGeom prst="rect">
            <a:avLst/>
          </a:prstGeom>
          <a:ln w="9144">
            <a:solidFill>
              <a:srgbClr val="000000"/>
            </a:solidFill>
          </a:ln>
        </p:spPr>
        <p:txBody>
          <a:bodyPr vert="horz" wrap="square" lIns="0" tIns="52069" rIns="0" bIns="0" rtlCol="0">
            <a:spAutoFit/>
          </a:bodyPr>
          <a:lstStyle/>
          <a:p>
            <a:pPr marL="90805" marR="138430" algn="just">
              <a:lnSpc>
                <a:spcPct val="100000"/>
              </a:lnSpc>
              <a:spcBef>
                <a:spcPts val="409"/>
              </a:spcBef>
            </a:pPr>
            <a:r>
              <a:rPr sz="1600" b="1" spc="-5" dirty="0">
                <a:latin typeface="Meiryo UI"/>
                <a:cs typeface="Meiryo UI"/>
              </a:rPr>
              <a:t>納税猶予の対象</a:t>
            </a:r>
            <a:r>
              <a:rPr sz="1600" b="1" spc="-10" dirty="0">
                <a:latin typeface="Meiryo UI"/>
                <a:cs typeface="Meiryo UI"/>
              </a:rPr>
              <a:t>に</a:t>
            </a:r>
            <a:r>
              <a:rPr sz="1600" b="1" spc="-5" dirty="0">
                <a:latin typeface="Meiryo UI"/>
                <a:cs typeface="Meiryo UI"/>
              </a:rPr>
              <a:t>なる</a:t>
            </a:r>
            <a:r>
              <a:rPr sz="1600" b="1" spc="-10" dirty="0">
                <a:latin typeface="Meiryo UI"/>
                <a:cs typeface="Meiryo UI"/>
              </a:rPr>
              <a:t>の</a:t>
            </a:r>
            <a:r>
              <a:rPr sz="1600" b="1" spc="-15" dirty="0">
                <a:latin typeface="Meiryo UI"/>
                <a:cs typeface="Meiryo UI"/>
              </a:rPr>
              <a:t>は</a:t>
            </a:r>
            <a:r>
              <a:rPr sz="1600" b="1" spc="-10" dirty="0">
                <a:latin typeface="Meiryo UI"/>
                <a:cs typeface="Meiryo UI"/>
              </a:rPr>
              <a:t>、</a:t>
            </a:r>
            <a:r>
              <a:rPr sz="1600" b="1" spc="-5" dirty="0">
                <a:latin typeface="Meiryo UI"/>
                <a:cs typeface="Meiryo UI"/>
              </a:rPr>
              <a:t>発行済議決</a:t>
            </a:r>
            <a:r>
              <a:rPr sz="1600" b="1" spc="0" dirty="0">
                <a:latin typeface="Meiryo UI"/>
                <a:cs typeface="Meiryo UI"/>
              </a:rPr>
              <a:t>権</a:t>
            </a:r>
            <a:r>
              <a:rPr sz="1600" b="1" spc="-5" dirty="0">
                <a:latin typeface="Meiryo UI"/>
                <a:cs typeface="Meiryo UI"/>
              </a:rPr>
              <a:t>株式</a:t>
            </a:r>
            <a:r>
              <a:rPr sz="1600" b="1" spc="0" dirty="0">
                <a:latin typeface="Meiryo UI"/>
                <a:cs typeface="Meiryo UI"/>
              </a:rPr>
              <a:t>総</a:t>
            </a:r>
            <a:r>
              <a:rPr sz="1600" b="1" spc="-5" dirty="0">
                <a:latin typeface="Meiryo UI"/>
                <a:cs typeface="Meiryo UI"/>
              </a:rPr>
              <a:t>数 </a:t>
            </a:r>
            <a:r>
              <a:rPr sz="1600" b="1" spc="-10" dirty="0">
                <a:latin typeface="Meiryo UI"/>
                <a:cs typeface="Meiryo UI"/>
              </a:rPr>
              <a:t>の</a:t>
            </a:r>
            <a:r>
              <a:rPr sz="1600" b="1" u="sng" spc="-5" dirty="0">
                <a:uFill>
                  <a:solidFill>
                    <a:srgbClr val="000000"/>
                  </a:solidFill>
                </a:uFill>
                <a:latin typeface="Meiryo UI"/>
                <a:cs typeface="Meiryo UI"/>
              </a:rPr>
              <a:t>2/3ま</a:t>
            </a:r>
            <a:r>
              <a:rPr sz="1600" b="1" u="sng" spc="-10" dirty="0">
                <a:uFill>
                  <a:solidFill>
                    <a:srgbClr val="000000"/>
                  </a:solidFill>
                </a:uFill>
                <a:latin typeface="Meiryo UI"/>
                <a:cs typeface="Meiryo UI"/>
              </a:rPr>
              <a:t>で</a:t>
            </a:r>
            <a:r>
              <a:rPr sz="1600" b="1" spc="-10" dirty="0">
                <a:latin typeface="Meiryo UI"/>
                <a:cs typeface="Meiryo UI"/>
              </a:rPr>
              <a:t>で</a:t>
            </a:r>
            <a:r>
              <a:rPr sz="1600" b="1" spc="-5" dirty="0">
                <a:latin typeface="Meiryo UI"/>
                <a:cs typeface="Meiryo UI"/>
              </a:rPr>
              <a:t>あ</a:t>
            </a:r>
            <a:r>
              <a:rPr sz="1600" b="1" spc="-10" dirty="0">
                <a:latin typeface="Meiryo UI"/>
                <a:cs typeface="Meiryo UI"/>
              </a:rPr>
              <a:t>り、</a:t>
            </a:r>
            <a:r>
              <a:rPr sz="1600" b="1" spc="-5" dirty="0">
                <a:latin typeface="Meiryo UI"/>
                <a:cs typeface="Meiryo UI"/>
              </a:rPr>
              <a:t>相続税の納</a:t>
            </a:r>
            <a:r>
              <a:rPr sz="1600" b="1" dirty="0">
                <a:latin typeface="Meiryo UI"/>
                <a:cs typeface="Meiryo UI"/>
              </a:rPr>
              <a:t>税</a:t>
            </a:r>
            <a:r>
              <a:rPr sz="1600" b="1" spc="-5" dirty="0">
                <a:latin typeface="Meiryo UI"/>
                <a:cs typeface="Meiryo UI"/>
              </a:rPr>
              <a:t>猶予</a:t>
            </a:r>
            <a:r>
              <a:rPr sz="1600" b="1" dirty="0">
                <a:latin typeface="Meiryo UI"/>
                <a:cs typeface="Meiryo UI"/>
              </a:rPr>
              <a:t>割合</a:t>
            </a:r>
            <a:r>
              <a:rPr sz="1600" b="1" spc="-15" dirty="0">
                <a:latin typeface="Meiryo UI"/>
                <a:cs typeface="Meiryo UI"/>
              </a:rPr>
              <a:t>は</a:t>
            </a:r>
            <a:r>
              <a:rPr sz="1600" b="1" u="sng" spc="-5" dirty="0">
                <a:uFill>
                  <a:solidFill>
                    <a:srgbClr val="000000"/>
                  </a:solidFill>
                </a:uFill>
                <a:latin typeface="Meiryo UI"/>
                <a:cs typeface="Meiryo UI"/>
              </a:rPr>
              <a:t>80%</a:t>
            </a:r>
            <a:r>
              <a:rPr sz="1600" b="1" spc="-5" dirty="0">
                <a:latin typeface="Meiryo UI"/>
                <a:cs typeface="Meiryo UI"/>
              </a:rPr>
              <a:t>。 そのた</a:t>
            </a:r>
            <a:r>
              <a:rPr sz="1600" b="1" spc="-10" dirty="0">
                <a:latin typeface="Meiryo UI"/>
                <a:cs typeface="Meiryo UI"/>
              </a:rPr>
              <a:t>め、</a:t>
            </a:r>
            <a:r>
              <a:rPr sz="1600" b="1" spc="-5" dirty="0">
                <a:latin typeface="Meiryo UI"/>
                <a:cs typeface="Meiryo UI"/>
              </a:rPr>
              <a:t>実際</a:t>
            </a:r>
            <a:r>
              <a:rPr sz="1600" b="1" spc="-10" dirty="0">
                <a:latin typeface="Meiryo UI"/>
                <a:cs typeface="Meiryo UI"/>
              </a:rPr>
              <a:t>に</a:t>
            </a:r>
            <a:r>
              <a:rPr sz="1600" b="1" spc="-5" dirty="0">
                <a:latin typeface="Meiryo UI"/>
                <a:cs typeface="Meiryo UI"/>
              </a:rPr>
              <a:t>猶予さ</a:t>
            </a:r>
            <a:r>
              <a:rPr sz="1600" b="1" spc="-10" dirty="0">
                <a:latin typeface="Meiryo UI"/>
                <a:cs typeface="Meiryo UI"/>
              </a:rPr>
              <a:t>れ</a:t>
            </a:r>
            <a:r>
              <a:rPr sz="1600" b="1" spc="-5" dirty="0">
                <a:latin typeface="Meiryo UI"/>
                <a:cs typeface="Meiryo UI"/>
              </a:rPr>
              <a:t>る額は全体の</a:t>
            </a:r>
            <a:r>
              <a:rPr sz="1600" b="1" dirty="0">
                <a:latin typeface="Meiryo UI"/>
                <a:cs typeface="Meiryo UI"/>
              </a:rPr>
              <a:t>約</a:t>
            </a:r>
            <a:r>
              <a:rPr sz="1600" b="1" spc="-5" dirty="0">
                <a:latin typeface="Meiryo UI"/>
                <a:cs typeface="Meiryo UI"/>
              </a:rPr>
              <a:t>53%に</a:t>
            </a:r>
            <a:r>
              <a:rPr sz="1600" b="1" spc="-10" dirty="0">
                <a:latin typeface="Meiryo UI"/>
                <a:cs typeface="Meiryo UI"/>
              </a:rPr>
              <a:t>と</a:t>
            </a:r>
            <a:r>
              <a:rPr sz="1600" b="1" spc="-5" dirty="0">
                <a:latin typeface="Meiryo UI"/>
                <a:cs typeface="Meiryo UI"/>
              </a:rPr>
              <a:t>ど まる</a:t>
            </a:r>
            <a:endParaRPr sz="1600">
              <a:latin typeface="Meiryo UI"/>
              <a:cs typeface="Meiryo UI"/>
            </a:endParaRPr>
          </a:p>
        </p:txBody>
      </p:sp>
      <p:sp>
        <p:nvSpPr>
          <p:cNvPr id="15" name="object 15"/>
          <p:cNvSpPr/>
          <p:nvPr/>
        </p:nvSpPr>
        <p:spPr>
          <a:xfrm>
            <a:off x="4953000" y="4863084"/>
            <a:ext cx="4569460" cy="1076325"/>
          </a:xfrm>
          <a:custGeom>
            <a:avLst/>
            <a:gdLst/>
            <a:ahLst/>
            <a:cxnLst/>
            <a:rect l="l" t="t" r="r" b="b"/>
            <a:pathLst>
              <a:path w="4569459" h="1076325">
                <a:moveTo>
                  <a:pt x="0" y="0"/>
                </a:moveTo>
                <a:lnTo>
                  <a:pt x="4568952" y="0"/>
                </a:lnTo>
                <a:lnTo>
                  <a:pt x="4568952" y="1075944"/>
                </a:lnTo>
                <a:lnTo>
                  <a:pt x="0" y="1075944"/>
                </a:lnTo>
                <a:lnTo>
                  <a:pt x="0" y="0"/>
                </a:lnTo>
                <a:close/>
              </a:path>
            </a:pathLst>
          </a:custGeom>
          <a:ln w="9144">
            <a:solidFill>
              <a:srgbClr val="000000"/>
            </a:solidFill>
          </a:ln>
        </p:spPr>
        <p:txBody>
          <a:bodyPr wrap="square" lIns="0" tIns="0" rIns="0" bIns="0" rtlCol="0"/>
          <a:lstStyle/>
          <a:p>
            <a:endParaRPr/>
          </a:p>
        </p:txBody>
      </p:sp>
      <p:sp>
        <p:nvSpPr>
          <p:cNvPr id="16" name="object 16"/>
          <p:cNvSpPr txBox="1"/>
          <p:nvPr/>
        </p:nvSpPr>
        <p:spPr>
          <a:xfrm>
            <a:off x="5031740" y="4902290"/>
            <a:ext cx="4391660" cy="1000760"/>
          </a:xfrm>
          <a:prstGeom prst="rect">
            <a:avLst/>
          </a:prstGeom>
        </p:spPr>
        <p:txBody>
          <a:bodyPr vert="horz" wrap="square" lIns="0" tIns="12065" rIns="0" bIns="0" rtlCol="0">
            <a:spAutoFit/>
          </a:bodyPr>
          <a:lstStyle/>
          <a:p>
            <a:pPr marL="100965" marR="5080" indent="-88900">
              <a:lnSpc>
                <a:spcPct val="100000"/>
              </a:lnSpc>
              <a:spcBef>
                <a:spcPts val="95"/>
              </a:spcBef>
            </a:pPr>
            <a:r>
              <a:rPr sz="1600" b="1" spc="-10" dirty="0">
                <a:latin typeface="Meiryo UI"/>
                <a:cs typeface="Meiryo UI"/>
              </a:rPr>
              <a:t>・</a:t>
            </a:r>
            <a:r>
              <a:rPr sz="1600" b="1" spc="-5" dirty="0">
                <a:latin typeface="Meiryo UI"/>
                <a:cs typeface="Meiryo UI"/>
              </a:rPr>
              <a:t>対象株式数の上限</a:t>
            </a:r>
            <a:r>
              <a:rPr sz="1600" b="1" spc="-10" dirty="0">
                <a:latin typeface="Meiryo UI"/>
                <a:cs typeface="Meiryo UI"/>
              </a:rPr>
              <a:t>を</a:t>
            </a:r>
            <a:r>
              <a:rPr sz="1600" b="1" spc="-5" dirty="0">
                <a:latin typeface="Meiryo UI"/>
                <a:cs typeface="Meiryo UI"/>
              </a:rPr>
              <a:t>撤廃</a:t>
            </a:r>
            <a:r>
              <a:rPr sz="1600" b="1" spc="-10" dirty="0">
                <a:latin typeface="Meiryo UI"/>
                <a:cs typeface="Meiryo UI"/>
              </a:rPr>
              <a:t>し</a:t>
            </a:r>
            <a:r>
              <a:rPr sz="1600" b="1" spc="-5" dirty="0">
                <a:solidFill>
                  <a:srgbClr val="FF0000"/>
                </a:solidFill>
                <a:latin typeface="Meiryo UI"/>
                <a:cs typeface="Meiryo UI"/>
              </a:rPr>
              <a:t>議決権</a:t>
            </a:r>
            <a:r>
              <a:rPr sz="1600" b="1" spc="0" dirty="0">
                <a:solidFill>
                  <a:srgbClr val="FF0000"/>
                </a:solidFill>
                <a:latin typeface="Meiryo UI"/>
                <a:cs typeface="Meiryo UI"/>
              </a:rPr>
              <a:t>株</a:t>
            </a:r>
            <a:r>
              <a:rPr sz="1600" b="1" spc="-5" dirty="0">
                <a:solidFill>
                  <a:srgbClr val="FF0000"/>
                </a:solidFill>
                <a:latin typeface="Meiryo UI"/>
                <a:cs typeface="Meiryo UI"/>
              </a:rPr>
              <a:t>式の全</a:t>
            </a:r>
            <a:r>
              <a:rPr sz="1600" b="1" spc="-10" dirty="0">
                <a:solidFill>
                  <a:srgbClr val="FF0000"/>
                </a:solidFill>
                <a:latin typeface="Meiryo UI"/>
                <a:cs typeface="Meiryo UI"/>
              </a:rPr>
              <a:t>て</a:t>
            </a:r>
            <a:r>
              <a:rPr sz="1600" b="1" dirty="0">
                <a:solidFill>
                  <a:srgbClr val="FF0000"/>
                </a:solidFill>
                <a:latin typeface="Meiryo UI"/>
                <a:cs typeface="Meiryo UI"/>
              </a:rPr>
              <a:t>を</a:t>
            </a:r>
            <a:r>
              <a:rPr sz="1600" b="1" spc="-5" dirty="0">
                <a:solidFill>
                  <a:srgbClr val="FF0000"/>
                </a:solidFill>
                <a:latin typeface="Meiryo UI"/>
                <a:cs typeface="Meiryo UI"/>
              </a:rPr>
              <a:t>猶 予対象</a:t>
            </a:r>
            <a:r>
              <a:rPr sz="1600" b="1" spc="-10" dirty="0">
                <a:latin typeface="Meiryo UI"/>
                <a:cs typeface="Meiryo UI"/>
              </a:rPr>
              <a:t>とす</a:t>
            </a:r>
            <a:r>
              <a:rPr sz="1600" b="1" spc="-5" dirty="0">
                <a:latin typeface="Meiryo UI"/>
                <a:cs typeface="Meiryo UI"/>
              </a:rPr>
              <a:t>る。</a:t>
            </a:r>
            <a:endParaRPr sz="1600">
              <a:latin typeface="Meiryo UI"/>
              <a:cs typeface="Meiryo UI"/>
            </a:endParaRPr>
          </a:p>
          <a:p>
            <a:pPr marL="12700">
              <a:lnSpc>
                <a:spcPct val="100000"/>
              </a:lnSpc>
            </a:pPr>
            <a:r>
              <a:rPr sz="1600" b="1" spc="-10" dirty="0">
                <a:latin typeface="Meiryo UI"/>
                <a:cs typeface="Meiryo UI"/>
              </a:rPr>
              <a:t>・</a:t>
            </a:r>
            <a:r>
              <a:rPr sz="1600" b="1" spc="-5" dirty="0">
                <a:solidFill>
                  <a:srgbClr val="FF0000"/>
                </a:solidFill>
                <a:latin typeface="Meiryo UI"/>
                <a:cs typeface="Meiryo UI"/>
              </a:rPr>
              <a:t>猶予割合</a:t>
            </a:r>
            <a:r>
              <a:rPr sz="1600" b="1" spc="-10" dirty="0">
                <a:solidFill>
                  <a:srgbClr val="FF0000"/>
                </a:solidFill>
                <a:latin typeface="Meiryo UI"/>
                <a:cs typeface="Meiryo UI"/>
              </a:rPr>
              <a:t>を</a:t>
            </a:r>
            <a:r>
              <a:rPr sz="1600" b="1" spc="-5" dirty="0">
                <a:solidFill>
                  <a:srgbClr val="FF0000"/>
                </a:solidFill>
                <a:latin typeface="Meiryo UI"/>
                <a:cs typeface="Meiryo UI"/>
              </a:rPr>
              <a:t>100%</a:t>
            </a:r>
            <a:r>
              <a:rPr sz="1600" b="1" spc="-10" dirty="0">
                <a:latin typeface="Meiryo UI"/>
                <a:cs typeface="Meiryo UI"/>
              </a:rPr>
              <a:t>に</a:t>
            </a:r>
            <a:r>
              <a:rPr sz="1600" b="1" spc="-5" dirty="0">
                <a:latin typeface="Meiryo UI"/>
                <a:cs typeface="Meiryo UI"/>
              </a:rPr>
              <a:t>拡</a:t>
            </a:r>
            <a:r>
              <a:rPr sz="1600" b="1" dirty="0">
                <a:latin typeface="Meiryo UI"/>
                <a:cs typeface="Meiryo UI"/>
              </a:rPr>
              <a:t>大</a:t>
            </a:r>
            <a:r>
              <a:rPr sz="1600" b="1" spc="-5" dirty="0">
                <a:latin typeface="Meiryo UI"/>
                <a:cs typeface="Meiryo UI"/>
              </a:rPr>
              <a:t>。</a:t>
            </a:r>
            <a:endParaRPr sz="1600">
              <a:latin typeface="Meiryo UI"/>
              <a:cs typeface="Meiryo UI"/>
            </a:endParaRPr>
          </a:p>
          <a:p>
            <a:pPr marL="12700">
              <a:lnSpc>
                <a:spcPct val="100000"/>
              </a:lnSpc>
            </a:pPr>
            <a:r>
              <a:rPr sz="1600" spc="-5" dirty="0">
                <a:latin typeface="Meiryo UI"/>
                <a:cs typeface="Meiryo UI"/>
              </a:rPr>
              <a:t>⇒</a:t>
            </a:r>
            <a:r>
              <a:rPr sz="1600" b="1" spc="-5" dirty="0">
                <a:latin typeface="Meiryo UI"/>
                <a:cs typeface="Meiryo UI"/>
              </a:rPr>
              <a:t>事業承継</a:t>
            </a:r>
            <a:r>
              <a:rPr sz="1600" b="1" spc="-10" dirty="0">
                <a:latin typeface="Meiryo UI"/>
                <a:cs typeface="Meiryo UI"/>
              </a:rPr>
              <a:t>に</a:t>
            </a:r>
            <a:r>
              <a:rPr sz="1600" b="1" spc="-5" dirty="0">
                <a:latin typeface="Meiryo UI"/>
                <a:cs typeface="Meiryo UI"/>
              </a:rPr>
              <a:t>係る金銭負担</a:t>
            </a:r>
            <a:r>
              <a:rPr sz="1600" b="1" spc="-15" dirty="0">
                <a:latin typeface="Meiryo UI"/>
                <a:cs typeface="Meiryo UI"/>
              </a:rPr>
              <a:t>は</a:t>
            </a:r>
            <a:r>
              <a:rPr sz="1600" b="1" spc="-10" dirty="0">
                <a:solidFill>
                  <a:srgbClr val="FF0000"/>
                </a:solidFill>
                <a:latin typeface="Meiryo UI"/>
                <a:cs typeface="Meiryo UI"/>
              </a:rPr>
              <a:t>ゼ</a:t>
            </a:r>
            <a:r>
              <a:rPr sz="1600" b="1" spc="-5" dirty="0">
                <a:solidFill>
                  <a:srgbClr val="FF0000"/>
                </a:solidFill>
                <a:latin typeface="Meiryo UI"/>
                <a:cs typeface="Meiryo UI"/>
              </a:rPr>
              <a:t>ロ</a:t>
            </a:r>
            <a:r>
              <a:rPr sz="1600" b="1" spc="-10" dirty="0">
                <a:latin typeface="Meiryo UI"/>
                <a:cs typeface="Meiryo UI"/>
              </a:rPr>
              <a:t>と</a:t>
            </a:r>
            <a:r>
              <a:rPr sz="1600" b="1" spc="-5" dirty="0">
                <a:latin typeface="Meiryo UI"/>
                <a:cs typeface="Meiryo UI"/>
              </a:rPr>
              <a:t>なる</a:t>
            </a:r>
            <a:endParaRPr sz="1600">
              <a:latin typeface="Meiryo UI"/>
              <a:cs typeface="Meiryo UI"/>
            </a:endParaRPr>
          </a:p>
        </p:txBody>
      </p:sp>
      <p:sp>
        <p:nvSpPr>
          <p:cNvPr id="17" name="object 17"/>
          <p:cNvSpPr txBox="1">
            <a:spLocks noGrp="1"/>
          </p:cNvSpPr>
          <p:nvPr>
            <p:ph type="title"/>
          </p:nvPr>
        </p:nvSpPr>
        <p:spPr>
          <a:xfrm>
            <a:off x="350771" y="-18746"/>
            <a:ext cx="9282813"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18" name="object 18"/>
          <p:cNvSpPr txBox="1"/>
          <p:nvPr/>
        </p:nvSpPr>
        <p:spPr>
          <a:xfrm>
            <a:off x="-8820" y="309880"/>
            <a:ext cx="45796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eiryo UI"/>
                <a:cs typeface="Meiryo UI"/>
              </a:rPr>
              <a:t>（事業承継税制①対象株式数上限等</a:t>
            </a:r>
            <a:r>
              <a:rPr sz="1800" b="1" spc="0" dirty="0">
                <a:latin typeface="Meiryo UI"/>
                <a:cs typeface="Meiryo UI"/>
              </a:rPr>
              <a:t>の</a:t>
            </a:r>
            <a:r>
              <a:rPr sz="1800" b="1" dirty="0">
                <a:latin typeface="Meiryo UI"/>
                <a:cs typeface="Meiryo UI"/>
              </a:rPr>
              <a:t>撤廃）</a:t>
            </a:r>
            <a:endParaRPr sz="1800" dirty="0">
              <a:latin typeface="Meiryo UI"/>
              <a:cs typeface="Meiryo UI"/>
            </a:endParaRPr>
          </a:p>
        </p:txBody>
      </p:sp>
      <p:sp>
        <p:nvSpPr>
          <p:cNvPr id="19" name="object 19"/>
          <p:cNvSpPr txBox="1"/>
          <p:nvPr/>
        </p:nvSpPr>
        <p:spPr>
          <a:xfrm>
            <a:off x="7899400" y="381000"/>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p>
        </p:txBody>
      </p:sp>
      <p:sp>
        <p:nvSpPr>
          <p:cNvPr id="20" name="object 20"/>
          <p:cNvSpPr txBox="1"/>
          <p:nvPr/>
        </p:nvSpPr>
        <p:spPr>
          <a:xfrm>
            <a:off x="5080476" y="2403797"/>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Meiryo UI"/>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Meiryo UI"/>
              </a:rPr>
              <a:t>制度</a:t>
            </a:r>
            <a:endParaRPr sz="1600" dirty="0">
              <a:latin typeface="Meiryo UI" panose="020B0604030504040204" pitchFamily="50" charset="-128"/>
              <a:ea typeface="Meiryo UI" panose="020B0604030504040204" pitchFamily="50" charset="-128"/>
              <a:cs typeface="Meiryo UI"/>
            </a:endParaRPr>
          </a:p>
        </p:txBody>
      </p:sp>
      <p:sp>
        <p:nvSpPr>
          <p:cNvPr id="21" name="object 21"/>
          <p:cNvSpPr/>
          <p:nvPr/>
        </p:nvSpPr>
        <p:spPr>
          <a:xfrm>
            <a:off x="6673595" y="3960876"/>
            <a:ext cx="1140460" cy="692150"/>
          </a:xfrm>
          <a:custGeom>
            <a:avLst/>
            <a:gdLst/>
            <a:ahLst/>
            <a:cxnLst/>
            <a:rect l="l" t="t" r="r" b="b"/>
            <a:pathLst>
              <a:path w="1140459" h="692150">
                <a:moveTo>
                  <a:pt x="1139952" y="345948"/>
                </a:moveTo>
                <a:lnTo>
                  <a:pt x="0" y="345948"/>
                </a:lnTo>
                <a:lnTo>
                  <a:pt x="569976" y="691896"/>
                </a:lnTo>
                <a:lnTo>
                  <a:pt x="1139952" y="345948"/>
                </a:lnTo>
                <a:close/>
              </a:path>
              <a:path w="1140459" h="692150">
                <a:moveTo>
                  <a:pt x="854963" y="0"/>
                </a:moveTo>
                <a:lnTo>
                  <a:pt x="284988" y="0"/>
                </a:lnTo>
                <a:lnTo>
                  <a:pt x="284988" y="345948"/>
                </a:lnTo>
                <a:lnTo>
                  <a:pt x="854963" y="345948"/>
                </a:lnTo>
                <a:lnTo>
                  <a:pt x="854963" y="0"/>
                </a:lnTo>
                <a:close/>
              </a:path>
            </a:pathLst>
          </a:custGeom>
          <a:solidFill>
            <a:srgbClr val="C6D9F1"/>
          </a:solidFill>
        </p:spPr>
        <p:txBody>
          <a:bodyPr wrap="square" lIns="0" tIns="0" rIns="0" bIns="0" rtlCol="0"/>
          <a:lstStyle/>
          <a:p>
            <a:endParaRPr/>
          </a:p>
        </p:txBody>
      </p:sp>
      <p:sp>
        <p:nvSpPr>
          <p:cNvPr id="22" name="object 22"/>
          <p:cNvSpPr/>
          <p:nvPr/>
        </p:nvSpPr>
        <p:spPr>
          <a:xfrm>
            <a:off x="6673595" y="3960876"/>
            <a:ext cx="1140460" cy="692150"/>
          </a:xfrm>
          <a:custGeom>
            <a:avLst/>
            <a:gdLst/>
            <a:ahLst/>
            <a:cxnLst/>
            <a:rect l="l" t="t" r="r" b="b"/>
            <a:pathLst>
              <a:path w="1140459" h="692150">
                <a:moveTo>
                  <a:pt x="0" y="345948"/>
                </a:moveTo>
                <a:lnTo>
                  <a:pt x="284988" y="345948"/>
                </a:lnTo>
                <a:lnTo>
                  <a:pt x="284988" y="0"/>
                </a:lnTo>
                <a:lnTo>
                  <a:pt x="854963" y="0"/>
                </a:lnTo>
                <a:lnTo>
                  <a:pt x="854963" y="345948"/>
                </a:lnTo>
                <a:lnTo>
                  <a:pt x="1139952" y="345948"/>
                </a:lnTo>
                <a:lnTo>
                  <a:pt x="569976" y="691896"/>
                </a:lnTo>
                <a:lnTo>
                  <a:pt x="0" y="345948"/>
                </a:lnTo>
                <a:close/>
              </a:path>
            </a:pathLst>
          </a:custGeom>
          <a:ln w="9144">
            <a:solidFill>
              <a:srgbClr val="C6D9F1"/>
            </a:solidFill>
          </a:ln>
        </p:spPr>
        <p:txBody>
          <a:bodyPr wrap="square" lIns="0" tIns="0" rIns="0" bIns="0" rtlCol="0"/>
          <a:lstStyle/>
          <a:p>
            <a:endParaRPr/>
          </a:p>
        </p:txBody>
      </p:sp>
      <p:sp>
        <p:nvSpPr>
          <p:cNvPr id="23" name="object 23"/>
          <p:cNvSpPr txBox="1"/>
          <p:nvPr/>
        </p:nvSpPr>
        <p:spPr>
          <a:xfrm>
            <a:off x="5094304" y="4602165"/>
            <a:ext cx="63373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Meiryo UI"/>
                <a:cs typeface="Meiryo UI"/>
              </a:rPr>
              <a:t>改正案</a:t>
            </a:r>
            <a:endParaRPr sz="1600">
              <a:latin typeface="Meiryo UI"/>
              <a:cs typeface="Meiryo UI"/>
            </a:endParaRPr>
          </a:p>
        </p:txBody>
      </p:sp>
      <p:sp>
        <p:nvSpPr>
          <p:cNvPr id="24" name="object 24"/>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22</a:t>
            </a:r>
            <a:endParaRPr sz="1400" dirty="0">
              <a:latin typeface="Meiryo UI"/>
              <a:cs typeface="Meiryo UI"/>
            </a:endParaRPr>
          </a:p>
        </p:txBody>
      </p:sp>
      <p:sp>
        <p:nvSpPr>
          <p:cNvPr id="25" name="object 25"/>
          <p:cNvSpPr txBox="1"/>
          <p:nvPr/>
        </p:nvSpPr>
        <p:spPr>
          <a:xfrm>
            <a:off x="147828" y="2225039"/>
            <a:ext cx="917575" cy="268605"/>
          </a:xfrm>
          <a:prstGeom prst="rect">
            <a:avLst/>
          </a:prstGeom>
          <a:ln w="12192">
            <a:solidFill>
              <a:srgbClr val="000000"/>
            </a:solidFill>
          </a:ln>
        </p:spPr>
        <p:txBody>
          <a:bodyPr vert="horz" wrap="square" lIns="0" tIns="27305" rIns="0" bIns="0" rtlCol="0">
            <a:spAutoFit/>
          </a:bodyPr>
          <a:lstStyle/>
          <a:p>
            <a:pPr marL="100330">
              <a:lnSpc>
                <a:spcPct val="100000"/>
              </a:lnSpc>
              <a:spcBef>
                <a:spcPts val="215"/>
              </a:spcBef>
            </a:pPr>
            <a:r>
              <a:rPr sz="1400" dirty="0">
                <a:latin typeface="Meiryo UI"/>
                <a:cs typeface="Meiryo UI"/>
              </a:rPr>
              <a:t>改正概要</a:t>
            </a:r>
            <a:endParaRPr sz="1400">
              <a:latin typeface="Meiryo UI"/>
              <a:cs typeface="Meiryo UI"/>
            </a:endParaRPr>
          </a:p>
        </p:txBody>
      </p:sp>
    </p:spTree>
    <p:extLst>
      <p:ext uri="{BB962C8B-B14F-4D97-AF65-F5344CB8AC3E}">
        <p14:creationId xmlns:p14="http://schemas.microsoft.com/office/powerpoint/2010/main" val="51210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3776" y="3485677"/>
            <a:ext cx="356870" cy="2341245"/>
          </a:xfrm>
          <a:custGeom>
            <a:avLst/>
            <a:gdLst/>
            <a:ahLst/>
            <a:cxnLst/>
            <a:rect l="l" t="t" r="r" b="b"/>
            <a:pathLst>
              <a:path w="356869" h="2341245">
                <a:moveTo>
                  <a:pt x="356616" y="0"/>
                </a:moveTo>
                <a:lnTo>
                  <a:pt x="0" y="0"/>
                </a:lnTo>
                <a:lnTo>
                  <a:pt x="0" y="2340864"/>
                </a:lnTo>
                <a:lnTo>
                  <a:pt x="356616" y="2340864"/>
                </a:lnTo>
                <a:lnTo>
                  <a:pt x="356616" y="0"/>
                </a:lnTo>
                <a:close/>
              </a:path>
            </a:pathLst>
          </a:custGeom>
          <a:solidFill>
            <a:srgbClr val="4F81BD"/>
          </a:solidFill>
        </p:spPr>
        <p:txBody>
          <a:bodyPr wrap="square" lIns="0" tIns="0" rIns="0" bIns="0" rtlCol="0"/>
          <a:lstStyle/>
          <a:p>
            <a:endParaRPr/>
          </a:p>
        </p:txBody>
      </p:sp>
      <p:sp>
        <p:nvSpPr>
          <p:cNvPr id="3" name="object 3"/>
          <p:cNvSpPr/>
          <p:nvPr/>
        </p:nvSpPr>
        <p:spPr>
          <a:xfrm>
            <a:off x="1385316" y="4017553"/>
            <a:ext cx="358140" cy="1236345"/>
          </a:xfrm>
          <a:custGeom>
            <a:avLst/>
            <a:gdLst/>
            <a:ahLst/>
            <a:cxnLst/>
            <a:rect l="l" t="t" r="r" b="b"/>
            <a:pathLst>
              <a:path w="358139" h="1236345">
                <a:moveTo>
                  <a:pt x="0" y="1235964"/>
                </a:moveTo>
                <a:lnTo>
                  <a:pt x="358140" y="1235964"/>
                </a:lnTo>
                <a:lnTo>
                  <a:pt x="358140" y="0"/>
                </a:lnTo>
                <a:lnTo>
                  <a:pt x="0" y="0"/>
                </a:lnTo>
                <a:lnTo>
                  <a:pt x="0" y="1235964"/>
                </a:lnTo>
                <a:close/>
              </a:path>
            </a:pathLst>
          </a:custGeom>
          <a:solidFill>
            <a:srgbClr val="4F81BD"/>
          </a:solidFill>
        </p:spPr>
        <p:txBody>
          <a:bodyPr wrap="square" lIns="0" tIns="0" rIns="0" bIns="0" rtlCol="0"/>
          <a:lstStyle/>
          <a:p>
            <a:endParaRPr/>
          </a:p>
        </p:txBody>
      </p:sp>
      <p:sp>
        <p:nvSpPr>
          <p:cNvPr id="4" name="object 4"/>
          <p:cNvSpPr/>
          <p:nvPr/>
        </p:nvSpPr>
        <p:spPr>
          <a:xfrm>
            <a:off x="1385316" y="5561365"/>
            <a:ext cx="358140" cy="265430"/>
          </a:xfrm>
          <a:custGeom>
            <a:avLst/>
            <a:gdLst/>
            <a:ahLst/>
            <a:cxnLst/>
            <a:rect l="l" t="t" r="r" b="b"/>
            <a:pathLst>
              <a:path w="358139" h="265429">
                <a:moveTo>
                  <a:pt x="0" y="265175"/>
                </a:moveTo>
                <a:lnTo>
                  <a:pt x="358140" y="265175"/>
                </a:lnTo>
                <a:lnTo>
                  <a:pt x="358140" y="0"/>
                </a:lnTo>
                <a:lnTo>
                  <a:pt x="0" y="0"/>
                </a:lnTo>
                <a:lnTo>
                  <a:pt x="0" y="265175"/>
                </a:lnTo>
                <a:close/>
              </a:path>
            </a:pathLst>
          </a:custGeom>
          <a:solidFill>
            <a:srgbClr val="4F81BD"/>
          </a:solidFill>
        </p:spPr>
        <p:txBody>
          <a:bodyPr wrap="square" lIns="0" tIns="0" rIns="0" bIns="0" rtlCol="0"/>
          <a:lstStyle/>
          <a:p>
            <a:endParaRPr/>
          </a:p>
        </p:txBody>
      </p:sp>
      <p:sp>
        <p:nvSpPr>
          <p:cNvPr id="5" name="object 5"/>
          <p:cNvSpPr/>
          <p:nvPr/>
        </p:nvSpPr>
        <p:spPr>
          <a:xfrm>
            <a:off x="2278379" y="4336068"/>
            <a:ext cx="356870" cy="917575"/>
          </a:xfrm>
          <a:custGeom>
            <a:avLst/>
            <a:gdLst/>
            <a:ahLst/>
            <a:cxnLst/>
            <a:rect l="l" t="t" r="r" b="b"/>
            <a:pathLst>
              <a:path w="356869" h="917575">
                <a:moveTo>
                  <a:pt x="0" y="917447"/>
                </a:moveTo>
                <a:lnTo>
                  <a:pt x="356616" y="917447"/>
                </a:lnTo>
                <a:lnTo>
                  <a:pt x="356616" y="0"/>
                </a:lnTo>
                <a:lnTo>
                  <a:pt x="0" y="0"/>
                </a:lnTo>
                <a:lnTo>
                  <a:pt x="0" y="917447"/>
                </a:lnTo>
                <a:close/>
              </a:path>
            </a:pathLst>
          </a:custGeom>
          <a:solidFill>
            <a:srgbClr val="4F81BD"/>
          </a:solidFill>
        </p:spPr>
        <p:txBody>
          <a:bodyPr wrap="square" lIns="0" tIns="0" rIns="0" bIns="0" rtlCol="0"/>
          <a:lstStyle/>
          <a:p>
            <a:endParaRPr/>
          </a:p>
        </p:txBody>
      </p:sp>
      <p:sp>
        <p:nvSpPr>
          <p:cNvPr id="6" name="object 6"/>
          <p:cNvSpPr/>
          <p:nvPr/>
        </p:nvSpPr>
        <p:spPr>
          <a:xfrm>
            <a:off x="2278379" y="5561365"/>
            <a:ext cx="356870" cy="265430"/>
          </a:xfrm>
          <a:custGeom>
            <a:avLst/>
            <a:gdLst/>
            <a:ahLst/>
            <a:cxnLst/>
            <a:rect l="l" t="t" r="r" b="b"/>
            <a:pathLst>
              <a:path w="356869" h="265429">
                <a:moveTo>
                  <a:pt x="0" y="265176"/>
                </a:moveTo>
                <a:lnTo>
                  <a:pt x="356616" y="265176"/>
                </a:lnTo>
                <a:lnTo>
                  <a:pt x="356616" y="0"/>
                </a:lnTo>
                <a:lnTo>
                  <a:pt x="0" y="0"/>
                </a:lnTo>
                <a:lnTo>
                  <a:pt x="0" y="265176"/>
                </a:lnTo>
                <a:close/>
              </a:path>
            </a:pathLst>
          </a:custGeom>
          <a:solidFill>
            <a:srgbClr val="4F81BD"/>
          </a:solidFill>
        </p:spPr>
        <p:txBody>
          <a:bodyPr wrap="square" lIns="0" tIns="0" rIns="0" bIns="0" rtlCol="0"/>
          <a:lstStyle/>
          <a:p>
            <a:endParaRPr/>
          </a:p>
        </p:txBody>
      </p:sp>
      <p:sp>
        <p:nvSpPr>
          <p:cNvPr id="7" name="object 7"/>
          <p:cNvSpPr/>
          <p:nvPr/>
        </p:nvSpPr>
        <p:spPr>
          <a:xfrm>
            <a:off x="3171444" y="4549429"/>
            <a:ext cx="356870" cy="704215"/>
          </a:xfrm>
          <a:custGeom>
            <a:avLst/>
            <a:gdLst/>
            <a:ahLst/>
            <a:cxnLst/>
            <a:rect l="l" t="t" r="r" b="b"/>
            <a:pathLst>
              <a:path w="356870" h="704214">
                <a:moveTo>
                  <a:pt x="0" y="704088"/>
                </a:moveTo>
                <a:lnTo>
                  <a:pt x="356616" y="704088"/>
                </a:lnTo>
                <a:lnTo>
                  <a:pt x="356616" y="0"/>
                </a:lnTo>
                <a:lnTo>
                  <a:pt x="0" y="0"/>
                </a:lnTo>
                <a:lnTo>
                  <a:pt x="0" y="704088"/>
                </a:lnTo>
                <a:close/>
              </a:path>
            </a:pathLst>
          </a:custGeom>
          <a:solidFill>
            <a:srgbClr val="4F81BD"/>
          </a:solidFill>
        </p:spPr>
        <p:txBody>
          <a:bodyPr wrap="square" lIns="0" tIns="0" rIns="0" bIns="0" rtlCol="0"/>
          <a:lstStyle/>
          <a:p>
            <a:endParaRPr/>
          </a:p>
        </p:txBody>
      </p:sp>
      <p:sp>
        <p:nvSpPr>
          <p:cNvPr id="8" name="object 8"/>
          <p:cNvSpPr/>
          <p:nvPr/>
        </p:nvSpPr>
        <p:spPr>
          <a:xfrm>
            <a:off x="3171444" y="5561365"/>
            <a:ext cx="356870" cy="265430"/>
          </a:xfrm>
          <a:custGeom>
            <a:avLst/>
            <a:gdLst/>
            <a:ahLst/>
            <a:cxnLst/>
            <a:rect l="l" t="t" r="r" b="b"/>
            <a:pathLst>
              <a:path w="356870" h="265429">
                <a:moveTo>
                  <a:pt x="0" y="265175"/>
                </a:moveTo>
                <a:lnTo>
                  <a:pt x="356616" y="265175"/>
                </a:lnTo>
                <a:lnTo>
                  <a:pt x="356616" y="0"/>
                </a:lnTo>
                <a:lnTo>
                  <a:pt x="0" y="0"/>
                </a:lnTo>
                <a:lnTo>
                  <a:pt x="0" y="265175"/>
                </a:lnTo>
                <a:close/>
              </a:path>
            </a:pathLst>
          </a:custGeom>
          <a:solidFill>
            <a:srgbClr val="4F81BD"/>
          </a:solidFill>
        </p:spPr>
        <p:txBody>
          <a:bodyPr wrap="square" lIns="0" tIns="0" rIns="0" bIns="0" rtlCol="0"/>
          <a:lstStyle/>
          <a:p>
            <a:endParaRPr/>
          </a:p>
        </p:txBody>
      </p:sp>
      <p:sp>
        <p:nvSpPr>
          <p:cNvPr id="9" name="object 9"/>
          <p:cNvSpPr/>
          <p:nvPr/>
        </p:nvSpPr>
        <p:spPr>
          <a:xfrm>
            <a:off x="4062984" y="4230912"/>
            <a:ext cx="358140" cy="1595755"/>
          </a:xfrm>
          <a:custGeom>
            <a:avLst/>
            <a:gdLst/>
            <a:ahLst/>
            <a:cxnLst/>
            <a:rect l="l" t="t" r="r" b="b"/>
            <a:pathLst>
              <a:path w="358139" h="1595754">
                <a:moveTo>
                  <a:pt x="358139" y="0"/>
                </a:moveTo>
                <a:lnTo>
                  <a:pt x="0" y="0"/>
                </a:lnTo>
                <a:lnTo>
                  <a:pt x="0" y="1595628"/>
                </a:lnTo>
                <a:lnTo>
                  <a:pt x="358139" y="1595628"/>
                </a:lnTo>
                <a:lnTo>
                  <a:pt x="358139" y="0"/>
                </a:lnTo>
                <a:close/>
              </a:path>
            </a:pathLst>
          </a:custGeom>
          <a:solidFill>
            <a:srgbClr val="4F81BD"/>
          </a:solidFill>
        </p:spPr>
        <p:txBody>
          <a:bodyPr wrap="square" lIns="0" tIns="0" rIns="0" bIns="0" rtlCol="0"/>
          <a:lstStyle/>
          <a:p>
            <a:endParaRPr/>
          </a:p>
        </p:txBody>
      </p:sp>
      <p:sp>
        <p:nvSpPr>
          <p:cNvPr id="10" name="object 10"/>
          <p:cNvSpPr/>
          <p:nvPr/>
        </p:nvSpPr>
        <p:spPr>
          <a:xfrm>
            <a:off x="225552" y="5826541"/>
            <a:ext cx="4462780" cy="0"/>
          </a:xfrm>
          <a:custGeom>
            <a:avLst/>
            <a:gdLst/>
            <a:ahLst/>
            <a:cxnLst/>
            <a:rect l="l" t="t" r="r" b="b"/>
            <a:pathLst>
              <a:path w="4462780">
                <a:moveTo>
                  <a:pt x="0" y="0"/>
                </a:moveTo>
                <a:lnTo>
                  <a:pt x="4462272" y="0"/>
                </a:lnTo>
              </a:path>
            </a:pathLst>
          </a:custGeom>
          <a:ln w="9144">
            <a:solidFill>
              <a:srgbClr val="878787"/>
            </a:solidFill>
          </a:ln>
        </p:spPr>
        <p:txBody>
          <a:bodyPr wrap="square" lIns="0" tIns="0" rIns="0" bIns="0" rtlCol="0"/>
          <a:lstStyle/>
          <a:p>
            <a:endParaRPr/>
          </a:p>
        </p:txBody>
      </p:sp>
      <p:sp>
        <p:nvSpPr>
          <p:cNvPr id="11" name="object 11"/>
          <p:cNvSpPr/>
          <p:nvPr/>
        </p:nvSpPr>
        <p:spPr>
          <a:xfrm>
            <a:off x="225552"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2" name="object 12"/>
          <p:cNvSpPr/>
          <p:nvPr/>
        </p:nvSpPr>
        <p:spPr>
          <a:xfrm>
            <a:off x="1118616"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3" name="object 13"/>
          <p:cNvSpPr/>
          <p:nvPr/>
        </p:nvSpPr>
        <p:spPr>
          <a:xfrm>
            <a:off x="2010155"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4" name="object 14"/>
          <p:cNvSpPr/>
          <p:nvPr/>
        </p:nvSpPr>
        <p:spPr>
          <a:xfrm>
            <a:off x="2903220"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5" name="object 15"/>
          <p:cNvSpPr/>
          <p:nvPr/>
        </p:nvSpPr>
        <p:spPr>
          <a:xfrm>
            <a:off x="3796284"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6" name="object 16"/>
          <p:cNvSpPr/>
          <p:nvPr/>
        </p:nvSpPr>
        <p:spPr>
          <a:xfrm>
            <a:off x="4687823" y="5826541"/>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7" name="object 17"/>
          <p:cNvSpPr txBox="1"/>
          <p:nvPr/>
        </p:nvSpPr>
        <p:spPr>
          <a:xfrm>
            <a:off x="316566" y="6024880"/>
            <a:ext cx="4282440" cy="299720"/>
          </a:xfrm>
          <a:prstGeom prst="rect">
            <a:avLst/>
          </a:prstGeom>
        </p:spPr>
        <p:txBody>
          <a:bodyPr vert="horz" wrap="square" lIns="0" tIns="12700" rIns="0" bIns="0" rtlCol="0">
            <a:spAutoFit/>
          </a:bodyPr>
          <a:lstStyle/>
          <a:p>
            <a:pPr marL="12700">
              <a:lnSpc>
                <a:spcPct val="100000"/>
              </a:lnSpc>
              <a:spcBef>
                <a:spcPts val="100"/>
              </a:spcBef>
              <a:tabLst>
                <a:tab pos="904875" algn="l"/>
                <a:tab pos="1797685" algn="l"/>
                <a:tab pos="2690495" algn="l"/>
                <a:tab pos="3583304" algn="l"/>
              </a:tabLst>
            </a:pPr>
            <a:r>
              <a:rPr sz="1800" dirty="0">
                <a:latin typeface="メイリオ"/>
                <a:cs typeface="メイリオ"/>
              </a:rPr>
              <a:t>１年目	２年目	３年目	４年目	５年目</a:t>
            </a:r>
            <a:endParaRPr sz="1800">
              <a:latin typeface="メイリオ"/>
              <a:cs typeface="メイリオ"/>
            </a:endParaRPr>
          </a:p>
        </p:txBody>
      </p:sp>
      <p:sp>
        <p:nvSpPr>
          <p:cNvPr id="18" name="object 18"/>
          <p:cNvSpPr txBox="1"/>
          <p:nvPr/>
        </p:nvSpPr>
        <p:spPr>
          <a:xfrm>
            <a:off x="1480369" y="2842768"/>
            <a:ext cx="9398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メイリオ"/>
                <a:cs typeface="メイリオ"/>
              </a:rPr>
              <a:t>従業員数</a:t>
            </a:r>
            <a:endParaRPr sz="1600" dirty="0">
              <a:latin typeface="メイリオ"/>
              <a:cs typeface="メイリオ"/>
            </a:endParaRPr>
          </a:p>
        </p:txBody>
      </p:sp>
      <p:sp>
        <p:nvSpPr>
          <p:cNvPr id="19" name="object 19"/>
          <p:cNvSpPr/>
          <p:nvPr/>
        </p:nvSpPr>
        <p:spPr>
          <a:xfrm>
            <a:off x="681227" y="5253517"/>
            <a:ext cx="3560445" cy="307975"/>
          </a:xfrm>
          <a:custGeom>
            <a:avLst/>
            <a:gdLst/>
            <a:ahLst/>
            <a:cxnLst/>
            <a:rect l="l" t="t" r="r" b="b"/>
            <a:pathLst>
              <a:path w="3560445" h="307975">
                <a:moveTo>
                  <a:pt x="0" y="0"/>
                </a:moveTo>
                <a:lnTo>
                  <a:pt x="3560064" y="0"/>
                </a:lnTo>
                <a:lnTo>
                  <a:pt x="3560064" y="307848"/>
                </a:lnTo>
                <a:lnTo>
                  <a:pt x="0" y="307848"/>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681227" y="5253517"/>
            <a:ext cx="3560445" cy="307975"/>
          </a:xfrm>
          <a:custGeom>
            <a:avLst/>
            <a:gdLst/>
            <a:ahLst/>
            <a:cxnLst/>
            <a:rect l="l" t="t" r="r" b="b"/>
            <a:pathLst>
              <a:path w="3560445" h="307975">
                <a:moveTo>
                  <a:pt x="0" y="0"/>
                </a:moveTo>
                <a:lnTo>
                  <a:pt x="3560064" y="0"/>
                </a:lnTo>
                <a:lnTo>
                  <a:pt x="3560064" y="307848"/>
                </a:lnTo>
                <a:lnTo>
                  <a:pt x="0" y="307848"/>
                </a:lnTo>
                <a:lnTo>
                  <a:pt x="0" y="0"/>
                </a:lnTo>
                <a:close/>
              </a:path>
            </a:pathLst>
          </a:custGeom>
          <a:ln w="9144">
            <a:solidFill>
              <a:srgbClr val="000000"/>
            </a:solidFill>
          </a:ln>
        </p:spPr>
        <p:txBody>
          <a:bodyPr wrap="square" lIns="0" tIns="0" rIns="0" bIns="0" rtlCol="0"/>
          <a:lstStyle/>
          <a:p>
            <a:endParaRPr/>
          </a:p>
        </p:txBody>
      </p:sp>
      <p:sp>
        <p:nvSpPr>
          <p:cNvPr id="21" name="object 21"/>
          <p:cNvSpPr txBox="1"/>
          <p:nvPr/>
        </p:nvSpPr>
        <p:spPr>
          <a:xfrm>
            <a:off x="681227" y="5253517"/>
            <a:ext cx="3560445" cy="307975"/>
          </a:xfrm>
          <a:prstGeom prst="rect">
            <a:avLst/>
          </a:prstGeom>
          <a:ln w="9144">
            <a:solidFill>
              <a:srgbClr val="000000"/>
            </a:solidFill>
          </a:ln>
        </p:spPr>
        <p:txBody>
          <a:bodyPr vert="horz" wrap="square" lIns="0" tIns="46355" rIns="0" bIns="0" rtlCol="0">
            <a:spAutoFit/>
          </a:bodyPr>
          <a:lstStyle/>
          <a:p>
            <a:pPr marL="635" algn="ctr">
              <a:lnSpc>
                <a:spcPct val="100000"/>
              </a:lnSpc>
              <a:spcBef>
                <a:spcPts val="365"/>
              </a:spcBef>
            </a:pPr>
            <a:r>
              <a:rPr sz="1400" dirty="0">
                <a:latin typeface="Meiryo UI"/>
                <a:cs typeface="Meiryo UI"/>
              </a:rPr>
              <a:t>５年平均16人</a:t>
            </a:r>
            <a:endParaRPr sz="1400">
              <a:latin typeface="Meiryo UI"/>
              <a:cs typeface="Meiryo UI"/>
            </a:endParaRPr>
          </a:p>
        </p:txBody>
      </p:sp>
      <p:sp>
        <p:nvSpPr>
          <p:cNvPr id="22" name="object 22"/>
          <p:cNvSpPr txBox="1"/>
          <p:nvPr/>
        </p:nvSpPr>
        <p:spPr>
          <a:xfrm>
            <a:off x="3174784" y="3255899"/>
            <a:ext cx="1372235" cy="453390"/>
          </a:xfrm>
          <a:prstGeom prst="rect">
            <a:avLst/>
          </a:prstGeom>
        </p:spPr>
        <p:txBody>
          <a:bodyPr vert="horz" wrap="square" lIns="0" tIns="13335" rIns="0" bIns="0" rtlCol="0">
            <a:spAutoFit/>
          </a:bodyPr>
          <a:lstStyle/>
          <a:p>
            <a:pPr marL="129539">
              <a:lnSpc>
                <a:spcPct val="100000"/>
              </a:lnSpc>
              <a:spcBef>
                <a:spcPts val="105"/>
              </a:spcBef>
            </a:pPr>
            <a:r>
              <a:rPr sz="1400" dirty="0">
                <a:latin typeface="Meiryo UI"/>
                <a:cs typeface="Meiryo UI"/>
              </a:rPr>
              <a:t>贈与時25人</a:t>
            </a:r>
            <a:endParaRPr sz="1400">
              <a:latin typeface="Meiryo UI"/>
              <a:cs typeface="Meiryo UI"/>
            </a:endParaRPr>
          </a:p>
          <a:p>
            <a:pPr marL="12700">
              <a:lnSpc>
                <a:spcPct val="100000"/>
              </a:lnSpc>
            </a:pPr>
            <a:r>
              <a:rPr sz="1400" spc="-5" dirty="0">
                <a:latin typeface="Meiryo UI"/>
                <a:cs typeface="Meiryo UI"/>
              </a:rPr>
              <a:t>(8</a:t>
            </a:r>
            <a:r>
              <a:rPr sz="1400" dirty="0">
                <a:latin typeface="Meiryo UI"/>
                <a:cs typeface="Meiryo UI"/>
              </a:rPr>
              <a:t>割基準=20人)</a:t>
            </a:r>
            <a:endParaRPr sz="1400">
              <a:latin typeface="Meiryo UI"/>
              <a:cs typeface="Meiryo UI"/>
            </a:endParaRPr>
          </a:p>
        </p:txBody>
      </p:sp>
      <p:sp>
        <p:nvSpPr>
          <p:cNvPr id="23" name="object 23"/>
          <p:cNvSpPr/>
          <p:nvPr/>
        </p:nvSpPr>
        <p:spPr>
          <a:xfrm>
            <a:off x="404622" y="3727232"/>
            <a:ext cx="4192904" cy="635"/>
          </a:xfrm>
          <a:custGeom>
            <a:avLst/>
            <a:gdLst/>
            <a:ahLst/>
            <a:cxnLst/>
            <a:rect l="l" t="t" r="r" b="b"/>
            <a:pathLst>
              <a:path w="4192904" h="635">
                <a:moveTo>
                  <a:pt x="0" y="380"/>
                </a:moveTo>
                <a:lnTo>
                  <a:pt x="4192638" y="0"/>
                </a:lnTo>
              </a:path>
            </a:pathLst>
          </a:custGeom>
          <a:ln w="28956">
            <a:solidFill>
              <a:srgbClr val="FFC000"/>
            </a:solidFill>
            <a:prstDash val="lgDash"/>
          </a:ln>
        </p:spPr>
        <p:txBody>
          <a:bodyPr wrap="square" lIns="0" tIns="0" rIns="0" bIns="0" rtlCol="0"/>
          <a:lstStyle/>
          <a:p>
            <a:endParaRPr/>
          </a:p>
        </p:txBody>
      </p:sp>
      <p:sp>
        <p:nvSpPr>
          <p:cNvPr id="25" name="object 25"/>
          <p:cNvSpPr/>
          <p:nvPr/>
        </p:nvSpPr>
        <p:spPr>
          <a:xfrm>
            <a:off x="56388" y="2738916"/>
            <a:ext cx="916305" cy="268605"/>
          </a:xfrm>
          <a:custGeom>
            <a:avLst/>
            <a:gdLst/>
            <a:ahLst/>
            <a:cxnLst/>
            <a:rect l="l" t="t" r="r" b="b"/>
            <a:pathLst>
              <a:path w="916305" h="268605">
                <a:moveTo>
                  <a:pt x="0" y="0"/>
                </a:moveTo>
                <a:lnTo>
                  <a:pt x="915924" y="0"/>
                </a:lnTo>
                <a:lnTo>
                  <a:pt x="915924" y="268224"/>
                </a:lnTo>
                <a:lnTo>
                  <a:pt x="0" y="268224"/>
                </a:lnTo>
                <a:lnTo>
                  <a:pt x="0" y="0"/>
                </a:lnTo>
                <a:close/>
              </a:path>
            </a:pathLst>
          </a:custGeom>
          <a:ln w="12192">
            <a:solidFill>
              <a:srgbClr val="000000"/>
            </a:solidFill>
          </a:ln>
        </p:spPr>
        <p:txBody>
          <a:bodyPr wrap="square" lIns="0" tIns="0" rIns="0" bIns="0" rtlCol="0"/>
          <a:lstStyle/>
          <a:p>
            <a:endParaRPr/>
          </a:p>
        </p:txBody>
      </p:sp>
      <p:sp>
        <p:nvSpPr>
          <p:cNvPr id="26" name="object 26"/>
          <p:cNvSpPr txBox="1"/>
          <p:nvPr/>
        </p:nvSpPr>
        <p:spPr>
          <a:xfrm>
            <a:off x="144419" y="2753493"/>
            <a:ext cx="73914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改正概要</a:t>
            </a:r>
            <a:endParaRPr sz="1400">
              <a:latin typeface="Meiryo UI"/>
              <a:cs typeface="Meiryo UI"/>
            </a:endParaRPr>
          </a:p>
        </p:txBody>
      </p:sp>
      <p:sp>
        <p:nvSpPr>
          <p:cNvPr id="27" name="object 27"/>
          <p:cNvSpPr/>
          <p:nvPr/>
        </p:nvSpPr>
        <p:spPr>
          <a:xfrm>
            <a:off x="56388" y="835025"/>
            <a:ext cx="9793605" cy="1527175"/>
          </a:xfrm>
          <a:custGeom>
            <a:avLst/>
            <a:gdLst/>
            <a:ahLst/>
            <a:cxnLst/>
            <a:rect l="l" t="t" r="r" b="b"/>
            <a:pathLst>
              <a:path w="9793605" h="1527175">
                <a:moveTo>
                  <a:pt x="0" y="0"/>
                </a:moveTo>
                <a:lnTo>
                  <a:pt x="9793224" y="0"/>
                </a:lnTo>
                <a:lnTo>
                  <a:pt x="9793224" y="1527048"/>
                </a:lnTo>
                <a:lnTo>
                  <a:pt x="0" y="1527048"/>
                </a:lnTo>
                <a:lnTo>
                  <a:pt x="0" y="0"/>
                </a:lnTo>
                <a:close/>
              </a:path>
            </a:pathLst>
          </a:custGeom>
          <a:solidFill>
            <a:srgbClr val="99D6EC"/>
          </a:solidFill>
        </p:spPr>
        <p:txBody>
          <a:bodyPr wrap="square" lIns="0" tIns="0" rIns="0" bIns="0" rtlCol="0"/>
          <a:lstStyle/>
          <a:p>
            <a:endParaRPr/>
          </a:p>
        </p:txBody>
      </p:sp>
      <p:sp>
        <p:nvSpPr>
          <p:cNvPr id="28" name="object 28"/>
          <p:cNvSpPr txBox="1"/>
          <p:nvPr/>
        </p:nvSpPr>
        <p:spPr>
          <a:xfrm>
            <a:off x="259755" y="914400"/>
            <a:ext cx="9378315" cy="1320800"/>
          </a:xfrm>
          <a:prstGeom prst="rect">
            <a:avLst/>
          </a:prstGeom>
        </p:spPr>
        <p:txBody>
          <a:bodyPr vert="horz" wrap="square" lIns="0" tIns="12065" rIns="0" bIns="0" rtlCol="0">
            <a:spAutoFit/>
          </a:bodyPr>
          <a:lstStyle/>
          <a:p>
            <a:pPr marL="354965" marR="5080" indent="-342265" algn="just">
              <a:lnSpc>
                <a:spcPct val="100000"/>
              </a:lnSpc>
              <a:spcBef>
                <a:spcPts val="95"/>
              </a:spcBef>
              <a:buClr>
                <a:srgbClr val="002060"/>
              </a:buClr>
              <a:buFont typeface="Wingdings"/>
              <a:buChar char=""/>
              <a:tabLst>
                <a:tab pos="356235" algn="l"/>
              </a:tabLst>
            </a:pPr>
            <a:r>
              <a:rPr lang="ja-JP" altLang="en-US" sz="1600" spc="-5" dirty="0" smtClean="0">
                <a:latin typeface="Meiryo UI" panose="020B0604030504040204" pitchFamily="50" charset="-128"/>
                <a:ea typeface="Meiryo UI" panose="020B0604030504040204" pitchFamily="50" charset="-128"/>
                <a:cs typeface="Meiryo UI"/>
              </a:rPr>
              <a:t>従来</a:t>
            </a:r>
            <a:r>
              <a:rPr sz="1600" spc="-5" dirty="0" smtClean="0">
                <a:latin typeface="Meiryo UI"/>
                <a:cs typeface="Meiryo UI"/>
              </a:rPr>
              <a:t>制度では</a:t>
            </a:r>
            <a:r>
              <a:rPr sz="1600" spc="-10" dirty="0">
                <a:latin typeface="Meiryo UI"/>
                <a:cs typeface="Meiryo UI"/>
              </a:rPr>
              <a:t>、</a:t>
            </a:r>
            <a:r>
              <a:rPr sz="1600" spc="-5" dirty="0">
                <a:latin typeface="Meiryo UI"/>
                <a:cs typeface="Meiryo UI"/>
              </a:rPr>
              <a:t>事業承継後</a:t>
            </a:r>
            <a:r>
              <a:rPr sz="1600" b="1" u="sng" spc="-5" dirty="0">
                <a:uFill>
                  <a:solidFill>
                    <a:srgbClr val="000000"/>
                  </a:solidFill>
                </a:uFill>
                <a:latin typeface="Meiryo UI"/>
                <a:cs typeface="Meiryo UI"/>
              </a:rPr>
              <a:t>５</a:t>
            </a:r>
            <a:r>
              <a:rPr sz="1600" b="1" u="sng" dirty="0">
                <a:uFill>
                  <a:solidFill>
                    <a:srgbClr val="000000"/>
                  </a:solidFill>
                </a:uFill>
                <a:latin typeface="Meiryo UI"/>
                <a:cs typeface="Meiryo UI"/>
              </a:rPr>
              <a:t>年</a:t>
            </a:r>
            <a:r>
              <a:rPr sz="1600" b="1" u="sng" spc="-5" dirty="0">
                <a:uFill>
                  <a:solidFill>
                    <a:srgbClr val="000000"/>
                  </a:solidFill>
                </a:uFill>
                <a:latin typeface="Meiryo UI"/>
                <a:cs typeface="Meiryo UI"/>
              </a:rPr>
              <a:t>間平</a:t>
            </a:r>
            <a:r>
              <a:rPr sz="1600" b="1" u="sng" dirty="0">
                <a:uFill>
                  <a:solidFill>
                    <a:srgbClr val="000000"/>
                  </a:solidFill>
                </a:uFill>
                <a:latin typeface="Meiryo UI"/>
                <a:cs typeface="Meiryo UI"/>
              </a:rPr>
              <a:t>均</a:t>
            </a:r>
            <a:r>
              <a:rPr sz="1600" b="1" u="sng" spc="-10" dirty="0">
                <a:uFill>
                  <a:solidFill>
                    <a:srgbClr val="000000"/>
                  </a:solidFill>
                </a:uFill>
                <a:latin typeface="Meiryo UI"/>
                <a:cs typeface="Meiryo UI"/>
              </a:rPr>
              <a:t>で</a:t>
            </a:r>
            <a:r>
              <a:rPr sz="1600" b="1" u="sng" spc="-5" dirty="0">
                <a:uFill>
                  <a:solidFill>
                    <a:srgbClr val="000000"/>
                  </a:solidFill>
                </a:uFill>
                <a:latin typeface="Meiryo UI"/>
                <a:cs typeface="Meiryo UI"/>
              </a:rPr>
              <a:t>、雇用の</a:t>
            </a:r>
            <a:r>
              <a:rPr sz="1600" b="1" u="sng" dirty="0">
                <a:uFill>
                  <a:solidFill>
                    <a:srgbClr val="000000"/>
                  </a:solidFill>
                </a:uFill>
                <a:latin typeface="Meiryo UI"/>
                <a:cs typeface="Meiryo UI"/>
              </a:rPr>
              <a:t>８</a:t>
            </a:r>
            <a:r>
              <a:rPr sz="1600" b="1" u="sng" spc="-5" dirty="0">
                <a:uFill>
                  <a:solidFill>
                    <a:srgbClr val="000000"/>
                  </a:solidFill>
                </a:uFill>
                <a:latin typeface="Meiryo UI"/>
                <a:cs typeface="Meiryo UI"/>
              </a:rPr>
              <a:t>割</a:t>
            </a:r>
            <a:r>
              <a:rPr sz="1600" b="1" u="sng" spc="-10" dirty="0">
                <a:uFill>
                  <a:solidFill>
                    <a:srgbClr val="000000"/>
                  </a:solidFill>
                </a:uFill>
                <a:latin typeface="Meiryo UI"/>
                <a:cs typeface="Meiryo UI"/>
              </a:rPr>
              <a:t>を</a:t>
            </a:r>
            <a:r>
              <a:rPr sz="1600" b="1" u="sng" dirty="0">
                <a:uFill>
                  <a:solidFill>
                    <a:srgbClr val="000000"/>
                  </a:solidFill>
                </a:uFill>
                <a:latin typeface="Meiryo UI"/>
                <a:cs typeface="Meiryo UI"/>
              </a:rPr>
              <a:t>維</a:t>
            </a:r>
            <a:r>
              <a:rPr sz="1600" b="1" u="sng" spc="-10" dirty="0">
                <a:uFill>
                  <a:solidFill>
                    <a:srgbClr val="000000"/>
                  </a:solidFill>
                </a:uFill>
                <a:latin typeface="Meiryo UI"/>
                <a:cs typeface="Meiryo UI"/>
              </a:rPr>
              <a:t>持</a:t>
            </a:r>
            <a:r>
              <a:rPr sz="1600" spc="0" dirty="0">
                <a:latin typeface="Meiryo UI"/>
                <a:cs typeface="Meiryo UI"/>
              </a:rPr>
              <a:t>す</a:t>
            </a:r>
            <a:r>
              <a:rPr sz="1600" spc="-5" dirty="0">
                <a:latin typeface="Meiryo UI"/>
                <a:cs typeface="Meiryo UI"/>
              </a:rPr>
              <a:t>るこ</a:t>
            </a:r>
            <a:r>
              <a:rPr sz="1600" spc="0" dirty="0">
                <a:latin typeface="Meiryo UI"/>
                <a:cs typeface="Meiryo UI"/>
              </a:rPr>
              <a:t>と</a:t>
            </a:r>
            <a:r>
              <a:rPr sz="1600" spc="-5" dirty="0">
                <a:latin typeface="Meiryo UI"/>
                <a:cs typeface="Meiryo UI"/>
              </a:rPr>
              <a:t>が求</a:t>
            </a:r>
            <a:r>
              <a:rPr sz="1600" spc="0" dirty="0">
                <a:latin typeface="Meiryo UI"/>
                <a:cs typeface="Meiryo UI"/>
              </a:rPr>
              <a:t>め</a:t>
            </a:r>
            <a:r>
              <a:rPr sz="1600" dirty="0">
                <a:latin typeface="Meiryo UI"/>
                <a:cs typeface="Meiryo UI"/>
              </a:rPr>
              <a:t>られ</a:t>
            </a:r>
            <a:r>
              <a:rPr sz="1600" spc="-15" dirty="0">
                <a:latin typeface="Meiryo UI"/>
                <a:cs typeface="Meiryo UI"/>
              </a:rPr>
              <a:t>て</a:t>
            </a:r>
            <a:r>
              <a:rPr sz="1600" spc="0" dirty="0">
                <a:latin typeface="Meiryo UI"/>
                <a:cs typeface="Meiryo UI"/>
              </a:rPr>
              <a:t>い</a:t>
            </a:r>
            <a:r>
              <a:rPr sz="1600" spc="-5" dirty="0">
                <a:latin typeface="Meiryo UI"/>
                <a:cs typeface="Meiryo UI"/>
              </a:rPr>
              <a:t>る</a:t>
            </a:r>
            <a:r>
              <a:rPr sz="1600" spc="-10" dirty="0">
                <a:latin typeface="Meiryo UI"/>
                <a:cs typeface="Meiryo UI"/>
              </a:rPr>
              <a:t>。</a:t>
            </a:r>
            <a:r>
              <a:rPr sz="1600" dirty="0">
                <a:latin typeface="Meiryo UI"/>
                <a:cs typeface="Meiryo UI"/>
              </a:rPr>
              <a:t>仮</a:t>
            </a:r>
            <a:r>
              <a:rPr sz="1600" spc="-5" dirty="0">
                <a:latin typeface="Meiryo UI"/>
                <a:cs typeface="Meiryo UI"/>
              </a:rPr>
              <a:t>に雇</a:t>
            </a:r>
            <a:r>
              <a:rPr sz="1600" dirty="0">
                <a:latin typeface="Meiryo UI"/>
                <a:cs typeface="Meiryo UI"/>
              </a:rPr>
              <a:t>用</a:t>
            </a:r>
            <a:r>
              <a:rPr sz="1600" spc="-5" dirty="0">
                <a:latin typeface="Meiryo UI"/>
                <a:cs typeface="Meiryo UI"/>
              </a:rPr>
              <a:t>８</a:t>
            </a:r>
            <a:r>
              <a:rPr sz="1600" dirty="0">
                <a:latin typeface="Meiryo UI"/>
                <a:cs typeface="Meiryo UI"/>
              </a:rPr>
              <a:t>割</a:t>
            </a:r>
            <a:r>
              <a:rPr sz="1600" spc="-10" dirty="0">
                <a:latin typeface="Meiryo UI"/>
                <a:cs typeface="Meiryo UI"/>
              </a:rPr>
              <a:t>を</a:t>
            </a:r>
            <a:r>
              <a:rPr sz="1600" dirty="0">
                <a:latin typeface="Meiryo UI"/>
                <a:cs typeface="Meiryo UI"/>
              </a:rPr>
              <a:t>維</a:t>
            </a:r>
            <a:r>
              <a:rPr sz="1600" spc="-5" dirty="0">
                <a:latin typeface="Meiryo UI"/>
                <a:cs typeface="Meiryo UI"/>
              </a:rPr>
              <a:t>持 出来なかっ</a:t>
            </a:r>
            <a:r>
              <a:rPr sz="1600" spc="-15" dirty="0">
                <a:latin typeface="Meiryo UI"/>
                <a:cs typeface="Meiryo UI"/>
              </a:rPr>
              <a:t>た</a:t>
            </a:r>
            <a:r>
              <a:rPr sz="1600" spc="-5" dirty="0">
                <a:latin typeface="Meiryo UI"/>
                <a:cs typeface="Meiryo UI"/>
              </a:rPr>
              <a:t>場合には、</a:t>
            </a:r>
            <a:r>
              <a:rPr sz="1600" b="1" u="sng" spc="-5" dirty="0">
                <a:uFill>
                  <a:solidFill>
                    <a:srgbClr val="000000"/>
                  </a:solidFill>
                </a:uFill>
                <a:latin typeface="Meiryo UI"/>
                <a:cs typeface="Meiryo UI"/>
              </a:rPr>
              <a:t>猶予</a:t>
            </a:r>
            <a:r>
              <a:rPr sz="1600" b="1" u="sng" spc="0" dirty="0">
                <a:uFill>
                  <a:solidFill>
                    <a:srgbClr val="000000"/>
                  </a:solidFill>
                </a:uFill>
                <a:latin typeface="Meiryo UI"/>
                <a:cs typeface="Meiryo UI"/>
              </a:rPr>
              <a:t>さ</a:t>
            </a:r>
            <a:r>
              <a:rPr sz="1600" b="1" u="sng" spc="-10" dirty="0">
                <a:uFill>
                  <a:solidFill>
                    <a:srgbClr val="000000"/>
                  </a:solidFill>
                </a:uFill>
                <a:latin typeface="Meiryo UI"/>
                <a:cs typeface="Meiryo UI"/>
              </a:rPr>
              <a:t>れ</a:t>
            </a:r>
            <a:r>
              <a:rPr sz="1600" b="1" u="sng" spc="-5" dirty="0">
                <a:uFill>
                  <a:solidFill>
                    <a:srgbClr val="000000"/>
                  </a:solidFill>
                </a:uFill>
                <a:latin typeface="Meiryo UI"/>
                <a:cs typeface="Meiryo UI"/>
              </a:rPr>
              <a:t>た</a:t>
            </a:r>
            <a:r>
              <a:rPr sz="1600" b="1" u="sng" dirty="0">
                <a:uFill>
                  <a:solidFill>
                    <a:srgbClr val="000000"/>
                  </a:solidFill>
                </a:uFill>
                <a:latin typeface="Meiryo UI"/>
                <a:cs typeface="Meiryo UI"/>
              </a:rPr>
              <a:t>贈</a:t>
            </a:r>
            <a:r>
              <a:rPr sz="1600" b="1" u="sng" spc="-5" dirty="0">
                <a:uFill>
                  <a:solidFill>
                    <a:srgbClr val="000000"/>
                  </a:solidFill>
                </a:uFill>
                <a:latin typeface="Meiryo UI"/>
                <a:cs typeface="Meiryo UI"/>
              </a:rPr>
              <a:t>与</a:t>
            </a:r>
            <a:r>
              <a:rPr sz="1600" b="1" u="sng" dirty="0">
                <a:uFill>
                  <a:solidFill>
                    <a:srgbClr val="000000"/>
                  </a:solidFill>
                </a:uFill>
                <a:latin typeface="Meiryo UI"/>
                <a:cs typeface="Meiryo UI"/>
              </a:rPr>
              <a:t>税</a:t>
            </a:r>
            <a:r>
              <a:rPr sz="1600" b="1" u="sng" spc="-10" dirty="0">
                <a:uFill>
                  <a:solidFill>
                    <a:srgbClr val="000000"/>
                  </a:solidFill>
                </a:uFill>
                <a:latin typeface="Meiryo UI"/>
                <a:cs typeface="Meiryo UI"/>
              </a:rPr>
              <a:t>・</a:t>
            </a:r>
            <a:r>
              <a:rPr sz="1600" b="1" u="sng" spc="-5" dirty="0">
                <a:uFill>
                  <a:solidFill>
                    <a:srgbClr val="000000"/>
                  </a:solidFill>
                </a:uFill>
                <a:latin typeface="Meiryo UI"/>
                <a:cs typeface="Meiryo UI"/>
              </a:rPr>
              <a:t>相</a:t>
            </a:r>
            <a:r>
              <a:rPr sz="1600" b="1" u="sng" dirty="0">
                <a:uFill>
                  <a:solidFill>
                    <a:srgbClr val="000000"/>
                  </a:solidFill>
                </a:uFill>
                <a:latin typeface="Meiryo UI"/>
                <a:cs typeface="Meiryo UI"/>
              </a:rPr>
              <a:t>続</a:t>
            </a:r>
            <a:r>
              <a:rPr sz="1600" b="1" u="sng" spc="-5" dirty="0">
                <a:uFill>
                  <a:solidFill>
                    <a:srgbClr val="000000"/>
                  </a:solidFill>
                </a:uFill>
                <a:latin typeface="Meiryo UI"/>
                <a:cs typeface="Meiryo UI"/>
              </a:rPr>
              <a:t>税の全</a:t>
            </a:r>
            <a:r>
              <a:rPr sz="1600" b="1" u="sng" dirty="0">
                <a:uFill>
                  <a:solidFill>
                    <a:srgbClr val="000000"/>
                  </a:solidFill>
                </a:uFill>
                <a:latin typeface="Meiryo UI"/>
                <a:cs typeface="Meiryo UI"/>
              </a:rPr>
              <a:t>額</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納</a:t>
            </a:r>
            <a:r>
              <a:rPr sz="1600" b="1" u="sng" dirty="0">
                <a:uFill>
                  <a:solidFill>
                    <a:srgbClr val="000000"/>
                  </a:solidFill>
                </a:uFill>
                <a:latin typeface="Meiryo UI"/>
                <a:cs typeface="Meiryo UI"/>
              </a:rPr>
              <a:t>付</a:t>
            </a:r>
            <a:r>
              <a:rPr sz="1600" spc="0" dirty="0">
                <a:latin typeface="Meiryo UI"/>
                <a:cs typeface="Meiryo UI"/>
              </a:rPr>
              <a:t>す</a:t>
            </a:r>
            <a:r>
              <a:rPr sz="1600" spc="-10" dirty="0">
                <a:latin typeface="Meiryo UI"/>
                <a:cs typeface="Meiryo UI"/>
              </a:rPr>
              <a:t>る</a:t>
            </a:r>
            <a:r>
              <a:rPr sz="1600" dirty="0">
                <a:latin typeface="Meiryo UI"/>
                <a:cs typeface="Meiryo UI"/>
              </a:rPr>
              <a:t>必</a:t>
            </a:r>
            <a:r>
              <a:rPr sz="1600" spc="-5" dirty="0">
                <a:latin typeface="Meiryo UI"/>
                <a:cs typeface="Meiryo UI"/>
              </a:rPr>
              <a:t>要が</a:t>
            </a:r>
            <a:r>
              <a:rPr sz="1600" spc="0" dirty="0">
                <a:latin typeface="Meiryo UI"/>
                <a:cs typeface="Meiryo UI"/>
              </a:rPr>
              <a:t>あ</a:t>
            </a:r>
            <a:r>
              <a:rPr sz="1600" spc="-5" dirty="0">
                <a:latin typeface="Meiryo UI"/>
                <a:cs typeface="Meiryo UI"/>
              </a:rPr>
              <a:t>る。</a:t>
            </a:r>
            <a:endParaRPr sz="1600" dirty="0">
              <a:latin typeface="Meiryo UI"/>
              <a:cs typeface="Meiryo UI"/>
            </a:endParaRPr>
          </a:p>
          <a:p>
            <a:pPr marL="355600" marR="55244" indent="-342900" algn="just">
              <a:lnSpc>
                <a:spcPct val="100000"/>
              </a:lnSpc>
              <a:spcBef>
                <a:spcPts val="600"/>
              </a:spcBef>
              <a:buClr>
                <a:srgbClr val="002060"/>
              </a:buClr>
              <a:buFont typeface="Wingdings"/>
              <a:buChar char=""/>
              <a:tabLst>
                <a:tab pos="356235" algn="l"/>
              </a:tabLst>
            </a:pPr>
            <a:r>
              <a:rPr sz="1600" spc="-5" dirty="0">
                <a:latin typeface="Meiryo UI"/>
                <a:cs typeface="Meiryo UI"/>
              </a:rPr>
              <a:t>制度利用</a:t>
            </a:r>
            <a:r>
              <a:rPr sz="1600" spc="-10" dirty="0">
                <a:latin typeface="Meiryo UI"/>
                <a:cs typeface="Meiryo UI"/>
              </a:rPr>
              <a:t>を</a:t>
            </a:r>
            <a:r>
              <a:rPr sz="1600" spc="-5" dirty="0">
                <a:latin typeface="Meiryo UI"/>
                <a:cs typeface="Meiryo UI"/>
              </a:rPr>
              <a:t>躊躇す</a:t>
            </a:r>
            <a:r>
              <a:rPr sz="1600" spc="-10" dirty="0">
                <a:latin typeface="Meiryo UI"/>
                <a:cs typeface="Meiryo UI"/>
              </a:rPr>
              <a:t>る</a:t>
            </a:r>
            <a:r>
              <a:rPr sz="1600" spc="-5" dirty="0">
                <a:latin typeface="Meiryo UI"/>
                <a:cs typeface="Meiryo UI"/>
              </a:rPr>
              <a:t>要</a:t>
            </a:r>
            <a:r>
              <a:rPr sz="1600" dirty="0">
                <a:latin typeface="Meiryo UI"/>
                <a:cs typeface="Meiryo UI"/>
              </a:rPr>
              <a:t>因</a:t>
            </a:r>
            <a:r>
              <a:rPr sz="1600" spc="-5" dirty="0">
                <a:latin typeface="Meiryo UI"/>
                <a:cs typeface="Meiryo UI"/>
              </a:rPr>
              <a:t>と</a:t>
            </a:r>
            <a:r>
              <a:rPr sz="1600" dirty="0">
                <a:latin typeface="Meiryo UI"/>
                <a:cs typeface="Meiryo UI"/>
              </a:rPr>
              <a:t>な</a:t>
            </a:r>
            <a:r>
              <a:rPr sz="1600" spc="0" dirty="0">
                <a:latin typeface="Meiryo UI"/>
                <a:cs typeface="Meiryo UI"/>
              </a:rPr>
              <a:t>っ</a:t>
            </a:r>
            <a:r>
              <a:rPr sz="1600" spc="-15" dirty="0">
                <a:latin typeface="Meiryo UI"/>
                <a:cs typeface="Meiryo UI"/>
              </a:rPr>
              <a:t>て</a:t>
            </a:r>
            <a:r>
              <a:rPr sz="1600" spc="0" dirty="0">
                <a:latin typeface="Meiryo UI"/>
                <a:cs typeface="Meiryo UI"/>
              </a:rPr>
              <a:t>い</a:t>
            </a:r>
            <a:r>
              <a:rPr sz="1600" spc="-5" dirty="0">
                <a:latin typeface="Meiryo UI"/>
                <a:cs typeface="Meiryo UI"/>
              </a:rPr>
              <a:t>る</a:t>
            </a:r>
            <a:r>
              <a:rPr sz="1600" b="1" u="sng" spc="-5" dirty="0">
                <a:uFill>
                  <a:solidFill>
                    <a:srgbClr val="000000"/>
                  </a:solidFill>
                </a:uFill>
                <a:latin typeface="Meiryo UI"/>
                <a:cs typeface="Meiryo UI"/>
              </a:rPr>
              <a:t>雇用</a:t>
            </a:r>
            <a:r>
              <a:rPr sz="1600" b="1" u="sng" dirty="0">
                <a:uFill>
                  <a:solidFill>
                    <a:srgbClr val="000000"/>
                  </a:solidFill>
                </a:uFill>
                <a:latin typeface="Meiryo UI"/>
                <a:cs typeface="Meiryo UI"/>
              </a:rPr>
              <a:t>要</a:t>
            </a:r>
            <a:r>
              <a:rPr sz="1600" b="1" u="sng" spc="-5" dirty="0">
                <a:uFill>
                  <a:solidFill>
                    <a:srgbClr val="000000"/>
                  </a:solidFill>
                </a:uFill>
                <a:latin typeface="Meiryo UI"/>
                <a:cs typeface="Meiryo UI"/>
              </a:rPr>
              <a:t>件</a:t>
            </a:r>
            <a:r>
              <a:rPr sz="1600" b="1" u="sng" spc="-10" dirty="0">
                <a:uFill>
                  <a:solidFill>
                    <a:srgbClr val="000000"/>
                  </a:solidFill>
                </a:uFill>
                <a:latin typeface="Meiryo UI"/>
                <a:cs typeface="Meiryo UI"/>
              </a:rPr>
              <a:t>を</a:t>
            </a:r>
            <a:r>
              <a:rPr sz="1600" b="1" u="sng" dirty="0">
                <a:uFill>
                  <a:solidFill>
                    <a:srgbClr val="000000"/>
                  </a:solidFill>
                </a:uFill>
                <a:latin typeface="Meiryo UI"/>
                <a:cs typeface="Meiryo UI"/>
              </a:rPr>
              <a:t>実</a:t>
            </a:r>
            <a:r>
              <a:rPr sz="1600" b="1" u="sng" spc="-5" dirty="0">
                <a:uFill>
                  <a:solidFill>
                    <a:srgbClr val="000000"/>
                  </a:solidFill>
                </a:uFill>
                <a:latin typeface="Meiryo UI"/>
                <a:cs typeface="Meiryo UI"/>
              </a:rPr>
              <a:t>質的に撤</a:t>
            </a:r>
            <a:r>
              <a:rPr sz="1600" b="1" u="sng" dirty="0">
                <a:uFill>
                  <a:solidFill>
                    <a:srgbClr val="000000"/>
                  </a:solidFill>
                </a:uFill>
                <a:latin typeface="Meiryo UI"/>
                <a:cs typeface="Meiryo UI"/>
              </a:rPr>
              <a:t>廃</a:t>
            </a:r>
            <a:r>
              <a:rPr sz="1600" b="1" u="sng" spc="-10" dirty="0">
                <a:uFill>
                  <a:solidFill>
                    <a:srgbClr val="000000"/>
                  </a:solidFill>
                </a:uFill>
                <a:latin typeface="Meiryo UI"/>
                <a:cs typeface="Meiryo UI"/>
              </a:rPr>
              <a:t>す</a:t>
            </a:r>
            <a:r>
              <a:rPr sz="1600" b="1" u="sng" dirty="0">
                <a:uFill>
                  <a:solidFill>
                    <a:srgbClr val="000000"/>
                  </a:solidFill>
                </a:uFill>
                <a:latin typeface="Meiryo UI"/>
                <a:cs typeface="Meiryo UI"/>
              </a:rPr>
              <a:t>る</a:t>
            </a:r>
            <a:r>
              <a:rPr sz="1600" spc="-5" dirty="0">
                <a:latin typeface="Meiryo UI"/>
                <a:cs typeface="Meiryo UI"/>
              </a:rPr>
              <a:t>こ</a:t>
            </a:r>
            <a:r>
              <a:rPr sz="1600" spc="0" dirty="0">
                <a:latin typeface="Meiryo UI"/>
                <a:cs typeface="Meiryo UI"/>
              </a:rPr>
              <a:t>と</a:t>
            </a:r>
            <a:r>
              <a:rPr sz="1600" spc="-5" dirty="0">
                <a:latin typeface="Meiryo UI"/>
                <a:cs typeface="Meiryo UI"/>
              </a:rPr>
              <a:t>により</a:t>
            </a:r>
            <a:r>
              <a:rPr sz="1600" spc="-10" dirty="0">
                <a:latin typeface="Meiryo UI"/>
                <a:cs typeface="Meiryo UI"/>
              </a:rPr>
              <a:t>、</a:t>
            </a:r>
            <a:r>
              <a:rPr sz="1600" b="1" u="sng" dirty="0">
                <a:uFill>
                  <a:solidFill>
                    <a:srgbClr val="000000"/>
                  </a:solidFill>
                </a:uFill>
                <a:latin typeface="Meiryo UI"/>
                <a:cs typeface="Meiryo UI"/>
              </a:rPr>
              <a:t>雇</a:t>
            </a:r>
            <a:r>
              <a:rPr sz="1600" b="1" u="sng" spc="-5" dirty="0">
                <a:uFill>
                  <a:solidFill>
                    <a:srgbClr val="000000"/>
                  </a:solidFill>
                </a:uFill>
                <a:latin typeface="Meiryo UI"/>
                <a:cs typeface="Meiryo UI"/>
              </a:rPr>
              <a:t>用維</a:t>
            </a:r>
            <a:r>
              <a:rPr sz="1600" b="1" u="sng" dirty="0">
                <a:uFill>
                  <a:solidFill>
                    <a:srgbClr val="000000"/>
                  </a:solidFill>
                </a:uFill>
                <a:latin typeface="Meiryo UI"/>
                <a:cs typeface="Meiryo UI"/>
              </a:rPr>
              <a:t>持</a:t>
            </a:r>
            <a:r>
              <a:rPr sz="1600" b="1" u="sng" spc="-5" dirty="0">
                <a:uFill>
                  <a:solidFill>
                    <a:srgbClr val="000000"/>
                  </a:solidFill>
                </a:uFill>
                <a:latin typeface="Meiryo UI"/>
                <a:cs typeface="Meiryo UI"/>
              </a:rPr>
              <a:t>要件を満</a:t>
            </a:r>
            <a:r>
              <a:rPr sz="1600" b="1" u="sng" dirty="0">
                <a:uFill>
                  <a:solidFill>
                    <a:srgbClr val="000000"/>
                  </a:solidFill>
                </a:uFill>
                <a:latin typeface="Meiryo UI"/>
                <a:cs typeface="Meiryo UI"/>
              </a:rPr>
              <a:t>た</a:t>
            </a:r>
            <a:r>
              <a:rPr sz="1600" b="1" u="sng" spc="-5" dirty="0">
                <a:uFill>
                  <a:solidFill>
                    <a:srgbClr val="000000"/>
                  </a:solidFill>
                </a:uFill>
                <a:latin typeface="Meiryo UI"/>
                <a:cs typeface="Meiryo UI"/>
              </a:rPr>
              <a:t>せなか</a:t>
            </a:r>
            <a:r>
              <a:rPr sz="1600" b="1" u="sng" spc="-10" dirty="0">
                <a:uFill>
                  <a:solidFill>
                    <a:srgbClr val="000000"/>
                  </a:solidFill>
                </a:uFill>
                <a:latin typeface="Meiryo UI"/>
                <a:cs typeface="Meiryo UI"/>
              </a:rPr>
              <a:t>っ</a:t>
            </a:r>
            <a:r>
              <a:rPr sz="1600" b="1" u="sng" spc="-5" dirty="0">
                <a:uFill>
                  <a:solidFill>
                    <a:srgbClr val="000000"/>
                  </a:solidFill>
                </a:uFill>
                <a:latin typeface="Meiryo UI"/>
                <a:cs typeface="Meiryo UI"/>
              </a:rPr>
              <a:t>た 場合で</a:t>
            </a:r>
            <a:r>
              <a:rPr sz="1600" b="1" u="sng" spc="-10" dirty="0">
                <a:uFill>
                  <a:solidFill>
                    <a:srgbClr val="000000"/>
                  </a:solidFill>
                </a:uFill>
                <a:latin typeface="Meiryo UI"/>
                <a:cs typeface="Meiryo UI"/>
              </a:rPr>
              <a:t>も</a:t>
            </a:r>
            <a:r>
              <a:rPr sz="1600" b="1" u="sng" spc="-5" dirty="0">
                <a:uFill>
                  <a:solidFill>
                    <a:srgbClr val="000000"/>
                  </a:solidFill>
                </a:uFill>
                <a:latin typeface="Meiryo UI"/>
                <a:cs typeface="Meiryo UI"/>
              </a:rPr>
              <a:t>納税猶予</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継続可</a:t>
            </a:r>
            <a:r>
              <a:rPr sz="1600" b="1" u="sng" dirty="0">
                <a:uFill>
                  <a:solidFill>
                    <a:srgbClr val="000000"/>
                  </a:solidFill>
                </a:uFill>
                <a:latin typeface="Meiryo UI"/>
                <a:cs typeface="Meiryo UI"/>
              </a:rPr>
              <a:t>能</a:t>
            </a:r>
            <a:r>
              <a:rPr sz="1600" spc="-5" dirty="0">
                <a:latin typeface="Meiryo UI"/>
                <a:cs typeface="Meiryo UI"/>
              </a:rPr>
              <a:t>に</a:t>
            </a:r>
            <a:r>
              <a:rPr sz="1600" spc="-10" dirty="0">
                <a:latin typeface="Meiryo UI"/>
                <a:cs typeface="Meiryo UI"/>
              </a:rPr>
              <a:t>。</a:t>
            </a:r>
            <a:r>
              <a:rPr sz="1600" spc="-5" dirty="0">
                <a:latin typeface="Meiryo UI"/>
                <a:cs typeface="Meiryo UI"/>
              </a:rPr>
              <a:t>（※雇用</a:t>
            </a:r>
            <a:r>
              <a:rPr sz="1600" dirty="0">
                <a:latin typeface="Meiryo UI"/>
                <a:cs typeface="Meiryo UI"/>
              </a:rPr>
              <a:t>維</a:t>
            </a:r>
            <a:r>
              <a:rPr sz="1600" spc="-5" dirty="0">
                <a:latin typeface="Meiryo UI"/>
                <a:cs typeface="Meiryo UI"/>
              </a:rPr>
              <a:t>持が</a:t>
            </a:r>
            <a:r>
              <a:rPr sz="1600" dirty="0">
                <a:latin typeface="Meiryo UI"/>
                <a:cs typeface="Meiryo UI"/>
              </a:rPr>
              <a:t>出</a:t>
            </a:r>
            <a:r>
              <a:rPr sz="1600" spc="-5" dirty="0">
                <a:latin typeface="Meiryo UI"/>
                <a:cs typeface="Meiryo UI"/>
              </a:rPr>
              <a:t>来</a:t>
            </a:r>
            <a:r>
              <a:rPr sz="1600" spc="0" dirty="0">
                <a:latin typeface="Meiryo UI"/>
                <a:cs typeface="Meiryo UI"/>
              </a:rPr>
              <a:t>な</a:t>
            </a:r>
            <a:r>
              <a:rPr sz="1600" spc="-5" dirty="0">
                <a:latin typeface="Meiryo UI"/>
                <a:cs typeface="Meiryo UI"/>
              </a:rPr>
              <a:t>か</a:t>
            </a:r>
            <a:r>
              <a:rPr sz="1600" spc="0" dirty="0">
                <a:latin typeface="Meiryo UI"/>
                <a:cs typeface="Meiryo UI"/>
              </a:rPr>
              <a:t>っ</a:t>
            </a:r>
            <a:r>
              <a:rPr sz="1600" spc="-5" dirty="0">
                <a:latin typeface="Meiryo UI"/>
                <a:cs typeface="Meiryo UI"/>
              </a:rPr>
              <a:t>た理由</a:t>
            </a:r>
            <a:r>
              <a:rPr sz="1600" spc="0" dirty="0">
                <a:latin typeface="Meiryo UI"/>
                <a:cs typeface="Meiryo UI"/>
              </a:rPr>
              <a:t>が</a:t>
            </a:r>
            <a:r>
              <a:rPr sz="1600" spc="-5" dirty="0">
                <a:latin typeface="Meiryo UI"/>
                <a:cs typeface="Meiryo UI"/>
              </a:rPr>
              <a:t>経営</a:t>
            </a:r>
            <a:r>
              <a:rPr sz="1600" dirty="0">
                <a:latin typeface="Meiryo UI"/>
                <a:cs typeface="Meiryo UI"/>
              </a:rPr>
              <a:t>悪</a:t>
            </a:r>
            <a:r>
              <a:rPr sz="1600" spc="-5" dirty="0">
                <a:latin typeface="Meiryo UI"/>
                <a:cs typeface="Meiryo UI"/>
              </a:rPr>
              <a:t>化</a:t>
            </a:r>
            <a:r>
              <a:rPr sz="1600" dirty="0">
                <a:latin typeface="Meiryo UI"/>
                <a:cs typeface="Meiryo UI"/>
              </a:rPr>
              <a:t>又</a:t>
            </a:r>
            <a:r>
              <a:rPr sz="1600" spc="-5" dirty="0">
                <a:latin typeface="Meiryo UI"/>
                <a:cs typeface="Meiryo UI"/>
              </a:rPr>
              <a:t>は正</a:t>
            </a:r>
            <a:r>
              <a:rPr sz="1600" dirty="0">
                <a:latin typeface="Meiryo UI"/>
                <a:cs typeface="Meiryo UI"/>
              </a:rPr>
              <a:t>当な</a:t>
            </a:r>
            <a:r>
              <a:rPr sz="1600" spc="-10" dirty="0">
                <a:latin typeface="Meiryo UI"/>
                <a:cs typeface="Meiryo UI"/>
              </a:rPr>
              <a:t>も</a:t>
            </a:r>
            <a:r>
              <a:rPr sz="1600" spc="0" dirty="0">
                <a:latin typeface="Meiryo UI"/>
                <a:cs typeface="Meiryo UI"/>
              </a:rPr>
              <a:t>の</a:t>
            </a:r>
            <a:r>
              <a:rPr sz="1600" spc="-5" dirty="0">
                <a:latin typeface="Meiryo UI"/>
                <a:cs typeface="Meiryo UI"/>
              </a:rPr>
              <a:t>と認</a:t>
            </a:r>
            <a:r>
              <a:rPr sz="1600" spc="0" dirty="0">
                <a:latin typeface="Meiryo UI"/>
                <a:cs typeface="Meiryo UI"/>
              </a:rPr>
              <a:t>め</a:t>
            </a:r>
            <a:r>
              <a:rPr sz="1600" dirty="0">
                <a:latin typeface="Meiryo UI"/>
                <a:cs typeface="Meiryo UI"/>
              </a:rPr>
              <a:t>ら</a:t>
            </a:r>
            <a:r>
              <a:rPr sz="1600" spc="-5" dirty="0">
                <a:latin typeface="Meiryo UI"/>
                <a:cs typeface="Meiryo UI"/>
              </a:rPr>
              <a:t>れな い場合</a:t>
            </a:r>
            <a:r>
              <a:rPr sz="1600" spc="-10" dirty="0">
                <a:latin typeface="Meiryo UI"/>
                <a:cs typeface="Meiryo UI"/>
              </a:rPr>
              <a:t>、</a:t>
            </a:r>
            <a:r>
              <a:rPr sz="1600" spc="-5" dirty="0">
                <a:latin typeface="Meiryo UI"/>
                <a:cs typeface="Meiryo UI"/>
              </a:rPr>
              <a:t>認定支援機関の指導・助</a:t>
            </a:r>
            <a:r>
              <a:rPr sz="1600" dirty="0">
                <a:latin typeface="Meiryo UI"/>
                <a:cs typeface="Meiryo UI"/>
              </a:rPr>
              <a:t>言</a:t>
            </a:r>
            <a:r>
              <a:rPr sz="1600" spc="-10" dirty="0">
                <a:latin typeface="Meiryo UI"/>
                <a:cs typeface="Meiryo UI"/>
              </a:rPr>
              <a:t>を</a:t>
            </a:r>
            <a:r>
              <a:rPr sz="1600" dirty="0">
                <a:latin typeface="Meiryo UI"/>
                <a:cs typeface="Meiryo UI"/>
              </a:rPr>
              <a:t>受</a:t>
            </a:r>
            <a:r>
              <a:rPr sz="1600" spc="0" dirty="0">
                <a:latin typeface="Meiryo UI"/>
                <a:cs typeface="Meiryo UI"/>
              </a:rPr>
              <a:t>け</a:t>
            </a:r>
            <a:r>
              <a:rPr sz="1600" spc="-10" dirty="0">
                <a:latin typeface="Meiryo UI"/>
                <a:cs typeface="Meiryo UI"/>
              </a:rPr>
              <a:t>る</a:t>
            </a:r>
            <a:r>
              <a:rPr sz="1600" spc="-5" dirty="0">
                <a:latin typeface="Meiryo UI"/>
                <a:cs typeface="Meiryo UI"/>
              </a:rPr>
              <a:t>必</a:t>
            </a:r>
            <a:r>
              <a:rPr sz="1600" dirty="0">
                <a:latin typeface="Meiryo UI"/>
                <a:cs typeface="Meiryo UI"/>
              </a:rPr>
              <a:t>要</a:t>
            </a:r>
            <a:r>
              <a:rPr sz="1600" spc="-5" dirty="0">
                <a:latin typeface="Meiryo UI"/>
                <a:cs typeface="Meiryo UI"/>
              </a:rPr>
              <a:t>が</a:t>
            </a:r>
            <a:r>
              <a:rPr sz="1600" spc="0" dirty="0">
                <a:latin typeface="Meiryo UI"/>
                <a:cs typeface="Meiryo UI"/>
              </a:rPr>
              <a:t>あ</a:t>
            </a:r>
            <a:r>
              <a:rPr sz="1600" spc="-5" dirty="0">
                <a:latin typeface="Meiryo UI"/>
                <a:cs typeface="Meiryo UI"/>
              </a:rPr>
              <a:t>る</a:t>
            </a:r>
            <a:r>
              <a:rPr sz="1600" spc="-10" dirty="0">
                <a:latin typeface="Meiryo UI"/>
                <a:cs typeface="Meiryo UI"/>
              </a:rPr>
              <a:t>。</a:t>
            </a:r>
            <a:r>
              <a:rPr sz="1600" spc="-5" dirty="0">
                <a:latin typeface="Meiryo UI"/>
                <a:cs typeface="Meiryo UI"/>
              </a:rPr>
              <a:t>）</a:t>
            </a:r>
            <a:endParaRPr sz="1600" dirty="0">
              <a:latin typeface="Meiryo UI"/>
              <a:cs typeface="Meiryo UI"/>
            </a:endParaRPr>
          </a:p>
        </p:txBody>
      </p:sp>
      <p:sp>
        <p:nvSpPr>
          <p:cNvPr id="29" name="object 29"/>
          <p:cNvSpPr txBox="1"/>
          <p:nvPr/>
        </p:nvSpPr>
        <p:spPr>
          <a:xfrm>
            <a:off x="6903947" y="331768"/>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endParaRPr sz="1200">
              <a:latin typeface="Meiryo UI"/>
              <a:cs typeface="Meiryo UI"/>
            </a:endParaRPr>
          </a:p>
        </p:txBody>
      </p:sp>
      <p:sp>
        <p:nvSpPr>
          <p:cNvPr id="30" name="object 30"/>
          <p:cNvSpPr txBox="1"/>
          <p:nvPr/>
        </p:nvSpPr>
        <p:spPr>
          <a:xfrm>
            <a:off x="401226" y="3183809"/>
            <a:ext cx="4933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2２人</a:t>
            </a:r>
            <a:endParaRPr sz="1400">
              <a:latin typeface="Meiryo UI"/>
              <a:cs typeface="Meiryo UI"/>
            </a:endParaRPr>
          </a:p>
        </p:txBody>
      </p:sp>
      <p:sp>
        <p:nvSpPr>
          <p:cNvPr id="31" name="object 31"/>
          <p:cNvSpPr txBox="1"/>
          <p:nvPr/>
        </p:nvSpPr>
        <p:spPr>
          <a:xfrm>
            <a:off x="1344118" y="3745301"/>
            <a:ext cx="4267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17人</a:t>
            </a:r>
            <a:endParaRPr sz="1400">
              <a:latin typeface="Meiryo UI"/>
              <a:cs typeface="Meiryo UI"/>
            </a:endParaRPr>
          </a:p>
        </p:txBody>
      </p:sp>
      <p:sp>
        <p:nvSpPr>
          <p:cNvPr id="32" name="object 32"/>
          <p:cNvSpPr txBox="1"/>
          <p:nvPr/>
        </p:nvSpPr>
        <p:spPr>
          <a:xfrm>
            <a:off x="2237441" y="4042540"/>
            <a:ext cx="4267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14人</a:t>
            </a:r>
            <a:endParaRPr sz="1400">
              <a:latin typeface="Meiryo UI"/>
              <a:cs typeface="Meiryo UI"/>
            </a:endParaRPr>
          </a:p>
        </p:txBody>
      </p:sp>
      <p:sp>
        <p:nvSpPr>
          <p:cNvPr id="33" name="object 33"/>
          <p:cNvSpPr txBox="1"/>
          <p:nvPr/>
        </p:nvSpPr>
        <p:spPr>
          <a:xfrm>
            <a:off x="3132904" y="4263820"/>
            <a:ext cx="42672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Meiryo UI"/>
                <a:cs typeface="Meiryo UI"/>
              </a:rPr>
              <a:t>12人</a:t>
            </a:r>
            <a:endParaRPr sz="1400">
              <a:latin typeface="Meiryo UI"/>
              <a:cs typeface="Meiryo UI"/>
            </a:endParaRPr>
          </a:p>
        </p:txBody>
      </p:sp>
      <p:sp>
        <p:nvSpPr>
          <p:cNvPr id="34" name="object 34"/>
          <p:cNvSpPr txBox="1"/>
          <p:nvPr/>
        </p:nvSpPr>
        <p:spPr>
          <a:xfrm>
            <a:off x="4023552" y="3961767"/>
            <a:ext cx="4267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15人</a:t>
            </a:r>
            <a:endParaRPr sz="1400">
              <a:latin typeface="Meiryo UI"/>
              <a:cs typeface="Meiryo UI"/>
            </a:endParaRPr>
          </a:p>
        </p:txBody>
      </p:sp>
      <p:sp>
        <p:nvSpPr>
          <p:cNvPr id="35" name="object 35"/>
          <p:cNvSpPr/>
          <p:nvPr/>
        </p:nvSpPr>
        <p:spPr>
          <a:xfrm>
            <a:off x="4953000" y="3223549"/>
            <a:ext cx="4669790" cy="584200"/>
          </a:xfrm>
          <a:custGeom>
            <a:avLst/>
            <a:gdLst/>
            <a:ahLst/>
            <a:cxnLst/>
            <a:rect l="l" t="t" r="r" b="b"/>
            <a:pathLst>
              <a:path w="4669790" h="584200">
                <a:moveTo>
                  <a:pt x="0" y="0"/>
                </a:moveTo>
                <a:lnTo>
                  <a:pt x="4669536" y="0"/>
                </a:lnTo>
                <a:lnTo>
                  <a:pt x="4669536" y="583691"/>
                </a:lnTo>
                <a:lnTo>
                  <a:pt x="0" y="583691"/>
                </a:lnTo>
                <a:lnTo>
                  <a:pt x="0" y="0"/>
                </a:lnTo>
                <a:close/>
              </a:path>
            </a:pathLst>
          </a:custGeom>
          <a:ln w="12192">
            <a:solidFill>
              <a:srgbClr val="000000"/>
            </a:solidFill>
          </a:ln>
        </p:spPr>
        <p:txBody>
          <a:bodyPr wrap="square" lIns="0" tIns="0" rIns="0" bIns="0" rtlCol="0"/>
          <a:lstStyle/>
          <a:p>
            <a:endParaRPr/>
          </a:p>
        </p:txBody>
      </p:sp>
      <p:sp>
        <p:nvSpPr>
          <p:cNvPr id="36" name="object 36"/>
          <p:cNvSpPr txBox="1"/>
          <p:nvPr/>
        </p:nvSpPr>
        <p:spPr>
          <a:xfrm>
            <a:off x="5031644" y="3257341"/>
            <a:ext cx="433705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Meiryo UI"/>
                <a:cs typeface="Meiryo UI"/>
              </a:rPr>
              <a:t>5年間の雇用平均</a:t>
            </a:r>
            <a:r>
              <a:rPr sz="1600" b="1" spc="-10" dirty="0">
                <a:latin typeface="Meiryo UI"/>
                <a:cs typeface="Meiryo UI"/>
              </a:rPr>
              <a:t>が</a:t>
            </a:r>
            <a:r>
              <a:rPr sz="1600" b="1" u="sng" spc="-10" dirty="0">
                <a:uFill>
                  <a:solidFill>
                    <a:srgbClr val="000000"/>
                  </a:solidFill>
                </a:uFill>
                <a:latin typeface="Meiryo UI"/>
                <a:cs typeface="Meiryo UI"/>
              </a:rPr>
              <a:t>8</a:t>
            </a:r>
            <a:r>
              <a:rPr sz="1600" b="1" u="sng" spc="-5" dirty="0">
                <a:uFill>
                  <a:solidFill>
                    <a:srgbClr val="000000"/>
                  </a:solidFill>
                </a:uFill>
                <a:latin typeface="Meiryo UI"/>
                <a:cs typeface="Meiryo UI"/>
              </a:rPr>
              <a:t>割未達の</a:t>
            </a:r>
            <a:r>
              <a:rPr sz="1600" b="1" u="sng" spc="0" dirty="0">
                <a:uFill>
                  <a:solidFill>
                    <a:srgbClr val="000000"/>
                  </a:solidFill>
                </a:uFill>
                <a:latin typeface="Meiryo UI"/>
                <a:cs typeface="Meiryo UI"/>
              </a:rPr>
              <a:t>場</a:t>
            </a:r>
            <a:r>
              <a:rPr sz="1600" b="1" u="sng" spc="-5" dirty="0">
                <a:uFill>
                  <a:solidFill>
                    <a:srgbClr val="000000"/>
                  </a:solidFill>
                </a:uFill>
                <a:latin typeface="Meiryo UI"/>
                <a:cs typeface="Meiryo UI"/>
              </a:rPr>
              <a:t>合</a:t>
            </a:r>
            <a:r>
              <a:rPr sz="1600" b="1" dirty="0">
                <a:latin typeface="Meiryo UI"/>
                <a:cs typeface="Meiryo UI"/>
              </a:rPr>
              <a:t>、</a:t>
            </a:r>
            <a:r>
              <a:rPr sz="1600" b="1" spc="-5" dirty="0">
                <a:latin typeface="Meiryo UI"/>
                <a:cs typeface="Meiryo UI"/>
              </a:rPr>
              <a:t>猶予</a:t>
            </a:r>
            <a:r>
              <a:rPr sz="1600" b="1" spc="5" dirty="0">
                <a:latin typeface="Meiryo UI"/>
                <a:cs typeface="Meiryo UI"/>
              </a:rPr>
              <a:t>さ</a:t>
            </a:r>
            <a:r>
              <a:rPr sz="1600" b="1" spc="-10" dirty="0">
                <a:latin typeface="Meiryo UI"/>
                <a:cs typeface="Meiryo UI"/>
              </a:rPr>
              <a:t>れた</a:t>
            </a:r>
            <a:r>
              <a:rPr sz="1600" b="1" spc="-5" dirty="0">
                <a:latin typeface="Meiryo UI"/>
                <a:cs typeface="Meiryo UI"/>
              </a:rPr>
              <a:t>税 額</a:t>
            </a:r>
            <a:r>
              <a:rPr sz="1600" b="1" spc="-10" dirty="0">
                <a:latin typeface="Meiryo UI"/>
                <a:cs typeface="Meiryo UI"/>
              </a:rPr>
              <a:t>を</a:t>
            </a:r>
            <a:r>
              <a:rPr sz="1600" b="1" u="sng" spc="-5" dirty="0">
                <a:uFill>
                  <a:solidFill>
                    <a:srgbClr val="000000"/>
                  </a:solidFill>
                </a:uFill>
                <a:latin typeface="Meiryo UI"/>
                <a:cs typeface="Meiryo UI"/>
              </a:rPr>
              <a:t>全額納付</a:t>
            </a:r>
            <a:endParaRPr sz="1600">
              <a:latin typeface="Meiryo UI"/>
              <a:cs typeface="Meiryo UI"/>
            </a:endParaRPr>
          </a:p>
        </p:txBody>
      </p:sp>
      <p:sp>
        <p:nvSpPr>
          <p:cNvPr id="37" name="object 37"/>
          <p:cNvSpPr txBox="1"/>
          <p:nvPr/>
        </p:nvSpPr>
        <p:spPr>
          <a:xfrm>
            <a:off x="4953000" y="5023392"/>
            <a:ext cx="4669790" cy="984885"/>
          </a:xfrm>
          <a:prstGeom prst="rect">
            <a:avLst/>
          </a:prstGeom>
          <a:ln w="9144">
            <a:solidFill>
              <a:srgbClr val="000000"/>
            </a:solidFill>
          </a:ln>
        </p:spPr>
        <p:txBody>
          <a:bodyPr vert="horz" wrap="square" lIns="0" tIns="46355" rIns="0" bIns="0" rtlCol="0">
            <a:spAutoFit/>
          </a:bodyPr>
          <a:lstStyle/>
          <a:p>
            <a:pPr marL="90805">
              <a:lnSpc>
                <a:spcPts val="1920"/>
              </a:lnSpc>
              <a:spcBef>
                <a:spcPts val="365"/>
              </a:spcBef>
            </a:pPr>
            <a:r>
              <a:rPr sz="1600" b="1" spc="-5" dirty="0">
                <a:latin typeface="Meiryo UI"/>
                <a:cs typeface="Meiryo UI"/>
              </a:rPr>
              <a:t>5年間の雇用平均</a:t>
            </a:r>
            <a:r>
              <a:rPr sz="1600" b="1" spc="-10" dirty="0">
                <a:latin typeface="Meiryo UI"/>
                <a:cs typeface="Meiryo UI"/>
              </a:rPr>
              <a:t>が</a:t>
            </a:r>
            <a:r>
              <a:rPr sz="1600" b="1" spc="-5" dirty="0">
                <a:latin typeface="Meiryo UI"/>
                <a:cs typeface="Meiryo UI"/>
              </a:rPr>
              <a:t>8割未</a:t>
            </a:r>
            <a:r>
              <a:rPr sz="1600" b="1" dirty="0">
                <a:latin typeface="Meiryo UI"/>
                <a:cs typeface="Meiryo UI"/>
              </a:rPr>
              <a:t>達</a:t>
            </a:r>
            <a:r>
              <a:rPr sz="1600" b="1" spc="-10" dirty="0">
                <a:latin typeface="Meiryo UI"/>
                <a:cs typeface="Meiryo UI"/>
              </a:rPr>
              <a:t>で</a:t>
            </a:r>
            <a:r>
              <a:rPr sz="1600" b="1" spc="-5" dirty="0">
                <a:latin typeface="Meiryo UI"/>
                <a:cs typeface="Meiryo UI"/>
              </a:rPr>
              <a:t>も</a:t>
            </a:r>
            <a:r>
              <a:rPr sz="1600" b="1" spc="-5" dirty="0">
                <a:solidFill>
                  <a:srgbClr val="FF0000"/>
                </a:solidFill>
                <a:latin typeface="Meiryo UI"/>
                <a:cs typeface="Meiryo UI"/>
              </a:rPr>
              <a:t>猶</a:t>
            </a:r>
            <a:r>
              <a:rPr sz="1600" b="1" dirty="0">
                <a:solidFill>
                  <a:srgbClr val="FF0000"/>
                </a:solidFill>
                <a:latin typeface="Meiryo UI"/>
                <a:cs typeface="Meiryo UI"/>
              </a:rPr>
              <a:t>予</a:t>
            </a:r>
            <a:r>
              <a:rPr sz="1600" b="1" spc="-15" dirty="0">
                <a:solidFill>
                  <a:srgbClr val="FF0000"/>
                </a:solidFill>
                <a:latin typeface="Meiryo UI"/>
                <a:cs typeface="Meiryo UI"/>
              </a:rPr>
              <a:t>は</a:t>
            </a:r>
            <a:r>
              <a:rPr sz="1600" b="1" spc="-5" dirty="0">
                <a:solidFill>
                  <a:srgbClr val="FF0000"/>
                </a:solidFill>
                <a:latin typeface="Meiryo UI"/>
                <a:cs typeface="Meiryo UI"/>
              </a:rPr>
              <a:t>継続</a:t>
            </a:r>
            <a:endParaRPr sz="1600">
              <a:latin typeface="Meiryo UI"/>
              <a:cs typeface="Meiryo UI"/>
            </a:endParaRPr>
          </a:p>
          <a:p>
            <a:pPr marL="269240" marR="156845" indent="-178435">
              <a:lnSpc>
                <a:spcPts val="1680"/>
              </a:lnSpc>
              <a:spcBef>
                <a:spcPts val="50"/>
              </a:spcBef>
            </a:pPr>
            <a:r>
              <a:rPr sz="1400" dirty="0">
                <a:latin typeface="Meiryo UI"/>
                <a:cs typeface="Meiryo UI"/>
              </a:rPr>
              <a:t>※5年平均8割</a:t>
            </a:r>
            <a:r>
              <a:rPr sz="1400" spc="-5" dirty="0">
                <a:latin typeface="Meiryo UI"/>
                <a:cs typeface="Meiryo UI"/>
              </a:rPr>
              <a:t>を</a:t>
            </a:r>
            <a:r>
              <a:rPr sz="1400" dirty="0">
                <a:latin typeface="Meiryo UI"/>
                <a:cs typeface="Meiryo UI"/>
              </a:rPr>
              <a:t>満た</a:t>
            </a:r>
            <a:r>
              <a:rPr sz="1400" spc="-5" dirty="0">
                <a:latin typeface="Meiryo UI"/>
                <a:cs typeface="Meiryo UI"/>
              </a:rPr>
              <a:t>せな</a:t>
            </a:r>
            <a:r>
              <a:rPr sz="1400" spc="-10" dirty="0">
                <a:latin typeface="Meiryo UI"/>
                <a:cs typeface="Meiryo UI"/>
              </a:rPr>
              <a:t>かっ</a:t>
            </a:r>
            <a:r>
              <a:rPr sz="1400" spc="-15" dirty="0">
                <a:latin typeface="Meiryo UI"/>
                <a:cs typeface="Meiryo UI"/>
              </a:rPr>
              <a:t>た</a:t>
            </a:r>
            <a:r>
              <a:rPr sz="1400" dirty="0">
                <a:latin typeface="Meiryo UI"/>
                <a:cs typeface="Meiryo UI"/>
              </a:rPr>
              <a:t>場合</a:t>
            </a:r>
            <a:r>
              <a:rPr sz="1400" spc="-15" dirty="0">
                <a:latin typeface="Meiryo UI"/>
                <a:cs typeface="Meiryo UI"/>
              </a:rPr>
              <a:t>に</a:t>
            </a:r>
            <a:r>
              <a:rPr sz="1400" spc="-5" dirty="0">
                <a:latin typeface="Meiryo UI"/>
                <a:cs typeface="Meiryo UI"/>
              </a:rPr>
              <a:t>は理由</a:t>
            </a:r>
            <a:r>
              <a:rPr sz="1400" spc="-15" dirty="0">
                <a:latin typeface="Meiryo UI"/>
                <a:cs typeface="Meiryo UI"/>
              </a:rPr>
              <a:t>報</a:t>
            </a:r>
            <a:r>
              <a:rPr sz="1400" dirty="0">
                <a:latin typeface="Meiryo UI"/>
                <a:cs typeface="Meiryo UI"/>
              </a:rPr>
              <a:t>告</a:t>
            </a:r>
            <a:r>
              <a:rPr sz="1400" spc="-10" dirty="0">
                <a:latin typeface="Meiryo UI"/>
                <a:cs typeface="Meiryo UI"/>
              </a:rPr>
              <a:t>が</a:t>
            </a:r>
            <a:r>
              <a:rPr sz="1400" spc="-15" dirty="0">
                <a:latin typeface="Meiryo UI"/>
                <a:cs typeface="Meiryo UI"/>
              </a:rPr>
              <a:t>必</a:t>
            </a:r>
            <a:r>
              <a:rPr sz="1400" dirty="0">
                <a:latin typeface="Meiryo UI"/>
                <a:cs typeface="Meiryo UI"/>
              </a:rPr>
              <a:t>要。 経営悪化が原</a:t>
            </a:r>
            <a:r>
              <a:rPr sz="1400" spc="-15" dirty="0">
                <a:latin typeface="Meiryo UI"/>
                <a:cs typeface="Meiryo UI"/>
              </a:rPr>
              <a:t>因</a:t>
            </a:r>
            <a:r>
              <a:rPr sz="1400" spc="-10" dirty="0">
                <a:latin typeface="Meiryo UI"/>
                <a:cs typeface="Meiryo UI"/>
              </a:rPr>
              <a:t>であ</a:t>
            </a:r>
            <a:r>
              <a:rPr sz="1400" spc="-5" dirty="0">
                <a:latin typeface="Meiryo UI"/>
                <a:cs typeface="Meiryo UI"/>
              </a:rPr>
              <a:t>る</a:t>
            </a:r>
            <a:r>
              <a:rPr sz="1400" spc="-15" dirty="0">
                <a:latin typeface="Meiryo UI"/>
                <a:cs typeface="Meiryo UI"/>
              </a:rPr>
              <a:t>場</a:t>
            </a:r>
            <a:r>
              <a:rPr sz="1400" dirty="0">
                <a:latin typeface="Meiryo UI"/>
                <a:cs typeface="Meiryo UI"/>
              </a:rPr>
              <a:t>合等</a:t>
            </a:r>
            <a:r>
              <a:rPr sz="1400" spc="-15" dirty="0">
                <a:latin typeface="Meiryo UI"/>
                <a:cs typeface="Meiryo UI"/>
              </a:rPr>
              <a:t>に</a:t>
            </a:r>
            <a:r>
              <a:rPr sz="1400" spc="-5" dirty="0">
                <a:latin typeface="Meiryo UI"/>
                <a:cs typeface="Meiryo UI"/>
              </a:rPr>
              <a:t>は</a:t>
            </a:r>
            <a:r>
              <a:rPr sz="1400" spc="-10" dirty="0">
                <a:latin typeface="Meiryo UI"/>
                <a:cs typeface="Meiryo UI"/>
              </a:rPr>
              <a:t>、</a:t>
            </a:r>
            <a:r>
              <a:rPr sz="1400" dirty="0">
                <a:latin typeface="Meiryo UI"/>
                <a:cs typeface="Meiryo UI"/>
              </a:rPr>
              <a:t>認定</a:t>
            </a:r>
            <a:r>
              <a:rPr sz="1400" spc="-15" dirty="0">
                <a:latin typeface="Meiryo UI"/>
                <a:cs typeface="Meiryo UI"/>
              </a:rPr>
              <a:t>支</a:t>
            </a:r>
            <a:r>
              <a:rPr sz="1400" dirty="0">
                <a:latin typeface="Meiryo UI"/>
                <a:cs typeface="Meiryo UI"/>
              </a:rPr>
              <a:t>援機</a:t>
            </a:r>
            <a:r>
              <a:rPr sz="1400" spc="-15" dirty="0">
                <a:latin typeface="Meiryo UI"/>
                <a:cs typeface="Meiryo UI"/>
              </a:rPr>
              <a:t>関</a:t>
            </a:r>
            <a:r>
              <a:rPr sz="1400" dirty="0">
                <a:latin typeface="Meiryo UI"/>
                <a:cs typeface="Meiryo UI"/>
              </a:rPr>
              <a:t>に</a:t>
            </a:r>
            <a:r>
              <a:rPr sz="1400" spc="-5" dirty="0">
                <a:latin typeface="Meiryo UI"/>
                <a:cs typeface="Meiryo UI"/>
              </a:rPr>
              <a:t>よ</a:t>
            </a:r>
            <a:r>
              <a:rPr sz="1400" spc="-15" dirty="0">
                <a:latin typeface="Meiryo UI"/>
                <a:cs typeface="Meiryo UI"/>
              </a:rPr>
              <a:t>る</a:t>
            </a:r>
            <a:r>
              <a:rPr sz="1400" dirty="0">
                <a:latin typeface="Meiryo UI"/>
                <a:cs typeface="Meiryo UI"/>
              </a:rPr>
              <a:t>指 導助言の必要</a:t>
            </a:r>
            <a:endParaRPr sz="1400">
              <a:latin typeface="Meiryo UI"/>
              <a:cs typeface="Meiryo UI"/>
            </a:endParaRPr>
          </a:p>
        </p:txBody>
      </p:sp>
      <p:sp>
        <p:nvSpPr>
          <p:cNvPr id="38" name="object 38"/>
          <p:cNvSpPr txBox="1"/>
          <p:nvPr/>
        </p:nvSpPr>
        <p:spPr>
          <a:xfrm>
            <a:off x="5080476" y="2917674"/>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Meiryo UI"/>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Meiryo UI"/>
              </a:rPr>
              <a:t>制度</a:t>
            </a:r>
            <a:endParaRPr sz="1600" dirty="0">
              <a:latin typeface="Meiryo UI" panose="020B0604030504040204" pitchFamily="50" charset="-128"/>
              <a:ea typeface="Meiryo UI" panose="020B0604030504040204" pitchFamily="50" charset="-128"/>
              <a:cs typeface="Meiryo UI"/>
            </a:endParaRPr>
          </a:p>
        </p:txBody>
      </p:sp>
      <p:sp>
        <p:nvSpPr>
          <p:cNvPr id="39" name="object 39"/>
          <p:cNvSpPr/>
          <p:nvPr/>
        </p:nvSpPr>
        <p:spPr>
          <a:xfrm>
            <a:off x="6673595" y="4043461"/>
            <a:ext cx="1140460" cy="692150"/>
          </a:xfrm>
          <a:custGeom>
            <a:avLst/>
            <a:gdLst/>
            <a:ahLst/>
            <a:cxnLst/>
            <a:rect l="l" t="t" r="r" b="b"/>
            <a:pathLst>
              <a:path w="1140459" h="692150">
                <a:moveTo>
                  <a:pt x="1139952" y="345947"/>
                </a:moveTo>
                <a:lnTo>
                  <a:pt x="0" y="345947"/>
                </a:lnTo>
                <a:lnTo>
                  <a:pt x="569976" y="691895"/>
                </a:lnTo>
                <a:lnTo>
                  <a:pt x="1139952" y="345947"/>
                </a:lnTo>
                <a:close/>
              </a:path>
              <a:path w="1140459" h="692150">
                <a:moveTo>
                  <a:pt x="854963" y="0"/>
                </a:moveTo>
                <a:lnTo>
                  <a:pt x="284988" y="0"/>
                </a:lnTo>
                <a:lnTo>
                  <a:pt x="284988" y="345947"/>
                </a:lnTo>
                <a:lnTo>
                  <a:pt x="854963" y="345947"/>
                </a:lnTo>
                <a:lnTo>
                  <a:pt x="854963" y="0"/>
                </a:lnTo>
                <a:close/>
              </a:path>
            </a:pathLst>
          </a:custGeom>
          <a:solidFill>
            <a:srgbClr val="C6D9F1"/>
          </a:solidFill>
        </p:spPr>
        <p:txBody>
          <a:bodyPr wrap="square" lIns="0" tIns="0" rIns="0" bIns="0" rtlCol="0"/>
          <a:lstStyle/>
          <a:p>
            <a:endParaRPr/>
          </a:p>
        </p:txBody>
      </p:sp>
      <p:sp>
        <p:nvSpPr>
          <p:cNvPr id="40" name="object 40"/>
          <p:cNvSpPr/>
          <p:nvPr/>
        </p:nvSpPr>
        <p:spPr>
          <a:xfrm>
            <a:off x="6673595" y="4043461"/>
            <a:ext cx="1140460" cy="692150"/>
          </a:xfrm>
          <a:custGeom>
            <a:avLst/>
            <a:gdLst/>
            <a:ahLst/>
            <a:cxnLst/>
            <a:rect l="l" t="t" r="r" b="b"/>
            <a:pathLst>
              <a:path w="1140459" h="692150">
                <a:moveTo>
                  <a:pt x="0" y="345947"/>
                </a:moveTo>
                <a:lnTo>
                  <a:pt x="284988" y="345947"/>
                </a:lnTo>
                <a:lnTo>
                  <a:pt x="284988" y="0"/>
                </a:lnTo>
                <a:lnTo>
                  <a:pt x="854963" y="0"/>
                </a:lnTo>
                <a:lnTo>
                  <a:pt x="854963" y="345947"/>
                </a:lnTo>
                <a:lnTo>
                  <a:pt x="1139952" y="345947"/>
                </a:lnTo>
                <a:lnTo>
                  <a:pt x="569976" y="691895"/>
                </a:lnTo>
                <a:lnTo>
                  <a:pt x="0" y="345947"/>
                </a:lnTo>
                <a:close/>
              </a:path>
            </a:pathLst>
          </a:custGeom>
          <a:ln w="9144">
            <a:solidFill>
              <a:srgbClr val="C6D9F1"/>
            </a:solidFill>
          </a:ln>
        </p:spPr>
        <p:txBody>
          <a:bodyPr wrap="square" lIns="0" tIns="0" rIns="0" bIns="0" rtlCol="0"/>
          <a:lstStyle/>
          <a:p>
            <a:endParaRPr/>
          </a:p>
        </p:txBody>
      </p:sp>
      <p:sp>
        <p:nvSpPr>
          <p:cNvPr id="41" name="object 41"/>
          <p:cNvSpPr txBox="1"/>
          <p:nvPr/>
        </p:nvSpPr>
        <p:spPr>
          <a:xfrm>
            <a:off x="5094304" y="4664944"/>
            <a:ext cx="63373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Meiryo UI"/>
                <a:cs typeface="Meiryo UI"/>
              </a:rPr>
              <a:t>改正案</a:t>
            </a:r>
            <a:endParaRPr sz="1600" dirty="0">
              <a:latin typeface="Meiryo UI"/>
              <a:cs typeface="Meiryo UI"/>
            </a:endParaRPr>
          </a:p>
        </p:txBody>
      </p:sp>
      <p:sp>
        <p:nvSpPr>
          <p:cNvPr id="42" name="object 42"/>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23</a:t>
            </a:r>
            <a:endParaRPr sz="1400" dirty="0">
              <a:latin typeface="Meiryo UI"/>
              <a:cs typeface="Meiryo UI"/>
            </a:endParaRPr>
          </a:p>
        </p:txBody>
      </p:sp>
      <p:sp>
        <p:nvSpPr>
          <p:cNvPr id="43" name="object 43"/>
          <p:cNvSpPr txBox="1">
            <a:spLocks noGrp="1"/>
          </p:cNvSpPr>
          <p:nvPr>
            <p:ph type="title"/>
          </p:nvPr>
        </p:nvSpPr>
        <p:spPr>
          <a:xfrm>
            <a:off x="350772" y="-18746"/>
            <a:ext cx="8793228"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44" name="object 44"/>
          <p:cNvSpPr txBox="1"/>
          <p:nvPr/>
        </p:nvSpPr>
        <p:spPr>
          <a:xfrm>
            <a:off x="144780" y="309880"/>
            <a:ext cx="43510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eiryo UI"/>
                <a:cs typeface="Meiryo UI"/>
              </a:rPr>
              <a:t>（事業承継税制②雇用要件</a:t>
            </a:r>
            <a:r>
              <a:rPr sz="1800" b="1" spc="0" dirty="0">
                <a:latin typeface="Meiryo UI"/>
                <a:cs typeface="Meiryo UI"/>
              </a:rPr>
              <a:t>の</a:t>
            </a:r>
            <a:r>
              <a:rPr sz="1800" b="1" dirty="0">
                <a:latin typeface="Meiryo UI"/>
                <a:cs typeface="Meiryo UI"/>
              </a:rPr>
              <a:t>実質的撤廃）</a:t>
            </a:r>
            <a:endParaRPr sz="1800" dirty="0">
              <a:latin typeface="Meiryo UI"/>
              <a:cs typeface="Meiryo UI"/>
            </a:endParaRPr>
          </a:p>
        </p:txBody>
      </p:sp>
    </p:spTree>
    <p:extLst>
      <p:ext uri="{BB962C8B-B14F-4D97-AF65-F5344CB8AC3E}">
        <p14:creationId xmlns:p14="http://schemas.microsoft.com/office/powerpoint/2010/main" val="173287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015" y="762000"/>
            <a:ext cx="9692640" cy="1033780"/>
          </a:xfrm>
          <a:custGeom>
            <a:avLst/>
            <a:gdLst/>
            <a:ahLst/>
            <a:cxnLst/>
            <a:rect l="l" t="t" r="r" b="b"/>
            <a:pathLst>
              <a:path w="9692640" h="1033780">
                <a:moveTo>
                  <a:pt x="0" y="0"/>
                </a:moveTo>
                <a:lnTo>
                  <a:pt x="9692640" y="0"/>
                </a:lnTo>
                <a:lnTo>
                  <a:pt x="9692640" y="1033272"/>
                </a:lnTo>
                <a:lnTo>
                  <a:pt x="0" y="1033272"/>
                </a:lnTo>
                <a:lnTo>
                  <a:pt x="0" y="0"/>
                </a:lnTo>
                <a:close/>
              </a:path>
            </a:pathLst>
          </a:custGeom>
          <a:solidFill>
            <a:srgbClr val="99D6EC"/>
          </a:solidFill>
        </p:spPr>
        <p:txBody>
          <a:bodyPr wrap="square" lIns="0" tIns="0" rIns="0" bIns="0" rtlCol="0"/>
          <a:lstStyle/>
          <a:p>
            <a:endParaRPr/>
          </a:p>
        </p:txBody>
      </p:sp>
      <p:sp>
        <p:nvSpPr>
          <p:cNvPr id="3" name="object 3"/>
          <p:cNvSpPr txBox="1"/>
          <p:nvPr/>
        </p:nvSpPr>
        <p:spPr>
          <a:xfrm>
            <a:off x="330875" y="843281"/>
            <a:ext cx="9224645" cy="909319"/>
          </a:xfrm>
          <a:prstGeom prst="rect">
            <a:avLst/>
          </a:prstGeom>
        </p:spPr>
        <p:txBody>
          <a:bodyPr vert="horz" wrap="square" lIns="0" tIns="88900" rIns="0" bIns="0" rtlCol="0">
            <a:spAutoFit/>
          </a:bodyPr>
          <a:lstStyle/>
          <a:p>
            <a:pPr marL="354965" indent="-342265">
              <a:lnSpc>
                <a:spcPct val="100000"/>
              </a:lnSpc>
              <a:spcBef>
                <a:spcPts val="700"/>
              </a:spcBef>
              <a:buClr>
                <a:srgbClr val="002060"/>
              </a:buClr>
              <a:buFont typeface="Wingdings"/>
              <a:buChar char=""/>
              <a:tabLst>
                <a:tab pos="354965" algn="l"/>
                <a:tab pos="356235" algn="l"/>
              </a:tabLst>
            </a:pPr>
            <a:r>
              <a:rPr lang="ja-JP" altLang="en-US" sz="1600" spc="-5" dirty="0" smtClean="0">
                <a:latin typeface="Meiryo UI" panose="020B0604030504040204" pitchFamily="50" charset="-128"/>
                <a:ea typeface="Meiryo UI" panose="020B0604030504040204" pitchFamily="50" charset="-128"/>
                <a:cs typeface="Meiryo UI"/>
              </a:rPr>
              <a:t>従来</a:t>
            </a:r>
            <a:r>
              <a:rPr sz="1600" spc="-5" dirty="0" err="1" smtClean="0">
                <a:latin typeface="Meiryo UI"/>
                <a:cs typeface="Meiryo UI"/>
              </a:rPr>
              <a:t>制度では</a:t>
            </a:r>
            <a:r>
              <a:rPr sz="1600" spc="-15" dirty="0" err="1">
                <a:latin typeface="Meiryo UI"/>
                <a:cs typeface="Meiryo UI"/>
              </a:rPr>
              <a:t>、</a:t>
            </a:r>
            <a:r>
              <a:rPr sz="1600" b="1" u="sng" spc="-5" dirty="0" err="1">
                <a:uFill>
                  <a:solidFill>
                    <a:srgbClr val="000000"/>
                  </a:solidFill>
                </a:uFill>
                <a:latin typeface="Meiryo UI"/>
                <a:cs typeface="Meiryo UI"/>
              </a:rPr>
              <a:t>一人</a:t>
            </a:r>
            <a:r>
              <a:rPr sz="1600" b="1" u="sng" spc="-10" dirty="0" err="1">
                <a:uFill>
                  <a:solidFill>
                    <a:srgbClr val="000000"/>
                  </a:solidFill>
                </a:uFill>
                <a:latin typeface="Meiryo UI"/>
                <a:cs typeface="Meiryo UI"/>
              </a:rPr>
              <a:t>の先代経営者</a:t>
            </a:r>
            <a:r>
              <a:rPr sz="1600" b="1" u="sng" spc="-5" dirty="0" err="1">
                <a:uFill>
                  <a:solidFill>
                    <a:srgbClr val="000000"/>
                  </a:solidFill>
                </a:uFill>
                <a:latin typeface="Meiryo UI"/>
                <a:cs typeface="Meiryo UI"/>
              </a:rPr>
              <a:t>か</a:t>
            </a:r>
            <a:r>
              <a:rPr sz="1600" b="1" u="sng" spc="-10" dirty="0" err="1">
                <a:uFill>
                  <a:solidFill>
                    <a:srgbClr val="000000"/>
                  </a:solidFill>
                </a:uFill>
                <a:latin typeface="Meiryo UI"/>
                <a:cs typeface="Meiryo UI"/>
              </a:rPr>
              <a:t>ら一人</a:t>
            </a:r>
            <a:r>
              <a:rPr sz="1600" b="1" u="sng" dirty="0" err="1">
                <a:uFill>
                  <a:solidFill>
                    <a:srgbClr val="000000"/>
                  </a:solidFill>
                </a:uFill>
                <a:latin typeface="Meiryo UI"/>
                <a:cs typeface="Meiryo UI"/>
              </a:rPr>
              <a:t>の</a:t>
            </a:r>
            <a:r>
              <a:rPr sz="1600" b="1" u="sng" spc="-5" dirty="0" err="1">
                <a:uFill>
                  <a:solidFill>
                    <a:srgbClr val="000000"/>
                  </a:solidFill>
                </a:uFill>
                <a:latin typeface="Meiryo UI"/>
                <a:cs typeface="Meiryo UI"/>
              </a:rPr>
              <a:t>後継</a:t>
            </a:r>
            <a:r>
              <a:rPr sz="1600" b="1" u="sng" spc="0" dirty="0" err="1">
                <a:uFill>
                  <a:solidFill>
                    <a:srgbClr val="000000"/>
                  </a:solidFill>
                </a:uFill>
                <a:latin typeface="Meiryo UI"/>
                <a:cs typeface="Meiryo UI"/>
              </a:rPr>
              <a:t>者</a:t>
            </a:r>
            <a:r>
              <a:rPr sz="1600" spc="-5" dirty="0" err="1">
                <a:latin typeface="Meiryo UI"/>
                <a:cs typeface="Meiryo UI"/>
              </a:rPr>
              <a:t>へ贈与･</a:t>
            </a:r>
            <a:r>
              <a:rPr sz="1600" dirty="0" err="1">
                <a:latin typeface="Meiryo UI"/>
                <a:cs typeface="Meiryo UI"/>
              </a:rPr>
              <a:t>相</a:t>
            </a:r>
            <a:r>
              <a:rPr sz="1600" spc="-5" dirty="0" err="1">
                <a:latin typeface="Meiryo UI"/>
                <a:cs typeface="Meiryo UI"/>
              </a:rPr>
              <a:t>続</a:t>
            </a:r>
            <a:r>
              <a:rPr sz="1600" dirty="0" err="1">
                <a:latin typeface="Meiryo UI"/>
                <a:cs typeface="Meiryo UI"/>
              </a:rPr>
              <a:t>され</a:t>
            </a:r>
            <a:r>
              <a:rPr sz="1600" spc="-5" dirty="0" err="1">
                <a:latin typeface="Meiryo UI"/>
                <a:cs typeface="Meiryo UI"/>
              </a:rPr>
              <a:t>る場合</a:t>
            </a:r>
            <a:r>
              <a:rPr sz="1600" spc="0" dirty="0" err="1">
                <a:latin typeface="Meiryo UI"/>
                <a:cs typeface="Meiryo UI"/>
              </a:rPr>
              <a:t>の</a:t>
            </a:r>
            <a:r>
              <a:rPr sz="1600" spc="-10" dirty="0" err="1">
                <a:latin typeface="Meiryo UI"/>
                <a:cs typeface="Meiryo UI"/>
              </a:rPr>
              <a:t>み</a:t>
            </a:r>
            <a:r>
              <a:rPr sz="1600" spc="0" dirty="0" err="1">
                <a:latin typeface="Meiryo UI"/>
                <a:cs typeface="Meiryo UI"/>
              </a:rPr>
              <a:t>が</a:t>
            </a:r>
            <a:r>
              <a:rPr sz="1600" spc="-10" dirty="0" err="1">
                <a:latin typeface="Meiryo UI"/>
                <a:cs typeface="Meiryo UI"/>
              </a:rPr>
              <a:t>対</a:t>
            </a:r>
            <a:r>
              <a:rPr sz="1600" dirty="0" err="1">
                <a:latin typeface="Meiryo UI"/>
                <a:cs typeface="Meiryo UI"/>
              </a:rPr>
              <a:t>象</a:t>
            </a:r>
            <a:r>
              <a:rPr sz="1600" spc="-5" dirty="0">
                <a:latin typeface="Meiryo UI"/>
                <a:cs typeface="Meiryo UI"/>
              </a:rPr>
              <a:t>。</a:t>
            </a:r>
            <a:endParaRPr sz="1600" dirty="0">
              <a:latin typeface="Meiryo UI"/>
              <a:cs typeface="Meiryo UI"/>
            </a:endParaRPr>
          </a:p>
          <a:p>
            <a:pPr marL="354965" marR="5080" indent="-342265">
              <a:lnSpc>
                <a:spcPct val="100000"/>
              </a:lnSpc>
              <a:spcBef>
                <a:spcPts val="600"/>
              </a:spcBef>
              <a:buClr>
                <a:srgbClr val="002060"/>
              </a:buClr>
              <a:buFont typeface="Wingdings"/>
              <a:buChar char=""/>
              <a:tabLst>
                <a:tab pos="354965" algn="l"/>
                <a:tab pos="356235" algn="l"/>
              </a:tabLst>
            </a:pPr>
            <a:r>
              <a:rPr sz="1600" spc="-5" dirty="0">
                <a:latin typeface="Meiryo UI"/>
                <a:cs typeface="Meiryo UI"/>
              </a:rPr>
              <a:t>親族外</a:t>
            </a:r>
            <a:r>
              <a:rPr sz="1600" spc="-10" dirty="0">
                <a:latin typeface="Meiryo UI"/>
                <a:cs typeface="Meiryo UI"/>
              </a:rPr>
              <a:t>を</a:t>
            </a:r>
            <a:r>
              <a:rPr sz="1600" spc="-5" dirty="0">
                <a:latin typeface="Meiryo UI"/>
                <a:cs typeface="Meiryo UI"/>
              </a:rPr>
              <a:t>含む</a:t>
            </a:r>
            <a:r>
              <a:rPr sz="1600" b="1" u="sng" spc="-5" dirty="0">
                <a:uFill>
                  <a:solidFill>
                    <a:srgbClr val="000000"/>
                  </a:solidFill>
                </a:uFill>
                <a:latin typeface="Meiryo UI"/>
                <a:cs typeface="Meiryo UI"/>
              </a:rPr>
              <a:t>複数の株</a:t>
            </a:r>
            <a:r>
              <a:rPr sz="1600" b="1" u="sng" spc="-10" dirty="0">
                <a:uFill>
                  <a:solidFill>
                    <a:srgbClr val="000000"/>
                  </a:solidFill>
                </a:uFill>
                <a:latin typeface="Meiryo UI"/>
                <a:cs typeface="Meiryo UI"/>
              </a:rPr>
              <a:t>主</a:t>
            </a:r>
            <a:r>
              <a:rPr sz="1600" spc="-5" dirty="0">
                <a:latin typeface="Meiryo UI"/>
                <a:cs typeface="Meiryo UI"/>
              </a:rPr>
              <a:t>か</a:t>
            </a:r>
            <a:r>
              <a:rPr sz="1600" dirty="0">
                <a:latin typeface="Meiryo UI"/>
                <a:cs typeface="Meiryo UI"/>
              </a:rPr>
              <a:t>ら</a:t>
            </a:r>
            <a:r>
              <a:rPr sz="1600" spc="-10" dirty="0">
                <a:latin typeface="Meiryo UI"/>
                <a:cs typeface="Meiryo UI"/>
              </a:rPr>
              <a:t>、</a:t>
            </a:r>
            <a:r>
              <a:rPr sz="1600" b="1" u="sng" spc="-5" dirty="0">
                <a:uFill>
                  <a:solidFill>
                    <a:srgbClr val="000000"/>
                  </a:solidFill>
                </a:uFill>
                <a:latin typeface="Meiryo UI"/>
                <a:cs typeface="Meiryo UI"/>
              </a:rPr>
              <a:t>代</a:t>
            </a:r>
            <a:r>
              <a:rPr sz="1600" b="1" u="sng" dirty="0">
                <a:uFill>
                  <a:solidFill>
                    <a:srgbClr val="000000"/>
                  </a:solidFill>
                </a:uFill>
                <a:latin typeface="Meiryo UI"/>
                <a:cs typeface="Meiryo UI"/>
              </a:rPr>
              <a:t>表</a:t>
            </a:r>
            <a:r>
              <a:rPr sz="1600" b="1" u="sng" spc="-5" dirty="0">
                <a:uFill>
                  <a:solidFill>
                    <a:srgbClr val="000000"/>
                  </a:solidFill>
                </a:uFill>
                <a:latin typeface="Meiryo UI"/>
                <a:cs typeface="Meiryo UI"/>
              </a:rPr>
              <a:t>者であ</a:t>
            </a:r>
            <a:r>
              <a:rPr sz="1600" b="1" u="sng" dirty="0">
                <a:uFill>
                  <a:solidFill>
                    <a:srgbClr val="000000"/>
                  </a:solidFill>
                </a:uFill>
                <a:latin typeface="Meiryo UI"/>
                <a:cs typeface="Meiryo UI"/>
              </a:rPr>
              <a:t>る</a:t>
            </a:r>
            <a:r>
              <a:rPr sz="1600" b="1" u="sng" spc="-5" dirty="0">
                <a:uFill>
                  <a:solidFill>
                    <a:srgbClr val="000000"/>
                  </a:solidFill>
                </a:uFill>
                <a:latin typeface="Meiryo UI"/>
                <a:cs typeface="Meiryo UI"/>
              </a:rPr>
              <a:t>後継</a:t>
            </a:r>
            <a:r>
              <a:rPr sz="1600" b="1" u="sng" dirty="0">
                <a:uFill>
                  <a:solidFill>
                    <a:srgbClr val="000000"/>
                  </a:solidFill>
                </a:uFill>
                <a:latin typeface="Meiryo UI"/>
                <a:cs typeface="Meiryo UI"/>
              </a:rPr>
              <a:t>者</a:t>
            </a:r>
            <a:r>
              <a:rPr sz="1600" b="1" u="sng" spc="-5" dirty="0">
                <a:uFill>
                  <a:solidFill>
                    <a:srgbClr val="000000"/>
                  </a:solidFill>
                </a:uFill>
                <a:latin typeface="Meiryo UI"/>
                <a:cs typeface="Meiryo UI"/>
              </a:rPr>
              <a:t>（最</a:t>
            </a:r>
            <a:r>
              <a:rPr sz="1600" b="1" u="sng" dirty="0">
                <a:uFill>
                  <a:solidFill>
                    <a:srgbClr val="000000"/>
                  </a:solidFill>
                </a:uFill>
                <a:latin typeface="Meiryo UI"/>
                <a:cs typeface="Meiryo UI"/>
              </a:rPr>
              <a:t>大</a:t>
            </a:r>
            <a:r>
              <a:rPr sz="1600" b="1" u="sng" spc="-5" dirty="0">
                <a:uFill>
                  <a:solidFill>
                    <a:srgbClr val="000000"/>
                  </a:solidFill>
                </a:uFill>
                <a:latin typeface="Meiryo UI"/>
                <a:cs typeface="Meiryo UI"/>
              </a:rPr>
              <a:t>3</a:t>
            </a:r>
            <a:r>
              <a:rPr sz="1600" b="1" u="sng" dirty="0">
                <a:uFill>
                  <a:solidFill>
                    <a:srgbClr val="000000"/>
                  </a:solidFill>
                </a:uFill>
                <a:latin typeface="Meiryo UI"/>
                <a:cs typeface="Meiryo UI"/>
              </a:rPr>
              <a:t>人</a:t>
            </a:r>
            <a:r>
              <a:rPr sz="1600" b="1" u="sng" spc="-10" dirty="0">
                <a:uFill>
                  <a:solidFill>
                    <a:srgbClr val="000000"/>
                  </a:solidFill>
                </a:uFill>
                <a:latin typeface="Meiryo UI"/>
                <a:cs typeface="Meiryo UI"/>
              </a:rPr>
              <a:t>）</a:t>
            </a:r>
            <a:r>
              <a:rPr sz="1600" spc="-5" dirty="0">
                <a:latin typeface="Meiryo UI"/>
                <a:cs typeface="Meiryo UI"/>
              </a:rPr>
              <a:t>へ</a:t>
            </a:r>
            <a:r>
              <a:rPr sz="1600" spc="0" dirty="0">
                <a:latin typeface="Meiryo UI"/>
                <a:cs typeface="Meiryo UI"/>
              </a:rPr>
              <a:t>の</a:t>
            </a:r>
            <a:r>
              <a:rPr sz="1600" spc="-5" dirty="0">
                <a:latin typeface="Meiryo UI"/>
                <a:cs typeface="Meiryo UI"/>
              </a:rPr>
              <a:t>承</a:t>
            </a:r>
            <a:r>
              <a:rPr sz="1600" dirty="0">
                <a:latin typeface="Meiryo UI"/>
                <a:cs typeface="Meiryo UI"/>
              </a:rPr>
              <a:t>継</a:t>
            </a:r>
            <a:r>
              <a:rPr sz="1600" spc="-5" dirty="0">
                <a:latin typeface="Meiryo UI"/>
                <a:cs typeface="Meiryo UI"/>
              </a:rPr>
              <a:t>も対</a:t>
            </a:r>
            <a:r>
              <a:rPr sz="1600" dirty="0">
                <a:latin typeface="Meiryo UI"/>
                <a:cs typeface="Meiryo UI"/>
              </a:rPr>
              <a:t>象</a:t>
            </a:r>
            <a:r>
              <a:rPr sz="1600" spc="-5" dirty="0">
                <a:latin typeface="Meiryo UI"/>
                <a:cs typeface="Meiryo UI"/>
              </a:rPr>
              <a:t>に</a:t>
            </a:r>
            <a:r>
              <a:rPr sz="1600" spc="-10" dirty="0">
                <a:latin typeface="Meiryo UI"/>
                <a:cs typeface="Meiryo UI"/>
              </a:rPr>
              <a:t>。</a:t>
            </a:r>
            <a:r>
              <a:rPr sz="1600" spc="-5" dirty="0">
                <a:latin typeface="Meiryo UI"/>
                <a:cs typeface="Meiryo UI"/>
              </a:rPr>
              <a:t>中</a:t>
            </a:r>
            <a:r>
              <a:rPr sz="1600" dirty="0">
                <a:latin typeface="Meiryo UI"/>
                <a:cs typeface="Meiryo UI"/>
              </a:rPr>
              <a:t>小</a:t>
            </a:r>
            <a:r>
              <a:rPr sz="1600" spc="-5" dirty="0">
                <a:latin typeface="Meiryo UI"/>
                <a:cs typeface="Meiryo UI"/>
              </a:rPr>
              <a:t>企業</a:t>
            </a:r>
            <a:r>
              <a:rPr sz="1600" dirty="0">
                <a:latin typeface="Meiryo UI"/>
                <a:cs typeface="Meiryo UI"/>
              </a:rPr>
              <a:t>経</a:t>
            </a:r>
            <a:r>
              <a:rPr sz="1600" spc="-5" dirty="0">
                <a:latin typeface="Meiryo UI"/>
                <a:cs typeface="Meiryo UI"/>
              </a:rPr>
              <a:t>営の</a:t>
            </a:r>
            <a:r>
              <a:rPr sz="1600" dirty="0">
                <a:latin typeface="Meiryo UI"/>
                <a:cs typeface="Meiryo UI"/>
              </a:rPr>
              <a:t>実</a:t>
            </a:r>
            <a:r>
              <a:rPr sz="1600" spc="-5" dirty="0">
                <a:latin typeface="Meiryo UI"/>
                <a:cs typeface="Meiryo UI"/>
              </a:rPr>
              <a:t>状 </a:t>
            </a:r>
            <a:r>
              <a:rPr sz="1600" spc="-15" dirty="0">
                <a:latin typeface="Meiryo UI"/>
                <a:cs typeface="Meiryo UI"/>
              </a:rPr>
              <a:t>に</a:t>
            </a:r>
            <a:r>
              <a:rPr sz="1600" spc="-5" dirty="0">
                <a:latin typeface="Meiryo UI"/>
                <a:cs typeface="Meiryo UI"/>
              </a:rPr>
              <a:t>合わせ</a:t>
            </a:r>
            <a:r>
              <a:rPr sz="1600" spc="-15" dirty="0">
                <a:latin typeface="Meiryo UI"/>
                <a:cs typeface="Meiryo UI"/>
              </a:rPr>
              <a:t>た</a:t>
            </a:r>
            <a:r>
              <a:rPr sz="1600" spc="-10" dirty="0">
                <a:latin typeface="Meiryo UI"/>
                <a:cs typeface="Meiryo UI"/>
              </a:rPr>
              <a:t>、</a:t>
            </a:r>
            <a:r>
              <a:rPr sz="1600" spc="-5" dirty="0">
                <a:latin typeface="Meiryo UI"/>
                <a:cs typeface="Meiryo UI"/>
              </a:rPr>
              <a:t>多</a:t>
            </a:r>
            <a:r>
              <a:rPr sz="1600" dirty="0">
                <a:latin typeface="Meiryo UI"/>
                <a:cs typeface="Meiryo UI"/>
              </a:rPr>
              <a:t>様</a:t>
            </a:r>
            <a:r>
              <a:rPr sz="1600" spc="-5" dirty="0">
                <a:latin typeface="Meiryo UI"/>
                <a:cs typeface="Meiryo UI"/>
              </a:rPr>
              <a:t>な事</a:t>
            </a:r>
            <a:r>
              <a:rPr sz="1600" dirty="0">
                <a:latin typeface="Meiryo UI"/>
                <a:cs typeface="Meiryo UI"/>
              </a:rPr>
              <a:t>業</a:t>
            </a:r>
            <a:r>
              <a:rPr sz="1600" spc="-5" dirty="0">
                <a:latin typeface="Meiryo UI"/>
                <a:cs typeface="Meiryo UI"/>
              </a:rPr>
              <a:t>承</a:t>
            </a:r>
            <a:r>
              <a:rPr sz="1600" dirty="0">
                <a:latin typeface="Meiryo UI"/>
                <a:cs typeface="Meiryo UI"/>
              </a:rPr>
              <a:t>継</a:t>
            </a:r>
            <a:r>
              <a:rPr sz="1600" spc="-10" dirty="0">
                <a:latin typeface="Meiryo UI"/>
                <a:cs typeface="Meiryo UI"/>
              </a:rPr>
              <a:t>を</a:t>
            </a:r>
            <a:r>
              <a:rPr sz="1600" dirty="0">
                <a:latin typeface="Meiryo UI"/>
                <a:cs typeface="Meiryo UI"/>
              </a:rPr>
              <a:t>支</a:t>
            </a:r>
            <a:r>
              <a:rPr sz="1600" spc="-5" dirty="0">
                <a:latin typeface="Meiryo UI"/>
                <a:cs typeface="Meiryo UI"/>
              </a:rPr>
              <a:t>援。</a:t>
            </a:r>
            <a:endParaRPr sz="1600" dirty="0">
              <a:latin typeface="Meiryo UI"/>
              <a:cs typeface="Meiryo UI"/>
            </a:endParaRPr>
          </a:p>
        </p:txBody>
      </p:sp>
      <p:sp>
        <p:nvSpPr>
          <p:cNvPr id="4" name="object 4"/>
          <p:cNvSpPr txBox="1"/>
          <p:nvPr/>
        </p:nvSpPr>
        <p:spPr>
          <a:xfrm>
            <a:off x="386924" y="2155770"/>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メイリオ"/>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メイリオ"/>
              </a:rPr>
              <a:t>制度</a:t>
            </a:r>
            <a:endParaRPr sz="1600" dirty="0">
              <a:latin typeface="Meiryo UI" panose="020B0604030504040204" pitchFamily="50" charset="-128"/>
              <a:ea typeface="Meiryo UI" panose="020B0604030504040204" pitchFamily="50" charset="-128"/>
              <a:cs typeface="メイリオ"/>
            </a:endParaRPr>
          </a:p>
        </p:txBody>
      </p:sp>
      <p:sp>
        <p:nvSpPr>
          <p:cNvPr id="5" name="object 5"/>
          <p:cNvSpPr txBox="1"/>
          <p:nvPr/>
        </p:nvSpPr>
        <p:spPr>
          <a:xfrm>
            <a:off x="287055" y="5694268"/>
            <a:ext cx="416941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0000"/>
                </a:solidFill>
                <a:latin typeface="Meiryo UI"/>
                <a:cs typeface="Meiryo UI"/>
              </a:rPr>
              <a:t>1</a:t>
            </a:r>
            <a:r>
              <a:rPr sz="1400" b="1" dirty="0">
                <a:solidFill>
                  <a:srgbClr val="FF0000"/>
                </a:solidFill>
                <a:latin typeface="Meiryo UI"/>
                <a:cs typeface="Meiryo UI"/>
              </a:rPr>
              <a:t>人</a:t>
            </a:r>
            <a:r>
              <a:rPr sz="1400" b="1" spc="-5" dirty="0">
                <a:solidFill>
                  <a:srgbClr val="FF0000"/>
                </a:solidFill>
                <a:latin typeface="Meiryo UI"/>
                <a:cs typeface="Meiryo UI"/>
              </a:rPr>
              <a:t>の</a:t>
            </a:r>
            <a:r>
              <a:rPr sz="1400" b="1" dirty="0">
                <a:solidFill>
                  <a:srgbClr val="FF0000"/>
                </a:solidFill>
                <a:latin typeface="Meiryo UI"/>
                <a:cs typeface="Meiryo UI"/>
              </a:rPr>
              <a:t>先代経営者</a:t>
            </a:r>
            <a:r>
              <a:rPr sz="1400" b="1" spc="-10" dirty="0">
                <a:solidFill>
                  <a:srgbClr val="FF0000"/>
                </a:solidFill>
                <a:latin typeface="Meiryo UI"/>
                <a:cs typeface="Meiryo UI"/>
              </a:rPr>
              <a:t>か</a:t>
            </a:r>
            <a:r>
              <a:rPr sz="1400" b="1" spc="-5" dirty="0">
                <a:solidFill>
                  <a:srgbClr val="FF0000"/>
                </a:solidFill>
                <a:latin typeface="Meiryo UI"/>
                <a:cs typeface="Meiryo UI"/>
              </a:rPr>
              <a:t>ら1</a:t>
            </a:r>
            <a:r>
              <a:rPr sz="1400" b="1" dirty="0">
                <a:solidFill>
                  <a:srgbClr val="FF0000"/>
                </a:solidFill>
                <a:latin typeface="Meiryo UI"/>
                <a:cs typeface="Meiryo UI"/>
              </a:rPr>
              <a:t>人</a:t>
            </a:r>
            <a:r>
              <a:rPr sz="1400" b="1" spc="-5" dirty="0">
                <a:solidFill>
                  <a:srgbClr val="FF0000"/>
                </a:solidFill>
                <a:latin typeface="Meiryo UI"/>
                <a:cs typeface="Meiryo UI"/>
              </a:rPr>
              <a:t>の</a:t>
            </a:r>
            <a:r>
              <a:rPr sz="1400" b="1" dirty="0">
                <a:solidFill>
                  <a:srgbClr val="FF0000"/>
                </a:solidFill>
                <a:latin typeface="Meiryo UI"/>
                <a:cs typeface="Meiryo UI"/>
              </a:rPr>
              <a:t>後継者</a:t>
            </a:r>
            <a:r>
              <a:rPr sz="1400" b="1" spc="-5" dirty="0">
                <a:solidFill>
                  <a:srgbClr val="FF0000"/>
                </a:solidFill>
                <a:latin typeface="Meiryo UI"/>
                <a:cs typeface="Meiryo UI"/>
              </a:rPr>
              <a:t>への</a:t>
            </a:r>
            <a:r>
              <a:rPr sz="1400" b="1" dirty="0">
                <a:solidFill>
                  <a:srgbClr val="FF0000"/>
                </a:solidFill>
                <a:latin typeface="Meiryo UI"/>
                <a:cs typeface="Meiryo UI"/>
              </a:rPr>
              <a:t>贈与</a:t>
            </a:r>
            <a:r>
              <a:rPr sz="1400" b="1" spc="-5" dirty="0">
                <a:solidFill>
                  <a:srgbClr val="FF0000"/>
                </a:solidFill>
                <a:latin typeface="Meiryo UI"/>
                <a:cs typeface="Meiryo UI"/>
              </a:rPr>
              <a:t>のみ</a:t>
            </a:r>
            <a:r>
              <a:rPr sz="1400" b="1" spc="-15" dirty="0">
                <a:solidFill>
                  <a:srgbClr val="FF0000"/>
                </a:solidFill>
                <a:latin typeface="Meiryo UI"/>
                <a:cs typeface="Meiryo UI"/>
              </a:rPr>
              <a:t>が</a:t>
            </a:r>
            <a:r>
              <a:rPr sz="1400" b="1" dirty="0">
                <a:solidFill>
                  <a:srgbClr val="FF0000"/>
                </a:solidFill>
                <a:latin typeface="Meiryo UI"/>
                <a:cs typeface="Meiryo UI"/>
              </a:rPr>
              <a:t>対象</a:t>
            </a:r>
            <a:endParaRPr sz="1400">
              <a:latin typeface="Meiryo UI"/>
              <a:cs typeface="Meiryo UI"/>
            </a:endParaRPr>
          </a:p>
        </p:txBody>
      </p:sp>
      <p:sp>
        <p:nvSpPr>
          <p:cNvPr id="6" name="object 6"/>
          <p:cNvSpPr txBox="1"/>
          <p:nvPr/>
        </p:nvSpPr>
        <p:spPr>
          <a:xfrm>
            <a:off x="138684" y="1905000"/>
            <a:ext cx="916305" cy="268605"/>
          </a:xfrm>
          <a:prstGeom prst="rect">
            <a:avLst/>
          </a:prstGeom>
          <a:ln w="12192">
            <a:solidFill>
              <a:srgbClr val="000000"/>
            </a:solidFill>
          </a:ln>
        </p:spPr>
        <p:txBody>
          <a:bodyPr vert="horz" wrap="square" lIns="0" tIns="4445" rIns="0" bIns="0" rtlCol="0">
            <a:spAutoFit/>
          </a:bodyPr>
          <a:lstStyle/>
          <a:p>
            <a:pPr marL="100330">
              <a:lnSpc>
                <a:spcPct val="100000"/>
              </a:lnSpc>
              <a:spcBef>
                <a:spcPts val="35"/>
              </a:spcBef>
            </a:pPr>
            <a:r>
              <a:rPr sz="1400" dirty="0">
                <a:latin typeface="メイリオ"/>
                <a:cs typeface="メイリオ"/>
              </a:rPr>
              <a:t>改正概要</a:t>
            </a:r>
            <a:endParaRPr sz="1400">
              <a:latin typeface="メイリオ"/>
              <a:cs typeface="メイリオ"/>
            </a:endParaRPr>
          </a:p>
        </p:txBody>
      </p:sp>
      <p:sp>
        <p:nvSpPr>
          <p:cNvPr id="7" name="object 7"/>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24</a:t>
            </a:r>
            <a:endParaRPr sz="1400" dirty="0">
              <a:latin typeface="Meiryo UI"/>
              <a:cs typeface="Meiryo UI"/>
            </a:endParaRPr>
          </a:p>
        </p:txBody>
      </p:sp>
      <p:sp>
        <p:nvSpPr>
          <p:cNvPr id="9" name="object 9"/>
          <p:cNvSpPr txBox="1"/>
          <p:nvPr/>
        </p:nvSpPr>
        <p:spPr>
          <a:xfrm>
            <a:off x="8128000" y="401321"/>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p>
        </p:txBody>
      </p:sp>
      <p:sp>
        <p:nvSpPr>
          <p:cNvPr id="10" name="object 10"/>
          <p:cNvSpPr txBox="1">
            <a:spLocks noGrp="1"/>
          </p:cNvSpPr>
          <p:nvPr>
            <p:ph type="title"/>
          </p:nvPr>
        </p:nvSpPr>
        <p:spPr>
          <a:xfrm>
            <a:off x="350772" y="136599"/>
            <a:ext cx="9326628"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11" name="object 11"/>
          <p:cNvSpPr txBox="1"/>
          <p:nvPr/>
        </p:nvSpPr>
        <p:spPr>
          <a:xfrm>
            <a:off x="144780" y="462280"/>
            <a:ext cx="34366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eiryo UI"/>
                <a:cs typeface="Meiryo UI"/>
              </a:rPr>
              <a:t>（事業承継税制③対象者</a:t>
            </a:r>
            <a:r>
              <a:rPr sz="1800" b="1" spc="0" dirty="0">
                <a:latin typeface="Meiryo UI"/>
                <a:cs typeface="Meiryo UI"/>
              </a:rPr>
              <a:t>の</a:t>
            </a:r>
            <a:r>
              <a:rPr sz="1800" b="1" dirty="0">
                <a:latin typeface="Meiryo UI"/>
                <a:cs typeface="Meiryo UI"/>
              </a:rPr>
              <a:t>拡充）</a:t>
            </a:r>
            <a:endParaRPr sz="1800" dirty="0">
              <a:latin typeface="Meiryo UI"/>
              <a:cs typeface="Meiryo UI"/>
            </a:endParaRPr>
          </a:p>
        </p:txBody>
      </p:sp>
      <p:sp>
        <p:nvSpPr>
          <p:cNvPr id="12" name="object 12"/>
          <p:cNvSpPr/>
          <p:nvPr/>
        </p:nvSpPr>
        <p:spPr>
          <a:xfrm>
            <a:off x="1536324" y="3435531"/>
            <a:ext cx="297069" cy="24732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685619" y="3435531"/>
            <a:ext cx="298173" cy="247323"/>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38104" y="3429436"/>
            <a:ext cx="297069" cy="247323"/>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374392" y="3182111"/>
            <a:ext cx="127000" cy="0"/>
          </a:xfrm>
          <a:custGeom>
            <a:avLst/>
            <a:gdLst/>
            <a:ahLst/>
            <a:cxnLst/>
            <a:rect l="l" t="t" r="r" b="b"/>
            <a:pathLst>
              <a:path w="127000">
                <a:moveTo>
                  <a:pt x="0" y="0"/>
                </a:moveTo>
                <a:lnTo>
                  <a:pt x="126491" y="0"/>
                </a:lnTo>
              </a:path>
            </a:pathLst>
          </a:custGeom>
          <a:ln w="12192">
            <a:solidFill>
              <a:srgbClr val="000000"/>
            </a:solidFill>
          </a:ln>
        </p:spPr>
        <p:txBody>
          <a:bodyPr wrap="square" lIns="0" tIns="0" rIns="0" bIns="0" rtlCol="0"/>
          <a:lstStyle/>
          <a:p>
            <a:endParaRPr/>
          </a:p>
        </p:txBody>
      </p:sp>
      <p:sp>
        <p:nvSpPr>
          <p:cNvPr id="16" name="object 16"/>
          <p:cNvSpPr/>
          <p:nvPr/>
        </p:nvSpPr>
        <p:spPr>
          <a:xfrm>
            <a:off x="2374392" y="3119627"/>
            <a:ext cx="127000" cy="0"/>
          </a:xfrm>
          <a:custGeom>
            <a:avLst/>
            <a:gdLst/>
            <a:ahLst/>
            <a:cxnLst/>
            <a:rect l="l" t="t" r="r" b="b"/>
            <a:pathLst>
              <a:path w="127000">
                <a:moveTo>
                  <a:pt x="0" y="0"/>
                </a:moveTo>
                <a:lnTo>
                  <a:pt x="126491" y="0"/>
                </a:lnTo>
              </a:path>
            </a:pathLst>
          </a:custGeom>
          <a:ln w="12192">
            <a:solidFill>
              <a:srgbClr val="000000"/>
            </a:solidFill>
          </a:ln>
        </p:spPr>
        <p:txBody>
          <a:bodyPr wrap="square" lIns="0" tIns="0" rIns="0" bIns="0" rtlCol="0"/>
          <a:lstStyle/>
          <a:p>
            <a:endParaRPr/>
          </a:p>
        </p:txBody>
      </p:sp>
      <p:sp>
        <p:nvSpPr>
          <p:cNvPr id="17" name="object 17"/>
          <p:cNvSpPr/>
          <p:nvPr/>
        </p:nvSpPr>
        <p:spPr>
          <a:xfrm>
            <a:off x="1438655" y="2945892"/>
            <a:ext cx="935990" cy="431800"/>
          </a:xfrm>
          <a:custGeom>
            <a:avLst/>
            <a:gdLst/>
            <a:ahLst/>
            <a:cxnLst/>
            <a:rect l="l" t="t" r="r" b="b"/>
            <a:pathLst>
              <a:path w="935989" h="431800">
                <a:moveTo>
                  <a:pt x="0" y="0"/>
                </a:moveTo>
                <a:lnTo>
                  <a:pt x="935736" y="0"/>
                </a:lnTo>
                <a:lnTo>
                  <a:pt x="935736" y="431291"/>
                </a:lnTo>
                <a:lnTo>
                  <a:pt x="0" y="431291"/>
                </a:lnTo>
                <a:lnTo>
                  <a:pt x="0" y="0"/>
                </a:lnTo>
                <a:close/>
              </a:path>
            </a:pathLst>
          </a:custGeom>
          <a:solidFill>
            <a:srgbClr val="FFC000"/>
          </a:solidFill>
        </p:spPr>
        <p:txBody>
          <a:bodyPr wrap="square" lIns="0" tIns="0" rIns="0" bIns="0" rtlCol="0"/>
          <a:lstStyle/>
          <a:p>
            <a:endParaRPr/>
          </a:p>
        </p:txBody>
      </p:sp>
      <p:sp>
        <p:nvSpPr>
          <p:cNvPr id="18" name="object 18"/>
          <p:cNvSpPr/>
          <p:nvPr/>
        </p:nvSpPr>
        <p:spPr>
          <a:xfrm>
            <a:off x="1438655" y="2945892"/>
            <a:ext cx="935990" cy="431800"/>
          </a:xfrm>
          <a:custGeom>
            <a:avLst/>
            <a:gdLst/>
            <a:ahLst/>
            <a:cxnLst/>
            <a:rect l="l" t="t" r="r" b="b"/>
            <a:pathLst>
              <a:path w="935989" h="431800">
                <a:moveTo>
                  <a:pt x="0" y="0"/>
                </a:moveTo>
                <a:lnTo>
                  <a:pt x="935736" y="0"/>
                </a:lnTo>
                <a:lnTo>
                  <a:pt x="935736" y="431291"/>
                </a:lnTo>
                <a:lnTo>
                  <a:pt x="0" y="431291"/>
                </a:lnTo>
                <a:lnTo>
                  <a:pt x="0" y="0"/>
                </a:lnTo>
                <a:close/>
              </a:path>
            </a:pathLst>
          </a:custGeom>
          <a:ln w="12192">
            <a:solidFill>
              <a:srgbClr val="000000"/>
            </a:solidFill>
          </a:ln>
        </p:spPr>
        <p:txBody>
          <a:bodyPr wrap="square" lIns="0" tIns="0" rIns="0" bIns="0" rtlCol="0"/>
          <a:lstStyle/>
          <a:p>
            <a:endParaRPr/>
          </a:p>
        </p:txBody>
      </p:sp>
      <p:sp>
        <p:nvSpPr>
          <p:cNvPr id="19" name="object 19"/>
          <p:cNvSpPr txBox="1"/>
          <p:nvPr/>
        </p:nvSpPr>
        <p:spPr>
          <a:xfrm>
            <a:off x="1543839" y="3064818"/>
            <a:ext cx="72644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FF0000"/>
                </a:solidFill>
                <a:latin typeface="Meiryo UI"/>
                <a:cs typeface="Meiryo UI"/>
              </a:rPr>
              <a:t>先代経営者</a:t>
            </a:r>
            <a:endParaRPr sz="1100">
              <a:latin typeface="Meiryo UI"/>
              <a:cs typeface="Meiryo UI"/>
            </a:endParaRPr>
          </a:p>
        </p:txBody>
      </p:sp>
      <p:sp>
        <p:nvSpPr>
          <p:cNvPr id="20" name="object 20"/>
          <p:cNvSpPr/>
          <p:nvPr/>
        </p:nvSpPr>
        <p:spPr>
          <a:xfrm>
            <a:off x="2420113" y="3182111"/>
            <a:ext cx="10795" cy="1675764"/>
          </a:xfrm>
          <a:custGeom>
            <a:avLst/>
            <a:gdLst/>
            <a:ahLst/>
            <a:cxnLst/>
            <a:rect l="l" t="t" r="r" b="b"/>
            <a:pathLst>
              <a:path w="10794" h="1675764">
                <a:moveTo>
                  <a:pt x="10629" y="0"/>
                </a:moveTo>
                <a:lnTo>
                  <a:pt x="0" y="1675333"/>
                </a:lnTo>
              </a:path>
            </a:pathLst>
          </a:custGeom>
          <a:ln w="12191">
            <a:solidFill>
              <a:srgbClr val="000000"/>
            </a:solidFill>
          </a:ln>
        </p:spPr>
        <p:txBody>
          <a:bodyPr wrap="square" lIns="0" tIns="0" rIns="0" bIns="0" rtlCol="0"/>
          <a:lstStyle/>
          <a:p>
            <a:endParaRPr/>
          </a:p>
        </p:txBody>
      </p:sp>
      <p:sp>
        <p:nvSpPr>
          <p:cNvPr id="21" name="object 21"/>
          <p:cNvSpPr/>
          <p:nvPr/>
        </p:nvSpPr>
        <p:spPr>
          <a:xfrm>
            <a:off x="812291" y="2572511"/>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22" name="object 22"/>
          <p:cNvSpPr/>
          <p:nvPr/>
        </p:nvSpPr>
        <p:spPr>
          <a:xfrm>
            <a:off x="812291" y="2572511"/>
            <a:ext cx="1055370" cy="0"/>
          </a:xfrm>
          <a:custGeom>
            <a:avLst/>
            <a:gdLst/>
            <a:ahLst/>
            <a:cxnLst/>
            <a:rect l="l" t="t" r="r" b="b"/>
            <a:pathLst>
              <a:path w="1055370">
                <a:moveTo>
                  <a:pt x="0" y="0"/>
                </a:moveTo>
                <a:lnTo>
                  <a:pt x="1055154" y="0"/>
                </a:lnTo>
              </a:path>
            </a:pathLst>
          </a:custGeom>
          <a:ln w="12192">
            <a:solidFill>
              <a:srgbClr val="000000"/>
            </a:solidFill>
          </a:ln>
        </p:spPr>
        <p:txBody>
          <a:bodyPr wrap="square" lIns="0" tIns="0" rIns="0" bIns="0" rtlCol="0"/>
          <a:lstStyle/>
          <a:p>
            <a:endParaRPr/>
          </a:p>
        </p:txBody>
      </p:sp>
      <p:sp>
        <p:nvSpPr>
          <p:cNvPr id="23" name="object 23"/>
          <p:cNvSpPr/>
          <p:nvPr/>
        </p:nvSpPr>
        <p:spPr>
          <a:xfrm>
            <a:off x="1866900" y="2577083"/>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24" name="object 24"/>
          <p:cNvSpPr txBox="1"/>
          <p:nvPr/>
        </p:nvSpPr>
        <p:spPr>
          <a:xfrm>
            <a:off x="336804" y="2945892"/>
            <a:ext cx="935990" cy="431800"/>
          </a:xfrm>
          <a:prstGeom prst="rect">
            <a:avLst/>
          </a:prstGeom>
          <a:ln w="12192">
            <a:solidFill>
              <a:srgbClr val="000000"/>
            </a:solidFill>
          </a:ln>
        </p:spPr>
        <p:txBody>
          <a:bodyPr vert="horz" wrap="square" lIns="0" tIns="132080" rIns="0" bIns="0" rtlCol="0">
            <a:spAutoFit/>
          </a:bodyPr>
          <a:lstStyle/>
          <a:p>
            <a:pPr marL="117475">
              <a:lnSpc>
                <a:spcPct val="100000"/>
              </a:lnSpc>
              <a:spcBef>
                <a:spcPts val="1040"/>
              </a:spcBef>
            </a:pPr>
            <a:r>
              <a:rPr sz="1100" dirty="0">
                <a:latin typeface="Meiryo UI"/>
                <a:cs typeface="Meiryo UI"/>
              </a:rPr>
              <a:t>同族関係者</a:t>
            </a:r>
            <a:endParaRPr sz="1100">
              <a:latin typeface="Meiryo UI"/>
              <a:cs typeface="Meiryo UI"/>
            </a:endParaRPr>
          </a:p>
        </p:txBody>
      </p:sp>
      <p:sp>
        <p:nvSpPr>
          <p:cNvPr id="25" name="object 25"/>
          <p:cNvSpPr txBox="1"/>
          <p:nvPr/>
        </p:nvSpPr>
        <p:spPr>
          <a:xfrm>
            <a:off x="3585971" y="2945892"/>
            <a:ext cx="935990" cy="431800"/>
          </a:xfrm>
          <a:prstGeom prst="rect">
            <a:avLst/>
          </a:prstGeom>
          <a:ln w="12192">
            <a:solidFill>
              <a:srgbClr val="000000"/>
            </a:solidFill>
          </a:ln>
        </p:spPr>
        <p:txBody>
          <a:bodyPr vert="horz" wrap="square" lIns="0" tIns="132080" rIns="0" bIns="0" rtlCol="0">
            <a:spAutoFit/>
          </a:bodyPr>
          <a:lstStyle/>
          <a:p>
            <a:pPr marL="257175">
              <a:lnSpc>
                <a:spcPct val="100000"/>
              </a:lnSpc>
              <a:spcBef>
                <a:spcPts val="1040"/>
              </a:spcBef>
            </a:pPr>
            <a:r>
              <a:rPr sz="1100" dirty="0">
                <a:latin typeface="Meiryo UI"/>
                <a:cs typeface="Meiryo UI"/>
              </a:rPr>
              <a:t>第三者</a:t>
            </a:r>
            <a:endParaRPr sz="1100">
              <a:latin typeface="Meiryo UI"/>
              <a:cs typeface="Meiryo UI"/>
            </a:endParaRPr>
          </a:p>
        </p:txBody>
      </p:sp>
      <p:sp>
        <p:nvSpPr>
          <p:cNvPr id="26" name="object 26"/>
          <p:cNvSpPr/>
          <p:nvPr/>
        </p:nvSpPr>
        <p:spPr>
          <a:xfrm>
            <a:off x="3761364" y="3427766"/>
            <a:ext cx="297069" cy="246162"/>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1735829" y="3694176"/>
            <a:ext cx="245745" cy="1382395"/>
          </a:xfrm>
          <a:custGeom>
            <a:avLst/>
            <a:gdLst/>
            <a:ahLst/>
            <a:cxnLst/>
            <a:rect l="l" t="t" r="r" b="b"/>
            <a:pathLst>
              <a:path w="245744" h="1382395">
                <a:moveTo>
                  <a:pt x="245363" y="1259586"/>
                </a:moveTo>
                <a:lnTo>
                  <a:pt x="0" y="1259586"/>
                </a:lnTo>
                <a:lnTo>
                  <a:pt x="122681" y="1382268"/>
                </a:lnTo>
                <a:lnTo>
                  <a:pt x="245363" y="1259586"/>
                </a:lnTo>
                <a:close/>
              </a:path>
              <a:path w="245744" h="1382395">
                <a:moveTo>
                  <a:pt x="167131" y="0"/>
                </a:moveTo>
                <a:lnTo>
                  <a:pt x="78244" y="0"/>
                </a:lnTo>
                <a:lnTo>
                  <a:pt x="78244" y="1259586"/>
                </a:lnTo>
                <a:lnTo>
                  <a:pt x="167131" y="1259586"/>
                </a:lnTo>
                <a:lnTo>
                  <a:pt x="167131" y="0"/>
                </a:lnTo>
                <a:close/>
              </a:path>
            </a:pathLst>
          </a:custGeom>
          <a:solidFill>
            <a:srgbClr val="4F81BD"/>
          </a:solidFill>
        </p:spPr>
        <p:txBody>
          <a:bodyPr wrap="square" lIns="0" tIns="0" rIns="0" bIns="0" rtlCol="0"/>
          <a:lstStyle/>
          <a:p>
            <a:endParaRPr/>
          </a:p>
        </p:txBody>
      </p:sp>
      <p:sp>
        <p:nvSpPr>
          <p:cNvPr id="28" name="object 28"/>
          <p:cNvSpPr txBox="1"/>
          <p:nvPr/>
        </p:nvSpPr>
        <p:spPr>
          <a:xfrm>
            <a:off x="1213103" y="5135879"/>
            <a:ext cx="934719" cy="431800"/>
          </a:xfrm>
          <a:prstGeom prst="rect">
            <a:avLst/>
          </a:prstGeom>
          <a:solidFill>
            <a:srgbClr val="DCE6F2"/>
          </a:solidFill>
          <a:ln w="12191">
            <a:solidFill>
              <a:srgbClr val="000000"/>
            </a:solidFill>
          </a:ln>
        </p:spPr>
        <p:txBody>
          <a:bodyPr vert="horz" wrap="square" lIns="0" tIns="48260" rIns="0" bIns="0" rtlCol="0">
            <a:spAutoFit/>
          </a:bodyPr>
          <a:lstStyle/>
          <a:p>
            <a:pPr algn="ctr">
              <a:lnSpc>
                <a:spcPct val="100000"/>
              </a:lnSpc>
              <a:spcBef>
                <a:spcPts val="380"/>
              </a:spcBef>
            </a:pPr>
            <a:r>
              <a:rPr sz="1100" b="1" dirty="0">
                <a:solidFill>
                  <a:srgbClr val="FF0000"/>
                </a:solidFill>
                <a:latin typeface="Meiryo UI"/>
                <a:cs typeface="Meiryo UI"/>
              </a:rPr>
              <a:t>後継者</a:t>
            </a:r>
            <a:endParaRPr sz="1100">
              <a:latin typeface="Meiryo UI"/>
              <a:cs typeface="Meiryo UI"/>
            </a:endParaRPr>
          </a:p>
          <a:p>
            <a:pPr algn="ctr">
              <a:lnSpc>
                <a:spcPct val="100000"/>
              </a:lnSpc>
            </a:pPr>
            <a:r>
              <a:rPr sz="1100" b="1" dirty="0">
                <a:solidFill>
                  <a:srgbClr val="FF0000"/>
                </a:solidFill>
                <a:latin typeface="Meiryo UI"/>
                <a:cs typeface="Meiryo UI"/>
              </a:rPr>
              <a:t>（長男）</a:t>
            </a:r>
            <a:endParaRPr sz="1100">
              <a:latin typeface="Meiryo UI"/>
              <a:cs typeface="Meiryo UI"/>
            </a:endParaRPr>
          </a:p>
        </p:txBody>
      </p:sp>
      <p:sp>
        <p:nvSpPr>
          <p:cNvPr id="29" name="object 29"/>
          <p:cNvSpPr/>
          <p:nvPr/>
        </p:nvSpPr>
        <p:spPr>
          <a:xfrm>
            <a:off x="1680972" y="4856988"/>
            <a:ext cx="0" cy="278765"/>
          </a:xfrm>
          <a:custGeom>
            <a:avLst/>
            <a:gdLst/>
            <a:ahLst/>
            <a:cxnLst/>
            <a:rect l="l" t="t" r="r" b="b"/>
            <a:pathLst>
              <a:path h="278764">
                <a:moveTo>
                  <a:pt x="0" y="0"/>
                </a:moveTo>
                <a:lnTo>
                  <a:pt x="0" y="278371"/>
                </a:lnTo>
              </a:path>
            </a:pathLst>
          </a:custGeom>
          <a:ln w="12192">
            <a:solidFill>
              <a:srgbClr val="000000"/>
            </a:solidFill>
          </a:ln>
        </p:spPr>
        <p:txBody>
          <a:bodyPr wrap="square" lIns="0" tIns="0" rIns="0" bIns="0" rtlCol="0"/>
          <a:lstStyle/>
          <a:p>
            <a:endParaRPr/>
          </a:p>
        </p:txBody>
      </p:sp>
      <p:sp>
        <p:nvSpPr>
          <p:cNvPr id="30" name="object 30"/>
          <p:cNvSpPr txBox="1"/>
          <p:nvPr/>
        </p:nvSpPr>
        <p:spPr>
          <a:xfrm>
            <a:off x="2636520" y="5135879"/>
            <a:ext cx="935990" cy="431800"/>
          </a:xfrm>
          <a:prstGeom prst="rect">
            <a:avLst/>
          </a:prstGeom>
          <a:ln w="12192">
            <a:solidFill>
              <a:srgbClr val="000000"/>
            </a:solidFill>
          </a:ln>
        </p:spPr>
        <p:txBody>
          <a:bodyPr vert="horz" wrap="square" lIns="0" tIns="48260" rIns="0" bIns="0" rtlCol="0">
            <a:spAutoFit/>
          </a:bodyPr>
          <a:lstStyle/>
          <a:p>
            <a:pPr algn="ctr">
              <a:lnSpc>
                <a:spcPct val="100000"/>
              </a:lnSpc>
              <a:spcBef>
                <a:spcPts val="380"/>
              </a:spcBef>
            </a:pPr>
            <a:r>
              <a:rPr sz="1100" dirty="0">
                <a:latin typeface="Meiryo UI"/>
                <a:cs typeface="Meiryo UI"/>
              </a:rPr>
              <a:t>後継者</a:t>
            </a:r>
            <a:endParaRPr sz="1100">
              <a:latin typeface="Meiryo UI"/>
              <a:cs typeface="Meiryo UI"/>
            </a:endParaRPr>
          </a:p>
          <a:p>
            <a:pPr algn="ctr">
              <a:lnSpc>
                <a:spcPct val="100000"/>
              </a:lnSpc>
            </a:pPr>
            <a:r>
              <a:rPr sz="1100" dirty="0">
                <a:latin typeface="Meiryo UI"/>
                <a:cs typeface="Meiryo UI"/>
              </a:rPr>
              <a:t>（次男）</a:t>
            </a:r>
            <a:endParaRPr sz="1100">
              <a:latin typeface="Meiryo UI"/>
              <a:cs typeface="Meiryo UI"/>
            </a:endParaRPr>
          </a:p>
        </p:txBody>
      </p:sp>
      <p:sp>
        <p:nvSpPr>
          <p:cNvPr id="31" name="object 31"/>
          <p:cNvSpPr/>
          <p:nvPr/>
        </p:nvSpPr>
        <p:spPr>
          <a:xfrm>
            <a:off x="1680972" y="4856988"/>
            <a:ext cx="1423670" cy="0"/>
          </a:xfrm>
          <a:custGeom>
            <a:avLst/>
            <a:gdLst/>
            <a:ahLst/>
            <a:cxnLst/>
            <a:rect l="l" t="t" r="r" b="b"/>
            <a:pathLst>
              <a:path w="1423670">
                <a:moveTo>
                  <a:pt x="0" y="0"/>
                </a:moveTo>
                <a:lnTo>
                  <a:pt x="1423657" y="0"/>
                </a:lnTo>
              </a:path>
            </a:pathLst>
          </a:custGeom>
          <a:ln w="12192">
            <a:solidFill>
              <a:srgbClr val="000000"/>
            </a:solidFill>
          </a:ln>
        </p:spPr>
        <p:txBody>
          <a:bodyPr wrap="square" lIns="0" tIns="0" rIns="0" bIns="0" rtlCol="0"/>
          <a:lstStyle/>
          <a:p>
            <a:endParaRPr/>
          </a:p>
        </p:txBody>
      </p:sp>
      <p:sp>
        <p:nvSpPr>
          <p:cNvPr id="32" name="object 32"/>
          <p:cNvSpPr/>
          <p:nvPr/>
        </p:nvSpPr>
        <p:spPr>
          <a:xfrm>
            <a:off x="3104388" y="4856988"/>
            <a:ext cx="0" cy="278765"/>
          </a:xfrm>
          <a:custGeom>
            <a:avLst/>
            <a:gdLst/>
            <a:ahLst/>
            <a:cxnLst/>
            <a:rect l="l" t="t" r="r" b="b"/>
            <a:pathLst>
              <a:path h="278764">
                <a:moveTo>
                  <a:pt x="0" y="0"/>
                </a:moveTo>
                <a:lnTo>
                  <a:pt x="0" y="278371"/>
                </a:lnTo>
              </a:path>
            </a:pathLst>
          </a:custGeom>
          <a:ln w="12192">
            <a:solidFill>
              <a:srgbClr val="000000"/>
            </a:solidFill>
          </a:ln>
        </p:spPr>
        <p:txBody>
          <a:bodyPr wrap="square" lIns="0" tIns="0" rIns="0" bIns="0" rtlCol="0"/>
          <a:lstStyle/>
          <a:p>
            <a:endParaRPr/>
          </a:p>
        </p:txBody>
      </p:sp>
      <p:sp>
        <p:nvSpPr>
          <p:cNvPr id="33" name="object 33"/>
          <p:cNvSpPr/>
          <p:nvPr/>
        </p:nvSpPr>
        <p:spPr>
          <a:xfrm>
            <a:off x="4448555" y="4005071"/>
            <a:ext cx="792480" cy="890269"/>
          </a:xfrm>
          <a:custGeom>
            <a:avLst/>
            <a:gdLst/>
            <a:ahLst/>
            <a:cxnLst/>
            <a:rect l="l" t="t" r="r" b="b"/>
            <a:pathLst>
              <a:path w="792479" h="890270">
                <a:moveTo>
                  <a:pt x="396240" y="0"/>
                </a:moveTo>
                <a:lnTo>
                  <a:pt x="396240" y="222503"/>
                </a:lnTo>
                <a:lnTo>
                  <a:pt x="0" y="222503"/>
                </a:lnTo>
                <a:lnTo>
                  <a:pt x="0" y="667511"/>
                </a:lnTo>
                <a:lnTo>
                  <a:pt x="396240" y="667511"/>
                </a:lnTo>
                <a:lnTo>
                  <a:pt x="396240" y="890015"/>
                </a:lnTo>
                <a:lnTo>
                  <a:pt x="792480" y="445007"/>
                </a:lnTo>
                <a:lnTo>
                  <a:pt x="396240" y="0"/>
                </a:lnTo>
                <a:close/>
              </a:path>
            </a:pathLst>
          </a:custGeom>
          <a:solidFill>
            <a:srgbClr val="8EB4E3"/>
          </a:solidFill>
        </p:spPr>
        <p:txBody>
          <a:bodyPr wrap="square" lIns="0" tIns="0" rIns="0" bIns="0" rtlCol="0"/>
          <a:lstStyle/>
          <a:p>
            <a:endParaRPr/>
          </a:p>
        </p:txBody>
      </p:sp>
      <p:sp>
        <p:nvSpPr>
          <p:cNvPr id="34" name="object 34"/>
          <p:cNvSpPr txBox="1"/>
          <p:nvPr/>
        </p:nvSpPr>
        <p:spPr>
          <a:xfrm>
            <a:off x="2500883" y="2945892"/>
            <a:ext cx="934719" cy="431800"/>
          </a:xfrm>
          <a:prstGeom prst="rect">
            <a:avLst/>
          </a:prstGeom>
          <a:ln w="12192">
            <a:solidFill>
              <a:srgbClr val="000000"/>
            </a:solidFill>
          </a:ln>
        </p:spPr>
        <p:txBody>
          <a:bodyPr vert="horz" wrap="square" lIns="0" tIns="132080" rIns="0" bIns="0" rtlCol="0">
            <a:spAutoFit/>
          </a:bodyPr>
          <a:lstStyle/>
          <a:p>
            <a:pPr marL="256540">
              <a:lnSpc>
                <a:spcPct val="100000"/>
              </a:lnSpc>
              <a:spcBef>
                <a:spcPts val="1040"/>
              </a:spcBef>
            </a:pPr>
            <a:r>
              <a:rPr sz="1100" dirty="0">
                <a:latin typeface="Meiryo UI"/>
                <a:cs typeface="Meiryo UI"/>
              </a:rPr>
              <a:t>配偶者</a:t>
            </a:r>
            <a:endParaRPr sz="1100">
              <a:latin typeface="Meiryo UI"/>
              <a:cs typeface="Meiryo UI"/>
            </a:endParaRPr>
          </a:p>
        </p:txBody>
      </p:sp>
      <p:sp>
        <p:nvSpPr>
          <p:cNvPr id="35" name="object 35"/>
          <p:cNvSpPr/>
          <p:nvPr/>
        </p:nvSpPr>
        <p:spPr>
          <a:xfrm>
            <a:off x="3346461" y="3704640"/>
            <a:ext cx="596900" cy="1180465"/>
          </a:xfrm>
          <a:custGeom>
            <a:avLst/>
            <a:gdLst/>
            <a:ahLst/>
            <a:cxnLst/>
            <a:rect l="l" t="t" r="r" b="b"/>
            <a:pathLst>
              <a:path w="596900" h="1180464">
                <a:moveTo>
                  <a:pt x="596315" y="35255"/>
                </a:moveTo>
                <a:lnTo>
                  <a:pt x="158318" y="1081252"/>
                </a:lnTo>
                <a:lnTo>
                  <a:pt x="232435" y="1112291"/>
                </a:lnTo>
                <a:lnTo>
                  <a:pt x="67551" y="1179842"/>
                </a:lnTo>
                <a:lnTo>
                  <a:pt x="0" y="1014958"/>
                </a:lnTo>
                <a:lnTo>
                  <a:pt x="74117" y="1045997"/>
                </a:lnTo>
                <a:lnTo>
                  <a:pt x="512102" y="0"/>
                </a:lnTo>
                <a:lnTo>
                  <a:pt x="596315" y="35255"/>
                </a:lnTo>
                <a:close/>
              </a:path>
            </a:pathLst>
          </a:custGeom>
          <a:ln w="25400">
            <a:solidFill>
              <a:srgbClr val="4F81BD"/>
            </a:solidFill>
            <a:prstDash val="dash"/>
          </a:ln>
        </p:spPr>
        <p:txBody>
          <a:bodyPr wrap="square" lIns="0" tIns="0" rIns="0" bIns="0" rtlCol="0"/>
          <a:lstStyle/>
          <a:p>
            <a:endParaRPr/>
          </a:p>
        </p:txBody>
      </p:sp>
      <p:sp>
        <p:nvSpPr>
          <p:cNvPr id="36" name="object 36"/>
          <p:cNvSpPr/>
          <p:nvPr/>
        </p:nvSpPr>
        <p:spPr>
          <a:xfrm>
            <a:off x="2530523" y="3762057"/>
            <a:ext cx="353695" cy="1017905"/>
          </a:xfrm>
          <a:custGeom>
            <a:avLst/>
            <a:gdLst/>
            <a:ahLst/>
            <a:cxnLst/>
            <a:rect l="l" t="t" r="r" b="b"/>
            <a:pathLst>
              <a:path w="353694" h="1017904">
                <a:moveTo>
                  <a:pt x="353428" y="18694"/>
                </a:moveTo>
                <a:lnTo>
                  <a:pt x="166928" y="904544"/>
                </a:lnTo>
                <a:lnTo>
                  <a:pt x="245071" y="920991"/>
                </a:lnTo>
                <a:lnTo>
                  <a:pt x="96735" y="1017727"/>
                </a:lnTo>
                <a:lnTo>
                  <a:pt x="0" y="869403"/>
                </a:lnTo>
                <a:lnTo>
                  <a:pt x="78143" y="885850"/>
                </a:lnTo>
                <a:lnTo>
                  <a:pt x="264655" y="0"/>
                </a:lnTo>
                <a:lnTo>
                  <a:pt x="353428" y="18694"/>
                </a:lnTo>
                <a:close/>
              </a:path>
            </a:pathLst>
          </a:custGeom>
          <a:ln w="25400">
            <a:solidFill>
              <a:srgbClr val="4F81BD"/>
            </a:solidFill>
            <a:prstDash val="dash"/>
          </a:ln>
        </p:spPr>
        <p:txBody>
          <a:bodyPr wrap="square" lIns="0" tIns="0" rIns="0" bIns="0" rtlCol="0"/>
          <a:lstStyle/>
          <a:p>
            <a:endParaRPr/>
          </a:p>
        </p:txBody>
      </p:sp>
      <p:sp>
        <p:nvSpPr>
          <p:cNvPr id="37" name="object 37"/>
          <p:cNvSpPr/>
          <p:nvPr/>
        </p:nvSpPr>
        <p:spPr>
          <a:xfrm>
            <a:off x="744040" y="3832292"/>
            <a:ext cx="708660" cy="923290"/>
          </a:xfrm>
          <a:custGeom>
            <a:avLst/>
            <a:gdLst/>
            <a:ahLst/>
            <a:cxnLst/>
            <a:rect l="l" t="t" r="r" b="b"/>
            <a:pathLst>
              <a:path w="708660" h="923289">
                <a:moveTo>
                  <a:pt x="80251" y="0"/>
                </a:moveTo>
                <a:lnTo>
                  <a:pt x="637743" y="783716"/>
                </a:lnTo>
                <a:lnTo>
                  <a:pt x="708380" y="733463"/>
                </a:lnTo>
                <a:lnTo>
                  <a:pt x="676414" y="923023"/>
                </a:lnTo>
                <a:lnTo>
                  <a:pt x="486854" y="891057"/>
                </a:lnTo>
                <a:lnTo>
                  <a:pt x="557491" y="840803"/>
                </a:lnTo>
                <a:lnTo>
                  <a:pt x="0" y="57086"/>
                </a:lnTo>
                <a:lnTo>
                  <a:pt x="80251" y="0"/>
                </a:lnTo>
                <a:close/>
              </a:path>
            </a:pathLst>
          </a:custGeom>
          <a:ln w="25399">
            <a:solidFill>
              <a:srgbClr val="4F81BD"/>
            </a:solidFill>
            <a:prstDash val="dash"/>
          </a:ln>
        </p:spPr>
        <p:txBody>
          <a:bodyPr wrap="square" lIns="0" tIns="0" rIns="0" bIns="0" rtlCol="0"/>
          <a:lstStyle/>
          <a:p>
            <a:endParaRPr/>
          </a:p>
        </p:txBody>
      </p:sp>
      <p:sp>
        <p:nvSpPr>
          <p:cNvPr id="38" name="object 38"/>
          <p:cNvSpPr txBox="1"/>
          <p:nvPr/>
        </p:nvSpPr>
        <p:spPr>
          <a:xfrm>
            <a:off x="1159857" y="4085239"/>
            <a:ext cx="25400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Meiryo UI"/>
                <a:cs typeface="Meiryo UI"/>
              </a:rPr>
              <a:t>贈与</a:t>
            </a:r>
            <a:endParaRPr sz="900">
              <a:latin typeface="Meiryo UI"/>
              <a:cs typeface="Meiryo UI"/>
            </a:endParaRPr>
          </a:p>
        </p:txBody>
      </p:sp>
      <p:sp>
        <p:nvSpPr>
          <p:cNvPr id="39" name="object 39"/>
          <p:cNvSpPr txBox="1"/>
          <p:nvPr/>
        </p:nvSpPr>
        <p:spPr>
          <a:xfrm>
            <a:off x="2676113" y="4085239"/>
            <a:ext cx="964565" cy="442595"/>
          </a:xfrm>
          <a:prstGeom prst="rect">
            <a:avLst/>
          </a:prstGeom>
        </p:spPr>
        <p:txBody>
          <a:bodyPr vert="horz" wrap="square" lIns="0" tIns="12700" rIns="0" bIns="0" rtlCol="0">
            <a:spAutoFit/>
          </a:bodyPr>
          <a:lstStyle/>
          <a:p>
            <a:pPr marL="280035">
              <a:lnSpc>
                <a:spcPct val="100000"/>
              </a:lnSpc>
              <a:spcBef>
                <a:spcPts val="100"/>
              </a:spcBef>
            </a:pPr>
            <a:r>
              <a:rPr sz="900" b="1" dirty="0">
                <a:latin typeface="Meiryo UI"/>
                <a:cs typeface="Meiryo UI"/>
              </a:rPr>
              <a:t>贈与</a:t>
            </a:r>
            <a:endParaRPr sz="900">
              <a:latin typeface="Meiryo UI"/>
              <a:cs typeface="Meiryo UI"/>
            </a:endParaRPr>
          </a:p>
          <a:p>
            <a:pPr marL="12700">
              <a:lnSpc>
                <a:spcPct val="100000"/>
              </a:lnSpc>
              <a:spcBef>
                <a:spcPts val="940"/>
              </a:spcBef>
            </a:pPr>
            <a:r>
              <a:rPr sz="1050" spc="0" dirty="0">
                <a:latin typeface="メイリオ"/>
                <a:cs typeface="メイリオ"/>
              </a:rPr>
              <a:t>対象とならない</a:t>
            </a:r>
            <a:endParaRPr sz="1050">
              <a:latin typeface="メイリオ"/>
              <a:cs typeface="メイリオ"/>
            </a:endParaRPr>
          </a:p>
        </p:txBody>
      </p:sp>
      <p:sp>
        <p:nvSpPr>
          <p:cNvPr id="40" name="object 40"/>
          <p:cNvSpPr txBox="1"/>
          <p:nvPr/>
        </p:nvSpPr>
        <p:spPr>
          <a:xfrm>
            <a:off x="3896200" y="4066608"/>
            <a:ext cx="25400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Meiryo UI"/>
                <a:cs typeface="Meiryo UI"/>
              </a:rPr>
              <a:t>贈与</a:t>
            </a:r>
            <a:endParaRPr sz="900">
              <a:latin typeface="Meiryo UI"/>
              <a:cs typeface="Meiryo UI"/>
            </a:endParaRPr>
          </a:p>
        </p:txBody>
      </p:sp>
      <p:sp>
        <p:nvSpPr>
          <p:cNvPr id="41" name="object 41"/>
          <p:cNvSpPr/>
          <p:nvPr/>
        </p:nvSpPr>
        <p:spPr>
          <a:xfrm>
            <a:off x="844897" y="4029026"/>
            <a:ext cx="296545" cy="296545"/>
          </a:xfrm>
          <a:custGeom>
            <a:avLst/>
            <a:gdLst/>
            <a:ahLst/>
            <a:cxnLst/>
            <a:rect l="l" t="t" r="r" b="b"/>
            <a:pathLst>
              <a:path w="296544" h="296545">
                <a:moveTo>
                  <a:pt x="71856" y="0"/>
                </a:moveTo>
                <a:lnTo>
                  <a:pt x="0" y="71602"/>
                </a:lnTo>
                <a:lnTo>
                  <a:pt x="76390" y="148259"/>
                </a:lnTo>
                <a:lnTo>
                  <a:pt x="0" y="224917"/>
                </a:lnTo>
                <a:lnTo>
                  <a:pt x="71856" y="296519"/>
                </a:lnTo>
                <a:lnTo>
                  <a:pt x="147993" y="220116"/>
                </a:lnTo>
                <a:lnTo>
                  <a:pt x="291190" y="220116"/>
                </a:lnTo>
                <a:lnTo>
                  <a:pt x="219595" y="148259"/>
                </a:lnTo>
                <a:lnTo>
                  <a:pt x="291190" y="76403"/>
                </a:lnTo>
                <a:lnTo>
                  <a:pt x="147993" y="76403"/>
                </a:lnTo>
                <a:lnTo>
                  <a:pt x="71856" y="0"/>
                </a:lnTo>
                <a:close/>
              </a:path>
              <a:path w="296544" h="296545">
                <a:moveTo>
                  <a:pt x="291190" y="220116"/>
                </a:moveTo>
                <a:lnTo>
                  <a:pt x="147993" y="220116"/>
                </a:lnTo>
                <a:lnTo>
                  <a:pt x="224116" y="296519"/>
                </a:lnTo>
                <a:lnTo>
                  <a:pt x="295973" y="224917"/>
                </a:lnTo>
                <a:lnTo>
                  <a:pt x="291190" y="220116"/>
                </a:lnTo>
                <a:close/>
              </a:path>
              <a:path w="296544" h="296545">
                <a:moveTo>
                  <a:pt x="224116" y="0"/>
                </a:moveTo>
                <a:lnTo>
                  <a:pt x="147993" y="76403"/>
                </a:lnTo>
                <a:lnTo>
                  <a:pt x="291190" y="76403"/>
                </a:lnTo>
                <a:lnTo>
                  <a:pt x="295973" y="71602"/>
                </a:lnTo>
                <a:lnTo>
                  <a:pt x="224116" y="0"/>
                </a:lnTo>
                <a:close/>
              </a:path>
            </a:pathLst>
          </a:custGeom>
          <a:solidFill>
            <a:srgbClr val="C0504D"/>
          </a:solidFill>
        </p:spPr>
        <p:txBody>
          <a:bodyPr wrap="square" lIns="0" tIns="0" rIns="0" bIns="0" rtlCol="0"/>
          <a:lstStyle/>
          <a:p>
            <a:endParaRPr/>
          </a:p>
        </p:txBody>
      </p:sp>
      <p:sp>
        <p:nvSpPr>
          <p:cNvPr id="42" name="object 42"/>
          <p:cNvSpPr/>
          <p:nvPr/>
        </p:nvSpPr>
        <p:spPr>
          <a:xfrm>
            <a:off x="2573114" y="4029026"/>
            <a:ext cx="296545" cy="296545"/>
          </a:xfrm>
          <a:custGeom>
            <a:avLst/>
            <a:gdLst/>
            <a:ahLst/>
            <a:cxnLst/>
            <a:rect l="l" t="t" r="r" b="b"/>
            <a:pathLst>
              <a:path w="296544" h="296545">
                <a:moveTo>
                  <a:pt x="71856" y="0"/>
                </a:moveTo>
                <a:lnTo>
                  <a:pt x="0" y="71602"/>
                </a:lnTo>
                <a:lnTo>
                  <a:pt x="76390" y="148259"/>
                </a:lnTo>
                <a:lnTo>
                  <a:pt x="0" y="224917"/>
                </a:lnTo>
                <a:lnTo>
                  <a:pt x="71856" y="296519"/>
                </a:lnTo>
                <a:lnTo>
                  <a:pt x="147993" y="220116"/>
                </a:lnTo>
                <a:lnTo>
                  <a:pt x="291190" y="220116"/>
                </a:lnTo>
                <a:lnTo>
                  <a:pt x="219595" y="148259"/>
                </a:lnTo>
                <a:lnTo>
                  <a:pt x="291190" y="76403"/>
                </a:lnTo>
                <a:lnTo>
                  <a:pt x="147993" y="76403"/>
                </a:lnTo>
                <a:lnTo>
                  <a:pt x="71856" y="0"/>
                </a:lnTo>
                <a:close/>
              </a:path>
              <a:path w="296544" h="296545">
                <a:moveTo>
                  <a:pt x="291190" y="220116"/>
                </a:moveTo>
                <a:lnTo>
                  <a:pt x="147993" y="220116"/>
                </a:lnTo>
                <a:lnTo>
                  <a:pt x="224116" y="296519"/>
                </a:lnTo>
                <a:lnTo>
                  <a:pt x="295973" y="224917"/>
                </a:lnTo>
                <a:lnTo>
                  <a:pt x="291190" y="220116"/>
                </a:lnTo>
                <a:close/>
              </a:path>
              <a:path w="296544" h="296545">
                <a:moveTo>
                  <a:pt x="224116" y="0"/>
                </a:moveTo>
                <a:lnTo>
                  <a:pt x="147993" y="76403"/>
                </a:lnTo>
                <a:lnTo>
                  <a:pt x="291190" y="76403"/>
                </a:lnTo>
                <a:lnTo>
                  <a:pt x="295973" y="71602"/>
                </a:lnTo>
                <a:lnTo>
                  <a:pt x="224116" y="0"/>
                </a:lnTo>
                <a:close/>
              </a:path>
            </a:pathLst>
          </a:custGeom>
          <a:solidFill>
            <a:srgbClr val="C0504D"/>
          </a:solidFill>
        </p:spPr>
        <p:txBody>
          <a:bodyPr wrap="square" lIns="0" tIns="0" rIns="0" bIns="0" rtlCol="0"/>
          <a:lstStyle/>
          <a:p>
            <a:endParaRPr/>
          </a:p>
        </p:txBody>
      </p:sp>
      <p:sp>
        <p:nvSpPr>
          <p:cNvPr id="43" name="object 43"/>
          <p:cNvSpPr/>
          <p:nvPr/>
        </p:nvSpPr>
        <p:spPr>
          <a:xfrm>
            <a:off x="3580780" y="4028835"/>
            <a:ext cx="297180" cy="297180"/>
          </a:xfrm>
          <a:custGeom>
            <a:avLst/>
            <a:gdLst/>
            <a:ahLst/>
            <a:cxnLst/>
            <a:rect l="l" t="t" r="r" b="b"/>
            <a:pathLst>
              <a:path w="297179" h="297179">
                <a:moveTo>
                  <a:pt x="71983" y="0"/>
                </a:moveTo>
                <a:lnTo>
                  <a:pt x="0" y="71983"/>
                </a:lnTo>
                <a:lnTo>
                  <a:pt x="76466" y="148450"/>
                </a:lnTo>
                <a:lnTo>
                  <a:pt x="0" y="224917"/>
                </a:lnTo>
                <a:lnTo>
                  <a:pt x="71983" y="296900"/>
                </a:lnTo>
                <a:lnTo>
                  <a:pt x="148450" y="220433"/>
                </a:lnTo>
                <a:lnTo>
                  <a:pt x="292417" y="220433"/>
                </a:lnTo>
                <a:lnTo>
                  <a:pt x="220433" y="148450"/>
                </a:lnTo>
                <a:lnTo>
                  <a:pt x="292417" y="76466"/>
                </a:lnTo>
                <a:lnTo>
                  <a:pt x="148450" y="76466"/>
                </a:lnTo>
                <a:lnTo>
                  <a:pt x="71983" y="0"/>
                </a:lnTo>
                <a:close/>
              </a:path>
              <a:path w="297179" h="297179">
                <a:moveTo>
                  <a:pt x="292417" y="220433"/>
                </a:moveTo>
                <a:lnTo>
                  <a:pt x="148450" y="220433"/>
                </a:lnTo>
                <a:lnTo>
                  <a:pt x="224917" y="296900"/>
                </a:lnTo>
                <a:lnTo>
                  <a:pt x="296900" y="224917"/>
                </a:lnTo>
                <a:lnTo>
                  <a:pt x="292417" y="220433"/>
                </a:lnTo>
                <a:close/>
              </a:path>
              <a:path w="297179" h="297179">
                <a:moveTo>
                  <a:pt x="224917" y="0"/>
                </a:moveTo>
                <a:lnTo>
                  <a:pt x="148450" y="76466"/>
                </a:lnTo>
                <a:lnTo>
                  <a:pt x="292417" y="76466"/>
                </a:lnTo>
                <a:lnTo>
                  <a:pt x="296900" y="71983"/>
                </a:lnTo>
                <a:lnTo>
                  <a:pt x="224917" y="0"/>
                </a:lnTo>
                <a:close/>
              </a:path>
            </a:pathLst>
          </a:custGeom>
          <a:solidFill>
            <a:srgbClr val="C0504D"/>
          </a:solidFill>
        </p:spPr>
        <p:txBody>
          <a:bodyPr wrap="square" lIns="0" tIns="0" rIns="0" bIns="0" rtlCol="0"/>
          <a:lstStyle/>
          <a:p>
            <a:endParaRPr/>
          </a:p>
        </p:txBody>
      </p:sp>
      <p:sp>
        <p:nvSpPr>
          <p:cNvPr id="44" name="object 44"/>
          <p:cNvSpPr/>
          <p:nvPr/>
        </p:nvSpPr>
        <p:spPr>
          <a:xfrm>
            <a:off x="1642110" y="3961638"/>
            <a:ext cx="431800" cy="433070"/>
          </a:xfrm>
          <a:custGeom>
            <a:avLst/>
            <a:gdLst/>
            <a:ahLst/>
            <a:cxnLst/>
            <a:rect l="l" t="t" r="r" b="b"/>
            <a:pathLst>
              <a:path w="431800" h="433070">
                <a:moveTo>
                  <a:pt x="0" y="216407"/>
                </a:moveTo>
                <a:lnTo>
                  <a:pt x="5695" y="166787"/>
                </a:lnTo>
                <a:lnTo>
                  <a:pt x="21918" y="121236"/>
                </a:lnTo>
                <a:lnTo>
                  <a:pt x="47374" y="81055"/>
                </a:lnTo>
                <a:lnTo>
                  <a:pt x="80769" y="47542"/>
                </a:lnTo>
                <a:lnTo>
                  <a:pt x="120809" y="21995"/>
                </a:lnTo>
                <a:lnTo>
                  <a:pt x="166199" y="5715"/>
                </a:lnTo>
                <a:lnTo>
                  <a:pt x="215646" y="0"/>
                </a:lnTo>
                <a:lnTo>
                  <a:pt x="265092" y="5715"/>
                </a:lnTo>
                <a:lnTo>
                  <a:pt x="310482" y="21995"/>
                </a:lnTo>
                <a:lnTo>
                  <a:pt x="350522" y="47542"/>
                </a:lnTo>
                <a:lnTo>
                  <a:pt x="383917" y="81055"/>
                </a:lnTo>
                <a:lnTo>
                  <a:pt x="409373" y="121236"/>
                </a:lnTo>
                <a:lnTo>
                  <a:pt x="425596" y="166787"/>
                </a:lnTo>
                <a:lnTo>
                  <a:pt x="431292" y="216407"/>
                </a:lnTo>
                <a:lnTo>
                  <a:pt x="425596" y="266028"/>
                </a:lnTo>
                <a:lnTo>
                  <a:pt x="409373" y="311579"/>
                </a:lnTo>
                <a:lnTo>
                  <a:pt x="383917" y="351760"/>
                </a:lnTo>
                <a:lnTo>
                  <a:pt x="350522" y="385273"/>
                </a:lnTo>
                <a:lnTo>
                  <a:pt x="310482" y="410820"/>
                </a:lnTo>
                <a:lnTo>
                  <a:pt x="265092" y="427100"/>
                </a:lnTo>
                <a:lnTo>
                  <a:pt x="215646" y="432815"/>
                </a:lnTo>
                <a:lnTo>
                  <a:pt x="166199" y="427100"/>
                </a:lnTo>
                <a:lnTo>
                  <a:pt x="120809" y="410820"/>
                </a:lnTo>
                <a:lnTo>
                  <a:pt x="80769" y="385273"/>
                </a:lnTo>
                <a:lnTo>
                  <a:pt x="47374" y="351760"/>
                </a:lnTo>
                <a:lnTo>
                  <a:pt x="21918" y="311579"/>
                </a:lnTo>
                <a:lnTo>
                  <a:pt x="5695" y="266028"/>
                </a:lnTo>
                <a:lnTo>
                  <a:pt x="0" y="216407"/>
                </a:lnTo>
                <a:close/>
              </a:path>
            </a:pathLst>
          </a:custGeom>
          <a:ln w="38100">
            <a:solidFill>
              <a:srgbClr val="C0504D"/>
            </a:solidFill>
          </a:ln>
        </p:spPr>
        <p:txBody>
          <a:bodyPr wrap="square" lIns="0" tIns="0" rIns="0" bIns="0" rtlCol="0"/>
          <a:lstStyle/>
          <a:p>
            <a:endParaRPr/>
          </a:p>
        </p:txBody>
      </p:sp>
      <p:sp>
        <p:nvSpPr>
          <p:cNvPr id="45" name="object 45"/>
          <p:cNvSpPr txBox="1"/>
          <p:nvPr/>
        </p:nvSpPr>
        <p:spPr>
          <a:xfrm>
            <a:off x="2097554" y="4085239"/>
            <a:ext cx="25400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Meiryo UI"/>
                <a:cs typeface="Meiryo UI"/>
              </a:rPr>
              <a:t>贈与</a:t>
            </a:r>
            <a:endParaRPr sz="900">
              <a:latin typeface="Meiryo UI"/>
              <a:cs typeface="Meiryo UI"/>
            </a:endParaRPr>
          </a:p>
        </p:txBody>
      </p:sp>
      <p:sp>
        <p:nvSpPr>
          <p:cNvPr id="46" name="object 46"/>
          <p:cNvSpPr/>
          <p:nvPr/>
        </p:nvSpPr>
        <p:spPr>
          <a:xfrm>
            <a:off x="2984014" y="4881886"/>
            <a:ext cx="246837" cy="247383"/>
          </a:xfrm>
          <a:prstGeom prst="rect">
            <a:avLst/>
          </a:prstGeom>
          <a:blipFill>
            <a:blip r:embed="rId3" cstate="print"/>
            <a:stretch>
              <a:fillRect/>
            </a:stretch>
          </a:blipFill>
        </p:spPr>
        <p:txBody>
          <a:bodyPr wrap="square" lIns="0" tIns="0" rIns="0" bIns="0" rtlCol="0"/>
          <a:lstStyle/>
          <a:p>
            <a:endParaRPr/>
          </a:p>
        </p:txBody>
      </p:sp>
      <p:sp>
        <p:nvSpPr>
          <p:cNvPr id="47" name="object 47"/>
          <p:cNvSpPr/>
          <p:nvPr/>
        </p:nvSpPr>
        <p:spPr>
          <a:xfrm>
            <a:off x="8679312" y="3638223"/>
            <a:ext cx="297069" cy="247323"/>
          </a:xfrm>
          <a:prstGeom prst="rect">
            <a:avLst/>
          </a:prstGeom>
          <a:blipFill>
            <a:blip r:embed="rId2" cstate="print"/>
            <a:stretch>
              <a:fillRect/>
            </a:stretch>
          </a:blipFill>
        </p:spPr>
        <p:txBody>
          <a:bodyPr wrap="square" lIns="0" tIns="0" rIns="0" bIns="0" rtlCol="0"/>
          <a:lstStyle/>
          <a:p>
            <a:endParaRPr/>
          </a:p>
        </p:txBody>
      </p:sp>
      <p:sp>
        <p:nvSpPr>
          <p:cNvPr id="48" name="object 48"/>
          <p:cNvSpPr/>
          <p:nvPr/>
        </p:nvSpPr>
        <p:spPr>
          <a:xfrm>
            <a:off x="5446776" y="4721352"/>
            <a:ext cx="3877310" cy="1516380"/>
          </a:xfrm>
          <a:custGeom>
            <a:avLst/>
            <a:gdLst/>
            <a:ahLst/>
            <a:cxnLst/>
            <a:rect l="l" t="t" r="r" b="b"/>
            <a:pathLst>
              <a:path w="3877309" h="1516379">
                <a:moveTo>
                  <a:pt x="1938527" y="0"/>
                </a:moveTo>
                <a:lnTo>
                  <a:pt x="1871884" y="439"/>
                </a:lnTo>
                <a:lnTo>
                  <a:pt x="1805804" y="1749"/>
                </a:lnTo>
                <a:lnTo>
                  <a:pt x="1740324" y="3914"/>
                </a:lnTo>
                <a:lnTo>
                  <a:pt x="1675480" y="6921"/>
                </a:lnTo>
                <a:lnTo>
                  <a:pt x="1611309" y="10755"/>
                </a:lnTo>
                <a:lnTo>
                  <a:pt x="1547846" y="15403"/>
                </a:lnTo>
                <a:lnTo>
                  <a:pt x="1485127" y="20851"/>
                </a:lnTo>
                <a:lnTo>
                  <a:pt x="1423189" y="27083"/>
                </a:lnTo>
                <a:lnTo>
                  <a:pt x="1362067" y="34087"/>
                </a:lnTo>
                <a:lnTo>
                  <a:pt x="1301799" y="41847"/>
                </a:lnTo>
                <a:lnTo>
                  <a:pt x="1242419" y="50350"/>
                </a:lnTo>
                <a:lnTo>
                  <a:pt x="1183964" y="59583"/>
                </a:lnTo>
                <a:lnTo>
                  <a:pt x="1126469" y="69529"/>
                </a:lnTo>
                <a:lnTo>
                  <a:pt x="1069972" y="80176"/>
                </a:lnTo>
                <a:lnTo>
                  <a:pt x="1014509" y="91510"/>
                </a:lnTo>
                <a:lnTo>
                  <a:pt x="960114" y="103516"/>
                </a:lnTo>
                <a:lnTo>
                  <a:pt x="906825" y="116180"/>
                </a:lnTo>
                <a:lnTo>
                  <a:pt x="854677" y="129488"/>
                </a:lnTo>
                <a:lnTo>
                  <a:pt x="803706" y="143426"/>
                </a:lnTo>
                <a:lnTo>
                  <a:pt x="753949" y="157979"/>
                </a:lnTo>
                <a:lnTo>
                  <a:pt x="705442" y="173135"/>
                </a:lnTo>
                <a:lnTo>
                  <a:pt x="658221" y="188878"/>
                </a:lnTo>
                <a:lnTo>
                  <a:pt x="612322" y="205194"/>
                </a:lnTo>
                <a:lnTo>
                  <a:pt x="567780" y="222070"/>
                </a:lnTo>
                <a:lnTo>
                  <a:pt x="524633" y="239491"/>
                </a:lnTo>
                <a:lnTo>
                  <a:pt x="482915" y="257443"/>
                </a:lnTo>
                <a:lnTo>
                  <a:pt x="442664" y="275912"/>
                </a:lnTo>
                <a:lnTo>
                  <a:pt x="403915" y="294884"/>
                </a:lnTo>
                <a:lnTo>
                  <a:pt x="366705" y="314345"/>
                </a:lnTo>
                <a:lnTo>
                  <a:pt x="331069" y="334280"/>
                </a:lnTo>
                <a:lnTo>
                  <a:pt x="297043" y="354676"/>
                </a:lnTo>
                <a:lnTo>
                  <a:pt x="264665" y="375519"/>
                </a:lnTo>
                <a:lnTo>
                  <a:pt x="204992" y="418486"/>
                </a:lnTo>
                <a:lnTo>
                  <a:pt x="152338" y="463070"/>
                </a:lnTo>
                <a:lnTo>
                  <a:pt x="106993" y="509157"/>
                </a:lnTo>
                <a:lnTo>
                  <a:pt x="69245" y="556634"/>
                </a:lnTo>
                <a:lnTo>
                  <a:pt x="39383" y="605389"/>
                </a:lnTo>
                <a:lnTo>
                  <a:pt x="17696" y="655309"/>
                </a:lnTo>
                <a:lnTo>
                  <a:pt x="4472" y="706280"/>
                </a:lnTo>
                <a:lnTo>
                  <a:pt x="0" y="758190"/>
                </a:lnTo>
                <a:lnTo>
                  <a:pt x="1124" y="784255"/>
                </a:lnTo>
                <a:lnTo>
                  <a:pt x="10008" y="835709"/>
                </a:lnTo>
                <a:lnTo>
                  <a:pt x="27500" y="886169"/>
                </a:lnTo>
                <a:lnTo>
                  <a:pt x="53311" y="935520"/>
                </a:lnTo>
                <a:lnTo>
                  <a:pt x="87152" y="983650"/>
                </a:lnTo>
                <a:lnTo>
                  <a:pt x="128734" y="1030446"/>
                </a:lnTo>
                <a:lnTo>
                  <a:pt x="177769" y="1075796"/>
                </a:lnTo>
                <a:lnTo>
                  <a:pt x="233969" y="1119586"/>
                </a:lnTo>
                <a:lnTo>
                  <a:pt x="297043" y="1161703"/>
                </a:lnTo>
                <a:lnTo>
                  <a:pt x="331069" y="1182099"/>
                </a:lnTo>
                <a:lnTo>
                  <a:pt x="366705" y="1202034"/>
                </a:lnTo>
                <a:lnTo>
                  <a:pt x="403915" y="1221495"/>
                </a:lnTo>
                <a:lnTo>
                  <a:pt x="442664" y="1240467"/>
                </a:lnTo>
                <a:lnTo>
                  <a:pt x="482915" y="1258936"/>
                </a:lnTo>
                <a:lnTo>
                  <a:pt x="524633" y="1276888"/>
                </a:lnTo>
                <a:lnTo>
                  <a:pt x="567780" y="1294309"/>
                </a:lnTo>
                <a:lnTo>
                  <a:pt x="612322" y="1311185"/>
                </a:lnTo>
                <a:lnTo>
                  <a:pt x="658221" y="1327501"/>
                </a:lnTo>
                <a:lnTo>
                  <a:pt x="705442" y="1343244"/>
                </a:lnTo>
                <a:lnTo>
                  <a:pt x="753949" y="1358400"/>
                </a:lnTo>
                <a:lnTo>
                  <a:pt x="803706" y="1372953"/>
                </a:lnTo>
                <a:lnTo>
                  <a:pt x="854677" y="1386891"/>
                </a:lnTo>
                <a:lnTo>
                  <a:pt x="906825" y="1400199"/>
                </a:lnTo>
                <a:lnTo>
                  <a:pt x="960114" y="1412863"/>
                </a:lnTo>
                <a:lnTo>
                  <a:pt x="1014509" y="1424869"/>
                </a:lnTo>
                <a:lnTo>
                  <a:pt x="1069972" y="1436203"/>
                </a:lnTo>
                <a:lnTo>
                  <a:pt x="1126469" y="1446850"/>
                </a:lnTo>
                <a:lnTo>
                  <a:pt x="1183964" y="1456796"/>
                </a:lnTo>
                <a:lnTo>
                  <a:pt x="1242419" y="1466029"/>
                </a:lnTo>
                <a:lnTo>
                  <a:pt x="1301799" y="1474532"/>
                </a:lnTo>
                <a:lnTo>
                  <a:pt x="1362067" y="1482292"/>
                </a:lnTo>
                <a:lnTo>
                  <a:pt x="1423189" y="1489296"/>
                </a:lnTo>
                <a:lnTo>
                  <a:pt x="1485127" y="1495528"/>
                </a:lnTo>
                <a:lnTo>
                  <a:pt x="1547846" y="1500976"/>
                </a:lnTo>
                <a:lnTo>
                  <a:pt x="1611309" y="1505624"/>
                </a:lnTo>
                <a:lnTo>
                  <a:pt x="1675480" y="1509458"/>
                </a:lnTo>
                <a:lnTo>
                  <a:pt x="1740324" y="1512465"/>
                </a:lnTo>
                <a:lnTo>
                  <a:pt x="1805804" y="1514630"/>
                </a:lnTo>
                <a:lnTo>
                  <a:pt x="1871884" y="1515940"/>
                </a:lnTo>
                <a:lnTo>
                  <a:pt x="1938527" y="1516380"/>
                </a:lnTo>
                <a:lnTo>
                  <a:pt x="2005171" y="1515940"/>
                </a:lnTo>
                <a:lnTo>
                  <a:pt x="2071251" y="1514630"/>
                </a:lnTo>
                <a:lnTo>
                  <a:pt x="2136731" y="1512465"/>
                </a:lnTo>
                <a:lnTo>
                  <a:pt x="2201575" y="1509458"/>
                </a:lnTo>
                <a:lnTo>
                  <a:pt x="2265746" y="1505624"/>
                </a:lnTo>
                <a:lnTo>
                  <a:pt x="2329209" y="1500976"/>
                </a:lnTo>
                <a:lnTo>
                  <a:pt x="2391928" y="1495528"/>
                </a:lnTo>
                <a:lnTo>
                  <a:pt x="2453866" y="1489296"/>
                </a:lnTo>
                <a:lnTo>
                  <a:pt x="2514988" y="1482292"/>
                </a:lnTo>
                <a:lnTo>
                  <a:pt x="2575256" y="1474532"/>
                </a:lnTo>
                <a:lnTo>
                  <a:pt x="2634636" y="1466029"/>
                </a:lnTo>
                <a:lnTo>
                  <a:pt x="2693091" y="1456796"/>
                </a:lnTo>
                <a:lnTo>
                  <a:pt x="2750586" y="1446850"/>
                </a:lnTo>
                <a:lnTo>
                  <a:pt x="2807083" y="1436203"/>
                </a:lnTo>
                <a:lnTo>
                  <a:pt x="2862546" y="1424869"/>
                </a:lnTo>
                <a:lnTo>
                  <a:pt x="2916941" y="1412863"/>
                </a:lnTo>
                <a:lnTo>
                  <a:pt x="2970230" y="1400199"/>
                </a:lnTo>
                <a:lnTo>
                  <a:pt x="3022378" y="1386891"/>
                </a:lnTo>
                <a:lnTo>
                  <a:pt x="3073349" y="1372953"/>
                </a:lnTo>
                <a:lnTo>
                  <a:pt x="3123106" y="1358400"/>
                </a:lnTo>
                <a:lnTo>
                  <a:pt x="3171613" y="1343244"/>
                </a:lnTo>
                <a:lnTo>
                  <a:pt x="3218834" y="1327501"/>
                </a:lnTo>
                <a:lnTo>
                  <a:pt x="3264733" y="1311185"/>
                </a:lnTo>
                <a:lnTo>
                  <a:pt x="3309275" y="1294309"/>
                </a:lnTo>
                <a:lnTo>
                  <a:pt x="3352422" y="1276888"/>
                </a:lnTo>
                <a:lnTo>
                  <a:pt x="3394140" y="1258936"/>
                </a:lnTo>
                <a:lnTo>
                  <a:pt x="3434391" y="1240467"/>
                </a:lnTo>
                <a:lnTo>
                  <a:pt x="3473140" y="1221495"/>
                </a:lnTo>
                <a:lnTo>
                  <a:pt x="3510350" y="1202034"/>
                </a:lnTo>
                <a:lnTo>
                  <a:pt x="3545986" y="1182099"/>
                </a:lnTo>
                <a:lnTo>
                  <a:pt x="3580012" y="1161703"/>
                </a:lnTo>
                <a:lnTo>
                  <a:pt x="3612390" y="1140860"/>
                </a:lnTo>
                <a:lnTo>
                  <a:pt x="3672063" y="1097893"/>
                </a:lnTo>
                <a:lnTo>
                  <a:pt x="3724717" y="1053309"/>
                </a:lnTo>
                <a:lnTo>
                  <a:pt x="3770062" y="1007222"/>
                </a:lnTo>
                <a:lnTo>
                  <a:pt x="3807810" y="959745"/>
                </a:lnTo>
                <a:lnTo>
                  <a:pt x="3837672" y="910990"/>
                </a:lnTo>
                <a:lnTo>
                  <a:pt x="3859359" y="861070"/>
                </a:lnTo>
                <a:lnTo>
                  <a:pt x="3872583" y="810099"/>
                </a:lnTo>
                <a:lnTo>
                  <a:pt x="3877055" y="758190"/>
                </a:lnTo>
                <a:lnTo>
                  <a:pt x="3875931" y="732124"/>
                </a:lnTo>
                <a:lnTo>
                  <a:pt x="3867047" y="680670"/>
                </a:lnTo>
                <a:lnTo>
                  <a:pt x="3849555" y="630210"/>
                </a:lnTo>
                <a:lnTo>
                  <a:pt x="3823744" y="580859"/>
                </a:lnTo>
                <a:lnTo>
                  <a:pt x="3789903" y="532729"/>
                </a:lnTo>
                <a:lnTo>
                  <a:pt x="3748321" y="485933"/>
                </a:lnTo>
                <a:lnTo>
                  <a:pt x="3699286" y="440583"/>
                </a:lnTo>
                <a:lnTo>
                  <a:pt x="3643086" y="396793"/>
                </a:lnTo>
                <a:lnTo>
                  <a:pt x="3580012" y="354676"/>
                </a:lnTo>
                <a:lnTo>
                  <a:pt x="3545986" y="334280"/>
                </a:lnTo>
                <a:lnTo>
                  <a:pt x="3510350" y="314345"/>
                </a:lnTo>
                <a:lnTo>
                  <a:pt x="3473140" y="294884"/>
                </a:lnTo>
                <a:lnTo>
                  <a:pt x="3434391" y="275912"/>
                </a:lnTo>
                <a:lnTo>
                  <a:pt x="3394140" y="257443"/>
                </a:lnTo>
                <a:lnTo>
                  <a:pt x="3352422" y="239491"/>
                </a:lnTo>
                <a:lnTo>
                  <a:pt x="3309275" y="222070"/>
                </a:lnTo>
                <a:lnTo>
                  <a:pt x="3264733" y="205194"/>
                </a:lnTo>
                <a:lnTo>
                  <a:pt x="3218834" y="188878"/>
                </a:lnTo>
                <a:lnTo>
                  <a:pt x="3171613" y="173135"/>
                </a:lnTo>
                <a:lnTo>
                  <a:pt x="3123106" y="157979"/>
                </a:lnTo>
                <a:lnTo>
                  <a:pt x="3073349" y="143426"/>
                </a:lnTo>
                <a:lnTo>
                  <a:pt x="3022378" y="129488"/>
                </a:lnTo>
                <a:lnTo>
                  <a:pt x="2970230" y="116180"/>
                </a:lnTo>
                <a:lnTo>
                  <a:pt x="2916941" y="103516"/>
                </a:lnTo>
                <a:lnTo>
                  <a:pt x="2862546" y="91510"/>
                </a:lnTo>
                <a:lnTo>
                  <a:pt x="2807083" y="80176"/>
                </a:lnTo>
                <a:lnTo>
                  <a:pt x="2750586" y="69529"/>
                </a:lnTo>
                <a:lnTo>
                  <a:pt x="2693091" y="59583"/>
                </a:lnTo>
                <a:lnTo>
                  <a:pt x="2634636" y="50350"/>
                </a:lnTo>
                <a:lnTo>
                  <a:pt x="2575256" y="41847"/>
                </a:lnTo>
                <a:lnTo>
                  <a:pt x="2514988" y="34087"/>
                </a:lnTo>
                <a:lnTo>
                  <a:pt x="2453866" y="27083"/>
                </a:lnTo>
                <a:lnTo>
                  <a:pt x="2391928" y="20851"/>
                </a:lnTo>
                <a:lnTo>
                  <a:pt x="2329209" y="15403"/>
                </a:lnTo>
                <a:lnTo>
                  <a:pt x="2265746" y="10755"/>
                </a:lnTo>
                <a:lnTo>
                  <a:pt x="2201575" y="6921"/>
                </a:lnTo>
                <a:lnTo>
                  <a:pt x="2136731" y="3914"/>
                </a:lnTo>
                <a:lnTo>
                  <a:pt x="2071251" y="1749"/>
                </a:lnTo>
                <a:lnTo>
                  <a:pt x="2005171" y="439"/>
                </a:lnTo>
                <a:lnTo>
                  <a:pt x="1938527" y="0"/>
                </a:lnTo>
                <a:close/>
              </a:path>
            </a:pathLst>
          </a:custGeom>
          <a:solidFill>
            <a:srgbClr val="B9CDE5">
              <a:alpha val="59999"/>
            </a:srgbClr>
          </a:solidFill>
        </p:spPr>
        <p:txBody>
          <a:bodyPr wrap="square" lIns="0" tIns="0" rIns="0" bIns="0" rtlCol="0"/>
          <a:lstStyle/>
          <a:p>
            <a:endParaRPr/>
          </a:p>
        </p:txBody>
      </p:sp>
      <p:sp>
        <p:nvSpPr>
          <p:cNvPr id="49" name="object 49"/>
          <p:cNvSpPr/>
          <p:nvPr/>
        </p:nvSpPr>
        <p:spPr>
          <a:xfrm>
            <a:off x="7655184" y="3584883"/>
            <a:ext cx="297069" cy="247323"/>
          </a:xfrm>
          <a:prstGeom prst="rect">
            <a:avLst/>
          </a:prstGeom>
          <a:blipFill>
            <a:blip r:embed="rId2" cstate="print"/>
            <a:stretch>
              <a:fillRect/>
            </a:stretch>
          </a:blipFill>
        </p:spPr>
        <p:txBody>
          <a:bodyPr wrap="square" lIns="0" tIns="0" rIns="0" bIns="0" rtlCol="0"/>
          <a:lstStyle/>
          <a:p>
            <a:endParaRPr/>
          </a:p>
        </p:txBody>
      </p:sp>
      <p:sp>
        <p:nvSpPr>
          <p:cNvPr id="50" name="object 50"/>
          <p:cNvSpPr/>
          <p:nvPr/>
        </p:nvSpPr>
        <p:spPr>
          <a:xfrm>
            <a:off x="6504763" y="3584883"/>
            <a:ext cx="298173" cy="247323"/>
          </a:xfrm>
          <a:prstGeom prst="rect">
            <a:avLst/>
          </a:prstGeom>
          <a:blipFill>
            <a:blip r:embed="rId2" cstate="print"/>
            <a:stretch>
              <a:fillRect/>
            </a:stretch>
          </a:blipFill>
        </p:spPr>
        <p:txBody>
          <a:bodyPr wrap="square" lIns="0" tIns="0" rIns="0" bIns="0" rtlCol="0"/>
          <a:lstStyle/>
          <a:p>
            <a:endParaRPr/>
          </a:p>
        </p:txBody>
      </p:sp>
      <p:sp>
        <p:nvSpPr>
          <p:cNvPr id="51" name="object 51"/>
          <p:cNvSpPr/>
          <p:nvPr/>
        </p:nvSpPr>
        <p:spPr>
          <a:xfrm>
            <a:off x="5507868" y="3578787"/>
            <a:ext cx="297069" cy="247323"/>
          </a:xfrm>
          <a:prstGeom prst="rect">
            <a:avLst/>
          </a:prstGeom>
          <a:blipFill>
            <a:blip r:embed="rId2" cstate="print"/>
            <a:stretch>
              <a:fillRect/>
            </a:stretch>
          </a:blipFill>
        </p:spPr>
        <p:txBody>
          <a:bodyPr wrap="square" lIns="0" tIns="0" rIns="0" bIns="0" rtlCol="0"/>
          <a:lstStyle/>
          <a:p>
            <a:endParaRPr/>
          </a:p>
        </p:txBody>
      </p:sp>
      <p:sp>
        <p:nvSpPr>
          <p:cNvPr id="52" name="object 52"/>
          <p:cNvSpPr/>
          <p:nvPr/>
        </p:nvSpPr>
        <p:spPr>
          <a:xfrm>
            <a:off x="5024628" y="2823972"/>
            <a:ext cx="3528060" cy="1181100"/>
          </a:xfrm>
          <a:custGeom>
            <a:avLst/>
            <a:gdLst/>
            <a:ahLst/>
            <a:cxnLst/>
            <a:rect l="l" t="t" r="r" b="b"/>
            <a:pathLst>
              <a:path w="3528059" h="1181100">
                <a:moveTo>
                  <a:pt x="1764030" y="0"/>
                </a:moveTo>
                <a:lnTo>
                  <a:pt x="1694763" y="446"/>
                </a:lnTo>
                <a:lnTo>
                  <a:pt x="1626172" y="1776"/>
                </a:lnTo>
                <a:lnTo>
                  <a:pt x="1558307" y="3973"/>
                </a:lnTo>
                <a:lnTo>
                  <a:pt x="1491217" y="7019"/>
                </a:lnTo>
                <a:lnTo>
                  <a:pt x="1424950" y="10899"/>
                </a:lnTo>
                <a:lnTo>
                  <a:pt x="1359555" y="15597"/>
                </a:lnTo>
                <a:lnTo>
                  <a:pt x="1295082" y="21095"/>
                </a:lnTo>
                <a:lnTo>
                  <a:pt x="1231580" y="27377"/>
                </a:lnTo>
                <a:lnTo>
                  <a:pt x="1169097" y="34428"/>
                </a:lnTo>
                <a:lnTo>
                  <a:pt x="1107682" y="42230"/>
                </a:lnTo>
                <a:lnTo>
                  <a:pt x="1047386" y="50768"/>
                </a:lnTo>
                <a:lnTo>
                  <a:pt x="988256" y="60024"/>
                </a:lnTo>
                <a:lnTo>
                  <a:pt x="930341" y="69983"/>
                </a:lnTo>
                <a:lnTo>
                  <a:pt x="873692" y="80628"/>
                </a:lnTo>
                <a:lnTo>
                  <a:pt x="818356" y="91942"/>
                </a:lnTo>
                <a:lnTo>
                  <a:pt x="764383" y="103909"/>
                </a:lnTo>
                <a:lnTo>
                  <a:pt x="711821" y="116513"/>
                </a:lnTo>
                <a:lnTo>
                  <a:pt x="660721" y="129738"/>
                </a:lnTo>
                <a:lnTo>
                  <a:pt x="611130" y="143566"/>
                </a:lnTo>
                <a:lnTo>
                  <a:pt x="563098" y="157982"/>
                </a:lnTo>
                <a:lnTo>
                  <a:pt x="516674" y="172969"/>
                </a:lnTo>
                <a:lnTo>
                  <a:pt x="471906" y="188510"/>
                </a:lnTo>
                <a:lnTo>
                  <a:pt x="428845" y="204590"/>
                </a:lnTo>
                <a:lnTo>
                  <a:pt x="387538" y="221192"/>
                </a:lnTo>
                <a:lnTo>
                  <a:pt x="348036" y="238299"/>
                </a:lnTo>
                <a:lnTo>
                  <a:pt x="310386" y="255895"/>
                </a:lnTo>
                <a:lnTo>
                  <a:pt x="274639" y="273964"/>
                </a:lnTo>
                <a:lnTo>
                  <a:pt x="240842" y="292489"/>
                </a:lnTo>
                <a:lnTo>
                  <a:pt x="179298" y="330842"/>
                </a:lnTo>
                <a:lnTo>
                  <a:pt x="126147" y="370823"/>
                </a:lnTo>
                <a:lnTo>
                  <a:pt x="81780" y="412300"/>
                </a:lnTo>
                <a:lnTo>
                  <a:pt x="46589" y="455143"/>
                </a:lnTo>
                <a:lnTo>
                  <a:pt x="20967" y="499219"/>
                </a:lnTo>
                <a:lnTo>
                  <a:pt x="5307" y="544399"/>
                </a:lnTo>
                <a:lnTo>
                  <a:pt x="0" y="590550"/>
                </a:lnTo>
                <a:lnTo>
                  <a:pt x="1335" y="613738"/>
                </a:lnTo>
                <a:lnTo>
                  <a:pt x="11867" y="659420"/>
                </a:lnTo>
                <a:lnTo>
                  <a:pt x="32558" y="704064"/>
                </a:lnTo>
                <a:lnTo>
                  <a:pt x="63013" y="747540"/>
                </a:lnTo>
                <a:lnTo>
                  <a:pt x="102841" y="789716"/>
                </a:lnTo>
                <a:lnTo>
                  <a:pt x="151649" y="830462"/>
                </a:lnTo>
                <a:lnTo>
                  <a:pt x="209046" y="869645"/>
                </a:lnTo>
                <a:lnTo>
                  <a:pt x="274639" y="907135"/>
                </a:lnTo>
                <a:lnTo>
                  <a:pt x="310386" y="925204"/>
                </a:lnTo>
                <a:lnTo>
                  <a:pt x="348036" y="942800"/>
                </a:lnTo>
                <a:lnTo>
                  <a:pt x="387538" y="959907"/>
                </a:lnTo>
                <a:lnTo>
                  <a:pt x="428845" y="976509"/>
                </a:lnTo>
                <a:lnTo>
                  <a:pt x="471906" y="992589"/>
                </a:lnTo>
                <a:lnTo>
                  <a:pt x="516674" y="1008130"/>
                </a:lnTo>
                <a:lnTo>
                  <a:pt x="563098" y="1023117"/>
                </a:lnTo>
                <a:lnTo>
                  <a:pt x="611130" y="1037533"/>
                </a:lnTo>
                <a:lnTo>
                  <a:pt x="660721" y="1051361"/>
                </a:lnTo>
                <a:lnTo>
                  <a:pt x="711821" y="1064586"/>
                </a:lnTo>
                <a:lnTo>
                  <a:pt x="764383" y="1077190"/>
                </a:lnTo>
                <a:lnTo>
                  <a:pt x="818356" y="1089157"/>
                </a:lnTo>
                <a:lnTo>
                  <a:pt x="873692" y="1100471"/>
                </a:lnTo>
                <a:lnTo>
                  <a:pt x="930341" y="1111116"/>
                </a:lnTo>
                <a:lnTo>
                  <a:pt x="988256" y="1121075"/>
                </a:lnTo>
                <a:lnTo>
                  <a:pt x="1047386" y="1130331"/>
                </a:lnTo>
                <a:lnTo>
                  <a:pt x="1107682" y="1138869"/>
                </a:lnTo>
                <a:lnTo>
                  <a:pt x="1169097" y="1146671"/>
                </a:lnTo>
                <a:lnTo>
                  <a:pt x="1231580" y="1153722"/>
                </a:lnTo>
                <a:lnTo>
                  <a:pt x="1295082" y="1160004"/>
                </a:lnTo>
                <a:lnTo>
                  <a:pt x="1359555" y="1165502"/>
                </a:lnTo>
                <a:lnTo>
                  <a:pt x="1424950" y="1170200"/>
                </a:lnTo>
                <a:lnTo>
                  <a:pt x="1491217" y="1174080"/>
                </a:lnTo>
                <a:lnTo>
                  <a:pt x="1558307" y="1177126"/>
                </a:lnTo>
                <a:lnTo>
                  <a:pt x="1626172" y="1179323"/>
                </a:lnTo>
                <a:lnTo>
                  <a:pt x="1694763" y="1180653"/>
                </a:lnTo>
                <a:lnTo>
                  <a:pt x="1764030" y="1181100"/>
                </a:lnTo>
                <a:lnTo>
                  <a:pt x="1833296" y="1180653"/>
                </a:lnTo>
                <a:lnTo>
                  <a:pt x="1901887" y="1179323"/>
                </a:lnTo>
                <a:lnTo>
                  <a:pt x="1969752" y="1177126"/>
                </a:lnTo>
                <a:lnTo>
                  <a:pt x="2036842" y="1174080"/>
                </a:lnTo>
                <a:lnTo>
                  <a:pt x="2103109" y="1170200"/>
                </a:lnTo>
                <a:lnTo>
                  <a:pt x="2168504" y="1165502"/>
                </a:lnTo>
                <a:lnTo>
                  <a:pt x="2232977" y="1160004"/>
                </a:lnTo>
                <a:lnTo>
                  <a:pt x="2296479" y="1153722"/>
                </a:lnTo>
                <a:lnTo>
                  <a:pt x="2358962" y="1146671"/>
                </a:lnTo>
                <a:lnTo>
                  <a:pt x="2420377" y="1138869"/>
                </a:lnTo>
                <a:lnTo>
                  <a:pt x="2480673" y="1130331"/>
                </a:lnTo>
                <a:lnTo>
                  <a:pt x="2539803" y="1121075"/>
                </a:lnTo>
                <a:lnTo>
                  <a:pt x="2597718" y="1111116"/>
                </a:lnTo>
                <a:lnTo>
                  <a:pt x="2654367" y="1100471"/>
                </a:lnTo>
                <a:lnTo>
                  <a:pt x="2709703" y="1089157"/>
                </a:lnTo>
                <a:lnTo>
                  <a:pt x="2763676" y="1077190"/>
                </a:lnTo>
                <a:lnTo>
                  <a:pt x="2816238" y="1064586"/>
                </a:lnTo>
                <a:lnTo>
                  <a:pt x="2867338" y="1051361"/>
                </a:lnTo>
                <a:lnTo>
                  <a:pt x="2916929" y="1037533"/>
                </a:lnTo>
                <a:lnTo>
                  <a:pt x="2964961" y="1023117"/>
                </a:lnTo>
                <a:lnTo>
                  <a:pt x="3011385" y="1008130"/>
                </a:lnTo>
                <a:lnTo>
                  <a:pt x="3056153" y="992589"/>
                </a:lnTo>
                <a:lnTo>
                  <a:pt x="3099214" y="976509"/>
                </a:lnTo>
                <a:lnTo>
                  <a:pt x="3140521" y="959907"/>
                </a:lnTo>
                <a:lnTo>
                  <a:pt x="3180023" y="942800"/>
                </a:lnTo>
                <a:lnTo>
                  <a:pt x="3217673" y="925204"/>
                </a:lnTo>
                <a:lnTo>
                  <a:pt x="3253420" y="907135"/>
                </a:lnTo>
                <a:lnTo>
                  <a:pt x="3287217" y="888610"/>
                </a:lnTo>
                <a:lnTo>
                  <a:pt x="3348761" y="850257"/>
                </a:lnTo>
                <a:lnTo>
                  <a:pt x="3401912" y="810276"/>
                </a:lnTo>
                <a:lnTo>
                  <a:pt x="3446279" y="768799"/>
                </a:lnTo>
                <a:lnTo>
                  <a:pt x="3481470" y="725956"/>
                </a:lnTo>
                <a:lnTo>
                  <a:pt x="3507092" y="681880"/>
                </a:lnTo>
                <a:lnTo>
                  <a:pt x="3522752" y="636700"/>
                </a:lnTo>
                <a:lnTo>
                  <a:pt x="3528060" y="590550"/>
                </a:lnTo>
                <a:lnTo>
                  <a:pt x="3526724" y="567361"/>
                </a:lnTo>
                <a:lnTo>
                  <a:pt x="3516192" y="521679"/>
                </a:lnTo>
                <a:lnTo>
                  <a:pt x="3495501" y="477035"/>
                </a:lnTo>
                <a:lnTo>
                  <a:pt x="3465046" y="433559"/>
                </a:lnTo>
                <a:lnTo>
                  <a:pt x="3425218" y="391383"/>
                </a:lnTo>
                <a:lnTo>
                  <a:pt x="3376410" y="350637"/>
                </a:lnTo>
                <a:lnTo>
                  <a:pt x="3319013" y="311454"/>
                </a:lnTo>
                <a:lnTo>
                  <a:pt x="3253420" y="273964"/>
                </a:lnTo>
                <a:lnTo>
                  <a:pt x="3217673" y="255895"/>
                </a:lnTo>
                <a:lnTo>
                  <a:pt x="3180023" y="238299"/>
                </a:lnTo>
                <a:lnTo>
                  <a:pt x="3140521" y="221192"/>
                </a:lnTo>
                <a:lnTo>
                  <a:pt x="3099214" y="204590"/>
                </a:lnTo>
                <a:lnTo>
                  <a:pt x="3056153" y="188510"/>
                </a:lnTo>
                <a:lnTo>
                  <a:pt x="3011385" y="172969"/>
                </a:lnTo>
                <a:lnTo>
                  <a:pt x="2964961" y="157982"/>
                </a:lnTo>
                <a:lnTo>
                  <a:pt x="2916929" y="143566"/>
                </a:lnTo>
                <a:lnTo>
                  <a:pt x="2867338" y="129738"/>
                </a:lnTo>
                <a:lnTo>
                  <a:pt x="2816238" y="116513"/>
                </a:lnTo>
                <a:lnTo>
                  <a:pt x="2763676" y="103909"/>
                </a:lnTo>
                <a:lnTo>
                  <a:pt x="2709703" y="91942"/>
                </a:lnTo>
                <a:lnTo>
                  <a:pt x="2654367" y="80628"/>
                </a:lnTo>
                <a:lnTo>
                  <a:pt x="2597718" y="69983"/>
                </a:lnTo>
                <a:lnTo>
                  <a:pt x="2539803" y="60024"/>
                </a:lnTo>
                <a:lnTo>
                  <a:pt x="2480673" y="50768"/>
                </a:lnTo>
                <a:lnTo>
                  <a:pt x="2420377" y="42230"/>
                </a:lnTo>
                <a:lnTo>
                  <a:pt x="2358962" y="34428"/>
                </a:lnTo>
                <a:lnTo>
                  <a:pt x="2296479" y="27377"/>
                </a:lnTo>
                <a:lnTo>
                  <a:pt x="2232977" y="21095"/>
                </a:lnTo>
                <a:lnTo>
                  <a:pt x="2168504" y="15597"/>
                </a:lnTo>
                <a:lnTo>
                  <a:pt x="2103109" y="10899"/>
                </a:lnTo>
                <a:lnTo>
                  <a:pt x="2036842" y="7019"/>
                </a:lnTo>
                <a:lnTo>
                  <a:pt x="1969752" y="3973"/>
                </a:lnTo>
                <a:lnTo>
                  <a:pt x="1901887" y="1776"/>
                </a:lnTo>
                <a:lnTo>
                  <a:pt x="1833296" y="446"/>
                </a:lnTo>
                <a:lnTo>
                  <a:pt x="1764030" y="0"/>
                </a:lnTo>
                <a:close/>
              </a:path>
            </a:pathLst>
          </a:custGeom>
          <a:solidFill>
            <a:srgbClr val="FF0000">
              <a:alpha val="16078"/>
            </a:srgbClr>
          </a:solidFill>
        </p:spPr>
        <p:txBody>
          <a:bodyPr wrap="square" lIns="0" tIns="0" rIns="0" bIns="0" rtlCol="0"/>
          <a:lstStyle/>
          <a:p>
            <a:endParaRPr/>
          </a:p>
        </p:txBody>
      </p:sp>
      <p:sp>
        <p:nvSpPr>
          <p:cNvPr id="53" name="object 53"/>
          <p:cNvSpPr/>
          <p:nvPr/>
        </p:nvSpPr>
        <p:spPr>
          <a:xfrm>
            <a:off x="7344156" y="3331464"/>
            <a:ext cx="125095" cy="0"/>
          </a:xfrm>
          <a:custGeom>
            <a:avLst/>
            <a:gdLst/>
            <a:ahLst/>
            <a:cxnLst/>
            <a:rect l="l" t="t" r="r" b="b"/>
            <a:pathLst>
              <a:path w="125095">
                <a:moveTo>
                  <a:pt x="0" y="0"/>
                </a:moveTo>
                <a:lnTo>
                  <a:pt x="124968" y="0"/>
                </a:lnTo>
              </a:path>
            </a:pathLst>
          </a:custGeom>
          <a:ln w="12192">
            <a:solidFill>
              <a:srgbClr val="000000"/>
            </a:solidFill>
          </a:ln>
        </p:spPr>
        <p:txBody>
          <a:bodyPr wrap="square" lIns="0" tIns="0" rIns="0" bIns="0" rtlCol="0"/>
          <a:lstStyle/>
          <a:p>
            <a:endParaRPr/>
          </a:p>
        </p:txBody>
      </p:sp>
      <p:sp>
        <p:nvSpPr>
          <p:cNvPr id="54" name="object 54"/>
          <p:cNvSpPr/>
          <p:nvPr/>
        </p:nvSpPr>
        <p:spPr>
          <a:xfrm>
            <a:off x="7344156" y="3268979"/>
            <a:ext cx="125095" cy="0"/>
          </a:xfrm>
          <a:custGeom>
            <a:avLst/>
            <a:gdLst/>
            <a:ahLst/>
            <a:cxnLst/>
            <a:rect l="l" t="t" r="r" b="b"/>
            <a:pathLst>
              <a:path w="125095">
                <a:moveTo>
                  <a:pt x="0" y="0"/>
                </a:moveTo>
                <a:lnTo>
                  <a:pt x="124968" y="0"/>
                </a:lnTo>
              </a:path>
            </a:pathLst>
          </a:custGeom>
          <a:ln w="12192">
            <a:solidFill>
              <a:srgbClr val="000000"/>
            </a:solidFill>
          </a:ln>
        </p:spPr>
        <p:txBody>
          <a:bodyPr wrap="square" lIns="0" tIns="0" rIns="0" bIns="0" rtlCol="0"/>
          <a:lstStyle/>
          <a:p>
            <a:endParaRPr/>
          </a:p>
        </p:txBody>
      </p:sp>
      <p:sp>
        <p:nvSpPr>
          <p:cNvPr id="55" name="object 55"/>
          <p:cNvSpPr/>
          <p:nvPr/>
        </p:nvSpPr>
        <p:spPr>
          <a:xfrm>
            <a:off x="6408420" y="3095244"/>
            <a:ext cx="935990" cy="431800"/>
          </a:xfrm>
          <a:custGeom>
            <a:avLst/>
            <a:gdLst/>
            <a:ahLst/>
            <a:cxnLst/>
            <a:rect l="l" t="t" r="r" b="b"/>
            <a:pathLst>
              <a:path w="935990" h="431800">
                <a:moveTo>
                  <a:pt x="0" y="0"/>
                </a:moveTo>
                <a:lnTo>
                  <a:pt x="935735" y="0"/>
                </a:lnTo>
                <a:lnTo>
                  <a:pt x="935735" y="431291"/>
                </a:lnTo>
                <a:lnTo>
                  <a:pt x="0" y="431291"/>
                </a:lnTo>
                <a:lnTo>
                  <a:pt x="0" y="0"/>
                </a:lnTo>
                <a:close/>
              </a:path>
            </a:pathLst>
          </a:custGeom>
          <a:solidFill>
            <a:srgbClr val="FFC000"/>
          </a:solidFill>
        </p:spPr>
        <p:txBody>
          <a:bodyPr wrap="square" lIns="0" tIns="0" rIns="0" bIns="0" rtlCol="0"/>
          <a:lstStyle/>
          <a:p>
            <a:endParaRPr/>
          </a:p>
        </p:txBody>
      </p:sp>
      <p:sp>
        <p:nvSpPr>
          <p:cNvPr id="56" name="object 56"/>
          <p:cNvSpPr/>
          <p:nvPr/>
        </p:nvSpPr>
        <p:spPr>
          <a:xfrm>
            <a:off x="6408420" y="3095244"/>
            <a:ext cx="935990" cy="431800"/>
          </a:xfrm>
          <a:custGeom>
            <a:avLst/>
            <a:gdLst/>
            <a:ahLst/>
            <a:cxnLst/>
            <a:rect l="l" t="t" r="r" b="b"/>
            <a:pathLst>
              <a:path w="935990" h="431800">
                <a:moveTo>
                  <a:pt x="0" y="0"/>
                </a:moveTo>
                <a:lnTo>
                  <a:pt x="935735" y="0"/>
                </a:lnTo>
                <a:lnTo>
                  <a:pt x="935735" y="431291"/>
                </a:lnTo>
                <a:lnTo>
                  <a:pt x="0" y="431291"/>
                </a:lnTo>
                <a:lnTo>
                  <a:pt x="0" y="0"/>
                </a:lnTo>
                <a:close/>
              </a:path>
            </a:pathLst>
          </a:custGeom>
          <a:ln w="12192">
            <a:solidFill>
              <a:srgbClr val="000000"/>
            </a:solidFill>
          </a:ln>
        </p:spPr>
        <p:txBody>
          <a:bodyPr wrap="square" lIns="0" tIns="0" rIns="0" bIns="0" rtlCol="0"/>
          <a:lstStyle/>
          <a:p>
            <a:endParaRPr/>
          </a:p>
        </p:txBody>
      </p:sp>
      <p:sp>
        <p:nvSpPr>
          <p:cNvPr id="57" name="object 57"/>
          <p:cNvSpPr txBox="1"/>
          <p:nvPr/>
        </p:nvSpPr>
        <p:spPr>
          <a:xfrm>
            <a:off x="6512911" y="3214403"/>
            <a:ext cx="72644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FF0000"/>
                </a:solidFill>
                <a:latin typeface="Meiryo UI"/>
                <a:cs typeface="Meiryo UI"/>
              </a:rPr>
              <a:t>先代経営者</a:t>
            </a:r>
            <a:endParaRPr sz="1100">
              <a:latin typeface="Meiryo UI"/>
              <a:cs typeface="Meiryo UI"/>
            </a:endParaRPr>
          </a:p>
        </p:txBody>
      </p:sp>
      <p:sp>
        <p:nvSpPr>
          <p:cNvPr id="58" name="object 58"/>
          <p:cNvSpPr/>
          <p:nvPr/>
        </p:nvSpPr>
        <p:spPr>
          <a:xfrm>
            <a:off x="7469123" y="3095244"/>
            <a:ext cx="935990" cy="431800"/>
          </a:xfrm>
          <a:custGeom>
            <a:avLst/>
            <a:gdLst/>
            <a:ahLst/>
            <a:cxnLst/>
            <a:rect l="l" t="t" r="r" b="b"/>
            <a:pathLst>
              <a:path w="935990" h="431800">
                <a:moveTo>
                  <a:pt x="0" y="0"/>
                </a:moveTo>
                <a:lnTo>
                  <a:pt x="935735" y="0"/>
                </a:lnTo>
                <a:lnTo>
                  <a:pt x="935735" y="431291"/>
                </a:lnTo>
                <a:lnTo>
                  <a:pt x="0" y="431291"/>
                </a:lnTo>
                <a:lnTo>
                  <a:pt x="0" y="0"/>
                </a:lnTo>
                <a:close/>
              </a:path>
            </a:pathLst>
          </a:custGeom>
          <a:solidFill>
            <a:srgbClr val="92D050"/>
          </a:solidFill>
        </p:spPr>
        <p:txBody>
          <a:bodyPr wrap="square" lIns="0" tIns="0" rIns="0" bIns="0" rtlCol="0"/>
          <a:lstStyle/>
          <a:p>
            <a:endParaRPr/>
          </a:p>
        </p:txBody>
      </p:sp>
      <p:sp>
        <p:nvSpPr>
          <p:cNvPr id="59" name="object 59"/>
          <p:cNvSpPr/>
          <p:nvPr/>
        </p:nvSpPr>
        <p:spPr>
          <a:xfrm>
            <a:off x="7469123" y="3095244"/>
            <a:ext cx="935990" cy="431800"/>
          </a:xfrm>
          <a:custGeom>
            <a:avLst/>
            <a:gdLst/>
            <a:ahLst/>
            <a:cxnLst/>
            <a:rect l="l" t="t" r="r" b="b"/>
            <a:pathLst>
              <a:path w="935990" h="431800">
                <a:moveTo>
                  <a:pt x="0" y="0"/>
                </a:moveTo>
                <a:lnTo>
                  <a:pt x="935735" y="0"/>
                </a:lnTo>
                <a:lnTo>
                  <a:pt x="935735" y="431291"/>
                </a:lnTo>
                <a:lnTo>
                  <a:pt x="0" y="431291"/>
                </a:lnTo>
                <a:lnTo>
                  <a:pt x="0" y="0"/>
                </a:lnTo>
                <a:close/>
              </a:path>
            </a:pathLst>
          </a:custGeom>
          <a:ln w="12192">
            <a:solidFill>
              <a:srgbClr val="000000"/>
            </a:solidFill>
          </a:ln>
        </p:spPr>
        <p:txBody>
          <a:bodyPr wrap="square" lIns="0" tIns="0" rIns="0" bIns="0" rtlCol="0"/>
          <a:lstStyle/>
          <a:p>
            <a:endParaRPr/>
          </a:p>
        </p:txBody>
      </p:sp>
      <p:sp>
        <p:nvSpPr>
          <p:cNvPr id="60" name="object 60"/>
          <p:cNvSpPr/>
          <p:nvPr/>
        </p:nvSpPr>
        <p:spPr>
          <a:xfrm>
            <a:off x="7388352" y="3331464"/>
            <a:ext cx="10795" cy="1675764"/>
          </a:xfrm>
          <a:custGeom>
            <a:avLst/>
            <a:gdLst/>
            <a:ahLst/>
            <a:cxnLst/>
            <a:rect l="l" t="t" r="r" b="b"/>
            <a:pathLst>
              <a:path w="10795" h="1675764">
                <a:moveTo>
                  <a:pt x="10629" y="0"/>
                </a:moveTo>
                <a:lnTo>
                  <a:pt x="0" y="1675333"/>
                </a:lnTo>
              </a:path>
            </a:pathLst>
          </a:custGeom>
          <a:ln w="12191">
            <a:solidFill>
              <a:srgbClr val="000000"/>
            </a:solidFill>
          </a:ln>
        </p:spPr>
        <p:txBody>
          <a:bodyPr wrap="square" lIns="0" tIns="0" rIns="0" bIns="0" rtlCol="0"/>
          <a:lstStyle/>
          <a:p>
            <a:endParaRPr/>
          </a:p>
        </p:txBody>
      </p:sp>
      <p:sp>
        <p:nvSpPr>
          <p:cNvPr id="61" name="object 61"/>
          <p:cNvSpPr/>
          <p:nvPr/>
        </p:nvSpPr>
        <p:spPr>
          <a:xfrm>
            <a:off x="5780532" y="2721864"/>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62" name="object 62"/>
          <p:cNvSpPr/>
          <p:nvPr/>
        </p:nvSpPr>
        <p:spPr>
          <a:xfrm>
            <a:off x="5780532" y="2721864"/>
            <a:ext cx="1055370" cy="0"/>
          </a:xfrm>
          <a:custGeom>
            <a:avLst/>
            <a:gdLst/>
            <a:ahLst/>
            <a:cxnLst/>
            <a:rect l="l" t="t" r="r" b="b"/>
            <a:pathLst>
              <a:path w="1055370">
                <a:moveTo>
                  <a:pt x="0" y="0"/>
                </a:moveTo>
                <a:lnTo>
                  <a:pt x="1055154" y="0"/>
                </a:lnTo>
              </a:path>
            </a:pathLst>
          </a:custGeom>
          <a:ln w="12192">
            <a:solidFill>
              <a:srgbClr val="000000"/>
            </a:solidFill>
          </a:ln>
        </p:spPr>
        <p:txBody>
          <a:bodyPr wrap="square" lIns="0" tIns="0" rIns="0" bIns="0" rtlCol="0"/>
          <a:lstStyle/>
          <a:p>
            <a:endParaRPr/>
          </a:p>
        </p:txBody>
      </p:sp>
      <p:sp>
        <p:nvSpPr>
          <p:cNvPr id="63" name="object 63"/>
          <p:cNvSpPr/>
          <p:nvPr/>
        </p:nvSpPr>
        <p:spPr>
          <a:xfrm>
            <a:off x="6836664" y="2726435"/>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64" name="object 64"/>
          <p:cNvSpPr/>
          <p:nvPr/>
        </p:nvSpPr>
        <p:spPr>
          <a:xfrm>
            <a:off x="5306567" y="3095244"/>
            <a:ext cx="934719" cy="431800"/>
          </a:xfrm>
          <a:custGeom>
            <a:avLst/>
            <a:gdLst/>
            <a:ahLst/>
            <a:cxnLst/>
            <a:rect l="l" t="t" r="r" b="b"/>
            <a:pathLst>
              <a:path w="934720" h="431800">
                <a:moveTo>
                  <a:pt x="0" y="0"/>
                </a:moveTo>
                <a:lnTo>
                  <a:pt x="934212" y="0"/>
                </a:lnTo>
                <a:lnTo>
                  <a:pt x="934212" y="431291"/>
                </a:lnTo>
                <a:lnTo>
                  <a:pt x="0" y="431291"/>
                </a:lnTo>
                <a:lnTo>
                  <a:pt x="0" y="0"/>
                </a:lnTo>
                <a:close/>
              </a:path>
            </a:pathLst>
          </a:custGeom>
          <a:solidFill>
            <a:srgbClr val="FFC000"/>
          </a:solidFill>
        </p:spPr>
        <p:txBody>
          <a:bodyPr wrap="square" lIns="0" tIns="0" rIns="0" bIns="0" rtlCol="0"/>
          <a:lstStyle/>
          <a:p>
            <a:endParaRPr/>
          </a:p>
        </p:txBody>
      </p:sp>
      <p:sp>
        <p:nvSpPr>
          <p:cNvPr id="65" name="object 65"/>
          <p:cNvSpPr/>
          <p:nvPr/>
        </p:nvSpPr>
        <p:spPr>
          <a:xfrm>
            <a:off x="5306567" y="3095244"/>
            <a:ext cx="934719" cy="431800"/>
          </a:xfrm>
          <a:custGeom>
            <a:avLst/>
            <a:gdLst/>
            <a:ahLst/>
            <a:cxnLst/>
            <a:rect l="l" t="t" r="r" b="b"/>
            <a:pathLst>
              <a:path w="934720" h="431800">
                <a:moveTo>
                  <a:pt x="0" y="0"/>
                </a:moveTo>
                <a:lnTo>
                  <a:pt x="934212" y="0"/>
                </a:lnTo>
                <a:lnTo>
                  <a:pt x="934212" y="431291"/>
                </a:lnTo>
                <a:lnTo>
                  <a:pt x="0" y="431291"/>
                </a:lnTo>
                <a:lnTo>
                  <a:pt x="0" y="0"/>
                </a:lnTo>
                <a:close/>
              </a:path>
            </a:pathLst>
          </a:custGeom>
          <a:ln w="12192">
            <a:solidFill>
              <a:srgbClr val="000000"/>
            </a:solidFill>
          </a:ln>
        </p:spPr>
        <p:txBody>
          <a:bodyPr wrap="square" lIns="0" tIns="0" rIns="0" bIns="0" rtlCol="0"/>
          <a:lstStyle/>
          <a:p>
            <a:endParaRPr/>
          </a:p>
        </p:txBody>
      </p:sp>
      <p:sp>
        <p:nvSpPr>
          <p:cNvPr id="66" name="object 66"/>
          <p:cNvSpPr txBox="1"/>
          <p:nvPr/>
        </p:nvSpPr>
        <p:spPr>
          <a:xfrm>
            <a:off x="5410815" y="3214403"/>
            <a:ext cx="72644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FF0000"/>
                </a:solidFill>
                <a:latin typeface="Meiryo UI"/>
                <a:cs typeface="Meiryo UI"/>
              </a:rPr>
              <a:t>同族関係者</a:t>
            </a:r>
            <a:endParaRPr sz="1100">
              <a:latin typeface="Meiryo UI"/>
              <a:cs typeface="Meiryo UI"/>
            </a:endParaRPr>
          </a:p>
        </p:txBody>
      </p:sp>
      <p:sp>
        <p:nvSpPr>
          <p:cNvPr id="67" name="object 67"/>
          <p:cNvSpPr txBox="1"/>
          <p:nvPr/>
        </p:nvSpPr>
        <p:spPr>
          <a:xfrm>
            <a:off x="7714082" y="3214403"/>
            <a:ext cx="1774825" cy="193675"/>
          </a:xfrm>
          <a:prstGeom prst="rect">
            <a:avLst/>
          </a:prstGeom>
        </p:spPr>
        <p:txBody>
          <a:bodyPr vert="horz" wrap="square" lIns="0" tIns="13335" rIns="0" bIns="0" rtlCol="0">
            <a:spAutoFit/>
          </a:bodyPr>
          <a:lstStyle/>
          <a:p>
            <a:pPr marL="12700">
              <a:lnSpc>
                <a:spcPct val="100000"/>
              </a:lnSpc>
              <a:spcBef>
                <a:spcPts val="105"/>
              </a:spcBef>
              <a:tabLst>
                <a:tab pos="1096645" algn="l"/>
              </a:tabLst>
            </a:pPr>
            <a:r>
              <a:rPr sz="1100" b="1" dirty="0">
                <a:solidFill>
                  <a:srgbClr val="FF0000"/>
                </a:solidFill>
                <a:latin typeface="Meiryo UI"/>
                <a:cs typeface="Meiryo UI"/>
              </a:rPr>
              <a:t>配偶者	第三者</a:t>
            </a:r>
            <a:endParaRPr sz="1100">
              <a:latin typeface="Meiryo UI"/>
              <a:cs typeface="Meiryo UI"/>
            </a:endParaRPr>
          </a:p>
        </p:txBody>
      </p:sp>
      <p:sp>
        <p:nvSpPr>
          <p:cNvPr id="68" name="object 68"/>
          <p:cNvSpPr/>
          <p:nvPr/>
        </p:nvSpPr>
        <p:spPr>
          <a:xfrm>
            <a:off x="8395027" y="3750442"/>
            <a:ext cx="751205" cy="1144905"/>
          </a:xfrm>
          <a:custGeom>
            <a:avLst/>
            <a:gdLst/>
            <a:ahLst/>
            <a:cxnLst/>
            <a:rect l="l" t="t" r="r" b="b"/>
            <a:pathLst>
              <a:path w="751204" h="1144904">
                <a:moveTo>
                  <a:pt x="0" y="976769"/>
                </a:moveTo>
                <a:lnTo>
                  <a:pt x="42151" y="1144295"/>
                </a:lnTo>
                <a:lnTo>
                  <a:pt x="209689" y="1102144"/>
                </a:lnTo>
                <a:lnTo>
                  <a:pt x="142824" y="1062164"/>
                </a:lnTo>
                <a:lnTo>
                  <a:pt x="169979" y="1016749"/>
                </a:lnTo>
                <a:lnTo>
                  <a:pt x="66865" y="1016749"/>
                </a:lnTo>
                <a:lnTo>
                  <a:pt x="0" y="976769"/>
                </a:lnTo>
                <a:close/>
              </a:path>
              <a:path w="751204" h="1144904">
                <a:moveTo>
                  <a:pt x="674814" y="0"/>
                </a:moveTo>
                <a:lnTo>
                  <a:pt x="66865" y="1016749"/>
                </a:lnTo>
                <a:lnTo>
                  <a:pt x="169979" y="1016749"/>
                </a:lnTo>
                <a:lnTo>
                  <a:pt x="750773" y="45415"/>
                </a:lnTo>
                <a:lnTo>
                  <a:pt x="674814" y="0"/>
                </a:lnTo>
                <a:close/>
              </a:path>
            </a:pathLst>
          </a:custGeom>
          <a:solidFill>
            <a:srgbClr val="4F81BD"/>
          </a:solidFill>
        </p:spPr>
        <p:txBody>
          <a:bodyPr wrap="square" lIns="0" tIns="0" rIns="0" bIns="0" rtlCol="0"/>
          <a:lstStyle/>
          <a:p>
            <a:endParaRPr/>
          </a:p>
        </p:txBody>
      </p:sp>
      <p:sp>
        <p:nvSpPr>
          <p:cNvPr id="69" name="object 69"/>
          <p:cNvSpPr/>
          <p:nvPr/>
        </p:nvSpPr>
        <p:spPr>
          <a:xfrm>
            <a:off x="7546835" y="3906841"/>
            <a:ext cx="354965" cy="760730"/>
          </a:xfrm>
          <a:custGeom>
            <a:avLst/>
            <a:gdLst/>
            <a:ahLst/>
            <a:cxnLst/>
            <a:rect l="l" t="t" r="r" b="b"/>
            <a:pathLst>
              <a:path w="354965" h="760729">
                <a:moveTo>
                  <a:pt x="0" y="607555"/>
                </a:moveTo>
                <a:lnTo>
                  <a:pt x="80403" y="760450"/>
                </a:lnTo>
                <a:lnTo>
                  <a:pt x="233311" y="680046"/>
                </a:lnTo>
                <a:lnTo>
                  <a:pt x="158915" y="656932"/>
                </a:lnTo>
                <a:lnTo>
                  <a:pt x="167075" y="630669"/>
                </a:lnTo>
                <a:lnTo>
                  <a:pt x="74396" y="630669"/>
                </a:lnTo>
                <a:lnTo>
                  <a:pt x="0" y="607555"/>
                </a:lnTo>
                <a:close/>
              </a:path>
              <a:path w="354965" h="760729">
                <a:moveTo>
                  <a:pt x="270357" y="0"/>
                </a:moveTo>
                <a:lnTo>
                  <a:pt x="74396" y="630669"/>
                </a:lnTo>
                <a:lnTo>
                  <a:pt x="167075" y="630669"/>
                </a:lnTo>
                <a:lnTo>
                  <a:pt x="354876" y="26263"/>
                </a:lnTo>
                <a:lnTo>
                  <a:pt x="270357" y="0"/>
                </a:lnTo>
                <a:close/>
              </a:path>
            </a:pathLst>
          </a:custGeom>
          <a:solidFill>
            <a:srgbClr val="4F81BD"/>
          </a:solidFill>
        </p:spPr>
        <p:txBody>
          <a:bodyPr wrap="square" lIns="0" tIns="0" rIns="0" bIns="0" rtlCol="0"/>
          <a:lstStyle/>
          <a:p>
            <a:endParaRPr/>
          </a:p>
        </p:txBody>
      </p:sp>
      <p:sp>
        <p:nvSpPr>
          <p:cNvPr id="70" name="object 70"/>
          <p:cNvSpPr/>
          <p:nvPr/>
        </p:nvSpPr>
        <p:spPr>
          <a:xfrm>
            <a:off x="6637425" y="3854283"/>
            <a:ext cx="415290" cy="878205"/>
          </a:xfrm>
          <a:custGeom>
            <a:avLst/>
            <a:gdLst/>
            <a:ahLst/>
            <a:cxnLst/>
            <a:rect l="l" t="t" r="r" b="b"/>
            <a:pathLst>
              <a:path w="415290" h="878204">
                <a:moveTo>
                  <a:pt x="83693" y="0"/>
                </a:moveTo>
                <a:lnTo>
                  <a:pt x="0" y="28790"/>
                </a:lnTo>
                <a:lnTo>
                  <a:pt x="257352" y="776859"/>
                </a:lnTo>
                <a:lnTo>
                  <a:pt x="183680" y="802195"/>
                </a:lnTo>
                <a:lnTo>
                  <a:pt x="338937" y="877963"/>
                </a:lnTo>
                <a:lnTo>
                  <a:pt x="402333" y="748068"/>
                </a:lnTo>
                <a:lnTo>
                  <a:pt x="341045" y="748068"/>
                </a:lnTo>
                <a:lnTo>
                  <a:pt x="83693" y="0"/>
                </a:lnTo>
                <a:close/>
              </a:path>
              <a:path w="415290" h="878204">
                <a:moveTo>
                  <a:pt x="414705" y="722718"/>
                </a:moveTo>
                <a:lnTo>
                  <a:pt x="341045" y="748068"/>
                </a:lnTo>
                <a:lnTo>
                  <a:pt x="402333" y="748068"/>
                </a:lnTo>
                <a:lnTo>
                  <a:pt x="414705" y="722718"/>
                </a:lnTo>
                <a:close/>
              </a:path>
            </a:pathLst>
          </a:custGeom>
          <a:solidFill>
            <a:srgbClr val="4F81BD"/>
          </a:solidFill>
        </p:spPr>
        <p:txBody>
          <a:bodyPr wrap="square" lIns="0" tIns="0" rIns="0" bIns="0" rtlCol="0"/>
          <a:lstStyle/>
          <a:p>
            <a:endParaRPr/>
          </a:p>
        </p:txBody>
      </p:sp>
      <p:sp>
        <p:nvSpPr>
          <p:cNvPr id="71" name="object 71"/>
          <p:cNvSpPr/>
          <p:nvPr/>
        </p:nvSpPr>
        <p:spPr>
          <a:xfrm>
            <a:off x="5664550" y="3884116"/>
            <a:ext cx="670560" cy="876935"/>
          </a:xfrm>
          <a:custGeom>
            <a:avLst/>
            <a:gdLst/>
            <a:ahLst/>
            <a:cxnLst/>
            <a:rect l="l" t="t" r="r" b="b"/>
            <a:pathLst>
              <a:path w="670560" h="876935">
                <a:moveTo>
                  <a:pt x="72123" y="0"/>
                </a:moveTo>
                <a:lnTo>
                  <a:pt x="0" y="51307"/>
                </a:lnTo>
                <a:lnTo>
                  <a:pt x="534352" y="802487"/>
                </a:lnTo>
                <a:lnTo>
                  <a:pt x="470865" y="847636"/>
                </a:lnTo>
                <a:lnTo>
                  <a:pt x="641222" y="876376"/>
                </a:lnTo>
                <a:lnTo>
                  <a:pt x="662334" y="751179"/>
                </a:lnTo>
                <a:lnTo>
                  <a:pt x="606475" y="751179"/>
                </a:lnTo>
                <a:lnTo>
                  <a:pt x="72123" y="0"/>
                </a:lnTo>
                <a:close/>
              </a:path>
              <a:path w="670560" h="876935">
                <a:moveTo>
                  <a:pt x="669950" y="706018"/>
                </a:moveTo>
                <a:lnTo>
                  <a:pt x="606475" y="751179"/>
                </a:lnTo>
                <a:lnTo>
                  <a:pt x="662334" y="751179"/>
                </a:lnTo>
                <a:lnTo>
                  <a:pt x="669950" y="706018"/>
                </a:lnTo>
                <a:close/>
              </a:path>
            </a:pathLst>
          </a:custGeom>
          <a:solidFill>
            <a:srgbClr val="4F81BD"/>
          </a:solidFill>
        </p:spPr>
        <p:txBody>
          <a:bodyPr wrap="square" lIns="0" tIns="0" rIns="0" bIns="0" rtlCol="0"/>
          <a:lstStyle/>
          <a:p>
            <a:endParaRPr/>
          </a:p>
        </p:txBody>
      </p:sp>
      <p:sp>
        <p:nvSpPr>
          <p:cNvPr id="72" name="object 72"/>
          <p:cNvSpPr txBox="1"/>
          <p:nvPr/>
        </p:nvSpPr>
        <p:spPr>
          <a:xfrm>
            <a:off x="5967844" y="4101005"/>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73" name="object 73"/>
          <p:cNvSpPr txBox="1"/>
          <p:nvPr/>
        </p:nvSpPr>
        <p:spPr>
          <a:xfrm>
            <a:off x="6850033" y="4088130"/>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74" name="object 74"/>
          <p:cNvSpPr txBox="1"/>
          <p:nvPr/>
        </p:nvSpPr>
        <p:spPr>
          <a:xfrm>
            <a:off x="7840047" y="4129437"/>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75" name="object 75"/>
          <p:cNvSpPr txBox="1"/>
          <p:nvPr/>
        </p:nvSpPr>
        <p:spPr>
          <a:xfrm>
            <a:off x="8939631" y="4163635"/>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76" name="object 76"/>
          <p:cNvSpPr/>
          <p:nvPr/>
        </p:nvSpPr>
        <p:spPr>
          <a:xfrm>
            <a:off x="5673852" y="5247132"/>
            <a:ext cx="935990" cy="431800"/>
          </a:xfrm>
          <a:custGeom>
            <a:avLst/>
            <a:gdLst/>
            <a:ahLst/>
            <a:cxnLst/>
            <a:rect l="l" t="t" r="r" b="b"/>
            <a:pathLst>
              <a:path w="935990" h="431800">
                <a:moveTo>
                  <a:pt x="0" y="0"/>
                </a:moveTo>
                <a:lnTo>
                  <a:pt x="935736" y="0"/>
                </a:lnTo>
                <a:lnTo>
                  <a:pt x="935736" y="431292"/>
                </a:lnTo>
                <a:lnTo>
                  <a:pt x="0" y="431292"/>
                </a:lnTo>
                <a:lnTo>
                  <a:pt x="0" y="0"/>
                </a:lnTo>
                <a:close/>
              </a:path>
            </a:pathLst>
          </a:custGeom>
          <a:solidFill>
            <a:srgbClr val="DCE6F2"/>
          </a:solidFill>
        </p:spPr>
        <p:txBody>
          <a:bodyPr wrap="square" lIns="0" tIns="0" rIns="0" bIns="0" rtlCol="0"/>
          <a:lstStyle/>
          <a:p>
            <a:endParaRPr/>
          </a:p>
        </p:txBody>
      </p:sp>
      <p:sp>
        <p:nvSpPr>
          <p:cNvPr id="77" name="object 77"/>
          <p:cNvSpPr/>
          <p:nvPr/>
        </p:nvSpPr>
        <p:spPr>
          <a:xfrm>
            <a:off x="5673852" y="5247132"/>
            <a:ext cx="935990" cy="431800"/>
          </a:xfrm>
          <a:custGeom>
            <a:avLst/>
            <a:gdLst/>
            <a:ahLst/>
            <a:cxnLst/>
            <a:rect l="l" t="t" r="r" b="b"/>
            <a:pathLst>
              <a:path w="935990" h="431800">
                <a:moveTo>
                  <a:pt x="0" y="0"/>
                </a:moveTo>
                <a:lnTo>
                  <a:pt x="935736" y="0"/>
                </a:lnTo>
                <a:lnTo>
                  <a:pt x="935736" y="431292"/>
                </a:lnTo>
                <a:lnTo>
                  <a:pt x="0" y="431292"/>
                </a:lnTo>
                <a:lnTo>
                  <a:pt x="0" y="0"/>
                </a:lnTo>
                <a:close/>
              </a:path>
            </a:pathLst>
          </a:custGeom>
          <a:ln w="12192">
            <a:solidFill>
              <a:srgbClr val="000000"/>
            </a:solidFill>
          </a:ln>
        </p:spPr>
        <p:txBody>
          <a:bodyPr wrap="square" lIns="0" tIns="0" rIns="0" bIns="0" rtlCol="0"/>
          <a:lstStyle/>
          <a:p>
            <a:endParaRPr/>
          </a:p>
        </p:txBody>
      </p:sp>
      <p:sp>
        <p:nvSpPr>
          <p:cNvPr id="78" name="object 78"/>
          <p:cNvSpPr txBox="1"/>
          <p:nvPr/>
        </p:nvSpPr>
        <p:spPr>
          <a:xfrm>
            <a:off x="5848578" y="5282703"/>
            <a:ext cx="586740" cy="361950"/>
          </a:xfrm>
          <a:prstGeom prst="rect">
            <a:avLst/>
          </a:prstGeom>
        </p:spPr>
        <p:txBody>
          <a:bodyPr vert="horz" wrap="square" lIns="0" tIns="12700" rIns="0" bIns="0" rtlCol="0">
            <a:spAutoFit/>
          </a:bodyPr>
          <a:lstStyle/>
          <a:p>
            <a:pPr algn="ctr">
              <a:lnSpc>
                <a:spcPct val="100000"/>
              </a:lnSpc>
              <a:spcBef>
                <a:spcPts val="100"/>
              </a:spcBef>
            </a:pPr>
            <a:r>
              <a:rPr sz="1100" b="1" dirty="0">
                <a:solidFill>
                  <a:srgbClr val="FF0000"/>
                </a:solidFill>
                <a:latin typeface="Meiryo UI"/>
                <a:cs typeface="Meiryo UI"/>
              </a:rPr>
              <a:t>後継者</a:t>
            </a:r>
            <a:endParaRPr sz="1100">
              <a:latin typeface="Meiryo UI"/>
              <a:cs typeface="Meiryo UI"/>
            </a:endParaRPr>
          </a:p>
          <a:p>
            <a:pPr algn="ctr">
              <a:lnSpc>
                <a:spcPct val="100000"/>
              </a:lnSpc>
              <a:spcBef>
                <a:spcPts val="5"/>
              </a:spcBef>
            </a:pPr>
            <a:r>
              <a:rPr sz="1100" b="1" dirty="0">
                <a:solidFill>
                  <a:srgbClr val="FF0000"/>
                </a:solidFill>
                <a:latin typeface="Meiryo UI"/>
                <a:cs typeface="Meiryo UI"/>
              </a:rPr>
              <a:t>（長男）</a:t>
            </a:r>
            <a:endParaRPr sz="1100">
              <a:latin typeface="Meiryo UI"/>
              <a:cs typeface="Meiryo UI"/>
            </a:endParaRPr>
          </a:p>
        </p:txBody>
      </p:sp>
      <p:sp>
        <p:nvSpPr>
          <p:cNvPr id="79" name="object 79"/>
          <p:cNvSpPr/>
          <p:nvPr/>
        </p:nvSpPr>
        <p:spPr>
          <a:xfrm>
            <a:off x="6134100" y="5006340"/>
            <a:ext cx="0" cy="240665"/>
          </a:xfrm>
          <a:custGeom>
            <a:avLst/>
            <a:gdLst/>
            <a:ahLst/>
            <a:cxnLst/>
            <a:rect l="l" t="t" r="r" b="b"/>
            <a:pathLst>
              <a:path h="240664">
                <a:moveTo>
                  <a:pt x="0" y="0"/>
                </a:moveTo>
                <a:lnTo>
                  <a:pt x="0" y="240271"/>
                </a:lnTo>
              </a:path>
            </a:pathLst>
          </a:custGeom>
          <a:ln w="12192">
            <a:solidFill>
              <a:srgbClr val="000000"/>
            </a:solidFill>
          </a:ln>
        </p:spPr>
        <p:txBody>
          <a:bodyPr wrap="square" lIns="0" tIns="0" rIns="0" bIns="0" rtlCol="0"/>
          <a:lstStyle/>
          <a:p>
            <a:endParaRPr/>
          </a:p>
        </p:txBody>
      </p:sp>
      <p:sp>
        <p:nvSpPr>
          <p:cNvPr id="80" name="object 80"/>
          <p:cNvSpPr/>
          <p:nvPr/>
        </p:nvSpPr>
        <p:spPr>
          <a:xfrm>
            <a:off x="6917435" y="5247132"/>
            <a:ext cx="934719" cy="431800"/>
          </a:xfrm>
          <a:custGeom>
            <a:avLst/>
            <a:gdLst/>
            <a:ahLst/>
            <a:cxnLst/>
            <a:rect l="l" t="t" r="r" b="b"/>
            <a:pathLst>
              <a:path w="934720" h="431800">
                <a:moveTo>
                  <a:pt x="0" y="0"/>
                </a:moveTo>
                <a:lnTo>
                  <a:pt x="934212" y="0"/>
                </a:lnTo>
                <a:lnTo>
                  <a:pt x="934212" y="431292"/>
                </a:lnTo>
                <a:lnTo>
                  <a:pt x="0" y="431292"/>
                </a:lnTo>
                <a:lnTo>
                  <a:pt x="0" y="0"/>
                </a:lnTo>
                <a:close/>
              </a:path>
            </a:pathLst>
          </a:custGeom>
          <a:solidFill>
            <a:srgbClr val="DCE6F2"/>
          </a:solidFill>
        </p:spPr>
        <p:txBody>
          <a:bodyPr wrap="square" lIns="0" tIns="0" rIns="0" bIns="0" rtlCol="0"/>
          <a:lstStyle/>
          <a:p>
            <a:endParaRPr/>
          </a:p>
        </p:txBody>
      </p:sp>
      <p:sp>
        <p:nvSpPr>
          <p:cNvPr id="81" name="object 81"/>
          <p:cNvSpPr/>
          <p:nvPr/>
        </p:nvSpPr>
        <p:spPr>
          <a:xfrm>
            <a:off x="6917435" y="5247132"/>
            <a:ext cx="934719" cy="431800"/>
          </a:xfrm>
          <a:custGeom>
            <a:avLst/>
            <a:gdLst/>
            <a:ahLst/>
            <a:cxnLst/>
            <a:rect l="l" t="t" r="r" b="b"/>
            <a:pathLst>
              <a:path w="934720" h="431800">
                <a:moveTo>
                  <a:pt x="0" y="0"/>
                </a:moveTo>
                <a:lnTo>
                  <a:pt x="934212" y="0"/>
                </a:lnTo>
                <a:lnTo>
                  <a:pt x="934212" y="431292"/>
                </a:lnTo>
                <a:lnTo>
                  <a:pt x="0" y="431292"/>
                </a:lnTo>
                <a:lnTo>
                  <a:pt x="0" y="0"/>
                </a:lnTo>
                <a:close/>
              </a:path>
            </a:pathLst>
          </a:custGeom>
          <a:ln w="12192">
            <a:solidFill>
              <a:srgbClr val="000000"/>
            </a:solidFill>
          </a:ln>
        </p:spPr>
        <p:txBody>
          <a:bodyPr wrap="square" lIns="0" tIns="0" rIns="0" bIns="0" rtlCol="0"/>
          <a:lstStyle/>
          <a:p>
            <a:endParaRPr/>
          </a:p>
        </p:txBody>
      </p:sp>
      <p:sp>
        <p:nvSpPr>
          <p:cNvPr id="82" name="object 82"/>
          <p:cNvSpPr txBox="1"/>
          <p:nvPr/>
        </p:nvSpPr>
        <p:spPr>
          <a:xfrm>
            <a:off x="7091764" y="5282703"/>
            <a:ext cx="586740" cy="361950"/>
          </a:xfrm>
          <a:prstGeom prst="rect">
            <a:avLst/>
          </a:prstGeom>
        </p:spPr>
        <p:txBody>
          <a:bodyPr vert="horz" wrap="square" lIns="0" tIns="12700" rIns="0" bIns="0" rtlCol="0">
            <a:spAutoFit/>
          </a:bodyPr>
          <a:lstStyle/>
          <a:p>
            <a:pPr algn="ctr">
              <a:lnSpc>
                <a:spcPct val="100000"/>
              </a:lnSpc>
              <a:spcBef>
                <a:spcPts val="100"/>
              </a:spcBef>
            </a:pPr>
            <a:r>
              <a:rPr sz="1100" b="1" dirty="0">
                <a:solidFill>
                  <a:srgbClr val="FF0000"/>
                </a:solidFill>
                <a:latin typeface="Meiryo UI"/>
                <a:cs typeface="Meiryo UI"/>
              </a:rPr>
              <a:t>後継者</a:t>
            </a:r>
            <a:endParaRPr sz="1100">
              <a:latin typeface="Meiryo UI"/>
              <a:cs typeface="Meiryo UI"/>
            </a:endParaRPr>
          </a:p>
          <a:p>
            <a:pPr algn="ctr">
              <a:lnSpc>
                <a:spcPct val="100000"/>
              </a:lnSpc>
              <a:spcBef>
                <a:spcPts val="5"/>
              </a:spcBef>
            </a:pPr>
            <a:r>
              <a:rPr sz="1100" b="1" dirty="0">
                <a:solidFill>
                  <a:srgbClr val="FF0000"/>
                </a:solidFill>
                <a:latin typeface="Meiryo UI"/>
                <a:cs typeface="Meiryo UI"/>
              </a:rPr>
              <a:t>（次男）</a:t>
            </a:r>
            <a:endParaRPr sz="1100">
              <a:latin typeface="Meiryo UI"/>
              <a:cs typeface="Meiryo UI"/>
            </a:endParaRPr>
          </a:p>
        </p:txBody>
      </p:sp>
      <p:sp>
        <p:nvSpPr>
          <p:cNvPr id="83" name="object 83"/>
          <p:cNvSpPr/>
          <p:nvPr/>
        </p:nvSpPr>
        <p:spPr>
          <a:xfrm>
            <a:off x="6141720" y="5006340"/>
            <a:ext cx="1240790" cy="0"/>
          </a:xfrm>
          <a:custGeom>
            <a:avLst/>
            <a:gdLst/>
            <a:ahLst/>
            <a:cxnLst/>
            <a:rect l="l" t="t" r="r" b="b"/>
            <a:pathLst>
              <a:path w="1240790">
                <a:moveTo>
                  <a:pt x="0" y="0"/>
                </a:moveTo>
                <a:lnTo>
                  <a:pt x="1240713" y="0"/>
                </a:lnTo>
              </a:path>
            </a:pathLst>
          </a:custGeom>
          <a:ln w="12192">
            <a:solidFill>
              <a:srgbClr val="000000"/>
            </a:solidFill>
          </a:ln>
        </p:spPr>
        <p:txBody>
          <a:bodyPr wrap="square" lIns="0" tIns="0" rIns="0" bIns="0" rtlCol="0"/>
          <a:lstStyle/>
          <a:p>
            <a:endParaRPr/>
          </a:p>
        </p:txBody>
      </p:sp>
      <p:sp>
        <p:nvSpPr>
          <p:cNvPr id="84" name="object 84"/>
          <p:cNvSpPr/>
          <p:nvPr/>
        </p:nvSpPr>
        <p:spPr>
          <a:xfrm>
            <a:off x="7388352" y="5006340"/>
            <a:ext cx="0" cy="240665"/>
          </a:xfrm>
          <a:custGeom>
            <a:avLst/>
            <a:gdLst/>
            <a:ahLst/>
            <a:cxnLst/>
            <a:rect l="l" t="t" r="r" b="b"/>
            <a:pathLst>
              <a:path h="240664">
                <a:moveTo>
                  <a:pt x="0" y="0"/>
                </a:moveTo>
                <a:lnTo>
                  <a:pt x="0" y="240271"/>
                </a:lnTo>
              </a:path>
            </a:pathLst>
          </a:custGeom>
          <a:ln w="12192">
            <a:solidFill>
              <a:srgbClr val="000000"/>
            </a:solidFill>
          </a:ln>
        </p:spPr>
        <p:txBody>
          <a:bodyPr wrap="square" lIns="0" tIns="0" rIns="0" bIns="0" rtlCol="0"/>
          <a:lstStyle/>
          <a:p>
            <a:endParaRPr/>
          </a:p>
        </p:txBody>
      </p:sp>
      <p:sp>
        <p:nvSpPr>
          <p:cNvPr id="85" name="object 85"/>
          <p:cNvSpPr txBox="1"/>
          <p:nvPr/>
        </p:nvSpPr>
        <p:spPr>
          <a:xfrm>
            <a:off x="5097543" y="2025537"/>
            <a:ext cx="4176395" cy="704850"/>
          </a:xfrm>
          <a:prstGeom prst="rect">
            <a:avLst/>
          </a:prstGeom>
        </p:spPr>
        <p:txBody>
          <a:bodyPr vert="horz" wrap="square" lIns="0" tIns="130175" rIns="0" bIns="0" rtlCol="0">
            <a:spAutoFit/>
          </a:bodyPr>
          <a:lstStyle/>
          <a:p>
            <a:pPr marL="12700">
              <a:lnSpc>
                <a:spcPct val="100000"/>
              </a:lnSpc>
              <a:spcBef>
                <a:spcPts val="1025"/>
              </a:spcBef>
            </a:pPr>
            <a:r>
              <a:rPr sz="1600" b="1" u="sng" spc="-5" dirty="0">
                <a:uFill>
                  <a:solidFill>
                    <a:srgbClr val="000000"/>
                  </a:solidFill>
                </a:uFill>
                <a:latin typeface="メイリオ"/>
                <a:cs typeface="メイリオ"/>
              </a:rPr>
              <a:t>改正案</a:t>
            </a:r>
            <a:endParaRPr sz="1600">
              <a:latin typeface="メイリオ"/>
              <a:cs typeface="メイリオ"/>
            </a:endParaRPr>
          </a:p>
          <a:p>
            <a:pPr marL="211454">
              <a:lnSpc>
                <a:spcPct val="100000"/>
              </a:lnSpc>
              <a:spcBef>
                <a:spcPts val="819"/>
              </a:spcBef>
            </a:pPr>
            <a:r>
              <a:rPr sz="1400" b="1" dirty="0">
                <a:solidFill>
                  <a:srgbClr val="FF0000"/>
                </a:solidFill>
                <a:latin typeface="Meiryo UI"/>
                <a:cs typeface="Meiryo UI"/>
              </a:rPr>
              <a:t>贈与者</a:t>
            </a:r>
            <a:r>
              <a:rPr sz="1400" b="1" spc="-5" dirty="0">
                <a:solidFill>
                  <a:srgbClr val="FF0000"/>
                </a:solidFill>
                <a:latin typeface="Meiryo UI"/>
                <a:cs typeface="Meiryo UI"/>
              </a:rPr>
              <a:t>は</a:t>
            </a:r>
            <a:r>
              <a:rPr sz="1400" b="1" dirty="0">
                <a:solidFill>
                  <a:srgbClr val="FF0000"/>
                </a:solidFill>
                <a:latin typeface="Meiryo UI"/>
                <a:cs typeface="Meiryo UI"/>
              </a:rPr>
              <a:t>先代経営者</a:t>
            </a:r>
            <a:r>
              <a:rPr sz="1400" b="1" spc="-5" dirty="0">
                <a:solidFill>
                  <a:srgbClr val="FF0000"/>
                </a:solidFill>
                <a:latin typeface="Meiryo UI"/>
                <a:cs typeface="Meiryo UI"/>
              </a:rPr>
              <a:t>に</a:t>
            </a:r>
            <a:r>
              <a:rPr sz="1400" b="1" dirty="0">
                <a:solidFill>
                  <a:srgbClr val="FF0000"/>
                </a:solidFill>
                <a:latin typeface="Meiryo UI"/>
                <a:cs typeface="Meiryo UI"/>
              </a:rPr>
              <a:t>限定</a:t>
            </a:r>
            <a:r>
              <a:rPr sz="1400" b="1" spc="-5" dirty="0">
                <a:solidFill>
                  <a:srgbClr val="FF0000"/>
                </a:solidFill>
                <a:latin typeface="Meiryo UI"/>
                <a:cs typeface="Meiryo UI"/>
              </a:rPr>
              <a:t>せ</a:t>
            </a:r>
            <a:r>
              <a:rPr sz="1400" b="1" spc="-10" dirty="0">
                <a:solidFill>
                  <a:srgbClr val="FF0000"/>
                </a:solidFill>
                <a:latin typeface="Meiryo UI"/>
                <a:cs typeface="Meiryo UI"/>
              </a:rPr>
              <a:t>ず、</a:t>
            </a:r>
            <a:r>
              <a:rPr sz="1400" b="1" dirty="0">
                <a:solidFill>
                  <a:srgbClr val="FF0000"/>
                </a:solidFill>
                <a:latin typeface="Meiryo UI"/>
                <a:cs typeface="Meiryo UI"/>
              </a:rPr>
              <a:t>複</a:t>
            </a:r>
            <a:r>
              <a:rPr sz="1400" b="1" spc="-15" dirty="0">
                <a:solidFill>
                  <a:srgbClr val="FF0000"/>
                </a:solidFill>
                <a:latin typeface="Meiryo UI"/>
                <a:cs typeface="Meiryo UI"/>
              </a:rPr>
              <a:t>数</a:t>
            </a:r>
            <a:r>
              <a:rPr sz="1400" b="1" spc="-5" dirty="0">
                <a:solidFill>
                  <a:srgbClr val="FF0000"/>
                </a:solidFill>
                <a:latin typeface="Meiryo UI"/>
                <a:cs typeface="Meiryo UI"/>
              </a:rPr>
              <a:t>で</a:t>
            </a:r>
            <a:r>
              <a:rPr sz="1400" b="1" dirty="0">
                <a:solidFill>
                  <a:srgbClr val="FF0000"/>
                </a:solidFill>
                <a:latin typeface="Meiryo UI"/>
                <a:cs typeface="Meiryo UI"/>
              </a:rPr>
              <a:t>も可能</a:t>
            </a:r>
            <a:r>
              <a:rPr sz="1400" b="1" spc="-15" dirty="0">
                <a:solidFill>
                  <a:srgbClr val="FF0000"/>
                </a:solidFill>
                <a:latin typeface="Meiryo UI"/>
                <a:cs typeface="Meiryo UI"/>
              </a:rPr>
              <a:t>と</a:t>
            </a:r>
            <a:r>
              <a:rPr sz="1400" b="1" spc="-10" dirty="0">
                <a:solidFill>
                  <a:srgbClr val="FF0000"/>
                </a:solidFill>
                <a:latin typeface="Meiryo UI"/>
                <a:cs typeface="Meiryo UI"/>
              </a:rPr>
              <a:t>す</a:t>
            </a:r>
            <a:r>
              <a:rPr sz="1400" b="1" dirty="0">
                <a:solidFill>
                  <a:srgbClr val="FF0000"/>
                </a:solidFill>
                <a:latin typeface="Meiryo UI"/>
                <a:cs typeface="Meiryo UI"/>
              </a:rPr>
              <a:t>る</a:t>
            </a:r>
            <a:endParaRPr sz="1400">
              <a:latin typeface="Meiryo UI"/>
              <a:cs typeface="Meiryo UI"/>
            </a:endParaRPr>
          </a:p>
        </p:txBody>
      </p:sp>
      <p:sp>
        <p:nvSpPr>
          <p:cNvPr id="86" name="object 86"/>
          <p:cNvSpPr/>
          <p:nvPr/>
        </p:nvSpPr>
        <p:spPr>
          <a:xfrm>
            <a:off x="8170164" y="5248655"/>
            <a:ext cx="935990" cy="431800"/>
          </a:xfrm>
          <a:custGeom>
            <a:avLst/>
            <a:gdLst/>
            <a:ahLst/>
            <a:cxnLst/>
            <a:rect l="l" t="t" r="r" b="b"/>
            <a:pathLst>
              <a:path w="935990" h="431800">
                <a:moveTo>
                  <a:pt x="0" y="0"/>
                </a:moveTo>
                <a:lnTo>
                  <a:pt x="935735" y="0"/>
                </a:lnTo>
                <a:lnTo>
                  <a:pt x="935735" y="431292"/>
                </a:lnTo>
                <a:lnTo>
                  <a:pt x="0" y="431292"/>
                </a:lnTo>
                <a:lnTo>
                  <a:pt x="0" y="0"/>
                </a:lnTo>
                <a:close/>
              </a:path>
            </a:pathLst>
          </a:custGeom>
          <a:solidFill>
            <a:srgbClr val="DCE6F2"/>
          </a:solidFill>
        </p:spPr>
        <p:txBody>
          <a:bodyPr wrap="square" lIns="0" tIns="0" rIns="0" bIns="0" rtlCol="0"/>
          <a:lstStyle/>
          <a:p>
            <a:endParaRPr/>
          </a:p>
        </p:txBody>
      </p:sp>
      <p:sp>
        <p:nvSpPr>
          <p:cNvPr id="87" name="object 87"/>
          <p:cNvSpPr/>
          <p:nvPr/>
        </p:nvSpPr>
        <p:spPr>
          <a:xfrm>
            <a:off x="8170164" y="5248655"/>
            <a:ext cx="935990" cy="431800"/>
          </a:xfrm>
          <a:custGeom>
            <a:avLst/>
            <a:gdLst/>
            <a:ahLst/>
            <a:cxnLst/>
            <a:rect l="l" t="t" r="r" b="b"/>
            <a:pathLst>
              <a:path w="935990" h="431800">
                <a:moveTo>
                  <a:pt x="0" y="0"/>
                </a:moveTo>
                <a:lnTo>
                  <a:pt x="935735" y="0"/>
                </a:lnTo>
                <a:lnTo>
                  <a:pt x="935735" y="431292"/>
                </a:lnTo>
                <a:lnTo>
                  <a:pt x="0" y="431292"/>
                </a:lnTo>
                <a:lnTo>
                  <a:pt x="0" y="0"/>
                </a:lnTo>
                <a:close/>
              </a:path>
            </a:pathLst>
          </a:custGeom>
          <a:ln w="12192">
            <a:solidFill>
              <a:srgbClr val="000000"/>
            </a:solidFill>
          </a:ln>
        </p:spPr>
        <p:txBody>
          <a:bodyPr wrap="square" lIns="0" tIns="0" rIns="0" bIns="0" rtlCol="0"/>
          <a:lstStyle/>
          <a:p>
            <a:endParaRPr/>
          </a:p>
        </p:txBody>
      </p:sp>
      <p:sp>
        <p:nvSpPr>
          <p:cNvPr id="88" name="object 88"/>
          <p:cNvSpPr txBox="1"/>
          <p:nvPr/>
        </p:nvSpPr>
        <p:spPr>
          <a:xfrm>
            <a:off x="8345065" y="5284331"/>
            <a:ext cx="586740" cy="361950"/>
          </a:xfrm>
          <a:prstGeom prst="rect">
            <a:avLst/>
          </a:prstGeom>
        </p:spPr>
        <p:txBody>
          <a:bodyPr vert="horz" wrap="square" lIns="0" tIns="12700" rIns="0" bIns="0" rtlCol="0">
            <a:spAutoFit/>
          </a:bodyPr>
          <a:lstStyle/>
          <a:p>
            <a:pPr algn="ctr">
              <a:lnSpc>
                <a:spcPct val="100000"/>
              </a:lnSpc>
              <a:spcBef>
                <a:spcPts val="100"/>
              </a:spcBef>
            </a:pPr>
            <a:r>
              <a:rPr sz="1100" b="1" dirty="0">
                <a:solidFill>
                  <a:srgbClr val="FF0000"/>
                </a:solidFill>
                <a:latin typeface="Meiryo UI"/>
                <a:cs typeface="Meiryo UI"/>
              </a:rPr>
              <a:t>後継者</a:t>
            </a:r>
            <a:endParaRPr sz="1100">
              <a:latin typeface="Meiryo UI"/>
              <a:cs typeface="Meiryo UI"/>
            </a:endParaRPr>
          </a:p>
          <a:p>
            <a:pPr algn="ctr">
              <a:lnSpc>
                <a:spcPct val="100000"/>
              </a:lnSpc>
              <a:spcBef>
                <a:spcPts val="5"/>
              </a:spcBef>
            </a:pPr>
            <a:r>
              <a:rPr sz="1100" b="1" dirty="0">
                <a:solidFill>
                  <a:srgbClr val="FF0000"/>
                </a:solidFill>
                <a:latin typeface="Meiryo UI"/>
                <a:cs typeface="Meiryo UI"/>
              </a:rPr>
              <a:t>（長女）</a:t>
            </a:r>
            <a:endParaRPr sz="1100">
              <a:latin typeface="Meiryo UI"/>
              <a:cs typeface="Meiryo UI"/>
            </a:endParaRPr>
          </a:p>
        </p:txBody>
      </p:sp>
      <p:sp>
        <p:nvSpPr>
          <p:cNvPr id="89" name="object 89"/>
          <p:cNvSpPr/>
          <p:nvPr/>
        </p:nvSpPr>
        <p:spPr>
          <a:xfrm>
            <a:off x="8625840" y="5007864"/>
            <a:ext cx="0" cy="240665"/>
          </a:xfrm>
          <a:custGeom>
            <a:avLst/>
            <a:gdLst/>
            <a:ahLst/>
            <a:cxnLst/>
            <a:rect l="l" t="t" r="r" b="b"/>
            <a:pathLst>
              <a:path h="240664">
                <a:moveTo>
                  <a:pt x="0" y="0"/>
                </a:moveTo>
                <a:lnTo>
                  <a:pt x="0" y="240271"/>
                </a:lnTo>
              </a:path>
            </a:pathLst>
          </a:custGeom>
          <a:ln w="12192">
            <a:solidFill>
              <a:srgbClr val="000000"/>
            </a:solidFill>
          </a:ln>
        </p:spPr>
        <p:txBody>
          <a:bodyPr wrap="square" lIns="0" tIns="0" rIns="0" bIns="0" rtlCol="0"/>
          <a:lstStyle/>
          <a:p>
            <a:endParaRPr/>
          </a:p>
        </p:txBody>
      </p:sp>
      <p:sp>
        <p:nvSpPr>
          <p:cNvPr id="90" name="object 90"/>
          <p:cNvSpPr/>
          <p:nvPr/>
        </p:nvSpPr>
        <p:spPr>
          <a:xfrm>
            <a:off x="7382256" y="5006340"/>
            <a:ext cx="1240790" cy="0"/>
          </a:xfrm>
          <a:custGeom>
            <a:avLst/>
            <a:gdLst/>
            <a:ahLst/>
            <a:cxnLst/>
            <a:rect l="l" t="t" r="r" b="b"/>
            <a:pathLst>
              <a:path w="1240790">
                <a:moveTo>
                  <a:pt x="0" y="0"/>
                </a:moveTo>
                <a:lnTo>
                  <a:pt x="1240713" y="0"/>
                </a:lnTo>
              </a:path>
            </a:pathLst>
          </a:custGeom>
          <a:ln w="12192">
            <a:solidFill>
              <a:srgbClr val="000000"/>
            </a:solidFill>
          </a:ln>
        </p:spPr>
        <p:txBody>
          <a:bodyPr wrap="square" lIns="0" tIns="0" rIns="0" bIns="0" rtlCol="0"/>
          <a:lstStyle/>
          <a:p>
            <a:endParaRPr/>
          </a:p>
        </p:txBody>
      </p:sp>
      <p:sp>
        <p:nvSpPr>
          <p:cNvPr id="91" name="object 91"/>
          <p:cNvSpPr txBox="1"/>
          <p:nvPr/>
        </p:nvSpPr>
        <p:spPr>
          <a:xfrm>
            <a:off x="5967471" y="5710697"/>
            <a:ext cx="3424554" cy="765175"/>
          </a:xfrm>
          <a:prstGeom prst="rect">
            <a:avLst/>
          </a:prstGeom>
        </p:spPr>
        <p:txBody>
          <a:bodyPr vert="horz" wrap="square" lIns="0" tIns="25400" rIns="0" bIns="0" rtlCol="0">
            <a:spAutoFit/>
          </a:bodyPr>
          <a:lstStyle/>
          <a:p>
            <a:pPr marL="12700">
              <a:lnSpc>
                <a:spcPct val="100000"/>
              </a:lnSpc>
              <a:spcBef>
                <a:spcPts val="200"/>
              </a:spcBef>
            </a:pPr>
            <a:r>
              <a:rPr sz="1400" b="1" dirty="0">
                <a:solidFill>
                  <a:srgbClr val="FF0000"/>
                </a:solidFill>
                <a:latin typeface="Meiryo UI"/>
                <a:cs typeface="Meiryo UI"/>
              </a:rPr>
              <a:t>複数</a:t>
            </a:r>
            <a:r>
              <a:rPr sz="1400" b="1" spc="-5" dirty="0">
                <a:solidFill>
                  <a:srgbClr val="FF0000"/>
                </a:solidFill>
                <a:latin typeface="Meiryo UI"/>
                <a:cs typeface="Meiryo UI"/>
              </a:rPr>
              <a:t>の</a:t>
            </a:r>
            <a:r>
              <a:rPr sz="1400" b="1" dirty="0">
                <a:solidFill>
                  <a:srgbClr val="FF0000"/>
                </a:solidFill>
                <a:latin typeface="Meiryo UI"/>
                <a:cs typeface="Meiryo UI"/>
              </a:rPr>
              <a:t>後継者(最大三人</a:t>
            </a:r>
            <a:r>
              <a:rPr sz="1400" b="1" spc="-10" dirty="0">
                <a:solidFill>
                  <a:srgbClr val="FF0000"/>
                </a:solidFill>
                <a:latin typeface="Meiryo UI"/>
                <a:cs typeface="Meiryo UI"/>
              </a:rPr>
              <a:t>)</a:t>
            </a:r>
            <a:r>
              <a:rPr sz="1400" b="1" spc="-5" dirty="0">
                <a:solidFill>
                  <a:srgbClr val="FF0000"/>
                </a:solidFill>
                <a:latin typeface="Meiryo UI"/>
                <a:cs typeface="Meiryo UI"/>
              </a:rPr>
              <a:t>を</a:t>
            </a:r>
            <a:r>
              <a:rPr sz="1400" b="1" spc="-15" dirty="0">
                <a:solidFill>
                  <a:srgbClr val="FF0000"/>
                </a:solidFill>
                <a:latin typeface="Meiryo UI"/>
                <a:cs typeface="Meiryo UI"/>
              </a:rPr>
              <a:t>対</a:t>
            </a:r>
            <a:r>
              <a:rPr sz="1400" b="1" dirty="0">
                <a:solidFill>
                  <a:srgbClr val="FF0000"/>
                </a:solidFill>
                <a:latin typeface="Meiryo UI"/>
                <a:cs typeface="Meiryo UI"/>
              </a:rPr>
              <a:t>象</a:t>
            </a:r>
            <a:r>
              <a:rPr sz="1400" b="1" spc="-15" dirty="0">
                <a:solidFill>
                  <a:srgbClr val="FF0000"/>
                </a:solidFill>
                <a:latin typeface="Meiryo UI"/>
                <a:cs typeface="Meiryo UI"/>
              </a:rPr>
              <a:t>と</a:t>
            </a:r>
            <a:r>
              <a:rPr sz="1400" b="1" spc="-10" dirty="0">
                <a:solidFill>
                  <a:srgbClr val="FF0000"/>
                </a:solidFill>
                <a:latin typeface="Meiryo UI"/>
                <a:cs typeface="Meiryo UI"/>
              </a:rPr>
              <a:t>す</a:t>
            </a:r>
            <a:r>
              <a:rPr sz="1400" b="1" dirty="0">
                <a:solidFill>
                  <a:srgbClr val="FF0000"/>
                </a:solidFill>
                <a:latin typeface="Meiryo UI"/>
                <a:cs typeface="Meiryo UI"/>
              </a:rPr>
              <a:t>る</a:t>
            </a:r>
            <a:endParaRPr sz="1400">
              <a:latin typeface="Meiryo UI"/>
              <a:cs typeface="Meiryo UI"/>
            </a:endParaRPr>
          </a:p>
          <a:p>
            <a:pPr marL="12700">
              <a:lnSpc>
                <a:spcPct val="100000"/>
              </a:lnSpc>
              <a:spcBef>
                <a:spcPts val="80"/>
              </a:spcBef>
            </a:pPr>
            <a:r>
              <a:rPr sz="1100" dirty="0">
                <a:latin typeface="Meiryo UI"/>
                <a:cs typeface="Meiryo UI"/>
              </a:rPr>
              <a:t>※代表権</a:t>
            </a:r>
            <a:r>
              <a:rPr sz="1100" spc="-5" dirty="0">
                <a:latin typeface="Meiryo UI"/>
                <a:cs typeface="Meiryo UI"/>
              </a:rPr>
              <a:t>を</a:t>
            </a:r>
            <a:r>
              <a:rPr sz="1100" dirty="0">
                <a:latin typeface="Meiryo UI"/>
                <a:cs typeface="Meiryo UI"/>
              </a:rPr>
              <a:t>有</a:t>
            </a:r>
            <a:r>
              <a:rPr sz="1100" spc="-10" dirty="0">
                <a:latin typeface="Meiryo UI"/>
                <a:cs typeface="Meiryo UI"/>
              </a:rPr>
              <a:t>し</a:t>
            </a:r>
            <a:r>
              <a:rPr sz="1100" spc="-5" dirty="0">
                <a:latin typeface="Meiryo UI"/>
                <a:cs typeface="Meiryo UI"/>
              </a:rPr>
              <a:t>ているものに</a:t>
            </a:r>
            <a:r>
              <a:rPr sz="1100" dirty="0">
                <a:latin typeface="Meiryo UI"/>
                <a:cs typeface="Meiryo UI"/>
              </a:rPr>
              <a:t>限る</a:t>
            </a:r>
            <a:endParaRPr sz="1100">
              <a:latin typeface="Meiryo UI"/>
              <a:cs typeface="Meiryo UI"/>
            </a:endParaRPr>
          </a:p>
          <a:p>
            <a:pPr marL="12700" marR="5080">
              <a:lnSpc>
                <a:spcPct val="100000"/>
              </a:lnSpc>
            </a:pPr>
            <a:r>
              <a:rPr sz="1100" dirty="0">
                <a:latin typeface="Meiryo UI"/>
                <a:cs typeface="Meiryo UI"/>
              </a:rPr>
              <a:t>※複数人</a:t>
            </a:r>
            <a:r>
              <a:rPr sz="1100" spc="-5" dirty="0">
                <a:latin typeface="Meiryo UI"/>
                <a:cs typeface="Meiryo UI"/>
              </a:rPr>
              <a:t>で</a:t>
            </a:r>
            <a:r>
              <a:rPr sz="1100" dirty="0">
                <a:latin typeface="Meiryo UI"/>
                <a:cs typeface="Meiryo UI"/>
              </a:rPr>
              <a:t>承継す</a:t>
            </a:r>
            <a:r>
              <a:rPr sz="1100" spc="-5" dirty="0">
                <a:latin typeface="Meiryo UI"/>
                <a:cs typeface="Meiryo UI"/>
              </a:rPr>
              <a:t>る</a:t>
            </a:r>
            <a:r>
              <a:rPr sz="1100" dirty="0">
                <a:latin typeface="Meiryo UI"/>
                <a:cs typeface="Meiryo UI"/>
              </a:rPr>
              <a:t>場合</a:t>
            </a:r>
            <a:r>
              <a:rPr sz="1100" spc="-5" dirty="0">
                <a:latin typeface="Meiryo UI"/>
                <a:cs typeface="Meiryo UI"/>
              </a:rPr>
              <a:t>、</a:t>
            </a:r>
            <a:r>
              <a:rPr sz="1100" spc="-15" dirty="0">
                <a:latin typeface="Meiryo UI"/>
                <a:cs typeface="Meiryo UI"/>
              </a:rPr>
              <a:t>議</a:t>
            </a:r>
            <a:r>
              <a:rPr sz="1100" dirty="0">
                <a:latin typeface="Meiryo UI"/>
                <a:cs typeface="Meiryo UI"/>
              </a:rPr>
              <a:t>決権</a:t>
            </a:r>
            <a:r>
              <a:rPr sz="1100" spc="-15" dirty="0">
                <a:latin typeface="Meiryo UI"/>
                <a:cs typeface="Meiryo UI"/>
              </a:rPr>
              <a:t>割</a:t>
            </a:r>
            <a:r>
              <a:rPr sz="1100" dirty="0">
                <a:latin typeface="Meiryo UI"/>
                <a:cs typeface="Meiryo UI"/>
              </a:rPr>
              <a:t>合</a:t>
            </a:r>
            <a:r>
              <a:rPr sz="1100" spc="-5" dirty="0">
                <a:latin typeface="Meiryo UI"/>
                <a:cs typeface="Meiryo UI"/>
              </a:rPr>
              <a:t>の10％</a:t>
            </a:r>
            <a:r>
              <a:rPr sz="1100" dirty="0">
                <a:latin typeface="Meiryo UI"/>
                <a:cs typeface="Meiryo UI"/>
              </a:rPr>
              <a:t>以上</a:t>
            </a:r>
            <a:r>
              <a:rPr sz="1100" spc="-20" dirty="0">
                <a:latin typeface="Meiryo UI"/>
                <a:cs typeface="Meiryo UI"/>
              </a:rPr>
              <a:t>を</a:t>
            </a:r>
            <a:r>
              <a:rPr sz="1100" dirty="0">
                <a:latin typeface="Meiryo UI"/>
                <a:cs typeface="Meiryo UI"/>
              </a:rPr>
              <a:t>有</a:t>
            </a:r>
            <a:r>
              <a:rPr sz="1100" spc="-10" dirty="0">
                <a:latin typeface="Meiryo UI"/>
                <a:cs typeface="Meiryo UI"/>
              </a:rPr>
              <a:t>し</a:t>
            </a:r>
            <a:r>
              <a:rPr sz="1100" dirty="0">
                <a:latin typeface="Meiryo UI"/>
                <a:cs typeface="Meiryo UI"/>
              </a:rPr>
              <a:t>、 </a:t>
            </a:r>
            <a:r>
              <a:rPr sz="1100" spc="-5" dirty="0">
                <a:latin typeface="Meiryo UI"/>
                <a:cs typeface="Meiryo UI"/>
              </a:rPr>
              <a:t>かつ、</a:t>
            </a:r>
            <a:r>
              <a:rPr sz="1100" dirty="0">
                <a:latin typeface="Meiryo UI"/>
                <a:cs typeface="Meiryo UI"/>
              </a:rPr>
              <a:t>議決権保有割合上</a:t>
            </a:r>
            <a:r>
              <a:rPr sz="1100" spc="-15" dirty="0">
                <a:latin typeface="Meiryo UI"/>
                <a:cs typeface="Meiryo UI"/>
              </a:rPr>
              <a:t>位</a:t>
            </a:r>
            <a:r>
              <a:rPr sz="1100" dirty="0">
                <a:latin typeface="Meiryo UI"/>
                <a:cs typeface="Meiryo UI"/>
              </a:rPr>
              <a:t>３位</a:t>
            </a:r>
            <a:r>
              <a:rPr sz="1100" spc="-20" dirty="0">
                <a:latin typeface="Meiryo UI"/>
                <a:cs typeface="Meiryo UI"/>
              </a:rPr>
              <a:t>ま</a:t>
            </a:r>
            <a:r>
              <a:rPr sz="1100" spc="-5" dirty="0">
                <a:latin typeface="Meiryo UI"/>
                <a:cs typeface="Meiryo UI"/>
              </a:rPr>
              <a:t>での</a:t>
            </a:r>
            <a:r>
              <a:rPr sz="1100" dirty="0">
                <a:latin typeface="Meiryo UI"/>
                <a:cs typeface="Meiryo UI"/>
              </a:rPr>
              <a:t>同族</a:t>
            </a:r>
            <a:r>
              <a:rPr sz="1100" spc="-15" dirty="0">
                <a:latin typeface="Meiryo UI"/>
                <a:cs typeface="Meiryo UI"/>
              </a:rPr>
              <a:t>関</a:t>
            </a:r>
            <a:r>
              <a:rPr sz="1100" dirty="0">
                <a:latin typeface="Meiryo UI"/>
                <a:cs typeface="Meiryo UI"/>
              </a:rPr>
              <a:t>係者</a:t>
            </a:r>
            <a:r>
              <a:rPr sz="1100" spc="-5" dirty="0">
                <a:latin typeface="Meiryo UI"/>
                <a:cs typeface="Meiryo UI"/>
              </a:rPr>
              <a:t>に</a:t>
            </a:r>
            <a:r>
              <a:rPr sz="1100" spc="-15" dirty="0">
                <a:latin typeface="Meiryo UI"/>
                <a:cs typeface="Meiryo UI"/>
              </a:rPr>
              <a:t>限</a:t>
            </a:r>
            <a:r>
              <a:rPr sz="1100" spc="-5" dirty="0">
                <a:latin typeface="Meiryo UI"/>
                <a:cs typeface="Meiryo UI"/>
              </a:rPr>
              <a:t>る</a:t>
            </a:r>
            <a:r>
              <a:rPr sz="1100" dirty="0">
                <a:latin typeface="Meiryo UI"/>
                <a:cs typeface="Meiryo UI"/>
              </a:rPr>
              <a:t>。</a:t>
            </a:r>
            <a:endParaRPr sz="1100">
              <a:latin typeface="Meiryo UI"/>
              <a:cs typeface="Meiryo UI"/>
            </a:endParaRPr>
          </a:p>
        </p:txBody>
      </p:sp>
    </p:spTree>
    <p:extLst>
      <p:ext uri="{BB962C8B-B14F-4D97-AF65-F5344CB8AC3E}">
        <p14:creationId xmlns:p14="http://schemas.microsoft.com/office/powerpoint/2010/main" val="89290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8684" y="2026920"/>
            <a:ext cx="916305" cy="266700"/>
          </a:xfrm>
          <a:prstGeom prst="rect">
            <a:avLst/>
          </a:prstGeom>
          <a:ln w="12192">
            <a:solidFill>
              <a:srgbClr val="000000"/>
            </a:solidFill>
          </a:ln>
        </p:spPr>
        <p:txBody>
          <a:bodyPr vert="horz" wrap="square" lIns="0" tIns="26670" rIns="0" bIns="0" rtlCol="0">
            <a:spAutoFit/>
          </a:bodyPr>
          <a:lstStyle/>
          <a:p>
            <a:pPr marL="99695">
              <a:lnSpc>
                <a:spcPct val="100000"/>
              </a:lnSpc>
              <a:spcBef>
                <a:spcPts val="210"/>
              </a:spcBef>
            </a:pPr>
            <a:r>
              <a:rPr sz="1400" dirty="0">
                <a:latin typeface="Meiryo UI"/>
                <a:cs typeface="Meiryo UI"/>
              </a:rPr>
              <a:t>制度概要</a:t>
            </a:r>
            <a:endParaRPr sz="1400">
              <a:latin typeface="Meiryo UI"/>
              <a:cs typeface="Meiryo UI"/>
            </a:endParaRPr>
          </a:p>
        </p:txBody>
      </p:sp>
      <p:sp>
        <p:nvSpPr>
          <p:cNvPr id="4" name="object 4"/>
          <p:cNvSpPr/>
          <p:nvPr/>
        </p:nvSpPr>
        <p:spPr>
          <a:xfrm>
            <a:off x="128015" y="637031"/>
            <a:ext cx="9692640" cy="1280160"/>
          </a:xfrm>
          <a:custGeom>
            <a:avLst/>
            <a:gdLst/>
            <a:ahLst/>
            <a:cxnLst/>
            <a:rect l="l" t="t" r="r" b="b"/>
            <a:pathLst>
              <a:path w="9692640" h="1280160">
                <a:moveTo>
                  <a:pt x="0" y="0"/>
                </a:moveTo>
                <a:lnTo>
                  <a:pt x="9692640" y="0"/>
                </a:lnTo>
                <a:lnTo>
                  <a:pt x="9692640" y="1280160"/>
                </a:lnTo>
                <a:lnTo>
                  <a:pt x="0" y="1280160"/>
                </a:lnTo>
                <a:lnTo>
                  <a:pt x="0" y="0"/>
                </a:lnTo>
                <a:close/>
              </a:path>
            </a:pathLst>
          </a:custGeom>
          <a:solidFill>
            <a:srgbClr val="99D6EC"/>
          </a:solidFill>
        </p:spPr>
        <p:txBody>
          <a:bodyPr wrap="square" lIns="0" tIns="0" rIns="0" bIns="0" rtlCol="0"/>
          <a:lstStyle/>
          <a:p>
            <a:endParaRPr/>
          </a:p>
        </p:txBody>
      </p:sp>
      <p:sp>
        <p:nvSpPr>
          <p:cNvPr id="5" name="object 5"/>
          <p:cNvSpPr txBox="1"/>
          <p:nvPr/>
        </p:nvSpPr>
        <p:spPr>
          <a:xfrm>
            <a:off x="330875" y="739905"/>
            <a:ext cx="9233535" cy="1076960"/>
          </a:xfrm>
          <a:prstGeom prst="rect">
            <a:avLst/>
          </a:prstGeom>
        </p:spPr>
        <p:txBody>
          <a:bodyPr vert="horz" wrap="square" lIns="0" tIns="12065" rIns="0" bIns="0" rtlCol="0">
            <a:spAutoFit/>
          </a:bodyPr>
          <a:lstStyle/>
          <a:p>
            <a:pPr marL="355600" marR="5080" indent="-342900">
              <a:lnSpc>
                <a:spcPct val="100000"/>
              </a:lnSpc>
              <a:spcBef>
                <a:spcPts val="95"/>
              </a:spcBef>
              <a:buClr>
                <a:srgbClr val="002060"/>
              </a:buClr>
              <a:buFont typeface="Wingdings"/>
              <a:buChar char=""/>
              <a:tabLst>
                <a:tab pos="354965" algn="l"/>
                <a:tab pos="356235" algn="l"/>
              </a:tabLst>
            </a:pPr>
            <a:r>
              <a:rPr lang="ja-JP" altLang="en-US" sz="1600" spc="-5" dirty="0" smtClean="0">
                <a:latin typeface="Meiryo UI" panose="020B0604030504040204" pitchFamily="50" charset="-128"/>
                <a:ea typeface="Meiryo UI" panose="020B0604030504040204" pitchFamily="50" charset="-128"/>
                <a:cs typeface="Meiryo UI"/>
              </a:rPr>
              <a:t>従来</a:t>
            </a:r>
            <a:r>
              <a:rPr sz="1600" spc="-5" dirty="0" err="1" smtClean="0">
                <a:latin typeface="Meiryo UI"/>
                <a:cs typeface="Meiryo UI"/>
              </a:rPr>
              <a:t>制度では</a:t>
            </a:r>
            <a:r>
              <a:rPr sz="1600" spc="-10" dirty="0" err="1">
                <a:latin typeface="Meiryo UI"/>
                <a:cs typeface="Meiryo UI"/>
              </a:rPr>
              <a:t>、</a:t>
            </a:r>
            <a:r>
              <a:rPr sz="1600" spc="-5" dirty="0" err="1">
                <a:latin typeface="Meiryo UI"/>
                <a:cs typeface="Meiryo UI"/>
              </a:rPr>
              <a:t>後継者が自主</a:t>
            </a:r>
            <a:r>
              <a:rPr sz="1600" dirty="0" err="1">
                <a:latin typeface="Meiryo UI"/>
                <a:cs typeface="Meiryo UI"/>
              </a:rPr>
              <a:t>廃</a:t>
            </a:r>
            <a:r>
              <a:rPr sz="1600" spc="-5" dirty="0" err="1">
                <a:latin typeface="Meiryo UI"/>
                <a:cs typeface="Meiryo UI"/>
              </a:rPr>
              <a:t>業や</a:t>
            </a:r>
            <a:r>
              <a:rPr sz="1600" dirty="0" err="1">
                <a:latin typeface="Meiryo UI"/>
                <a:cs typeface="Meiryo UI"/>
              </a:rPr>
              <a:t>売却</a:t>
            </a:r>
            <a:r>
              <a:rPr sz="1600" spc="-10" dirty="0" err="1">
                <a:latin typeface="Meiryo UI"/>
                <a:cs typeface="Meiryo UI"/>
              </a:rPr>
              <a:t>を</a:t>
            </a:r>
            <a:r>
              <a:rPr sz="1600" dirty="0" err="1">
                <a:latin typeface="Meiryo UI"/>
                <a:cs typeface="Meiryo UI"/>
              </a:rPr>
              <a:t>行</a:t>
            </a:r>
            <a:r>
              <a:rPr sz="1600" spc="-10" dirty="0" err="1">
                <a:latin typeface="Meiryo UI"/>
                <a:cs typeface="Meiryo UI"/>
              </a:rPr>
              <a:t>う際</a:t>
            </a:r>
            <a:r>
              <a:rPr sz="1600" spc="-5" dirty="0" err="1">
                <a:latin typeface="Meiryo UI"/>
                <a:cs typeface="Meiryo UI"/>
              </a:rPr>
              <a:t>、経営</a:t>
            </a:r>
            <a:r>
              <a:rPr sz="1600" dirty="0" err="1">
                <a:latin typeface="Meiryo UI"/>
                <a:cs typeface="Meiryo UI"/>
              </a:rPr>
              <a:t>環</a:t>
            </a:r>
            <a:r>
              <a:rPr sz="1600" spc="-5" dirty="0" err="1">
                <a:latin typeface="Meiryo UI"/>
                <a:cs typeface="Meiryo UI"/>
              </a:rPr>
              <a:t>境の</a:t>
            </a:r>
            <a:r>
              <a:rPr sz="1600" dirty="0" err="1">
                <a:latin typeface="Meiryo UI"/>
                <a:cs typeface="Meiryo UI"/>
              </a:rPr>
              <a:t>変化</a:t>
            </a:r>
            <a:r>
              <a:rPr sz="1600" spc="-5" dirty="0" err="1">
                <a:latin typeface="Meiryo UI"/>
                <a:cs typeface="Meiryo UI"/>
              </a:rPr>
              <a:t>に</a:t>
            </a:r>
            <a:r>
              <a:rPr sz="1600" spc="-10" dirty="0" err="1">
                <a:latin typeface="Meiryo UI"/>
                <a:cs typeface="Meiryo UI"/>
              </a:rPr>
              <a:t>よ</a:t>
            </a:r>
            <a:r>
              <a:rPr sz="1600" spc="0" dirty="0" err="1">
                <a:latin typeface="Meiryo UI"/>
                <a:cs typeface="Meiryo UI"/>
              </a:rPr>
              <a:t>り</a:t>
            </a:r>
            <a:r>
              <a:rPr sz="1600" spc="-5" dirty="0" err="1">
                <a:latin typeface="Meiryo UI"/>
                <a:cs typeface="Meiryo UI"/>
              </a:rPr>
              <a:t>株価</a:t>
            </a:r>
            <a:r>
              <a:rPr sz="1600" spc="0" dirty="0" err="1">
                <a:latin typeface="Meiryo UI"/>
                <a:cs typeface="Meiryo UI"/>
              </a:rPr>
              <a:t>が</a:t>
            </a:r>
            <a:r>
              <a:rPr sz="1600" spc="-5" dirty="0" err="1">
                <a:latin typeface="Meiryo UI"/>
                <a:cs typeface="Meiryo UI"/>
              </a:rPr>
              <a:t>下</a:t>
            </a:r>
            <a:r>
              <a:rPr sz="1600" dirty="0" err="1">
                <a:latin typeface="Meiryo UI"/>
                <a:cs typeface="Meiryo UI"/>
              </a:rPr>
              <a:t>落し</a:t>
            </a:r>
            <a:r>
              <a:rPr sz="1600" spc="-5" dirty="0" err="1">
                <a:latin typeface="Meiryo UI"/>
                <a:cs typeface="Meiryo UI"/>
              </a:rPr>
              <a:t>た場合</a:t>
            </a:r>
            <a:r>
              <a:rPr sz="1600" spc="0" dirty="0" err="1">
                <a:latin typeface="Meiryo UI"/>
                <a:cs typeface="Meiryo UI"/>
              </a:rPr>
              <a:t>で</a:t>
            </a:r>
            <a:r>
              <a:rPr sz="1600" spc="-5" dirty="0" err="1">
                <a:latin typeface="Meiryo UI"/>
                <a:cs typeface="Meiryo UI"/>
              </a:rPr>
              <a:t>も</a:t>
            </a:r>
            <a:r>
              <a:rPr sz="1600" spc="-15" dirty="0" err="1">
                <a:latin typeface="Meiryo UI"/>
                <a:cs typeface="Meiryo UI"/>
              </a:rPr>
              <a:t>、</a:t>
            </a:r>
            <a:r>
              <a:rPr sz="1600" b="1" u="sng" dirty="0" err="1">
                <a:uFill>
                  <a:solidFill>
                    <a:srgbClr val="000000"/>
                  </a:solidFill>
                </a:uFill>
                <a:latin typeface="Meiryo UI"/>
                <a:cs typeface="Meiryo UI"/>
              </a:rPr>
              <a:t>承</a:t>
            </a:r>
            <a:r>
              <a:rPr sz="1600" b="1" u="sng" spc="-5" dirty="0" err="1">
                <a:uFill>
                  <a:solidFill>
                    <a:srgbClr val="000000"/>
                  </a:solidFill>
                </a:uFill>
                <a:latin typeface="Meiryo UI"/>
                <a:cs typeface="Meiryo UI"/>
              </a:rPr>
              <a:t>継時</a:t>
            </a:r>
            <a:r>
              <a:rPr sz="1600" b="1" u="sng" spc="-5" dirty="0">
                <a:uFill>
                  <a:solidFill>
                    <a:srgbClr val="000000"/>
                  </a:solidFill>
                </a:uFill>
                <a:latin typeface="Meiryo UI"/>
                <a:cs typeface="Meiryo UI"/>
              </a:rPr>
              <a:t> </a:t>
            </a:r>
            <a:r>
              <a:rPr sz="1600" b="1" u="sng" spc="-10" dirty="0">
                <a:uFill>
                  <a:solidFill>
                    <a:srgbClr val="000000"/>
                  </a:solidFill>
                </a:uFill>
                <a:latin typeface="Meiryo UI"/>
                <a:cs typeface="Meiryo UI"/>
              </a:rPr>
              <a:t>の株価を</a:t>
            </a:r>
            <a:r>
              <a:rPr sz="1600" b="1" u="sng" spc="-5" dirty="0">
                <a:uFill>
                  <a:solidFill>
                    <a:srgbClr val="000000"/>
                  </a:solidFill>
                </a:uFill>
                <a:latin typeface="Meiryo UI"/>
                <a:cs typeface="Meiryo UI"/>
              </a:rPr>
              <a:t>基</a:t>
            </a:r>
            <a:r>
              <a:rPr sz="1600" b="1" u="sng" spc="-1275" dirty="0">
                <a:uFill>
                  <a:solidFill>
                    <a:srgbClr val="000000"/>
                  </a:solidFill>
                </a:uFill>
                <a:latin typeface="Meiryo UI"/>
                <a:cs typeface="Meiryo UI"/>
              </a:rPr>
              <a:t>に</a:t>
            </a:r>
            <a:r>
              <a:rPr sz="1600" b="1" u="sng" spc="-5" dirty="0">
                <a:uFill>
                  <a:solidFill>
                    <a:srgbClr val="000000"/>
                  </a:solidFill>
                </a:uFill>
                <a:latin typeface="Meiryo UI"/>
                <a:cs typeface="Meiryo UI"/>
              </a:rPr>
              <a:t>贈与･相続税</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納税</a:t>
            </a:r>
            <a:r>
              <a:rPr sz="1600" spc="0" dirty="0">
                <a:latin typeface="Meiryo UI"/>
                <a:cs typeface="Meiryo UI"/>
              </a:rPr>
              <a:t>す</a:t>
            </a:r>
            <a:r>
              <a:rPr sz="1600" spc="-5" dirty="0">
                <a:latin typeface="Meiryo UI"/>
                <a:cs typeface="Meiryo UI"/>
              </a:rPr>
              <a:t>る</a:t>
            </a:r>
            <a:r>
              <a:rPr sz="1600" spc="-15" dirty="0">
                <a:latin typeface="Meiryo UI"/>
                <a:cs typeface="Meiryo UI"/>
              </a:rPr>
              <a:t>た</a:t>
            </a:r>
            <a:r>
              <a:rPr sz="1600" spc="0" dirty="0">
                <a:latin typeface="Meiryo UI"/>
                <a:cs typeface="Meiryo UI"/>
              </a:rPr>
              <a:t>め</a:t>
            </a:r>
            <a:r>
              <a:rPr sz="1600" spc="-10" dirty="0">
                <a:latin typeface="Meiryo UI"/>
                <a:cs typeface="Meiryo UI"/>
              </a:rPr>
              <a:t>、</a:t>
            </a:r>
            <a:r>
              <a:rPr sz="1600" spc="-5" dirty="0">
                <a:latin typeface="Meiryo UI"/>
                <a:cs typeface="Meiryo UI"/>
              </a:rPr>
              <a:t>過</a:t>
            </a:r>
            <a:r>
              <a:rPr sz="1600" dirty="0">
                <a:latin typeface="Meiryo UI"/>
                <a:cs typeface="Meiryo UI"/>
              </a:rPr>
              <a:t>大</a:t>
            </a:r>
            <a:r>
              <a:rPr sz="1600" spc="-5" dirty="0">
                <a:latin typeface="Meiryo UI"/>
                <a:cs typeface="Meiryo UI"/>
              </a:rPr>
              <a:t>な</a:t>
            </a:r>
            <a:r>
              <a:rPr sz="1600" dirty="0">
                <a:latin typeface="Meiryo UI"/>
                <a:cs typeface="Meiryo UI"/>
              </a:rPr>
              <a:t>税</a:t>
            </a:r>
            <a:r>
              <a:rPr sz="1600" spc="-5" dirty="0">
                <a:latin typeface="Meiryo UI"/>
                <a:cs typeface="Meiryo UI"/>
              </a:rPr>
              <a:t>負担</a:t>
            </a:r>
            <a:r>
              <a:rPr sz="1600" spc="0" dirty="0">
                <a:latin typeface="Meiryo UI"/>
                <a:cs typeface="Meiryo UI"/>
              </a:rPr>
              <a:t>が</a:t>
            </a:r>
            <a:r>
              <a:rPr sz="1600" spc="-5" dirty="0">
                <a:latin typeface="Meiryo UI"/>
                <a:cs typeface="Meiryo UI"/>
              </a:rPr>
              <a:t>生</a:t>
            </a:r>
            <a:r>
              <a:rPr sz="1600" dirty="0">
                <a:latin typeface="Meiryo UI"/>
                <a:cs typeface="Meiryo UI"/>
              </a:rPr>
              <a:t>じう</a:t>
            </a:r>
            <a:r>
              <a:rPr sz="1600" spc="-5" dirty="0">
                <a:latin typeface="Meiryo UI"/>
                <a:cs typeface="Meiryo UI"/>
              </a:rPr>
              <a:t>る。</a:t>
            </a:r>
            <a:endParaRPr sz="1600" dirty="0">
              <a:latin typeface="Meiryo UI"/>
              <a:cs typeface="Meiryo UI"/>
            </a:endParaRPr>
          </a:p>
          <a:p>
            <a:pPr marL="355600" marR="51435" indent="-342900">
              <a:lnSpc>
                <a:spcPct val="100000"/>
              </a:lnSpc>
              <a:spcBef>
                <a:spcPts val="600"/>
              </a:spcBef>
              <a:buClr>
                <a:srgbClr val="002060"/>
              </a:buClr>
              <a:buFont typeface="Wingdings"/>
              <a:buChar char=""/>
              <a:tabLst>
                <a:tab pos="354965" algn="l"/>
                <a:tab pos="356235" algn="l"/>
              </a:tabLst>
            </a:pPr>
            <a:r>
              <a:rPr sz="1600" spc="-5" dirty="0">
                <a:latin typeface="Meiryo UI"/>
                <a:cs typeface="Meiryo UI"/>
              </a:rPr>
              <a:t>売却額や廃業時の評価額</a:t>
            </a:r>
            <a:r>
              <a:rPr sz="1600" spc="-10" dirty="0">
                <a:latin typeface="Meiryo UI"/>
                <a:cs typeface="Meiryo UI"/>
              </a:rPr>
              <a:t>を</a:t>
            </a:r>
            <a:r>
              <a:rPr sz="1600" dirty="0">
                <a:latin typeface="Meiryo UI"/>
                <a:cs typeface="Meiryo UI"/>
              </a:rPr>
              <a:t>基</a:t>
            </a:r>
            <a:r>
              <a:rPr sz="1600" spc="-5" dirty="0">
                <a:latin typeface="Meiryo UI"/>
                <a:cs typeface="Meiryo UI"/>
              </a:rPr>
              <a:t>に</a:t>
            </a:r>
            <a:r>
              <a:rPr sz="1600" b="1" u="sng" spc="-5" dirty="0">
                <a:uFill>
                  <a:solidFill>
                    <a:srgbClr val="000000"/>
                  </a:solidFill>
                </a:uFill>
                <a:latin typeface="Meiryo UI"/>
                <a:cs typeface="Meiryo UI"/>
              </a:rPr>
              <a:t>納</a:t>
            </a:r>
            <a:r>
              <a:rPr sz="1600" b="1" u="sng" dirty="0">
                <a:uFill>
                  <a:solidFill>
                    <a:srgbClr val="000000"/>
                  </a:solidFill>
                </a:uFill>
                <a:latin typeface="Meiryo UI"/>
                <a:cs typeface="Meiryo UI"/>
              </a:rPr>
              <a:t>税</a:t>
            </a:r>
            <a:r>
              <a:rPr sz="1600" b="1" u="sng" spc="-5" dirty="0">
                <a:uFill>
                  <a:solidFill>
                    <a:srgbClr val="000000"/>
                  </a:solidFill>
                </a:uFill>
                <a:latin typeface="Meiryo UI"/>
                <a:cs typeface="Meiryo UI"/>
              </a:rPr>
              <a:t>額</a:t>
            </a:r>
            <a:r>
              <a:rPr sz="1600" b="1" u="sng" spc="-10" dirty="0">
                <a:uFill>
                  <a:solidFill>
                    <a:srgbClr val="000000"/>
                  </a:solidFill>
                </a:uFill>
                <a:latin typeface="Meiryo UI"/>
                <a:cs typeface="Meiryo UI"/>
              </a:rPr>
              <a:t>を</a:t>
            </a:r>
            <a:r>
              <a:rPr sz="1600" b="1" u="sng" dirty="0">
                <a:uFill>
                  <a:solidFill>
                    <a:srgbClr val="000000"/>
                  </a:solidFill>
                </a:uFill>
                <a:latin typeface="Meiryo UI"/>
                <a:cs typeface="Meiryo UI"/>
              </a:rPr>
              <a:t>再</a:t>
            </a:r>
            <a:r>
              <a:rPr sz="1600" b="1" u="sng" spc="-5" dirty="0">
                <a:uFill>
                  <a:solidFill>
                    <a:srgbClr val="000000"/>
                  </a:solidFill>
                </a:uFill>
                <a:latin typeface="Meiryo UI"/>
                <a:cs typeface="Meiryo UI"/>
              </a:rPr>
              <a:t>計</a:t>
            </a:r>
            <a:r>
              <a:rPr sz="1600" b="1" u="sng" dirty="0">
                <a:uFill>
                  <a:solidFill>
                    <a:srgbClr val="000000"/>
                  </a:solidFill>
                </a:uFill>
                <a:latin typeface="Meiryo UI"/>
                <a:cs typeface="Meiryo UI"/>
              </a:rPr>
              <a:t>算</a:t>
            </a:r>
            <a:r>
              <a:rPr sz="1600" spc="-10" dirty="0">
                <a:latin typeface="Meiryo UI"/>
                <a:cs typeface="Meiryo UI"/>
              </a:rPr>
              <a:t>し</a:t>
            </a:r>
            <a:r>
              <a:rPr sz="1600" spc="-5" dirty="0">
                <a:latin typeface="Meiryo UI"/>
                <a:cs typeface="Meiryo UI"/>
              </a:rPr>
              <a:t>、事業</a:t>
            </a:r>
            <a:r>
              <a:rPr sz="1600" dirty="0">
                <a:latin typeface="Meiryo UI"/>
                <a:cs typeface="Meiryo UI"/>
              </a:rPr>
              <a:t>承</a:t>
            </a:r>
            <a:r>
              <a:rPr sz="1600" spc="-5" dirty="0">
                <a:latin typeface="Meiryo UI"/>
                <a:cs typeface="Meiryo UI"/>
              </a:rPr>
              <a:t>継時</a:t>
            </a:r>
            <a:r>
              <a:rPr sz="1600" spc="0" dirty="0">
                <a:latin typeface="Meiryo UI"/>
                <a:cs typeface="Meiryo UI"/>
              </a:rPr>
              <a:t>の</a:t>
            </a:r>
            <a:r>
              <a:rPr sz="1600" spc="-5" dirty="0">
                <a:latin typeface="Meiryo UI"/>
                <a:cs typeface="Meiryo UI"/>
              </a:rPr>
              <a:t>株</a:t>
            </a:r>
            <a:r>
              <a:rPr sz="1600" dirty="0">
                <a:latin typeface="Meiryo UI"/>
                <a:cs typeface="Meiryo UI"/>
              </a:rPr>
              <a:t>価</a:t>
            </a:r>
            <a:r>
              <a:rPr sz="1600" spc="-10" dirty="0">
                <a:latin typeface="Meiryo UI"/>
                <a:cs typeface="Meiryo UI"/>
              </a:rPr>
              <a:t>を</a:t>
            </a:r>
            <a:r>
              <a:rPr sz="1600" dirty="0">
                <a:latin typeface="Meiryo UI"/>
                <a:cs typeface="Meiryo UI"/>
              </a:rPr>
              <a:t>基</a:t>
            </a:r>
            <a:r>
              <a:rPr sz="1600" spc="-5" dirty="0">
                <a:latin typeface="Meiryo UI"/>
                <a:cs typeface="Meiryo UI"/>
              </a:rPr>
              <a:t>に計</a:t>
            </a:r>
            <a:r>
              <a:rPr sz="1600" dirty="0">
                <a:latin typeface="Meiryo UI"/>
                <a:cs typeface="Meiryo UI"/>
              </a:rPr>
              <a:t>算され</a:t>
            </a:r>
            <a:r>
              <a:rPr sz="1600" spc="-15" dirty="0">
                <a:latin typeface="Meiryo UI"/>
                <a:cs typeface="Meiryo UI"/>
              </a:rPr>
              <a:t>た</a:t>
            </a:r>
            <a:r>
              <a:rPr sz="1600" dirty="0">
                <a:latin typeface="Meiryo UI"/>
                <a:cs typeface="Meiryo UI"/>
              </a:rPr>
              <a:t>納</a:t>
            </a:r>
            <a:r>
              <a:rPr sz="1600" spc="-5" dirty="0">
                <a:latin typeface="Meiryo UI"/>
                <a:cs typeface="Meiryo UI"/>
              </a:rPr>
              <a:t>税額</a:t>
            </a:r>
            <a:r>
              <a:rPr sz="1600" spc="0" dirty="0">
                <a:latin typeface="Meiryo UI"/>
                <a:cs typeface="Meiryo UI"/>
              </a:rPr>
              <a:t>と</a:t>
            </a:r>
            <a:r>
              <a:rPr sz="1600" spc="-5" dirty="0">
                <a:latin typeface="Meiryo UI"/>
                <a:cs typeface="Meiryo UI"/>
              </a:rPr>
              <a:t>の</a:t>
            </a:r>
            <a:r>
              <a:rPr sz="1600" b="1" u="sng" spc="-5" dirty="0">
                <a:uFill>
                  <a:solidFill>
                    <a:srgbClr val="000000"/>
                  </a:solidFill>
                </a:uFill>
                <a:latin typeface="Meiryo UI"/>
                <a:cs typeface="Meiryo UI"/>
              </a:rPr>
              <a:t>差</a:t>
            </a:r>
            <a:r>
              <a:rPr sz="1600" b="1" u="sng" dirty="0">
                <a:uFill>
                  <a:solidFill>
                    <a:srgbClr val="000000"/>
                  </a:solidFill>
                </a:uFill>
                <a:latin typeface="Meiryo UI"/>
                <a:cs typeface="Meiryo UI"/>
              </a:rPr>
              <a:t>額</a:t>
            </a:r>
            <a:r>
              <a:rPr sz="1600" b="1" u="sng" spc="-5" dirty="0">
                <a:uFill>
                  <a:solidFill>
                    <a:srgbClr val="000000"/>
                  </a:solidFill>
                </a:uFill>
                <a:latin typeface="Meiryo UI"/>
                <a:cs typeface="Meiryo UI"/>
              </a:rPr>
              <a:t>を</a:t>
            </a:r>
            <a:r>
              <a:rPr sz="1600" b="1" u="sng" spc="-1580" dirty="0">
                <a:uFill>
                  <a:solidFill>
                    <a:srgbClr val="000000"/>
                  </a:solidFill>
                </a:uFill>
                <a:latin typeface="Meiryo UI"/>
                <a:cs typeface="Meiryo UI"/>
              </a:rPr>
              <a:t>減 </a:t>
            </a:r>
            <a:r>
              <a:rPr sz="1600" b="1" u="sng" spc="-10" dirty="0">
                <a:uFill>
                  <a:solidFill>
                    <a:srgbClr val="000000"/>
                  </a:solidFill>
                </a:uFill>
                <a:latin typeface="Meiryo UI"/>
                <a:cs typeface="Meiryo UI"/>
              </a:rPr>
              <a:t>免</a:t>
            </a:r>
            <a:r>
              <a:rPr sz="1600" spc="-10" dirty="0">
                <a:latin typeface="Meiryo UI"/>
                <a:cs typeface="Meiryo UI"/>
              </a:rPr>
              <a:t>。</a:t>
            </a:r>
            <a:r>
              <a:rPr sz="1600" b="1" u="sng" spc="-5" dirty="0">
                <a:uFill>
                  <a:solidFill>
                    <a:srgbClr val="000000"/>
                  </a:solidFill>
                </a:uFill>
                <a:latin typeface="Meiryo UI"/>
                <a:cs typeface="Meiryo UI"/>
              </a:rPr>
              <a:t>経営環境の変化</a:t>
            </a:r>
            <a:r>
              <a:rPr sz="1600" b="1" u="sng" spc="-10" dirty="0">
                <a:uFill>
                  <a:solidFill>
                    <a:srgbClr val="000000"/>
                  </a:solidFill>
                </a:uFill>
                <a:latin typeface="Meiryo UI"/>
                <a:cs typeface="Meiryo UI"/>
              </a:rPr>
              <a:t>に</a:t>
            </a:r>
            <a:r>
              <a:rPr sz="1600" b="1" u="sng" spc="-15" dirty="0">
                <a:uFill>
                  <a:solidFill>
                    <a:srgbClr val="000000"/>
                  </a:solidFill>
                </a:uFill>
                <a:latin typeface="Meiryo UI"/>
                <a:cs typeface="Meiryo UI"/>
              </a:rPr>
              <a:t>よ</a:t>
            </a:r>
            <a:r>
              <a:rPr sz="1600" b="1" u="sng" spc="-5" dirty="0">
                <a:uFill>
                  <a:solidFill>
                    <a:srgbClr val="000000"/>
                  </a:solidFill>
                </a:uFill>
                <a:latin typeface="Meiryo UI"/>
                <a:cs typeface="Meiryo UI"/>
              </a:rPr>
              <a:t>る将来の不</a:t>
            </a:r>
            <a:r>
              <a:rPr sz="1600" b="1" u="sng" dirty="0">
                <a:uFill>
                  <a:solidFill>
                    <a:srgbClr val="000000"/>
                  </a:solidFill>
                </a:uFill>
                <a:latin typeface="Meiryo UI"/>
                <a:cs typeface="Meiryo UI"/>
              </a:rPr>
              <a:t>安</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軽</a:t>
            </a:r>
            <a:r>
              <a:rPr sz="1600" b="1" u="sng" dirty="0">
                <a:uFill>
                  <a:solidFill>
                    <a:srgbClr val="000000"/>
                  </a:solidFill>
                </a:uFill>
                <a:latin typeface="Meiryo UI"/>
                <a:cs typeface="Meiryo UI"/>
              </a:rPr>
              <a:t>減</a:t>
            </a:r>
            <a:r>
              <a:rPr sz="1600" spc="-5" dirty="0">
                <a:latin typeface="Meiryo UI"/>
                <a:cs typeface="Meiryo UI"/>
              </a:rPr>
              <a:t>。</a:t>
            </a:r>
            <a:endParaRPr sz="1600" dirty="0">
              <a:latin typeface="Meiryo UI"/>
              <a:cs typeface="Meiryo UI"/>
            </a:endParaRPr>
          </a:p>
        </p:txBody>
      </p:sp>
      <p:sp>
        <p:nvSpPr>
          <p:cNvPr id="6" name="object 6"/>
          <p:cNvSpPr txBox="1"/>
          <p:nvPr/>
        </p:nvSpPr>
        <p:spPr>
          <a:xfrm>
            <a:off x="8280400" y="401321"/>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endParaRPr sz="1200">
              <a:latin typeface="Meiryo UI"/>
              <a:cs typeface="Meiryo UI"/>
            </a:endParaRPr>
          </a:p>
        </p:txBody>
      </p:sp>
      <p:sp>
        <p:nvSpPr>
          <p:cNvPr id="7" name="object 7"/>
          <p:cNvSpPr/>
          <p:nvPr/>
        </p:nvSpPr>
        <p:spPr>
          <a:xfrm>
            <a:off x="4453128" y="5835396"/>
            <a:ext cx="58419" cy="0"/>
          </a:xfrm>
          <a:custGeom>
            <a:avLst/>
            <a:gdLst/>
            <a:ahLst/>
            <a:cxnLst/>
            <a:rect l="l" t="t" r="r" b="b"/>
            <a:pathLst>
              <a:path w="58420">
                <a:moveTo>
                  <a:pt x="0" y="0"/>
                </a:moveTo>
                <a:lnTo>
                  <a:pt x="57912" y="0"/>
                </a:lnTo>
              </a:path>
            </a:pathLst>
          </a:custGeom>
          <a:ln w="9143">
            <a:solidFill>
              <a:srgbClr val="C0C0C0"/>
            </a:solidFill>
          </a:ln>
        </p:spPr>
        <p:txBody>
          <a:bodyPr wrap="square" lIns="0" tIns="0" rIns="0" bIns="0" rtlCol="0"/>
          <a:lstStyle/>
          <a:p>
            <a:endParaRPr/>
          </a:p>
        </p:txBody>
      </p:sp>
      <p:sp>
        <p:nvSpPr>
          <p:cNvPr id="8" name="object 8"/>
          <p:cNvSpPr/>
          <p:nvPr/>
        </p:nvSpPr>
        <p:spPr>
          <a:xfrm>
            <a:off x="1077467" y="5835396"/>
            <a:ext cx="2368550" cy="0"/>
          </a:xfrm>
          <a:custGeom>
            <a:avLst/>
            <a:gdLst/>
            <a:ahLst/>
            <a:cxnLst/>
            <a:rect l="l" t="t" r="r" b="b"/>
            <a:pathLst>
              <a:path w="2368550">
                <a:moveTo>
                  <a:pt x="0" y="0"/>
                </a:moveTo>
                <a:lnTo>
                  <a:pt x="2368296" y="0"/>
                </a:lnTo>
              </a:path>
            </a:pathLst>
          </a:custGeom>
          <a:ln w="9143">
            <a:solidFill>
              <a:srgbClr val="C0C0C0"/>
            </a:solidFill>
          </a:ln>
        </p:spPr>
        <p:txBody>
          <a:bodyPr wrap="square" lIns="0" tIns="0" rIns="0" bIns="0" rtlCol="0"/>
          <a:lstStyle/>
          <a:p>
            <a:endParaRPr/>
          </a:p>
        </p:txBody>
      </p:sp>
      <p:sp>
        <p:nvSpPr>
          <p:cNvPr id="9" name="object 9"/>
          <p:cNvSpPr/>
          <p:nvPr/>
        </p:nvSpPr>
        <p:spPr>
          <a:xfrm>
            <a:off x="4453128" y="5521452"/>
            <a:ext cx="58419" cy="0"/>
          </a:xfrm>
          <a:custGeom>
            <a:avLst/>
            <a:gdLst/>
            <a:ahLst/>
            <a:cxnLst/>
            <a:rect l="l" t="t" r="r" b="b"/>
            <a:pathLst>
              <a:path w="58420">
                <a:moveTo>
                  <a:pt x="0" y="0"/>
                </a:moveTo>
                <a:lnTo>
                  <a:pt x="57912" y="0"/>
                </a:lnTo>
              </a:path>
            </a:pathLst>
          </a:custGeom>
          <a:ln w="9143">
            <a:solidFill>
              <a:srgbClr val="C0C0C0"/>
            </a:solidFill>
          </a:ln>
        </p:spPr>
        <p:txBody>
          <a:bodyPr wrap="square" lIns="0" tIns="0" rIns="0" bIns="0" rtlCol="0"/>
          <a:lstStyle/>
          <a:p>
            <a:endParaRPr/>
          </a:p>
        </p:txBody>
      </p:sp>
      <p:sp>
        <p:nvSpPr>
          <p:cNvPr id="10" name="object 10"/>
          <p:cNvSpPr/>
          <p:nvPr/>
        </p:nvSpPr>
        <p:spPr>
          <a:xfrm>
            <a:off x="1077467" y="5521452"/>
            <a:ext cx="2368550" cy="0"/>
          </a:xfrm>
          <a:custGeom>
            <a:avLst/>
            <a:gdLst/>
            <a:ahLst/>
            <a:cxnLst/>
            <a:rect l="l" t="t" r="r" b="b"/>
            <a:pathLst>
              <a:path w="2368550">
                <a:moveTo>
                  <a:pt x="0" y="0"/>
                </a:moveTo>
                <a:lnTo>
                  <a:pt x="2368296" y="0"/>
                </a:lnTo>
              </a:path>
            </a:pathLst>
          </a:custGeom>
          <a:ln w="9143">
            <a:solidFill>
              <a:srgbClr val="C0C0C0"/>
            </a:solidFill>
          </a:ln>
        </p:spPr>
        <p:txBody>
          <a:bodyPr wrap="square" lIns="0" tIns="0" rIns="0" bIns="0" rtlCol="0"/>
          <a:lstStyle/>
          <a:p>
            <a:endParaRPr/>
          </a:p>
        </p:txBody>
      </p:sp>
      <p:sp>
        <p:nvSpPr>
          <p:cNvPr id="11" name="object 11"/>
          <p:cNvSpPr/>
          <p:nvPr/>
        </p:nvSpPr>
        <p:spPr>
          <a:xfrm>
            <a:off x="1077467" y="5209032"/>
            <a:ext cx="3434079" cy="0"/>
          </a:xfrm>
          <a:custGeom>
            <a:avLst/>
            <a:gdLst/>
            <a:ahLst/>
            <a:cxnLst/>
            <a:rect l="l" t="t" r="r" b="b"/>
            <a:pathLst>
              <a:path w="3434079">
                <a:moveTo>
                  <a:pt x="0" y="0"/>
                </a:moveTo>
                <a:lnTo>
                  <a:pt x="3433572" y="0"/>
                </a:lnTo>
              </a:path>
            </a:pathLst>
          </a:custGeom>
          <a:ln w="9144">
            <a:solidFill>
              <a:srgbClr val="C0C0C0"/>
            </a:solidFill>
          </a:ln>
        </p:spPr>
        <p:txBody>
          <a:bodyPr wrap="square" lIns="0" tIns="0" rIns="0" bIns="0" rtlCol="0"/>
          <a:lstStyle/>
          <a:p>
            <a:endParaRPr/>
          </a:p>
        </p:txBody>
      </p:sp>
      <p:sp>
        <p:nvSpPr>
          <p:cNvPr id="12" name="object 12"/>
          <p:cNvSpPr/>
          <p:nvPr/>
        </p:nvSpPr>
        <p:spPr>
          <a:xfrm>
            <a:off x="2229611" y="4895088"/>
            <a:ext cx="2281555" cy="0"/>
          </a:xfrm>
          <a:custGeom>
            <a:avLst/>
            <a:gdLst/>
            <a:ahLst/>
            <a:cxnLst/>
            <a:rect l="l" t="t" r="r" b="b"/>
            <a:pathLst>
              <a:path w="2281554">
                <a:moveTo>
                  <a:pt x="0" y="0"/>
                </a:moveTo>
                <a:lnTo>
                  <a:pt x="2281428" y="0"/>
                </a:lnTo>
              </a:path>
            </a:pathLst>
          </a:custGeom>
          <a:ln w="9144">
            <a:solidFill>
              <a:srgbClr val="C0C0C0"/>
            </a:solidFill>
          </a:ln>
        </p:spPr>
        <p:txBody>
          <a:bodyPr wrap="square" lIns="0" tIns="0" rIns="0" bIns="0" rtlCol="0"/>
          <a:lstStyle/>
          <a:p>
            <a:endParaRPr/>
          </a:p>
        </p:txBody>
      </p:sp>
      <p:sp>
        <p:nvSpPr>
          <p:cNvPr id="13" name="object 13"/>
          <p:cNvSpPr/>
          <p:nvPr/>
        </p:nvSpPr>
        <p:spPr>
          <a:xfrm>
            <a:off x="1077467" y="4895088"/>
            <a:ext cx="144780" cy="0"/>
          </a:xfrm>
          <a:custGeom>
            <a:avLst/>
            <a:gdLst/>
            <a:ahLst/>
            <a:cxnLst/>
            <a:rect l="l" t="t" r="r" b="b"/>
            <a:pathLst>
              <a:path w="144780">
                <a:moveTo>
                  <a:pt x="0" y="0"/>
                </a:moveTo>
                <a:lnTo>
                  <a:pt x="144779" y="0"/>
                </a:lnTo>
              </a:path>
            </a:pathLst>
          </a:custGeom>
          <a:ln w="9144">
            <a:solidFill>
              <a:srgbClr val="C0C0C0"/>
            </a:solidFill>
          </a:ln>
        </p:spPr>
        <p:txBody>
          <a:bodyPr wrap="square" lIns="0" tIns="0" rIns="0" bIns="0" rtlCol="0"/>
          <a:lstStyle/>
          <a:p>
            <a:endParaRPr/>
          </a:p>
        </p:txBody>
      </p:sp>
      <p:sp>
        <p:nvSpPr>
          <p:cNvPr id="14" name="object 14"/>
          <p:cNvSpPr/>
          <p:nvPr/>
        </p:nvSpPr>
        <p:spPr>
          <a:xfrm>
            <a:off x="1077467" y="4581144"/>
            <a:ext cx="3434079" cy="0"/>
          </a:xfrm>
          <a:custGeom>
            <a:avLst/>
            <a:gdLst/>
            <a:ahLst/>
            <a:cxnLst/>
            <a:rect l="l" t="t" r="r" b="b"/>
            <a:pathLst>
              <a:path w="3434079">
                <a:moveTo>
                  <a:pt x="0" y="0"/>
                </a:moveTo>
                <a:lnTo>
                  <a:pt x="3433572" y="0"/>
                </a:lnTo>
              </a:path>
            </a:pathLst>
          </a:custGeom>
          <a:ln w="9144">
            <a:solidFill>
              <a:srgbClr val="C0C0C0"/>
            </a:solidFill>
          </a:ln>
        </p:spPr>
        <p:txBody>
          <a:bodyPr wrap="square" lIns="0" tIns="0" rIns="0" bIns="0" rtlCol="0"/>
          <a:lstStyle/>
          <a:p>
            <a:endParaRPr/>
          </a:p>
        </p:txBody>
      </p:sp>
      <p:sp>
        <p:nvSpPr>
          <p:cNvPr id="15" name="object 15"/>
          <p:cNvSpPr/>
          <p:nvPr/>
        </p:nvSpPr>
        <p:spPr>
          <a:xfrm>
            <a:off x="1077467" y="4267200"/>
            <a:ext cx="3434079" cy="0"/>
          </a:xfrm>
          <a:custGeom>
            <a:avLst/>
            <a:gdLst/>
            <a:ahLst/>
            <a:cxnLst/>
            <a:rect l="l" t="t" r="r" b="b"/>
            <a:pathLst>
              <a:path w="3434079">
                <a:moveTo>
                  <a:pt x="0" y="0"/>
                </a:moveTo>
                <a:lnTo>
                  <a:pt x="3433572" y="0"/>
                </a:lnTo>
              </a:path>
            </a:pathLst>
          </a:custGeom>
          <a:ln w="9144">
            <a:solidFill>
              <a:srgbClr val="C0C0C0"/>
            </a:solidFill>
          </a:ln>
        </p:spPr>
        <p:txBody>
          <a:bodyPr wrap="square" lIns="0" tIns="0" rIns="0" bIns="0" rtlCol="0"/>
          <a:lstStyle/>
          <a:p>
            <a:endParaRPr/>
          </a:p>
        </p:txBody>
      </p:sp>
      <p:sp>
        <p:nvSpPr>
          <p:cNvPr id="16" name="object 16"/>
          <p:cNvSpPr/>
          <p:nvPr/>
        </p:nvSpPr>
        <p:spPr>
          <a:xfrm>
            <a:off x="4448555" y="3954779"/>
            <a:ext cx="62865" cy="0"/>
          </a:xfrm>
          <a:custGeom>
            <a:avLst/>
            <a:gdLst/>
            <a:ahLst/>
            <a:cxnLst/>
            <a:rect l="l" t="t" r="r" b="b"/>
            <a:pathLst>
              <a:path w="62864">
                <a:moveTo>
                  <a:pt x="0" y="0"/>
                </a:moveTo>
                <a:lnTo>
                  <a:pt x="62484" y="0"/>
                </a:lnTo>
              </a:path>
            </a:pathLst>
          </a:custGeom>
          <a:ln w="9144">
            <a:solidFill>
              <a:srgbClr val="C0C0C0"/>
            </a:solidFill>
          </a:ln>
        </p:spPr>
        <p:txBody>
          <a:bodyPr wrap="square" lIns="0" tIns="0" rIns="0" bIns="0" rtlCol="0"/>
          <a:lstStyle/>
          <a:p>
            <a:endParaRPr/>
          </a:p>
        </p:txBody>
      </p:sp>
      <p:sp>
        <p:nvSpPr>
          <p:cNvPr id="17" name="object 17"/>
          <p:cNvSpPr/>
          <p:nvPr/>
        </p:nvSpPr>
        <p:spPr>
          <a:xfrm>
            <a:off x="1077467" y="3954779"/>
            <a:ext cx="1973580" cy="0"/>
          </a:xfrm>
          <a:custGeom>
            <a:avLst/>
            <a:gdLst/>
            <a:ahLst/>
            <a:cxnLst/>
            <a:rect l="l" t="t" r="r" b="b"/>
            <a:pathLst>
              <a:path w="1973580">
                <a:moveTo>
                  <a:pt x="0" y="0"/>
                </a:moveTo>
                <a:lnTo>
                  <a:pt x="1973580" y="0"/>
                </a:lnTo>
              </a:path>
            </a:pathLst>
          </a:custGeom>
          <a:ln w="9144">
            <a:solidFill>
              <a:srgbClr val="C0C0C0"/>
            </a:solidFill>
          </a:ln>
        </p:spPr>
        <p:txBody>
          <a:bodyPr wrap="square" lIns="0" tIns="0" rIns="0" bIns="0" rtlCol="0"/>
          <a:lstStyle/>
          <a:p>
            <a:endParaRPr/>
          </a:p>
        </p:txBody>
      </p:sp>
      <p:sp>
        <p:nvSpPr>
          <p:cNvPr id="18" name="object 18"/>
          <p:cNvSpPr/>
          <p:nvPr/>
        </p:nvSpPr>
        <p:spPr>
          <a:xfrm>
            <a:off x="1077467" y="3640835"/>
            <a:ext cx="3434079" cy="0"/>
          </a:xfrm>
          <a:custGeom>
            <a:avLst/>
            <a:gdLst/>
            <a:ahLst/>
            <a:cxnLst/>
            <a:rect l="l" t="t" r="r" b="b"/>
            <a:pathLst>
              <a:path w="3434079">
                <a:moveTo>
                  <a:pt x="0" y="0"/>
                </a:moveTo>
                <a:lnTo>
                  <a:pt x="3433572" y="0"/>
                </a:lnTo>
              </a:path>
            </a:pathLst>
          </a:custGeom>
          <a:ln w="9144">
            <a:solidFill>
              <a:srgbClr val="C0C0C0"/>
            </a:solidFill>
          </a:ln>
        </p:spPr>
        <p:txBody>
          <a:bodyPr wrap="square" lIns="0" tIns="0" rIns="0" bIns="0" rtlCol="0"/>
          <a:lstStyle/>
          <a:p>
            <a:endParaRPr/>
          </a:p>
        </p:txBody>
      </p:sp>
      <p:sp>
        <p:nvSpPr>
          <p:cNvPr id="19" name="object 19"/>
          <p:cNvSpPr/>
          <p:nvPr/>
        </p:nvSpPr>
        <p:spPr>
          <a:xfrm>
            <a:off x="1077467" y="3326891"/>
            <a:ext cx="3434079" cy="0"/>
          </a:xfrm>
          <a:custGeom>
            <a:avLst/>
            <a:gdLst/>
            <a:ahLst/>
            <a:cxnLst/>
            <a:rect l="l" t="t" r="r" b="b"/>
            <a:pathLst>
              <a:path w="3434079">
                <a:moveTo>
                  <a:pt x="0" y="0"/>
                </a:moveTo>
                <a:lnTo>
                  <a:pt x="3433572" y="0"/>
                </a:lnTo>
              </a:path>
            </a:pathLst>
          </a:custGeom>
          <a:ln w="9144">
            <a:solidFill>
              <a:srgbClr val="C0C0C0"/>
            </a:solidFill>
          </a:ln>
        </p:spPr>
        <p:txBody>
          <a:bodyPr wrap="square" lIns="0" tIns="0" rIns="0" bIns="0" rtlCol="0"/>
          <a:lstStyle/>
          <a:p>
            <a:endParaRPr/>
          </a:p>
        </p:txBody>
      </p:sp>
      <p:sp>
        <p:nvSpPr>
          <p:cNvPr id="20" name="object 20"/>
          <p:cNvSpPr/>
          <p:nvPr/>
        </p:nvSpPr>
        <p:spPr>
          <a:xfrm>
            <a:off x="2467355" y="3012948"/>
            <a:ext cx="2044064" cy="0"/>
          </a:xfrm>
          <a:custGeom>
            <a:avLst/>
            <a:gdLst/>
            <a:ahLst/>
            <a:cxnLst/>
            <a:rect l="l" t="t" r="r" b="b"/>
            <a:pathLst>
              <a:path w="2044064">
                <a:moveTo>
                  <a:pt x="0" y="0"/>
                </a:moveTo>
                <a:lnTo>
                  <a:pt x="2043684" y="0"/>
                </a:lnTo>
              </a:path>
            </a:pathLst>
          </a:custGeom>
          <a:ln w="9144">
            <a:solidFill>
              <a:srgbClr val="C0C0C0"/>
            </a:solidFill>
          </a:ln>
        </p:spPr>
        <p:txBody>
          <a:bodyPr wrap="square" lIns="0" tIns="0" rIns="0" bIns="0" rtlCol="0"/>
          <a:lstStyle/>
          <a:p>
            <a:endParaRPr/>
          </a:p>
        </p:txBody>
      </p:sp>
      <p:sp>
        <p:nvSpPr>
          <p:cNvPr id="21" name="object 21"/>
          <p:cNvSpPr/>
          <p:nvPr/>
        </p:nvSpPr>
        <p:spPr>
          <a:xfrm>
            <a:off x="1077467" y="3012948"/>
            <a:ext cx="93345" cy="0"/>
          </a:xfrm>
          <a:custGeom>
            <a:avLst/>
            <a:gdLst/>
            <a:ahLst/>
            <a:cxnLst/>
            <a:rect l="l" t="t" r="r" b="b"/>
            <a:pathLst>
              <a:path w="93344">
                <a:moveTo>
                  <a:pt x="0" y="0"/>
                </a:moveTo>
                <a:lnTo>
                  <a:pt x="92963" y="0"/>
                </a:lnTo>
              </a:path>
            </a:pathLst>
          </a:custGeom>
          <a:ln w="9144">
            <a:solidFill>
              <a:srgbClr val="C0C0C0"/>
            </a:solidFill>
          </a:ln>
        </p:spPr>
        <p:txBody>
          <a:bodyPr wrap="square" lIns="0" tIns="0" rIns="0" bIns="0" rtlCol="0"/>
          <a:lstStyle/>
          <a:p>
            <a:endParaRPr/>
          </a:p>
        </p:txBody>
      </p:sp>
      <p:sp>
        <p:nvSpPr>
          <p:cNvPr id="22" name="object 22"/>
          <p:cNvSpPr/>
          <p:nvPr/>
        </p:nvSpPr>
        <p:spPr>
          <a:xfrm>
            <a:off x="1077467" y="3012948"/>
            <a:ext cx="0" cy="3136900"/>
          </a:xfrm>
          <a:custGeom>
            <a:avLst/>
            <a:gdLst/>
            <a:ahLst/>
            <a:cxnLst/>
            <a:rect l="l" t="t" r="r" b="b"/>
            <a:pathLst>
              <a:path h="3136900">
                <a:moveTo>
                  <a:pt x="0" y="3136391"/>
                </a:moveTo>
                <a:lnTo>
                  <a:pt x="0" y="0"/>
                </a:lnTo>
              </a:path>
            </a:pathLst>
          </a:custGeom>
          <a:ln w="9144">
            <a:solidFill>
              <a:srgbClr val="878787"/>
            </a:solidFill>
          </a:ln>
        </p:spPr>
        <p:txBody>
          <a:bodyPr wrap="square" lIns="0" tIns="0" rIns="0" bIns="0" rtlCol="0"/>
          <a:lstStyle/>
          <a:p>
            <a:endParaRPr/>
          </a:p>
        </p:txBody>
      </p:sp>
      <p:sp>
        <p:nvSpPr>
          <p:cNvPr id="23" name="object 23"/>
          <p:cNvSpPr/>
          <p:nvPr/>
        </p:nvSpPr>
        <p:spPr>
          <a:xfrm>
            <a:off x="1028700" y="6149340"/>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4" name="object 24"/>
          <p:cNvSpPr/>
          <p:nvPr/>
        </p:nvSpPr>
        <p:spPr>
          <a:xfrm>
            <a:off x="1028700" y="5835396"/>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5" name="object 25"/>
          <p:cNvSpPr/>
          <p:nvPr/>
        </p:nvSpPr>
        <p:spPr>
          <a:xfrm>
            <a:off x="1028700" y="5521452"/>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6" name="object 26"/>
          <p:cNvSpPr/>
          <p:nvPr/>
        </p:nvSpPr>
        <p:spPr>
          <a:xfrm>
            <a:off x="1028700" y="5209032"/>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7" name="object 27"/>
          <p:cNvSpPr/>
          <p:nvPr/>
        </p:nvSpPr>
        <p:spPr>
          <a:xfrm>
            <a:off x="1028700" y="4895088"/>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8" name="object 28"/>
          <p:cNvSpPr/>
          <p:nvPr/>
        </p:nvSpPr>
        <p:spPr>
          <a:xfrm>
            <a:off x="1028700" y="4581144"/>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29" name="object 29"/>
          <p:cNvSpPr/>
          <p:nvPr/>
        </p:nvSpPr>
        <p:spPr>
          <a:xfrm>
            <a:off x="1028700" y="4267200"/>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30" name="object 30"/>
          <p:cNvSpPr/>
          <p:nvPr/>
        </p:nvSpPr>
        <p:spPr>
          <a:xfrm>
            <a:off x="1028700" y="3954779"/>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31" name="object 31"/>
          <p:cNvSpPr/>
          <p:nvPr/>
        </p:nvSpPr>
        <p:spPr>
          <a:xfrm>
            <a:off x="1028700" y="3640835"/>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32" name="object 32"/>
          <p:cNvSpPr/>
          <p:nvPr/>
        </p:nvSpPr>
        <p:spPr>
          <a:xfrm>
            <a:off x="1028700" y="3326891"/>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33" name="object 33"/>
          <p:cNvSpPr/>
          <p:nvPr/>
        </p:nvSpPr>
        <p:spPr>
          <a:xfrm>
            <a:off x="1028700" y="3012948"/>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34" name="object 34"/>
          <p:cNvSpPr/>
          <p:nvPr/>
        </p:nvSpPr>
        <p:spPr>
          <a:xfrm>
            <a:off x="1077467" y="6149340"/>
            <a:ext cx="3434079" cy="0"/>
          </a:xfrm>
          <a:custGeom>
            <a:avLst/>
            <a:gdLst/>
            <a:ahLst/>
            <a:cxnLst/>
            <a:rect l="l" t="t" r="r" b="b"/>
            <a:pathLst>
              <a:path w="3434079">
                <a:moveTo>
                  <a:pt x="0" y="0"/>
                </a:moveTo>
                <a:lnTo>
                  <a:pt x="3433572" y="0"/>
                </a:lnTo>
              </a:path>
            </a:pathLst>
          </a:custGeom>
          <a:ln w="9144">
            <a:solidFill>
              <a:srgbClr val="878787"/>
            </a:solidFill>
          </a:ln>
        </p:spPr>
        <p:txBody>
          <a:bodyPr wrap="square" lIns="0" tIns="0" rIns="0" bIns="0" rtlCol="0"/>
          <a:lstStyle/>
          <a:p>
            <a:endParaRPr/>
          </a:p>
        </p:txBody>
      </p:sp>
      <p:sp>
        <p:nvSpPr>
          <p:cNvPr id="35" name="object 35"/>
          <p:cNvSpPr/>
          <p:nvPr/>
        </p:nvSpPr>
        <p:spPr>
          <a:xfrm>
            <a:off x="1077467"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36" name="object 36"/>
          <p:cNvSpPr/>
          <p:nvPr/>
        </p:nvSpPr>
        <p:spPr>
          <a:xfrm>
            <a:off x="1505711"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37" name="object 37"/>
          <p:cNvSpPr/>
          <p:nvPr/>
        </p:nvSpPr>
        <p:spPr>
          <a:xfrm>
            <a:off x="1935479"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38" name="object 38"/>
          <p:cNvSpPr/>
          <p:nvPr/>
        </p:nvSpPr>
        <p:spPr>
          <a:xfrm>
            <a:off x="2365248"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39" name="object 39"/>
          <p:cNvSpPr/>
          <p:nvPr/>
        </p:nvSpPr>
        <p:spPr>
          <a:xfrm>
            <a:off x="2793492"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40" name="object 40"/>
          <p:cNvSpPr/>
          <p:nvPr/>
        </p:nvSpPr>
        <p:spPr>
          <a:xfrm>
            <a:off x="3223260"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41" name="object 41"/>
          <p:cNvSpPr/>
          <p:nvPr/>
        </p:nvSpPr>
        <p:spPr>
          <a:xfrm>
            <a:off x="3653028"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42" name="object 42"/>
          <p:cNvSpPr/>
          <p:nvPr/>
        </p:nvSpPr>
        <p:spPr>
          <a:xfrm>
            <a:off x="4081271"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43" name="object 43"/>
          <p:cNvSpPr/>
          <p:nvPr/>
        </p:nvSpPr>
        <p:spPr>
          <a:xfrm>
            <a:off x="4511040" y="6149340"/>
            <a:ext cx="0" cy="44450"/>
          </a:xfrm>
          <a:custGeom>
            <a:avLst/>
            <a:gdLst/>
            <a:ahLst/>
            <a:cxnLst/>
            <a:rect l="l" t="t" r="r" b="b"/>
            <a:pathLst>
              <a:path h="44450">
                <a:moveTo>
                  <a:pt x="0" y="0"/>
                </a:moveTo>
                <a:lnTo>
                  <a:pt x="0" y="44196"/>
                </a:lnTo>
              </a:path>
            </a:pathLst>
          </a:custGeom>
          <a:ln w="9144">
            <a:solidFill>
              <a:srgbClr val="878787"/>
            </a:solidFill>
          </a:ln>
        </p:spPr>
        <p:txBody>
          <a:bodyPr wrap="square" lIns="0" tIns="0" rIns="0" bIns="0" rtlCol="0"/>
          <a:lstStyle/>
          <a:p>
            <a:endParaRPr/>
          </a:p>
        </p:txBody>
      </p:sp>
      <p:sp>
        <p:nvSpPr>
          <p:cNvPr id="44" name="object 44"/>
          <p:cNvSpPr/>
          <p:nvPr/>
        </p:nvSpPr>
        <p:spPr>
          <a:xfrm>
            <a:off x="1291589" y="3254502"/>
            <a:ext cx="2575560" cy="1483360"/>
          </a:xfrm>
          <a:custGeom>
            <a:avLst/>
            <a:gdLst/>
            <a:ahLst/>
            <a:cxnLst/>
            <a:rect l="l" t="t" r="r" b="b"/>
            <a:pathLst>
              <a:path w="2575560" h="1483360">
                <a:moveTo>
                  <a:pt x="0" y="762000"/>
                </a:moveTo>
                <a:lnTo>
                  <a:pt x="429768" y="0"/>
                </a:lnTo>
                <a:lnTo>
                  <a:pt x="858012" y="981456"/>
                </a:lnTo>
                <a:lnTo>
                  <a:pt x="1287780" y="762000"/>
                </a:lnTo>
                <a:lnTo>
                  <a:pt x="1717548" y="1482852"/>
                </a:lnTo>
                <a:lnTo>
                  <a:pt x="2145792" y="1123188"/>
                </a:lnTo>
                <a:lnTo>
                  <a:pt x="2575560" y="1013460"/>
                </a:lnTo>
              </a:path>
            </a:pathLst>
          </a:custGeom>
          <a:ln w="28956">
            <a:solidFill>
              <a:srgbClr val="4A7EBB"/>
            </a:solidFill>
          </a:ln>
        </p:spPr>
        <p:txBody>
          <a:bodyPr wrap="square" lIns="0" tIns="0" rIns="0" bIns="0" rtlCol="0"/>
          <a:lstStyle/>
          <a:p>
            <a:endParaRPr/>
          </a:p>
        </p:txBody>
      </p:sp>
      <p:sp>
        <p:nvSpPr>
          <p:cNvPr id="45" name="object 45"/>
          <p:cNvSpPr txBox="1"/>
          <p:nvPr/>
        </p:nvSpPr>
        <p:spPr>
          <a:xfrm>
            <a:off x="423740" y="2888631"/>
            <a:ext cx="523875" cy="334327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a:t>
            </a:r>
            <a:r>
              <a:rPr sz="1200" spc="-5" dirty="0">
                <a:latin typeface="Calibri"/>
                <a:cs typeface="Calibri"/>
              </a:rPr>
              <a:t>.</a:t>
            </a:r>
            <a:r>
              <a:rPr sz="1200" dirty="0">
                <a:latin typeface="Calibri"/>
                <a:cs typeface="Calibri"/>
              </a:rPr>
              <a:t>0</a:t>
            </a:r>
            <a:r>
              <a:rPr sz="1200" dirty="0">
                <a:latin typeface="メイリオ"/>
                <a:cs typeface="メイリオ"/>
              </a:rPr>
              <a:t>億円</a:t>
            </a:r>
            <a:endParaRPr sz="1200">
              <a:latin typeface="メイリオ"/>
              <a:cs typeface="メイリオ"/>
            </a:endParaRPr>
          </a:p>
          <a:p>
            <a:pPr marL="12700">
              <a:lnSpc>
                <a:spcPct val="100000"/>
              </a:lnSpc>
              <a:spcBef>
                <a:spcPts val="1025"/>
              </a:spcBef>
            </a:pPr>
            <a:r>
              <a:rPr sz="1200" dirty="0">
                <a:latin typeface="Calibri"/>
                <a:cs typeface="Calibri"/>
              </a:rPr>
              <a:t>1</a:t>
            </a:r>
            <a:r>
              <a:rPr sz="1200" spc="-5" dirty="0">
                <a:latin typeface="Calibri"/>
                <a:cs typeface="Calibri"/>
              </a:rPr>
              <a:t>.</a:t>
            </a:r>
            <a:r>
              <a:rPr sz="1200" dirty="0">
                <a:latin typeface="Calibri"/>
                <a:cs typeface="Calibri"/>
              </a:rPr>
              <a:t>8</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1</a:t>
            </a:r>
            <a:r>
              <a:rPr sz="1200" spc="-5" dirty="0">
                <a:latin typeface="Calibri"/>
                <a:cs typeface="Calibri"/>
              </a:rPr>
              <a:t>.</a:t>
            </a:r>
            <a:r>
              <a:rPr sz="1200" dirty="0">
                <a:latin typeface="Calibri"/>
                <a:cs typeface="Calibri"/>
              </a:rPr>
              <a:t>6</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1</a:t>
            </a:r>
            <a:r>
              <a:rPr sz="1200" spc="-5" dirty="0">
                <a:latin typeface="Calibri"/>
                <a:cs typeface="Calibri"/>
              </a:rPr>
              <a:t>.</a:t>
            </a:r>
            <a:r>
              <a:rPr sz="1200" dirty="0">
                <a:latin typeface="Calibri"/>
                <a:cs typeface="Calibri"/>
              </a:rPr>
              <a:t>4</a:t>
            </a:r>
            <a:r>
              <a:rPr sz="1200" dirty="0">
                <a:latin typeface="メイリオ"/>
                <a:cs typeface="メイリオ"/>
              </a:rPr>
              <a:t>億円</a:t>
            </a:r>
            <a:endParaRPr sz="1200">
              <a:latin typeface="メイリオ"/>
              <a:cs typeface="メイリオ"/>
            </a:endParaRPr>
          </a:p>
          <a:p>
            <a:pPr marL="12700">
              <a:lnSpc>
                <a:spcPct val="100000"/>
              </a:lnSpc>
              <a:spcBef>
                <a:spcPts val="1025"/>
              </a:spcBef>
            </a:pPr>
            <a:r>
              <a:rPr sz="1200" dirty="0">
                <a:latin typeface="Calibri"/>
                <a:cs typeface="Calibri"/>
              </a:rPr>
              <a:t>1</a:t>
            </a:r>
            <a:r>
              <a:rPr sz="1200" spc="-5" dirty="0">
                <a:latin typeface="Calibri"/>
                <a:cs typeface="Calibri"/>
              </a:rPr>
              <a:t>.</a:t>
            </a:r>
            <a:r>
              <a:rPr sz="1200" dirty="0">
                <a:latin typeface="Calibri"/>
                <a:cs typeface="Calibri"/>
              </a:rPr>
              <a:t>2</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1</a:t>
            </a:r>
            <a:r>
              <a:rPr sz="1200" spc="-5" dirty="0">
                <a:latin typeface="Calibri"/>
                <a:cs typeface="Calibri"/>
              </a:rPr>
              <a:t>.</a:t>
            </a:r>
            <a:r>
              <a:rPr sz="1200" dirty="0">
                <a:latin typeface="Calibri"/>
                <a:cs typeface="Calibri"/>
              </a:rPr>
              <a:t>0</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0</a:t>
            </a:r>
            <a:r>
              <a:rPr sz="1200" spc="-5" dirty="0">
                <a:latin typeface="Calibri"/>
                <a:cs typeface="Calibri"/>
              </a:rPr>
              <a:t>.</a:t>
            </a:r>
            <a:r>
              <a:rPr sz="1200" dirty="0">
                <a:latin typeface="Calibri"/>
                <a:cs typeface="Calibri"/>
              </a:rPr>
              <a:t>8</a:t>
            </a:r>
            <a:r>
              <a:rPr sz="1200" dirty="0">
                <a:latin typeface="メイリオ"/>
                <a:cs typeface="メイリオ"/>
              </a:rPr>
              <a:t>億円</a:t>
            </a:r>
            <a:endParaRPr sz="1200">
              <a:latin typeface="メイリオ"/>
              <a:cs typeface="メイリオ"/>
            </a:endParaRPr>
          </a:p>
          <a:p>
            <a:pPr marL="12700">
              <a:lnSpc>
                <a:spcPct val="100000"/>
              </a:lnSpc>
              <a:spcBef>
                <a:spcPts val="1025"/>
              </a:spcBef>
            </a:pPr>
            <a:r>
              <a:rPr sz="1200" dirty="0">
                <a:latin typeface="Calibri"/>
                <a:cs typeface="Calibri"/>
              </a:rPr>
              <a:t>0</a:t>
            </a:r>
            <a:r>
              <a:rPr sz="1200" spc="-5" dirty="0">
                <a:latin typeface="Calibri"/>
                <a:cs typeface="Calibri"/>
              </a:rPr>
              <a:t>.</a:t>
            </a:r>
            <a:r>
              <a:rPr sz="1200" dirty="0">
                <a:latin typeface="Calibri"/>
                <a:cs typeface="Calibri"/>
              </a:rPr>
              <a:t>6</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0</a:t>
            </a:r>
            <a:r>
              <a:rPr sz="1200" spc="-5" dirty="0">
                <a:latin typeface="Calibri"/>
                <a:cs typeface="Calibri"/>
              </a:rPr>
              <a:t>.</a:t>
            </a:r>
            <a:r>
              <a:rPr sz="1200" dirty="0">
                <a:latin typeface="Calibri"/>
                <a:cs typeface="Calibri"/>
              </a:rPr>
              <a:t>4</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0</a:t>
            </a:r>
            <a:r>
              <a:rPr sz="1200" spc="-5" dirty="0">
                <a:latin typeface="Calibri"/>
                <a:cs typeface="Calibri"/>
              </a:rPr>
              <a:t>.</a:t>
            </a:r>
            <a:r>
              <a:rPr sz="1200" dirty="0">
                <a:latin typeface="Calibri"/>
                <a:cs typeface="Calibri"/>
              </a:rPr>
              <a:t>2</a:t>
            </a:r>
            <a:r>
              <a:rPr sz="1200" dirty="0">
                <a:latin typeface="メイリオ"/>
                <a:cs typeface="メイリオ"/>
              </a:rPr>
              <a:t>億円</a:t>
            </a:r>
            <a:endParaRPr sz="1200">
              <a:latin typeface="メイリオ"/>
              <a:cs typeface="メイリオ"/>
            </a:endParaRPr>
          </a:p>
          <a:p>
            <a:pPr marL="12700">
              <a:lnSpc>
                <a:spcPct val="100000"/>
              </a:lnSpc>
              <a:spcBef>
                <a:spcPts val="1030"/>
              </a:spcBef>
            </a:pPr>
            <a:r>
              <a:rPr sz="1200" dirty="0">
                <a:latin typeface="Calibri"/>
                <a:cs typeface="Calibri"/>
              </a:rPr>
              <a:t>0</a:t>
            </a:r>
            <a:r>
              <a:rPr sz="1200" spc="-5" dirty="0">
                <a:latin typeface="Calibri"/>
                <a:cs typeface="Calibri"/>
              </a:rPr>
              <a:t>.</a:t>
            </a:r>
            <a:r>
              <a:rPr sz="1200" dirty="0">
                <a:latin typeface="Calibri"/>
                <a:cs typeface="Calibri"/>
              </a:rPr>
              <a:t>0</a:t>
            </a:r>
            <a:r>
              <a:rPr sz="1200" dirty="0">
                <a:latin typeface="メイリオ"/>
                <a:cs typeface="メイリオ"/>
              </a:rPr>
              <a:t>億円</a:t>
            </a:r>
            <a:endParaRPr sz="1200">
              <a:latin typeface="メイリオ"/>
              <a:cs typeface="メイリオ"/>
            </a:endParaRPr>
          </a:p>
        </p:txBody>
      </p:sp>
      <p:sp>
        <p:nvSpPr>
          <p:cNvPr id="46" name="object 46"/>
          <p:cNvSpPr txBox="1"/>
          <p:nvPr/>
        </p:nvSpPr>
        <p:spPr>
          <a:xfrm>
            <a:off x="1209020" y="6223850"/>
            <a:ext cx="165735" cy="446405"/>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承継前</a:t>
            </a:r>
            <a:endParaRPr sz="1100">
              <a:latin typeface="メイリオ"/>
              <a:cs typeface="メイリオ"/>
            </a:endParaRPr>
          </a:p>
        </p:txBody>
      </p:sp>
      <p:sp>
        <p:nvSpPr>
          <p:cNvPr id="47" name="object 47"/>
          <p:cNvSpPr txBox="1"/>
          <p:nvPr/>
        </p:nvSpPr>
        <p:spPr>
          <a:xfrm>
            <a:off x="1638337" y="6223850"/>
            <a:ext cx="165735" cy="446405"/>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承継時</a:t>
            </a:r>
            <a:endParaRPr sz="1100">
              <a:latin typeface="メイリオ"/>
              <a:cs typeface="メイリオ"/>
            </a:endParaRPr>
          </a:p>
        </p:txBody>
      </p:sp>
      <p:sp>
        <p:nvSpPr>
          <p:cNvPr id="48" name="object 48"/>
          <p:cNvSpPr txBox="1"/>
          <p:nvPr/>
        </p:nvSpPr>
        <p:spPr>
          <a:xfrm>
            <a:off x="2067654" y="6223850"/>
            <a:ext cx="165735" cy="446405"/>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５年目</a:t>
            </a:r>
            <a:endParaRPr sz="1100">
              <a:latin typeface="メイリオ"/>
              <a:cs typeface="メイリオ"/>
            </a:endParaRPr>
          </a:p>
        </p:txBody>
      </p:sp>
      <p:sp>
        <p:nvSpPr>
          <p:cNvPr id="49" name="object 49"/>
          <p:cNvSpPr txBox="1"/>
          <p:nvPr/>
        </p:nvSpPr>
        <p:spPr>
          <a:xfrm>
            <a:off x="2496971" y="6223570"/>
            <a:ext cx="165735" cy="586740"/>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１０年目</a:t>
            </a:r>
            <a:endParaRPr sz="1100">
              <a:latin typeface="メイリオ"/>
              <a:cs typeface="メイリオ"/>
            </a:endParaRPr>
          </a:p>
        </p:txBody>
      </p:sp>
      <p:sp>
        <p:nvSpPr>
          <p:cNvPr id="50" name="object 50"/>
          <p:cNvSpPr txBox="1"/>
          <p:nvPr/>
        </p:nvSpPr>
        <p:spPr>
          <a:xfrm>
            <a:off x="2926288" y="6223570"/>
            <a:ext cx="165735" cy="586740"/>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１５年目</a:t>
            </a:r>
            <a:endParaRPr sz="1100">
              <a:latin typeface="メイリオ"/>
              <a:cs typeface="メイリオ"/>
            </a:endParaRPr>
          </a:p>
        </p:txBody>
      </p:sp>
      <p:sp>
        <p:nvSpPr>
          <p:cNvPr id="51" name="object 51"/>
          <p:cNvSpPr txBox="1"/>
          <p:nvPr/>
        </p:nvSpPr>
        <p:spPr>
          <a:xfrm>
            <a:off x="3355605" y="6223570"/>
            <a:ext cx="165735" cy="586740"/>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２０年目</a:t>
            </a:r>
            <a:endParaRPr sz="1100">
              <a:latin typeface="メイリオ"/>
              <a:cs typeface="メイリオ"/>
            </a:endParaRPr>
          </a:p>
        </p:txBody>
      </p:sp>
      <p:sp>
        <p:nvSpPr>
          <p:cNvPr id="52" name="object 52"/>
          <p:cNvSpPr txBox="1"/>
          <p:nvPr/>
        </p:nvSpPr>
        <p:spPr>
          <a:xfrm>
            <a:off x="3784922" y="6223570"/>
            <a:ext cx="165735" cy="586740"/>
          </a:xfrm>
          <a:prstGeom prst="rect">
            <a:avLst/>
          </a:prstGeom>
        </p:spPr>
        <p:txBody>
          <a:bodyPr vert="eaVert" wrap="square" lIns="0" tIns="0" rIns="0" bIns="0" rtlCol="0">
            <a:spAutoFit/>
          </a:bodyPr>
          <a:lstStyle/>
          <a:p>
            <a:pPr marL="12700">
              <a:lnSpc>
                <a:spcPct val="65000"/>
              </a:lnSpc>
            </a:pPr>
            <a:r>
              <a:rPr sz="1100" b="1" dirty="0">
                <a:latin typeface="メイリオ"/>
                <a:cs typeface="メイリオ"/>
              </a:rPr>
              <a:t>２５年目</a:t>
            </a:r>
            <a:endParaRPr sz="1100">
              <a:latin typeface="メイリオ"/>
              <a:cs typeface="メイリオ"/>
            </a:endParaRPr>
          </a:p>
        </p:txBody>
      </p:sp>
      <p:sp>
        <p:nvSpPr>
          <p:cNvPr id="53" name="object 53"/>
          <p:cNvSpPr txBox="1"/>
          <p:nvPr/>
        </p:nvSpPr>
        <p:spPr>
          <a:xfrm>
            <a:off x="455932" y="2462302"/>
            <a:ext cx="3472815"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メイリオ"/>
                <a:cs typeface="メイリオ"/>
              </a:rPr>
              <a:t>Ｘ社の株価総額の推移（イメージ</a:t>
            </a:r>
            <a:r>
              <a:rPr sz="1600" b="1" u="sng" spc="0" dirty="0">
                <a:uFill>
                  <a:solidFill>
                    <a:srgbClr val="000000"/>
                  </a:solidFill>
                </a:uFill>
                <a:latin typeface="メイリオ"/>
                <a:cs typeface="メイリオ"/>
              </a:rPr>
              <a:t>図</a:t>
            </a:r>
            <a:r>
              <a:rPr sz="1600" b="1" u="sng" spc="-5" dirty="0">
                <a:uFill>
                  <a:solidFill>
                    <a:srgbClr val="000000"/>
                  </a:solidFill>
                </a:uFill>
                <a:latin typeface="メイリオ"/>
                <a:cs typeface="メイリオ"/>
              </a:rPr>
              <a:t>）</a:t>
            </a:r>
            <a:endParaRPr sz="1600">
              <a:latin typeface="メイリオ"/>
              <a:cs typeface="メイリオ"/>
            </a:endParaRPr>
          </a:p>
        </p:txBody>
      </p:sp>
      <p:sp>
        <p:nvSpPr>
          <p:cNvPr id="54" name="object 54"/>
          <p:cNvSpPr txBox="1"/>
          <p:nvPr/>
        </p:nvSpPr>
        <p:spPr>
          <a:xfrm>
            <a:off x="3445764" y="5292852"/>
            <a:ext cx="1005205" cy="597535"/>
          </a:xfrm>
          <a:prstGeom prst="rect">
            <a:avLst/>
          </a:prstGeom>
          <a:solidFill>
            <a:srgbClr val="C3D69B"/>
          </a:solidFill>
          <a:ln w="9144">
            <a:solidFill>
              <a:srgbClr val="77933C"/>
            </a:solidFill>
          </a:ln>
        </p:spPr>
        <p:txBody>
          <a:bodyPr vert="horz" wrap="square" lIns="0" tIns="36195" rIns="0" bIns="0" rtlCol="0">
            <a:spAutoFit/>
          </a:bodyPr>
          <a:lstStyle/>
          <a:p>
            <a:pPr marL="82550" marR="73025" indent="139700">
              <a:lnSpc>
                <a:spcPct val="100000"/>
              </a:lnSpc>
              <a:spcBef>
                <a:spcPts val="285"/>
              </a:spcBef>
            </a:pPr>
            <a:r>
              <a:rPr sz="1100" b="1" dirty="0">
                <a:latin typeface="メイリオ"/>
                <a:cs typeface="メイリオ"/>
              </a:rPr>
              <a:t>売却額に 基づいた税額</a:t>
            </a:r>
            <a:endParaRPr sz="1100">
              <a:latin typeface="メイリオ"/>
              <a:cs typeface="メイリオ"/>
            </a:endParaRPr>
          </a:p>
          <a:p>
            <a:pPr marL="173990">
              <a:lnSpc>
                <a:spcPct val="100000"/>
              </a:lnSpc>
            </a:pPr>
            <a:r>
              <a:rPr sz="1100" b="1" dirty="0">
                <a:latin typeface="メイリオ"/>
                <a:cs typeface="メイリオ"/>
              </a:rPr>
              <a:t>約</a:t>
            </a:r>
            <a:r>
              <a:rPr sz="1100" b="1" spc="-5" dirty="0">
                <a:latin typeface="メイリオ"/>
                <a:cs typeface="メイリオ"/>
              </a:rPr>
              <a:t>0.6</a:t>
            </a:r>
            <a:r>
              <a:rPr sz="1100" b="1" dirty="0">
                <a:latin typeface="メイリオ"/>
                <a:cs typeface="メイリオ"/>
              </a:rPr>
              <a:t>億円</a:t>
            </a:r>
            <a:endParaRPr sz="1100">
              <a:latin typeface="メイリオ"/>
              <a:cs typeface="メイリオ"/>
            </a:endParaRPr>
          </a:p>
        </p:txBody>
      </p:sp>
      <p:sp>
        <p:nvSpPr>
          <p:cNvPr id="55" name="object 55"/>
          <p:cNvSpPr/>
          <p:nvPr/>
        </p:nvSpPr>
        <p:spPr>
          <a:xfrm>
            <a:off x="3726179" y="4607052"/>
            <a:ext cx="424180" cy="614680"/>
          </a:xfrm>
          <a:custGeom>
            <a:avLst/>
            <a:gdLst/>
            <a:ahLst/>
            <a:cxnLst/>
            <a:rect l="l" t="t" r="r" b="b"/>
            <a:pathLst>
              <a:path w="424179" h="614679">
                <a:moveTo>
                  <a:pt x="423672" y="402336"/>
                </a:moveTo>
                <a:lnTo>
                  <a:pt x="0" y="402336"/>
                </a:lnTo>
                <a:lnTo>
                  <a:pt x="211836" y="614172"/>
                </a:lnTo>
                <a:lnTo>
                  <a:pt x="423672" y="402336"/>
                </a:lnTo>
                <a:close/>
              </a:path>
              <a:path w="424179" h="614679">
                <a:moveTo>
                  <a:pt x="317754" y="211836"/>
                </a:moveTo>
                <a:lnTo>
                  <a:pt x="105918" y="211836"/>
                </a:lnTo>
                <a:lnTo>
                  <a:pt x="105918" y="402336"/>
                </a:lnTo>
                <a:lnTo>
                  <a:pt x="317754" y="402336"/>
                </a:lnTo>
                <a:lnTo>
                  <a:pt x="317754" y="211836"/>
                </a:lnTo>
                <a:close/>
              </a:path>
              <a:path w="424179" h="614679">
                <a:moveTo>
                  <a:pt x="211836" y="0"/>
                </a:moveTo>
                <a:lnTo>
                  <a:pt x="0" y="211836"/>
                </a:lnTo>
                <a:lnTo>
                  <a:pt x="423672" y="211836"/>
                </a:lnTo>
                <a:lnTo>
                  <a:pt x="211836" y="0"/>
                </a:lnTo>
                <a:close/>
              </a:path>
            </a:pathLst>
          </a:custGeom>
          <a:solidFill>
            <a:srgbClr val="D99694"/>
          </a:solidFill>
        </p:spPr>
        <p:txBody>
          <a:bodyPr wrap="square" lIns="0" tIns="0" rIns="0" bIns="0" rtlCol="0"/>
          <a:lstStyle/>
          <a:p>
            <a:endParaRPr/>
          </a:p>
        </p:txBody>
      </p:sp>
      <p:sp>
        <p:nvSpPr>
          <p:cNvPr id="56" name="object 56"/>
          <p:cNvSpPr/>
          <p:nvPr/>
        </p:nvSpPr>
        <p:spPr>
          <a:xfrm>
            <a:off x="1170432" y="2793492"/>
            <a:ext cx="1297305" cy="426720"/>
          </a:xfrm>
          <a:custGeom>
            <a:avLst/>
            <a:gdLst/>
            <a:ahLst/>
            <a:cxnLst/>
            <a:rect l="l" t="t" r="r" b="b"/>
            <a:pathLst>
              <a:path w="1297305" h="426719">
                <a:moveTo>
                  <a:pt x="0" y="0"/>
                </a:moveTo>
                <a:lnTo>
                  <a:pt x="1296924" y="0"/>
                </a:lnTo>
                <a:lnTo>
                  <a:pt x="1296924" y="426720"/>
                </a:lnTo>
                <a:lnTo>
                  <a:pt x="0" y="426720"/>
                </a:lnTo>
                <a:lnTo>
                  <a:pt x="0" y="0"/>
                </a:lnTo>
                <a:close/>
              </a:path>
            </a:pathLst>
          </a:custGeom>
          <a:solidFill>
            <a:srgbClr val="8EB4E3"/>
          </a:solidFill>
        </p:spPr>
        <p:txBody>
          <a:bodyPr wrap="square" lIns="0" tIns="0" rIns="0" bIns="0" rtlCol="0"/>
          <a:lstStyle/>
          <a:p>
            <a:endParaRPr/>
          </a:p>
        </p:txBody>
      </p:sp>
      <p:sp>
        <p:nvSpPr>
          <p:cNvPr id="57" name="object 57"/>
          <p:cNvSpPr txBox="1"/>
          <p:nvPr/>
        </p:nvSpPr>
        <p:spPr>
          <a:xfrm>
            <a:off x="1244967" y="2818202"/>
            <a:ext cx="1147445" cy="361950"/>
          </a:xfrm>
          <a:prstGeom prst="rect">
            <a:avLst/>
          </a:prstGeom>
        </p:spPr>
        <p:txBody>
          <a:bodyPr vert="horz" wrap="square" lIns="0" tIns="13335" rIns="0" bIns="0" rtlCol="0">
            <a:spAutoFit/>
          </a:bodyPr>
          <a:lstStyle/>
          <a:p>
            <a:pPr algn="ctr">
              <a:lnSpc>
                <a:spcPct val="100000"/>
              </a:lnSpc>
              <a:spcBef>
                <a:spcPts val="105"/>
              </a:spcBef>
            </a:pPr>
            <a:r>
              <a:rPr sz="1100" b="1" dirty="0">
                <a:latin typeface="メイリオ"/>
                <a:cs typeface="メイリオ"/>
              </a:rPr>
              <a:t>承継時の株価総額</a:t>
            </a:r>
            <a:endParaRPr sz="1100">
              <a:latin typeface="メイリオ"/>
              <a:cs typeface="メイリオ"/>
            </a:endParaRPr>
          </a:p>
          <a:p>
            <a:pPr algn="ctr">
              <a:lnSpc>
                <a:spcPct val="100000"/>
              </a:lnSpc>
            </a:pPr>
            <a:r>
              <a:rPr sz="1100" b="1" dirty="0">
                <a:latin typeface="メイリオ"/>
                <a:cs typeface="メイリオ"/>
              </a:rPr>
              <a:t>２億円</a:t>
            </a:r>
            <a:endParaRPr sz="1100">
              <a:latin typeface="メイリオ"/>
              <a:cs typeface="メイリオ"/>
            </a:endParaRPr>
          </a:p>
        </p:txBody>
      </p:sp>
      <p:sp>
        <p:nvSpPr>
          <p:cNvPr id="58" name="object 58"/>
          <p:cNvSpPr/>
          <p:nvPr/>
        </p:nvSpPr>
        <p:spPr>
          <a:xfrm>
            <a:off x="1727454" y="4581905"/>
            <a:ext cx="2764790" cy="0"/>
          </a:xfrm>
          <a:custGeom>
            <a:avLst/>
            <a:gdLst/>
            <a:ahLst/>
            <a:cxnLst/>
            <a:rect l="l" t="t" r="r" b="b"/>
            <a:pathLst>
              <a:path w="2764790">
                <a:moveTo>
                  <a:pt x="0" y="0"/>
                </a:moveTo>
                <a:lnTo>
                  <a:pt x="2764675" y="0"/>
                </a:lnTo>
              </a:path>
            </a:pathLst>
          </a:custGeom>
          <a:ln w="28956">
            <a:solidFill>
              <a:srgbClr val="C0504D"/>
            </a:solidFill>
          </a:ln>
        </p:spPr>
        <p:txBody>
          <a:bodyPr wrap="square" lIns="0" tIns="0" rIns="0" bIns="0" rtlCol="0"/>
          <a:lstStyle/>
          <a:p>
            <a:endParaRPr/>
          </a:p>
        </p:txBody>
      </p:sp>
      <p:sp>
        <p:nvSpPr>
          <p:cNvPr id="59" name="object 59"/>
          <p:cNvSpPr/>
          <p:nvPr/>
        </p:nvSpPr>
        <p:spPr>
          <a:xfrm>
            <a:off x="4448700" y="4538477"/>
            <a:ext cx="86867" cy="86867"/>
          </a:xfrm>
          <a:prstGeom prst="rect">
            <a:avLst/>
          </a:prstGeom>
          <a:blipFill>
            <a:blip r:embed="rId2" cstate="print"/>
            <a:stretch>
              <a:fillRect/>
            </a:stretch>
          </a:blipFill>
        </p:spPr>
        <p:txBody>
          <a:bodyPr wrap="square" lIns="0" tIns="0" rIns="0" bIns="0" rtlCol="0"/>
          <a:lstStyle/>
          <a:p>
            <a:endParaRPr/>
          </a:p>
        </p:txBody>
      </p:sp>
      <p:sp>
        <p:nvSpPr>
          <p:cNvPr id="60" name="object 60"/>
          <p:cNvSpPr/>
          <p:nvPr/>
        </p:nvSpPr>
        <p:spPr>
          <a:xfrm>
            <a:off x="1684020" y="4538471"/>
            <a:ext cx="86868" cy="86867"/>
          </a:xfrm>
          <a:prstGeom prst="rect">
            <a:avLst/>
          </a:prstGeom>
          <a:blipFill>
            <a:blip r:embed="rId3" cstate="print"/>
            <a:stretch>
              <a:fillRect/>
            </a:stretch>
          </a:blipFill>
        </p:spPr>
        <p:txBody>
          <a:bodyPr wrap="square" lIns="0" tIns="0" rIns="0" bIns="0" rtlCol="0"/>
          <a:lstStyle/>
          <a:p>
            <a:endParaRPr/>
          </a:p>
        </p:txBody>
      </p:sp>
      <p:sp>
        <p:nvSpPr>
          <p:cNvPr id="61" name="object 61"/>
          <p:cNvSpPr/>
          <p:nvPr/>
        </p:nvSpPr>
        <p:spPr>
          <a:xfrm>
            <a:off x="1222247" y="4639055"/>
            <a:ext cx="1007744" cy="428625"/>
          </a:xfrm>
          <a:custGeom>
            <a:avLst/>
            <a:gdLst/>
            <a:ahLst/>
            <a:cxnLst/>
            <a:rect l="l" t="t" r="r" b="b"/>
            <a:pathLst>
              <a:path w="1007744" h="428625">
                <a:moveTo>
                  <a:pt x="0" y="0"/>
                </a:moveTo>
                <a:lnTo>
                  <a:pt x="1007364" y="0"/>
                </a:lnTo>
                <a:lnTo>
                  <a:pt x="1007364" y="428244"/>
                </a:lnTo>
                <a:lnTo>
                  <a:pt x="0" y="428244"/>
                </a:lnTo>
                <a:lnTo>
                  <a:pt x="0" y="0"/>
                </a:lnTo>
                <a:close/>
              </a:path>
            </a:pathLst>
          </a:custGeom>
          <a:solidFill>
            <a:srgbClr val="C3D69B"/>
          </a:solidFill>
        </p:spPr>
        <p:txBody>
          <a:bodyPr wrap="square" lIns="0" tIns="0" rIns="0" bIns="0" rtlCol="0"/>
          <a:lstStyle/>
          <a:p>
            <a:endParaRPr/>
          </a:p>
        </p:txBody>
      </p:sp>
      <p:sp>
        <p:nvSpPr>
          <p:cNvPr id="62" name="object 62"/>
          <p:cNvSpPr txBox="1"/>
          <p:nvPr/>
        </p:nvSpPr>
        <p:spPr>
          <a:xfrm>
            <a:off x="1222247" y="4683018"/>
            <a:ext cx="1007744" cy="361950"/>
          </a:xfrm>
          <a:prstGeom prst="rect">
            <a:avLst/>
          </a:prstGeom>
        </p:spPr>
        <p:txBody>
          <a:bodyPr vert="horz" wrap="square" lIns="0" tIns="12700" rIns="0" bIns="0" rtlCol="0">
            <a:spAutoFit/>
          </a:bodyPr>
          <a:lstStyle/>
          <a:p>
            <a:pPr marL="222250" marR="145415" indent="-70485">
              <a:lnSpc>
                <a:spcPct val="100000"/>
              </a:lnSpc>
              <a:spcBef>
                <a:spcPts val="100"/>
              </a:spcBef>
            </a:pPr>
            <a:r>
              <a:rPr sz="1100" b="1" dirty="0">
                <a:latin typeface="Meiryo UI"/>
                <a:cs typeface="Meiryo UI"/>
              </a:rPr>
              <a:t>納税猶予額 約１億円</a:t>
            </a:r>
            <a:endParaRPr sz="1100">
              <a:latin typeface="Meiryo UI"/>
              <a:cs typeface="Meiryo UI"/>
            </a:endParaRPr>
          </a:p>
        </p:txBody>
      </p:sp>
      <p:sp>
        <p:nvSpPr>
          <p:cNvPr id="63" name="object 63"/>
          <p:cNvSpPr/>
          <p:nvPr/>
        </p:nvSpPr>
        <p:spPr>
          <a:xfrm>
            <a:off x="3922014" y="4725161"/>
            <a:ext cx="899160" cy="361315"/>
          </a:xfrm>
          <a:custGeom>
            <a:avLst/>
            <a:gdLst/>
            <a:ahLst/>
            <a:cxnLst/>
            <a:rect l="l" t="t" r="r" b="b"/>
            <a:pathLst>
              <a:path w="899160" h="361314">
                <a:moveTo>
                  <a:pt x="449580" y="0"/>
                </a:moveTo>
                <a:lnTo>
                  <a:pt x="383144" y="1958"/>
                </a:lnTo>
                <a:lnTo>
                  <a:pt x="319734" y="7646"/>
                </a:lnTo>
                <a:lnTo>
                  <a:pt x="260047" y="16785"/>
                </a:lnTo>
                <a:lnTo>
                  <a:pt x="204778" y="29096"/>
                </a:lnTo>
                <a:lnTo>
                  <a:pt x="154621" y="44298"/>
                </a:lnTo>
                <a:lnTo>
                  <a:pt x="110273" y="62113"/>
                </a:lnTo>
                <a:lnTo>
                  <a:pt x="72429" y="82261"/>
                </a:lnTo>
                <a:lnTo>
                  <a:pt x="19034" y="128438"/>
                </a:lnTo>
                <a:lnTo>
                  <a:pt x="0" y="180594"/>
                </a:lnTo>
                <a:lnTo>
                  <a:pt x="4874" y="207279"/>
                </a:lnTo>
                <a:lnTo>
                  <a:pt x="41784" y="256725"/>
                </a:lnTo>
                <a:lnTo>
                  <a:pt x="110273" y="299074"/>
                </a:lnTo>
                <a:lnTo>
                  <a:pt x="154621" y="316889"/>
                </a:lnTo>
                <a:lnTo>
                  <a:pt x="204778" y="332091"/>
                </a:lnTo>
                <a:lnTo>
                  <a:pt x="260047" y="344402"/>
                </a:lnTo>
                <a:lnTo>
                  <a:pt x="319734" y="353541"/>
                </a:lnTo>
                <a:lnTo>
                  <a:pt x="383144" y="359229"/>
                </a:lnTo>
                <a:lnTo>
                  <a:pt x="449580" y="361188"/>
                </a:lnTo>
                <a:lnTo>
                  <a:pt x="516015" y="359229"/>
                </a:lnTo>
                <a:lnTo>
                  <a:pt x="579425" y="353541"/>
                </a:lnTo>
                <a:lnTo>
                  <a:pt x="639112" y="344402"/>
                </a:lnTo>
                <a:lnTo>
                  <a:pt x="694381" y="332091"/>
                </a:lnTo>
                <a:lnTo>
                  <a:pt x="744538" y="316889"/>
                </a:lnTo>
                <a:lnTo>
                  <a:pt x="788886" y="299074"/>
                </a:lnTo>
                <a:lnTo>
                  <a:pt x="826730" y="278926"/>
                </a:lnTo>
                <a:lnTo>
                  <a:pt x="880125" y="232749"/>
                </a:lnTo>
                <a:lnTo>
                  <a:pt x="899160" y="180594"/>
                </a:lnTo>
                <a:lnTo>
                  <a:pt x="894285" y="153908"/>
                </a:lnTo>
                <a:lnTo>
                  <a:pt x="857375" y="104462"/>
                </a:lnTo>
                <a:lnTo>
                  <a:pt x="788886" y="62113"/>
                </a:lnTo>
                <a:lnTo>
                  <a:pt x="744538" y="44298"/>
                </a:lnTo>
                <a:lnTo>
                  <a:pt x="694381" y="29096"/>
                </a:lnTo>
                <a:lnTo>
                  <a:pt x="639112" y="16785"/>
                </a:lnTo>
                <a:lnTo>
                  <a:pt x="579425" y="7646"/>
                </a:lnTo>
                <a:lnTo>
                  <a:pt x="516015" y="1958"/>
                </a:lnTo>
                <a:lnTo>
                  <a:pt x="449580" y="0"/>
                </a:lnTo>
                <a:close/>
              </a:path>
            </a:pathLst>
          </a:custGeom>
          <a:solidFill>
            <a:srgbClr val="FFFFFF"/>
          </a:solidFill>
        </p:spPr>
        <p:txBody>
          <a:bodyPr wrap="square" lIns="0" tIns="0" rIns="0" bIns="0" rtlCol="0"/>
          <a:lstStyle/>
          <a:p>
            <a:endParaRPr/>
          </a:p>
        </p:txBody>
      </p:sp>
      <p:sp>
        <p:nvSpPr>
          <p:cNvPr id="64" name="object 64"/>
          <p:cNvSpPr/>
          <p:nvPr/>
        </p:nvSpPr>
        <p:spPr>
          <a:xfrm>
            <a:off x="3922014" y="4725161"/>
            <a:ext cx="899160" cy="361315"/>
          </a:xfrm>
          <a:custGeom>
            <a:avLst/>
            <a:gdLst/>
            <a:ahLst/>
            <a:cxnLst/>
            <a:rect l="l" t="t" r="r" b="b"/>
            <a:pathLst>
              <a:path w="899160" h="361314">
                <a:moveTo>
                  <a:pt x="0" y="180594"/>
                </a:moveTo>
                <a:lnTo>
                  <a:pt x="19034" y="128438"/>
                </a:lnTo>
                <a:lnTo>
                  <a:pt x="72429" y="82261"/>
                </a:lnTo>
                <a:lnTo>
                  <a:pt x="110273" y="62113"/>
                </a:lnTo>
                <a:lnTo>
                  <a:pt x="154621" y="44298"/>
                </a:lnTo>
                <a:lnTo>
                  <a:pt x="204778" y="29096"/>
                </a:lnTo>
                <a:lnTo>
                  <a:pt x="260047" y="16785"/>
                </a:lnTo>
                <a:lnTo>
                  <a:pt x="319734" y="7646"/>
                </a:lnTo>
                <a:lnTo>
                  <a:pt x="383144" y="1958"/>
                </a:lnTo>
                <a:lnTo>
                  <a:pt x="449580" y="0"/>
                </a:lnTo>
                <a:lnTo>
                  <a:pt x="516015" y="1958"/>
                </a:lnTo>
                <a:lnTo>
                  <a:pt x="579425" y="7646"/>
                </a:lnTo>
                <a:lnTo>
                  <a:pt x="639112" y="16785"/>
                </a:lnTo>
                <a:lnTo>
                  <a:pt x="694381" y="29096"/>
                </a:lnTo>
                <a:lnTo>
                  <a:pt x="744538" y="44298"/>
                </a:lnTo>
                <a:lnTo>
                  <a:pt x="788886" y="62113"/>
                </a:lnTo>
                <a:lnTo>
                  <a:pt x="826730" y="82261"/>
                </a:lnTo>
                <a:lnTo>
                  <a:pt x="880125" y="128438"/>
                </a:lnTo>
                <a:lnTo>
                  <a:pt x="899160" y="180594"/>
                </a:lnTo>
                <a:lnTo>
                  <a:pt x="894285" y="207279"/>
                </a:lnTo>
                <a:lnTo>
                  <a:pt x="857375" y="256725"/>
                </a:lnTo>
                <a:lnTo>
                  <a:pt x="788886" y="299074"/>
                </a:lnTo>
                <a:lnTo>
                  <a:pt x="744538" y="316889"/>
                </a:lnTo>
                <a:lnTo>
                  <a:pt x="694381" y="332091"/>
                </a:lnTo>
                <a:lnTo>
                  <a:pt x="639112" y="344402"/>
                </a:lnTo>
                <a:lnTo>
                  <a:pt x="579425" y="353541"/>
                </a:lnTo>
                <a:lnTo>
                  <a:pt x="516015" y="359229"/>
                </a:lnTo>
                <a:lnTo>
                  <a:pt x="449580" y="361188"/>
                </a:lnTo>
                <a:lnTo>
                  <a:pt x="383144" y="359229"/>
                </a:lnTo>
                <a:lnTo>
                  <a:pt x="319734" y="353541"/>
                </a:lnTo>
                <a:lnTo>
                  <a:pt x="260047" y="344402"/>
                </a:lnTo>
                <a:lnTo>
                  <a:pt x="204778" y="332091"/>
                </a:lnTo>
                <a:lnTo>
                  <a:pt x="154621" y="316889"/>
                </a:lnTo>
                <a:lnTo>
                  <a:pt x="110273" y="299074"/>
                </a:lnTo>
                <a:lnTo>
                  <a:pt x="72429" y="278926"/>
                </a:lnTo>
                <a:lnTo>
                  <a:pt x="19034" y="232749"/>
                </a:lnTo>
                <a:lnTo>
                  <a:pt x="0" y="180594"/>
                </a:lnTo>
                <a:close/>
              </a:path>
            </a:pathLst>
          </a:custGeom>
          <a:ln w="28955">
            <a:solidFill>
              <a:srgbClr val="C0504D"/>
            </a:solidFill>
          </a:ln>
        </p:spPr>
        <p:txBody>
          <a:bodyPr wrap="square" lIns="0" tIns="0" rIns="0" bIns="0" rtlCol="0"/>
          <a:lstStyle/>
          <a:p>
            <a:endParaRPr/>
          </a:p>
        </p:txBody>
      </p:sp>
      <p:sp>
        <p:nvSpPr>
          <p:cNvPr id="65" name="object 65"/>
          <p:cNvSpPr txBox="1"/>
          <p:nvPr/>
        </p:nvSpPr>
        <p:spPr>
          <a:xfrm>
            <a:off x="4090517" y="4785763"/>
            <a:ext cx="56070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Meiryo UI"/>
                <a:cs typeface="Meiryo UI"/>
              </a:rPr>
              <a:t>再計算</a:t>
            </a:r>
            <a:endParaRPr sz="1400">
              <a:latin typeface="Meiryo UI"/>
              <a:cs typeface="Meiryo UI"/>
            </a:endParaRPr>
          </a:p>
        </p:txBody>
      </p:sp>
      <p:sp>
        <p:nvSpPr>
          <p:cNvPr id="66" name="object 66"/>
          <p:cNvSpPr/>
          <p:nvPr/>
        </p:nvSpPr>
        <p:spPr>
          <a:xfrm>
            <a:off x="5035296" y="2709672"/>
            <a:ext cx="4669790" cy="830580"/>
          </a:xfrm>
          <a:custGeom>
            <a:avLst/>
            <a:gdLst/>
            <a:ahLst/>
            <a:cxnLst/>
            <a:rect l="l" t="t" r="r" b="b"/>
            <a:pathLst>
              <a:path w="4669790" h="830579">
                <a:moveTo>
                  <a:pt x="0" y="0"/>
                </a:moveTo>
                <a:lnTo>
                  <a:pt x="4669536" y="0"/>
                </a:lnTo>
                <a:lnTo>
                  <a:pt x="4669536" y="830579"/>
                </a:lnTo>
                <a:lnTo>
                  <a:pt x="0" y="830579"/>
                </a:lnTo>
                <a:lnTo>
                  <a:pt x="0" y="0"/>
                </a:lnTo>
                <a:close/>
              </a:path>
            </a:pathLst>
          </a:custGeom>
          <a:ln w="12191">
            <a:solidFill>
              <a:srgbClr val="000000"/>
            </a:solidFill>
          </a:ln>
        </p:spPr>
        <p:txBody>
          <a:bodyPr wrap="square" lIns="0" tIns="0" rIns="0" bIns="0" rtlCol="0"/>
          <a:lstStyle/>
          <a:p>
            <a:endParaRPr/>
          </a:p>
        </p:txBody>
      </p:sp>
      <p:sp>
        <p:nvSpPr>
          <p:cNvPr id="67" name="object 67"/>
          <p:cNvSpPr txBox="1"/>
          <p:nvPr/>
        </p:nvSpPr>
        <p:spPr>
          <a:xfrm>
            <a:off x="5114316" y="2743464"/>
            <a:ext cx="4463415" cy="756920"/>
          </a:xfrm>
          <a:prstGeom prst="rect">
            <a:avLst/>
          </a:prstGeom>
        </p:spPr>
        <p:txBody>
          <a:bodyPr vert="horz" wrap="square" lIns="0" tIns="12065" rIns="0" bIns="0" rtlCol="0">
            <a:spAutoFit/>
          </a:bodyPr>
          <a:lstStyle/>
          <a:p>
            <a:pPr marL="12700" marR="5080" algn="just">
              <a:lnSpc>
                <a:spcPct val="100000"/>
              </a:lnSpc>
              <a:spcBef>
                <a:spcPts val="95"/>
              </a:spcBef>
            </a:pPr>
            <a:r>
              <a:rPr sz="1600" b="1" u="sng" spc="-5" dirty="0">
                <a:uFill>
                  <a:solidFill>
                    <a:srgbClr val="000000"/>
                  </a:solidFill>
                </a:uFill>
                <a:latin typeface="Meiryo UI"/>
                <a:cs typeface="Meiryo UI"/>
              </a:rPr>
              <a:t>事業承継時の株価</a:t>
            </a:r>
            <a:r>
              <a:rPr sz="1600" b="1" u="sng" spc="-10" dirty="0">
                <a:uFill>
                  <a:solidFill>
                    <a:srgbClr val="000000"/>
                  </a:solidFill>
                </a:uFill>
                <a:latin typeface="Meiryo UI"/>
                <a:cs typeface="Meiryo UI"/>
              </a:rPr>
              <a:t>を</a:t>
            </a:r>
            <a:r>
              <a:rPr sz="1600" b="1" u="sng" spc="-5" dirty="0">
                <a:uFill>
                  <a:solidFill>
                    <a:srgbClr val="000000"/>
                  </a:solidFill>
                </a:uFill>
                <a:latin typeface="Meiryo UI"/>
                <a:cs typeface="Meiryo UI"/>
              </a:rPr>
              <a:t>元</a:t>
            </a:r>
            <a:r>
              <a:rPr sz="1600" b="1" u="sng" spc="-10" dirty="0">
                <a:uFill>
                  <a:solidFill>
                    <a:srgbClr val="000000"/>
                  </a:solidFill>
                </a:uFill>
                <a:latin typeface="Meiryo UI"/>
                <a:cs typeface="Meiryo UI"/>
              </a:rPr>
              <a:t>に</a:t>
            </a:r>
            <a:r>
              <a:rPr sz="1600" b="1" u="sng" spc="-5" dirty="0">
                <a:uFill>
                  <a:solidFill>
                    <a:srgbClr val="000000"/>
                  </a:solidFill>
                </a:uFill>
                <a:latin typeface="Meiryo UI"/>
                <a:cs typeface="Meiryo UI"/>
              </a:rPr>
              <a:t>贈与税額</a:t>
            </a:r>
            <a:r>
              <a:rPr sz="1600" b="1" u="sng" dirty="0">
                <a:uFill>
                  <a:solidFill>
                    <a:srgbClr val="000000"/>
                  </a:solidFill>
                </a:uFill>
                <a:latin typeface="Meiryo UI"/>
                <a:cs typeface="Meiryo UI"/>
              </a:rPr>
              <a:t>・</a:t>
            </a:r>
            <a:r>
              <a:rPr sz="1600" b="1" u="sng" spc="-5" dirty="0">
                <a:uFill>
                  <a:solidFill>
                    <a:srgbClr val="000000"/>
                  </a:solidFill>
                </a:uFill>
                <a:latin typeface="Meiryo UI"/>
                <a:cs typeface="Meiryo UI"/>
              </a:rPr>
              <a:t>相続</a:t>
            </a:r>
            <a:r>
              <a:rPr sz="1600" b="1" u="sng" spc="0" dirty="0">
                <a:uFill>
                  <a:solidFill>
                    <a:srgbClr val="000000"/>
                  </a:solidFill>
                </a:uFill>
                <a:latin typeface="Meiryo UI"/>
                <a:cs typeface="Meiryo UI"/>
              </a:rPr>
              <a:t>税</a:t>
            </a:r>
            <a:r>
              <a:rPr sz="1600" b="1" u="sng" spc="-5" dirty="0">
                <a:uFill>
                  <a:solidFill>
                    <a:srgbClr val="000000"/>
                  </a:solidFill>
                </a:uFill>
                <a:latin typeface="Meiryo UI"/>
                <a:cs typeface="Meiryo UI"/>
              </a:rPr>
              <a:t>額</a:t>
            </a:r>
            <a:r>
              <a:rPr sz="1600" b="1" u="sng" spc="-10" dirty="0">
                <a:uFill>
                  <a:solidFill>
                    <a:srgbClr val="000000"/>
                  </a:solidFill>
                </a:uFill>
                <a:latin typeface="Meiryo UI"/>
                <a:cs typeface="Meiryo UI"/>
              </a:rPr>
              <a:t>を</a:t>
            </a:r>
            <a:r>
              <a:rPr sz="1600" b="1" u="sng" spc="0" dirty="0">
                <a:uFill>
                  <a:solidFill>
                    <a:srgbClr val="000000"/>
                  </a:solidFill>
                </a:uFill>
                <a:latin typeface="Meiryo UI"/>
                <a:cs typeface="Meiryo UI"/>
              </a:rPr>
              <a:t>算</a:t>
            </a:r>
            <a:r>
              <a:rPr sz="1600" b="1" u="sng" spc="-5" dirty="0">
                <a:uFill>
                  <a:solidFill>
                    <a:srgbClr val="000000"/>
                  </a:solidFill>
                </a:uFill>
                <a:latin typeface="Meiryo UI"/>
                <a:cs typeface="Meiryo UI"/>
              </a:rPr>
              <a:t>定 </a:t>
            </a:r>
            <a:r>
              <a:rPr sz="1600" b="1" spc="-10" dirty="0">
                <a:latin typeface="Meiryo UI"/>
                <a:cs typeface="Meiryo UI"/>
              </a:rPr>
              <a:t>し、</a:t>
            </a:r>
            <a:r>
              <a:rPr sz="1600" b="1" spc="-5" dirty="0">
                <a:latin typeface="Meiryo UI"/>
                <a:cs typeface="Meiryo UI"/>
              </a:rPr>
              <a:t>猶予取消</a:t>
            </a:r>
            <a:r>
              <a:rPr sz="1600" b="1" spc="-10" dirty="0">
                <a:latin typeface="Meiryo UI"/>
                <a:cs typeface="Meiryo UI"/>
              </a:rPr>
              <a:t>しと</a:t>
            </a:r>
            <a:r>
              <a:rPr sz="1600" b="1" spc="-5" dirty="0">
                <a:latin typeface="Meiryo UI"/>
                <a:cs typeface="Meiryo UI"/>
              </a:rPr>
              <a:t>な</a:t>
            </a:r>
            <a:r>
              <a:rPr sz="1600" b="1" spc="-10" dirty="0">
                <a:latin typeface="Meiryo UI"/>
                <a:cs typeface="Meiryo UI"/>
              </a:rPr>
              <a:t>っ</a:t>
            </a:r>
            <a:r>
              <a:rPr sz="1600" b="1" spc="-5" dirty="0">
                <a:latin typeface="Meiryo UI"/>
                <a:cs typeface="Meiryo UI"/>
              </a:rPr>
              <a:t>た場合</a:t>
            </a:r>
            <a:r>
              <a:rPr sz="1600" b="1" spc="-10" dirty="0">
                <a:latin typeface="Meiryo UI"/>
                <a:cs typeface="Meiryo UI"/>
              </a:rPr>
              <a:t>に</a:t>
            </a:r>
            <a:r>
              <a:rPr sz="1600" b="1" spc="-5" dirty="0">
                <a:latin typeface="Meiryo UI"/>
                <a:cs typeface="Meiryo UI"/>
              </a:rPr>
              <a:t>は</a:t>
            </a:r>
            <a:r>
              <a:rPr sz="1600" b="1" spc="-10" dirty="0">
                <a:latin typeface="Meiryo UI"/>
                <a:cs typeface="Meiryo UI"/>
              </a:rPr>
              <a:t>、</a:t>
            </a:r>
            <a:r>
              <a:rPr sz="1600" b="1" spc="-5" dirty="0">
                <a:latin typeface="Meiryo UI"/>
                <a:cs typeface="Meiryo UI"/>
              </a:rPr>
              <a:t>その贈</a:t>
            </a:r>
            <a:r>
              <a:rPr sz="1600" b="1" dirty="0">
                <a:latin typeface="Meiryo UI"/>
                <a:cs typeface="Meiryo UI"/>
              </a:rPr>
              <a:t>与</a:t>
            </a:r>
            <a:r>
              <a:rPr sz="1600" b="1" spc="-5" dirty="0">
                <a:latin typeface="Meiryo UI"/>
                <a:cs typeface="Meiryo UI"/>
              </a:rPr>
              <a:t>税</a:t>
            </a:r>
            <a:r>
              <a:rPr sz="1600" b="1" dirty="0">
                <a:latin typeface="Meiryo UI"/>
                <a:cs typeface="Meiryo UI"/>
              </a:rPr>
              <a:t>額</a:t>
            </a:r>
            <a:r>
              <a:rPr sz="1600" b="1" spc="-10" dirty="0">
                <a:latin typeface="Meiryo UI"/>
                <a:cs typeface="Meiryo UI"/>
              </a:rPr>
              <a:t>・</a:t>
            </a:r>
            <a:r>
              <a:rPr sz="1600" b="1" dirty="0">
                <a:latin typeface="Meiryo UI"/>
                <a:cs typeface="Meiryo UI"/>
              </a:rPr>
              <a:t>相</a:t>
            </a:r>
            <a:r>
              <a:rPr sz="1600" b="1" spc="-5" dirty="0">
                <a:latin typeface="Meiryo UI"/>
                <a:cs typeface="Meiryo UI"/>
              </a:rPr>
              <a:t>続 税額</a:t>
            </a:r>
            <a:r>
              <a:rPr sz="1600" b="1" spc="-10" dirty="0">
                <a:latin typeface="Meiryo UI"/>
                <a:cs typeface="Meiryo UI"/>
              </a:rPr>
              <a:t>を</a:t>
            </a:r>
            <a:r>
              <a:rPr sz="1600" b="1" spc="-5" dirty="0">
                <a:latin typeface="Meiryo UI"/>
                <a:cs typeface="Meiryo UI"/>
              </a:rPr>
              <a:t>納税する必要</a:t>
            </a:r>
            <a:r>
              <a:rPr sz="1600" b="1" spc="-10" dirty="0">
                <a:latin typeface="Meiryo UI"/>
                <a:cs typeface="Meiryo UI"/>
              </a:rPr>
              <a:t>が</a:t>
            </a:r>
            <a:r>
              <a:rPr sz="1600" b="1" spc="-5" dirty="0">
                <a:latin typeface="Meiryo UI"/>
                <a:cs typeface="Meiryo UI"/>
              </a:rPr>
              <a:t>ある</a:t>
            </a:r>
            <a:endParaRPr sz="1600">
              <a:latin typeface="Meiryo UI"/>
              <a:cs typeface="Meiryo UI"/>
            </a:endParaRPr>
          </a:p>
        </p:txBody>
      </p:sp>
      <p:sp>
        <p:nvSpPr>
          <p:cNvPr id="68" name="object 68"/>
          <p:cNvSpPr txBox="1"/>
          <p:nvPr/>
        </p:nvSpPr>
        <p:spPr>
          <a:xfrm>
            <a:off x="5044440" y="4581144"/>
            <a:ext cx="4669790" cy="1077595"/>
          </a:xfrm>
          <a:prstGeom prst="rect">
            <a:avLst/>
          </a:prstGeom>
          <a:ln w="12192">
            <a:solidFill>
              <a:srgbClr val="000000"/>
            </a:solidFill>
          </a:ln>
        </p:spPr>
        <p:txBody>
          <a:bodyPr vert="horz" wrap="square" lIns="0" tIns="46355" rIns="0" bIns="0" rtlCol="0">
            <a:spAutoFit/>
          </a:bodyPr>
          <a:lstStyle/>
          <a:p>
            <a:pPr marL="90805" marR="180975">
              <a:lnSpc>
                <a:spcPct val="100000"/>
              </a:lnSpc>
              <a:spcBef>
                <a:spcPts val="365"/>
              </a:spcBef>
            </a:pPr>
            <a:r>
              <a:rPr sz="1600" b="1" spc="-5" dirty="0">
                <a:latin typeface="Meiryo UI"/>
                <a:cs typeface="Meiryo UI"/>
              </a:rPr>
              <a:t>経営環境の変化</a:t>
            </a:r>
            <a:r>
              <a:rPr sz="1600" b="1" spc="-10" dirty="0">
                <a:latin typeface="Meiryo UI"/>
                <a:cs typeface="Meiryo UI"/>
              </a:rPr>
              <a:t>を</a:t>
            </a:r>
            <a:r>
              <a:rPr sz="1600" b="1" spc="-5" dirty="0">
                <a:latin typeface="Meiryo UI"/>
                <a:cs typeface="Meiryo UI"/>
              </a:rPr>
              <a:t>示す一定の要件</a:t>
            </a:r>
            <a:r>
              <a:rPr sz="1600" b="1" spc="-10" dirty="0">
                <a:latin typeface="Meiryo UI"/>
                <a:cs typeface="Meiryo UI"/>
              </a:rPr>
              <a:t>を</a:t>
            </a:r>
            <a:r>
              <a:rPr sz="1600" b="1" spc="-5" dirty="0">
                <a:latin typeface="Meiryo UI"/>
                <a:cs typeface="Meiryo UI"/>
              </a:rPr>
              <a:t>満</a:t>
            </a:r>
            <a:r>
              <a:rPr sz="1600" b="1" spc="0" dirty="0">
                <a:latin typeface="Meiryo UI"/>
                <a:cs typeface="Meiryo UI"/>
              </a:rPr>
              <a:t>た</a:t>
            </a:r>
            <a:r>
              <a:rPr sz="1600" b="1" spc="-10" dirty="0">
                <a:latin typeface="Meiryo UI"/>
                <a:cs typeface="Meiryo UI"/>
              </a:rPr>
              <a:t>す</a:t>
            </a:r>
            <a:r>
              <a:rPr sz="1600" b="1" spc="0" dirty="0">
                <a:latin typeface="Meiryo UI"/>
                <a:cs typeface="Meiryo UI"/>
              </a:rPr>
              <a:t>場</a:t>
            </a:r>
            <a:r>
              <a:rPr sz="1600" b="1" spc="-5" dirty="0">
                <a:latin typeface="Meiryo UI"/>
                <a:cs typeface="Meiryo UI"/>
              </a:rPr>
              <a:t>合</a:t>
            </a:r>
            <a:r>
              <a:rPr sz="1600" b="1" spc="-10" dirty="0">
                <a:latin typeface="Meiryo UI"/>
                <a:cs typeface="Meiryo UI"/>
              </a:rPr>
              <a:t>に</a:t>
            </a:r>
            <a:r>
              <a:rPr sz="1600" b="1" spc="-5" dirty="0">
                <a:latin typeface="Meiryo UI"/>
                <a:cs typeface="Meiryo UI"/>
              </a:rPr>
              <a:t>お </a:t>
            </a:r>
            <a:r>
              <a:rPr sz="1600" b="1" spc="-10" dirty="0">
                <a:latin typeface="Meiryo UI"/>
                <a:cs typeface="Meiryo UI"/>
              </a:rPr>
              <a:t>いて、</a:t>
            </a:r>
            <a:r>
              <a:rPr sz="1600" b="1" spc="-5" dirty="0">
                <a:latin typeface="Meiryo UI"/>
                <a:cs typeface="Meiryo UI"/>
              </a:rPr>
              <a:t>事業承継時の価額</a:t>
            </a:r>
            <a:r>
              <a:rPr sz="1600" b="1" spc="-10" dirty="0">
                <a:latin typeface="Meiryo UI"/>
                <a:cs typeface="Meiryo UI"/>
              </a:rPr>
              <a:t>と</a:t>
            </a:r>
            <a:r>
              <a:rPr sz="1600" b="1" spc="-5" dirty="0">
                <a:latin typeface="Meiryo UI"/>
                <a:cs typeface="Meiryo UI"/>
              </a:rPr>
              <a:t>差</a:t>
            </a:r>
            <a:r>
              <a:rPr sz="1600" b="1" dirty="0">
                <a:latin typeface="Meiryo UI"/>
                <a:cs typeface="Meiryo UI"/>
              </a:rPr>
              <a:t>額</a:t>
            </a:r>
            <a:r>
              <a:rPr sz="1600" b="1" spc="-5" dirty="0">
                <a:latin typeface="Meiryo UI"/>
                <a:cs typeface="Meiryo UI"/>
              </a:rPr>
              <a:t>が生</a:t>
            </a:r>
            <a:r>
              <a:rPr sz="1600" b="1" spc="-10" dirty="0">
                <a:latin typeface="Meiryo UI"/>
                <a:cs typeface="Meiryo UI"/>
              </a:rPr>
              <a:t>じて</a:t>
            </a:r>
            <a:r>
              <a:rPr sz="1600" b="1" dirty="0">
                <a:latin typeface="Meiryo UI"/>
                <a:cs typeface="Meiryo UI"/>
              </a:rPr>
              <a:t>いる</a:t>
            </a:r>
            <a:r>
              <a:rPr sz="1600" b="1" spc="-10" dirty="0">
                <a:latin typeface="Meiryo UI"/>
                <a:cs typeface="Meiryo UI"/>
              </a:rPr>
              <a:t>と</a:t>
            </a:r>
            <a:r>
              <a:rPr sz="1600" b="1" spc="-5" dirty="0">
                <a:latin typeface="Meiryo UI"/>
                <a:cs typeface="Meiryo UI"/>
              </a:rPr>
              <a:t>きは、 売却</a:t>
            </a:r>
            <a:r>
              <a:rPr sz="1600" b="1" spc="-10" dirty="0">
                <a:latin typeface="Meiryo UI"/>
                <a:cs typeface="Meiryo UI"/>
              </a:rPr>
              <a:t>・</a:t>
            </a:r>
            <a:r>
              <a:rPr sz="1600" b="1" spc="-5" dirty="0">
                <a:latin typeface="Meiryo UI"/>
                <a:cs typeface="Meiryo UI"/>
              </a:rPr>
              <a:t>廃業時の株価</a:t>
            </a:r>
            <a:r>
              <a:rPr sz="1600" b="1" spc="-10" dirty="0">
                <a:latin typeface="Meiryo UI"/>
                <a:cs typeface="Meiryo UI"/>
              </a:rPr>
              <a:t>を</a:t>
            </a:r>
            <a:r>
              <a:rPr sz="1600" b="1" spc="-5" dirty="0">
                <a:latin typeface="Meiryo UI"/>
                <a:cs typeface="Meiryo UI"/>
              </a:rPr>
              <a:t>基</a:t>
            </a:r>
            <a:r>
              <a:rPr sz="1600" b="1" spc="-10" dirty="0">
                <a:latin typeface="Meiryo UI"/>
                <a:cs typeface="Meiryo UI"/>
              </a:rPr>
              <a:t>に</a:t>
            </a:r>
            <a:r>
              <a:rPr sz="1600" b="1" spc="-5" dirty="0">
                <a:solidFill>
                  <a:srgbClr val="FF0000"/>
                </a:solidFill>
                <a:latin typeface="Meiryo UI"/>
                <a:cs typeface="Meiryo UI"/>
              </a:rPr>
              <a:t>納税額を再計算</a:t>
            </a:r>
            <a:r>
              <a:rPr sz="1600" b="1" dirty="0">
                <a:latin typeface="Meiryo UI"/>
                <a:cs typeface="Meiryo UI"/>
              </a:rPr>
              <a:t>し</a:t>
            </a:r>
            <a:r>
              <a:rPr sz="1600" b="1" spc="-10" dirty="0">
                <a:latin typeface="Meiryo UI"/>
                <a:cs typeface="Meiryo UI"/>
              </a:rPr>
              <a:t>、</a:t>
            </a:r>
            <a:r>
              <a:rPr sz="1600" b="1" dirty="0">
                <a:latin typeface="Meiryo UI"/>
                <a:cs typeface="Meiryo UI"/>
              </a:rPr>
              <a:t>減</a:t>
            </a:r>
            <a:r>
              <a:rPr sz="1600" b="1" spc="-5" dirty="0">
                <a:latin typeface="Meiryo UI"/>
                <a:cs typeface="Meiryo UI"/>
              </a:rPr>
              <a:t>免 可能</a:t>
            </a:r>
            <a:r>
              <a:rPr sz="1600" b="1" spc="-10" dirty="0">
                <a:latin typeface="Meiryo UI"/>
                <a:cs typeface="Meiryo UI"/>
              </a:rPr>
              <a:t>とす</a:t>
            </a:r>
            <a:r>
              <a:rPr sz="1600" b="1" spc="-5" dirty="0">
                <a:latin typeface="Meiryo UI"/>
                <a:cs typeface="Meiryo UI"/>
              </a:rPr>
              <a:t>る</a:t>
            </a:r>
            <a:r>
              <a:rPr sz="1600" b="1" spc="-10" dirty="0">
                <a:latin typeface="Meiryo UI"/>
                <a:cs typeface="Meiryo UI"/>
              </a:rPr>
              <a:t>ことで</a:t>
            </a:r>
            <a:r>
              <a:rPr sz="1600" b="1" spc="-5" dirty="0">
                <a:solidFill>
                  <a:srgbClr val="FF0000"/>
                </a:solidFill>
                <a:latin typeface="Meiryo UI"/>
                <a:cs typeface="Meiryo UI"/>
              </a:rPr>
              <a:t>将</a:t>
            </a:r>
            <a:r>
              <a:rPr sz="1600" b="1" dirty="0">
                <a:solidFill>
                  <a:srgbClr val="FF0000"/>
                </a:solidFill>
                <a:latin typeface="Meiryo UI"/>
                <a:cs typeface="Meiryo UI"/>
              </a:rPr>
              <a:t>来</a:t>
            </a:r>
            <a:r>
              <a:rPr sz="1600" b="1" spc="-5" dirty="0">
                <a:solidFill>
                  <a:srgbClr val="FF0000"/>
                </a:solidFill>
                <a:latin typeface="Meiryo UI"/>
                <a:cs typeface="Meiryo UI"/>
              </a:rPr>
              <a:t>不安を軽減</a:t>
            </a:r>
            <a:endParaRPr sz="1600">
              <a:latin typeface="Meiryo UI"/>
              <a:cs typeface="Meiryo UI"/>
            </a:endParaRPr>
          </a:p>
        </p:txBody>
      </p:sp>
      <p:sp>
        <p:nvSpPr>
          <p:cNvPr id="69" name="object 69"/>
          <p:cNvSpPr/>
          <p:nvPr/>
        </p:nvSpPr>
        <p:spPr>
          <a:xfrm>
            <a:off x="6673595" y="3717035"/>
            <a:ext cx="1140460" cy="692150"/>
          </a:xfrm>
          <a:custGeom>
            <a:avLst/>
            <a:gdLst/>
            <a:ahLst/>
            <a:cxnLst/>
            <a:rect l="l" t="t" r="r" b="b"/>
            <a:pathLst>
              <a:path w="1140459" h="692150">
                <a:moveTo>
                  <a:pt x="1139952" y="345948"/>
                </a:moveTo>
                <a:lnTo>
                  <a:pt x="0" y="345948"/>
                </a:lnTo>
                <a:lnTo>
                  <a:pt x="569976" y="691896"/>
                </a:lnTo>
                <a:lnTo>
                  <a:pt x="1139952" y="345948"/>
                </a:lnTo>
                <a:close/>
              </a:path>
              <a:path w="1140459" h="692150">
                <a:moveTo>
                  <a:pt x="854963" y="0"/>
                </a:moveTo>
                <a:lnTo>
                  <a:pt x="284988" y="0"/>
                </a:lnTo>
                <a:lnTo>
                  <a:pt x="284988" y="345948"/>
                </a:lnTo>
                <a:lnTo>
                  <a:pt x="854963" y="345948"/>
                </a:lnTo>
                <a:lnTo>
                  <a:pt x="854963" y="0"/>
                </a:lnTo>
                <a:close/>
              </a:path>
            </a:pathLst>
          </a:custGeom>
          <a:solidFill>
            <a:srgbClr val="C6D9F1"/>
          </a:solidFill>
        </p:spPr>
        <p:txBody>
          <a:bodyPr wrap="square" lIns="0" tIns="0" rIns="0" bIns="0" rtlCol="0"/>
          <a:lstStyle/>
          <a:p>
            <a:endParaRPr/>
          </a:p>
        </p:txBody>
      </p:sp>
      <p:sp>
        <p:nvSpPr>
          <p:cNvPr id="70" name="object 70"/>
          <p:cNvSpPr/>
          <p:nvPr/>
        </p:nvSpPr>
        <p:spPr>
          <a:xfrm>
            <a:off x="6673595" y="3717035"/>
            <a:ext cx="1140460" cy="692150"/>
          </a:xfrm>
          <a:custGeom>
            <a:avLst/>
            <a:gdLst/>
            <a:ahLst/>
            <a:cxnLst/>
            <a:rect l="l" t="t" r="r" b="b"/>
            <a:pathLst>
              <a:path w="1140459" h="692150">
                <a:moveTo>
                  <a:pt x="0" y="345948"/>
                </a:moveTo>
                <a:lnTo>
                  <a:pt x="284988" y="345948"/>
                </a:lnTo>
                <a:lnTo>
                  <a:pt x="284988" y="0"/>
                </a:lnTo>
                <a:lnTo>
                  <a:pt x="854963" y="0"/>
                </a:lnTo>
                <a:lnTo>
                  <a:pt x="854963" y="345948"/>
                </a:lnTo>
                <a:lnTo>
                  <a:pt x="1139952" y="345948"/>
                </a:lnTo>
                <a:lnTo>
                  <a:pt x="569976" y="691896"/>
                </a:lnTo>
                <a:lnTo>
                  <a:pt x="0" y="345948"/>
                </a:lnTo>
                <a:close/>
              </a:path>
            </a:pathLst>
          </a:custGeom>
          <a:ln w="9144">
            <a:solidFill>
              <a:srgbClr val="C6D9F1"/>
            </a:solidFill>
          </a:ln>
        </p:spPr>
        <p:txBody>
          <a:bodyPr wrap="square" lIns="0" tIns="0" rIns="0" bIns="0" rtlCol="0"/>
          <a:lstStyle/>
          <a:p>
            <a:endParaRPr/>
          </a:p>
        </p:txBody>
      </p:sp>
      <p:sp>
        <p:nvSpPr>
          <p:cNvPr id="71" name="object 71"/>
          <p:cNvSpPr/>
          <p:nvPr/>
        </p:nvSpPr>
        <p:spPr>
          <a:xfrm>
            <a:off x="3845814" y="5221985"/>
            <a:ext cx="608965" cy="0"/>
          </a:xfrm>
          <a:custGeom>
            <a:avLst/>
            <a:gdLst/>
            <a:ahLst/>
            <a:cxnLst/>
            <a:rect l="l" t="t" r="r" b="b"/>
            <a:pathLst>
              <a:path w="608964">
                <a:moveTo>
                  <a:pt x="0" y="0"/>
                </a:moveTo>
                <a:lnTo>
                  <a:pt x="608431" y="0"/>
                </a:lnTo>
              </a:path>
            </a:pathLst>
          </a:custGeom>
          <a:ln w="28956">
            <a:solidFill>
              <a:srgbClr val="C0504D"/>
            </a:solidFill>
          </a:ln>
        </p:spPr>
        <p:txBody>
          <a:bodyPr wrap="square" lIns="0" tIns="0" rIns="0" bIns="0" rtlCol="0"/>
          <a:lstStyle/>
          <a:p>
            <a:endParaRPr/>
          </a:p>
        </p:txBody>
      </p:sp>
      <p:sp>
        <p:nvSpPr>
          <p:cNvPr id="72" name="object 72"/>
          <p:cNvSpPr/>
          <p:nvPr/>
        </p:nvSpPr>
        <p:spPr>
          <a:xfrm>
            <a:off x="4410811" y="5178557"/>
            <a:ext cx="86867" cy="86867"/>
          </a:xfrm>
          <a:prstGeom prst="rect">
            <a:avLst/>
          </a:prstGeom>
          <a:blipFill>
            <a:blip r:embed="rId4" cstate="print"/>
            <a:stretch>
              <a:fillRect/>
            </a:stretch>
          </a:blipFill>
        </p:spPr>
        <p:txBody>
          <a:bodyPr wrap="square" lIns="0" tIns="0" rIns="0" bIns="0" rtlCol="0"/>
          <a:lstStyle/>
          <a:p>
            <a:endParaRPr/>
          </a:p>
        </p:txBody>
      </p:sp>
      <p:sp>
        <p:nvSpPr>
          <p:cNvPr id="73" name="object 73"/>
          <p:cNvSpPr/>
          <p:nvPr/>
        </p:nvSpPr>
        <p:spPr>
          <a:xfrm>
            <a:off x="3802379" y="5178552"/>
            <a:ext cx="86867" cy="86867"/>
          </a:xfrm>
          <a:prstGeom prst="rect">
            <a:avLst/>
          </a:prstGeom>
          <a:blipFill>
            <a:blip r:embed="rId5" cstate="print"/>
            <a:stretch>
              <a:fillRect/>
            </a:stretch>
          </a:blipFill>
        </p:spPr>
        <p:txBody>
          <a:bodyPr wrap="square" lIns="0" tIns="0" rIns="0" bIns="0" rtlCol="0"/>
          <a:lstStyle/>
          <a:p>
            <a:endParaRPr/>
          </a:p>
        </p:txBody>
      </p:sp>
      <p:sp>
        <p:nvSpPr>
          <p:cNvPr id="74" name="object 74"/>
          <p:cNvSpPr/>
          <p:nvPr/>
        </p:nvSpPr>
        <p:spPr>
          <a:xfrm>
            <a:off x="3051048" y="3717035"/>
            <a:ext cx="1397635" cy="428625"/>
          </a:xfrm>
          <a:custGeom>
            <a:avLst/>
            <a:gdLst/>
            <a:ahLst/>
            <a:cxnLst/>
            <a:rect l="l" t="t" r="r" b="b"/>
            <a:pathLst>
              <a:path w="1397635" h="428625">
                <a:moveTo>
                  <a:pt x="0" y="0"/>
                </a:moveTo>
                <a:lnTo>
                  <a:pt x="1397508" y="0"/>
                </a:lnTo>
                <a:lnTo>
                  <a:pt x="1397508" y="428244"/>
                </a:lnTo>
                <a:lnTo>
                  <a:pt x="0" y="428244"/>
                </a:lnTo>
                <a:lnTo>
                  <a:pt x="0" y="0"/>
                </a:lnTo>
                <a:close/>
              </a:path>
            </a:pathLst>
          </a:custGeom>
          <a:solidFill>
            <a:srgbClr val="8EB4E3"/>
          </a:solidFill>
        </p:spPr>
        <p:txBody>
          <a:bodyPr wrap="square" lIns="0" tIns="0" rIns="0" bIns="0" rtlCol="0"/>
          <a:lstStyle/>
          <a:p>
            <a:endParaRPr/>
          </a:p>
        </p:txBody>
      </p:sp>
      <p:sp>
        <p:nvSpPr>
          <p:cNvPr id="75" name="object 75"/>
          <p:cNvSpPr txBox="1"/>
          <p:nvPr/>
        </p:nvSpPr>
        <p:spPr>
          <a:xfrm>
            <a:off x="3051048" y="3717035"/>
            <a:ext cx="1400175" cy="428625"/>
          </a:xfrm>
          <a:prstGeom prst="rect">
            <a:avLst/>
          </a:prstGeom>
          <a:ln w="9144">
            <a:solidFill>
              <a:srgbClr val="4F81BD"/>
            </a:solidFill>
          </a:ln>
        </p:spPr>
        <p:txBody>
          <a:bodyPr vert="horz" wrap="square" lIns="0" tIns="56515" rIns="0" bIns="0" rtlCol="0">
            <a:spAutoFit/>
          </a:bodyPr>
          <a:lstStyle/>
          <a:p>
            <a:pPr algn="ctr">
              <a:lnSpc>
                <a:spcPct val="100000"/>
              </a:lnSpc>
              <a:spcBef>
                <a:spcPts val="445"/>
              </a:spcBef>
            </a:pPr>
            <a:r>
              <a:rPr sz="1100" b="1" spc="-5" dirty="0">
                <a:latin typeface="Meiryo UI"/>
                <a:cs typeface="Meiryo UI"/>
              </a:rPr>
              <a:t>25</a:t>
            </a:r>
            <a:r>
              <a:rPr sz="1100" b="1" dirty="0">
                <a:latin typeface="Meiryo UI"/>
                <a:cs typeface="Meiryo UI"/>
              </a:rPr>
              <a:t>年後</a:t>
            </a:r>
            <a:r>
              <a:rPr sz="1100" b="1" spc="-5" dirty="0">
                <a:latin typeface="Meiryo UI"/>
                <a:cs typeface="Meiryo UI"/>
              </a:rPr>
              <a:t>の</a:t>
            </a:r>
            <a:r>
              <a:rPr sz="1100" b="1" dirty="0">
                <a:latin typeface="Meiryo UI"/>
                <a:cs typeface="Meiryo UI"/>
              </a:rPr>
              <a:t>売却価格</a:t>
            </a:r>
            <a:endParaRPr sz="1100">
              <a:latin typeface="Meiryo UI"/>
              <a:cs typeface="Meiryo UI"/>
            </a:endParaRPr>
          </a:p>
          <a:p>
            <a:pPr algn="ctr">
              <a:lnSpc>
                <a:spcPct val="100000"/>
              </a:lnSpc>
            </a:pPr>
            <a:r>
              <a:rPr sz="1100" b="1" spc="-5" dirty="0">
                <a:latin typeface="Meiryo UI"/>
                <a:cs typeface="Meiryo UI"/>
              </a:rPr>
              <a:t>1.2</a:t>
            </a:r>
            <a:r>
              <a:rPr sz="1100" b="1" dirty="0">
                <a:latin typeface="Meiryo UI"/>
                <a:cs typeface="Meiryo UI"/>
              </a:rPr>
              <a:t>億円</a:t>
            </a:r>
            <a:endParaRPr sz="1100">
              <a:latin typeface="Meiryo UI"/>
              <a:cs typeface="Meiryo UI"/>
            </a:endParaRPr>
          </a:p>
        </p:txBody>
      </p:sp>
      <p:sp>
        <p:nvSpPr>
          <p:cNvPr id="76" name="object 76"/>
          <p:cNvSpPr txBox="1">
            <a:spLocks noGrp="1"/>
          </p:cNvSpPr>
          <p:nvPr>
            <p:ph type="title"/>
          </p:nvPr>
        </p:nvSpPr>
        <p:spPr>
          <a:xfrm>
            <a:off x="350772" y="0"/>
            <a:ext cx="9238262"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77" name="object 77"/>
          <p:cNvSpPr txBox="1"/>
          <p:nvPr/>
        </p:nvSpPr>
        <p:spPr>
          <a:xfrm>
            <a:off x="457200" y="304800"/>
            <a:ext cx="46875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eiryo UI"/>
                <a:cs typeface="Meiryo UI"/>
              </a:rPr>
              <a:t>（事業承継税制④経営環境変化</a:t>
            </a:r>
            <a:r>
              <a:rPr sz="1800" b="1" spc="-5" dirty="0">
                <a:latin typeface="Meiryo UI"/>
                <a:cs typeface="Meiryo UI"/>
              </a:rPr>
              <a:t>に</a:t>
            </a:r>
            <a:r>
              <a:rPr sz="1800" b="1" dirty="0">
                <a:latin typeface="Meiryo UI"/>
                <a:cs typeface="Meiryo UI"/>
              </a:rPr>
              <a:t>応じ</a:t>
            </a:r>
            <a:r>
              <a:rPr sz="1800" b="1" spc="-5" dirty="0">
                <a:latin typeface="Meiryo UI"/>
                <a:cs typeface="Meiryo UI"/>
              </a:rPr>
              <a:t>た</a:t>
            </a:r>
            <a:r>
              <a:rPr sz="1800" b="1" dirty="0">
                <a:latin typeface="Meiryo UI"/>
                <a:cs typeface="Meiryo UI"/>
              </a:rPr>
              <a:t>減免）</a:t>
            </a:r>
            <a:endParaRPr sz="1800" dirty="0">
              <a:latin typeface="Meiryo UI"/>
              <a:cs typeface="Meiryo UI"/>
            </a:endParaRPr>
          </a:p>
        </p:txBody>
      </p:sp>
      <p:sp>
        <p:nvSpPr>
          <p:cNvPr id="78" name="object 78"/>
          <p:cNvSpPr txBox="1"/>
          <p:nvPr/>
        </p:nvSpPr>
        <p:spPr>
          <a:xfrm>
            <a:off x="5080476" y="2403797"/>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Meiryo UI"/>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Meiryo UI"/>
              </a:rPr>
              <a:t>制度</a:t>
            </a:r>
            <a:endParaRPr sz="1600" dirty="0">
              <a:latin typeface="Meiryo UI" panose="020B0604030504040204" pitchFamily="50" charset="-128"/>
              <a:ea typeface="Meiryo UI" panose="020B0604030504040204" pitchFamily="50" charset="-128"/>
              <a:cs typeface="Meiryo UI"/>
            </a:endParaRPr>
          </a:p>
        </p:txBody>
      </p:sp>
      <p:sp>
        <p:nvSpPr>
          <p:cNvPr id="79" name="object 79"/>
          <p:cNvSpPr txBox="1"/>
          <p:nvPr/>
        </p:nvSpPr>
        <p:spPr>
          <a:xfrm>
            <a:off x="5094304" y="4242125"/>
            <a:ext cx="63373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Meiryo UI"/>
                <a:cs typeface="Meiryo UI"/>
              </a:rPr>
              <a:t>改正案</a:t>
            </a:r>
            <a:endParaRPr sz="1600">
              <a:latin typeface="Meiryo UI"/>
              <a:cs typeface="Meiryo UI"/>
            </a:endParaRPr>
          </a:p>
        </p:txBody>
      </p:sp>
      <p:sp>
        <p:nvSpPr>
          <p:cNvPr id="80" name="object 80"/>
          <p:cNvSpPr/>
          <p:nvPr/>
        </p:nvSpPr>
        <p:spPr>
          <a:xfrm>
            <a:off x="2221842" y="4053803"/>
            <a:ext cx="603250" cy="924560"/>
          </a:xfrm>
          <a:custGeom>
            <a:avLst/>
            <a:gdLst/>
            <a:ahLst/>
            <a:cxnLst/>
            <a:rect l="l" t="t" r="r" b="b"/>
            <a:pathLst>
              <a:path w="603250" h="924560">
                <a:moveTo>
                  <a:pt x="143281" y="674128"/>
                </a:moveTo>
                <a:lnTo>
                  <a:pt x="0" y="812076"/>
                </a:lnTo>
                <a:lnTo>
                  <a:pt x="113563" y="924407"/>
                </a:lnTo>
                <a:lnTo>
                  <a:pt x="120992" y="861834"/>
                </a:lnTo>
                <a:lnTo>
                  <a:pt x="154327" y="849532"/>
                </a:lnTo>
                <a:lnTo>
                  <a:pt x="219082" y="814829"/>
                </a:lnTo>
                <a:lnTo>
                  <a:pt x="250360" y="792683"/>
                </a:lnTo>
                <a:lnTo>
                  <a:pt x="280809" y="767511"/>
                </a:lnTo>
                <a:lnTo>
                  <a:pt x="310359" y="739439"/>
                </a:lnTo>
                <a:lnTo>
                  <a:pt x="312897" y="736701"/>
                </a:lnTo>
                <a:lnTo>
                  <a:pt x="135851" y="736701"/>
                </a:lnTo>
                <a:lnTo>
                  <a:pt x="143281" y="674128"/>
                </a:lnTo>
                <a:close/>
              </a:path>
              <a:path w="603250" h="924560">
                <a:moveTo>
                  <a:pt x="602729" y="0"/>
                </a:moveTo>
                <a:lnTo>
                  <a:pt x="592243" y="57993"/>
                </a:lnTo>
                <a:lnTo>
                  <a:pt x="579712" y="114608"/>
                </a:lnTo>
                <a:lnTo>
                  <a:pt x="565221" y="169711"/>
                </a:lnTo>
                <a:lnTo>
                  <a:pt x="548853" y="223169"/>
                </a:lnTo>
                <a:lnTo>
                  <a:pt x="530695" y="274848"/>
                </a:lnTo>
                <a:lnTo>
                  <a:pt x="510830" y="324614"/>
                </a:lnTo>
                <a:lnTo>
                  <a:pt x="489343" y="372334"/>
                </a:lnTo>
                <a:lnTo>
                  <a:pt x="466320" y="417873"/>
                </a:lnTo>
                <a:lnTo>
                  <a:pt x="441844" y="461099"/>
                </a:lnTo>
                <a:lnTo>
                  <a:pt x="416001" y="501878"/>
                </a:lnTo>
                <a:lnTo>
                  <a:pt x="388875" y="540075"/>
                </a:lnTo>
                <a:lnTo>
                  <a:pt x="360550" y="575558"/>
                </a:lnTo>
                <a:lnTo>
                  <a:pt x="331113" y="608192"/>
                </a:lnTo>
                <a:lnTo>
                  <a:pt x="300647" y="637845"/>
                </a:lnTo>
                <a:lnTo>
                  <a:pt x="269237" y="664382"/>
                </a:lnTo>
                <a:lnTo>
                  <a:pt x="236967" y="687670"/>
                </a:lnTo>
                <a:lnTo>
                  <a:pt x="203924" y="707575"/>
                </a:lnTo>
                <a:lnTo>
                  <a:pt x="135851" y="736701"/>
                </a:lnTo>
                <a:lnTo>
                  <a:pt x="312897" y="736701"/>
                </a:lnTo>
                <a:lnTo>
                  <a:pt x="338939" y="708596"/>
                </a:lnTo>
                <a:lnTo>
                  <a:pt x="366477" y="675109"/>
                </a:lnTo>
                <a:lnTo>
                  <a:pt x="392902" y="639105"/>
                </a:lnTo>
                <a:lnTo>
                  <a:pt x="418143" y="600712"/>
                </a:lnTo>
                <a:lnTo>
                  <a:pt x="442128" y="560057"/>
                </a:lnTo>
                <a:lnTo>
                  <a:pt x="464786" y="517267"/>
                </a:lnTo>
                <a:lnTo>
                  <a:pt x="486047" y="472470"/>
                </a:lnTo>
                <a:lnTo>
                  <a:pt x="505838" y="425793"/>
                </a:lnTo>
                <a:lnTo>
                  <a:pt x="524089" y="377365"/>
                </a:lnTo>
                <a:lnTo>
                  <a:pt x="540728" y="327311"/>
                </a:lnTo>
                <a:lnTo>
                  <a:pt x="555684" y="275759"/>
                </a:lnTo>
                <a:lnTo>
                  <a:pt x="568886" y="222838"/>
                </a:lnTo>
                <a:lnTo>
                  <a:pt x="580263" y="168674"/>
                </a:lnTo>
                <a:lnTo>
                  <a:pt x="589743" y="113394"/>
                </a:lnTo>
                <a:lnTo>
                  <a:pt x="597256" y="57127"/>
                </a:lnTo>
                <a:lnTo>
                  <a:pt x="602729" y="0"/>
                </a:lnTo>
                <a:close/>
              </a:path>
            </a:pathLst>
          </a:custGeom>
          <a:solidFill>
            <a:srgbClr val="FF5A00"/>
          </a:solidFill>
        </p:spPr>
        <p:txBody>
          <a:bodyPr wrap="square" lIns="0" tIns="0" rIns="0" bIns="0" rtlCol="0"/>
          <a:lstStyle/>
          <a:p>
            <a:endParaRPr/>
          </a:p>
        </p:txBody>
      </p:sp>
      <p:sp>
        <p:nvSpPr>
          <p:cNvPr id="81" name="object 81"/>
          <p:cNvSpPr/>
          <p:nvPr/>
        </p:nvSpPr>
        <p:spPr>
          <a:xfrm>
            <a:off x="2421380" y="3060581"/>
            <a:ext cx="422909" cy="1056005"/>
          </a:xfrm>
          <a:custGeom>
            <a:avLst/>
            <a:gdLst/>
            <a:ahLst/>
            <a:cxnLst/>
            <a:rect l="l" t="t" r="r" b="b"/>
            <a:pathLst>
              <a:path w="422910" h="1056004">
                <a:moveTo>
                  <a:pt x="14859" y="0"/>
                </a:moveTo>
                <a:lnTo>
                  <a:pt x="0" y="125133"/>
                </a:lnTo>
                <a:lnTo>
                  <a:pt x="34031" y="131213"/>
                </a:lnTo>
                <a:lnTo>
                  <a:pt x="66975" y="141153"/>
                </a:lnTo>
                <a:lnTo>
                  <a:pt x="129366" y="172061"/>
                </a:lnTo>
                <a:lnTo>
                  <a:pt x="186699" y="216747"/>
                </a:lnTo>
                <a:lnTo>
                  <a:pt x="238502" y="274102"/>
                </a:lnTo>
                <a:lnTo>
                  <a:pt x="262181" y="307183"/>
                </a:lnTo>
                <a:lnTo>
                  <a:pt x="284301" y="343017"/>
                </a:lnTo>
                <a:lnTo>
                  <a:pt x="304801" y="381462"/>
                </a:lnTo>
                <a:lnTo>
                  <a:pt x="323622" y="422382"/>
                </a:lnTo>
                <a:lnTo>
                  <a:pt x="340707" y="465638"/>
                </a:lnTo>
                <a:lnTo>
                  <a:pt x="355995" y="511090"/>
                </a:lnTo>
                <a:lnTo>
                  <a:pt x="369427" y="558601"/>
                </a:lnTo>
                <a:lnTo>
                  <a:pt x="380944" y="608031"/>
                </a:lnTo>
                <a:lnTo>
                  <a:pt x="390487" y="659242"/>
                </a:lnTo>
                <a:lnTo>
                  <a:pt x="397997" y="712095"/>
                </a:lnTo>
                <a:lnTo>
                  <a:pt x="403415" y="766452"/>
                </a:lnTo>
                <a:lnTo>
                  <a:pt x="406682" y="822174"/>
                </a:lnTo>
                <a:lnTo>
                  <a:pt x="407738" y="879123"/>
                </a:lnTo>
                <a:lnTo>
                  <a:pt x="406525" y="937159"/>
                </a:lnTo>
                <a:lnTo>
                  <a:pt x="402982" y="996145"/>
                </a:lnTo>
                <a:lnTo>
                  <a:pt x="397052" y="1055941"/>
                </a:lnTo>
                <a:lnTo>
                  <a:pt x="411911" y="930808"/>
                </a:lnTo>
                <a:lnTo>
                  <a:pt x="417841" y="871012"/>
                </a:lnTo>
                <a:lnTo>
                  <a:pt x="421384" y="812026"/>
                </a:lnTo>
                <a:lnTo>
                  <a:pt x="422597" y="753990"/>
                </a:lnTo>
                <a:lnTo>
                  <a:pt x="421541" y="697041"/>
                </a:lnTo>
                <a:lnTo>
                  <a:pt x="418274" y="641319"/>
                </a:lnTo>
                <a:lnTo>
                  <a:pt x="412856" y="586962"/>
                </a:lnTo>
                <a:lnTo>
                  <a:pt x="405346" y="534109"/>
                </a:lnTo>
                <a:lnTo>
                  <a:pt x="395803" y="482898"/>
                </a:lnTo>
                <a:lnTo>
                  <a:pt x="384286" y="433468"/>
                </a:lnTo>
                <a:lnTo>
                  <a:pt x="370854" y="385957"/>
                </a:lnTo>
                <a:lnTo>
                  <a:pt x="355566" y="340505"/>
                </a:lnTo>
                <a:lnTo>
                  <a:pt x="338481" y="297249"/>
                </a:lnTo>
                <a:lnTo>
                  <a:pt x="319660" y="256329"/>
                </a:lnTo>
                <a:lnTo>
                  <a:pt x="299160" y="217884"/>
                </a:lnTo>
                <a:lnTo>
                  <a:pt x="277040" y="182050"/>
                </a:lnTo>
                <a:lnTo>
                  <a:pt x="253361" y="148969"/>
                </a:lnTo>
                <a:lnTo>
                  <a:pt x="228180" y="118777"/>
                </a:lnTo>
                <a:lnTo>
                  <a:pt x="173553" y="67618"/>
                </a:lnTo>
                <a:lnTo>
                  <a:pt x="113632" y="29682"/>
                </a:lnTo>
                <a:lnTo>
                  <a:pt x="48890" y="6080"/>
                </a:lnTo>
                <a:lnTo>
                  <a:pt x="14859" y="0"/>
                </a:lnTo>
                <a:close/>
              </a:path>
            </a:pathLst>
          </a:custGeom>
          <a:solidFill>
            <a:srgbClr val="CD4800"/>
          </a:solidFill>
        </p:spPr>
        <p:txBody>
          <a:bodyPr wrap="square" lIns="0" tIns="0" rIns="0" bIns="0" rtlCol="0"/>
          <a:lstStyle/>
          <a:p>
            <a:endParaRPr/>
          </a:p>
        </p:txBody>
      </p:sp>
      <p:sp>
        <p:nvSpPr>
          <p:cNvPr id="82" name="object 82"/>
          <p:cNvSpPr/>
          <p:nvPr/>
        </p:nvSpPr>
        <p:spPr>
          <a:xfrm>
            <a:off x="2221838" y="3060581"/>
            <a:ext cx="622300" cy="1917700"/>
          </a:xfrm>
          <a:custGeom>
            <a:avLst/>
            <a:gdLst/>
            <a:ahLst/>
            <a:cxnLst/>
            <a:rect l="l" t="t" r="r" b="b"/>
            <a:pathLst>
              <a:path w="622300" h="1917700">
                <a:moveTo>
                  <a:pt x="596595" y="1055941"/>
                </a:moveTo>
                <a:lnTo>
                  <a:pt x="602525" y="996145"/>
                </a:lnTo>
                <a:lnTo>
                  <a:pt x="606067" y="937159"/>
                </a:lnTo>
                <a:lnTo>
                  <a:pt x="607281" y="879123"/>
                </a:lnTo>
                <a:lnTo>
                  <a:pt x="606224" y="822174"/>
                </a:lnTo>
                <a:lnTo>
                  <a:pt x="602958" y="766452"/>
                </a:lnTo>
                <a:lnTo>
                  <a:pt x="597540" y="712095"/>
                </a:lnTo>
                <a:lnTo>
                  <a:pt x="590030" y="659242"/>
                </a:lnTo>
                <a:lnTo>
                  <a:pt x="580486" y="608031"/>
                </a:lnTo>
                <a:lnTo>
                  <a:pt x="568969" y="558601"/>
                </a:lnTo>
                <a:lnTo>
                  <a:pt x="555537" y="511090"/>
                </a:lnTo>
                <a:lnTo>
                  <a:pt x="540249" y="465638"/>
                </a:lnTo>
                <a:lnTo>
                  <a:pt x="523165" y="422382"/>
                </a:lnTo>
                <a:lnTo>
                  <a:pt x="504343" y="381462"/>
                </a:lnTo>
                <a:lnTo>
                  <a:pt x="483843" y="343017"/>
                </a:lnTo>
                <a:lnTo>
                  <a:pt x="461724" y="307183"/>
                </a:lnTo>
                <a:lnTo>
                  <a:pt x="438044" y="274102"/>
                </a:lnTo>
                <a:lnTo>
                  <a:pt x="412864" y="243910"/>
                </a:lnTo>
                <a:lnTo>
                  <a:pt x="358237" y="192751"/>
                </a:lnTo>
                <a:lnTo>
                  <a:pt x="298316" y="154816"/>
                </a:lnTo>
                <a:lnTo>
                  <a:pt x="233573" y="131213"/>
                </a:lnTo>
                <a:lnTo>
                  <a:pt x="199542" y="125133"/>
                </a:lnTo>
                <a:lnTo>
                  <a:pt x="214401" y="0"/>
                </a:lnTo>
                <a:lnTo>
                  <a:pt x="281376" y="16020"/>
                </a:lnTo>
                <a:lnTo>
                  <a:pt x="343767" y="46928"/>
                </a:lnTo>
                <a:lnTo>
                  <a:pt x="401101" y="91614"/>
                </a:lnTo>
                <a:lnTo>
                  <a:pt x="452903" y="148969"/>
                </a:lnTo>
                <a:lnTo>
                  <a:pt x="476583" y="182050"/>
                </a:lnTo>
                <a:lnTo>
                  <a:pt x="498702" y="217884"/>
                </a:lnTo>
                <a:lnTo>
                  <a:pt x="519202" y="256329"/>
                </a:lnTo>
                <a:lnTo>
                  <a:pt x="538024" y="297249"/>
                </a:lnTo>
                <a:lnTo>
                  <a:pt x="555108" y="340505"/>
                </a:lnTo>
                <a:lnTo>
                  <a:pt x="570396" y="385957"/>
                </a:lnTo>
                <a:lnTo>
                  <a:pt x="583828" y="433468"/>
                </a:lnTo>
                <a:lnTo>
                  <a:pt x="595345" y="482898"/>
                </a:lnTo>
                <a:lnTo>
                  <a:pt x="604889" y="534109"/>
                </a:lnTo>
                <a:lnTo>
                  <a:pt x="612399" y="586962"/>
                </a:lnTo>
                <a:lnTo>
                  <a:pt x="617817" y="641319"/>
                </a:lnTo>
                <a:lnTo>
                  <a:pt x="621083" y="697041"/>
                </a:lnTo>
                <a:lnTo>
                  <a:pt x="622140" y="753990"/>
                </a:lnTo>
                <a:lnTo>
                  <a:pt x="620926" y="812026"/>
                </a:lnTo>
                <a:lnTo>
                  <a:pt x="617384" y="871012"/>
                </a:lnTo>
                <a:lnTo>
                  <a:pt x="611454" y="930808"/>
                </a:lnTo>
                <a:lnTo>
                  <a:pt x="596595" y="1055941"/>
                </a:lnTo>
                <a:lnTo>
                  <a:pt x="588416" y="1115004"/>
                </a:lnTo>
                <a:lnTo>
                  <a:pt x="578095" y="1172897"/>
                </a:lnTo>
                <a:lnTo>
                  <a:pt x="565715" y="1229480"/>
                </a:lnTo>
                <a:lnTo>
                  <a:pt x="551358" y="1284612"/>
                </a:lnTo>
                <a:lnTo>
                  <a:pt x="535108" y="1338154"/>
                </a:lnTo>
                <a:lnTo>
                  <a:pt x="517050" y="1389964"/>
                </a:lnTo>
                <a:lnTo>
                  <a:pt x="497266" y="1439903"/>
                </a:lnTo>
                <a:lnTo>
                  <a:pt x="475839" y="1487831"/>
                </a:lnTo>
                <a:lnTo>
                  <a:pt x="452854" y="1533607"/>
                </a:lnTo>
                <a:lnTo>
                  <a:pt x="428393" y="1577092"/>
                </a:lnTo>
                <a:lnTo>
                  <a:pt x="402540" y="1618144"/>
                </a:lnTo>
                <a:lnTo>
                  <a:pt x="375378" y="1656625"/>
                </a:lnTo>
                <a:lnTo>
                  <a:pt x="346992" y="1692393"/>
                </a:lnTo>
                <a:lnTo>
                  <a:pt x="317464" y="1725309"/>
                </a:lnTo>
                <a:lnTo>
                  <a:pt x="286877" y="1755232"/>
                </a:lnTo>
                <a:lnTo>
                  <a:pt x="255316" y="1782022"/>
                </a:lnTo>
                <a:lnTo>
                  <a:pt x="222864" y="1805539"/>
                </a:lnTo>
                <a:lnTo>
                  <a:pt x="189603" y="1825643"/>
                </a:lnTo>
                <a:lnTo>
                  <a:pt x="120992" y="1855050"/>
                </a:lnTo>
                <a:lnTo>
                  <a:pt x="113563" y="1917623"/>
                </a:lnTo>
                <a:lnTo>
                  <a:pt x="0" y="1805292"/>
                </a:lnTo>
                <a:lnTo>
                  <a:pt x="143281" y="1667357"/>
                </a:lnTo>
                <a:lnTo>
                  <a:pt x="135851" y="1729917"/>
                </a:lnTo>
                <a:lnTo>
                  <a:pt x="170190" y="1717181"/>
                </a:lnTo>
                <a:lnTo>
                  <a:pt x="236967" y="1680890"/>
                </a:lnTo>
                <a:lnTo>
                  <a:pt x="269237" y="1657603"/>
                </a:lnTo>
                <a:lnTo>
                  <a:pt x="300647" y="1631067"/>
                </a:lnTo>
                <a:lnTo>
                  <a:pt x="331113" y="1601414"/>
                </a:lnTo>
                <a:lnTo>
                  <a:pt x="360550" y="1568780"/>
                </a:lnTo>
                <a:lnTo>
                  <a:pt x="388875" y="1533297"/>
                </a:lnTo>
                <a:lnTo>
                  <a:pt x="416001" y="1495099"/>
                </a:lnTo>
                <a:lnTo>
                  <a:pt x="441844" y="1454320"/>
                </a:lnTo>
                <a:lnTo>
                  <a:pt x="466320" y="1411093"/>
                </a:lnTo>
                <a:lnTo>
                  <a:pt x="489343" y="1365553"/>
                </a:lnTo>
                <a:lnTo>
                  <a:pt x="510830" y="1317833"/>
                </a:lnTo>
                <a:lnTo>
                  <a:pt x="530695" y="1268066"/>
                </a:lnTo>
                <a:lnTo>
                  <a:pt x="548853" y="1216387"/>
                </a:lnTo>
                <a:lnTo>
                  <a:pt x="565221" y="1162928"/>
                </a:lnTo>
                <a:lnTo>
                  <a:pt x="579712" y="1107825"/>
                </a:lnTo>
                <a:lnTo>
                  <a:pt x="592243" y="1051209"/>
                </a:lnTo>
                <a:lnTo>
                  <a:pt x="602729" y="993216"/>
                </a:lnTo>
              </a:path>
            </a:pathLst>
          </a:custGeom>
          <a:ln w="9524">
            <a:solidFill>
              <a:srgbClr val="B3B3B3"/>
            </a:solidFill>
          </a:ln>
        </p:spPr>
        <p:txBody>
          <a:bodyPr wrap="square" lIns="0" tIns="0" rIns="0" bIns="0" rtlCol="0"/>
          <a:lstStyle/>
          <a:p>
            <a:endParaRPr/>
          </a:p>
        </p:txBody>
      </p:sp>
      <p:sp>
        <p:nvSpPr>
          <p:cNvPr id="83" name="object 83"/>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25</a:t>
            </a:r>
            <a:endParaRPr sz="1400" dirty="0">
              <a:latin typeface="Meiryo UI"/>
              <a:cs typeface="Meiryo UI"/>
            </a:endParaRPr>
          </a:p>
        </p:txBody>
      </p:sp>
      <p:sp>
        <p:nvSpPr>
          <p:cNvPr id="84" name="object 84"/>
          <p:cNvSpPr/>
          <p:nvPr/>
        </p:nvSpPr>
        <p:spPr>
          <a:xfrm>
            <a:off x="4448555" y="4852123"/>
            <a:ext cx="504825" cy="901700"/>
          </a:xfrm>
          <a:custGeom>
            <a:avLst/>
            <a:gdLst/>
            <a:ahLst/>
            <a:cxnLst/>
            <a:rect l="l" t="t" r="r" b="b"/>
            <a:pathLst>
              <a:path w="504825" h="901700">
                <a:moveTo>
                  <a:pt x="126111" y="649236"/>
                </a:moveTo>
                <a:lnTo>
                  <a:pt x="0" y="800773"/>
                </a:lnTo>
                <a:lnTo>
                  <a:pt x="126111" y="901458"/>
                </a:lnTo>
                <a:lnTo>
                  <a:pt x="126111" y="838403"/>
                </a:lnTo>
                <a:lnTo>
                  <a:pt x="161085" y="821927"/>
                </a:lnTo>
                <a:lnTo>
                  <a:pt x="194810" y="801772"/>
                </a:lnTo>
                <a:lnTo>
                  <a:pt x="227212" y="778105"/>
                </a:lnTo>
                <a:lnTo>
                  <a:pt x="258215" y="751093"/>
                </a:lnTo>
                <a:lnTo>
                  <a:pt x="287744" y="720902"/>
                </a:lnTo>
                <a:lnTo>
                  <a:pt x="295000" y="712292"/>
                </a:lnTo>
                <a:lnTo>
                  <a:pt x="126111" y="712292"/>
                </a:lnTo>
                <a:lnTo>
                  <a:pt x="126111" y="649236"/>
                </a:lnTo>
                <a:close/>
              </a:path>
              <a:path w="504825" h="901700">
                <a:moveTo>
                  <a:pt x="502881" y="0"/>
                </a:moveTo>
                <a:lnTo>
                  <a:pt x="498825" y="56259"/>
                </a:lnTo>
                <a:lnTo>
                  <a:pt x="492359" y="111356"/>
                </a:lnTo>
                <a:lnTo>
                  <a:pt x="483563" y="165140"/>
                </a:lnTo>
                <a:lnTo>
                  <a:pt x="472518" y="217462"/>
                </a:lnTo>
                <a:lnTo>
                  <a:pt x="459302" y="268171"/>
                </a:lnTo>
                <a:lnTo>
                  <a:pt x="443994" y="317118"/>
                </a:lnTo>
                <a:lnTo>
                  <a:pt x="426675" y="364151"/>
                </a:lnTo>
                <a:lnTo>
                  <a:pt x="407424" y="409120"/>
                </a:lnTo>
                <a:lnTo>
                  <a:pt x="386319" y="451877"/>
                </a:lnTo>
                <a:lnTo>
                  <a:pt x="363441" y="492269"/>
                </a:lnTo>
                <a:lnTo>
                  <a:pt x="338870" y="530148"/>
                </a:lnTo>
                <a:lnTo>
                  <a:pt x="312683" y="565362"/>
                </a:lnTo>
                <a:lnTo>
                  <a:pt x="284962" y="597762"/>
                </a:lnTo>
                <a:lnTo>
                  <a:pt x="255785" y="627198"/>
                </a:lnTo>
                <a:lnTo>
                  <a:pt x="225232" y="653519"/>
                </a:lnTo>
                <a:lnTo>
                  <a:pt x="193382" y="676575"/>
                </a:lnTo>
                <a:lnTo>
                  <a:pt x="160315" y="696216"/>
                </a:lnTo>
                <a:lnTo>
                  <a:pt x="126111" y="712292"/>
                </a:lnTo>
                <a:lnTo>
                  <a:pt x="295000" y="712292"/>
                </a:lnTo>
                <a:lnTo>
                  <a:pt x="342081" y="651652"/>
                </a:lnTo>
                <a:lnTo>
                  <a:pt x="366739" y="612925"/>
                </a:lnTo>
                <a:lnTo>
                  <a:pt x="389624" y="571688"/>
                </a:lnTo>
                <a:lnTo>
                  <a:pt x="410660" y="528105"/>
                </a:lnTo>
                <a:lnTo>
                  <a:pt x="429773" y="482345"/>
                </a:lnTo>
                <a:lnTo>
                  <a:pt x="446888" y="434573"/>
                </a:lnTo>
                <a:lnTo>
                  <a:pt x="461930" y="384956"/>
                </a:lnTo>
                <a:lnTo>
                  <a:pt x="474824" y="333662"/>
                </a:lnTo>
                <a:lnTo>
                  <a:pt x="485495" y="280856"/>
                </a:lnTo>
                <a:lnTo>
                  <a:pt x="493868" y="226706"/>
                </a:lnTo>
                <a:lnTo>
                  <a:pt x="499868" y="171379"/>
                </a:lnTo>
                <a:lnTo>
                  <a:pt x="503420" y="115041"/>
                </a:lnTo>
                <a:lnTo>
                  <a:pt x="504449" y="57859"/>
                </a:lnTo>
                <a:lnTo>
                  <a:pt x="502881" y="0"/>
                </a:lnTo>
                <a:close/>
              </a:path>
            </a:pathLst>
          </a:custGeom>
          <a:solidFill>
            <a:srgbClr val="FF5A00"/>
          </a:solidFill>
        </p:spPr>
        <p:txBody>
          <a:bodyPr wrap="square" lIns="0" tIns="0" rIns="0" bIns="0" rtlCol="0"/>
          <a:lstStyle/>
          <a:p>
            <a:endParaRPr/>
          </a:p>
        </p:txBody>
      </p:sp>
      <p:sp>
        <p:nvSpPr>
          <p:cNvPr id="85" name="object 85"/>
          <p:cNvSpPr/>
          <p:nvPr/>
        </p:nvSpPr>
        <p:spPr>
          <a:xfrm>
            <a:off x="4448555" y="3988313"/>
            <a:ext cx="504825" cy="927100"/>
          </a:xfrm>
          <a:custGeom>
            <a:avLst/>
            <a:gdLst/>
            <a:ahLst/>
            <a:cxnLst/>
            <a:rect l="l" t="t" r="r" b="b"/>
            <a:pathLst>
              <a:path w="504825" h="927100">
                <a:moveTo>
                  <a:pt x="0" y="0"/>
                </a:moveTo>
                <a:lnTo>
                  <a:pt x="0" y="126111"/>
                </a:lnTo>
                <a:lnTo>
                  <a:pt x="36025" y="128121"/>
                </a:lnTo>
                <a:lnTo>
                  <a:pt x="71367" y="134062"/>
                </a:lnTo>
                <a:lnTo>
                  <a:pt x="139659" y="157195"/>
                </a:lnTo>
                <a:lnTo>
                  <a:pt x="204191" y="194425"/>
                </a:lnTo>
                <a:lnTo>
                  <a:pt x="234834" y="217988"/>
                </a:lnTo>
                <a:lnTo>
                  <a:pt x="264281" y="244668"/>
                </a:lnTo>
                <a:lnTo>
                  <a:pt x="292447" y="274331"/>
                </a:lnTo>
                <a:lnTo>
                  <a:pt x="319246" y="306841"/>
                </a:lnTo>
                <a:lnTo>
                  <a:pt x="344594" y="342061"/>
                </a:lnTo>
                <a:lnTo>
                  <a:pt x="368404" y="379858"/>
                </a:lnTo>
                <a:lnTo>
                  <a:pt x="390592" y="420095"/>
                </a:lnTo>
                <a:lnTo>
                  <a:pt x="411071" y="462637"/>
                </a:lnTo>
                <a:lnTo>
                  <a:pt x="429757" y="507348"/>
                </a:lnTo>
                <a:lnTo>
                  <a:pt x="446565" y="554092"/>
                </a:lnTo>
                <a:lnTo>
                  <a:pt x="461408" y="602735"/>
                </a:lnTo>
                <a:lnTo>
                  <a:pt x="474202" y="653141"/>
                </a:lnTo>
                <a:lnTo>
                  <a:pt x="484861" y="705175"/>
                </a:lnTo>
                <a:lnTo>
                  <a:pt x="493301" y="758700"/>
                </a:lnTo>
                <a:lnTo>
                  <a:pt x="499434" y="813581"/>
                </a:lnTo>
                <a:lnTo>
                  <a:pt x="503177" y="869683"/>
                </a:lnTo>
                <a:lnTo>
                  <a:pt x="504444" y="926871"/>
                </a:lnTo>
                <a:lnTo>
                  <a:pt x="504444" y="800760"/>
                </a:lnTo>
                <a:lnTo>
                  <a:pt x="503177" y="743572"/>
                </a:lnTo>
                <a:lnTo>
                  <a:pt x="499434" y="687470"/>
                </a:lnTo>
                <a:lnTo>
                  <a:pt x="493301" y="632589"/>
                </a:lnTo>
                <a:lnTo>
                  <a:pt x="484861" y="579064"/>
                </a:lnTo>
                <a:lnTo>
                  <a:pt x="474202" y="527030"/>
                </a:lnTo>
                <a:lnTo>
                  <a:pt x="461408" y="476624"/>
                </a:lnTo>
                <a:lnTo>
                  <a:pt x="446565" y="427981"/>
                </a:lnTo>
                <a:lnTo>
                  <a:pt x="429757" y="381237"/>
                </a:lnTo>
                <a:lnTo>
                  <a:pt x="411071" y="336526"/>
                </a:lnTo>
                <a:lnTo>
                  <a:pt x="390592" y="293984"/>
                </a:lnTo>
                <a:lnTo>
                  <a:pt x="368404" y="253747"/>
                </a:lnTo>
                <a:lnTo>
                  <a:pt x="344594" y="215950"/>
                </a:lnTo>
                <a:lnTo>
                  <a:pt x="319246" y="180730"/>
                </a:lnTo>
                <a:lnTo>
                  <a:pt x="292447" y="148220"/>
                </a:lnTo>
                <a:lnTo>
                  <a:pt x="264281" y="118557"/>
                </a:lnTo>
                <a:lnTo>
                  <a:pt x="234834" y="91877"/>
                </a:lnTo>
                <a:lnTo>
                  <a:pt x="204191" y="68314"/>
                </a:lnTo>
                <a:lnTo>
                  <a:pt x="139659" y="31084"/>
                </a:lnTo>
                <a:lnTo>
                  <a:pt x="71367" y="7951"/>
                </a:lnTo>
                <a:lnTo>
                  <a:pt x="36025" y="2010"/>
                </a:lnTo>
                <a:lnTo>
                  <a:pt x="0" y="0"/>
                </a:lnTo>
                <a:close/>
              </a:path>
            </a:pathLst>
          </a:custGeom>
          <a:solidFill>
            <a:srgbClr val="CD4800"/>
          </a:solidFill>
        </p:spPr>
        <p:txBody>
          <a:bodyPr wrap="square" lIns="0" tIns="0" rIns="0" bIns="0" rtlCol="0"/>
          <a:lstStyle/>
          <a:p>
            <a:endParaRPr/>
          </a:p>
        </p:txBody>
      </p:sp>
      <p:sp>
        <p:nvSpPr>
          <p:cNvPr id="86" name="object 86"/>
          <p:cNvSpPr/>
          <p:nvPr/>
        </p:nvSpPr>
        <p:spPr>
          <a:xfrm>
            <a:off x="4448555" y="3988313"/>
            <a:ext cx="504825" cy="1765300"/>
          </a:xfrm>
          <a:custGeom>
            <a:avLst/>
            <a:gdLst/>
            <a:ahLst/>
            <a:cxnLst/>
            <a:rect l="l" t="t" r="r" b="b"/>
            <a:pathLst>
              <a:path w="504825" h="1765300">
                <a:moveTo>
                  <a:pt x="504444" y="926871"/>
                </a:moveTo>
                <a:lnTo>
                  <a:pt x="503177" y="869683"/>
                </a:lnTo>
                <a:lnTo>
                  <a:pt x="499434" y="813581"/>
                </a:lnTo>
                <a:lnTo>
                  <a:pt x="493301" y="758700"/>
                </a:lnTo>
                <a:lnTo>
                  <a:pt x="484861" y="705175"/>
                </a:lnTo>
                <a:lnTo>
                  <a:pt x="474202" y="653141"/>
                </a:lnTo>
                <a:lnTo>
                  <a:pt x="461408" y="602735"/>
                </a:lnTo>
                <a:lnTo>
                  <a:pt x="446565" y="554092"/>
                </a:lnTo>
                <a:lnTo>
                  <a:pt x="429757" y="507348"/>
                </a:lnTo>
                <a:lnTo>
                  <a:pt x="411071" y="462637"/>
                </a:lnTo>
                <a:lnTo>
                  <a:pt x="390592" y="420095"/>
                </a:lnTo>
                <a:lnTo>
                  <a:pt x="368404" y="379858"/>
                </a:lnTo>
                <a:lnTo>
                  <a:pt x="344594" y="342061"/>
                </a:lnTo>
                <a:lnTo>
                  <a:pt x="319246" y="306841"/>
                </a:lnTo>
                <a:lnTo>
                  <a:pt x="292447" y="274331"/>
                </a:lnTo>
                <a:lnTo>
                  <a:pt x="264281" y="244668"/>
                </a:lnTo>
                <a:lnTo>
                  <a:pt x="234834" y="217988"/>
                </a:lnTo>
                <a:lnTo>
                  <a:pt x="204191" y="194425"/>
                </a:lnTo>
                <a:lnTo>
                  <a:pt x="139659" y="157195"/>
                </a:lnTo>
                <a:lnTo>
                  <a:pt x="71367" y="134062"/>
                </a:lnTo>
                <a:lnTo>
                  <a:pt x="0" y="126111"/>
                </a:lnTo>
                <a:lnTo>
                  <a:pt x="0" y="0"/>
                </a:lnTo>
                <a:lnTo>
                  <a:pt x="71367" y="7951"/>
                </a:lnTo>
                <a:lnTo>
                  <a:pt x="139659" y="31084"/>
                </a:lnTo>
                <a:lnTo>
                  <a:pt x="204191" y="68314"/>
                </a:lnTo>
                <a:lnTo>
                  <a:pt x="234834" y="91877"/>
                </a:lnTo>
                <a:lnTo>
                  <a:pt x="264281" y="118557"/>
                </a:lnTo>
                <a:lnTo>
                  <a:pt x="292447" y="148220"/>
                </a:lnTo>
                <a:lnTo>
                  <a:pt x="319246" y="180730"/>
                </a:lnTo>
                <a:lnTo>
                  <a:pt x="344594" y="215950"/>
                </a:lnTo>
                <a:lnTo>
                  <a:pt x="368404" y="253747"/>
                </a:lnTo>
                <a:lnTo>
                  <a:pt x="390592" y="293984"/>
                </a:lnTo>
                <a:lnTo>
                  <a:pt x="411071" y="336526"/>
                </a:lnTo>
                <a:lnTo>
                  <a:pt x="429757" y="381237"/>
                </a:lnTo>
                <a:lnTo>
                  <a:pt x="446565" y="427981"/>
                </a:lnTo>
                <a:lnTo>
                  <a:pt x="461408" y="476624"/>
                </a:lnTo>
                <a:lnTo>
                  <a:pt x="474202" y="527030"/>
                </a:lnTo>
                <a:lnTo>
                  <a:pt x="484861" y="579064"/>
                </a:lnTo>
                <a:lnTo>
                  <a:pt x="493301" y="632589"/>
                </a:lnTo>
                <a:lnTo>
                  <a:pt x="499434" y="687470"/>
                </a:lnTo>
                <a:lnTo>
                  <a:pt x="503177" y="743572"/>
                </a:lnTo>
                <a:lnTo>
                  <a:pt x="504444" y="800760"/>
                </a:lnTo>
                <a:lnTo>
                  <a:pt x="504444" y="926871"/>
                </a:lnTo>
                <a:lnTo>
                  <a:pt x="503163" y="984115"/>
                </a:lnTo>
                <a:lnTo>
                  <a:pt x="499374" y="1040433"/>
                </a:lnTo>
                <a:lnTo>
                  <a:pt x="493153" y="1095664"/>
                </a:lnTo>
                <a:lnTo>
                  <a:pt x="484578" y="1149650"/>
                </a:lnTo>
                <a:lnTo>
                  <a:pt x="473727" y="1202233"/>
                </a:lnTo>
                <a:lnTo>
                  <a:pt x="460676" y="1253254"/>
                </a:lnTo>
                <a:lnTo>
                  <a:pt x="445503" y="1302555"/>
                </a:lnTo>
                <a:lnTo>
                  <a:pt x="428286" y="1349976"/>
                </a:lnTo>
                <a:lnTo>
                  <a:pt x="409102" y="1395359"/>
                </a:lnTo>
                <a:lnTo>
                  <a:pt x="388029" y="1438546"/>
                </a:lnTo>
                <a:lnTo>
                  <a:pt x="365143" y="1479377"/>
                </a:lnTo>
                <a:lnTo>
                  <a:pt x="340523" y="1517695"/>
                </a:lnTo>
                <a:lnTo>
                  <a:pt x="314245" y="1553340"/>
                </a:lnTo>
                <a:lnTo>
                  <a:pt x="286387" y="1586155"/>
                </a:lnTo>
                <a:lnTo>
                  <a:pt x="257027" y="1615979"/>
                </a:lnTo>
                <a:lnTo>
                  <a:pt x="226242" y="1642655"/>
                </a:lnTo>
                <a:lnTo>
                  <a:pt x="194109" y="1666024"/>
                </a:lnTo>
                <a:lnTo>
                  <a:pt x="160706" y="1685927"/>
                </a:lnTo>
                <a:lnTo>
                  <a:pt x="126111" y="1702206"/>
                </a:lnTo>
                <a:lnTo>
                  <a:pt x="126111" y="1765261"/>
                </a:lnTo>
                <a:lnTo>
                  <a:pt x="0" y="1664589"/>
                </a:lnTo>
                <a:lnTo>
                  <a:pt x="126111" y="1513039"/>
                </a:lnTo>
                <a:lnTo>
                  <a:pt x="126111" y="1576095"/>
                </a:lnTo>
                <a:lnTo>
                  <a:pt x="160315" y="1560021"/>
                </a:lnTo>
                <a:lnTo>
                  <a:pt x="193382" y="1540382"/>
                </a:lnTo>
                <a:lnTo>
                  <a:pt x="225232" y="1517327"/>
                </a:lnTo>
                <a:lnTo>
                  <a:pt x="255785" y="1491008"/>
                </a:lnTo>
                <a:lnTo>
                  <a:pt x="284962" y="1461573"/>
                </a:lnTo>
                <a:lnTo>
                  <a:pt x="312683" y="1429174"/>
                </a:lnTo>
                <a:lnTo>
                  <a:pt x="338870" y="1393961"/>
                </a:lnTo>
                <a:lnTo>
                  <a:pt x="363441" y="1356083"/>
                </a:lnTo>
                <a:lnTo>
                  <a:pt x="386319" y="1315691"/>
                </a:lnTo>
                <a:lnTo>
                  <a:pt x="407424" y="1272935"/>
                </a:lnTo>
                <a:lnTo>
                  <a:pt x="426675" y="1227966"/>
                </a:lnTo>
                <a:lnTo>
                  <a:pt x="443994" y="1180933"/>
                </a:lnTo>
                <a:lnTo>
                  <a:pt x="459302" y="1131987"/>
                </a:lnTo>
                <a:lnTo>
                  <a:pt x="472518" y="1081278"/>
                </a:lnTo>
                <a:lnTo>
                  <a:pt x="483563" y="1028956"/>
                </a:lnTo>
                <a:lnTo>
                  <a:pt x="492359" y="975171"/>
                </a:lnTo>
                <a:lnTo>
                  <a:pt x="498825" y="920075"/>
                </a:lnTo>
                <a:lnTo>
                  <a:pt x="502881" y="863815"/>
                </a:lnTo>
              </a:path>
            </a:pathLst>
          </a:custGeom>
          <a:ln w="9144">
            <a:solidFill>
              <a:srgbClr val="B3B3B3"/>
            </a:solidFill>
          </a:ln>
        </p:spPr>
        <p:txBody>
          <a:bodyPr wrap="square" lIns="0" tIns="0" rIns="0" bIns="0" rtlCol="0"/>
          <a:lstStyle/>
          <a:p>
            <a:endParaRPr/>
          </a:p>
        </p:txBody>
      </p:sp>
    </p:spTree>
    <p:extLst>
      <p:ext uri="{BB962C8B-B14F-4D97-AF65-F5344CB8AC3E}">
        <p14:creationId xmlns:p14="http://schemas.microsoft.com/office/powerpoint/2010/main" val="10550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9316" y="3522066"/>
            <a:ext cx="560070" cy="1723389"/>
          </a:xfrm>
          <a:custGeom>
            <a:avLst/>
            <a:gdLst/>
            <a:ahLst/>
            <a:cxnLst/>
            <a:rect l="l" t="t" r="r" b="b"/>
            <a:pathLst>
              <a:path w="560070" h="1723389">
                <a:moveTo>
                  <a:pt x="0" y="1570774"/>
                </a:moveTo>
                <a:lnTo>
                  <a:pt x="92049" y="1723339"/>
                </a:lnTo>
                <a:lnTo>
                  <a:pt x="244627" y="1631289"/>
                </a:lnTo>
                <a:lnTo>
                  <a:pt x="166623" y="1611985"/>
                </a:lnTo>
                <a:lnTo>
                  <a:pt x="172046" y="1590065"/>
                </a:lnTo>
                <a:lnTo>
                  <a:pt x="78003" y="1590065"/>
                </a:lnTo>
                <a:lnTo>
                  <a:pt x="0" y="1570774"/>
                </a:lnTo>
                <a:close/>
              </a:path>
              <a:path w="560070" h="1723389">
                <a:moveTo>
                  <a:pt x="471347" y="0"/>
                </a:moveTo>
                <a:lnTo>
                  <a:pt x="78003" y="1590065"/>
                </a:lnTo>
                <a:lnTo>
                  <a:pt x="172046" y="1590065"/>
                </a:lnTo>
                <a:lnTo>
                  <a:pt x="559968" y="21920"/>
                </a:lnTo>
                <a:lnTo>
                  <a:pt x="471347" y="0"/>
                </a:lnTo>
                <a:close/>
              </a:path>
            </a:pathLst>
          </a:custGeom>
          <a:solidFill>
            <a:srgbClr val="4F81BD"/>
          </a:solidFill>
        </p:spPr>
        <p:txBody>
          <a:bodyPr wrap="square" lIns="0" tIns="0" rIns="0" bIns="0" rtlCol="0"/>
          <a:lstStyle/>
          <a:p>
            <a:endParaRPr/>
          </a:p>
        </p:txBody>
      </p:sp>
      <p:sp>
        <p:nvSpPr>
          <p:cNvPr id="3" name="object 3"/>
          <p:cNvSpPr/>
          <p:nvPr/>
        </p:nvSpPr>
        <p:spPr>
          <a:xfrm>
            <a:off x="2738128" y="3509507"/>
            <a:ext cx="262890" cy="1619885"/>
          </a:xfrm>
          <a:custGeom>
            <a:avLst/>
            <a:gdLst/>
            <a:ahLst/>
            <a:cxnLst/>
            <a:rect l="l" t="t" r="r" b="b"/>
            <a:pathLst>
              <a:path w="262889" h="1619885">
                <a:moveTo>
                  <a:pt x="0" y="1486319"/>
                </a:moveTo>
                <a:lnTo>
                  <a:pt x="118084" y="1619770"/>
                </a:lnTo>
                <a:lnTo>
                  <a:pt x="251536" y="1501698"/>
                </a:lnTo>
                <a:lnTo>
                  <a:pt x="171322" y="1496796"/>
                </a:lnTo>
                <a:lnTo>
                  <a:pt x="171663" y="1491221"/>
                </a:lnTo>
                <a:lnTo>
                  <a:pt x="80200" y="1491221"/>
                </a:lnTo>
                <a:lnTo>
                  <a:pt x="0" y="1486319"/>
                </a:lnTo>
                <a:close/>
              </a:path>
              <a:path w="262889" h="1619885">
                <a:moveTo>
                  <a:pt x="171335" y="0"/>
                </a:moveTo>
                <a:lnTo>
                  <a:pt x="80200" y="1491221"/>
                </a:lnTo>
                <a:lnTo>
                  <a:pt x="171663" y="1491221"/>
                </a:lnTo>
                <a:lnTo>
                  <a:pt x="262458" y="5575"/>
                </a:lnTo>
                <a:lnTo>
                  <a:pt x="171335" y="0"/>
                </a:lnTo>
                <a:close/>
              </a:path>
            </a:pathLst>
          </a:custGeom>
          <a:solidFill>
            <a:srgbClr val="4F81BD"/>
          </a:solidFill>
        </p:spPr>
        <p:txBody>
          <a:bodyPr wrap="square" lIns="0" tIns="0" rIns="0" bIns="0" rtlCol="0"/>
          <a:lstStyle/>
          <a:p>
            <a:endParaRPr/>
          </a:p>
        </p:txBody>
      </p:sp>
      <p:sp>
        <p:nvSpPr>
          <p:cNvPr id="4" name="object 4"/>
          <p:cNvSpPr/>
          <p:nvPr/>
        </p:nvSpPr>
        <p:spPr>
          <a:xfrm>
            <a:off x="1856830" y="3516014"/>
            <a:ext cx="447675" cy="1600200"/>
          </a:xfrm>
          <a:custGeom>
            <a:avLst/>
            <a:gdLst/>
            <a:ahLst/>
            <a:cxnLst/>
            <a:rect l="l" t="t" r="r" b="b"/>
            <a:pathLst>
              <a:path w="447675" h="1600200">
                <a:moveTo>
                  <a:pt x="89687" y="0"/>
                </a:moveTo>
                <a:lnTo>
                  <a:pt x="0" y="17056"/>
                </a:lnTo>
                <a:lnTo>
                  <a:pt x="279057" y="1484757"/>
                </a:lnTo>
                <a:lnTo>
                  <a:pt x="200113" y="1499768"/>
                </a:lnTo>
                <a:lnTo>
                  <a:pt x="347433" y="1600022"/>
                </a:lnTo>
                <a:lnTo>
                  <a:pt x="437460" y="1467713"/>
                </a:lnTo>
                <a:lnTo>
                  <a:pt x="368744" y="1467713"/>
                </a:lnTo>
                <a:lnTo>
                  <a:pt x="89687" y="0"/>
                </a:lnTo>
                <a:close/>
              </a:path>
              <a:path w="447675" h="1600200">
                <a:moveTo>
                  <a:pt x="447675" y="1452702"/>
                </a:moveTo>
                <a:lnTo>
                  <a:pt x="368744" y="1467713"/>
                </a:lnTo>
                <a:lnTo>
                  <a:pt x="437460" y="1467713"/>
                </a:lnTo>
                <a:lnTo>
                  <a:pt x="447675" y="1452702"/>
                </a:lnTo>
                <a:close/>
              </a:path>
            </a:pathLst>
          </a:custGeom>
          <a:solidFill>
            <a:srgbClr val="4F81BD"/>
          </a:solidFill>
        </p:spPr>
        <p:txBody>
          <a:bodyPr wrap="square" lIns="0" tIns="0" rIns="0" bIns="0" rtlCol="0"/>
          <a:lstStyle/>
          <a:p>
            <a:endParaRPr/>
          </a:p>
        </p:txBody>
      </p:sp>
      <p:sp>
        <p:nvSpPr>
          <p:cNvPr id="5" name="object 5"/>
          <p:cNvSpPr/>
          <p:nvPr/>
        </p:nvSpPr>
        <p:spPr>
          <a:xfrm>
            <a:off x="844083" y="3534219"/>
            <a:ext cx="776605" cy="1690370"/>
          </a:xfrm>
          <a:custGeom>
            <a:avLst/>
            <a:gdLst/>
            <a:ahLst/>
            <a:cxnLst/>
            <a:rect l="l" t="t" r="r" b="b"/>
            <a:pathLst>
              <a:path w="776605" h="1690370">
                <a:moveTo>
                  <a:pt x="84874" y="0"/>
                </a:moveTo>
                <a:lnTo>
                  <a:pt x="0" y="33629"/>
                </a:lnTo>
                <a:lnTo>
                  <a:pt x="616711" y="1589900"/>
                </a:lnTo>
                <a:lnTo>
                  <a:pt x="541997" y="1619491"/>
                </a:lnTo>
                <a:lnTo>
                  <a:pt x="705561" y="1690217"/>
                </a:lnTo>
                <a:lnTo>
                  <a:pt x="763476" y="1556258"/>
                </a:lnTo>
                <a:lnTo>
                  <a:pt x="701573" y="1556258"/>
                </a:lnTo>
                <a:lnTo>
                  <a:pt x="84874" y="0"/>
                </a:lnTo>
                <a:close/>
              </a:path>
              <a:path w="776605" h="1690370">
                <a:moveTo>
                  <a:pt x="776274" y="1526654"/>
                </a:moveTo>
                <a:lnTo>
                  <a:pt x="701573" y="1556258"/>
                </a:lnTo>
                <a:lnTo>
                  <a:pt x="763476" y="1556258"/>
                </a:lnTo>
                <a:lnTo>
                  <a:pt x="776274" y="1526654"/>
                </a:lnTo>
                <a:close/>
              </a:path>
            </a:pathLst>
          </a:custGeom>
          <a:solidFill>
            <a:srgbClr val="4F81BD"/>
          </a:solidFill>
        </p:spPr>
        <p:txBody>
          <a:bodyPr wrap="square" lIns="0" tIns="0" rIns="0" bIns="0" rtlCol="0"/>
          <a:lstStyle/>
          <a:p>
            <a:endParaRPr/>
          </a:p>
        </p:txBody>
      </p:sp>
      <p:sp>
        <p:nvSpPr>
          <p:cNvPr id="7" name="object 7"/>
          <p:cNvSpPr txBox="1"/>
          <p:nvPr/>
        </p:nvSpPr>
        <p:spPr>
          <a:xfrm>
            <a:off x="138684" y="2026920"/>
            <a:ext cx="916305" cy="266700"/>
          </a:xfrm>
          <a:prstGeom prst="rect">
            <a:avLst/>
          </a:prstGeom>
          <a:ln w="12192">
            <a:solidFill>
              <a:srgbClr val="000000"/>
            </a:solidFill>
          </a:ln>
        </p:spPr>
        <p:txBody>
          <a:bodyPr vert="horz" wrap="square" lIns="0" tIns="26670" rIns="0" bIns="0" rtlCol="0">
            <a:spAutoFit/>
          </a:bodyPr>
          <a:lstStyle/>
          <a:p>
            <a:pPr marL="99695">
              <a:lnSpc>
                <a:spcPct val="100000"/>
              </a:lnSpc>
              <a:spcBef>
                <a:spcPts val="210"/>
              </a:spcBef>
            </a:pPr>
            <a:r>
              <a:rPr sz="1400" dirty="0">
                <a:latin typeface="Meiryo UI"/>
                <a:cs typeface="Meiryo UI"/>
              </a:rPr>
              <a:t>制度概要</a:t>
            </a:r>
            <a:endParaRPr sz="1400">
              <a:latin typeface="Meiryo UI"/>
              <a:cs typeface="Meiryo UI"/>
            </a:endParaRPr>
          </a:p>
        </p:txBody>
      </p:sp>
      <p:sp>
        <p:nvSpPr>
          <p:cNvPr id="8" name="object 8"/>
          <p:cNvSpPr/>
          <p:nvPr/>
        </p:nvSpPr>
        <p:spPr>
          <a:xfrm>
            <a:off x="128015" y="739140"/>
            <a:ext cx="9692640" cy="1033780"/>
          </a:xfrm>
          <a:custGeom>
            <a:avLst/>
            <a:gdLst/>
            <a:ahLst/>
            <a:cxnLst/>
            <a:rect l="l" t="t" r="r" b="b"/>
            <a:pathLst>
              <a:path w="9692640" h="1033780">
                <a:moveTo>
                  <a:pt x="0" y="0"/>
                </a:moveTo>
                <a:lnTo>
                  <a:pt x="9692640" y="0"/>
                </a:lnTo>
                <a:lnTo>
                  <a:pt x="9692640" y="1033272"/>
                </a:lnTo>
                <a:lnTo>
                  <a:pt x="0" y="1033272"/>
                </a:lnTo>
                <a:lnTo>
                  <a:pt x="0" y="0"/>
                </a:lnTo>
                <a:close/>
              </a:path>
            </a:pathLst>
          </a:custGeom>
          <a:solidFill>
            <a:srgbClr val="99D6EC"/>
          </a:solidFill>
        </p:spPr>
        <p:txBody>
          <a:bodyPr wrap="square" lIns="0" tIns="0" rIns="0" bIns="0" rtlCol="0"/>
          <a:lstStyle/>
          <a:p>
            <a:endParaRPr/>
          </a:p>
        </p:txBody>
      </p:sp>
      <p:sp>
        <p:nvSpPr>
          <p:cNvPr id="9" name="object 9"/>
          <p:cNvSpPr txBox="1"/>
          <p:nvPr/>
        </p:nvSpPr>
        <p:spPr>
          <a:xfrm>
            <a:off x="330875" y="764111"/>
            <a:ext cx="9218295" cy="909319"/>
          </a:xfrm>
          <a:prstGeom prst="rect">
            <a:avLst/>
          </a:prstGeom>
        </p:spPr>
        <p:txBody>
          <a:bodyPr vert="horz" wrap="square" lIns="0" tIns="88900" rIns="0" bIns="0" rtlCol="0">
            <a:spAutoFit/>
          </a:bodyPr>
          <a:lstStyle/>
          <a:p>
            <a:pPr marL="354965" indent="-342265">
              <a:lnSpc>
                <a:spcPct val="100000"/>
              </a:lnSpc>
              <a:spcBef>
                <a:spcPts val="700"/>
              </a:spcBef>
              <a:buClr>
                <a:srgbClr val="002060"/>
              </a:buClr>
              <a:buFont typeface="Wingdings"/>
              <a:buChar char=""/>
              <a:tabLst>
                <a:tab pos="354965" algn="l"/>
                <a:tab pos="356235" algn="l"/>
              </a:tabLst>
            </a:pPr>
            <a:r>
              <a:rPr lang="ja-JP" altLang="en-US" sz="1600" spc="-5" dirty="0" smtClean="0">
                <a:latin typeface="Meiryo UI" panose="020B0604030504040204" pitchFamily="50" charset="-128"/>
                <a:ea typeface="Meiryo UI" panose="020B0604030504040204" pitchFamily="50" charset="-128"/>
                <a:cs typeface="Meiryo UI"/>
              </a:rPr>
              <a:t>従来</a:t>
            </a:r>
            <a:r>
              <a:rPr sz="1600" spc="-5" dirty="0" err="1" smtClean="0">
                <a:latin typeface="Meiryo UI"/>
                <a:cs typeface="Meiryo UI"/>
              </a:rPr>
              <a:t>制度では</a:t>
            </a:r>
            <a:r>
              <a:rPr sz="1600" spc="-10" dirty="0" err="1">
                <a:latin typeface="Meiryo UI"/>
                <a:cs typeface="Meiryo UI"/>
              </a:rPr>
              <a:t>、</a:t>
            </a:r>
            <a:r>
              <a:rPr sz="1600" spc="-5" dirty="0" err="1">
                <a:latin typeface="Meiryo UI"/>
                <a:cs typeface="Meiryo UI"/>
              </a:rPr>
              <a:t>相続時精算課</a:t>
            </a:r>
            <a:r>
              <a:rPr sz="1600" dirty="0" err="1">
                <a:latin typeface="Meiryo UI"/>
                <a:cs typeface="Meiryo UI"/>
              </a:rPr>
              <a:t>税</a:t>
            </a:r>
            <a:r>
              <a:rPr sz="1600" spc="-5" dirty="0" err="1">
                <a:latin typeface="Meiryo UI"/>
                <a:cs typeface="Meiryo UI"/>
              </a:rPr>
              <a:t>制度</a:t>
            </a:r>
            <a:r>
              <a:rPr sz="1600" spc="0" dirty="0" err="1">
                <a:latin typeface="Meiryo UI"/>
                <a:cs typeface="Meiryo UI"/>
              </a:rPr>
              <a:t>は</a:t>
            </a:r>
            <a:r>
              <a:rPr sz="1600" spc="-10" dirty="0" err="1">
                <a:latin typeface="Meiryo UI"/>
                <a:cs typeface="Meiryo UI"/>
              </a:rPr>
              <a:t>、</a:t>
            </a:r>
            <a:r>
              <a:rPr sz="1600" dirty="0" err="1">
                <a:latin typeface="Meiryo UI"/>
                <a:cs typeface="Meiryo UI"/>
              </a:rPr>
              <a:t>原</a:t>
            </a:r>
            <a:r>
              <a:rPr sz="1600" spc="-5" dirty="0" err="1">
                <a:latin typeface="Meiryo UI"/>
                <a:cs typeface="Meiryo UI"/>
              </a:rPr>
              <a:t>則</a:t>
            </a:r>
            <a:r>
              <a:rPr sz="1600" spc="0" dirty="0" err="1">
                <a:latin typeface="Meiryo UI"/>
                <a:cs typeface="Meiryo UI"/>
              </a:rPr>
              <a:t>と</a:t>
            </a:r>
            <a:r>
              <a:rPr sz="1600" dirty="0" err="1">
                <a:latin typeface="Meiryo UI"/>
                <a:cs typeface="Meiryo UI"/>
              </a:rPr>
              <a:t>し</a:t>
            </a:r>
            <a:r>
              <a:rPr sz="1600" spc="-15" dirty="0" err="1">
                <a:latin typeface="Meiryo UI"/>
                <a:cs typeface="Meiryo UI"/>
              </a:rPr>
              <a:t>て</a:t>
            </a:r>
            <a:r>
              <a:rPr sz="1600" b="1" u="sng" dirty="0" err="1">
                <a:uFill>
                  <a:solidFill>
                    <a:srgbClr val="000000"/>
                  </a:solidFill>
                </a:uFill>
                <a:latin typeface="Meiryo UI"/>
                <a:cs typeface="Meiryo UI"/>
              </a:rPr>
              <a:t>直</a:t>
            </a:r>
            <a:r>
              <a:rPr sz="1600" b="1" u="sng" spc="-5" dirty="0" err="1">
                <a:uFill>
                  <a:solidFill>
                    <a:srgbClr val="000000"/>
                  </a:solidFill>
                </a:uFill>
                <a:latin typeface="Meiryo UI"/>
                <a:cs typeface="Meiryo UI"/>
              </a:rPr>
              <a:t>系卑</a:t>
            </a:r>
            <a:r>
              <a:rPr sz="1600" b="1" u="sng" dirty="0" err="1">
                <a:uFill>
                  <a:solidFill>
                    <a:srgbClr val="000000"/>
                  </a:solidFill>
                </a:uFill>
                <a:latin typeface="Meiryo UI"/>
                <a:cs typeface="Meiryo UI"/>
              </a:rPr>
              <a:t>属</a:t>
            </a:r>
            <a:r>
              <a:rPr sz="1600" b="1" u="sng" spc="-10" dirty="0" err="1">
                <a:uFill>
                  <a:solidFill>
                    <a:srgbClr val="000000"/>
                  </a:solidFill>
                </a:uFill>
                <a:latin typeface="Meiryo UI"/>
                <a:cs typeface="Meiryo UI"/>
              </a:rPr>
              <a:t>への贈与</a:t>
            </a:r>
            <a:r>
              <a:rPr sz="1600" b="1" u="sng" dirty="0" err="1">
                <a:uFill>
                  <a:solidFill>
                    <a:srgbClr val="000000"/>
                  </a:solidFill>
                </a:uFill>
                <a:latin typeface="Meiryo UI"/>
                <a:cs typeface="Meiryo UI"/>
              </a:rPr>
              <a:t>のみ</a:t>
            </a:r>
            <a:r>
              <a:rPr sz="1600" b="1" u="sng" spc="-10" dirty="0" err="1">
                <a:uFill>
                  <a:solidFill>
                    <a:srgbClr val="000000"/>
                  </a:solidFill>
                </a:uFill>
                <a:latin typeface="Meiryo UI"/>
                <a:cs typeface="Meiryo UI"/>
              </a:rPr>
              <a:t>が</a:t>
            </a:r>
            <a:r>
              <a:rPr sz="1600" b="1" u="sng" dirty="0" err="1">
                <a:uFill>
                  <a:solidFill>
                    <a:srgbClr val="000000"/>
                  </a:solidFill>
                </a:uFill>
                <a:latin typeface="Meiryo UI"/>
                <a:cs typeface="Meiryo UI"/>
              </a:rPr>
              <a:t>対</a:t>
            </a:r>
            <a:r>
              <a:rPr sz="1600" b="1" u="sng" spc="-5" dirty="0" err="1">
                <a:uFill>
                  <a:solidFill>
                    <a:srgbClr val="000000"/>
                  </a:solidFill>
                </a:uFill>
                <a:latin typeface="Meiryo UI"/>
                <a:cs typeface="Meiryo UI"/>
              </a:rPr>
              <a:t>象</a:t>
            </a:r>
            <a:r>
              <a:rPr sz="1600" spc="-5" dirty="0">
                <a:latin typeface="Meiryo UI"/>
                <a:cs typeface="Meiryo UI"/>
              </a:rPr>
              <a:t>。</a:t>
            </a:r>
            <a:endParaRPr sz="1600" dirty="0">
              <a:latin typeface="Meiryo UI"/>
              <a:cs typeface="Meiryo UI"/>
            </a:endParaRPr>
          </a:p>
          <a:p>
            <a:pPr marL="354965" marR="5080" indent="-342265">
              <a:lnSpc>
                <a:spcPct val="100000"/>
              </a:lnSpc>
              <a:spcBef>
                <a:spcPts val="600"/>
              </a:spcBef>
              <a:buClr>
                <a:srgbClr val="002060"/>
              </a:buClr>
              <a:buFont typeface="Wingdings"/>
              <a:buChar char=""/>
              <a:tabLst>
                <a:tab pos="354965" algn="l"/>
                <a:tab pos="356235" algn="l"/>
              </a:tabLst>
            </a:pPr>
            <a:r>
              <a:rPr sz="1600" spc="-5" dirty="0">
                <a:latin typeface="Meiryo UI"/>
                <a:cs typeface="Meiryo UI"/>
              </a:rPr>
              <a:t>事業承継税制の適用</a:t>
            </a:r>
            <a:r>
              <a:rPr sz="1600" spc="-10" dirty="0">
                <a:latin typeface="Meiryo UI"/>
                <a:cs typeface="Meiryo UI"/>
              </a:rPr>
              <a:t>を</a:t>
            </a:r>
            <a:r>
              <a:rPr sz="1600" spc="-5" dirty="0">
                <a:latin typeface="Meiryo UI"/>
                <a:cs typeface="Meiryo UI"/>
              </a:rPr>
              <a:t>受</a:t>
            </a:r>
            <a:r>
              <a:rPr sz="1600" spc="0" dirty="0">
                <a:latin typeface="Meiryo UI"/>
                <a:cs typeface="Meiryo UI"/>
              </a:rPr>
              <a:t>け</a:t>
            </a:r>
            <a:r>
              <a:rPr sz="1600" spc="-10" dirty="0">
                <a:latin typeface="Meiryo UI"/>
                <a:cs typeface="Meiryo UI"/>
              </a:rPr>
              <a:t>る</a:t>
            </a:r>
            <a:r>
              <a:rPr sz="1600" dirty="0">
                <a:latin typeface="Meiryo UI"/>
                <a:cs typeface="Meiryo UI"/>
              </a:rPr>
              <a:t>場合</a:t>
            </a:r>
            <a:r>
              <a:rPr sz="1600" spc="-15" dirty="0">
                <a:latin typeface="Meiryo UI"/>
                <a:cs typeface="Meiryo UI"/>
              </a:rPr>
              <a:t>に</a:t>
            </a:r>
            <a:r>
              <a:rPr sz="1600" dirty="0">
                <a:latin typeface="Meiryo UI"/>
                <a:cs typeface="Meiryo UI"/>
              </a:rPr>
              <a:t>は</a:t>
            </a:r>
            <a:r>
              <a:rPr sz="1600" spc="-10" dirty="0">
                <a:latin typeface="Meiryo UI"/>
                <a:cs typeface="Meiryo UI"/>
              </a:rPr>
              <a:t>、</a:t>
            </a:r>
            <a:r>
              <a:rPr sz="1600" dirty="0">
                <a:latin typeface="Meiryo UI"/>
                <a:cs typeface="Meiryo UI"/>
              </a:rPr>
              <a:t>相</a:t>
            </a:r>
            <a:r>
              <a:rPr sz="1600" spc="-5" dirty="0">
                <a:latin typeface="Meiryo UI"/>
                <a:cs typeface="Meiryo UI"/>
              </a:rPr>
              <a:t>続時</a:t>
            </a:r>
            <a:r>
              <a:rPr sz="1600" dirty="0">
                <a:latin typeface="Meiryo UI"/>
                <a:cs typeface="Meiryo UI"/>
              </a:rPr>
              <a:t>精</a:t>
            </a:r>
            <a:r>
              <a:rPr sz="1600" spc="-5" dirty="0">
                <a:latin typeface="Meiryo UI"/>
                <a:cs typeface="Meiryo UI"/>
              </a:rPr>
              <a:t>算課</a:t>
            </a:r>
            <a:r>
              <a:rPr sz="1600" dirty="0">
                <a:latin typeface="Meiryo UI"/>
                <a:cs typeface="Meiryo UI"/>
              </a:rPr>
              <a:t>税</a:t>
            </a:r>
            <a:r>
              <a:rPr sz="1600" spc="-5" dirty="0">
                <a:latin typeface="Meiryo UI"/>
                <a:cs typeface="Meiryo UI"/>
              </a:rPr>
              <a:t>制度</a:t>
            </a:r>
            <a:r>
              <a:rPr sz="1600" spc="0" dirty="0">
                <a:latin typeface="Meiryo UI"/>
                <a:cs typeface="Meiryo UI"/>
              </a:rPr>
              <a:t>の</a:t>
            </a:r>
            <a:r>
              <a:rPr sz="1600" spc="-5" dirty="0">
                <a:latin typeface="Meiryo UI"/>
                <a:cs typeface="Meiryo UI"/>
              </a:rPr>
              <a:t>適用</a:t>
            </a:r>
            <a:r>
              <a:rPr sz="1600" dirty="0">
                <a:latin typeface="Meiryo UI"/>
                <a:cs typeface="Meiryo UI"/>
              </a:rPr>
              <a:t>範囲</a:t>
            </a:r>
            <a:r>
              <a:rPr sz="1600" spc="-10" dirty="0">
                <a:latin typeface="Meiryo UI"/>
                <a:cs typeface="Meiryo UI"/>
              </a:rPr>
              <a:t>を</a:t>
            </a:r>
            <a:r>
              <a:rPr sz="1600" spc="-5" dirty="0">
                <a:latin typeface="Meiryo UI"/>
                <a:cs typeface="Meiryo UI"/>
              </a:rPr>
              <a:t>拡</a:t>
            </a:r>
            <a:r>
              <a:rPr sz="1600" dirty="0">
                <a:latin typeface="Meiryo UI"/>
                <a:cs typeface="Meiryo UI"/>
              </a:rPr>
              <a:t>大</a:t>
            </a:r>
            <a:r>
              <a:rPr sz="1600" spc="0" dirty="0">
                <a:latin typeface="Meiryo UI"/>
                <a:cs typeface="Meiryo UI"/>
              </a:rPr>
              <a:t>す</a:t>
            </a:r>
            <a:r>
              <a:rPr sz="1600" spc="-5" dirty="0">
                <a:latin typeface="Meiryo UI"/>
                <a:cs typeface="Meiryo UI"/>
              </a:rPr>
              <a:t>るこ</a:t>
            </a:r>
            <a:r>
              <a:rPr sz="1600" spc="0" dirty="0">
                <a:latin typeface="Meiryo UI"/>
                <a:cs typeface="Meiryo UI"/>
              </a:rPr>
              <a:t>と</a:t>
            </a:r>
            <a:r>
              <a:rPr sz="1600" spc="-5" dirty="0">
                <a:latin typeface="Meiryo UI"/>
                <a:cs typeface="Meiryo UI"/>
              </a:rPr>
              <a:t>により、</a:t>
            </a:r>
            <a:r>
              <a:rPr sz="1600" b="1" u="sng" spc="-5" dirty="0">
                <a:uFill>
                  <a:solidFill>
                    <a:srgbClr val="000000"/>
                  </a:solidFill>
                </a:uFill>
                <a:latin typeface="Meiryo UI"/>
                <a:cs typeface="Meiryo UI"/>
              </a:rPr>
              <a:t>猶予</a:t>
            </a:r>
            <a:r>
              <a:rPr sz="1600" b="1" u="sng" dirty="0">
                <a:uFill>
                  <a:solidFill>
                    <a:srgbClr val="000000"/>
                  </a:solidFill>
                </a:uFill>
                <a:latin typeface="Meiryo UI"/>
                <a:cs typeface="Meiryo UI"/>
              </a:rPr>
              <a:t>取</a:t>
            </a:r>
            <a:r>
              <a:rPr sz="1600" b="1" u="sng" spc="-5" dirty="0">
                <a:uFill>
                  <a:solidFill>
                    <a:srgbClr val="000000"/>
                  </a:solidFill>
                </a:uFill>
                <a:latin typeface="Meiryo UI"/>
                <a:cs typeface="Meiryo UI"/>
              </a:rPr>
              <a:t>消し 時</a:t>
            </a:r>
            <a:r>
              <a:rPr sz="1600" b="1" u="sng" spc="-10" dirty="0">
                <a:uFill>
                  <a:solidFill>
                    <a:srgbClr val="000000"/>
                  </a:solidFill>
                </a:uFill>
                <a:latin typeface="Meiryo UI"/>
                <a:cs typeface="Meiryo UI"/>
              </a:rPr>
              <a:t>に</a:t>
            </a:r>
            <a:r>
              <a:rPr sz="1600" b="1" u="sng" spc="-5" dirty="0">
                <a:uFill>
                  <a:solidFill>
                    <a:srgbClr val="000000"/>
                  </a:solidFill>
                </a:uFill>
                <a:latin typeface="Meiryo UI"/>
                <a:cs typeface="Meiryo UI"/>
              </a:rPr>
              <a:t>過大な税負担</a:t>
            </a:r>
            <a:r>
              <a:rPr sz="1600" b="1" u="sng" spc="-10" dirty="0">
                <a:uFill>
                  <a:solidFill>
                    <a:srgbClr val="000000"/>
                  </a:solidFill>
                </a:uFill>
                <a:latin typeface="Meiryo UI"/>
                <a:cs typeface="Meiryo UI"/>
              </a:rPr>
              <a:t>が</a:t>
            </a:r>
            <a:r>
              <a:rPr sz="1600" b="1" u="sng" spc="-5" dirty="0">
                <a:uFill>
                  <a:solidFill>
                    <a:srgbClr val="000000"/>
                  </a:solidFill>
                </a:uFill>
                <a:latin typeface="Meiryo UI"/>
                <a:cs typeface="Meiryo UI"/>
              </a:rPr>
              <a:t>生</a:t>
            </a:r>
            <a:r>
              <a:rPr sz="1600" b="1" u="sng" spc="-10" dirty="0">
                <a:uFill>
                  <a:solidFill>
                    <a:srgbClr val="000000"/>
                  </a:solidFill>
                </a:uFill>
                <a:latin typeface="Meiryo UI"/>
                <a:cs typeface="Meiryo UI"/>
              </a:rPr>
              <a:t>じ</a:t>
            </a:r>
            <a:r>
              <a:rPr sz="1600" b="1" u="sng" spc="-5" dirty="0">
                <a:uFill>
                  <a:solidFill>
                    <a:srgbClr val="000000"/>
                  </a:solidFill>
                </a:uFill>
                <a:latin typeface="Meiryo UI"/>
                <a:cs typeface="Meiryo UI"/>
              </a:rPr>
              <a:t>な</a:t>
            </a:r>
            <a:r>
              <a:rPr sz="1600" b="1" u="sng" spc="-10" dirty="0">
                <a:uFill>
                  <a:solidFill>
                    <a:srgbClr val="000000"/>
                  </a:solidFill>
                </a:uFill>
                <a:latin typeface="Meiryo UI"/>
                <a:cs typeface="Meiryo UI"/>
              </a:rPr>
              <a:t>い</a:t>
            </a:r>
            <a:r>
              <a:rPr sz="1600" spc="-10" dirty="0">
                <a:latin typeface="Meiryo UI"/>
                <a:cs typeface="Meiryo UI"/>
              </a:rPr>
              <a:t>よ</a:t>
            </a:r>
            <a:r>
              <a:rPr sz="1600" dirty="0">
                <a:latin typeface="Meiryo UI"/>
                <a:cs typeface="Meiryo UI"/>
              </a:rPr>
              <a:t>う</a:t>
            </a:r>
            <a:r>
              <a:rPr sz="1600" spc="-5" dirty="0">
                <a:latin typeface="Meiryo UI"/>
                <a:cs typeface="Meiryo UI"/>
              </a:rPr>
              <a:t>に</a:t>
            </a:r>
            <a:r>
              <a:rPr sz="1600" spc="0" dirty="0">
                <a:latin typeface="Meiryo UI"/>
                <a:cs typeface="Meiryo UI"/>
              </a:rPr>
              <a:t>す</a:t>
            </a:r>
            <a:r>
              <a:rPr sz="1600" spc="-5" dirty="0">
                <a:latin typeface="Meiryo UI"/>
                <a:cs typeface="Meiryo UI"/>
              </a:rPr>
              <a:t>る。</a:t>
            </a:r>
            <a:endParaRPr sz="1600" dirty="0">
              <a:latin typeface="Meiryo UI"/>
              <a:cs typeface="Meiryo UI"/>
            </a:endParaRPr>
          </a:p>
        </p:txBody>
      </p:sp>
      <p:sp>
        <p:nvSpPr>
          <p:cNvPr id="10" name="object 10"/>
          <p:cNvSpPr txBox="1"/>
          <p:nvPr/>
        </p:nvSpPr>
        <p:spPr>
          <a:xfrm>
            <a:off x="8280400" y="457200"/>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（相続税・贈与税）</a:t>
            </a:r>
          </a:p>
        </p:txBody>
      </p:sp>
      <p:sp>
        <p:nvSpPr>
          <p:cNvPr id="11" name="object 11"/>
          <p:cNvSpPr txBox="1">
            <a:spLocks noGrp="1"/>
          </p:cNvSpPr>
          <p:nvPr>
            <p:ph type="title"/>
          </p:nvPr>
        </p:nvSpPr>
        <p:spPr>
          <a:xfrm>
            <a:off x="350772" y="136599"/>
            <a:ext cx="9707628" cy="320601"/>
          </a:xfrm>
          <a:prstGeom prst="rect">
            <a:avLst/>
          </a:prstGeom>
        </p:spPr>
        <p:txBody>
          <a:bodyPr vert="horz" wrap="square" lIns="0" tIns="12700" rIns="0" bIns="0" rtlCol="0">
            <a:spAutoFit/>
          </a:bodyPr>
          <a:lstStyle/>
          <a:p>
            <a:pPr marL="12700">
              <a:lnSpc>
                <a:spcPct val="100000"/>
              </a:lnSpc>
              <a:spcBef>
                <a:spcPts val="100"/>
              </a:spcBef>
            </a:pPr>
            <a:r>
              <a:rPr sz="2000" dirty="0" err="1" smtClean="0"/>
              <a:t>中小企業経営者</a:t>
            </a:r>
            <a:r>
              <a:rPr sz="2000" spc="0" dirty="0" err="1" smtClean="0"/>
              <a:t>の</a:t>
            </a:r>
            <a:r>
              <a:rPr sz="2000" dirty="0" err="1" smtClean="0"/>
              <a:t>次世代経営者</a:t>
            </a:r>
            <a:r>
              <a:rPr sz="2000" spc="-5" dirty="0" err="1" smtClean="0"/>
              <a:t>へ</a:t>
            </a:r>
            <a:r>
              <a:rPr sz="2000" dirty="0" err="1" smtClean="0"/>
              <a:t>の引継</a:t>
            </a:r>
            <a:r>
              <a:rPr sz="2000" spc="-5" dirty="0" err="1" smtClean="0"/>
              <a:t>ぎを</a:t>
            </a:r>
            <a:r>
              <a:rPr sz="2000" dirty="0" err="1" smtClean="0"/>
              <a:t>支援</a:t>
            </a:r>
            <a:r>
              <a:rPr sz="2000" spc="0" dirty="0" err="1" smtClean="0"/>
              <a:t>す</a:t>
            </a:r>
            <a:r>
              <a:rPr sz="2000" spc="-10" dirty="0" err="1" smtClean="0"/>
              <a:t>る</a:t>
            </a:r>
            <a:r>
              <a:rPr sz="2000" dirty="0" err="1" smtClean="0"/>
              <a:t>税制措置</a:t>
            </a:r>
            <a:endParaRPr sz="2000" dirty="0"/>
          </a:p>
        </p:txBody>
      </p:sp>
      <p:sp>
        <p:nvSpPr>
          <p:cNvPr id="12" name="object 12"/>
          <p:cNvSpPr txBox="1"/>
          <p:nvPr/>
        </p:nvSpPr>
        <p:spPr>
          <a:xfrm>
            <a:off x="315595" y="462280"/>
            <a:ext cx="593280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Meiryo UI"/>
                <a:cs typeface="Meiryo UI"/>
              </a:rPr>
              <a:t>（事業承継税制⑤相続時精算課税制度</a:t>
            </a:r>
            <a:r>
              <a:rPr sz="1800" b="1" spc="0" dirty="0">
                <a:latin typeface="Meiryo UI"/>
                <a:cs typeface="Meiryo UI"/>
              </a:rPr>
              <a:t>の</a:t>
            </a:r>
            <a:r>
              <a:rPr sz="1800" b="1" dirty="0">
                <a:latin typeface="Meiryo UI"/>
                <a:cs typeface="Meiryo UI"/>
              </a:rPr>
              <a:t>適用範囲</a:t>
            </a:r>
            <a:r>
              <a:rPr sz="1800" b="1" spc="0" dirty="0">
                <a:latin typeface="Meiryo UI"/>
                <a:cs typeface="Meiryo UI"/>
              </a:rPr>
              <a:t>の</a:t>
            </a:r>
            <a:r>
              <a:rPr sz="1800" b="1" dirty="0">
                <a:latin typeface="Meiryo UI"/>
                <a:cs typeface="Meiryo UI"/>
              </a:rPr>
              <a:t>拡大）</a:t>
            </a:r>
            <a:endParaRPr sz="1800" dirty="0">
              <a:latin typeface="Meiryo UI"/>
              <a:cs typeface="Meiryo UI"/>
            </a:endParaRPr>
          </a:p>
        </p:txBody>
      </p:sp>
      <p:sp>
        <p:nvSpPr>
          <p:cNvPr id="13" name="object 13"/>
          <p:cNvSpPr txBox="1"/>
          <p:nvPr/>
        </p:nvSpPr>
        <p:spPr>
          <a:xfrm>
            <a:off x="9589034" y="6583441"/>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26</a:t>
            </a:r>
            <a:endParaRPr sz="1400" dirty="0">
              <a:latin typeface="Meiryo UI"/>
              <a:cs typeface="Meiryo UI"/>
            </a:endParaRPr>
          </a:p>
        </p:txBody>
      </p:sp>
      <p:sp>
        <p:nvSpPr>
          <p:cNvPr id="14" name="object 14"/>
          <p:cNvSpPr/>
          <p:nvPr/>
        </p:nvSpPr>
        <p:spPr>
          <a:xfrm>
            <a:off x="3800855" y="3233928"/>
            <a:ext cx="409955" cy="324611"/>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1791" y="5097779"/>
            <a:ext cx="3877310" cy="1515110"/>
          </a:xfrm>
          <a:custGeom>
            <a:avLst/>
            <a:gdLst/>
            <a:ahLst/>
            <a:cxnLst/>
            <a:rect l="l" t="t" r="r" b="b"/>
            <a:pathLst>
              <a:path w="3877310" h="1515109">
                <a:moveTo>
                  <a:pt x="1938527" y="0"/>
                </a:moveTo>
                <a:lnTo>
                  <a:pt x="1871884" y="439"/>
                </a:lnTo>
                <a:lnTo>
                  <a:pt x="1805804" y="1747"/>
                </a:lnTo>
                <a:lnTo>
                  <a:pt x="1740324" y="3910"/>
                </a:lnTo>
                <a:lnTo>
                  <a:pt x="1675480" y="6914"/>
                </a:lnTo>
                <a:lnTo>
                  <a:pt x="1611309" y="10745"/>
                </a:lnTo>
                <a:lnTo>
                  <a:pt x="1547846" y="15388"/>
                </a:lnTo>
                <a:lnTo>
                  <a:pt x="1485127" y="20830"/>
                </a:lnTo>
                <a:lnTo>
                  <a:pt x="1423189" y="27056"/>
                </a:lnTo>
                <a:lnTo>
                  <a:pt x="1362067" y="34052"/>
                </a:lnTo>
                <a:lnTo>
                  <a:pt x="1301799" y="41805"/>
                </a:lnTo>
                <a:lnTo>
                  <a:pt x="1242419" y="50300"/>
                </a:lnTo>
                <a:lnTo>
                  <a:pt x="1183964" y="59522"/>
                </a:lnTo>
                <a:lnTo>
                  <a:pt x="1126469" y="69459"/>
                </a:lnTo>
                <a:lnTo>
                  <a:pt x="1069972" y="80096"/>
                </a:lnTo>
                <a:lnTo>
                  <a:pt x="1014509" y="91418"/>
                </a:lnTo>
                <a:lnTo>
                  <a:pt x="960114" y="103411"/>
                </a:lnTo>
                <a:lnTo>
                  <a:pt x="906825" y="116063"/>
                </a:lnTo>
                <a:lnTo>
                  <a:pt x="854677" y="129357"/>
                </a:lnTo>
                <a:lnTo>
                  <a:pt x="803706" y="143281"/>
                </a:lnTo>
                <a:lnTo>
                  <a:pt x="753949" y="157820"/>
                </a:lnTo>
                <a:lnTo>
                  <a:pt x="705442" y="172960"/>
                </a:lnTo>
                <a:lnTo>
                  <a:pt x="658221" y="188687"/>
                </a:lnTo>
                <a:lnTo>
                  <a:pt x="612322" y="204987"/>
                </a:lnTo>
                <a:lnTo>
                  <a:pt x="567780" y="221846"/>
                </a:lnTo>
                <a:lnTo>
                  <a:pt x="524633" y="239250"/>
                </a:lnTo>
                <a:lnTo>
                  <a:pt x="482915" y="257184"/>
                </a:lnTo>
                <a:lnTo>
                  <a:pt x="442664" y="275634"/>
                </a:lnTo>
                <a:lnTo>
                  <a:pt x="403915" y="294587"/>
                </a:lnTo>
                <a:lnTo>
                  <a:pt x="366705" y="314028"/>
                </a:lnTo>
                <a:lnTo>
                  <a:pt x="331069" y="333944"/>
                </a:lnTo>
                <a:lnTo>
                  <a:pt x="297043" y="354319"/>
                </a:lnTo>
                <a:lnTo>
                  <a:pt x="264665" y="375141"/>
                </a:lnTo>
                <a:lnTo>
                  <a:pt x="204992" y="418065"/>
                </a:lnTo>
                <a:lnTo>
                  <a:pt x="152338" y="462604"/>
                </a:lnTo>
                <a:lnTo>
                  <a:pt x="106993" y="508645"/>
                </a:lnTo>
                <a:lnTo>
                  <a:pt x="69245" y="556074"/>
                </a:lnTo>
                <a:lnTo>
                  <a:pt x="39383" y="604780"/>
                </a:lnTo>
                <a:lnTo>
                  <a:pt x="17696" y="654650"/>
                </a:lnTo>
                <a:lnTo>
                  <a:pt x="4472" y="705570"/>
                </a:lnTo>
                <a:lnTo>
                  <a:pt x="0" y="757428"/>
                </a:lnTo>
                <a:lnTo>
                  <a:pt x="1124" y="783467"/>
                </a:lnTo>
                <a:lnTo>
                  <a:pt x="10008" y="834870"/>
                </a:lnTo>
                <a:lnTo>
                  <a:pt x="27500" y="885278"/>
                </a:lnTo>
                <a:lnTo>
                  <a:pt x="53311" y="934580"/>
                </a:lnTo>
                <a:lnTo>
                  <a:pt x="87152" y="982662"/>
                </a:lnTo>
                <a:lnTo>
                  <a:pt x="128734" y="1029412"/>
                </a:lnTo>
                <a:lnTo>
                  <a:pt x="177769" y="1074715"/>
                </a:lnTo>
                <a:lnTo>
                  <a:pt x="233969" y="1118461"/>
                </a:lnTo>
                <a:lnTo>
                  <a:pt x="297043" y="1160536"/>
                </a:lnTo>
                <a:lnTo>
                  <a:pt x="331069" y="1180911"/>
                </a:lnTo>
                <a:lnTo>
                  <a:pt x="366705" y="1200827"/>
                </a:lnTo>
                <a:lnTo>
                  <a:pt x="403915" y="1220268"/>
                </a:lnTo>
                <a:lnTo>
                  <a:pt x="442664" y="1239221"/>
                </a:lnTo>
                <a:lnTo>
                  <a:pt x="482915" y="1257671"/>
                </a:lnTo>
                <a:lnTo>
                  <a:pt x="524633" y="1275605"/>
                </a:lnTo>
                <a:lnTo>
                  <a:pt x="567780" y="1293009"/>
                </a:lnTo>
                <a:lnTo>
                  <a:pt x="612322" y="1309868"/>
                </a:lnTo>
                <a:lnTo>
                  <a:pt x="658221" y="1326168"/>
                </a:lnTo>
                <a:lnTo>
                  <a:pt x="705442" y="1341895"/>
                </a:lnTo>
                <a:lnTo>
                  <a:pt x="753949" y="1357035"/>
                </a:lnTo>
                <a:lnTo>
                  <a:pt x="803706" y="1371574"/>
                </a:lnTo>
                <a:lnTo>
                  <a:pt x="854677" y="1385498"/>
                </a:lnTo>
                <a:lnTo>
                  <a:pt x="906825" y="1398792"/>
                </a:lnTo>
                <a:lnTo>
                  <a:pt x="960114" y="1411444"/>
                </a:lnTo>
                <a:lnTo>
                  <a:pt x="1014509" y="1423437"/>
                </a:lnTo>
                <a:lnTo>
                  <a:pt x="1069972" y="1434759"/>
                </a:lnTo>
                <a:lnTo>
                  <a:pt x="1126469" y="1445396"/>
                </a:lnTo>
                <a:lnTo>
                  <a:pt x="1183964" y="1455333"/>
                </a:lnTo>
                <a:lnTo>
                  <a:pt x="1242419" y="1464555"/>
                </a:lnTo>
                <a:lnTo>
                  <a:pt x="1301799" y="1473050"/>
                </a:lnTo>
                <a:lnTo>
                  <a:pt x="1362067" y="1480803"/>
                </a:lnTo>
                <a:lnTo>
                  <a:pt x="1423189" y="1487799"/>
                </a:lnTo>
                <a:lnTo>
                  <a:pt x="1485127" y="1494025"/>
                </a:lnTo>
                <a:lnTo>
                  <a:pt x="1547846" y="1499467"/>
                </a:lnTo>
                <a:lnTo>
                  <a:pt x="1611309" y="1504110"/>
                </a:lnTo>
                <a:lnTo>
                  <a:pt x="1675480" y="1507941"/>
                </a:lnTo>
                <a:lnTo>
                  <a:pt x="1740324" y="1510945"/>
                </a:lnTo>
                <a:lnTo>
                  <a:pt x="1805804" y="1513108"/>
                </a:lnTo>
                <a:lnTo>
                  <a:pt x="1871884" y="1514416"/>
                </a:lnTo>
                <a:lnTo>
                  <a:pt x="1938527" y="1514856"/>
                </a:lnTo>
                <a:lnTo>
                  <a:pt x="2005171" y="1514416"/>
                </a:lnTo>
                <a:lnTo>
                  <a:pt x="2071251" y="1513108"/>
                </a:lnTo>
                <a:lnTo>
                  <a:pt x="2136731" y="1510945"/>
                </a:lnTo>
                <a:lnTo>
                  <a:pt x="2201575" y="1507941"/>
                </a:lnTo>
                <a:lnTo>
                  <a:pt x="2265746" y="1504110"/>
                </a:lnTo>
                <a:lnTo>
                  <a:pt x="2329209" y="1499467"/>
                </a:lnTo>
                <a:lnTo>
                  <a:pt x="2391928" y="1494025"/>
                </a:lnTo>
                <a:lnTo>
                  <a:pt x="2453866" y="1487799"/>
                </a:lnTo>
                <a:lnTo>
                  <a:pt x="2514988" y="1480803"/>
                </a:lnTo>
                <a:lnTo>
                  <a:pt x="2575256" y="1473050"/>
                </a:lnTo>
                <a:lnTo>
                  <a:pt x="2634636" y="1464555"/>
                </a:lnTo>
                <a:lnTo>
                  <a:pt x="2693091" y="1455333"/>
                </a:lnTo>
                <a:lnTo>
                  <a:pt x="2750586" y="1445396"/>
                </a:lnTo>
                <a:lnTo>
                  <a:pt x="2807083" y="1434759"/>
                </a:lnTo>
                <a:lnTo>
                  <a:pt x="2862546" y="1423437"/>
                </a:lnTo>
                <a:lnTo>
                  <a:pt x="2916941" y="1411444"/>
                </a:lnTo>
                <a:lnTo>
                  <a:pt x="2970230" y="1398792"/>
                </a:lnTo>
                <a:lnTo>
                  <a:pt x="3022378" y="1385498"/>
                </a:lnTo>
                <a:lnTo>
                  <a:pt x="3073349" y="1371574"/>
                </a:lnTo>
                <a:lnTo>
                  <a:pt x="3123106" y="1357035"/>
                </a:lnTo>
                <a:lnTo>
                  <a:pt x="3171613" y="1341895"/>
                </a:lnTo>
                <a:lnTo>
                  <a:pt x="3218834" y="1326168"/>
                </a:lnTo>
                <a:lnTo>
                  <a:pt x="3264733" y="1309868"/>
                </a:lnTo>
                <a:lnTo>
                  <a:pt x="3309275" y="1293009"/>
                </a:lnTo>
                <a:lnTo>
                  <a:pt x="3352422" y="1275605"/>
                </a:lnTo>
                <a:lnTo>
                  <a:pt x="3394140" y="1257671"/>
                </a:lnTo>
                <a:lnTo>
                  <a:pt x="3434391" y="1239221"/>
                </a:lnTo>
                <a:lnTo>
                  <a:pt x="3473140" y="1220268"/>
                </a:lnTo>
                <a:lnTo>
                  <a:pt x="3510350" y="1200827"/>
                </a:lnTo>
                <a:lnTo>
                  <a:pt x="3545986" y="1180911"/>
                </a:lnTo>
                <a:lnTo>
                  <a:pt x="3580012" y="1160536"/>
                </a:lnTo>
                <a:lnTo>
                  <a:pt x="3612390" y="1139714"/>
                </a:lnTo>
                <a:lnTo>
                  <a:pt x="3672063" y="1096790"/>
                </a:lnTo>
                <a:lnTo>
                  <a:pt x="3724717" y="1052251"/>
                </a:lnTo>
                <a:lnTo>
                  <a:pt x="3770062" y="1006210"/>
                </a:lnTo>
                <a:lnTo>
                  <a:pt x="3807810" y="958781"/>
                </a:lnTo>
                <a:lnTo>
                  <a:pt x="3837672" y="910075"/>
                </a:lnTo>
                <a:lnTo>
                  <a:pt x="3859359" y="860205"/>
                </a:lnTo>
                <a:lnTo>
                  <a:pt x="3872583" y="809285"/>
                </a:lnTo>
                <a:lnTo>
                  <a:pt x="3877055" y="757428"/>
                </a:lnTo>
                <a:lnTo>
                  <a:pt x="3875931" y="731388"/>
                </a:lnTo>
                <a:lnTo>
                  <a:pt x="3867047" y="679985"/>
                </a:lnTo>
                <a:lnTo>
                  <a:pt x="3849555" y="629577"/>
                </a:lnTo>
                <a:lnTo>
                  <a:pt x="3823744" y="580275"/>
                </a:lnTo>
                <a:lnTo>
                  <a:pt x="3789903" y="532193"/>
                </a:lnTo>
                <a:lnTo>
                  <a:pt x="3748321" y="485443"/>
                </a:lnTo>
                <a:lnTo>
                  <a:pt x="3699286" y="440140"/>
                </a:lnTo>
                <a:lnTo>
                  <a:pt x="3643086" y="396394"/>
                </a:lnTo>
                <a:lnTo>
                  <a:pt x="3580012" y="354319"/>
                </a:lnTo>
                <a:lnTo>
                  <a:pt x="3545986" y="333944"/>
                </a:lnTo>
                <a:lnTo>
                  <a:pt x="3510350" y="314028"/>
                </a:lnTo>
                <a:lnTo>
                  <a:pt x="3473140" y="294587"/>
                </a:lnTo>
                <a:lnTo>
                  <a:pt x="3434391" y="275634"/>
                </a:lnTo>
                <a:lnTo>
                  <a:pt x="3394140" y="257184"/>
                </a:lnTo>
                <a:lnTo>
                  <a:pt x="3352422" y="239250"/>
                </a:lnTo>
                <a:lnTo>
                  <a:pt x="3309275" y="221846"/>
                </a:lnTo>
                <a:lnTo>
                  <a:pt x="3264733" y="204987"/>
                </a:lnTo>
                <a:lnTo>
                  <a:pt x="3218834" y="188687"/>
                </a:lnTo>
                <a:lnTo>
                  <a:pt x="3171613" y="172960"/>
                </a:lnTo>
                <a:lnTo>
                  <a:pt x="3123106" y="157820"/>
                </a:lnTo>
                <a:lnTo>
                  <a:pt x="3073349" y="143281"/>
                </a:lnTo>
                <a:lnTo>
                  <a:pt x="3022378" y="129357"/>
                </a:lnTo>
                <a:lnTo>
                  <a:pt x="2970230" y="116063"/>
                </a:lnTo>
                <a:lnTo>
                  <a:pt x="2916941" y="103411"/>
                </a:lnTo>
                <a:lnTo>
                  <a:pt x="2862546" y="91418"/>
                </a:lnTo>
                <a:lnTo>
                  <a:pt x="2807083" y="80096"/>
                </a:lnTo>
                <a:lnTo>
                  <a:pt x="2750586" y="69459"/>
                </a:lnTo>
                <a:lnTo>
                  <a:pt x="2693091" y="59522"/>
                </a:lnTo>
                <a:lnTo>
                  <a:pt x="2634636" y="50300"/>
                </a:lnTo>
                <a:lnTo>
                  <a:pt x="2575256" y="41805"/>
                </a:lnTo>
                <a:lnTo>
                  <a:pt x="2514988" y="34052"/>
                </a:lnTo>
                <a:lnTo>
                  <a:pt x="2453866" y="27056"/>
                </a:lnTo>
                <a:lnTo>
                  <a:pt x="2391928" y="20830"/>
                </a:lnTo>
                <a:lnTo>
                  <a:pt x="2329209" y="15388"/>
                </a:lnTo>
                <a:lnTo>
                  <a:pt x="2265746" y="10745"/>
                </a:lnTo>
                <a:lnTo>
                  <a:pt x="2201575" y="6914"/>
                </a:lnTo>
                <a:lnTo>
                  <a:pt x="2136731" y="3910"/>
                </a:lnTo>
                <a:lnTo>
                  <a:pt x="2071251" y="1747"/>
                </a:lnTo>
                <a:lnTo>
                  <a:pt x="2005171" y="439"/>
                </a:lnTo>
                <a:lnTo>
                  <a:pt x="1938527" y="0"/>
                </a:lnTo>
                <a:close/>
              </a:path>
            </a:pathLst>
          </a:custGeom>
          <a:solidFill>
            <a:srgbClr val="B9CDE5">
              <a:alpha val="59999"/>
            </a:srgbClr>
          </a:solidFill>
        </p:spPr>
        <p:txBody>
          <a:bodyPr wrap="square" lIns="0" tIns="0" rIns="0" bIns="0" rtlCol="0"/>
          <a:lstStyle/>
          <a:p>
            <a:endParaRPr/>
          </a:p>
        </p:txBody>
      </p:sp>
      <p:sp>
        <p:nvSpPr>
          <p:cNvPr id="16" name="object 16"/>
          <p:cNvSpPr/>
          <p:nvPr/>
        </p:nvSpPr>
        <p:spPr>
          <a:xfrm>
            <a:off x="2830399" y="3213027"/>
            <a:ext cx="298173" cy="24732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1681104" y="3213027"/>
            <a:ext cx="297069" cy="247323"/>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682884" y="3206931"/>
            <a:ext cx="297069" cy="24732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201168" y="2450592"/>
            <a:ext cx="3528060" cy="1181100"/>
          </a:xfrm>
          <a:custGeom>
            <a:avLst/>
            <a:gdLst/>
            <a:ahLst/>
            <a:cxnLst/>
            <a:rect l="l" t="t" r="r" b="b"/>
            <a:pathLst>
              <a:path w="3528060" h="1181100">
                <a:moveTo>
                  <a:pt x="1764030" y="0"/>
                </a:moveTo>
                <a:lnTo>
                  <a:pt x="1694763" y="446"/>
                </a:lnTo>
                <a:lnTo>
                  <a:pt x="1626172" y="1776"/>
                </a:lnTo>
                <a:lnTo>
                  <a:pt x="1558307" y="3973"/>
                </a:lnTo>
                <a:lnTo>
                  <a:pt x="1491217" y="7019"/>
                </a:lnTo>
                <a:lnTo>
                  <a:pt x="1424950" y="10899"/>
                </a:lnTo>
                <a:lnTo>
                  <a:pt x="1359555" y="15597"/>
                </a:lnTo>
                <a:lnTo>
                  <a:pt x="1295082" y="21095"/>
                </a:lnTo>
                <a:lnTo>
                  <a:pt x="1231580" y="27377"/>
                </a:lnTo>
                <a:lnTo>
                  <a:pt x="1169097" y="34428"/>
                </a:lnTo>
                <a:lnTo>
                  <a:pt x="1107682" y="42230"/>
                </a:lnTo>
                <a:lnTo>
                  <a:pt x="1047386" y="50768"/>
                </a:lnTo>
                <a:lnTo>
                  <a:pt x="988256" y="60024"/>
                </a:lnTo>
                <a:lnTo>
                  <a:pt x="930341" y="69983"/>
                </a:lnTo>
                <a:lnTo>
                  <a:pt x="873692" y="80628"/>
                </a:lnTo>
                <a:lnTo>
                  <a:pt x="818356" y="91942"/>
                </a:lnTo>
                <a:lnTo>
                  <a:pt x="764383" y="103909"/>
                </a:lnTo>
                <a:lnTo>
                  <a:pt x="711821" y="116513"/>
                </a:lnTo>
                <a:lnTo>
                  <a:pt x="660721" y="129738"/>
                </a:lnTo>
                <a:lnTo>
                  <a:pt x="611130" y="143566"/>
                </a:lnTo>
                <a:lnTo>
                  <a:pt x="563098" y="157982"/>
                </a:lnTo>
                <a:lnTo>
                  <a:pt x="516674" y="172969"/>
                </a:lnTo>
                <a:lnTo>
                  <a:pt x="471906" y="188510"/>
                </a:lnTo>
                <a:lnTo>
                  <a:pt x="428845" y="204590"/>
                </a:lnTo>
                <a:lnTo>
                  <a:pt x="387538" y="221192"/>
                </a:lnTo>
                <a:lnTo>
                  <a:pt x="348036" y="238299"/>
                </a:lnTo>
                <a:lnTo>
                  <a:pt x="310386" y="255895"/>
                </a:lnTo>
                <a:lnTo>
                  <a:pt x="274639" y="273964"/>
                </a:lnTo>
                <a:lnTo>
                  <a:pt x="240842" y="292489"/>
                </a:lnTo>
                <a:lnTo>
                  <a:pt x="179298" y="330842"/>
                </a:lnTo>
                <a:lnTo>
                  <a:pt x="126147" y="370823"/>
                </a:lnTo>
                <a:lnTo>
                  <a:pt x="81780" y="412300"/>
                </a:lnTo>
                <a:lnTo>
                  <a:pt x="46589" y="455143"/>
                </a:lnTo>
                <a:lnTo>
                  <a:pt x="20967" y="499219"/>
                </a:lnTo>
                <a:lnTo>
                  <a:pt x="5307" y="544399"/>
                </a:lnTo>
                <a:lnTo>
                  <a:pt x="0" y="590550"/>
                </a:lnTo>
                <a:lnTo>
                  <a:pt x="1335" y="613738"/>
                </a:lnTo>
                <a:lnTo>
                  <a:pt x="11867" y="659420"/>
                </a:lnTo>
                <a:lnTo>
                  <a:pt x="32558" y="704064"/>
                </a:lnTo>
                <a:lnTo>
                  <a:pt x="63013" y="747540"/>
                </a:lnTo>
                <a:lnTo>
                  <a:pt x="102841" y="789716"/>
                </a:lnTo>
                <a:lnTo>
                  <a:pt x="151649" y="830462"/>
                </a:lnTo>
                <a:lnTo>
                  <a:pt x="209046" y="869645"/>
                </a:lnTo>
                <a:lnTo>
                  <a:pt x="274639" y="907135"/>
                </a:lnTo>
                <a:lnTo>
                  <a:pt x="310386" y="925204"/>
                </a:lnTo>
                <a:lnTo>
                  <a:pt x="348036" y="942800"/>
                </a:lnTo>
                <a:lnTo>
                  <a:pt x="387538" y="959907"/>
                </a:lnTo>
                <a:lnTo>
                  <a:pt x="428845" y="976509"/>
                </a:lnTo>
                <a:lnTo>
                  <a:pt x="471906" y="992589"/>
                </a:lnTo>
                <a:lnTo>
                  <a:pt x="516674" y="1008130"/>
                </a:lnTo>
                <a:lnTo>
                  <a:pt x="563098" y="1023117"/>
                </a:lnTo>
                <a:lnTo>
                  <a:pt x="611130" y="1037533"/>
                </a:lnTo>
                <a:lnTo>
                  <a:pt x="660721" y="1051361"/>
                </a:lnTo>
                <a:lnTo>
                  <a:pt x="711821" y="1064586"/>
                </a:lnTo>
                <a:lnTo>
                  <a:pt x="764383" y="1077190"/>
                </a:lnTo>
                <a:lnTo>
                  <a:pt x="818356" y="1089157"/>
                </a:lnTo>
                <a:lnTo>
                  <a:pt x="873692" y="1100471"/>
                </a:lnTo>
                <a:lnTo>
                  <a:pt x="930341" y="1111116"/>
                </a:lnTo>
                <a:lnTo>
                  <a:pt x="988256" y="1121075"/>
                </a:lnTo>
                <a:lnTo>
                  <a:pt x="1047386" y="1130331"/>
                </a:lnTo>
                <a:lnTo>
                  <a:pt x="1107682" y="1138869"/>
                </a:lnTo>
                <a:lnTo>
                  <a:pt x="1169097" y="1146671"/>
                </a:lnTo>
                <a:lnTo>
                  <a:pt x="1231580" y="1153722"/>
                </a:lnTo>
                <a:lnTo>
                  <a:pt x="1295082" y="1160004"/>
                </a:lnTo>
                <a:lnTo>
                  <a:pt x="1359555" y="1165502"/>
                </a:lnTo>
                <a:lnTo>
                  <a:pt x="1424950" y="1170200"/>
                </a:lnTo>
                <a:lnTo>
                  <a:pt x="1491217" y="1174080"/>
                </a:lnTo>
                <a:lnTo>
                  <a:pt x="1558307" y="1177126"/>
                </a:lnTo>
                <a:lnTo>
                  <a:pt x="1626172" y="1179323"/>
                </a:lnTo>
                <a:lnTo>
                  <a:pt x="1694763" y="1180653"/>
                </a:lnTo>
                <a:lnTo>
                  <a:pt x="1764030" y="1181100"/>
                </a:lnTo>
                <a:lnTo>
                  <a:pt x="1833296" y="1180653"/>
                </a:lnTo>
                <a:lnTo>
                  <a:pt x="1901887" y="1179323"/>
                </a:lnTo>
                <a:lnTo>
                  <a:pt x="1969752" y="1177126"/>
                </a:lnTo>
                <a:lnTo>
                  <a:pt x="2036842" y="1174080"/>
                </a:lnTo>
                <a:lnTo>
                  <a:pt x="2103109" y="1170200"/>
                </a:lnTo>
                <a:lnTo>
                  <a:pt x="2168504" y="1165502"/>
                </a:lnTo>
                <a:lnTo>
                  <a:pt x="2232977" y="1160004"/>
                </a:lnTo>
                <a:lnTo>
                  <a:pt x="2296479" y="1153722"/>
                </a:lnTo>
                <a:lnTo>
                  <a:pt x="2358962" y="1146671"/>
                </a:lnTo>
                <a:lnTo>
                  <a:pt x="2420377" y="1138869"/>
                </a:lnTo>
                <a:lnTo>
                  <a:pt x="2480673" y="1130331"/>
                </a:lnTo>
                <a:lnTo>
                  <a:pt x="2539803" y="1121075"/>
                </a:lnTo>
                <a:lnTo>
                  <a:pt x="2597718" y="1111116"/>
                </a:lnTo>
                <a:lnTo>
                  <a:pt x="2654367" y="1100471"/>
                </a:lnTo>
                <a:lnTo>
                  <a:pt x="2709703" y="1089157"/>
                </a:lnTo>
                <a:lnTo>
                  <a:pt x="2763676" y="1077190"/>
                </a:lnTo>
                <a:lnTo>
                  <a:pt x="2816238" y="1064586"/>
                </a:lnTo>
                <a:lnTo>
                  <a:pt x="2867338" y="1051361"/>
                </a:lnTo>
                <a:lnTo>
                  <a:pt x="2916929" y="1037533"/>
                </a:lnTo>
                <a:lnTo>
                  <a:pt x="2964961" y="1023117"/>
                </a:lnTo>
                <a:lnTo>
                  <a:pt x="3011385" y="1008130"/>
                </a:lnTo>
                <a:lnTo>
                  <a:pt x="3056153" y="992589"/>
                </a:lnTo>
                <a:lnTo>
                  <a:pt x="3099214" y="976509"/>
                </a:lnTo>
                <a:lnTo>
                  <a:pt x="3140521" y="959907"/>
                </a:lnTo>
                <a:lnTo>
                  <a:pt x="3180023" y="942800"/>
                </a:lnTo>
                <a:lnTo>
                  <a:pt x="3217673" y="925204"/>
                </a:lnTo>
                <a:lnTo>
                  <a:pt x="3253420" y="907135"/>
                </a:lnTo>
                <a:lnTo>
                  <a:pt x="3287217" y="888610"/>
                </a:lnTo>
                <a:lnTo>
                  <a:pt x="3348761" y="850257"/>
                </a:lnTo>
                <a:lnTo>
                  <a:pt x="3401912" y="810276"/>
                </a:lnTo>
                <a:lnTo>
                  <a:pt x="3446279" y="768799"/>
                </a:lnTo>
                <a:lnTo>
                  <a:pt x="3481470" y="725956"/>
                </a:lnTo>
                <a:lnTo>
                  <a:pt x="3507092" y="681880"/>
                </a:lnTo>
                <a:lnTo>
                  <a:pt x="3522752" y="636700"/>
                </a:lnTo>
                <a:lnTo>
                  <a:pt x="3528060" y="590550"/>
                </a:lnTo>
                <a:lnTo>
                  <a:pt x="3526724" y="567361"/>
                </a:lnTo>
                <a:lnTo>
                  <a:pt x="3516192" y="521679"/>
                </a:lnTo>
                <a:lnTo>
                  <a:pt x="3495501" y="477035"/>
                </a:lnTo>
                <a:lnTo>
                  <a:pt x="3465046" y="433559"/>
                </a:lnTo>
                <a:lnTo>
                  <a:pt x="3425218" y="391383"/>
                </a:lnTo>
                <a:lnTo>
                  <a:pt x="3376410" y="350637"/>
                </a:lnTo>
                <a:lnTo>
                  <a:pt x="3319013" y="311454"/>
                </a:lnTo>
                <a:lnTo>
                  <a:pt x="3253420" y="273964"/>
                </a:lnTo>
                <a:lnTo>
                  <a:pt x="3217673" y="255895"/>
                </a:lnTo>
                <a:lnTo>
                  <a:pt x="3180023" y="238299"/>
                </a:lnTo>
                <a:lnTo>
                  <a:pt x="3140521" y="221192"/>
                </a:lnTo>
                <a:lnTo>
                  <a:pt x="3099214" y="204590"/>
                </a:lnTo>
                <a:lnTo>
                  <a:pt x="3056153" y="188510"/>
                </a:lnTo>
                <a:lnTo>
                  <a:pt x="3011385" y="172969"/>
                </a:lnTo>
                <a:lnTo>
                  <a:pt x="2964961" y="157982"/>
                </a:lnTo>
                <a:lnTo>
                  <a:pt x="2916929" y="143566"/>
                </a:lnTo>
                <a:lnTo>
                  <a:pt x="2867338" y="129738"/>
                </a:lnTo>
                <a:lnTo>
                  <a:pt x="2816238" y="116513"/>
                </a:lnTo>
                <a:lnTo>
                  <a:pt x="2763676" y="103909"/>
                </a:lnTo>
                <a:lnTo>
                  <a:pt x="2709703" y="91942"/>
                </a:lnTo>
                <a:lnTo>
                  <a:pt x="2654367" y="80628"/>
                </a:lnTo>
                <a:lnTo>
                  <a:pt x="2597718" y="69983"/>
                </a:lnTo>
                <a:lnTo>
                  <a:pt x="2539803" y="60024"/>
                </a:lnTo>
                <a:lnTo>
                  <a:pt x="2480673" y="50768"/>
                </a:lnTo>
                <a:lnTo>
                  <a:pt x="2420377" y="42230"/>
                </a:lnTo>
                <a:lnTo>
                  <a:pt x="2358962" y="34428"/>
                </a:lnTo>
                <a:lnTo>
                  <a:pt x="2296479" y="27377"/>
                </a:lnTo>
                <a:lnTo>
                  <a:pt x="2232977" y="21095"/>
                </a:lnTo>
                <a:lnTo>
                  <a:pt x="2168504" y="15597"/>
                </a:lnTo>
                <a:lnTo>
                  <a:pt x="2103109" y="10899"/>
                </a:lnTo>
                <a:lnTo>
                  <a:pt x="2036842" y="7019"/>
                </a:lnTo>
                <a:lnTo>
                  <a:pt x="1969752" y="3973"/>
                </a:lnTo>
                <a:lnTo>
                  <a:pt x="1901887" y="1776"/>
                </a:lnTo>
                <a:lnTo>
                  <a:pt x="1833296" y="446"/>
                </a:lnTo>
                <a:lnTo>
                  <a:pt x="1764030" y="0"/>
                </a:lnTo>
                <a:close/>
              </a:path>
            </a:pathLst>
          </a:custGeom>
          <a:solidFill>
            <a:srgbClr val="FF0000">
              <a:alpha val="16078"/>
            </a:srgbClr>
          </a:solidFill>
        </p:spPr>
        <p:txBody>
          <a:bodyPr wrap="square" lIns="0" tIns="0" rIns="0" bIns="0" rtlCol="0"/>
          <a:lstStyle/>
          <a:p>
            <a:endParaRPr/>
          </a:p>
        </p:txBody>
      </p:sp>
      <p:sp>
        <p:nvSpPr>
          <p:cNvPr id="20" name="object 20"/>
          <p:cNvSpPr/>
          <p:nvPr/>
        </p:nvSpPr>
        <p:spPr>
          <a:xfrm>
            <a:off x="2519172" y="2958083"/>
            <a:ext cx="125095" cy="0"/>
          </a:xfrm>
          <a:custGeom>
            <a:avLst/>
            <a:gdLst/>
            <a:ahLst/>
            <a:cxnLst/>
            <a:rect l="l" t="t" r="r" b="b"/>
            <a:pathLst>
              <a:path w="125094">
                <a:moveTo>
                  <a:pt x="0" y="0"/>
                </a:moveTo>
                <a:lnTo>
                  <a:pt x="124967" y="0"/>
                </a:lnTo>
              </a:path>
            </a:pathLst>
          </a:custGeom>
          <a:ln w="12192">
            <a:solidFill>
              <a:srgbClr val="000000"/>
            </a:solidFill>
          </a:ln>
        </p:spPr>
        <p:txBody>
          <a:bodyPr wrap="square" lIns="0" tIns="0" rIns="0" bIns="0" rtlCol="0"/>
          <a:lstStyle/>
          <a:p>
            <a:endParaRPr/>
          </a:p>
        </p:txBody>
      </p:sp>
      <p:sp>
        <p:nvSpPr>
          <p:cNvPr id="21" name="object 21"/>
          <p:cNvSpPr/>
          <p:nvPr/>
        </p:nvSpPr>
        <p:spPr>
          <a:xfrm>
            <a:off x="2519172" y="2895600"/>
            <a:ext cx="125095" cy="0"/>
          </a:xfrm>
          <a:custGeom>
            <a:avLst/>
            <a:gdLst/>
            <a:ahLst/>
            <a:cxnLst/>
            <a:rect l="l" t="t" r="r" b="b"/>
            <a:pathLst>
              <a:path w="125094">
                <a:moveTo>
                  <a:pt x="0" y="0"/>
                </a:moveTo>
                <a:lnTo>
                  <a:pt x="124967" y="0"/>
                </a:lnTo>
              </a:path>
            </a:pathLst>
          </a:custGeom>
          <a:ln w="12192">
            <a:solidFill>
              <a:srgbClr val="000000"/>
            </a:solidFill>
          </a:ln>
        </p:spPr>
        <p:txBody>
          <a:bodyPr wrap="square" lIns="0" tIns="0" rIns="0" bIns="0" rtlCol="0"/>
          <a:lstStyle/>
          <a:p>
            <a:endParaRPr/>
          </a:p>
        </p:txBody>
      </p:sp>
      <p:sp>
        <p:nvSpPr>
          <p:cNvPr id="22" name="object 22"/>
          <p:cNvSpPr txBox="1"/>
          <p:nvPr/>
        </p:nvSpPr>
        <p:spPr>
          <a:xfrm>
            <a:off x="1583436" y="2721864"/>
            <a:ext cx="935990" cy="431800"/>
          </a:xfrm>
          <a:prstGeom prst="rect">
            <a:avLst/>
          </a:prstGeom>
          <a:solidFill>
            <a:srgbClr val="FFC000"/>
          </a:solidFill>
          <a:ln w="12191">
            <a:solidFill>
              <a:srgbClr val="000000"/>
            </a:solidFill>
          </a:ln>
        </p:spPr>
        <p:txBody>
          <a:bodyPr vert="horz" wrap="square" lIns="0" tIns="132715" rIns="0" bIns="0" rtlCol="0">
            <a:spAutoFit/>
          </a:bodyPr>
          <a:lstStyle/>
          <a:p>
            <a:pPr marL="117475">
              <a:lnSpc>
                <a:spcPct val="100000"/>
              </a:lnSpc>
              <a:spcBef>
                <a:spcPts val="1045"/>
              </a:spcBef>
            </a:pPr>
            <a:r>
              <a:rPr sz="1100" b="1" dirty="0">
                <a:solidFill>
                  <a:srgbClr val="FF0000"/>
                </a:solidFill>
                <a:latin typeface="Meiryo UI"/>
                <a:cs typeface="Meiryo UI"/>
              </a:rPr>
              <a:t>先代経営者</a:t>
            </a:r>
            <a:endParaRPr sz="1100">
              <a:latin typeface="Meiryo UI"/>
              <a:cs typeface="Meiryo UI"/>
            </a:endParaRPr>
          </a:p>
        </p:txBody>
      </p:sp>
      <p:sp>
        <p:nvSpPr>
          <p:cNvPr id="23" name="object 23"/>
          <p:cNvSpPr txBox="1"/>
          <p:nvPr/>
        </p:nvSpPr>
        <p:spPr>
          <a:xfrm>
            <a:off x="2644139" y="2721864"/>
            <a:ext cx="935990" cy="431800"/>
          </a:xfrm>
          <a:prstGeom prst="rect">
            <a:avLst/>
          </a:prstGeom>
          <a:solidFill>
            <a:srgbClr val="92D050"/>
          </a:solidFill>
          <a:ln w="12192">
            <a:solidFill>
              <a:srgbClr val="000000"/>
            </a:solidFill>
          </a:ln>
        </p:spPr>
        <p:txBody>
          <a:bodyPr vert="horz" wrap="square" lIns="0" tIns="132715" rIns="0" bIns="0" rtlCol="0">
            <a:spAutoFit/>
          </a:bodyPr>
          <a:lstStyle/>
          <a:p>
            <a:pPr marL="257810">
              <a:lnSpc>
                <a:spcPct val="100000"/>
              </a:lnSpc>
              <a:spcBef>
                <a:spcPts val="1045"/>
              </a:spcBef>
            </a:pPr>
            <a:r>
              <a:rPr sz="1100" b="1" dirty="0">
                <a:solidFill>
                  <a:srgbClr val="FF0000"/>
                </a:solidFill>
                <a:latin typeface="Meiryo UI"/>
                <a:cs typeface="Meiryo UI"/>
              </a:rPr>
              <a:t>配偶者</a:t>
            </a:r>
            <a:endParaRPr sz="1100">
              <a:latin typeface="Meiryo UI"/>
              <a:cs typeface="Meiryo UI"/>
            </a:endParaRPr>
          </a:p>
        </p:txBody>
      </p:sp>
      <p:sp>
        <p:nvSpPr>
          <p:cNvPr id="24" name="object 24"/>
          <p:cNvSpPr/>
          <p:nvPr/>
        </p:nvSpPr>
        <p:spPr>
          <a:xfrm>
            <a:off x="2567663" y="3541776"/>
            <a:ext cx="0" cy="254635"/>
          </a:xfrm>
          <a:custGeom>
            <a:avLst/>
            <a:gdLst/>
            <a:ahLst/>
            <a:cxnLst/>
            <a:rect l="l" t="t" r="r" b="b"/>
            <a:pathLst>
              <a:path h="254635">
                <a:moveTo>
                  <a:pt x="0" y="0"/>
                </a:moveTo>
                <a:lnTo>
                  <a:pt x="0" y="254507"/>
                </a:lnTo>
              </a:path>
            </a:pathLst>
          </a:custGeom>
          <a:ln w="26873">
            <a:solidFill>
              <a:srgbClr val="000000"/>
            </a:solidFill>
          </a:ln>
        </p:spPr>
        <p:txBody>
          <a:bodyPr wrap="square" lIns="0" tIns="0" rIns="0" bIns="0" rtlCol="0"/>
          <a:lstStyle/>
          <a:p>
            <a:endParaRPr/>
          </a:p>
        </p:txBody>
      </p:sp>
      <p:sp>
        <p:nvSpPr>
          <p:cNvPr id="25" name="object 25"/>
          <p:cNvSpPr/>
          <p:nvPr/>
        </p:nvSpPr>
        <p:spPr>
          <a:xfrm>
            <a:off x="2567663" y="4104132"/>
            <a:ext cx="0" cy="118110"/>
          </a:xfrm>
          <a:custGeom>
            <a:avLst/>
            <a:gdLst/>
            <a:ahLst/>
            <a:cxnLst/>
            <a:rect l="l" t="t" r="r" b="b"/>
            <a:pathLst>
              <a:path h="118110">
                <a:moveTo>
                  <a:pt x="0" y="0"/>
                </a:moveTo>
                <a:lnTo>
                  <a:pt x="0" y="118110"/>
                </a:lnTo>
              </a:path>
            </a:pathLst>
          </a:custGeom>
          <a:ln w="26873">
            <a:solidFill>
              <a:srgbClr val="000000"/>
            </a:solidFill>
          </a:ln>
        </p:spPr>
        <p:txBody>
          <a:bodyPr wrap="square" lIns="0" tIns="0" rIns="0" bIns="0" rtlCol="0"/>
          <a:lstStyle/>
          <a:p>
            <a:endParaRPr/>
          </a:p>
        </p:txBody>
      </p:sp>
      <p:sp>
        <p:nvSpPr>
          <p:cNvPr id="26" name="object 26"/>
          <p:cNvSpPr/>
          <p:nvPr/>
        </p:nvSpPr>
        <p:spPr>
          <a:xfrm>
            <a:off x="2567663" y="4581905"/>
            <a:ext cx="0" cy="966469"/>
          </a:xfrm>
          <a:custGeom>
            <a:avLst/>
            <a:gdLst/>
            <a:ahLst/>
            <a:cxnLst/>
            <a:rect l="l" t="t" r="r" b="b"/>
            <a:pathLst>
              <a:path h="966470">
                <a:moveTo>
                  <a:pt x="0" y="0"/>
                </a:moveTo>
                <a:lnTo>
                  <a:pt x="0" y="966063"/>
                </a:lnTo>
              </a:path>
            </a:pathLst>
          </a:custGeom>
          <a:ln w="26873">
            <a:solidFill>
              <a:srgbClr val="000000"/>
            </a:solidFill>
          </a:ln>
        </p:spPr>
        <p:txBody>
          <a:bodyPr wrap="square" lIns="0" tIns="0" rIns="0" bIns="0" rtlCol="0"/>
          <a:lstStyle/>
          <a:p>
            <a:endParaRPr/>
          </a:p>
        </p:txBody>
      </p:sp>
      <p:sp>
        <p:nvSpPr>
          <p:cNvPr id="27" name="object 27"/>
          <p:cNvSpPr/>
          <p:nvPr/>
        </p:nvSpPr>
        <p:spPr>
          <a:xfrm>
            <a:off x="957072" y="2348483"/>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28" name="object 28"/>
          <p:cNvSpPr/>
          <p:nvPr/>
        </p:nvSpPr>
        <p:spPr>
          <a:xfrm>
            <a:off x="957072" y="2348483"/>
            <a:ext cx="1055370" cy="0"/>
          </a:xfrm>
          <a:custGeom>
            <a:avLst/>
            <a:gdLst/>
            <a:ahLst/>
            <a:cxnLst/>
            <a:rect l="l" t="t" r="r" b="b"/>
            <a:pathLst>
              <a:path w="1055370">
                <a:moveTo>
                  <a:pt x="0" y="0"/>
                </a:moveTo>
                <a:lnTo>
                  <a:pt x="1055154" y="0"/>
                </a:lnTo>
              </a:path>
            </a:pathLst>
          </a:custGeom>
          <a:ln w="12192">
            <a:solidFill>
              <a:srgbClr val="000000"/>
            </a:solidFill>
          </a:ln>
        </p:spPr>
        <p:txBody>
          <a:bodyPr wrap="square" lIns="0" tIns="0" rIns="0" bIns="0" rtlCol="0"/>
          <a:lstStyle/>
          <a:p>
            <a:endParaRPr/>
          </a:p>
        </p:txBody>
      </p:sp>
      <p:sp>
        <p:nvSpPr>
          <p:cNvPr id="29" name="object 29"/>
          <p:cNvSpPr/>
          <p:nvPr/>
        </p:nvSpPr>
        <p:spPr>
          <a:xfrm>
            <a:off x="2011679" y="2353055"/>
            <a:ext cx="0" cy="369570"/>
          </a:xfrm>
          <a:custGeom>
            <a:avLst/>
            <a:gdLst/>
            <a:ahLst/>
            <a:cxnLst/>
            <a:rect l="l" t="t" r="r" b="b"/>
            <a:pathLst>
              <a:path h="369569">
                <a:moveTo>
                  <a:pt x="0" y="0"/>
                </a:moveTo>
                <a:lnTo>
                  <a:pt x="0" y="368998"/>
                </a:lnTo>
              </a:path>
            </a:pathLst>
          </a:custGeom>
          <a:ln w="12192">
            <a:solidFill>
              <a:srgbClr val="000000"/>
            </a:solidFill>
          </a:ln>
        </p:spPr>
        <p:txBody>
          <a:bodyPr wrap="square" lIns="0" tIns="0" rIns="0" bIns="0" rtlCol="0"/>
          <a:lstStyle/>
          <a:p>
            <a:endParaRPr/>
          </a:p>
        </p:txBody>
      </p:sp>
      <p:sp>
        <p:nvSpPr>
          <p:cNvPr id="30" name="object 30"/>
          <p:cNvSpPr txBox="1"/>
          <p:nvPr/>
        </p:nvSpPr>
        <p:spPr>
          <a:xfrm>
            <a:off x="481583" y="2721864"/>
            <a:ext cx="935990" cy="431800"/>
          </a:xfrm>
          <a:prstGeom prst="rect">
            <a:avLst/>
          </a:prstGeom>
          <a:solidFill>
            <a:srgbClr val="FFC000"/>
          </a:solidFill>
          <a:ln w="12192">
            <a:solidFill>
              <a:srgbClr val="000000"/>
            </a:solidFill>
          </a:ln>
        </p:spPr>
        <p:txBody>
          <a:bodyPr vert="horz" wrap="square" lIns="0" tIns="132715" rIns="0" bIns="0" rtlCol="0">
            <a:spAutoFit/>
          </a:bodyPr>
          <a:lstStyle/>
          <a:p>
            <a:pPr marL="116839">
              <a:lnSpc>
                <a:spcPct val="100000"/>
              </a:lnSpc>
              <a:spcBef>
                <a:spcPts val="1045"/>
              </a:spcBef>
            </a:pPr>
            <a:r>
              <a:rPr sz="1100" b="1" dirty="0">
                <a:solidFill>
                  <a:srgbClr val="FF0000"/>
                </a:solidFill>
                <a:latin typeface="Meiryo UI"/>
                <a:cs typeface="Meiryo UI"/>
              </a:rPr>
              <a:t>同族関係者</a:t>
            </a:r>
            <a:endParaRPr sz="1100">
              <a:latin typeface="Meiryo UI"/>
              <a:cs typeface="Meiryo UI"/>
            </a:endParaRPr>
          </a:p>
        </p:txBody>
      </p:sp>
      <p:sp>
        <p:nvSpPr>
          <p:cNvPr id="31" name="object 31"/>
          <p:cNvSpPr txBox="1"/>
          <p:nvPr/>
        </p:nvSpPr>
        <p:spPr>
          <a:xfrm>
            <a:off x="3729228" y="2721864"/>
            <a:ext cx="935990" cy="431800"/>
          </a:xfrm>
          <a:prstGeom prst="rect">
            <a:avLst/>
          </a:prstGeom>
          <a:solidFill>
            <a:srgbClr val="C0C0C0"/>
          </a:solidFill>
          <a:ln w="12192">
            <a:solidFill>
              <a:srgbClr val="000000"/>
            </a:solidFill>
          </a:ln>
        </p:spPr>
        <p:txBody>
          <a:bodyPr vert="horz" wrap="square" lIns="0" tIns="132715" rIns="0" bIns="0" rtlCol="0">
            <a:spAutoFit/>
          </a:bodyPr>
          <a:lstStyle/>
          <a:p>
            <a:pPr marL="257175">
              <a:lnSpc>
                <a:spcPct val="100000"/>
              </a:lnSpc>
              <a:spcBef>
                <a:spcPts val="1045"/>
              </a:spcBef>
            </a:pPr>
            <a:r>
              <a:rPr sz="1100" b="1" dirty="0">
                <a:solidFill>
                  <a:srgbClr val="FF0000"/>
                </a:solidFill>
                <a:latin typeface="Meiryo UI"/>
                <a:cs typeface="Meiryo UI"/>
              </a:rPr>
              <a:t>第三者</a:t>
            </a:r>
            <a:endParaRPr sz="1100">
              <a:latin typeface="Meiryo UI"/>
              <a:cs typeface="Meiryo UI"/>
            </a:endParaRPr>
          </a:p>
        </p:txBody>
      </p:sp>
      <p:sp>
        <p:nvSpPr>
          <p:cNvPr id="32" name="object 32"/>
          <p:cNvSpPr txBox="1"/>
          <p:nvPr/>
        </p:nvSpPr>
        <p:spPr>
          <a:xfrm>
            <a:off x="1287324" y="4326116"/>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33" name="object 33"/>
          <p:cNvSpPr txBox="1"/>
          <p:nvPr/>
        </p:nvSpPr>
        <p:spPr>
          <a:xfrm>
            <a:off x="2142247" y="4330762"/>
            <a:ext cx="1111885" cy="170815"/>
          </a:xfrm>
          <a:prstGeom prst="rect">
            <a:avLst/>
          </a:prstGeom>
        </p:spPr>
        <p:txBody>
          <a:bodyPr vert="horz" wrap="square" lIns="0" tIns="8890" rIns="0" bIns="0" rtlCol="0">
            <a:spAutoFit/>
          </a:bodyPr>
          <a:lstStyle/>
          <a:p>
            <a:pPr>
              <a:lnSpc>
                <a:spcPct val="100000"/>
              </a:lnSpc>
              <a:spcBef>
                <a:spcPts val="70"/>
              </a:spcBef>
              <a:tabLst>
                <a:tab pos="842644" algn="l"/>
              </a:tabLst>
            </a:pPr>
            <a:r>
              <a:rPr sz="1050" b="1" spc="0" dirty="0">
                <a:latin typeface="Meiryo UI"/>
                <a:cs typeface="Meiryo UI"/>
              </a:rPr>
              <a:t>贈与	贈与</a:t>
            </a:r>
            <a:endParaRPr sz="1050">
              <a:latin typeface="Meiryo UI"/>
              <a:cs typeface="Meiryo UI"/>
            </a:endParaRPr>
          </a:p>
        </p:txBody>
      </p:sp>
      <p:sp>
        <p:nvSpPr>
          <p:cNvPr id="34" name="object 34"/>
          <p:cNvSpPr txBox="1"/>
          <p:nvPr/>
        </p:nvSpPr>
        <p:spPr>
          <a:xfrm>
            <a:off x="3879708" y="4326116"/>
            <a:ext cx="294005" cy="186690"/>
          </a:xfrm>
          <a:prstGeom prst="rect">
            <a:avLst/>
          </a:prstGeom>
        </p:spPr>
        <p:txBody>
          <a:bodyPr vert="horz" wrap="square" lIns="0" tIns="13335" rIns="0" bIns="0" rtlCol="0">
            <a:spAutoFit/>
          </a:bodyPr>
          <a:lstStyle/>
          <a:p>
            <a:pPr marL="12700">
              <a:lnSpc>
                <a:spcPct val="100000"/>
              </a:lnSpc>
              <a:spcBef>
                <a:spcPts val="105"/>
              </a:spcBef>
            </a:pPr>
            <a:r>
              <a:rPr sz="1050" b="1" spc="0" dirty="0">
                <a:latin typeface="Meiryo UI"/>
                <a:cs typeface="Meiryo UI"/>
              </a:rPr>
              <a:t>贈与</a:t>
            </a:r>
            <a:endParaRPr sz="1050">
              <a:latin typeface="Meiryo UI"/>
              <a:cs typeface="Meiryo UI"/>
            </a:endParaRPr>
          </a:p>
        </p:txBody>
      </p:sp>
      <p:sp>
        <p:nvSpPr>
          <p:cNvPr id="35" name="object 35"/>
          <p:cNvSpPr txBox="1"/>
          <p:nvPr/>
        </p:nvSpPr>
        <p:spPr>
          <a:xfrm>
            <a:off x="847344" y="5541645"/>
            <a:ext cx="937260" cy="432434"/>
          </a:xfrm>
          <a:prstGeom prst="rect">
            <a:avLst/>
          </a:prstGeom>
          <a:solidFill>
            <a:srgbClr val="DCE6F2"/>
          </a:solidFill>
          <a:ln w="12191">
            <a:solidFill>
              <a:srgbClr val="000000"/>
            </a:solidFill>
          </a:ln>
        </p:spPr>
        <p:txBody>
          <a:bodyPr vert="horz" wrap="square" lIns="0" tIns="48260" rIns="0" bIns="0" rtlCol="0">
            <a:spAutoFit/>
          </a:bodyPr>
          <a:lstStyle/>
          <a:p>
            <a:pPr marL="1905" algn="ctr">
              <a:lnSpc>
                <a:spcPct val="100000"/>
              </a:lnSpc>
              <a:spcBef>
                <a:spcPts val="380"/>
              </a:spcBef>
            </a:pPr>
            <a:r>
              <a:rPr sz="1100" b="1" dirty="0">
                <a:solidFill>
                  <a:srgbClr val="FF0000"/>
                </a:solidFill>
                <a:latin typeface="Meiryo UI"/>
                <a:cs typeface="Meiryo UI"/>
              </a:rPr>
              <a:t>後継者</a:t>
            </a:r>
            <a:endParaRPr sz="1100">
              <a:latin typeface="Meiryo UI"/>
              <a:cs typeface="Meiryo UI"/>
            </a:endParaRPr>
          </a:p>
          <a:p>
            <a:pPr marL="1905" algn="ctr">
              <a:lnSpc>
                <a:spcPct val="100000"/>
              </a:lnSpc>
            </a:pPr>
            <a:r>
              <a:rPr sz="1100" b="1" dirty="0">
                <a:solidFill>
                  <a:srgbClr val="FF0000"/>
                </a:solidFill>
                <a:latin typeface="Meiryo UI"/>
                <a:cs typeface="Meiryo UI"/>
              </a:rPr>
              <a:t>（長男）</a:t>
            </a:r>
            <a:endParaRPr sz="1100">
              <a:latin typeface="Meiryo UI"/>
              <a:cs typeface="Meiryo UI"/>
            </a:endParaRPr>
          </a:p>
        </p:txBody>
      </p:sp>
      <p:sp>
        <p:nvSpPr>
          <p:cNvPr id="36" name="object 36"/>
          <p:cNvSpPr/>
          <p:nvPr/>
        </p:nvSpPr>
        <p:spPr>
          <a:xfrm>
            <a:off x="1309116" y="5300471"/>
            <a:ext cx="0" cy="240665"/>
          </a:xfrm>
          <a:custGeom>
            <a:avLst/>
            <a:gdLst/>
            <a:ahLst/>
            <a:cxnLst/>
            <a:rect l="l" t="t" r="r" b="b"/>
            <a:pathLst>
              <a:path h="240664">
                <a:moveTo>
                  <a:pt x="0" y="0"/>
                </a:moveTo>
                <a:lnTo>
                  <a:pt x="0" y="240271"/>
                </a:lnTo>
              </a:path>
            </a:pathLst>
          </a:custGeom>
          <a:ln w="12192">
            <a:solidFill>
              <a:srgbClr val="000000"/>
            </a:solidFill>
          </a:ln>
        </p:spPr>
        <p:txBody>
          <a:bodyPr wrap="square" lIns="0" tIns="0" rIns="0" bIns="0" rtlCol="0"/>
          <a:lstStyle/>
          <a:p>
            <a:endParaRPr/>
          </a:p>
        </p:txBody>
      </p:sp>
      <p:sp>
        <p:nvSpPr>
          <p:cNvPr id="37" name="object 37"/>
          <p:cNvSpPr txBox="1"/>
          <p:nvPr/>
        </p:nvSpPr>
        <p:spPr>
          <a:xfrm>
            <a:off x="2092451" y="5541645"/>
            <a:ext cx="935990" cy="432434"/>
          </a:xfrm>
          <a:prstGeom prst="rect">
            <a:avLst/>
          </a:prstGeom>
          <a:solidFill>
            <a:srgbClr val="DCE6F2"/>
          </a:solidFill>
          <a:ln w="12191">
            <a:solidFill>
              <a:srgbClr val="000000"/>
            </a:solidFill>
          </a:ln>
        </p:spPr>
        <p:txBody>
          <a:bodyPr vert="horz" wrap="square" lIns="0" tIns="48260" rIns="0" bIns="0" rtlCol="0">
            <a:spAutoFit/>
          </a:bodyPr>
          <a:lstStyle/>
          <a:p>
            <a:pPr algn="ctr">
              <a:lnSpc>
                <a:spcPct val="100000"/>
              </a:lnSpc>
              <a:spcBef>
                <a:spcPts val="380"/>
              </a:spcBef>
            </a:pPr>
            <a:r>
              <a:rPr sz="1100" b="1" dirty="0">
                <a:solidFill>
                  <a:srgbClr val="FF0000"/>
                </a:solidFill>
                <a:latin typeface="Meiryo UI"/>
                <a:cs typeface="Meiryo UI"/>
              </a:rPr>
              <a:t>後継者</a:t>
            </a:r>
            <a:endParaRPr sz="1100">
              <a:latin typeface="Meiryo UI"/>
              <a:cs typeface="Meiryo UI"/>
            </a:endParaRPr>
          </a:p>
          <a:p>
            <a:pPr algn="ctr">
              <a:lnSpc>
                <a:spcPct val="100000"/>
              </a:lnSpc>
            </a:pPr>
            <a:r>
              <a:rPr sz="1100" b="1" dirty="0">
                <a:solidFill>
                  <a:srgbClr val="FF0000"/>
                </a:solidFill>
                <a:latin typeface="Meiryo UI"/>
                <a:cs typeface="Meiryo UI"/>
              </a:rPr>
              <a:t>（次男）</a:t>
            </a:r>
            <a:endParaRPr sz="1100">
              <a:latin typeface="Meiryo UI"/>
              <a:cs typeface="Meiryo UI"/>
            </a:endParaRPr>
          </a:p>
        </p:txBody>
      </p:sp>
      <p:sp>
        <p:nvSpPr>
          <p:cNvPr id="38" name="object 38"/>
          <p:cNvSpPr/>
          <p:nvPr/>
        </p:nvSpPr>
        <p:spPr>
          <a:xfrm>
            <a:off x="1316736" y="5300471"/>
            <a:ext cx="1240790" cy="0"/>
          </a:xfrm>
          <a:custGeom>
            <a:avLst/>
            <a:gdLst/>
            <a:ahLst/>
            <a:cxnLst/>
            <a:rect l="l" t="t" r="r" b="b"/>
            <a:pathLst>
              <a:path w="1240789">
                <a:moveTo>
                  <a:pt x="0" y="0"/>
                </a:moveTo>
                <a:lnTo>
                  <a:pt x="1240713" y="0"/>
                </a:lnTo>
              </a:path>
            </a:pathLst>
          </a:custGeom>
          <a:ln w="12192">
            <a:solidFill>
              <a:srgbClr val="000000"/>
            </a:solidFill>
          </a:ln>
        </p:spPr>
        <p:txBody>
          <a:bodyPr wrap="square" lIns="0" tIns="0" rIns="0" bIns="0" rtlCol="0"/>
          <a:lstStyle/>
          <a:p>
            <a:endParaRPr/>
          </a:p>
        </p:txBody>
      </p:sp>
      <p:sp>
        <p:nvSpPr>
          <p:cNvPr id="39" name="object 39"/>
          <p:cNvSpPr txBox="1"/>
          <p:nvPr/>
        </p:nvSpPr>
        <p:spPr>
          <a:xfrm>
            <a:off x="5182584" y="4267048"/>
            <a:ext cx="63373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メイリオ"/>
                <a:cs typeface="メイリオ"/>
              </a:rPr>
              <a:t>改正案</a:t>
            </a:r>
            <a:endParaRPr sz="1600">
              <a:latin typeface="メイリオ"/>
              <a:cs typeface="メイリオ"/>
            </a:endParaRPr>
          </a:p>
        </p:txBody>
      </p:sp>
      <p:sp>
        <p:nvSpPr>
          <p:cNvPr id="40" name="object 40"/>
          <p:cNvSpPr txBox="1"/>
          <p:nvPr/>
        </p:nvSpPr>
        <p:spPr>
          <a:xfrm>
            <a:off x="3356990" y="5541645"/>
            <a:ext cx="934085" cy="432434"/>
          </a:xfrm>
          <a:prstGeom prst="rect">
            <a:avLst/>
          </a:prstGeom>
          <a:solidFill>
            <a:srgbClr val="DCE6F2"/>
          </a:solidFill>
          <a:ln w="12192">
            <a:solidFill>
              <a:srgbClr val="000000"/>
            </a:solidFill>
          </a:ln>
        </p:spPr>
        <p:txBody>
          <a:bodyPr vert="horz" wrap="square" lIns="0" tIns="50165" rIns="0" bIns="0" rtlCol="0">
            <a:spAutoFit/>
          </a:bodyPr>
          <a:lstStyle/>
          <a:p>
            <a:pPr marR="12700" algn="ctr">
              <a:lnSpc>
                <a:spcPct val="100000"/>
              </a:lnSpc>
              <a:spcBef>
                <a:spcPts val="395"/>
              </a:spcBef>
            </a:pPr>
            <a:r>
              <a:rPr sz="1100" b="1" dirty="0">
                <a:solidFill>
                  <a:srgbClr val="FF0000"/>
                </a:solidFill>
                <a:latin typeface="Meiryo UI"/>
                <a:cs typeface="Meiryo UI"/>
              </a:rPr>
              <a:t>後継者</a:t>
            </a:r>
            <a:endParaRPr sz="1100">
              <a:latin typeface="Meiryo UI"/>
              <a:cs typeface="Meiryo UI"/>
            </a:endParaRPr>
          </a:p>
          <a:p>
            <a:pPr marR="12700" algn="ctr">
              <a:lnSpc>
                <a:spcPct val="100000"/>
              </a:lnSpc>
            </a:pPr>
            <a:r>
              <a:rPr sz="1100" b="1" dirty="0">
                <a:solidFill>
                  <a:srgbClr val="FF0000"/>
                </a:solidFill>
                <a:latin typeface="Meiryo UI"/>
                <a:cs typeface="Meiryo UI"/>
              </a:rPr>
              <a:t>（長女）</a:t>
            </a:r>
            <a:endParaRPr sz="1100">
              <a:latin typeface="Meiryo UI"/>
              <a:cs typeface="Meiryo UI"/>
            </a:endParaRPr>
          </a:p>
        </p:txBody>
      </p:sp>
      <p:sp>
        <p:nvSpPr>
          <p:cNvPr id="41" name="object 41"/>
          <p:cNvSpPr/>
          <p:nvPr/>
        </p:nvSpPr>
        <p:spPr>
          <a:xfrm>
            <a:off x="3800855" y="5303520"/>
            <a:ext cx="0" cy="240665"/>
          </a:xfrm>
          <a:custGeom>
            <a:avLst/>
            <a:gdLst/>
            <a:ahLst/>
            <a:cxnLst/>
            <a:rect l="l" t="t" r="r" b="b"/>
            <a:pathLst>
              <a:path h="240664">
                <a:moveTo>
                  <a:pt x="0" y="0"/>
                </a:moveTo>
                <a:lnTo>
                  <a:pt x="0" y="240271"/>
                </a:lnTo>
              </a:path>
            </a:pathLst>
          </a:custGeom>
          <a:ln w="12192">
            <a:solidFill>
              <a:srgbClr val="000000"/>
            </a:solidFill>
          </a:ln>
        </p:spPr>
        <p:txBody>
          <a:bodyPr wrap="square" lIns="0" tIns="0" rIns="0" bIns="0" rtlCol="0"/>
          <a:lstStyle/>
          <a:p>
            <a:endParaRPr/>
          </a:p>
        </p:txBody>
      </p:sp>
      <p:sp>
        <p:nvSpPr>
          <p:cNvPr id="42" name="object 42"/>
          <p:cNvSpPr/>
          <p:nvPr/>
        </p:nvSpPr>
        <p:spPr>
          <a:xfrm>
            <a:off x="2557272" y="5300471"/>
            <a:ext cx="1240790" cy="0"/>
          </a:xfrm>
          <a:custGeom>
            <a:avLst/>
            <a:gdLst/>
            <a:ahLst/>
            <a:cxnLst/>
            <a:rect l="l" t="t" r="r" b="b"/>
            <a:pathLst>
              <a:path w="1240789">
                <a:moveTo>
                  <a:pt x="0" y="0"/>
                </a:moveTo>
                <a:lnTo>
                  <a:pt x="1240713" y="0"/>
                </a:lnTo>
              </a:path>
            </a:pathLst>
          </a:custGeom>
          <a:ln w="12192">
            <a:solidFill>
              <a:srgbClr val="000000"/>
            </a:solidFill>
          </a:ln>
        </p:spPr>
        <p:txBody>
          <a:bodyPr wrap="square" lIns="0" tIns="0" rIns="0" bIns="0" rtlCol="0"/>
          <a:lstStyle/>
          <a:p>
            <a:endParaRPr/>
          </a:p>
        </p:txBody>
      </p:sp>
      <p:sp>
        <p:nvSpPr>
          <p:cNvPr id="43" name="object 43"/>
          <p:cNvSpPr txBox="1"/>
          <p:nvPr/>
        </p:nvSpPr>
        <p:spPr>
          <a:xfrm>
            <a:off x="5080476" y="2403797"/>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5" dirty="0" smtClean="0">
                <a:uFill>
                  <a:solidFill>
                    <a:srgbClr val="000000"/>
                  </a:solidFill>
                </a:uFill>
                <a:latin typeface="Meiryo UI" panose="020B0604030504040204" pitchFamily="50" charset="-128"/>
                <a:ea typeface="Meiryo UI" panose="020B0604030504040204" pitchFamily="50" charset="-128"/>
                <a:cs typeface="Meiryo UI"/>
              </a:rPr>
              <a:t>従来</a:t>
            </a:r>
            <a:r>
              <a:rPr sz="1600" b="1" u="sng" spc="-5" dirty="0" err="1" smtClean="0">
                <a:uFill>
                  <a:solidFill>
                    <a:srgbClr val="000000"/>
                  </a:solidFill>
                </a:uFill>
                <a:latin typeface="Meiryo UI" panose="020B0604030504040204" pitchFamily="50" charset="-128"/>
                <a:ea typeface="Meiryo UI" panose="020B0604030504040204" pitchFamily="50" charset="-128"/>
                <a:cs typeface="Meiryo UI"/>
              </a:rPr>
              <a:t>制度</a:t>
            </a:r>
            <a:endParaRPr sz="1600" dirty="0">
              <a:latin typeface="Meiryo UI" panose="020B0604030504040204" pitchFamily="50" charset="-128"/>
              <a:ea typeface="Meiryo UI" panose="020B0604030504040204" pitchFamily="50" charset="-128"/>
              <a:cs typeface="Meiryo UI"/>
            </a:endParaRPr>
          </a:p>
        </p:txBody>
      </p:sp>
      <p:sp>
        <p:nvSpPr>
          <p:cNvPr id="44" name="object 44"/>
          <p:cNvSpPr txBox="1"/>
          <p:nvPr/>
        </p:nvSpPr>
        <p:spPr>
          <a:xfrm>
            <a:off x="4966715" y="2831592"/>
            <a:ext cx="4666615" cy="585470"/>
          </a:xfrm>
          <a:prstGeom prst="rect">
            <a:avLst/>
          </a:prstGeom>
          <a:ln w="9144">
            <a:solidFill>
              <a:srgbClr val="000000"/>
            </a:solidFill>
          </a:ln>
        </p:spPr>
        <p:txBody>
          <a:bodyPr vert="horz" wrap="square" lIns="0" tIns="49530" rIns="0" bIns="0" rtlCol="0">
            <a:spAutoFit/>
          </a:bodyPr>
          <a:lstStyle/>
          <a:p>
            <a:pPr marL="90805" marR="160020" indent="-635">
              <a:lnSpc>
                <a:spcPct val="100000"/>
              </a:lnSpc>
              <a:spcBef>
                <a:spcPts val="390"/>
              </a:spcBef>
            </a:pPr>
            <a:r>
              <a:rPr sz="1600" b="1" spc="-5" dirty="0">
                <a:latin typeface="Meiryo UI"/>
                <a:cs typeface="Meiryo UI"/>
              </a:rPr>
              <a:t>60歳以上の父母又</a:t>
            </a:r>
            <a:r>
              <a:rPr sz="1600" b="1" spc="-15" dirty="0">
                <a:latin typeface="Meiryo UI"/>
                <a:cs typeface="Meiryo UI"/>
              </a:rPr>
              <a:t>は</a:t>
            </a:r>
            <a:r>
              <a:rPr sz="1600" b="1" spc="-5" dirty="0">
                <a:latin typeface="Meiryo UI"/>
                <a:cs typeface="Meiryo UI"/>
              </a:rPr>
              <a:t>祖父母</a:t>
            </a:r>
            <a:r>
              <a:rPr sz="1600" b="1" dirty="0">
                <a:latin typeface="Meiryo UI"/>
                <a:cs typeface="Meiryo UI"/>
              </a:rPr>
              <a:t>か</a:t>
            </a:r>
            <a:r>
              <a:rPr sz="1600" b="1" spc="-10" dirty="0">
                <a:latin typeface="Meiryo UI"/>
                <a:cs typeface="Meiryo UI"/>
              </a:rPr>
              <a:t>ら</a:t>
            </a:r>
            <a:r>
              <a:rPr sz="1600" b="1" dirty="0">
                <a:latin typeface="Meiryo UI"/>
                <a:cs typeface="Meiryo UI"/>
              </a:rPr>
              <a:t>、</a:t>
            </a:r>
            <a:r>
              <a:rPr sz="1600" b="1" spc="-5" dirty="0">
                <a:latin typeface="Meiryo UI"/>
                <a:cs typeface="Meiryo UI"/>
              </a:rPr>
              <a:t>2</a:t>
            </a:r>
            <a:r>
              <a:rPr sz="1600" b="1" spc="0" dirty="0">
                <a:latin typeface="Meiryo UI"/>
                <a:cs typeface="Meiryo UI"/>
              </a:rPr>
              <a:t>0</a:t>
            </a:r>
            <a:r>
              <a:rPr sz="1600" b="1" spc="-5" dirty="0">
                <a:latin typeface="Meiryo UI"/>
                <a:cs typeface="Meiryo UI"/>
              </a:rPr>
              <a:t>歳以上</a:t>
            </a:r>
            <a:r>
              <a:rPr sz="1600" b="1" spc="0" dirty="0">
                <a:latin typeface="Meiryo UI"/>
                <a:cs typeface="Meiryo UI"/>
              </a:rPr>
              <a:t>の</a:t>
            </a:r>
            <a:r>
              <a:rPr sz="1600" b="1" spc="-5" dirty="0">
                <a:latin typeface="Meiryo UI"/>
                <a:cs typeface="Meiryo UI"/>
              </a:rPr>
              <a:t>子又 </a:t>
            </a:r>
            <a:r>
              <a:rPr sz="1600" b="1" spc="-15" dirty="0">
                <a:latin typeface="Meiryo UI"/>
                <a:cs typeface="Meiryo UI"/>
              </a:rPr>
              <a:t>は</a:t>
            </a:r>
            <a:r>
              <a:rPr sz="1600" b="1" spc="-5" dirty="0">
                <a:latin typeface="Meiryo UI"/>
                <a:cs typeface="Meiryo UI"/>
              </a:rPr>
              <a:t>孫</a:t>
            </a:r>
            <a:r>
              <a:rPr sz="1600" b="1" spc="-10" dirty="0">
                <a:latin typeface="Meiryo UI"/>
                <a:cs typeface="Meiryo UI"/>
              </a:rPr>
              <a:t>への贈与が</a:t>
            </a:r>
            <a:r>
              <a:rPr sz="1600" b="1" spc="-5" dirty="0">
                <a:latin typeface="Meiryo UI"/>
                <a:cs typeface="Meiryo UI"/>
              </a:rPr>
              <a:t>相続時精算課</a:t>
            </a:r>
            <a:r>
              <a:rPr sz="1600" b="1" dirty="0">
                <a:latin typeface="Meiryo UI"/>
                <a:cs typeface="Meiryo UI"/>
              </a:rPr>
              <a:t>税</a:t>
            </a:r>
            <a:r>
              <a:rPr sz="1600" b="1" spc="-5" dirty="0">
                <a:latin typeface="Meiryo UI"/>
                <a:cs typeface="Meiryo UI"/>
              </a:rPr>
              <a:t>制度の</a:t>
            </a:r>
            <a:r>
              <a:rPr sz="1600" b="1" dirty="0">
                <a:latin typeface="Meiryo UI"/>
                <a:cs typeface="Meiryo UI"/>
              </a:rPr>
              <a:t>対</a:t>
            </a:r>
            <a:r>
              <a:rPr sz="1600" b="1" spc="-5" dirty="0">
                <a:latin typeface="Meiryo UI"/>
                <a:cs typeface="Meiryo UI"/>
              </a:rPr>
              <a:t>象</a:t>
            </a:r>
            <a:endParaRPr sz="1600">
              <a:latin typeface="Meiryo UI"/>
              <a:cs typeface="Meiryo UI"/>
            </a:endParaRPr>
          </a:p>
        </p:txBody>
      </p:sp>
      <p:sp>
        <p:nvSpPr>
          <p:cNvPr id="45" name="object 45"/>
          <p:cNvSpPr txBox="1"/>
          <p:nvPr/>
        </p:nvSpPr>
        <p:spPr>
          <a:xfrm>
            <a:off x="4966715" y="4581144"/>
            <a:ext cx="4666615" cy="1077595"/>
          </a:xfrm>
          <a:prstGeom prst="rect">
            <a:avLst/>
          </a:prstGeom>
          <a:ln w="9144">
            <a:solidFill>
              <a:srgbClr val="000000"/>
            </a:solidFill>
          </a:ln>
        </p:spPr>
        <p:txBody>
          <a:bodyPr vert="horz" wrap="square" lIns="0" tIns="51435" rIns="0" bIns="0" rtlCol="0">
            <a:spAutoFit/>
          </a:bodyPr>
          <a:lstStyle/>
          <a:p>
            <a:pPr marL="90170" marR="200025">
              <a:lnSpc>
                <a:spcPct val="100000"/>
              </a:lnSpc>
              <a:spcBef>
                <a:spcPts val="405"/>
              </a:spcBef>
            </a:pPr>
            <a:r>
              <a:rPr sz="1600" b="1" spc="-5" dirty="0">
                <a:latin typeface="Meiryo UI"/>
                <a:cs typeface="Meiryo UI"/>
              </a:rPr>
              <a:t>現行制度</a:t>
            </a:r>
            <a:r>
              <a:rPr sz="1600" b="1" spc="-10" dirty="0">
                <a:latin typeface="Meiryo UI"/>
                <a:cs typeface="Meiryo UI"/>
              </a:rPr>
              <a:t>に</a:t>
            </a:r>
            <a:r>
              <a:rPr sz="1600" b="1" spc="-5" dirty="0">
                <a:latin typeface="Meiryo UI"/>
                <a:cs typeface="Meiryo UI"/>
              </a:rPr>
              <a:t>加え</a:t>
            </a:r>
            <a:r>
              <a:rPr sz="1600" b="1" spc="-10" dirty="0">
                <a:latin typeface="Meiryo UI"/>
                <a:cs typeface="Meiryo UI"/>
              </a:rPr>
              <a:t>て、</a:t>
            </a:r>
            <a:r>
              <a:rPr sz="1600" b="1" spc="-5" dirty="0">
                <a:latin typeface="Meiryo UI"/>
                <a:cs typeface="Meiryo UI"/>
              </a:rPr>
              <a:t>事業承継税制</a:t>
            </a:r>
            <a:r>
              <a:rPr sz="1600" b="1" spc="0" dirty="0">
                <a:latin typeface="Meiryo UI"/>
                <a:cs typeface="Meiryo UI"/>
              </a:rPr>
              <a:t>の</a:t>
            </a:r>
            <a:r>
              <a:rPr sz="1600" b="1" spc="-5" dirty="0">
                <a:latin typeface="Meiryo UI"/>
                <a:cs typeface="Meiryo UI"/>
              </a:rPr>
              <a:t>適用</a:t>
            </a:r>
            <a:r>
              <a:rPr sz="1600" b="1" dirty="0">
                <a:latin typeface="Meiryo UI"/>
                <a:cs typeface="Meiryo UI"/>
              </a:rPr>
              <a:t>を</a:t>
            </a:r>
            <a:r>
              <a:rPr sz="1600" b="1" spc="-5" dirty="0">
                <a:latin typeface="Meiryo UI"/>
                <a:cs typeface="Meiryo UI"/>
              </a:rPr>
              <a:t>受</a:t>
            </a:r>
            <a:r>
              <a:rPr sz="1600" b="1" spc="5" dirty="0">
                <a:latin typeface="Meiryo UI"/>
                <a:cs typeface="Meiryo UI"/>
              </a:rPr>
              <a:t>け</a:t>
            </a:r>
            <a:r>
              <a:rPr sz="1600" b="1" spc="-5" dirty="0">
                <a:latin typeface="Meiryo UI"/>
                <a:cs typeface="Meiryo UI"/>
              </a:rPr>
              <a:t>る場 合</a:t>
            </a:r>
            <a:r>
              <a:rPr sz="1600" b="1" spc="-10" dirty="0">
                <a:latin typeface="Meiryo UI"/>
                <a:cs typeface="Meiryo UI"/>
              </a:rPr>
              <a:t>に</a:t>
            </a:r>
            <a:r>
              <a:rPr sz="1600" b="1" spc="-15" dirty="0">
                <a:latin typeface="Meiryo UI"/>
                <a:cs typeface="Meiryo UI"/>
              </a:rPr>
              <a:t>は</a:t>
            </a:r>
            <a:r>
              <a:rPr sz="1600" b="1" spc="-10" dirty="0">
                <a:latin typeface="Meiryo UI"/>
                <a:cs typeface="Meiryo UI"/>
              </a:rPr>
              <a:t>、</a:t>
            </a:r>
            <a:r>
              <a:rPr sz="1600" b="1" spc="-5" dirty="0">
                <a:latin typeface="Meiryo UI"/>
                <a:cs typeface="Meiryo UI"/>
              </a:rPr>
              <a:t>60歳以上の贈与者か</a:t>
            </a:r>
            <a:r>
              <a:rPr sz="1600" b="1" spc="-10" dirty="0">
                <a:latin typeface="Meiryo UI"/>
                <a:cs typeface="Meiryo UI"/>
              </a:rPr>
              <a:t>ら</a:t>
            </a:r>
            <a:r>
              <a:rPr sz="1600" b="1" spc="-5" dirty="0">
                <a:latin typeface="Meiryo UI"/>
                <a:cs typeface="Meiryo UI"/>
              </a:rPr>
              <a:t>、20歳</a:t>
            </a:r>
            <a:r>
              <a:rPr sz="1600" b="1" dirty="0">
                <a:latin typeface="Meiryo UI"/>
                <a:cs typeface="Meiryo UI"/>
              </a:rPr>
              <a:t>以</a:t>
            </a:r>
            <a:r>
              <a:rPr sz="1600" b="1" spc="-5" dirty="0">
                <a:latin typeface="Meiryo UI"/>
                <a:cs typeface="Meiryo UI"/>
              </a:rPr>
              <a:t>上の後継 者</a:t>
            </a:r>
            <a:r>
              <a:rPr sz="1600" b="1" spc="-10" dirty="0">
                <a:latin typeface="Meiryo UI"/>
                <a:cs typeface="Meiryo UI"/>
              </a:rPr>
              <a:t>への贈与を</a:t>
            </a:r>
            <a:r>
              <a:rPr sz="1600" b="1" spc="-5" dirty="0">
                <a:latin typeface="Meiryo UI"/>
                <a:cs typeface="Meiryo UI"/>
              </a:rPr>
              <a:t>相続時精算課税制度の対</a:t>
            </a:r>
            <a:r>
              <a:rPr sz="1600" b="1" dirty="0">
                <a:latin typeface="Meiryo UI"/>
                <a:cs typeface="Meiryo UI"/>
              </a:rPr>
              <a:t>象</a:t>
            </a:r>
            <a:r>
              <a:rPr sz="1600" b="1" spc="-10" dirty="0">
                <a:latin typeface="Meiryo UI"/>
                <a:cs typeface="Meiryo UI"/>
              </a:rPr>
              <a:t>と</a:t>
            </a:r>
            <a:r>
              <a:rPr sz="1600" b="1" dirty="0">
                <a:latin typeface="Meiryo UI"/>
                <a:cs typeface="Meiryo UI"/>
              </a:rPr>
              <a:t>す</a:t>
            </a:r>
            <a:r>
              <a:rPr sz="1600" b="1" spc="-5" dirty="0">
                <a:latin typeface="Meiryo UI"/>
                <a:cs typeface="Meiryo UI"/>
              </a:rPr>
              <a:t>る。</a:t>
            </a:r>
            <a:endParaRPr sz="1600">
              <a:latin typeface="Meiryo UI"/>
              <a:cs typeface="Meiryo UI"/>
            </a:endParaRPr>
          </a:p>
          <a:p>
            <a:pPr marL="90170">
              <a:lnSpc>
                <a:spcPct val="100000"/>
              </a:lnSpc>
            </a:pPr>
            <a:r>
              <a:rPr sz="1600" b="1" spc="-5" dirty="0">
                <a:latin typeface="Meiryo UI"/>
                <a:cs typeface="Meiryo UI"/>
              </a:rPr>
              <a:t>（贈与者の子や孫でな</a:t>
            </a:r>
            <a:r>
              <a:rPr sz="1600" b="1" spc="-10" dirty="0">
                <a:latin typeface="Meiryo UI"/>
                <a:cs typeface="Meiryo UI"/>
              </a:rPr>
              <a:t>い場合で</a:t>
            </a:r>
            <a:r>
              <a:rPr sz="1600" b="1" spc="-5" dirty="0">
                <a:latin typeface="Meiryo UI"/>
                <a:cs typeface="Meiryo UI"/>
              </a:rPr>
              <a:t>も適用</a:t>
            </a:r>
            <a:r>
              <a:rPr sz="1600" b="1" dirty="0">
                <a:latin typeface="Meiryo UI"/>
                <a:cs typeface="Meiryo UI"/>
              </a:rPr>
              <a:t>可</a:t>
            </a:r>
            <a:r>
              <a:rPr sz="1600" b="1" spc="-5" dirty="0">
                <a:latin typeface="Meiryo UI"/>
                <a:cs typeface="Meiryo UI"/>
              </a:rPr>
              <a:t>能。）</a:t>
            </a:r>
            <a:endParaRPr sz="1600">
              <a:latin typeface="Meiryo UI"/>
              <a:cs typeface="Meiryo UI"/>
            </a:endParaRPr>
          </a:p>
        </p:txBody>
      </p:sp>
      <p:sp>
        <p:nvSpPr>
          <p:cNvPr id="46" name="object 46"/>
          <p:cNvSpPr/>
          <p:nvPr/>
        </p:nvSpPr>
        <p:spPr>
          <a:xfrm>
            <a:off x="6673595" y="3745991"/>
            <a:ext cx="1140460" cy="690880"/>
          </a:xfrm>
          <a:custGeom>
            <a:avLst/>
            <a:gdLst/>
            <a:ahLst/>
            <a:cxnLst/>
            <a:rect l="l" t="t" r="r" b="b"/>
            <a:pathLst>
              <a:path w="1140459" h="690879">
                <a:moveTo>
                  <a:pt x="1139952" y="345186"/>
                </a:moveTo>
                <a:lnTo>
                  <a:pt x="0" y="345186"/>
                </a:lnTo>
                <a:lnTo>
                  <a:pt x="569976" y="690372"/>
                </a:lnTo>
                <a:lnTo>
                  <a:pt x="1139952" y="345186"/>
                </a:lnTo>
                <a:close/>
              </a:path>
              <a:path w="1140459" h="690879">
                <a:moveTo>
                  <a:pt x="854963" y="0"/>
                </a:moveTo>
                <a:lnTo>
                  <a:pt x="284988" y="0"/>
                </a:lnTo>
                <a:lnTo>
                  <a:pt x="284988" y="345186"/>
                </a:lnTo>
                <a:lnTo>
                  <a:pt x="854963" y="345186"/>
                </a:lnTo>
                <a:lnTo>
                  <a:pt x="854963" y="0"/>
                </a:lnTo>
                <a:close/>
              </a:path>
            </a:pathLst>
          </a:custGeom>
          <a:solidFill>
            <a:srgbClr val="C6D9F1"/>
          </a:solidFill>
        </p:spPr>
        <p:txBody>
          <a:bodyPr wrap="square" lIns="0" tIns="0" rIns="0" bIns="0" rtlCol="0"/>
          <a:lstStyle/>
          <a:p>
            <a:endParaRPr/>
          </a:p>
        </p:txBody>
      </p:sp>
      <p:sp>
        <p:nvSpPr>
          <p:cNvPr id="47" name="object 47"/>
          <p:cNvSpPr/>
          <p:nvPr/>
        </p:nvSpPr>
        <p:spPr>
          <a:xfrm>
            <a:off x="6673595" y="3745991"/>
            <a:ext cx="1140460" cy="690880"/>
          </a:xfrm>
          <a:custGeom>
            <a:avLst/>
            <a:gdLst/>
            <a:ahLst/>
            <a:cxnLst/>
            <a:rect l="l" t="t" r="r" b="b"/>
            <a:pathLst>
              <a:path w="1140459" h="690879">
                <a:moveTo>
                  <a:pt x="0" y="345186"/>
                </a:moveTo>
                <a:lnTo>
                  <a:pt x="284988" y="345186"/>
                </a:lnTo>
                <a:lnTo>
                  <a:pt x="284988" y="0"/>
                </a:lnTo>
                <a:lnTo>
                  <a:pt x="854963" y="0"/>
                </a:lnTo>
                <a:lnTo>
                  <a:pt x="854963" y="345186"/>
                </a:lnTo>
                <a:lnTo>
                  <a:pt x="1139952" y="345186"/>
                </a:lnTo>
                <a:lnTo>
                  <a:pt x="569976" y="690372"/>
                </a:lnTo>
                <a:lnTo>
                  <a:pt x="0" y="345186"/>
                </a:lnTo>
                <a:close/>
              </a:path>
            </a:pathLst>
          </a:custGeom>
          <a:ln w="9144">
            <a:solidFill>
              <a:srgbClr val="C6D9F1"/>
            </a:solidFill>
          </a:ln>
        </p:spPr>
        <p:txBody>
          <a:bodyPr wrap="square" lIns="0" tIns="0" rIns="0" bIns="0" rtlCol="0"/>
          <a:lstStyle/>
          <a:p>
            <a:endParaRPr/>
          </a:p>
        </p:txBody>
      </p:sp>
      <p:sp>
        <p:nvSpPr>
          <p:cNvPr id="48" name="object 48"/>
          <p:cNvSpPr/>
          <p:nvPr/>
        </p:nvSpPr>
        <p:spPr>
          <a:xfrm>
            <a:off x="482345" y="3922014"/>
            <a:ext cx="4183379" cy="792480"/>
          </a:xfrm>
          <a:custGeom>
            <a:avLst/>
            <a:gdLst/>
            <a:ahLst/>
            <a:cxnLst/>
            <a:rect l="l" t="t" r="r" b="b"/>
            <a:pathLst>
              <a:path w="4183379" h="792479">
                <a:moveTo>
                  <a:pt x="0" y="0"/>
                </a:moveTo>
                <a:lnTo>
                  <a:pt x="4183379" y="0"/>
                </a:lnTo>
                <a:lnTo>
                  <a:pt x="4183379" y="792480"/>
                </a:lnTo>
                <a:lnTo>
                  <a:pt x="0" y="792480"/>
                </a:lnTo>
                <a:lnTo>
                  <a:pt x="0" y="0"/>
                </a:lnTo>
                <a:close/>
              </a:path>
            </a:pathLst>
          </a:custGeom>
          <a:ln w="25908">
            <a:solidFill>
              <a:srgbClr val="FF0000"/>
            </a:solidFill>
          </a:ln>
        </p:spPr>
        <p:txBody>
          <a:bodyPr wrap="square" lIns="0" tIns="0" rIns="0" bIns="0" rtlCol="0"/>
          <a:lstStyle/>
          <a:p>
            <a:endParaRPr/>
          </a:p>
        </p:txBody>
      </p:sp>
      <p:sp>
        <p:nvSpPr>
          <p:cNvPr id="49" name="object 49"/>
          <p:cNvSpPr/>
          <p:nvPr/>
        </p:nvSpPr>
        <p:spPr>
          <a:xfrm>
            <a:off x="845819" y="3796284"/>
            <a:ext cx="3455035" cy="307975"/>
          </a:xfrm>
          <a:custGeom>
            <a:avLst/>
            <a:gdLst/>
            <a:ahLst/>
            <a:cxnLst/>
            <a:rect l="l" t="t" r="r" b="b"/>
            <a:pathLst>
              <a:path w="3455035" h="307975">
                <a:moveTo>
                  <a:pt x="0" y="0"/>
                </a:moveTo>
                <a:lnTo>
                  <a:pt x="3454907" y="0"/>
                </a:lnTo>
                <a:lnTo>
                  <a:pt x="3454907" y="307848"/>
                </a:lnTo>
                <a:lnTo>
                  <a:pt x="0" y="307848"/>
                </a:lnTo>
                <a:lnTo>
                  <a:pt x="0" y="0"/>
                </a:lnTo>
                <a:close/>
              </a:path>
            </a:pathLst>
          </a:custGeom>
          <a:solidFill>
            <a:srgbClr val="FFFFFF"/>
          </a:solidFill>
        </p:spPr>
        <p:txBody>
          <a:bodyPr wrap="square" lIns="0" tIns="0" rIns="0" bIns="0" rtlCol="0"/>
          <a:lstStyle/>
          <a:p>
            <a:endParaRPr/>
          </a:p>
        </p:txBody>
      </p:sp>
      <p:sp>
        <p:nvSpPr>
          <p:cNvPr id="50" name="object 50"/>
          <p:cNvSpPr/>
          <p:nvPr/>
        </p:nvSpPr>
        <p:spPr>
          <a:xfrm>
            <a:off x="845819" y="3796284"/>
            <a:ext cx="3455035" cy="307975"/>
          </a:xfrm>
          <a:custGeom>
            <a:avLst/>
            <a:gdLst/>
            <a:ahLst/>
            <a:cxnLst/>
            <a:rect l="l" t="t" r="r" b="b"/>
            <a:pathLst>
              <a:path w="3455035" h="307975">
                <a:moveTo>
                  <a:pt x="0" y="0"/>
                </a:moveTo>
                <a:lnTo>
                  <a:pt x="3454907" y="0"/>
                </a:lnTo>
                <a:lnTo>
                  <a:pt x="3454907" y="307848"/>
                </a:lnTo>
                <a:lnTo>
                  <a:pt x="0" y="307848"/>
                </a:lnTo>
                <a:lnTo>
                  <a:pt x="0" y="0"/>
                </a:lnTo>
                <a:close/>
              </a:path>
            </a:pathLst>
          </a:custGeom>
          <a:ln w="9144">
            <a:solidFill>
              <a:srgbClr val="000000"/>
            </a:solidFill>
          </a:ln>
        </p:spPr>
        <p:txBody>
          <a:bodyPr wrap="square" lIns="0" tIns="0" rIns="0" bIns="0" rtlCol="0"/>
          <a:lstStyle/>
          <a:p>
            <a:endParaRPr/>
          </a:p>
        </p:txBody>
      </p:sp>
      <p:sp>
        <p:nvSpPr>
          <p:cNvPr id="51" name="object 51"/>
          <p:cNvSpPr txBox="1"/>
          <p:nvPr/>
        </p:nvSpPr>
        <p:spPr>
          <a:xfrm>
            <a:off x="851916" y="3828783"/>
            <a:ext cx="3434715" cy="239395"/>
          </a:xfrm>
          <a:prstGeom prst="rect">
            <a:avLst/>
          </a:prstGeom>
        </p:spPr>
        <p:txBody>
          <a:bodyPr vert="horz" wrap="square" lIns="0" tIns="12700" rIns="0" bIns="0" rtlCol="0">
            <a:spAutoFit/>
          </a:bodyPr>
          <a:lstStyle/>
          <a:p>
            <a:pPr marL="220979">
              <a:lnSpc>
                <a:spcPct val="100000"/>
              </a:lnSpc>
              <a:spcBef>
                <a:spcPts val="100"/>
              </a:spcBef>
            </a:pPr>
            <a:r>
              <a:rPr sz="1400" b="1" dirty="0">
                <a:solidFill>
                  <a:srgbClr val="FF0000"/>
                </a:solidFill>
                <a:latin typeface="Meiryo UI"/>
                <a:cs typeface="Meiryo UI"/>
              </a:rPr>
              <a:t>相続時精算課税制度</a:t>
            </a:r>
            <a:r>
              <a:rPr sz="1400" b="1" spc="-5" dirty="0">
                <a:solidFill>
                  <a:srgbClr val="FF0000"/>
                </a:solidFill>
                <a:latin typeface="Meiryo UI"/>
                <a:cs typeface="Meiryo UI"/>
              </a:rPr>
              <a:t>の</a:t>
            </a:r>
            <a:r>
              <a:rPr sz="1400" b="1" dirty="0">
                <a:solidFill>
                  <a:srgbClr val="FF0000"/>
                </a:solidFill>
                <a:latin typeface="Meiryo UI"/>
                <a:cs typeface="Meiryo UI"/>
              </a:rPr>
              <a:t>適用</a:t>
            </a:r>
            <a:r>
              <a:rPr sz="1400" b="1" spc="-15" dirty="0">
                <a:solidFill>
                  <a:srgbClr val="FF0000"/>
                </a:solidFill>
                <a:latin typeface="Meiryo UI"/>
                <a:cs typeface="Meiryo UI"/>
              </a:rPr>
              <a:t>範</a:t>
            </a:r>
            <a:r>
              <a:rPr sz="1400" b="1" dirty="0">
                <a:solidFill>
                  <a:srgbClr val="FF0000"/>
                </a:solidFill>
                <a:latin typeface="Meiryo UI"/>
                <a:cs typeface="Meiryo UI"/>
              </a:rPr>
              <a:t>囲</a:t>
            </a:r>
            <a:r>
              <a:rPr sz="1400" b="1" spc="-5" dirty="0">
                <a:solidFill>
                  <a:srgbClr val="FF0000"/>
                </a:solidFill>
                <a:latin typeface="Meiryo UI"/>
                <a:cs typeface="Meiryo UI"/>
              </a:rPr>
              <a:t>の</a:t>
            </a:r>
            <a:r>
              <a:rPr sz="1400" b="1" dirty="0">
                <a:solidFill>
                  <a:srgbClr val="FF0000"/>
                </a:solidFill>
                <a:latin typeface="Meiryo UI"/>
                <a:cs typeface="Meiryo UI"/>
              </a:rPr>
              <a:t>拡大</a:t>
            </a:r>
            <a:endParaRPr sz="1400">
              <a:latin typeface="Meiryo UI"/>
              <a:cs typeface="Meiryo UI"/>
            </a:endParaRPr>
          </a:p>
        </p:txBody>
      </p:sp>
      <p:sp>
        <p:nvSpPr>
          <p:cNvPr id="52" name="object 52"/>
          <p:cNvSpPr/>
          <p:nvPr/>
        </p:nvSpPr>
        <p:spPr>
          <a:xfrm>
            <a:off x="1856994" y="4222241"/>
            <a:ext cx="1511935" cy="360045"/>
          </a:xfrm>
          <a:custGeom>
            <a:avLst/>
            <a:gdLst/>
            <a:ahLst/>
            <a:cxnLst/>
            <a:rect l="l" t="t" r="r" b="b"/>
            <a:pathLst>
              <a:path w="1511935" h="360045">
                <a:moveTo>
                  <a:pt x="0" y="0"/>
                </a:moveTo>
                <a:lnTo>
                  <a:pt x="1511808" y="0"/>
                </a:lnTo>
                <a:lnTo>
                  <a:pt x="1511808" y="359663"/>
                </a:lnTo>
                <a:lnTo>
                  <a:pt x="0" y="359663"/>
                </a:lnTo>
                <a:lnTo>
                  <a:pt x="0" y="0"/>
                </a:lnTo>
                <a:close/>
              </a:path>
            </a:pathLst>
          </a:custGeom>
          <a:solidFill>
            <a:srgbClr val="FF0000">
              <a:alpha val="14900"/>
            </a:srgbClr>
          </a:solidFill>
        </p:spPr>
        <p:txBody>
          <a:bodyPr wrap="square" lIns="0" tIns="0" rIns="0" bIns="0" rtlCol="0"/>
          <a:lstStyle/>
          <a:p>
            <a:endParaRPr/>
          </a:p>
        </p:txBody>
      </p:sp>
      <p:sp>
        <p:nvSpPr>
          <p:cNvPr id="53" name="object 53"/>
          <p:cNvSpPr/>
          <p:nvPr/>
        </p:nvSpPr>
        <p:spPr>
          <a:xfrm>
            <a:off x="1856994" y="4222241"/>
            <a:ext cx="1511935" cy="360045"/>
          </a:xfrm>
          <a:custGeom>
            <a:avLst/>
            <a:gdLst/>
            <a:ahLst/>
            <a:cxnLst/>
            <a:rect l="l" t="t" r="r" b="b"/>
            <a:pathLst>
              <a:path w="1511935" h="360045">
                <a:moveTo>
                  <a:pt x="0" y="0"/>
                </a:moveTo>
                <a:lnTo>
                  <a:pt x="1511808" y="0"/>
                </a:lnTo>
                <a:lnTo>
                  <a:pt x="1511808" y="359663"/>
                </a:lnTo>
                <a:lnTo>
                  <a:pt x="0" y="359663"/>
                </a:lnTo>
                <a:lnTo>
                  <a:pt x="0" y="0"/>
                </a:lnTo>
                <a:close/>
              </a:path>
            </a:pathLst>
          </a:custGeom>
          <a:ln w="25908">
            <a:solidFill>
              <a:srgbClr val="FF0000"/>
            </a:solidFill>
          </a:ln>
        </p:spPr>
        <p:txBody>
          <a:bodyPr wrap="square" lIns="0" tIns="0" rIns="0" bIns="0" rtlCol="0"/>
          <a:lstStyle/>
          <a:p>
            <a:endParaRPr/>
          </a:p>
        </p:txBody>
      </p:sp>
      <p:sp>
        <p:nvSpPr>
          <p:cNvPr id="54" name="object 54"/>
          <p:cNvSpPr txBox="1"/>
          <p:nvPr/>
        </p:nvSpPr>
        <p:spPr>
          <a:xfrm>
            <a:off x="3836646" y="4982467"/>
            <a:ext cx="108013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Meiryo UI"/>
                <a:cs typeface="Meiryo UI"/>
              </a:rPr>
              <a:t>現行</a:t>
            </a:r>
            <a:r>
              <a:rPr sz="1400" b="1" spc="-5" dirty="0">
                <a:latin typeface="Meiryo UI"/>
                <a:cs typeface="Meiryo UI"/>
              </a:rPr>
              <a:t>の</a:t>
            </a:r>
            <a:r>
              <a:rPr sz="1400" b="1" dirty="0">
                <a:latin typeface="Meiryo UI"/>
                <a:cs typeface="Meiryo UI"/>
              </a:rPr>
              <a:t>対象者</a:t>
            </a:r>
            <a:endParaRPr sz="1400">
              <a:latin typeface="Meiryo UI"/>
              <a:cs typeface="Meiryo UI"/>
            </a:endParaRPr>
          </a:p>
        </p:txBody>
      </p:sp>
      <p:sp>
        <p:nvSpPr>
          <p:cNvPr id="55" name="object 55"/>
          <p:cNvSpPr/>
          <p:nvPr/>
        </p:nvSpPr>
        <p:spPr>
          <a:xfrm>
            <a:off x="2610916" y="4572194"/>
            <a:ext cx="1768475" cy="379730"/>
          </a:xfrm>
          <a:custGeom>
            <a:avLst/>
            <a:gdLst/>
            <a:ahLst/>
            <a:cxnLst/>
            <a:rect l="l" t="t" r="r" b="b"/>
            <a:pathLst>
              <a:path w="1768475" h="379729">
                <a:moveTo>
                  <a:pt x="1320" y="12941"/>
                </a:moveTo>
                <a:lnTo>
                  <a:pt x="0" y="19418"/>
                </a:lnTo>
                <a:lnTo>
                  <a:pt x="1764283" y="379463"/>
                </a:lnTo>
                <a:lnTo>
                  <a:pt x="1765604" y="372986"/>
                </a:lnTo>
                <a:lnTo>
                  <a:pt x="1320" y="12941"/>
                </a:lnTo>
                <a:close/>
              </a:path>
              <a:path w="1768475" h="379729">
                <a:moveTo>
                  <a:pt x="3962" y="0"/>
                </a:moveTo>
                <a:lnTo>
                  <a:pt x="2641" y="6476"/>
                </a:lnTo>
                <a:lnTo>
                  <a:pt x="1766925" y="366521"/>
                </a:lnTo>
                <a:lnTo>
                  <a:pt x="1768246" y="360044"/>
                </a:lnTo>
                <a:lnTo>
                  <a:pt x="3962" y="0"/>
                </a:lnTo>
                <a:close/>
              </a:path>
            </a:pathLst>
          </a:custGeom>
          <a:solidFill>
            <a:srgbClr val="FF0000"/>
          </a:solidFill>
        </p:spPr>
        <p:txBody>
          <a:bodyPr wrap="square" lIns="0" tIns="0" rIns="0" bIns="0" rtlCol="0"/>
          <a:lstStyle/>
          <a:p>
            <a:endParaRPr/>
          </a:p>
        </p:txBody>
      </p:sp>
      <p:sp>
        <p:nvSpPr>
          <p:cNvPr id="56" name="object 56"/>
          <p:cNvSpPr txBox="1"/>
          <p:nvPr/>
        </p:nvSpPr>
        <p:spPr>
          <a:xfrm>
            <a:off x="1144146" y="5932586"/>
            <a:ext cx="3424554" cy="831850"/>
          </a:xfrm>
          <a:prstGeom prst="rect">
            <a:avLst/>
          </a:prstGeom>
        </p:spPr>
        <p:txBody>
          <a:bodyPr vert="horz" wrap="square" lIns="0" tIns="62865" rIns="0" bIns="0" rtlCol="0">
            <a:spAutoFit/>
          </a:bodyPr>
          <a:lstStyle/>
          <a:p>
            <a:pPr marL="46355">
              <a:lnSpc>
                <a:spcPct val="100000"/>
              </a:lnSpc>
              <a:spcBef>
                <a:spcPts val="495"/>
              </a:spcBef>
            </a:pPr>
            <a:r>
              <a:rPr sz="1400" dirty="0">
                <a:latin typeface="Meiryo UI"/>
                <a:cs typeface="Meiryo UI"/>
              </a:rPr>
              <a:t>複数の後継者</a:t>
            </a:r>
            <a:r>
              <a:rPr sz="1400" spc="-10" dirty="0">
                <a:latin typeface="Meiryo UI"/>
                <a:cs typeface="Meiryo UI"/>
              </a:rPr>
              <a:t>(</a:t>
            </a:r>
            <a:r>
              <a:rPr sz="1400" dirty="0">
                <a:latin typeface="Meiryo UI"/>
                <a:cs typeface="Meiryo UI"/>
              </a:rPr>
              <a:t>最</a:t>
            </a:r>
            <a:r>
              <a:rPr sz="1400" spc="-15" dirty="0">
                <a:latin typeface="Meiryo UI"/>
                <a:cs typeface="Meiryo UI"/>
              </a:rPr>
              <a:t>大</a:t>
            </a:r>
            <a:r>
              <a:rPr sz="1400" dirty="0">
                <a:latin typeface="Meiryo UI"/>
                <a:cs typeface="Meiryo UI"/>
              </a:rPr>
              <a:t>三人</a:t>
            </a:r>
            <a:r>
              <a:rPr sz="1400" spc="-10" dirty="0">
                <a:latin typeface="Meiryo UI"/>
                <a:cs typeface="Meiryo UI"/>
              </a:rPr>
              <a:t>)</a:t>
            </a:r>
            <a:r>
              <a:rPr sz="1400" spc="-15" dirty="0">
                <a:latin typeface="Meiryo UI"/>
                <a:cs typeface="Meiryo UI"/>
              </a:rPr>
              <a:t>を</a:t>
            </a:r>
            <a:r>
              <a:rPr sz="1400" dirty="0">
                <a:latin typeface="Meiryo UI"/>
                <a:cs typeface="Meiryo UI"/>
              </a:rPr>
              <a:t>対象</a:t>
            </a:r>
            <a:r>
              <a:rPr sz="1400" spc="-10" dirty="0">
                <a:latin typeface="Meiryo UI"/>
                <a:cs typeface="Meiryo UI"/>
              </a:rPr>
              <a:t>と</a:t>
            </a:r>
            <a:r>
              <a:rPr sz="1400" spc="-5" dirty="0">
                <a:latin typeface="Meiryo UI"/>
                <a:cs typeface="Meiryo UI"/>
              </a:rPr>
              <a:t>す</a:t>
            </a:r>
            <a:r>
              <a:rPr sz="1400" dirty="0">
                <a:latin typeface="Meiryo UI"/>
                <a:cs typeface="Meiryo UI"/>
              </a:rPr>
              <a:t>る</a:t>
            </a:r>
            <a:endParaRPr sz="1400">
              <a:latin typeface="Meiryo UI"/>
              <a:cs typeface="Meiryo UI"/>
            </a:endParaRPr>
          </a:p>
          <a:p>
            <a:pPr marL="12700">
              <a:lnSpc>
                <a:spcPct val="100000"/>
              </a:lnSpc>
              <a:spcBef>
                <a:spcPts val="310"/>
              </a:spcBef>
            </a:pPr>
            <a:r>
              <a:rPr sz="1100" dirty="0">
                <a:latin typeface="Meiryo UI"/>
                <a:cs typeface="Meiryo UI"/>
              </a:rPr>
              <a:t>※代表権</a:t>
            </a:r>
            <a:r>
              <a:rPr sz="1100" spc="-5" dirty="0">
                <a:latin typeface="Meiryo UI"/>
                <a:cs typeface="Meiryo UI"/>
              </a:rPr>
              <a:t>を</a:t>
            </a:r>
            <a:r>
              <a:rPr sz="1100" dirty="0">
                <a:latin typeface="Meiryo UI"/>
                <a:cs typeface="Meiryo UI"/>
              </a:rPr>
              <a:t>有</a:t>
            </a:r>
            <a:r>
              <a:rPr sz="1100" spc="-10" dirty="0">
                <a:latin typeface="Meiryo UI"/>
                <a:cs typeface="Meiryo UI"/>
              </a:rPr>
              <a:t>し</a:t>
            </a:r>
            <a:r>
              <a:rPr sz="1100" spc="-5" dirty="0">
                <a:latin typeface="Meiryo UI"/>
                <a:cs typeface="Meiryo UI"/>
              </a:rPr>
              <a:t>ているものに</a:t>
            </a:r>
            <a:r>
              <a:rPr sz="1100" dirty="0">
                <a:latin typeface="Meiryo UI"/>
                <a:cs typeface="Meiryo UI"/>
              </a:rPr>
              <a:t>限る</a:t>
            </a:r>
            <a:endParaRPr sz="1100">
              <a:latin typeface="Meiryo UI"/>
              <a:cs typeface="Meiryo UI"/>
            </a:endParaRPr>
          </a:p>
          <a:p>
            <a:pPr marL="12700" marR="5080">
              <a:lnSpc>
                <a:spcPct val="100000"/>
              </a:lnSpc>
            </a:pPr>
            <a:r>
              <a:rPr sz="1100" dirty="0">
                <a:latin typeface="Meiryo UI"/>
                <a:cs typeface="Meiryo UI"/>
              </a:rPr>
              <a:t>※複数人</a:t>
            </a:r>
            <a:r>
              <a:rPr sz="1100" spc="-5" dirty="0">
                <a:latin typeface="Meiryo UI"/>
                <a:cs typeface="Meiryo UI"/>
              </a:rPr>
              <a:t>で</a:t>
            </a:r>
            <a:r>
              <a:rPr sz="1100" dirty="0">
                <a:latin typeface="Meiryo UI"/>
                <a:cs typeface="Meiryo UI"/>
              </a:rPr>
              <a:t>承継す</a:t>
            </a:r>
            <a:r>
              <a:rPr sz="1100" spc="-5" dirty="0">
                <a:latin typeface="Meiryo UI"/>
                <a:cs typeface="Meiryo UI"/>
              </a:rPr>
              <a:t>る</a:t>
            </a:r>
            <a:r>
              <a:rPr sz="1100" dirty="0">
                <a:latin typeface="Meiryo UI"/>
                <a:cs typeface="Meiryo UI"/>
              </a:rPr>
              <a:t>場合</a:t>
            </a:r>
            <a:r>
              <a:rPr sz="1100" spc="-5" dirty="0">
                <a:latin typeface="Meiryo UI"/>
                <a:cs typeface="Meiryo UI"/>
              </a:rPr>
              <a:t>、</a:t>
            </a:r>
            <a:r>
              <a:rPr sz="1100" spc="-15" dirty="0">
                <a:latin typeface="Meiryo UI"/>
                <a:cs typeface="Meiryo UI"/>
              </a:rPr>
              <a:t>議</a:t>
            </a:r>
            <a:r>
              <a:rPr sz="1100" dirty="0">
                <a:latin typeface="Meiryo UI"/>
                <a:cs typeface="Meiryo UI"/>
              </a:rPr>
              <a:t>決権</a:t>
            </a:r>
            <a:r>
              <a:rPr sz="1100" spc="-15" dirty="0">
                <a:latin typeface="Meiryo UI"/>
                <a:cs typeface="Meiryo UI"/>
              </a:rPr>
              <a:t>割</a:t>
            </a:r>
            <a:r>
              <a:rPr sz="1100" dirty="0">
                <a:latin typeface="Meiryo UI"/>
                <a:cs typeface="Meiryo UI"/>
              </a:rPr>
              <a:t>合</a:t>
            </a:r>
            <a:r>
              <a:rPr sz="1100" spc="-5" dirty="0">
                <a:latin typeface="Meiryo UI"/>
                <a:cs typeface="Meiryo UI"/>
              </a:rPr>
              <a:t>の10％</a:t>
            </a:r>
            <a:r>
              <a:rPr sz="1100" dirty="0">
                <a:latin typeface="Meiryo UI"/>
                <a:cs typeface="Meiryo UI"/>
              </a:rPr>
              <a:t>以上</a:t>
            </a:r>
            <a:r>
              <a:rPr sz="1100" spc="-20" dirty="0">
                <a:latin typeface="Meiryo UI"/>
                <a:cs typeface="Meiryo UI"/>
              </a:rPr>
              <a:t>を</a:t>
            </a:r>
            <a:r>
              <a:rPr sz="1100" dirty="0">
                <a:latin typeface="Meiryo UI"/>
                <a:cs typeface="Meiryo UI"/>
              </a:rPr>
              <a:t>有</a:t>
            </a:r>
            <a:r>
              <a:rPr sz="1100" spc="-10" dirty="0">
                <a:latin typeface="Meiryo UI"/>
                <a:cs typeface="Meiryo UI"/>
              </a:rPr>
              <a:t>し</a:t>
            </a:r>
            <a:r>
              <a:rPr sz="1100" dirty="0">
                <a:latin typeface="Meiryo UI"/>
                <a:cs typeface="Meiryo UI"/>
              </a:rPr>
              <a:t>、 </a:t>
            </a:r>
            <a:r>
              <a:rPr sz="1100" spc="-5" dirty="0">
                <a:latin typeface="Meiryo UI"/>
                <a:cs typeface="Meiryo UI"/>
              </a:rPr>
              <a:t>かつ、</a:t>
            </a:r>
            <a:r>
              <a:rPr sz="1100" dirty="0">
                <a:latin typeface="Meiryo UI"/>
                <a:cs typeface="Meiryo UI"/>
              </a:rPr>
              <a:t>議決権保有割合上</a:t>
            </a:r>
            <a:r>
              <a:rPr sz="1100" spc="-15" dirty="0">
                <a:latin typeface="Meiryo UI"/>
                <a:cs typeface="Meiryo UI"/>
              </a:rPr>
              <a:t>位</a:t>
            </a:r>
            <a:r>
              <a:rPr sz="1100" dirty="0">
                <a:latin typeface="Meiryo UI"/>
                <a:cs typeface="Meiryo UI"/>
              </a:rPr>
              <a:t>３位</a:t>
            </a:r>
            <a:r>
              <a:rPr sz="1100" spc="-20" dirty="0">
                <a:latin typeface="Meiryo UI"/>
                <a:cs typeface="Meiryo UI"/>
              </a:rPr>
              <a:t>ま</a:t>
            </a:r>
            <a:r>
              <a:rPr sz="1100" spc="-5" dirty="0">
                <a:latin typeface="Meiryo UI"/>
                <a:cs typeface="Meiryo UI"/>
              </a:rPr>
              <a:t>での</a:t>
            </a:r>
            <a:r>
              <a:rPr sz="1100" dirty="0">
                <a:latin typeface="Meiryo UI"/>
                <a:cs typeface="Meiryo UI"/>
              </a:rPr>
              <a:t>同族</a:t>
            </a:r>
            <a:r>
              <a:rPr sz="1100" spc="-15" dirty="0">
                <a:latin typeface="Meiryo UI"/>
                <a:cs typeface="Meiryo UI"/>
              </a:rPr>
              <a:t>関</a:t>
            </a:r>
            <a:r>
              <a:rPr sz="1100" dirty="0">
                <a:latin typeface="Meiryo UI"/>
                <a:cs typeface="Meiryo UI"/>
              </a:rPr>
              <a:t>係者</a:t>
            </a:r>
            <a:r>
              <a:rPr sz="1100" spc="-5" dirty="0">
                <a:latin typeface="Meiryo UI"/>
                <a:cs typeface="Meiryo UI"/>
              </a:rPr>
              <a:t>に</a:t>
            </a:r>
            <a:r>
              <a:rPr sz="1100" spc="-15" dirty="0">
                <a:latin typeface="Meiryo UI"/>
                <a:cs typeface="Meiryo UI"/>
              </a:rPr>
              <a:t>限</a:t>
            </a:r>
            <a:r>
              <a:rPr sz="1100" spc="-5" dirty="0">
                <a:latin typeface="Meiryo UI"/>
                <a:cs typeface="Meiryo UI"/>
              </a:rPr>
              <a:t>る</a:t>
            </a:r>
            <a:r>
              <a:rPr sz="1100" dirty="0">
                <a:latin typeface="Meiryo UI"/>
                <a:cs typeface="Meiryo UI"/>
              </a:rPr>
              <a:t>。</a:t>
            </a:r>
            <a:endParaRPr sz="1100">
              <a:latin typeface="Meiryo UI"/>
              <a:cs typeface="Meiryo UI"/>
            </a:endParaRPr>
          </a:p>
        </p:txBody>
      </p:sp>
    </p:spTree>
    <p:extLst>
      <p:ext uri="{BB962C8B-B14F-4D97-AF65-F5344CB8AC3E}">
        <p14:creationId xmlns:p14="http://schemas.microsoft.com/office/powerpoint/2010/main" val="823775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2039" y="5202935"/>
            <a:ext cx="147955" cy="477520"/>
          </a:xfrm>
          <a:custGeom>
            <a:avLst/>
            <a:gdLst/>
            <a:ahLst/>
            <a:cxnLst/>
            <a:rect l="l" t="t" r="r" b="b"/>
            <a:pathLst>
              <a:path w="147955" h="477520">
                <a:moveTo>
                  <a:pt x="147828" y="0"/>
                </a:moveTo>
                <a:lnTo>
                  <a:pt x="0" y="0"/>
                </a:lnTo>
                <a:lnTo>
                  <a:pt x="0" y="477011"/>
                </a:lnTo>
                <a:lnTo>
                  <a:pt x="147828" y="477011"/>
                </a:lnTo>
                <a:lnTo>
                  <a:pt x="147828" y="0"/>
                </a:lnTo>
                <a:close/>
              </a:path>
            </a:pathLst>
          </a:custGeom>
          <a:solidFill>
            <a:srgbClr val="C0C0C0"/>
          </a:solidFill>
        </p:spPr>
        <p:txBody>
          <a:bodyPr wrap="square" lIns="0" tIns="0" rIns="0" bIns="0" rtlCol="0"/>
          <a:lstStyle/>
          <a:p>
            <a:endParaRPr/>
          </a:p>
        </p:txBody>
      </p:sp>
      <p:sp>
        <p:nvSpPr>
          <p:cNvPr id="3" name="object 3"/>
          <p:cNvSpPr/>
          <p:nvPr/>
        </p:nvSpPr>
        <p:spPr>
          <a:xfrm>
            <a:off x="6350508" y="5481828"/>
            <a:ext cx="147955" cy="198120"/>
          </a:xfrm>
          <a:custGeom>
            <a:avLst/>
            <a:gdLst/>
            <a:ahLst/>
            <a:cxnLst/>
            <a:rect l="l" t="t" r="r" b="b"/>
            <a:pathLst>
              <a:path w="147954" h="198120">
                <a:moveTo>
                  <a:pt x="147827" y="0"/>
                </a:moveTo>
                <a:lnTo>
                  <a:pt x="0" y="0"/>
                </a:lnTo>
                <a:lnTo>
                  <a:pt x="0" y="198120"/>
                </a:lnTo>
                <a:lnTo>
                  <a:pt x="147827" y="198120"/>
                </a:lnTo>
                <a:lnTo>
                  <a:pt x="147827" y="0"/>
                </a:lnTo>
                <a:close/>
              </a:path>
            </a:pathLst>
          </a:custGeom>
          <a:solidFill>
            <a:srgbClr val="C0C0C0"/>
          </a:solidFill>
        </p:spPr>
        <p:txBody>
          <a:bodyPr wrap="square" lIns="0" tIns="0" rIns="0" bIns="0" rtlCol="0"/>
          <a:lstStyle/>
          <a:p>
            <a:endParaRPr/>
          </a:p>
        </p:txBody>
      </p:sp>
      <p:sp>
        <p:nvSpPr>
          <p:cNvPr id="4" name="object 4"/>
          <p:cNvSpPr/>
          <p:nvPr/>
        </p:nvSpPr>
        <p:spPr>
          <a:xfrm>
            <a:off x="7008876" y="5510784"/>
            <a:ext cx="147955" cy="169545"/>
          </a:xfrm>
          <a:custGeom>
            <a:avLst/>
            <a:gdLst/>
            <a:ahLst/>
            <a:cxnLst/>
            <a:rect l="l" t="t" r="r" b="b"/>
            <a:pathLst>
              <a:path w="147954" h="169545">
                <a:moveTo>
                  <a:pt x="147827" y="0"/>
                </a:moveTo>
                <a:lnTo>
                  <a:pt x="0" y="0"/>
                </a:lnTo>
                <a:lnTo>
                  <a:pt x="0" y="169164"/>
                </a:lnTo>
                <a:lnTo>
                  <a:pt x="147827" y="169164"/>
                </a:lnTo>
                <a:lnTo>
                  <a:pt x="147827" y="0"/>
                </a:lnTo>
                <a:close/>
              </a:path>
            </a:pathLst>
          </a:custGeom>
          <a:solidFill>
            <a:srgbClr val="C0C0C0"/>
          </a:solidFill>
        </p:spPr>
        <p:txBody>
          <a:bodyPr wrap="square" lIns="0" tIns="0" rIns="0" bIns="0" rtlCol="0"/>
          <a:lstStyle/>
          <a:p>
            <a:endParaRPr/>
          </a:p>
        </p:txBody>
      </p:sp>
      <p:sp>
        <p:nvSpPr>
          <p:cNvPr id="5" name="object 5"/>
          <p:cNvSpPr/>
          <p:nvPr/>
        </p:nvSpPr>
        <p:spPr>
          <a:xfrm>
            <a:off x="2398776" y="5541264"/>
            <a:ext cx="147955" cy="139065"/>
          </a:xfrm>
          <a:custGeom>
            <a:avLst/>
            <a:gdLst/>
            <a:ahLst/>
            <a:cxnLst/>
            <a:rect l="l" t="t" r="r" b="b"/>
            <a:pathLst>
              <a:path w="147955" h="139064">
                <a:moveTo>
                  <a:pt x="147827" y="0"/>
                </a:moveTo>
                <a:lnTo>
                  <a:pt x="0" y="0"/>
                </a:lnTo>
                <a:lnTo>
                  <a:pt x="0" y="138684"/>
                </a:lnTo>
                <a:lnTo>
                  <a:pt x="147827" y="138684"/>
                </a:lnTo>
                <a:lnTo>
                  <a:pt x="147827" y="0"/>
                </a:lnTo>
                <a:close/>
              </a:path>
            </a:pathLst>
          </a:custGeom>
          <a:solidFill>
            <a:srgbClr val="C0C0C0"/>
          </a:solidFill>
        </p:spPr>
        <p:txBody>
          <a:bodyPr wrap="square" lIns="0" tIns="0" rIns="0" bIns="0" rtlCol="0"/>
          <a:lstStyle/>
          <a:p>
            <a:endParaRPr/>
          </a:p>
        </p:txBody>
      </p:sp>
      <p:sp>
        <p:nvSpPr>
          <p:cNvPr id="6" name="object 6"/>
          <p:cNvSpPr/>
          <p:nvPr/>
        </p:nvSpPr>
        <p:spPr>
          <a:xfrm>
            <a:off x="5033771" y="5553468"/>
            <a:ext cx="147955" cy="127000"/>
          </a:xfrm>
          <a:custGeom>
            <a:avLst/>
            <a:gdLst/>
            <a:ahLst/>
            <a:cxnLst/>
            <a:rect l="l" t="t" r="r" b="b"/>
            <a:pathLst>
              <a:path w="147954" h="127000">
                <a:moveTo>
                  <a:pt x="147827" y="0"/>
                </a:moveTo>
                <a:lnTo>
                  <a:pt x="0" y="0"/>
                </a:lnTo>
                <a:lnTo>
                  <a:pt x="0" y="126479"/>
                </a:lnTo>
                <a:lnTo>
                  <a:pt x="147827" y="126479"/>
                </a:lnTo>
                <a:lnTo>
                  <a:pt x="147827" y="0"/>
                </a:lnTo>
                <a:close/>
              </a:path>
            </a:pathLst>
          </a:custGeom>
          <a:solidFill>
            <a:srgbClr val="C0C0C0"/>
          </a:solidFill>
        </p:spPr>
        <p:txBody>
          <a:bodyPr wrap="square" lIns="0" tIns="0" rIns="0" bIns="0" rtlCol="0"/>
          <a:lstStyle/>
          <a:p>
            <a:endParaRPr/>
          </a:p>
        </p:txBody>
      </p:sp>
      <p:sp>
        <p:nvSpPr>
          <p:cNvPr id="7" name="object 7"/>
          <p:cNvSpPr/>
          <p:nvPr/>
        </p:nvSpPr>
        <p:spPr>
          <a:xfrm>
            <a:off x="1740407" y="5571756"/>
            <a:ext cx="147955" cy="108585"/>
          </a:xfrm>
          <a:custGeom>
            <a:avLst/>
            <a:gdLst/>
            <a:ahLst/>
            <a:cxnLst/>
            <a:rect l="l" t="t" r="r" b="b"/>
            <a:pathLst>
              <a:path w="147955" h="108585">
                <a:moveTo>
                  <a:pt x="147828" y="0"/>
                </a:moveTo>
                <a:lnTo>
                  <a:pt x="0" y="0"/>
                </a:lnTo>
                <a:lnTo>
                  <a:pt x="0" y="108191"/>
                </a:lnTo>
                <a:lnTo>
                  <a:pt x="147828" y="108191"/>
                </a:lnTo>
                <a:lnTo>
                  <a:pt x="147828" y="0"/>
                </a:lnTo>
                <a:close/>
              </a:path>
            </a:pathLst>
          </a:custGeom>
          <a:solidFill>
            <a:srgbClr val="C0C0C0"/>
          </a:solidFill>
        </p:spPr>
        <p:txBody>
          <a:bodyPr wrap="square" lIns="0" tIns="0" rIns="0" bIns="0" rtlCol="0"/>
          <a:lstStyle/>
          <a:p>
            <a:endParaRPr/>
          </a:p>
        </p:txBody>
      </p:sp>
      <p:sp>
        <p:nvSpPr>
          <p:cNvPr id="8" name="object 8"/>
          <p:cNvSpPr/>
          <p:nvPr/>
        </p:nvSpPr>
        <p:spPr>
          <a:xfrm>
            <a:off x="4375403" y="5577840"/>
            <a:ext cx="147955" cy="102235"/>
          </a:xfrm>
          <a:custGeom>
            <a:avLst/>
            <a:gdLst/>
            <a:ahLst/>
            <a:cxnLst/>
            <a:rect l="l" t="t" r="r" b="b"/>
            <a:pathLst>
              <a:path w="147954" h="102235">
                <a:moveTo>
                  <a:pt x="147827" y="0"/>
                </a:moveTo>
                <a:lnTo>
                  <a:pt x="0" y="0"/>
                </a:lnTo>
                <a:lnTo>
                  <a:pt x="0" y="102108"/>
                </a:lnTo>
                <a:lnTo>
                  <a:pt x="147827" y="102108"/>
                </a:lnTo>
                <a:lnTo>
                  <a:pt x="147827" y="0"/>
                </a:lnTo>
                <a:close/>
              </a:path>
            </a:pathLst>
          </a:custGeom>
          <a:solidFill>
            <a:srgbClr val="C0C0C0"/>
          </a:solidFill>
        </p:spPr>
        <p:txBody>
          <a:bodyPr wrap="square" lIns="0" tIns="0" rIns="0" bIns="0" rtlCol="0"/>
          <a:lstStyle/>
          <a:p>
            <a:endParaRPr/>
          </a:p>
        </p:txBody>
      </p:sp>
      <p:sp>
        <p:nvSpPr>
          <p:cNvPr id="9" name="object 9"/>
          <p:cNvSpPr/>
          <p:nvPr/>
        </p:nvSpPr>
        <p:spPr>
          <a:xfrm>
            <a:off x="3717035" y="5577840"/>
            <a:ext cx="147955" cy="102235"/>
          </a:xfrm>
          <a:custGeom>
            <a:avLst/>
            <a:gdLst/>
            <a:ahLst/>
            <a:cxnLst/>
            <a:rect l="l" t="t" r="r" b="b"/>
            <a:pathLst>
              <a:path w="147954" h="102235">
                <a:moveTo>
                  <a:pt x="147827" y="0"/>
                </a:moveTo>
                <a:lnTo>
                  <a:pt x="0" y="0"/>
                </a:lnTo>
                <a:lnTo>
                  <a:pt x="0" y="102108"/>
                </a:lnTo>
                <a:lnTo>
                  <a:pt x="147827" y="102108"/>
                </a:lnTo>
                <a:lnTo>
                  <a:pt x="147827" y="0"/>
                </a:lnTo>
                <a:close/>
              </a:path>
            </a:pathLst>
          </a:custGeom>
          <a:solidFill>
            <a:srgbClr val="C0C0C0"/>
          </a:solidFill>
        </p:spPr>
        <p:txBody>
          <a:bodyPr wrap="square" lIns="0" tIns="0" rIns="0" bIns="0" rtlCol="0"/>
          <a:lstStyle/>
          <a:p>
            <a:endParaRPr/>
          </a:p>
        </p:txBody>
      </p:sp>
      <p:sp>
        <p:nvSpPr>
          <p:cNvPr id="10" name="object 10"/>
          <p:cNvSpPr/>
          <p:nvPr/>
        </p:nvSpPr>
        <p:spPr>
          <a:xfrm>
            <a:off x="3057144" y="5590044"/>
            <a:ext cx="147955" cy="90170"/>
          </a:xfrm>
          <a:custGeom>
            <a:avLst/>
            <a:gdLst/>
            <a:ahLst/>
            <a:cxnLst/>
            <a:rect l="l" t="t" r="r" b="b"/>
            <a:pathLst>
              <a:path w="147955" h="90170">
                <a:moveTo>
                  <a:pt x="147828" y="0"/>
                </a:moveTo>
                <a:lnTo>
                  <a:pt x="0" y="0"/>
                </a:lnTo>
                <a:lnTo>
                  <a:pt x="0" y="89903"/>
                </a:lnTo>
                <a:lnTo>
                  <a:pt x="147828" y="89903"/>
                </a:lnTo>
                <a:lnTo>
                  <a:pt x="147828" y="0"/>
                </a:lnTo>
                <a:close/>
              </a:path>
            </a:pathLst>
          </a:custGeom>
          <a:solidFill>
            <a:srgbClr val="C0C0C0"/>
          </a:solidFill>
        </p:spPr>
        <p:txBody>
          <a:bodyPr wrap="square" lIns="0" tIns="0" rIns="0" bIns="0" rtlCol="0"/>
          <a:lstStyle/>
          <a:p>
            <a:endParaRPr/>
          </a:p>
        </p:txBody>
      </p:sp>
      <p:sp>
        <p:nvSpPr>
          <p:cNvPr id="11" name="object 11"/>
          <p:cNvSpPr/>
          <p:nvPr/>
        </p:nvSpPr>
        <p:spPr>
          <a:xfrm>
            <a:off x="5692140" y="5638038"/>
            <a:ext cx="147955" cy="0"/>
          </a:xfrm>
          <a:custGeom>
            <a:avLst/>
            <a:gdLst/>
            <a:ahLst/>
            <a:cxnLst/>
            <a:rect l="l" t="t" r="r" b="b"/>
            <a:pathLst>
              <a:path w="147954">
                <a:moveTo>
                  <a:pt x="0" y="0"/>
                </a:moveTo>
                <a:lnTo>
                  <a:pt x="147827" y="0"/>
                </a:lnTo>
              </a:path>
            </a:pathLst>
          </a:custGeom>
          <a:ln w="83819">
            <a:solidFill>
              <a:srgbClr val="C0C0C0"/>
            </a:solidFill>
          </a:ln>
        </p:spPr>
        <p:txBody>
          <a:bodyPr wrap="square" lIns="0" tIns="0" rIns="0" bIns="0" rtlCol="0"/>
          <a:lstStyle/>
          <a:p>
            <a:endParaRPr/>
          </a:p>
        </p:txBody>
      </p:sp>
      <p:sp>
        <p:nvSpPr>
          <p:cNvPr id="12" name="object 12"/>
          <p:cNvSpPr/>
          <p:nvPr/>
        </p:nvSpPr>
        <p:spPr>
          <a:xfrm>
            <a:off x="8325611" y="5653284"/>
            <a:ext cx="147955" cy="0"/>
          </a:xfrm>
          <a:custGeom>
            <a:avLst/>
            <a:gdLst/>
            <a:ahLst/>
            <a:cxnLst/>
            <a:rect l="l" t="t" r="r" b="b"/>
            <a:pathLst>
              <a:path w="147954">
                <a:moveTo>
                  <a:pt x="0" y="0"/>
                </a:moveTo>
                <a:lnTo>
                  <a:pt x="147827" y="0"/>
                </a:lnTo>
              </a:path>
            </a:pathLst>
          </a:custGeom>
          <a:ln w="53327">
            <a:solidFill>
              <a:srgbClr val="C0C0C0"/>
            </a:solidFill>
          </a:ln>
        </p:spPr>
        <p:txBody>
          <a:bodyPr wrap="square" lIns="0" tIns="0" rIns="0" bIns="0" rtlCol="0"/>
          <a:lstStyle/>
          <a:p>
            <a:endParaRPr/>
          </a:p>
        </p:txBody>
      </p:sp>
      <p:sp>
        <p:nvSpPr>
          <p:cNvPr id="13" name="object 13"/>
          <p:cNvSpPr/>
          <p:nvPr/>
        </p:nvSpPr>
        <p:spPr>
          <a:xfrm>
            <a:off x="7667243" y="5670803"/>
            <a:ext cx="147955" cy="0"/>
          </a:xfrm>
          <a:custGeom>
            <a:avLst/>
            <a:gdLst/>
            <a:ahLst/>
            <a:cxnLst/>
            <a:rect l="l" t="t" r="r" b="b"/>
            <a:pathLst>
              <a:path w="147954">
                <a:moveTo>
                  <a:pt x="0" y="0"/>
                </a:moveTo>
                <a:lnTo>
                  <a:pt x="147827" y="0"/>
                </a:lnTo>
              </a:path>
            </a:pathLst>
          </a:custGeom>
          <a:ln w="18287">
            <a:solidFill>
              <a:srgbClr val="C0C0C0"/>
            </a:solidFill>
          </a:ln>
        </p:spPr>
        <p:txBody>
          <a:bodyPr wrap="square" lIns="0" tIns="0" rIns="0" bIns="0" rtlCol="0"/>
          <a:lstStyle/>
          <a:p>
            <a:endParaRPr/>
          </a:p>
        </p:txBody>
      </p:sp>
      <p:sp>
        <p:nvSpPr>
          <p:cNvPr id="14" name="object 14"/>
          <p:cNvSpPr/>
          <p:nvPr/>
        </p:nvSpPr>
        <p:spPr>
          <a:xfrm>
            <a:off x="7196328" y="3526535"/>
            <a:ext cx="147955" cy="2153920"/>
          </a:xfrm>
          <a:custGeom>
            <a:avLst/>
            <a:gdLst/>
            <a:ahLst/>
            <a:cxnLst/>
            <a:rect l="l" t="t" r="r" b="b"/>
            <a:pathLst>
              <a:path w="147954" h="2153920">
                <a:moveTo>
                  <a:pt x="147827" y="0"/>
                </a:moveTo>
                <a:lnTo>
                  <a:pt x="0" y="0"/>
                </a:lnTo>
                <a:lnTo>
                  <a:pt x="0" y="2153412"/>
                </a:lnTo>
                <a:lnTo>
                  <a:pt x="147827" y="2153412"/>
                </a:lnTo>
                <a:lnTo>
                  <a:pt x="147827" y="0"/>
                </a:lnTo>
                <a:close/>
              </a:path>
            </a:pathLst>
          </a:custGeom>
          <a:solidFill>
            <a:srgbClr val="ED7D31"/>
          </a:solidFill>
        </p:spPr>
        <p:txBody>
          <a:bodyPr wrap="square" lIns="0" tIns="0" rIns="0" bIns="0" rtlCol="0"/>
          <a:lstStyle/>
          <a:p>
            <a:endParaRPr/>
          </a:p>
        </p:txBody>
      </p:sp>
      <p:sp>
        <p:nvSpPr>
          <p:cNvPr id="15" name="object 15"/>
          <p:cNvSpPr/>
          <p:nvPr/>
        </p:nvSpPr>
        <p:spPr>
          <a:xfrm>
            <a:off x="7854695" y="3653028"/>
            <a:ext cx="147955" cy="2026920"/>
          </a:xfrm>
          <a:custGeom>
            <a:avLst/>
            <a:gdLst/>
            <a:ahLst/>
            <a:cxnLst/>
            <a:rect l="l" t="t" r="r" b="b"/>
            <a:pathLst>
              <a:path w="147954" h="2026920">
                <a:moveTo>
                  <a:pt x="147827" y="0"/>
                </a:moveTo>
                <a:lnTo>
                  <a:pt x="0" y="0"/>
                </a:lnTo>
                <a:lnTo>
                  <a:pt x="0" y="2026920"/>
                </a:lnTo>
                <a:lnTo>
                  <a:pt x="147827" y="2026920"/>
                </a:lnTo>
                <a:lnTo>
                  <a:pt x="147827" y="0"/>
                </a:lnTo>
                <a:close/>
              </a:path>
            </a:pathLst>
          </a:custGeom>
          <a:solidFill>
            <a:srgbClr val="ED7D31"/>
          </a:solidFill>
        </p:spPr>
        <p:txBody>
          <a:bodyPr wrap="square" lIns="0" tIns="0" rIns="0" bIns="0" rtlCol="0"/>
          <a:lstStyle/>
          <a:p>
            <a:endParaRPr/>
          </a:p>
        </p:txBody>
      </p:sp>
      <p:sp>
        <p:nvSpPr>
          <p:cNvPr id="16" name="object 16"/>
          <p:cNvSpPr/>
          <p:nvPr/>
        </p:nvSpPr>
        <p:spPr>
          <a:xfrm>
            <a:off x="6537959" y="4111752"/>
            <a:ext cx="147955" cy="1568450"/>
          </a:xfrm>
          <a:custGeom>
            <a:avLst/>
            <a:gdLst/>
            <a:ahLst/>
            <a:cxnLst/>
            <a:rect l="l" t="t" r="r" b="b"/>
            <a:pathLst>
              <a:path w="147954" h="1568450">
                <a:moveTo>
                  <a:pt x="147827" y="0"/>
                </a:moveTo>
                <a:lnTo>
                  <a:pt x="0" y="0"/>
                </a:lnTo>
                <a:lnTo>
                  <a:pt x="0" y="1568196"/>
                </a:lnTo>
                <a:lnTo>
                  <a:pt x="147827" y="1568196"/>
                </a:lnTo>
                <a:lnTo>
                  <a:pt x="147827" y="0"/>
                </a:lnTo>
                <a:close/>
              </a:path>
            </a:pathLst>
          </a:custGeom>
          <a:solidFill>
            <a:srgbClr val="ED7D31"/>
          </a:solidFill>
        </p:spPr>
        <p:txBody>
          <a:bodyPr wrap="square" lIns="0" tIns="0" rIns="0" bIns="0" rtlCol="0"/>
          <a:lstStyle/>
          <a:p>
            <a:endParaRPr/>
          </a:p>
        </p:txBody>
      </p:sp>
      <p:sp>
        <p:nvSpPr>
          <p:cNvPr id="17" name="object 17"/>
          <p:cNvSpPr/>
          <p:nvPr/>
        </p:nvSpPr>
        <p:spPr>
          <a:xfrm>
            <a:off x="5879591" y="4552200"/>
            <a:ext cx="147955" cy="1127760"/>
          </a:xfrm>
          <a:custGeom>
            <a:avLst/>
            <a:gdLst/>
            <a:ahLst/>
            <a:cxnLst/>
            <a:rect l="l" t="t" r="r" b="b"/>
            <a:pathLst>
              <a:path w="147954" h="1127760">
                <a:moveTo>
                  <a:pt x="147827" y="0"/>
                </a:moveTo>
                <a:lnTo>
                  <a:pt x="0" y="0"/>
                </a:lnTo>
                <a:lnTo>
                  <a:pt x="0" y="1127747"/>
                </a:lnTo>
                <a:lnTo>
                  <a:pt x="147827" y="1127747"/>
                </a:lnTo>
                <a:lnTo>
                  <a:pt x="147827" y="0"/>
                </a:lnTo>
                <a:close/>
              </a:path>
            </a:pathLst>
          </a:custGeom>
          <a:solidFill>
            <a:srgbClr val="ED7D31"/>
          </a:solidFill>
        </p:spPr>
        <p:txBody>
          <a:bodyPr wrap="square" lIns="0" tIns="0" rIns="0" bIns="0" rtlCol="0"/>
          <a:lstStyle/>
          <a:p>
            <a:endParaRPr/>
          </a:p>
        </p:txBody>
      </p:sp>
      <p:sp>
        <p:nvSpPr>
          <p:cNvPr id="18" name="object 18"/>
          <p:cNvSpPr/>
          <p:nvPr/>
        </p:nvSpPr>
        <p:spPr>
          <a:xfrm>
            <a:off x="5221223" y="4956047"/>
            <a:ext cx="147955" cy="723900"/>
          </a:xfrm>
          <a:custGeom>
            <a:avLst/>
            <a:gdLst/>
            <a:ahLst/>
            <a:cxnLst/>
            <a:rect l="l" t="t" r="r" b="b"/>
            <a:pathLst>
              <a:path w="147954" h="723900">
                <a:moveTo>
                  <a:pt x="147827" y="0"/>
                </a:moveTo>
                <a:lnTo>
                  <a:pt x="0" y="0"/>
                </a:lnTo>
                <a:lnTo>
                  <a:pt x="0" y="723899"/>
                </a:lnTo>
                <a:lnTo>
                  <a:pt x="147827" y="723899"/>
                </a:lnTo>
                <a:lnTo>
                  <a:pt x="147827" y="0"/>
                </a:lnTo>
                <a:close/>
              </a:path>
            </a:pathLst>
          </a:custGeom>
          <a:solidFill>
            <a:srgbClr val="ED7D31"/>
          </a:solidFill>
        </p:spPr>
        <p:txBody>
          <a:bodyPr wrap="square" lIns="0" tIns="0" rIns="0" bIns="0" rtlCol="0"/>
          <a:lstStyle/>
          <a:p>
            <a:endParaRPr/>
          </a:p>
        </p:txBody>
      </p:sp>
      <p:sp>
        <p:nvSpPr>
          <p:cNvPr id="19" name="object 19"/>
          <p:cNvSpPr/>
          <p:nvPr/>
        </p:nvSpPr>
        <p:spPr>
          <a:xfrm>
            <a:off x="4562855" y="5366016"/>
            <a:ext cx="147955" cy="314325"/>
          </a:xfrm>
          <a:custGeom>
            <a:avLst/>
            <a:gdLst/>
            <a:ahLst/>
            <a:cxnLst/>
            <a:rect l="l" t="t" r="r" b="b"/>
            <a:pathLst>
              <a:path w="147954" h="314325">
                <a:moveTo>
                  <a:pt x="147827" y="0"/>
                </a:moveTo>
                <a:lnTo>
                  <a:pt x="0" y="0"/>
                </a:lnTo>
                <a:lnTo>
                  <a:pt x="0" y="313931"/>
                </a:lnTo>
                <a:lnTo>
                  <a:pt x="147827" y="313931"/>
                </a:lnTo>
                <a:lnTo>
                  <a:pt x="147827" y="0"/>
                </a:lnTo>
                <a:close/>
              </a:path>
            </a:pathLst>
          </a:custGeom>
          <a:solidFill>
            <a:srgbClr val="ED7D31"/>
          </a:solidFill>
        </p:spPr>
        <p:txBody>
          <a:bodyPr wrap="square" lIns="0" tIns="0" rIns="0" bIns="0" rtlCol="0"/>
          <a:lstStyle/>
          <a:p>
            <a:endParaRPr/>
          </a:p>
        </p:txBody>
      </p:sp>
      <p:sp>
        <p:nvSpPr>
          <p:cNvPr id="20" name="object 20"/>
          <p:cNvSpPr/>
          <p:nvPr/>
        </p:nvSpPr>
        <p:spPr>
          <a:xfrm>
            <a:off x="3904488" y="5577840"/>
            <a:ext cx="147955" cy="102235"/>
          </a:xfrm>
          <a:custGeom>
            <a:avLst/>
            <a:gdLst/>
            <a:ahLst/>
            <a:cxnLst/>
            <a:rect l="l" t="t" r="r" b="b"/>
            <a:pathLst>
              <a:path w="147954" h="102235">
                <a:moveTo>
                  <a:pt x="147827" y="0"/>
                </a:moveTo>
                <a:lnTo>
                  <a:pt x="0" y="0"/>
                </a:lnTo>
                <a:lnTo>
                  <a:pt x="0" y="102108"/>
                </a:lnTo>
                <a:lnTo>
                  <a:pt x="147827" y="102108"/>
                </a:lnTo>
                <a:lnTo>
                  <a:pt x="147827" y="0"/>
                </a:lnTo>
                <a:close/>
              </a:path>
            </a:pathLst>
          </a:custGeom>
          <a:solidFill>
            <a:srgbClr val="ED7D31"/>
          </a:solidFill>
        </p:spPr>
        <p:txBody>
          <a:bodyPr wrap="square" lIns="0" tIns="0" rIns="0" bIns="0" rtlCol="0"/>
          <a:lstStyle/>
          <a:p>
            <a:endParaRPr/>
          </a:p>
        </p:txBody>
      </p:sp>
      <p:sp>
        <p:nvSpPr>
          <p:cNvPr id="21" name="object 21"/>
          <p:cNvSpPr/>
          <p:nvPr/>
        </p:nvSpPr>
        <p:spPr>
          <a:xfrm>
            <a:off x="3246120" y="5673858"/>
            <a:ext cx="146685" cy="0"/>
          </a:xfrm>
          <a:custGeom>
            <a:avLst/>
            <a:gdLst/>
            <a:ahLst/>
            <a:cxnLst/>
            <a:rect l="l" t="t" r="r" b="b"/>
            <a:pathLst>
              <a:path w="146685">
                <a:moveTo>
                  <a:pt x="0" y="0"/>
                </a:moveTo>
                <a:lnTo>
                  <a:pt x="146304" y="0"/>
                </a:lnTo>
              </a:path>
            </a:pathLst>
          </a:custGeom>
          <a:ln w="12179">
            <a:solidFill>
              <a:srgbClr val="ED7D31"/>
            </a:solidFill>
          </a:ln>
        </p:spPr>
        <p:txBody>
          <a:bodyPr wrap="square" lIns="0" tIns="0" rIns="0" bIns="0" rtlCol="0"/>
          <a:lstStyle/>
          <a:p>
            <a:endParaRPr/>
          </a:p>
        </p:txBody>
      </p:sp>
      <p:sp>
        <p:nvSpPr>
          <p:cNvPr id="22" name="object 22"/>
          <p:cNvSpPr/>
          <p:nvPr/>
        </p:nvSpPr>
        <p:spPr>
          <a:xfrm>
            <a:off x="920496" y="5679947"/>
            <a:ext cx="7903845" cy="0"/>
          </a:xfrm>
          <a:custGeom>
            <a:avLst/>
            <a:gdLst/>
            <a:ahLst/>
            <a:cxnLst/>
            <a:rect l="l" t="t" r="r" b="b"/>
            <a:pathLst>
              <a:path w="7903845">
                <a:moveTo>
                  <a:pt x="0" y="0"/>
                </a:moveTo>
                <a:lnTo>
                  <a:pt x="7903464" y="0"/>
                </a:lnTo>
              </a:path>
            </a:pathLst>
          </a:custGeom>
          <a:ln w="9144">
            <a:solidFill>
              <a:srgbClr val="DADADA"/>
            </a:solidFill>
          </a:ln>
        </p:spPr>
        <p:txBody>
          <a:bodyPr wrap="square" lIns="0" tIns="0" rIns="0" bIns="0" rtlCol="0"/>
          <a:lstStyle/>
          <a:p>
            <a:endParaRPr/>
          </a:p>
        </p:txBody>
      </p:sp>
      <p:sp>
        <p:nvSpPr>
          <p:cNvPr id="23" name="object 23"/>
          <p:cNvSpPr txBox="1"/>
          <p:nvPr/>
        </p:nvSpPr>
        <p:spPr>
          <a:xfrm>
            <a:off x="1040305" y="4876543"/>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79</a:t>
            </a:r>
            <a:endParaRPr sz="1600">
              <a:latin typeface="Calibri"/>
              <a:cs typeface="Calibri"/>
            </a:endParaRPr>
          </a:p>
        </p:txBody>
      </p:sp>
      <p:sp>
        <p:nvSpPr>
          <p:cNvPr id="24" name="object 24"/>
          <p:cNvSpPr txBox="1"/>
          <p:nvPr/>
        </p:nvSpPr>
        <p:spPr>
          <a:xfrm>
            <a:off x="1698851" y="5244632"/>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18</a:t>
            </a:r>
            <a:endParaRPr sz="1600">
              <a:latin typeface="Calibri"/>
              <a:cs typeface="Calibri"/>
            </a:endParaRPr>
          </a:p>
        </p:txBody>
      </p:sp>
      <p:sp>
        <p:nvSpPr>
          <p:cNvPr id="25" name="object 25"/>
          <p:cNvSpPr txBox="1"/>
          <p:nvPr/>
        </p:nvSpPr>
        <p:spPr>
          <a:xfrm>
            <a:off x="2357397" y="5214430"/>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23</a:t>
            </a:r>
            <a:endParaRPr sz="1600">
              <a:latin typeface="Calibri"/>
              <a:cs typeface="Calibri"/>
            </a:endParaRPr>
          </a:p>
        </p:txBody>
      </p:sp>
      <p:sp>
        <p:nvSpPr>
          <p:cNvPr id="26" name="object 26"/>
          <p:cNvSpPr txBox="1"/>
          <p:nvPr/>
        </p:nvSpPr>
        <p:spPr>
          <a:xfrm>
            <a:off x="4333036" y="5250712"/>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17</a:t>
            </a:r>
            <a:endParaRPr sz="1600">
              <a:latin typeface="Calibri"/>
              <a:cs typeface="Calibri"/>
            </a:endParaRPr>
          </a:p>
        </p:txBody>
      </p:sp>
      <p:sp>
        <p:nvSpPr>
          <p:cNvPr id="27" name="object 27"/>
          <p:cNvSpPr txBox="1"/>
          <p:nvPr/>
        </p:nvSpPr>
        <p:spPr>
          <a:xfrm>
            <a:off x="4955909" y="5281116"/>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21</a:t>
            </a:r>
            <a:endParaRPr sz="1600">
              <a:latin typeface="Calibri"/>
              <a:cs typeface="Calibri"/>
            </a:endParaRPr>
          </a:p>
        </p:txBody>
      </p:sp>
      <p:sp>
        <p:nvSpPr>
          <p:cNvPr id="28" name="object 28"/>
          <p:cNvSpPr txBox="1"/>
          <p:nvPr/>
        </p:nvSpPr>
        <p:spPr>
          <a:xfrm>
            <a:off x="5578781" y="5268752"/>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14</a:t>
            </a:r>
            <a:endParaRPr sz="1600">
              <a:latin typeface="Calibri"/>
              <a:cs typeface="Calibri"/>
            </a:endParaRPr>
          </a:p>
        </p:txBody>
      </p:sp>
      <p:sp>
        <p:nvSpPr>
          <p:cNvPr id="29" name="object 29"/>
          <p:cNvSpPr txBox="1"/>
          <p:nvPr/>
        </p:nvSpPr>
        <p:spPr>
          <a:xfrm>
            <a:off x="6165980" y="5154028"/>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33</a:t>
            </a:r>
            <a:endParaRPr sz="1600">
              <a:latin typeface="Calibri"/>
              <a:cs typeface="Calibri"/>
            </a:endParaRPr>
          </a:p>
        </p:txBody>
      </p:sp>
      <p:sp>
        <p:nvSpPr>
          <p:cNvPr id="30" name="object 30"/>
          <p:cNvSpPr txBox="1"/>
          <p:nvPr/>
        </p:nvSpPr>
        <p:spPr>
          <a:xfrm>
            <a:off x="6860200" y="5202471"/>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28</a:t>
            </a:r>
            <a:endParaRPr sz="1600">
              <a:latin typeface="Calibri"/>
              <a:cs typeface="Calibri"/>
            </a:endParaRPr>
          </a:p>
        </p:txBody>
      </p:sp>
      <p:sp>
        <p:nvSpPr>
          <p:cNvPr id="31" name="object 31"/>
          <p:cNvSpPr txBox="1"/>
          <p:nvPr/>
        </p:nvSpPr>
        <p:spPr>
          <a:xfrm>
            <a:off x="7570636" y="5316993"/>
            <a:ext cx="12827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3E3E3E"/>
                </a:solidFill>
                <a:latin typeface="Calibri"/>
                <a:cs typeface="Calibri"/>
              </a:rPr>
              <a:t>3</a:t>
            </a:r>
            <a:endParaRPr sz="1600">
              <a:latin typeface="Calibri"/>
              <a:cs typeface="Calibri"/>
            </a:endParaRPr>
          </a:p>
        </p:txBody>
      </p:sp>
      <p:sp>
        <p:nvSpPr>
          <p:cNvPr id="32" name="object 32"/>
          <p:cNvSpPr txBox="1"/>
          <p:nvPr/>
        </p:nvSpPr>
        <p:spPr>
          <a:xfrm>
            <a:off x="8336203" y="5298953"/>
            <a:ext cx="12827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3E3E3E"/>
                </a:solidFill>
                <a:latin typeface="Calibri"/>
                <a:cs typeface="Calibri"/>
              </a:rPr>
              <a:t>9</a:t>
            </a:r>
            <a:endParaRPr sz="1600">
              <a:latin typeface="Calibri"/>
              <a:cs typeface="Calibri"/>
            </a:endParaRPr>
          </a:p>
        </p:txBody>
      </p:sp>
      <p:sp>
        <p:nvSpPr>
          <p:cNvPr id="33" name="object 33"/>
          <p:cNvSpPr txBox="1"/>
          <p:nvPr/>
        </p:nvSpPr>
        <p:spPr>
          <a:xfrm>
            <a:off x="3015944" y="5262671"/>
            <a:ext cx="40322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3E3E3E"/>
                </a:solidFill>
                <a:latin typeface="Calibri"/>
                <a:cs typeface="Calibri"/>
              </a:rPr>
              <a:t>15</a:t>
            </a:r>
            <a:r>
              <a:rPr sz="1600" spc="100" dirty="0">
                <a:solidFill>
                  <a:srgbClr val="3E3E3E"/>
                </a:solidFill>
                <a:latin typeface="Calibri"/>
                <a:cs typeface="Calibri"/>
              </a:rPr>
              <a:t> </a:t>
            </a:r>
            <a:r>
              <a:rPr sz="2400" spc="-7" baseline="-36458" dirty="0">
                <a:solidFill>
                  <a:srgbClr val="3E3E3E"/>
                </a:solidFill>
                <a:latin typeface="Calibri"/>
                <a:cs typeface="Calibri"/>
              </a:rPr>
              <a:t>2</a:t>
            </a:r>
            <a:endParaRPr sz="2400" baseline="-36458">
              <a:latin typeface="Calibri"/>
              <a:cs typeface="Calibri"/>
            </a:endParaRPr>
          </a:p>
        </p:txBody>
      </p:sp>
      <p:sp>
        <p:nvSpPr>
          <p:cNvPr id="34" name="object 34"/>
          <p:cNvSpPr txBox="1"/>
          <p:nvPr/>
        </p:nvSpPr>
        <p:spPr>
          <a:xfrm>
            <a:off x="3567469" y="5232470"/>
            <a:ext cx="601980" cy="269240"/>
          </a:xfrm>
          <a:prstGeom prst="rect">
            <a:avLst/>
          </a:prstGeom>
        </p:spPr>
        <p:txBody>
          <a:bodyPr vert="horz" wrap="square" lIns="0" tIns="12065" rIns="0" bIns="0" rtlCol="0">
            <a:spAutoFit/>
          </a:bodyPr>
          <a:lstStyle/>
          <a:p>
            <a:pPr marL="12700">
              <a:lnSpc>
                <a:spcPct val="100000"/>
              </a:lnSpc>
              <a:spcBef>
                <a:spcPts val="95"/>
              </a:spcBef>
              <a:tabLst>
                <a:tab pos="384175" algn="l"/>
              </a:tabLst>
            </a:pPr>
            <a:r>
              <a:rPr sz="1600" spc="-10" dirty="0">
                <a:solidFill>
                  <a:srgbClr val="3E3E3E"/>
                </a:solidFill>
                <a:latin typeface="Calibri"/>
                <a:cs typeface="Calibri"/>
              </a:rPr>
              <a:t>1</a:t>
            </a:r>
            <a:r>
              <a:rPr sz="1600" spc="-5" dirty="0">
                <a:solidFill>
                  <a:srgbClr val="3E3E3E"/>
                </a:solidFill>
                <a:latin typeface="Calibri"/>
                <a:cs typeface="Calibri"/>
              </a:rPr>
              <a:t>7</a:t>
            </a:r>
            <a:r>
              <a:rPr sz="1600" dirty="0">
                <a:solidFill>
                  <a:srgbClr val="3E3E3E"/>
                </a:solidFill>
                <a:latin typeface="Calibri"/>
                <a:cs typeface="Calibri"/>
              </a:rPr>
              <a:t>	</a:t>
            </a:r>
            <a:r>
              <a:rPr sz="2400" spc="-15" baseline="1736" dirty="0">
                <a:solidFill>
                  <a:srgbClr val="3E3E3E"/>
                </a:solidFill>
                <a:latin typeface="Calibri"/>
                <a:cs typeface="Calibri"/>
              </a:rPr>
              <a:t>17</a:t>
            </a:r>
            <a:endParaRPr sz="2400" baseline="1736">
              <a:latin typeface="Calibri"/>
              <a:cs typeface="Calibri"/>
            </a:endParaRPr>
          </a:p>
        </p:txBody>
      </p:sp>
      <p:sp>
        <p:nvSpPr>
          <p:cNvPr id="35" name="object 35"/>
          <p:cNvSpPr txBox="1"/>
          <p:nvPr/>
        </p:nvSpPr>
        <p:spPr>
          <a:xfrm>
            <a:off x="4520526" y="5039507"/>
            <a:ext cx="229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52</a:t>
            </a:r>
            <a:endParaRPr sz="1600">
              <a:latin typeface="Calibri"/>
              <a:cs typeface="Calibri"/>
            </a:endParaRPr>
          </a:p>
        </p:txBody>
      </p:sp>
      <p:sp>
        <p:nvSpPr>
          <p:cNvPr id="36" name="object 36"/>
          <p:cNvSpPr txBox="1"/>
          <p:nvPr/>
        </p:nvSpPr>
        <p:spPr>
          <a:xfrm>
            <a:off x="5128805" y="3784641"/>
            <a:ext cx="1649095" cy="1113790"/>
          </a:xfrm>
          <a:prstGeom prst="rect">
            <a:avLst/>
          </a:prstGeom>
        </p:spPr>
        <p:txBody>
          <a:bodyPr vert="horz" wrap="square" lIns="0" tIns="12065" rIns="0" bIns="0" rtlCol="0">
            <a:spAutoFit/>
          </a:bodyPr>
          <a:lstStyle/>
          <a:p>
            <a:pPr marR="5080" algn="r">
              <a:lnSpc>
                <a:spcPct val="100000"/>
              </a:lnSpc>
              <a:spcBef>
                <a:spcPts val="95"/>
              </a:spcBef>
            </a:pPr>
            <a:r>
              <a:rPr sz="1600" spc="-10" dirty="0">
                <a:solidFill>
                  <a:srgbClr val="3E3E3E"/>
                </a:solidFill>
                <a:latin typeface="Calibri"/>
                <a:cs typeface="Calibri"/>
              </a:rPr>
              <a:t>260</a:t>
            </a:r>
            <a:endParaRPr sz="1600">
              <a:latin typeface="Calibri"/>
              <a:cs typeface="Calibri"/>
            </a:endParaRPr>
          </a:p>
          <a:p>
            <a:pPr>
              <a:lnSpc>
                <a:spcPct val="100000"/>
              </a:lnSpc>
              <a:spcBef>
                <a:spcPts val="50"/>
              </a:spcBef>
            </a:pPr>
            <a:endParaRPr sz="1300">
              <a:latin typeface="Times New Roman"/>
              <a:cs typeface="Times New Roman"/>
            </a:endParaRPr>
          </a:p>
          <a:p>
            <a:pPr algn="ctr">
              <a:lnSpc>
                <a:spcPct val="100000"/>
              </a:lnSpc>
              <a:spcBef>
                <a:spcPts val="5"/>
              </a:spcBef>
            </a:pPr>
            <a:r>
              <a:rPr sz="1600" spc="-10" dirty="0">
                <a:solidFill>
                  <a:srgbClr val="3E3E3E"/>
                </a:solidFill>
                <a:latin typeface="Calibri"/>
                <a:cs typeface="Calibri"/>
              </a:rPr>
              <a:t>187</a:t>
            </a:r>
            <a:endParaRPr sz="1600">
              <a:latin typeface="Calibri"/>
              <a:cs typeface="Calibri"/>
            </a:endParaRPr>
          </a:p>
          <a:p>
            <a:pPr marL="12700">
              <a:lnSpc>
                <a:spcPct val="100000"/>
              </a:lnSpc>
              <a:spcBef>
                <a:spcPts val="1260"/>
              </a:spcBef>
            </a:pPr>
            <a:r>
              <a:rPr sz="1600" spc="-10" dirty="0">
                <a:solidFill>
                  <a:srgbClr val="3E3E3E"/>
                </a:solidFill>
                <a:latin typeface="Calibri"/>
                <a:cs typeface="Calibri"/>
              </a:rPr>
              <a:t>120</a:t>
            </a:r>
            <a:endParaRPr sz="1600">
              <a:latin typeface="Calibri"/>
              <a:cs typeface="Calibri"/>
            </a:endParaRPr>
          </a:p>
        </p:txBody>
      </p:sp>
      <p:sp>
        <p:nvSpPr>
          <p:cNvPr id="37" name="object 37"/>
          <p:cNvSpPr txBox="1"/>
          <p:nvPr/>
        </p:nvSpPr>
        <p:spPr>
          <a:xfrm>
            <a:off x="7104524" y="3261666"/>
            <a:ext cx="332105"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357</a:t>
            </a:r>
            <a:endParaRPr sz="1600">
              <a:latin typeface="Calibri"/>
              <a:cs typeface="Calibri"/>
            </a:endParaRPr>
          </a:p>
        </p:txBody>
      </p:sp>
      <p:sp>
        <p:nvSpPr>
          <p:cNvPr id="38" name="object 38"/>
          <p:cNvSpPr txBox="1"/>
          <p:nvPr/>
        </p:nvSpPr>
        <p:spPr>
          <a:xfrm>
            <a:off x="7763078" y="3326115"/>
            <a:ext cx="332105"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3E3E3E"/>
                </a:solidFill>
                <a:latin typeface="Calibri"/>
                <a:cs typeface="Calibri"/>
              </a:rPr>
              <a:t>336</a:t>
            </a:r>
            <a:endParaRPr sz="1600">
              <a:latin typeface="Calibri"/>
              <a:cs typeface="Calibri"/>
            </a:endParaRPr>
          </a:p>
        </p:txBody>
      </p:sp>
      <p:sp>
        <p:nvSpPr>
          <p:cNvPr id="39" name="object 39"/>
          <p:cNvSpPr txBox="1"/>
          <p:nvPr/>
        </p:nvSpPr>
        <p:spPr>
          <a:xfrm>
            <a:off x="1084579" y="5833010"/>
            <a:ext cx="3927475" cy="751205"/>
          </a:xfrm>
          <a:prstGeom prst="rect">
            <a:avLst/>
          </a:prstGeom>
        </p:spPr>
        <p:txBody>
          <a:bodyPr vert="horz" wrap="square" lIns="0" tIns="12065" rIns="0" bIns="0" rtlCol="0">
            <a:spAutoFit/>
          </a:bodyPr>
          <a:lstStyle/>
          <a:p>
            <a:pPr marL="12700">
              <a:lnSpc>
                <a:spcPct val="100000"/>
              </a:lnSpc>
              <a:spcBef>
                <a:spcPts val="95"/>
              </a:spcBef>
              <a:tabLst>
                <a:tab pos="670560" algn="l"/>
                <a:tab pos="1329690" algn="l"/>
                <a:tab pos="1988185" algn="l"/>
                <a:tab pos="2646680" algn="l"/>
                <a:tab pos="3305175" algn="l"/>
              </a:tabLst>
            </a:pPr>
            <a:r>
              <a:rPr sz="1600" spc="-10" dirty="0">
                <a:solidFill>
                  <a:srgbClr val="595958"/>
                </a:solidFill>
                <a:latin typeface="Calibri"/>
                <a:cs typeface="Calibri"/>
              </a:rPr>
              <a:t>1</a:t>
            </a:r>
            <a:r>
              <a:rPr sz="1600" spc="-5" dirty="0">
                <a:solidFill>
                  <a:srgbClr val="595958"/>
                </a:solidFill>
                <a:latin typeface="游ゴシック"/>
                <a:cs typeface="游ゴシック"/>
              </a:rPr>
              <a:t>月	</a:t>
            </a:r>
            <a:r>
              <a:rPr sz="1600" spc="-10" dirty="0">
                <a:solidFill>
                  <a:srgbClr val="595958"/>
                </a:solidFill>
                <a:latin typeface="Calibri"/>
                <a:cs typeface="Calibri"/>
              </a:rPr>
              <a:t>2</a:t>
            </a:r>
            <a:r>
              <a:rPr sz="1600" spc="-5" dirty="0">
                <a:solidFill>
                  <a:srgbClr val="595958"/>
                </a:solidFill>
                <a:latin typeface="游ゴシック"/>
                <a:cs typeface="游ゴシック"/>
              </a:rPr>
              <a:t>月	</a:t>
            </a:r>
            <a:r>
              <a:rPr sz="1600" spc="-10" dirty="0">
                <a:solidFill>
                  <a:srgbClr val="595958"/>
                </a:solidFill>
                <a:latin typeface="Calibri"/>
                <a:cs typeface="Calibri"/>
              </a:rPr>
              <a:t>3</a:t>
            </a:r>
            <a:r>
              <a:rPr sz="1600" spc="-5" dirty="0">
                <a:solidFill>
                  <a:srgbClr val="595958"/>
                </a:solidFill>
                <a:latin typeface="游ゴシック"/>
                <a:cs typeface="游ゴシック"/>
              </a:rPr>
              <a:t>月	</a:t>
            </a:r>
            <a:r>
              <a:rPr sz="1600" spc="-10" dirty="0">
                <a:solidFill>
                  <a:srgbClr val="595958"/>
                </a:solidFill>
                <a:latin typeface="Calibri"/>
                <a:cs typeface="Calibri"/>
              </a:rPr>
              <a:t>4</a:t>
            </a:r>
            <a:r>
              <a:rPr sz="1600" spc="-5" dirty="0">
                <a:solidFill>
                  <a:srgbClr val="595958"/>
                </a:solidFill>
                <a:latin typeface="游ゴシック"/>
                <a:cs typeface="游ゴシック"/>
              </a:rPr>
              <a:t>月	</a:t>
            </a:r>
            <a:r>
              <a:rPr sz="1600" spc="-10" dirty="0">
                <a:solidFill>
                  <a:srgbClr val="595958"/>
                </a:solidFill>
                <a:latin typeface="Calibri"/>
                <a:cs typeface="Calibri"/>
              </a:rPr>
              <a:t>5</a:t>
            </a:r>
            <a:r>
              <a:rPr sz="1600" spc="-5" dirty="0">
                <a:solidFill>
                  <a:srgbClr val="595958"/>
                </a:solidFill>
                <a:latin typeface="游ゴシック"/>
                <a:cs typeface="游ゴシック"/>
              </a:rPr>
              <a:t>月	</a:t>
            </a:r>
            <a:r>
              <a:rPr sz="1600" spc="-10" dirty="0">
                <a:solidFill>
                  <a:srgbClr val="595958"/>
                </a:solidFill>
                <a:latin typeface="Calibri"/>
                <a:cs typeface="Calibri"/>
              </a:rPr>
              <a:t>6</a:t>
            </a:r>
            <a:r>
              <a:rPr sz="1600" spc="-5" dirty="0">
                <a:solidFill>
                  <a:srgbClr val="595958"/>
                </a:solidFill>
                <a:latin typeface="游ゴシック"/>
                <a:cs typeface="游ゴシック"/>
              </a:rPr>
              <a:t>月</a:t>
            </a:r>
            <a:endParaRPr sz="1600">
              <a:latin typeface="游ゴシック"/>
              <a:cs typeface="游ゴシック"/>
            </a:endParaRPr>
          </a:p>
          <a:p>
            <a:pPr>
              <a:lnSpc>
                <a:spcPct val="100000"/>
              </a:lnSpc>
              <a:spcBef>
                <a:spcPts val="35"/>
              </a:spcBef>
            </a:pPr>
            <a:endParaRPr sz="1600">
              <a:latin typeface="Times New Roman"/>
              <a:cs typeface="Times New Roman"/>
            </a:endParaRPr>
          </a:p>
          <a:p>
            <a:pPr marL="2040255" indent="-203200">
              <a:lnSpc>
                <a:spcPct val="100000"/>
              </a:lnSpc>
              <a:buClr>
                <a:srgbClr val="C0C0C0"/>
              </a:buClr>
              <a:buSzPct val="93750"/>
              <a:buChar char="■"/>
              <a:tabLst>
                <a:tab pos="2040889" algn="l"/>
              </a:tabLst>
            </a:pPr>
            <a:r>
              <a:rPr sz="1600" spc="-5" dirty="0">
                <a:latin typeface="メイリオ"/>
                <a:cs typeface="メイリオ"/>
              </a:rPr>
              <a:t>拡充前（平成29年）</a:t>
            </a:r>
            <a:endParaRPr sz="1600">
              <a:latin typeface="メイリオ"/>
              <a:cs typeface="メイリオ"/>
            </a:endParaRPr>
          </a:p>
        </p:txBody>
      </p:sp>
      <p:sp>
        <p:nvSpPr>
          <p:cNvPr id="40" name="object 40"/>
          <p:cNvSpPr txBox="1"/>
          <p:nvPr/>
        </p:nvSpPr>
        <p:spPr>
          <a:xfrm>
            <a:off x="5035857" y="5833010"/>
            <a:ext cx="3673475" cy="751205"/>
          </a:xfrm>
          <a:prstGeom prst="rect">
            <a:avLst/>
          </a:prstGeom>
        </p:spPr>
        <p:txBody>
          <a:bodyPr vert="horz" wrap="square" lIns="0" tIns="12065" rIns="0" bIns="0" rtlCol="0">
            <a:spAutoFit/>
          </a:bodyPr>
          <a:lstStyle/>
          <a:p>
            <a:pPr marL="12700">
              <a:lnSpc>
                <a:spcPct val="100000"/>
              </a:lnSpc>
              <a:spcBef>
                <a:spcPts val="95"/>
              </a:spcBef>
              <a:tabLst>
                <a:tab pos="670560" algn="l"/>
                <a:tab pos="1329690" algn="l"/>
                <a:tab pos="1936114" algn="l"/>
                <a:tab pos="2594610" algn="l"/>
                <a:tab pos="3253104" algn="l"/>
              </a:tabLst>
            </a:pPr>
            <a:r>
              <a:rPr sz="1600" spc="-10" dirty="0">
                <a:solidFill>
                  <a:srgbClr val="595958"/>
                </a:solidFill>
                <a:latin typeface="Calibri"/>
                <a:cs typeface="Calibri"/>
              </a:rPr>
              <a:t>7</a:t>
            </a:r>
            <a:r>
              <a:rPr sz="1600" spc="-5" dirty="0">
                <a:solidFill>
                  <a:srgbClr val="595958"/>
                </a:solidFill>
                <a:latin typeface="游ゴシック"/>
                <a:cs typeface="游ゴシック"/>
              </a:rPr>
              <a:t>月</a:t>
            </a:r>
            <a:r>
              <a:rPr sz="1600" dirty="0">
                <a:solidFill>
                  <a:srgbClr val="595958"/>
                </a:solidFill>
                <a:latin typeface="游ゴシック"/>
                <a:cs typeface="游ゴシック"/>
              </a:rPr>
              <a:t>	</a:t>
            </a:r>
            <a:r>
              <a:rPr sz="1600" spc="-10" dirty="0">
                <a:solidFill>
                  <a:srgbClr val="595958"/>
                </a:solidFill>
                <a:latin typeface="Calibri"/>
                <a:cs typeface="Calibri"/>
              </a:rPr>
              <a:t>8</a:t>
            </a:r>
            <a:r>
              <a:rPr sz="1600" spc="-5" dirty="0">
                <a:solidFill>
                  <a:srgbClr val="595958"/>
                </a:solidFill>
                <a:latin typeface="游ゴシック"/>
                <a:cs typeface="游ゴシック"/>
              </a:rPr>
              <a:t>月</a:t>
            </a:r>
            <a:r>
              <a:rPr sz="1600" dirty="0">
                <a:solidFill>
                  <a:srgbClr val="595958"/>
                </a:solidFill>
                <a:latin typeface="游ゴシック"/>
                <a:cs typeface="游ゴシック"/>
              </a:rPr>
              <a:t>	</a:t>
            </a:r>
            <a:r>
              <a:rPr sz="1600" spc="-10" dirty="0">
                <a:solidFill>
                  <a:srgbClr val="595958"/>
                </a:solidFill>
                <a:latin typeface="Calibri"/>
                <a:cs typeface="Calibri"/>
              </a:rPr>
              <a:t>9</a:t>
            </a:r>
            <a:r>
              <a:rPr sz="1600" spc="-5" dirty="0">
                <a:solidFill>
                  <a:srgbClr val="595958"/>
                </a:solidFill>
                <a:latin typeface="游ゴシック"/>
                <a:cs typeface="游ゴシック"/>
              </a:rPr>
              <a:t>月</a:t>
            </a:r>
            <a:r>
              <a:rPr sz="1600" dirty="0">
                <a:solidFill>
                  <a:srgbClr val="595958"/>
                </a:solidFill>
                <a:latin typeface="游ゴシック"/>
                <a:cs typeface="游ゴシック"/>
              </a:rPr>
              <a:t>	</a:t>
            </a:r>
            <a:r>
              <a:rPr sz="1600" spc="-10" dirty="0">
                <a:solidFill>
                  <a:srgbClr val="595958"/>
                </a:solidFill>
                <a:latin typeface="Calibri"/>
                <a:cs typeface="Calibri"/>
              </a:rPr>
              <a:t>10</a:t>
            </a:r>
            <a:r>
              <a:rPr sz="1600" spc="-5" dirty="0">
                <a:solidFill>
                  <a:srgbClr val="595958"/>
                </a:solidFill>
                <a:latin typeface="游ゴシック"/>
                <a:cs typeface="游ゴシック"/>
              </a:rPr>
              <a:t>月</a:t>
            </a:r>
            <a:r>
              <a:rPr sz="1600" dirty="0">
                <a:solidFill>
                  <a:srgbClr val="595958"/>
                </a:solidFill>
                <a:latin typeface="游ゴシック"/>
                <a:cs typeface="游ゴシック"/>
              </a:rPr>
              <a:t>	</a:t>
            </a:r>
            <a:r>
              <a:rPr sz="1600" spc="-10" dirty="0">
                <a:solidFill>
                  <a:srgbClr val="595958"/>
                </a:solidFill>
                <a:latin typeface="Calibri"/>
                <a:cs typeface="Calibri"/>
              </a:rPr>
              <a:t>11</a:t>
            </a:r>
            <a:r>
              <a:rPr sz="1600" spc="-5" dirty="0">
                <a:solidFill>
                  <a:srgbClr val="595958"/>
                </a:solidFill>
                <a:latin typeface="游ゴシック"/>
                <a:cs typeface="游ゴシック"/>
              </a:rPr>
              <a:t>月</a:t>
            </a:r>
            <a:r>
              <a:rPr sz="1600" dirty="0">
                <a:solidFill>
                  <a:srgbClr val="595958"/>
                </a:solidFill>
                <a:latin typeface="游ゴシック"/>
                <a:cs typeface="游ゴシック"/>
              </a:rPr>
              <a:t>	</a:t>
            </a:r>
            <a:r>
              <a:rPr sz="1600" spc="-10" dirty="0">
                <a:solidFill>
                  <a:srgbClr val="595958"/>
                </a:solidFill>
                <a:latin typeface="Calibri"/>
                <a:cs typeface="Calibri"/>
              </a:rPr>
              <a:t>12</a:t>
            </a:r>
            <a:r>
              <a:rPr sz="1600" spc="-5" dirty="0">
                <a:solidFill>
                  <a:srgbClr val="595958"/>
                </a:solidFill>
                <a:latin typeface="游ゴシック"/>
                <a:cs typeface="游ゴシック"/>
              </a:rPr>
              <a:t>月</a:t>
            </a:r>
            <a:endParaRPr sz="1600">
              <a:latin typeface="游ゴシック"/>
              <a:cs typeface="游ゴシック"/>
            </a:endParaRPr>
          </a:p>
          <a:p>
            <a:pPr>
              <a:lnSpc>
                <a:spcPct val="100000"/>
              </a:lnSpc>
              <a:spcBef>
                <a:spcPts val="35"/>
              </a:spcBef>
            </a:pPr>
            <a:endParaRPr sz="1600">
              <a:latin typeface="Times New Roman"/>
              <a:cs typeface="Times New Roman"/>
            </a:endParaRPr>
          </a:p>
          <a:p>
            <a:pPr marL="781685" indent="-203200">
              <a:lnSpc>
                <a:spcPct val="100000"/>
              </a:lnSpc>
              <a:buClr>
                <a:srgbClr val="F79646"/>
              </a:buClr>
              <a:buSzPct val="93750"/>
              <a:buChar char="■"/>
              <a:tabLst>
                <a:tab pos="782320" algn="l"/>
              </a:tabLst>
            </a:pPr>
            <a:r>
              <a:rPr sz="1600" spc="-5" dirty="0">
                <a:latin typeface="メイリオ"/>
                <a:cs typeface="メイリオ"/>
              </a:rPr>
              <a:t>拡充後（平成30年）</a:t>
            </a:r>
            <a:endParaRPr sz="1600">
              <a:latin typeface="メイリオ"/>
              <a:cs typeface="メイリオ"/>
            </a:endParaRPr>
          </a:p>
        </p:txBody>
      </p:sp>
      <p:sp>
        <p:nvSpPr>
          <p:cNvPr id="41" name="object 41"/>
          <p:cNvSpPr txBox="1">
            <a:spLocks noGrp="1"/>
          </p:cNvSpPr>
          <p:nvPr>
            <p:ph type="title"/>
          </p:nvPr>
        </p:nvSpPr>
        <p:spPr>
          <a:xfrm>
            <a:off x="431800" y="136599"/>
            <a:ext cx="67310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err="1" smtClean="0"/>
              <a:t>事業承継税制の成果</a:t>
            </a:r>
            <a:r>
              <a:rPr sz="2000" dirty="0" smtClean="0"/>
              <a:t>①</a:t>
            </a:r>
            <a:endParaRPr sz="2000" dirty="0"/>
          </a:p>
        </p:txBody>
      </p:sp>
      <p:sp>
        <p:nvSpPr>
          <p:cNvPr id="42" name="object 42"/>
          <p:cNvSpPr/>
          <p:nvPr/>
        </p:nvSpPr>
        <p:spPr>
          <a:xfrm>
            <a:off x="201168" y="477012"/>
            <a:ext cx="9504045" cy="2664460"/>
          </a:xfrm>
          <a:custGeom>
            <a:avLst/>
            <a:gdLst/>
            <a:ahLst/>
            <a:cxnLst/>
            <a:rect l="l" t="t" r="r" b="b"/>
            <a:pathLst>
              <a:path w="9504045" h="2664460">
                <a:moveTo>
                  <a:pt x="0" y="0"/>
                </a:moveTo>
                <a:lnTo>
                  <a:pt x="9503664" y="0"/>
                </a:lnTo>
                <a:lnTo>
                  <a:pt x="9503664" y="2663952"/>
                </a:lnTo>
                <a:lnTo>
                  <a:pt x="0" y="2663952"/>
                </a:lnTo>
                <a:lnTo>
                  <a:pt x="0" y="0"/>
                </a:lnTo>
                <a:close/>
              </a:path>
            </a:pathLst>
          </a:custGeom>
          <a:solidFill>
            <a:srgbClr val="99D6EC"/>
          </a:solidFill>
        </p:spPr>
        <p:txBody>
          <a:bodyPr wrap="square" lIns="0" tIns="0" rIns="0" bIns="0" rtlCol="0"/>
          <a:lstStyle/>
          <a:p>
            <a:endParaRPr/>
          </a:p>
        </p:txBody>
      </p:sp>
      <p:sp>
        <p:nvSpPr>
          <p:cNvPr id="43" name="object 43"/>
          <p:cNvSpPr txBox="1"/>
          <p:nvPr/>
        </p:nvSpPr>
        <p:spPr>
          <a:xfrm>
            <a:off x="264242" y="609905"/>
            <a:ext cx="9639300" cy="2336537"/>
          </a:xfrm>
          <a:prstGeom prst="rect">
            <a:avLst/>
          </a:prstGeom>
        </p:spPr>
        <p:txBody>
          <a:bodyPr vert="horz" wrap="square" lIns="0" tIns="88900" rIns="0" bIns="0" rtlCol="0">
            <a:spAutoFit/>
          </a:bodyPr>
          <a:lstStyle/>
          <a:p>
            <a:pPr marL="354965" indent="-342265">
              <a:lnSpc>
                <a:spcPct val="100000"/>
              </a:lnSpc>
              <a:spcBef>
                <a:spcPts val="700"/>
              </a:spcBef>
              <a:buClr>
                <a:srgbClr val="1F497D"/>
              </a:buClr>
              <a:buFont typeface="Wingdings"/>
              <a:buChar char=""/>
              <a:tabLst>
                <a:tab pos="354965" algn="l"/>
                <a:tab pos="355600" algn="l"/>
              </a:tabLst>
            </a:pPr>
            <a:r>
              <a:rPr dirty="0">
                <a:latin typeface="メイリオ"/>
                <a:cs typeface="メイリオ"/>
              </a:rPr>
              <a:t>法人の事業承継の際の</a:t>
            </a:r>
            <a:r>
              <a:rPr spc="-15" dirty="0">
                <a:latin typeface="メイリオ"/>
                <a:cs typeface="メイリオ"/>
              </a:rPr>
              <a:t>「</a:t>
            </a:r>
            <a:r>
              <a:rPr dirty="0">
                <a:latin typeface="メイリオ"/>
                <a:cs typeface="メイリオ"/>
              </a:rPr>
              <a:t>事業</a:t>
            </a:r>
            <a:r>
              <a:rPr spc="-15" dirty="0">
                <a:latin typeface="メイリオ"/>
                <a:cs typeface="メイリオ"/>
              </a:rPr>
              <a:t>承</a:t>
            </a:r>
            <a:r>
              <a:rPr dirty="0">
                <a:latin typeface="メイリオ"/>
                <a:cs typeface="メイリオ"/>
              </a:rPr>
              <a:t>継税</a:t>
            </a:r>
            <a:r>
              <a:rPr spc="-15" dirty="0">
                <a:latin typeface="メイリオ"/>
                <a:cs typeface="メイリオ"/>
              </a:rPr>
              <a:t>制</a:t>
            </a:r>
            <a:r>
              <a:rPr dirty="0">
                <a:latin typeface="メイリオ"/>
                <a:cs typeface="メイリオ"/>
              </a:rPr>
              <a:t>」を</a:t>
            </a:r>
            <a:r>
              <a:rPr spc="-15" dirty="0">
                <a:latin typeface="メイリオ"/>
                <a:cs typeface="メイリオ"/>
              </a:rPr>
              <a:t>抜</a:t>
            </a:r>
            <a:r>
              <a:rPr dirty="0">
                <a:latin typeface="メイリオ"/>
                <a:cs typeface="メイリオ"/>
              </a:rPr>
              <a:t>本的</a:t>
            </a:r>
            <a:r>
              <a:rPr spc="-15" dirty="0">
                <a:latin typeface="メイリオ"/>
                <a:cs typeface="メイリオ"/>
              </a:rPr>
              <a:t>に</a:t>
            </a:r>
            <a:r>
              <a:rPr dirty="0">
                <a:latin typeface="メイリオ"/>
                <a:cs typeface="メイリオ"/>
              </a:rPr>
              <a:t>拡充。</a:t>
            </a:r>
          </a:p>
          <a:p>
            <a:pPr marL="354965" marR="5080" indent="-342265">
              <a:lnSpc>
                <a:spcPct val="100000"/>
              </a:lnSpc>
              <a:spcBef>
                <a:spcPts val="600"/>
              </a:spcBef>
              <a:buClr>
                <a:srgbClr val="1F497D"/>
              </a:buClr>
              <a:buFont typeface="Wingdings"/>
              <a:buChar char=""/>
              <a:tabLst>
                <a:tab pos="354965" algn="l"/>
                <a:tab pos="355600" algn="l"/>
              </a:tabLst>
            </a:pPr>
            <a:r>
              <a:rPr spc="35" dirty="0">
                <a:latin typeface="メイリオ"/>
                <a:cs typeface="メイリオ"/>
              </a:rPr>
              <a:t>対象は、</a:t>
            </a:r>
            <a:r>
              <a:rPr u="sng" spc="50" dirty="0">
                <a:uFill>
                  <a:solidFill>
                    <a:srgbClr val="000000"/>
                  </a:solidFill>
                </a:uFill>
                <a:latin typeface="メイリオ"/>
                <a:cs typeface="メイリオ"/>
              </a:rPr>
              <a:t>平</a:t>
            </a:r>
            <a:r>
              <a:rPr u="sng" spc="35" dirty="0">
                <a:uFill>
                  <a:solidFill>
                    <a:srgbClr val="000000"/>
                  </a:solidFill>
                </a:uFill>
                <a:latin typeface="メイリオ"/>
                <a:cs typeface="メイリオ"/>
              </a:rPr>
              <a:t>成</a:t>
            </a:r>
            <a:r>
              <a:rPr u="sng" spc="15" dirty="0">
                <a:uFill>
                  <a:solidFill>
                    <a:srgbClr val="000000"/>
                  </a:solidFill>
                </a:uFill>
                <a:latin typeface="メイリオ"/>
                <a:cs typeface="メイリオ"/>
              </a:rPr>
              <a:t>30</a:t>
            </a:r>
            <a:r>
              <a:rPr u="sng" spc="35" dirty="0">
                <a:uFill>
                  <a:solidFill>
                    <a:srgbClr val="000000"/>
                  </a:solidFill>
                </a:uFill>
                <a:latin typeface="メイリオ"/>
                <a:cs typeface="メイリオ"/>
              </a:rPr>
              <a:t>年</a:t>
            </a:r>
            <a:r>
              <a:rPr u="sng" spc="50" dirty="0">
                <a:uFill>
                  <a:solidFill>
                    <a:srgbClr val="000000"/>
                  </a:solidFill>
                </a:uFill>
                <a:latin typeface="メイリオ"/>
                <a:cs typeface="メイリオ"/>
              </a:rPr>
              <a:t>4</a:t>
            </a:r>
            <a:r>
              <a:rPr u="sng" spc="25" dirty="0">
                <a:uFill>
                  <a:solidFill>
                    <a:srgbClr val="000000"/>
                  </a:solidFill>
                </a:uFill>
                <a:latin typeface="メイリオ"/>
                <a:cs typeface="メイリオ"/>
              </a:rPr>
              <a:t>月1</a:t>
            </a:r>
            <a:r>
              <a:rPr u="sng" spc="35" dirty="0">
                <a:uFill>
                  <a:solidFill>
                    <a:srgbClr val="000000"/>
                  </a:solidFill>
                </a:uFill>
                <a:latin typeface="メイリオ"/>
                <a:cs typeface="メイリオ"/>
              </a:rPr>
              <a:t>日から平成</a:t>
            </a:r>
            <a:r>
              <a:rPr u="sng" spc="15" dirty="0">
                <a:uFill>
                  <a:solidFill>
                    <a:srgbClr val="000000"/>
                  </a:solidFill>
                </a:uFill>
                <a:latin typeface="メイリオ"/>
                <a:cs typeface="メイリオ"/>
              </a:rPr>
              <a:t>35</a:t>
            </a:r>
            <a:r>
              <a:rPr u="sng" spc="35" dirty="0">
                <a:uFill>
                  <a:solidFill>
                    <a:srgbClr val="000000"/>
                  </a:solidFill>
                </a:uFill>
                <a:latin typeface="メイリオ"/>
                <a:cs typeface="メイリオ"/>
              </a:rPr>
              <a:t>年</a:t>
            </a:r>
            <a:r>
              <a:rPr u="sng" spc="50" dirty="0">
                <a:uFill>
                  <a:solidFill>
                    <a:srgbClr val="000000"/>
                  </a:solidFill>
                </a:uFill>
                <a:latin typeface="メイリオ"/>
                <a:cs typeface="メイリオ"/>
              </a:rPr>
              <a:t>3</a:t>
            </a:r>
            <a:r>
              <a:rPr u="sng" spc="25" dirty="0">
                <a:uFill>
                  <a:solidFill>
                    <a:srgbClr val="000000"/>
                  </a:solidFill>
                </a:uFill>
                <a:latin typeface="メイリオ"/>
                <a:cs typeface="メイリオ"/>
              </a:rPr>
              <a:t>月31日</a:t>
            </a:r>
            <a:r>
              <a:rPr u="sng" spc="35" dirty="0">
                <a:uFill>
                  <a:solidFill>
                    <a:srgbClr val="000000"/>
                  </a:solidFill>
                </a:uFill>
                <a:latin typeface="メイリオ"/>
                <a:cs typeface="メイリオ"/>
              </a:rPr>
              <a:t>までに特例承継計画を提出し</a:t>
            </a:r>
            <a:r>
              <a:rPr dirty="0">
                <a:latin typeface="メイリオ"/>
                <a:cs typeface="メイリオ"/>
              </a:rPr>
              <a:t>、 </a:t>
            </a:r>
            <a:endParaRPr lang="en-US" dirty="0" smtClean="0">
              <a:latin typeface="メイリオ"/>
              <a:cs typeface="メイリオ"/>
            </a:endParaRPr>
          </a:p>
          <a:p>
            <a:pPr marL="12700" marR="5080">
              <a:lnSpc>
                <a:spcPct val="100000"/>
              </a:lnSpc>
              <a:spcBef>
                <a:spcPts val="600"/>
              </a:spcBef>
              <a:buClr>
                <a:srgbClr val="1F497D"/>
              </a:buClr>
              <a:tabLst>
                <a:tab pos="354965" algn="l"/>
                <a:tab pos="355600" algn="l"/>
              </a:tabLst>
            </a:pPr>
            <a:r>
              <a:rPr lang="ja-JP" altLang="en-US" spc="75" dirty="0" smtClean="0">
                <a:uFill>
                  <a:solidFill>
                    <a:srgbClr val="000000"/>
                  </a:solidFill>
                </a:uFill>
                <a:latin typeface="メイリオ"/>
                <a:cs typeface="メイリオ"/>
              </a:rPr>
              <a:t>　　</a:t>
            </a:r>
            <a:r>
              <a:rPr u="sng" spc="75" dirty="0" smtClean="0">
                <a:uFill>
                  <a:solidFill>
                    <a:srgbClr val="000000"/>
                  </a:solidFill>
                </a:uFill>
                <a:latin typeface="メイリオ"/>
                <a:cs typeface="メイリオ"/>
              </a:rPr>
              <a:t>平</a:t>
            </a:r>
            <a:r>
              <a:rPr u="sng" spc="60" dirty="0" smtClean="0">
                <a:uFill>
                  <a:solidFill>
                    <a:srgbClr val="000000"/>
                  </a:solidFill>
                </a:uFill>
                <a:latin typeface="メイリオ"/>
                <a:cs typeface="メイリオ"/>
              </a:rPr>
              <a:t>成</a:t>
            </a:r>
            <a:r>
              <a:rPr u="sng" spc="25" dirty="0">
                <a:uFill>
                  <a:solidFill>
                    <a:srgbClr val="000000"/>
                  </a:solidFill>
                </a:uFill>
                <a:latin typeface="メイリオ"/>
                <a:cs typeface="メイリオ"/>
              </a:rPr>
              <a:t>30</a:t>
            </a:r>
            <a:r>
              <a:rPr u="sng" spc="60" dirty="0">
                <a:uFill>
                  <a:solidFill>
                    <a:srgbClr val="000000"/>
                  </a:solidFill>
                </a:uFill>
                <a:latin typeface="メイリオ"/>
                <a:cs typeface="メイリオ"/>
              </a:rPr>
              <a:t>年</a:t>
            </a:r>
            <a:r>
              <a:rPr u="sng" spc="75" dirty="0">
                <a:uFill>
                  <a:solidFill>
                    <a:srgbClr val="000000"/>
                  </a:solidFill>
                </a:uFill>
                <a:latin typeface="メイリオ"/>
                <a:cs typeface="メイリオ"/>
              </a:rPr>
              <a:t>1</a:t>
            </a:r>
            <a:r>
              <a:rPr u="sng" spc="60" dirty="0">
                <a:uFill>
                  <a:solidFill>
                    <a:srgbClr val="000000"/>
                  </a:solidFill>
                </a:uFill>
                <a:latin typeface="メイリオ"/>
                <a:cs typeface="メイリオ"/>
              </a:rPr>
              <a:t>月</a:t>
            </a:r>
            <a:r>
              <a:rPr u="sng" spc="75" dirty="0">
                <a:uFill>
                  <a:solidFill>
                    <a:srgbClr val="000000"/>
                  </a:solidFill>
                </a:uFill>
                <a:latin typeface="メイリオ"/>
                <a:cs typeface="メイリオ"/>
              </a:rPr>
              <a:t>1</a:t>
            </a:r>
            <a:r>
              <a:rPr u="sng" spc="60" dirty="0">
                <a:uFill>
                  <a:solidFill>
                    <a:srgbClr val="000000"/>
                  </a:solidFill>
                </a:uFill>
                <a:latin typeface="メイリオ"/>
                <a:cs typeface="メイリオ"/>
              </a:rPr>
              <a:t>日</a:t>
            </a:r>
            <a:r>
              <a:rPr u="sng" spc="75" dirty="0">
                <a:uFill>
                  <a:solidFill>
                    <a:srgbClr val="000000"/>
                  </a:solidFill>
                </a:uFill>
                <a:latin typeface="メイリオ"/>
                <a:cs typeface="メイリオ"/>
              </a:rPr>
              <a:t>か</a:t>
            </a:r>
            <a:r>
              <a:rPr u="sng" spc="60" dirty="0">
                <a:uFill>
                  <a:solidFill>
                    <a:srgbClr val="000000"/>
                  </a:solidFill>
                </a:uFill>
                <a:latin typeface="メイリオ"/>
                <a:cs typeface="メイリオ"/>
              </a:rPr>
              <a:t>ら平成</a:t>
            </a:r>
            <a:r>
              <a:rPr u="sng" spc="25" dirty="0">
                <a:uFill>
                  <a:solidFill>
                    <a:srgbClr val="000000"/>
                  </a:solidFill>
                </a:uFill>
                <a:latin typeface="メイリオ"/>
                <a:cs typeface="メイリオ"/>
              </a:rPr>
              <a:t>39</a:t>
            </a:r>
            <a:r>
              <a:rPr u="sng" spc="60" dirty="0">
                <a:uFill>
                  <a:solidFill>
                    <a:srgbClr val="000000"/>
                  </a:solidFill>
                </a:uFill>
                <a:latin typeface="メイリオ"/>
                <a:cs typeface="メイリオ"/>
              </a:rPr>
              <a:t>年</a:t>
            </a:r>
            <a:r>
              <a:rPr u="sng" spc="25" dirty="0">
                <a:uFill>
                  <a:solidFill>
                    <a:srgbClr val="000000"/>
                  </a:solidFill>
                </a:uFill>
                <a:latin typeface="メイリオ"/>
                <a:cs typeface="メイリオ"/>
              </a:rPr>
              <a:t>12</a:t>
            </a:r>
            <a:r>
              <a:rPr u="sng" spc="60" dirty="0">
                <a:uFill>
                  <a:solidFill>
                    <a:srgbClr val="000000"/>
                  </a:solidFill>
                </a:uFill>
                <a:latin typeface="メイリオ"/>
                <a:cs typeface="メイリオ"/>
              </a:rPr>
              <a:t>月</a:t>
            </a:r>
            <a:r>
              <a:rPr u="sng" spc="25" dirty="0">
                <a:uFill>
                  <a:solidFill>
                    <a:srgbClr val="000000"/>
                  </a:solidFill>
                </a:uFill>
                <a:latin typeface="メイリオ"/>
                <a:cs typeface="メイリオ"/>
              </a:rPr>
              <a:t>31</a:t>
            </a:r>
            <a:r>
              <a:rPr u="sng" spc="75" dirty="0">
                <a:uFill>
                  <a:solidFill>
                    <a:srgbClr val="000000"/>
                  </a:solidFill>
                </a:uFill>
                <a:latin typeface="メイリオ"/>
                <a:cs typeface="メイリオ"/>
              </a:rPr>
              <a:t>日</a:t>
            </a:r>
            <a:r>
              <a:rPr u="sng" spc="60" dirty="0">
                <a:uFill>
                  <a:solidFill>
                    <a:srgbClr val="000000"/>
                  </a:solidFill>
                </a:uFill>
                <a:latin typeface="メイリオ"/>
                <a:cs typeface="メイリオ"/>
              </a:rPr>
              <a:t>までに実</a:t>
            </a:r>
            <a:r>
              <a:rPr u="sng" spc="75" dirty="0">
                <a:uFill>
                  <a:solidFill>
                    <a:srgbClr val="000000"/>
                  </a:solidFill>
                </a:uFill>
                <a:latin typeface="メイリオ"/>
                <a:cs typeface="メイリオ"/>
              </a:rPr>
              <a:t>際</a:t>
            </a:r>
            <a:r>
              <a:rPr u="sng" spc="60" dirty="0">
                <a:uFill>
                  <a:solidFill>
                    <a:srgbClr val="000000"/>
                  </a:solidFill>
                </a:uFill>
                <a:latin typeface="メイリオ"/>
                <a:cs typeface="メイリオ"/>
              </a:rPr>
              <a:t>に承継を</a:t>
            </a:r>
            <a:r>
              <a:rPr u="sng" spc="75" dirty="0">
                <a:uFill>
                  <a:solidFill>
                    <a:srgbClr val="000000"/>
                  </a:solidFill>
                </a:uFill>
                <a:latin typeface="メイリオ"/>
                <a:cs typeface="メイリオ"/>
              </a:rPr>
              <a:t>行</a:t>
            </a:r>
            <a:r>
              <a:rPr u="sng" spc="60" dirty="0">
                <a:uFill>
                  <a:solidFill>
                    <a:srgbClr val="000000"/>
                  </a:solidFill>
                </a:uFill>
                <a:latin typeface="メイリオ"/>
                <a:cs typeface="メイリオ"/>
              </a:rPr>
              <a:t>う者</a:t>
            </a:r>
            <a:r>
              <a:rPr spc="60" dirty="0">
                <a:latin typeface="メイリオ"/>
                <a:cs typeface="メイリオ"/>
              </a:rPr>
              <a:t>は、</a:t>
            </a:r>
            <a:r>
              <a:rPr b="1" u="sng" spc="85" dirty="0">
                <a:solidFill>
                  <a:srgbClr val="FF0000"/>
                </a:solidFill>
                <a:uFill>
                  <a:solidFill>
                    <a:srgbClr val="FF0000"/>
                  </a:solidFill>
                </a:uFill>
                <a:latin typeface="メイリオ"/>
                <a:cs typeface="メイリオ"/>
              </a:rPr>
              <a:t>贈与 </a:t>
            </a:r>
            <a:r>
              <a:rPr b="1" u="sng" spc="-5" dirty="0">
                <a:solidFill>
                  <a:srgbClr val="FF0000"/>
                </a:solidFill>
                <a:uFill>
                  <a:solidFill>
                    <a:srgbClr val="FF0000"/>
                  </a:solidFill>
                </a:uFill>
                <a:latin typeface="メイリオ"/>
                <a:cs typeface="メイリオ"/>
              </a:rPr>
              <a:t>税</a:t>
            </a:r>
            <a:r>
              <a:rPr b="1" u="sng" dirty="0" smtClean="0">
                <a:solidFill>
                  <a:srgbClr val="FF0000"/>
                </a:solidFill>
                <a:uFill>
                  <a:solidFill>
                    <a:srgbClr val="FF0000"/>
                  </a:solidFill>
                </a:uFill>
                <a:latin typeface="メイリオ"/>
                <a:cs typeface="メイリオ"/>
              </a:rPr>
              <a:t>・</a:t>
            </a:r>
            <a:endParaRPr lang="en-US" b="1" u="sng" dirty="0" smtClean="0">
              <a:solidFill>
                <a:srgbClr val="FF0000"/>
              </a:solidFill>
              <a:uFill>
                <a:solidFill>
                  <a:srgbClr val="FF0000"/>
                </a:solidFill>
              </a:uFill>
              <a:latin typeface="メイリオ"/>
              <a:cs typeface="メイリオ"/>
            </a:endParaRPr>
          </a:p>
          <a:p>
            <a:pPr marL="12700" marR="5080">
              <a:lnSpc>
                <a:spcPct val="100000"/>
              </a:lnSpc>
              <a:spcBef>
                <a:spcPts val="600"/>
              </a:spcBef>
              <a:buClr>
                <a:srgbClr val="1F497D"/>
              </a:buClr>
              <a:tabLst>
                <a:tab pos="354965" algn="l"/>
                <a:tab pos="355600" algn="l"/>
              </a:tabLst>
            </a:pPr>
            <a:r>
              <a:rPr lang="ja-JP" altLang="en-US" b="1" dirty="0" smtClean="0">
                <a:solidFill>
                  <a:srgbClr val="FF0000"/>
                </a:solidFill>
                <a:uFill>
                  <a:solidFill>
                    <a:srgbClr val="FF0000"/>
                  </a:solidFill>
                </a:uFill>
                <a:latin typeface="メイリオ"/>
                <a:cs typeface="メイリオ"/>
              </a:rPr>
              <a:t>　　</a:t>
            </a:r>
            <a:r>
              <a:rPr b="1" u="sng" dirty="0" smtClean="0">
                <a:solidFill>
                  <a:srgbClr val="FF0000"/>
                </a:solidFill>
                <a:uFill>
                  <a:solidFill>
                    <a:srgbClr val="FF0000"/>
                  </a:solidFill>
                </a:uFill>
                <a:latin typeface="メイリオ"/>
                <a:cs typeface="メイリオ"/>
              </a:rPr>
              <a:t>相続税がゼロ</a:t>
            </a:r>
            <a:r>
              <a:rPr dirty="0">
                <a:latin typeface="メイリオ"/>
                <a:cs typeface="メイリオ"/>
              </a:rPr>
              <a:t>。</a:t>
            </a:r>
            <a:r>
              <a:rPr b="1" u="sng" dirty="0">
                <a:solidFill>
                  <a:srgbClr val="FF0000"/>
                </a:solidFill>
                <a:uFill>
                  <a:solidFill>
                    <a:srgbClr val="FF0000"/>
                  </a:solidFill>
                </a:uFill>
                <a:latin typeface="メイリオ"/>
                <a:cs typeface="メイリオ"/>
              </a:rPr>
              <a:t>納</a:t>
            </a:r>
            <a:r>
              <a:rPr b="1" u="sng" spc="-15" dirty="0">
                <a:solidFill>
                  <a:srgbClr val="FF0000"/>
                </a:solidFill>
                <a:uFill>
                  <a:solidFill>
                    <a:srgbClr val="FF0000"/>
                  </a:solidFill>
                </a:uFill>
                <a:latin typeface="メイリオ"/>
                <a:cs typeface="メイリオ"/>
              </a:rPr>
              <a:t>税</a:t>
            </a:r>
            <a:r>
              <a:rPr b="1" u="sng" dirty="0">
                <a:solidFill>
                  <a:srgbClr val="FF0000"/>
                </a:solidFill>
                <a:uFill>
                  <a:solidFill>
                    <a:srgbClr val="FF0000"/>
                  </a:solidFill>
                </a:uFill>
                <a:latin typeface="メイリオ"/>
                <a:cs typeface="メイリオ"/>
              </a:rPr>
              <a:t>猶予</a:t>
            </a:r>
            <a:r>
              <a:rPr b="1" u="sng" spc="-15" dirty="0">
                <a:solidFill>
                  <a:srgbClr val="FF0000"/>
                </a:solidFill>
                <a:uFill>
                  <a:solidFill>
                    <a:srgbClr val="FF0000"/>
                  </a:solidFill>
                </a:uFill>
                <a:latin typeface="メイリオ"/>
                <a:cs typeface="メイリオ"/>
              </a:rPr>
              <a:t>割</a:t>
            </a:r>
            <a:r>
              <a:rPr b="1" u="sng" dirty="0">
                <a:solidFill>
                  <a:srgbClr val="FF0000"/>
                </a:solidFill>
                <a:uFill>
                  <a:solidFill>
                    <a:srgbClr val="FF0000"/>
                  </a:solidFill>
                </a:uFill>
                <a:latin typeface="メイリオ"/>
                <a:cs typeface="メイリオ"/>
              </a:rPr>
              <a:t>合が</a:t>
            </a:r>
            <a:r>
              <a:rPr b="1" u="sng" spc="-10" dirty="0">
                <a:solidFill>
                  <a:srgbClr val="FF0000"/>
                </a:solidFill>
                <a:uFill>
                  <a:solidFill>
                    <a:srgbClr val="FF0000"/>
                  </a:solidFill>
                </a:uFill>
                <a:latin typeface="メイリオ"/>
                <a:cs typeface="メイリオ"/>
              </a:rPr>
              <a:t>100%</a:t>
            </a:r>
            <a:r>
              <a:rPr dirty="0">
                <a:latin typeface="メイリオ"/>
                <a:cs typeface="メイリオ"/>
              </a:rPr>
              <a:t>。</a:t>
            </a:r>
          </a:p>
          <a:p>
            <a:pPr>
              <a:lnSpc>
                <a:spcPct val="100000"/>
              </a:lnSpc>
              <a:spcBef>
                <a:spcPts val="30"/>
              </a:spcBef>
              <a:buClr>
                <a:srgbClr val="1F497D"/>
              </a:buClr>
              <a:buFont typeface="Wingdings"/>
              <a:buChar char=""/>
            </a:pPr>
            <a:endParaRPr dirty="0">
              <a:latin typeface="Times New Roman"/>
              <a:cs typeface="Times New Roman"/>
            </a:endParaRPr>
          </a:p>
          <a:p>
            <a:pPr marL="355600" indent="-342900">
              <a:lnSpc>
                <a:spcPct val="100000"/>
              </a:lnSpc>
              <a:spcBef>
                <a:spcPts val="5"/>
              </a:spcBef>
              <a:buClr>
                <a:srgbClr val="1F497D"/>
              </a:buClr>
              <a:buFont typeface="Wingdings"/>
              <a:buChar char=""/>
              <a:tabLst>
                <a:tab pos="354965" algn="l"/>
                <a:tab pos="356235" algn="l"/>
              </a:tabLst>
            </a:pPr>
            <a:r>
              <a:rPr dirty="0">
                <a:latin typeface="メイリオ"/>
                <a:cs typeface="メイリオ"/>
              </a:rPr>
              <a:t>事業承継の機運が爆発</a:t>
            </a:r>
            <a:r>
              <a:rPr spc="-15" dirty="0">
                <a:latin typeface="メイリオ"/>
                <a:cs typeface="メイリオ"/>
              </a:rPr>
              <a:t>的</a:t>
            </a:r>
            <a:r>
              <a:rPr dirty="0">
                <a:latin typeface="メイリオ"/>
                <a:cs typeface="メイリオ"/>
              </a:rPr>
              <a:t>に高</a:t>
            </a:r>
            <a:r>
              <a:rPr spc="-15" dirty="0">
                <a:latin typeface="メイリオ"/>
                <a:cs typeface="メイリオ"/>
              </a:rPr>
              <a:t>まる</a:t>
            </a:r>
            <a:endParaRPr dirty="0">
              <a:latin typeface="メイリオ"/>
              <a:cs typeface="メイリオ"/>
            </a:endParaRPr>
          </a:p>
          <a:p>
            <a:pPr marL="355600" indent="-342900">
              <a:lnSpc>
                <a:spcPct val="100000"/>
              </a:lnSpc>
              <a:spcBef>
                <a:spcPts val="600"/>
              </a:spcBef>
              <a:buClr>
                <a:srgbClr val="1F497D"/>
              </a:buClr>
              <a:buFont typeface="Wingdings"/>
              <a:buChar char=""/>
              <a:tabLst>
                <a:tab pos="354965" algn="l"/>
                <a:tab pos="356235" algn="l"/>
              </a:tabLst>
            </a:pPr>
            <a:r>
              <a:rPr dirty="0">
                <a:latin typeface="メイリオ"/>
                <a:cs typeface="メイリオ"/>
              </a:rPr>
              <a:t>事業承継税制の申請件</a:t>
            </a:r>
            <a:r>
              <a:rPr spc="-15" dirty="0">
                <a:latin typeface="メイリオ"/>
                <a:cs typeface="メイリオ"/>
              </a:rPr>
              <a:t>数</a:t>
            </a:r>
            <a:r>
              <a:rPr spc="-5" dirty="0">
                <a:latin typeface="メイリオ"/>
                <a:cs typeface="メイリオ"/>
              </a:rPr>
              <a:t>が</a:t>
            </a:r>
            <a:r>
              <a:rPr b="1" u="sng" spc="-5" dirty="0">
                <a:solidFill>
                  <a:srgbClr val="FF0000"/>
                </a:solidFill>
                <a:uFill>
                  <a:solidFill>
                    <a:srgbClr val="FF0000"/>
                  </a:solidFill>
                </a:uFill>
                <a:latin typeface="メイリオ"/>
                <a:cs typeface="メイリオ"/>
              </a:rPr>
              <a:t>10</a:t>
            </a:r>
            <a:r>
              <a:rPr b="1" u="sng" dirty="0">
                <a:solidFill>
                  <a:srgbClr val="FF0000"/>
                </a:solidFill>
                <a:uFill>
                  <a:solidFill>
                    <a:srgbClr val="FF0000"/>
                  </a:solidFill>
                </a:uFill>
                <a:latin typeface="メイリオ"/>
                <a:cs typeface="メイリオ"/>
              </a:rPr>
              <a:t>倍</a:t>
            </a:r>
            <a:r>
              <a:rPr spc="-15" dirty="0">
                <a:latin typeface="メイリオ"/>
                <a:cs typeface="メイリオ"/>
              </a:rPr>
              <a:t>（</a:t>
            </a:r>
            <a:r>
              <a:rPr dirty="0">
                <a:latin typeface="メイリオ"/>
                <a:cs typeface="メイリオ"/>
              </a:rPr>
              <a:t>年間</a:t>
            </a:r>
            <a:r>
              <a:rPr spc="-10" dirty="0">
                <a:latin typeface="メイリオ"/>
                <a:cs typeface="メイリオ"/>
              </a:rPr>
              <a:t>400</a:t>
            </a:r>
            <a:r>
              <a:rPr dirty="0">
                <a:latin typeface="メイリオ"/>
                <a:cs typeface="メイリオ"/>
              </a:rPr>
              <a:t>件</a:t>
            </a:r>
            <a:r>
              <a:rPr spc="-15" dirty="0">
                <a:latin typeface="メイリオ"/>
                <a:cs typeface="メイリオ"/>
              </a:rPr>
              <a:t>→</a:t>
            </a:r>
            <a:r>
              <a:rPr dirty="0">
                <a:latin typeface="メイリオ"/>
                <a:cs typeface="メイリオ"/>
              </a:rPr>
              <a:t>年間</a:t>
            </a:r>
            <a:r>
              <a:rPr spc="-5" dirty="0">
                <a:latin typeface="メイリオ"/>
                <a:cs typeface="メイリオ"/>
              </a:rPr>
              <a:t>4,000</a:t>
            </a:r>
            <a:r>
              <a:rPr spc="-15" dirty="0">
                <a:latin typeface="メイリオ"/>
                <a:cs typeface="メイリオ"/>
              </a:rPr>
              <a:t>件</a:t>
            </a:r>
            <a:r>
              <a:rPr dirty="0">
                <a:latin typeface="メイリオ"/>
                <a:cs typeface="メイリオ"/>
              </a:rPr>
              <a:t>）に</a:t>
            </a:r>
            <a:r>
              <a:rPr spc="-15" dirty="0">
                <a:latin typeface="メイリオ"/>
                <a:cs typeface="メイリオ"/>
              </a:rPr>
              <a:t>迫</a:t>
            </a:r>
            <a:r>
              <a:rPr dirty="0">
                <a:latin typeface="メイリオ"/>
                <a:cs typeface="メイリオ"/>
              </a:rPr>
              <a:t>る勢い</a:t>
            </a:r>
          </a:p>
        </p:txBody>
      </p:sp>
      <p:sp>
        <p:nvSpPr>
          <p:cNvPr id="44" name="object 44"/>
          <p:cNvSpPr/>
          <p:nvPr/>
        </p:nvSpPr>
        <p:spPr>
          <a:xfrm>
            <a:off x="4447971" y="2082281"/>
            <a:ext cx="864235" cy="364490"/>
          </a:xfrm>
          <a:custGeom>
            <a:avLst/>
            <a:gdLst/>
            <a:ahLst/>
            <a:cxnLst/>
            <a:rect l="l" t="t" r="r" b="b"/>
            <a:pathLst>
              <a:path w="864235" h="364489">
                <a:moveTo>
                  <a:pt x="864108" y="182117"/>
                </a:moveTo>
                <a:lnTo>
                  <a:pt x="0" y="182117"/>
                </a:lnTo>
                <a:lnTo>
                  <a:pt x="432054" y="364235"/>
                </a:lnTo>
                <a:lnTo>
                  <a:pt x="864108" y="182117"/>
                </a:lnTo>
                <a:close/>
              </a:path>
              <a:path w="864235" h="364489">
                <a:moveTo>
                  <a:pt x="648081" y="0"/>
                </a:moveTo>
                <a:lnTo>
                  <a:pt x="216027" y="0"/>
                </a:lnTo>
                <a:lnTo>
                  <a:pt x="216027" y="182117"/>
                </a:lnTo>
                <a:lnTo>
                  <a:pt x="648081" y="182117"/>
                </a:lnTo>
                <a:lnTo>
                  <a:pt x="648081" y="0"/>
                </a:lnTo>
                <a:close/>
              </a:path>
            </a:pathLst>
          </a:custGeom>
          <a:solidFill>
            <a:srgbClr val="FF0000"/>
          </a:solidFill>
        </p:spPr>
        <p:txBody>
          <a:bodyPr wrap="square" lIns="0" tIns="0" rIns="0" bIns="0" rtlCol="0"/>
          <a:lstStyle/>
          <a:p>
            <a:endParaRPr/>
          </a:p>
        </p:txBody>
      </p:sp>
      <p:sp>
        <p:nvSpPr>
          <p:cNvPr id="46" name="object 46"/>
          <p:cNvSpPr/>
          <p:nvPr/>
        </p:nvSpPr>
        <p:spPr>
          <a:xfrm>
            <a:off x="7041642" y="3256026"/>
            <a:ext cx="504825" cy="365760"/>
          </a:xfrm>
          <a:custGeom>
            <a:avLst/>
            <a:gdLst/>
            <a:ahLst/>
            <a:cxnLst/>
            <a:rect l="l" t="t" r="r" b="b"/>
            <a:pathLst>
              <a:path w="504825" h="365760">
                <a:moveTo>
                  <a:pt x="0" y="182879"/>
                </a:moveTo>
                <a:lnTo>
                  <a:pt x="6661" y="140946"/>
                </a:lnTo>
                <a:lnTo>
                  <a:pt x="25636" y="102453"/>
                </a:lnTo>
                <a:lnTo>
                  <a:pt x="55411" y="68497"/>
                </a:lnTo>
                <a:lnTo>
                  <a:pt x="94472" y="40176"/>
                </a:lnTo>
                <a:lnTo>
                  <a:pt x="141303" y="18587"/>
                </a:lnTo>
                <a:lnTo>
                  <a:pt x="194391" y="4829"/>
                </a:lnTo>
                <a:lnTo>
                  <a:pt x="252222" y="0"/>
                </a:lnTo>
                <a:lnTo>
                  <a:pt x="310052" y="4829"/>
                </a:lnTo>
                <a:lnTo>
                  <a:pt x="363140" y="18587"/>
                </a:lnTo>
                <a:lnTo>
                  <a:pt x="409971" y="40176"/>
                </a:lnTo>
                <a:lnTo>
                  <a:pt x="449032" y="68497"/>
                </a:lnTo>
                <a:lnTo>
                  <a:pt x="478807" y="102453"/>
                </a:lnTo>
                <a:lnTo>
                  <a:pt x="497782" y="140946"/>
                </a:lnTo>
                <a:lnTo>
                  <a:pt x="504444" y="182879"/>
                </a:lnTo>
                <a:lnTo>
                  <a:pt x="497782" y="224813"/>
                </a:lnTo>
                <a:lnTo>
                  <a:pt x="478807" y="263306"/>
                </a:lnTo>
                <a:lnTo>
                  <a:pt x="449032" y="297262"/>
                </a:lnTo>
                <a:lnTo>
                  <a:pt x="409971" y="325583"/>
                </a:lnTo>
                <a:lnTo>
                  <a:pt x="363140" y="347172"/>
                </a:lnTo>
                <a:lnTo>
                  <a:pt x="310052" y="360930"/>
                </a:lnTo>
                <a:lnTo>
                  <a:pt x="252222" y="365759"/>
                </a:lnTo>
                <a:lnTo>
                  <a:pt x="194391" y="360930"/>
                </a:lnTo>
                <a:lnTo>
                  <a:pt x="141303" y="347172"/>
                </a:lnTo>
                <a:lnTo>
                  <a:pt x="94472" y="325583"/>
                </a:lnTo>
                <a:lnTo>
                  <a:pt x="55411" y="297262"/>
                </a:lnTo>
                <a:lnTo>
                  <a:pt x="25636" y="263306"/>
                </a:lnTo>
                <a:lnTo>
                  <a:pt x="6661" y="224813"/>
                </a:lnTo>
                <a:lnTo>
                  <a:pt x="0" y="182879"/>
                </a:lnTo>
                <a:close/>
              </a:path>
            </a:pathLst>
          </a:custGeom>
          <a:ln w="28956">
            <a:solidFill>
              <a:srgbClr val="FF0000"/>
            </a:solidFill>
          </a:ln>
        </p:spPr>
        <p:txBody>
          <a:bodyPr wrap="square" lIns="0" tIns="0" rIns="0" bIns="0" rtlCol="0"/>
          <a:lstStyle/>
          <a:p>
            <a:endParaRPr/>
          </a:p>
        </p:txBody>
      </p:sp>
      <p:sp>
        <p:nvSpPr>
          <p:cNvPr id="47" name="object 47"/>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27</a:t>
            </a:r>
            <a:endParaRPr sz="1400" dirty="0">
              <a:latin typeface="メイリオ"/>
              <a:cs typeface="メイリオ"/>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9995" y="2879799"/>
            <a:ext cx="73406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＜事例１（金属製造）＞工場を売却する事態を回避</a:t>
            </a:r>
            <a:r>
              <a:rPr sz="2000" dirty="0">
                <a:latin typeface="メイリオ"/>
                <a:cs typeface="メイリオ"/>
              </a:rPr>
              <a:t>。</a:t>
            </a:r>
          </a:p>
        </p:txBody>
      </p:sp>
      <p:sp>
        <p:nvSpPr>
          <p:cNvPr id="3" name="object 3"/>
          <p:cNvSpPr txBox="1"/>
          <p:nvPr/>
        </p:nvSpPr>
        <p:spPr>
          <a:xfrm>
            <a:off x="215845" y="4747496"/>
            <a:ext cx="82550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＜事例２（プラスチック製造）＞新規の設備投資が可能に</a:t>
            </a:r>
            <a:r>
              <a:rPr sz="2000" dirty="0">
                <a:latin typeface="メイリオ"/>
                <a:cs typeface="メイリオ"/>
              </a:rPr>
              <a:t>。</a:t>
            </a:r>
          </a:p>
        </p:txBody>
      </p:sp>
      <p:sp>
        <p:nvSpPr>
          <p:cNvPr id="4" name="object 4"/>
          <p:cNvSpPr txBox="1"/>
          <p:nvPr/>
        </p:nvSpPr>
        <p:spPr>
          <a:xfrm>
            <a:off x="495236" y="3619656"/>
            <a:ext cx="2096770" cy="574040"/>
          </a:xfrm>
          <a:prstGeom prst="rect">
            <a:avLst/>
          </a:prstGeom>
        </p:spPr>
        <p:txBody>
          <a:bodyPr vert="horz" wrap="square" lIns="0" tIns="12700" rIns="0" bIns="0" rtlCol="0">
            <a:spAutoFit/>
          </a:bodyPr>
          <a:lstStyle/>
          <a:p>
            <a:pPr marL="12700">
              <a:lnSpc>
                <a:spcPct val="100000"/>
              </a:lnSpc>
              <a:spcBef>
                <a:spcPts val="100"/>
              </a:spcBef>
            </a:pPr>
            <a:r>
              <a:rPr sz="1800" b="1" dirty="0">
                <a:latin typeface="メイリオ"/>
                <a:cs typeface="メイリオ"/>
              </a:rPr>
              <a:t>納税猶予適用前</a:t>
            </a:r>
            <a:endParaRPr sz="1800">
              <a:latin typeface="メイリオ"/>
              <a:cs typeface="メイリオ"/>
            </a:endParaRPr>
          </a:p>
          <a:p>
            <a:pPr marL="12700">
              <a:lnSpc>
                <a:spcPct val="100000"/>
              </a:lnSpc>
              <a:tabLst>
                <a:tab pos="926465" algn="l"/>
              </a:tabLst>
            </a:pPr>
            <a:r>
              <a:rPr sz="1800" b="1" u="sng" dirty="0">
                <a:uFill>
                  <a:solidFill>
                    <a:srgbClr val="000000"/>
                  </a:solidFill>
                </a:uFill>
                <a:latin typeface="メイリオ"/>
                <a:cs typeface="メイリオ"/>
              </a:rPr>
              <a:t>相続税	</a:t>
            </a:r>
            <a:r>
              <a:rPr sz="1800" b="1" u="sng" spc="-5" dirty="0">
                <a:uFill>
                  <a:solidFill>
                    <a:srgbClr val="000000"/>
                  </a:solidFill>
                </a:uFill>
                <a:latin typeface="メイリオ"/>
                <a:cs typeface="メイリオ"/>
              </a:rPr>
              <a:t>8,550</a:t>
            </a:r>
            <a:r>
              <a:rPr sz="1800" b="1" u="sng" dirty="0">
                <a:uFill>
                  <a:solidFill>
                    <a:srgbClr val="000000"/>
                  </a:solidFill>
                </a:uFill>
                <a:latin typeface="メイリオ"/>
                <a:cs typeface="メイリオ"/>
              </a:rPr>
              <a:t>万円</a:t>
            </a:r>
            <a:endParaRPr sz="1800">
              <a:latin typeface="メイリオ"/>
              <a:cs typeface="メイリオ"/>
            </a:endParaRPr>
          </a:p>
        </p:txBody>
      </p:sp>
      <p:sp>
        <p:nvSpPr>
          <p:cNvPr id="5" name="object 5"/>
          <p:cNvSpPr txBox="1"/>
          <p:nvPr/>
        </p:nvSpPr>
        <p:spPr>
          <a:xfrm>
            <a:off x="390509" y="5405708"/>
            <a:ext cx="2553970"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メイリオ"/>
                <a:cs typeface="メイリオ"/>
              </a:rPr>
              <a:t>納税猶予適用前</a:t>
            </a:r>
            <a:endParaRPr sz="1800">
              <a:latin typeface="メイリオ"/>
              <a:cs typeface="メイリオ"/>
            </a:endParaRPr>
          </a:p>
          <a:p>
            <a:pPr marL="12700">
              <a:lnSpc>
                <a:spcPct val="100000"/>
              </a:lnSpc>
              <a:tabLst>
                <a:tab pos="926465" algn="l"/>
              </a:tabLst>
            </a:pPr>
            <a:r>
              <a:rPr sz="1800" b="1" u="sng" dirty="0">
                <a:uFill>
                  <a:solidFill>
                    <a:srgbClr val="000000"/>
                  </a:solidFill>
                </a:uFill>
                <a:latin typeface="メイリオ"/>
                <a:cs typeface="メイリオ"/>
              </a:rPr>
              <a:t>相続税	1億</a:t>
            </a:r>
            <a:r>
              <a:rPr sz="1800" b="1" u="sng" spc="-5" dirty="0">
                <a:uFill>
                  <a:solidFill>
                    <a:srgbClr val="000000"/>
                  </a:solidFill>
                </a:uFill>
                <a:latin typeface="メイリオ"/>
                <a:cs typeface="メイリオ"/>
              </a:rPr>
              <a:t>１,038</a:t>
            </a:r>
            <a:r>
              <a:rPr sz="1800" b="1" u="sng" dirty="0">
                <a:uFill>
                  <a:solidFill>
                    <a:srgbClr val="000000"/>
                  </a:solidFill>
                </a:uFill>
                <a:latin typeface="メイリオ"/>
                <a:cs typeface="メイリオ"/>
              </a:rPr>
              <a:t>万円</a:t>
            </a:r>
            <a:endParaRPr sz="1800">
              <a:latin typeface="メイリオ"/>
              <a:cs typeface="メイリオ"/>
            </a:endParaRPr>
          </a:p>
        </p:txBody>
      </p:sp>
      <p:sp>
        <p:nvSpPr>
          <p:cNvPr id="6" name="object 6"/>
          <p:cNvSpPr txBox="1"/>
          <p:nvPr/>
        </p:nvSpPr>
        <p:spPr>
          <a:xfrm>
            <a:off x="4159162" y="3649201"/>
            <a:ext cx="2171700"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メイリオ"/>
                <a:cs typeface="メイリオ"/>
              </a:rPr>
              <a:t>適用後</a:t>
            </a:r>
            <a:endParaRPr sz="1800">
              <a:latin typeface="メイリオ"/>
              <a:cs typeface="メイリオ"/>
            </a:endParaRPr>
          </a:p>
          <a:p>
            <a:pPr marL="12700">
              <a:lnSpc>
                <a:spcPct val="100000"/>
              </a:lnSpc>
              <a:tabLst>
                <a:tab pos="926465" algn="l"/>
              </a:tabLst>
            </a:pPr>
            <a:r>
              <a:rPr sz="1800" b="1" u="sng" dirty="0">
                <a:uFill>
                  <a:solidFill>
                    <a:srgbClr val="000000"/>
                  </a:solidFill>
                </a:uFill>
                <a:latin typeface="メイリオ"/>
                <a:cs typeface="メイリオ"/>
              </a:rPr>
              <a:t>相続税	</a:t>
            </a:r>
            <a:r>
              <a:rPr sz="1800" b="1" u="sng" spc="-5" dirty="0">
                <a:uFill>
                  <a:solidFill>
                    <a:srgbClr val="000000"/>
                  </a:solidFill>
                </a:uFill>
                <a:latin typeface="メイリオ"/>
                <a:cs typeface="メイリオ"/>
              </a:rPr>
              <a:t>２,685</a:t>
            </a:r>
            <a:r>
              <a:rPr sz="1800" b="1" u="sng" dirty="0">
                <a:uFill>
                  <a:solidFill>
                    <a:srgbClr val="000000"/>
                  </a:solidFill>
                </a:uFill>
                <a:latin typeface="メイリオ"/>
                <a:cs typeface="メイリオ"/>
              </a:rPr>
              <a:t>万円</a:t>
            </a:r>
            <a:endParaRPr sz="1800">
              <a:latin typeface="メイリオ"/>
              <a:cs typeface="メイリオ"/>
            </a:endParaRPr>
          </a:p>
        </p:txBody>
      </p:sp>
      <p:sp>
        <p:nvSpPr>
          <p:cNvPr id="7" name="object 7"/>
          <p:cNvSpPr txBox="1"/>
          <p:nvPr/>
        </p:nvSpPr>
        <p:spPr>
          <a:xfrm>
            <a:off x="4173106" y="5384979"/>
            <a:ext cx="2096770"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メイリオ"/>
                <a:cs typeface="メイリオ"/>
              </a:rPr>
              <a:t>適用後</a:t>
            </a:r>
            <a:endParaRPr sz="1800">
              <a:latin typeface="メイリオ"/>
              <a:cs typeface="メイリオ"/>
            </a:endParaRPr>
          </a:p>
          <a:p>
            <a:pPr marL="12700">
              <a:lnSpc>
                <a:spcPct val="100000"/>
              </a:lnSpc>
              <a:tabLst>
                <a:tab pos="927100" algn="l"/>
              </a:tabLst>
            </a:pPr>
            <a:r>
              <a:rPr sz="1800" b="1" u="sng" dirty="0">
                <a:uFill>
                  <a:solidFill>
                    <a:srgbClr val="000000"/>
                  </a:solidFill>
                </a:uFill>
                <a:latin typeface="メイリオ"/>
                <a:cs typeface="メイリオ"/>
              </a:rPr>
              <a:t>相続税	</a:t>
            </a:r>
            <a:r>
              <a:rPr sz="1800" b="1" u="sng" spc="0" dirty="0">
                <a:uFill>
                  <a:solidFill>
                    <a:srgbClr val="000000"/>
                  </a:solidFill>
                </a:uFill>
                <a:latin typeface="メイリオ"/>
                <a:cs typeface="メイリオ"/>
              </a:rPr>
              <a:t>5</a:t>
            </a:r>
            <a:r>
              <a:rPr sz="1800" b="1" u="sng" spc="-5" dirty="0">
                <a:uFill>
                  <a:solidFill>
                    <a:srgbClr val="000000"/>
                  </a:solidFill>
                </a:uFill>
                <a:latin typeface="メイリオ"/>
                <a:cs typeface="メイリオ"/>
              </a:rPr>
              <a:t>,</a:t>
            </a:r>
            <a:r>
              <a:rPr sz="1800" b="1" u="sng" spc="0" dirty="0">
                <a:uFill>
                  <a:solidFill>
                    <a:srgbClr val="000000"/>
                  </a:solidFill>
                </a:uFill>
                <a:latin typeface="メイリオ"/>
                <a:cs typeface="メイリオ"/>
              </a:rPr>
              <a:t>42</a:t>
            </a:r>
            <a:r>
              <a:rPr sz="1800" b="1" u="sng" spc="-10" dirty="0">
                <a:uFill>
                  <a:solidFill>
                    <a:srgbClr val="000000"/>
                  </a:solidFill>
                </a:uFill>
                <a:latin typeface="メイリオ"/>
                <a:cs typeface="メイリオ"/>
              </a:rPr>
              <a:t>0</a:t>
            </a:r>
            <a:r>
              <a:rPr sz="1800" b="1" u="sng" dirty="0">
                <a:uFill>
                  <a:solidFill>
                    <a:srgbClr val="000000"/>
                  </a:solidFill>
                </a:uFill>
                <a:latin typeface="メイリオ"/>
                <a:cs typeface="メイリオ"/>
              </a:rPr>
              <a:t>万円</a:t>
            </a:r>
            <a:endParaRPr sz="1800">
              <a:latin typeface="メイリオ"/>
              <a:cs typeface="メイリオ"/>
            </a:endParaRPr>
          </a:p>
        </p:txBody>
      </p:sp>
      <p:sp>
        <p:nvSpPr>
          <p:cNvPr id="8" name="object 8"/>
          <p:cNvSpPr/>
          <p:nvPr/>
        </p:nvSpPr>
        <p:spPr>
          <a:xfrm>
            <a:off x="3998214" y="5292093"/>
            <a:ext cx="2420620" cy="856615"/>
          </a:xfrm>
          <a:custGeom>
            <a:avLst/>
            <a:gdLst/>
            <a:ahLst/>
            <a:cxnLst/>
            <a:rect l="l" t="t" r="r" b="b"/>
            <a:pathLst>
              <a:path w="2420620" h="856614">
                <a:moveTo>
                  <a:pt x="0" y="55435"/>
                </a:moveTo>
                <a:lnTo>
                  <a:pt x="4355" y="33856"/>
                </a:lnTo>
                <a:lnTo>
                  <a:pt x="16235" y="16235"/>
                </a:lnTo>
                <a:lnTo>
                  <a:pt x="33856" y="4355"/>
                </a:lnTo>
                <a:lnTo>
                  <a:pt x="55435" y="0"/>
                </a:lnTo>
                <a:lnTo>
                  <a:pt x="2364676" y="0"/>
                </a:lnTo>
                <a:lnTo>
                  <a:pt x="2386255" y="4355"/>
                </a:lnTo>
                <a:lnTo>
                  <a:pt x="2403876" y="16235"/>
                </a:lnTo>
                <a:lnTo>
                  <a:pt x="2415756" y="33856"/>
                </a:lnTo>
                <a:lnTo>
                  <a:pt x="2420112" y="55435"/>
                </a:lnTo>
                <a:lnTo>
                  <a:pt x="2420112" y="801039"/>
                </a:lnTo>
                <a:lnTo>
                  <a:pt x="2415756" y="822621"/>
                </a:lnTo>
                <a:lnTo>
                  <a:pt x="2403876" y="840246"/>
                </a:lnTo>
                <a:lnTo>
                  <a:pt x="2386255" y="852130"/>
                </a:lnTo>
                <a:lnTo>
                  <a:pt x="2364676" y="856488"/>
                </a:lnTo>
                <a:lnTo>
                  <a:pt x="55435" y="856488"/>
                </a:lnTo>
                <a:lnTo>
                  <a:pt x="33856" y="852130"/>
                </a:lnTo>
                <a:lnTo>
                  <a:pt x="16235" y="840246"/>
                </a:lnTo>
                <a:lnTo>
                  <a:pt x="4355" y="822621"/>
                </a:lnTo>
                <a:lnTo>
                  <a:pt x="0" y="801039"/>
                </a:lnTo>
                <a:lnTo>
                  <a:pt x="0" y="55435"/>
                </a:lnTo>
                <a:close/>
              </a:path>
            </a:pathLst>
          </a:custGeom>
          <a:ln w="38100">
            <a:solidFill>
              <a:srgbClr val="C0C0C0"/>
            </a:solidFill>
          </a:ln>
        </p:spPr>
        <p:txBody>
          <a:bodyPr wrap="square" lIns="0" tIns="0" rIns="0" bIns="0" rtlCol="0"/>
          <a:lstStyle/>
          <a:p>
            <a:endParaRPr/>
          </a:p>
        </p:txBody>
      </p:sp>
      <p:sp>
        <p:nvSpPr>
          <p:cNvPr id="9" name="object 9"/>
          <p:cNvSpPr/>
          <p:nvPr/>
        </p:nvSpPr>
        <p:spPr>
          <a:xfrm>
            <a:off x="3998214" y="3510537"/>
            <a:ext cx="2420620" cy="902335"/>
          </a:xfrm>
          <a:custGeom>
            <a:avLst/>
            <a:gdLst/>
            <a:ahLst/>
            <a:cxnLst/>
            <a:rect l="l" t="t" r="r" b="b"/>
            <a:pathLst>
              <a:path w="2420620" h="902335">
                <a:moveTo>
                  <a:pt x="0" y="58394"/>
                </a:moveTo>
                <a:lnTo>
                  <a:pt x="4589" y="35661"/>
                </a:lnTo>
                <a:lnTo>
                  <a:pt x="17105" y="17100"/>
                </a:lnTo>
                <a:lnTo>
                  <a:pt x="35666" y="4587"/>
                </a:lnTo>
                <a:lnTo>
                  <a:pt x="58394" y="0"/>
                </a:lnTo>
                <a:lnTo>
                  <a:pt x="2361717" y="0"/>
                </a:lnTo>
                <a:lnTo>
                  <a:pt x="2384445" y="4587"/>
                </a:lnTo>
                <a:lnTo>
                  <a:pt x="2403006" y="17100"/>
                </a:lnTo>
                <a:lnTo>
                  <a:pt x="2415522" y="35661"/>
                </a:lnTo>
                <a:lnTo>
                  <a:pt x="2420112" y="58394"/>
                </a:lnTo>
                <a:lnTo>
                  <a:pt x="2420112" y="843800"/>
                </a:lnTo>
                <a:lnTo>
                  <a:pt x="2415522" y="866535"/>
                </a:lnTo>
                <a:lnTo>
                  <a:pt x="2403006" y="885101"/>
                </a:lnTo>
                <a:lnTo>
                  <a:pt x="2384445" y="897618"/>
                </a:lnTo>
                <a:lnTo>
                  <a:pt x="2361717" y="902208"/>
                </a:lnTo>
                <a:lnTo>
                  <a:pt x="58394" y="902208"/>
                </a:lnTo>
                <a:lnTo>
                  <a:pt x="35666" y="897618"/>
                </a:lnTo>
                <a:lnTo>
                  <a:pt x="17105" y="885101"/>
                </a:lnTo>
                <a:lnTo>
                  <a:pt x="4589" y="866535"/>
                </a:lnTo>
                <a:lnTo>
                  <a:pt x="0" y="843800"/>
                </a:lnTo>
                <a:lnTo>
                  <a:pt x="0" y="58394"/>
                </a:lnTo>
                <a:close/>
              </a:path>
            </a:pathLst>
          </a:custGeom>
          <a:ln w="38100">
            <a:solidFill>
              <a:srgbClr val="C0C0C0"/>
            </a:solidFill>
          </a:ln>
        </p:spPr>
        <p:txBody>
          <a:bodyPr wrap="square" lIns="0" tIns="0" rIns="0" bIns="0" rtlCol="0"/>
          <a:lstStyle/>
          <a:p>
            <a:endParaRPr/>
          </a:p>
        </p:txBody>
      </p:sp>
      <p:sp>
        <p:nvSpPr>
          <p:cNvPr id="10" name="object 10"/>
          <p:cNvSpPr/>
          <p:nvPr/>
        </p:nvSpPr>
        <p:spPr>
          <a:xfrm>
            <a:off x="261365" y="3469387"/>
            <a:ext cx="2784475" cy="917575"/>
          </a:xfrm>
          <a:custGeom>
            <a:avLst/>
            <a:gdLst/>
            <a:ahLst/>
            <a:cxnLst/>
            <a:rect l="l" t="t" r="r" b="b"/>
            <a:pathLst>
              <a:path w="2784475" h="917575">
                <a:moveTo>
                  <a:pt x="0" y="59385"/>
                </a:moveTo>
                <a:lnTo>
                  <a:pt x="4667" y="36267"/>
                </a:lnTo>
                <a:lnTo>
                  <a:pt x="17395" y="17391"/>
                </a:lnTo>
                <a:lnTo>
                  <a:pt x="36272" y="4665"/>
                </a:lnTo>
                <a:lnTo>
                  <a:pt x="59385" y="0"/>
                </a:lnTo>
                <a:lnTo>
                  <a:pt x="2724962" y="0"/>
                </a:lnTo>
                <a:lnTo>
                  <a:pt x="2748075" y="4665"/>
                </a:lnTo>
                <a:lnTo>
                  <a:pt x="2766952" y="17391"/>
                </a:lnTo>
                <a:lnTo>
                  <a:pt x="2779680" y="36267"/>
                </a:lnTo>
                <a:lnTo>
                  <a:pt x="2784348" y="59385"/>
                </a:lnTo>
                <a:lnTo>
                  <a:pt x="2784348" y="858062"/>
                </a:lnTo>
                <a:lnTo>
                  <a:pt x="2779680" y="881175"/>
                </a:lnTo>
                <a:lnTo>
                  <a:pt x="2766952" y="900052"/>
                </a:lnTo>
                <a:lnTo>
                  <a:pt x="2748075" y="912780"/>
                </a:lnTo>
                <a:lnTo>
                  <a:pt x="2724962" y="917447"/>
                </a:lnTo>
                <a:lnTo>
                  <a:pt x="59385" y="917447"/>
                </a:lnTo>
                <a:lnTo>
                  <a:pt x="36272" y="912780"/>
                </a:lnTo>
                <a:lnTo>
                  <a:pt x="17395" y="900052"/>
                </a:lnTo>
                <a:lnTo>
                  <a:pt x="4667" y="881175"/>
                </a:lnTo>
                <a:lnTo>
                  <a:pt x="0" y="858062"/>
                </a:lnTo>
                <a:lnTo>
                  <a:pt x="0" y="59385"/>
                </a:lnTo>
                <a:close/>
              </a:path>
            </a:pathLst>
          </a:custGeom>
          <a:ln w="38100">
            <a:solidFill>
              <a:srgbClr val="C0C0C0"/>
            </a:solidFill>
          </a:ln>
        </p:spPr>
        <p:txBody>
          <a:bodyPr wrap="square" lIns="0" tIns="0" rIns="0" bIns="0" rtlCol="0"/>
          <a:lstStyle/>
          <a:p>
            <a:endParaRPr/>
          </a:p>
        </p:txBody>
      </p:sp>
      <p:sp>
        <p:nvSpPr>
          <p:cNvPr id="11" name="object 11"/>
          <p:cNvSpPr/>
          <p:nvPr/>
        </p:nvSpPr>
        <p:spPr>
          <a:xfrm>
            <a:off x="243077" y="5302758"/>
            <a:ext cx="2910840" cy="845819"/>
          </a:xfrm>
          <a:custGeom>
            <a:avLst/>
            <a:gdLst/>
            <a:ahLst/>
            <a:cxnLst/>
            <a:rect l="l" t="t" r="r" b="b"/>
            <a:pathLst>
              <a:path w="2910840" h="845820">
                <a:moveTo>
                  <a:pt x="0" y="54749"/>
                </a:moveTo>
                <a:lnTo>
                  <a:pt x="4302" y="33438"/>
                </a:lnTo>
                <a:lnTo>
                  <a:pt x="16035" y="16035"/>
                </a:lnTo>
                <a:lnTo>
                  <a:pt x="33438" y="4302"/>
                </a:lnTo>
                <a:lnTo>
                  <a:pt x="54749" y="0"/>
                </a:lnTo>
                <a:lnTo>
                  <a:pt x="2856090" y="0"/>
                </a:lnTo>
                <a:lnTo>
                  <a:pt x="2877401" y="4302"/>
                </a:lnTo>
                <a:lnTo>
                  <a:pt x="2894804" y="16035"/>
                </a:lnTo>
                <a:lnTo>
                  <a:pt x="2906537" y="33438"/>
                </a:lnTo>
                <a:lnTo>
                  <a:pt x="2910840" y="54749"/>
                </a:lnTo>
                <a:lnTo>
                  <a:pt x="2910840" y="791070"/>
                </a:lnTo>
                <a:lnTo>
                  <a:pt x="2906537" y="812381"/>
                </a:lnTo>
                <a:lnTo>
                  <a:pt x="2894804" y="829784"/>
                </a:lnTo>
                <a:lnTo>
                  <a:pt x="2877401" y="841517"/>
                </a:lnTo>
                <a:lnTo>
                  <a:pt x="2856090" y="845820"/>
                </a:lnTo>
                <a:lnTo>
                  <a:pt x="54749" y="845820"/>
                </a:lnTo>
                <a:lnTo>
                  <a:pt x="33438" y="841517"/>
                </a:lnTo>
                <a:lnTo>
                  <a:pt x="16035" y="829784"/>
                </a:lnTo>
                <a:lnTo>
                  <a:pt x="4302" y="812381"/>
                </a:lnTo>
                <a:lnTo>
                  <a:pt x="0" y="791070"/>
                </a:lnTo>
                <a:lnTo>
                  <a:pt x="0" y="54749"/>
                </a:lnTo>
                <a:close/>
              </a:path>
            </a:pathLst>
          </a:custGeom>
          <a:ln w="38100">
            <a:solidFill>
              <a:srgbClr val="C0C0C0"/>
            </a:solidFill>
          </a:ln>
        </p:spPr>
        <p:txBody>
          <a:bodyPr wrap="square" lIns="0" tIns="0" rIns="0" bIns="0" rtlCol="0"/>
          <a:lstStyle/>
          <a:p>
            <a:endParaRPr/>
          </a:p>
        </p:txBody>
      </p:sp>
      <p:sp>
        <p:nvSpPr>
          <p:cNvPr id="12" name="object 12"/>
          <p:cNvSpPr/>
          <p:nvPr/>
        </p:nvSpPr>
        <p:spPr>
          <a:xfrm>
            <a:off x="3258311" y="3691128"/>
            <a:ext cx="542925" cy="478790"/>
          </a:xfrm>
          <a:custGeom>
            <a:avLst/>
            <a:gdLst/>
            <a:ahLst/>
            <a:cxnLst/>
            <a:rect l="l" t="t" r="r" b="b"/>
            <a:pathLst>
              <a:path w="542925" h="478789">
                <a:moveTo>
                  <a:pt x="303276" y="0"/>
                </a:moveTo>
                <a:lnTo>
                  <a:pt x="303276" y="119634"/>
                </a:lnTo>
                <a:lnTo>
                  <a:pt x="0" y="119634"/>
                </a:lnTo>
                <a:lnTo>
                  <a:pt x="0" y="358902"/>
                </a:lnTo>
                <a:lnTo>
                  <a:pt x="303276" y="358902"/>
                </a:lnTo>
                <a:lnTo>
                  <a:pt x="303276" y="478536"/>
                </a:lnTo>
                <a:lnTo>
                  <a:pt x="542544" y="239268"/>
                </a:lnTo>
                <a:lnTo>
                  <a:pt x="303276" y="0"/>
                </a:lnTo>
                <a:close/>
              </a:path>
            </a:pathLst>
          </a:custGeom>
          <a:solidFill>
            <a:srgbClr val="C0C0C0"/>
          </a:solidFill>
        </p:spPr>
        <p:txBody>
          <a:bodyPr wrap="square" lIns="0" tIns="0" rIns="0" bIns="0" rtlCol="0"/>
          <a:lstStyle/>
          <a:p>
            <a:endParaRPr/>
          </a:p>
        </p:txBody>
      </p:sp>
      <p:sp>
        <p:nvSpPr>
          <p:cNvPr id="13" name="object 13"/>
          <p:cNvSpPr/>
          <p:nvPr/>
        </p:nvSpPr>
        <p:spPr>
          <a:xfrm>
            <a:off x="3258311" y="3691128"/>
            <a:ext cx="542925" cy="478790"/>
          </a:xfrm>
          <a:custGeom>
            <a:avLst/>
            <a:gdLst/>
            <a:ahLst/>
            <a:cxnLst/>
            <a:rect l="l" t="t" r="r" b="b"/>
            <a:pathLst>
              <a:path w="542925" h="478789">
                <a:moveTo>
                  <a:pt x="0" y="119634"/>
                </a:moveTo>
                <a:lnTo>
                  <a:pt x="303276" y="119634"/>
                </a:lnTo>
                <a:lnTo>
                  <a:pt x="303276" y="0"/>
                </a:lnTo>
                <a:lnTo>
                  <a:pt x="542544" y="239268"/>
                </a:lnTo>
                <a:lnTo>
                  <a:pt x="303276" y="478536"/>
                </a:lnTo>
                <a:lnTo>
                  <a:pt x="303276" y="358902"/>
                </a:lnTo>
                <a:lnTo>
                  <a:pt x="0" y="358902"/>
                </a:lnTo>
                <a:lnTo>
                  <a:pt x="0" y="119634"/>
                </a:lnTo>
                <a:close/>
              </a:path>
            </a:pathLst>
          </a:custGeom>
          <a:ln w="9144">
            <a:solidFill>
              <a:srgbClr val="C0C0C0"/>
            </a:solidFill>
          </a:ln>
        </p:spPr>
        <p:txBody>
          <a:bodyPr wrap="square" lIns="0" tIns="0" rIns="0" bIns="0" rtlCol="0"/>
          <a:lstStyle/>
          <a:p>
            <a:endParaRPr/>
          </a:p>
        </p:txBody>
      </p:sp>
      <p:sp>
        <p:nvSpPr>
          <p:cNvPr id="14" name="object 14"/>
          <p:cNvSpPr/>
          <p:nvPr/>
        </p:nvSpPr>
        <p:spPr>
          <a:xfrm>
            <a:off x="3258311" y="5481828"/>
            <a:ext cx="542925" cy="485140"/>
          </a:xfrm>
          <a:custGeom>
            <a:avLst/>
            <a:gdLst/>
            <a:ahLst/>
            <a:cxnLst/>
            <a:rect l="l" t="t" r="r" b="b"/>
            <a:pathLst>
              <a:path w="542925" h="485139">
                <a:moveTo>
                  <a:pt x="300228" y="0"/>
                </a:moveTo>
                <a:lnTo>
                  <a:pt x="300228" y="121158"/>
                </a:lnTo>
                <a:lnTo>
                  <a:pt x="0" y="121158"/>
                </a:lnTo>
                <a:lnTo>
                  <a:pt x="0" y="363474"/>
                </a:lnTo>
                <a:lnTo>
                  <a:pt x="300228" y="363474"/>
                </a:lnTo>
                <a:lnTo>
                  <a:pt x="300228" y="484632"/>
                </a:lnTo>
                <a:lnTo>
                  <a:pt x="542544" y="242316"/>
                </a:lnTo>
                <a:lnTo>
                  <a:pt x="300228" y="0"/>
                </a:lnTo>
                <a:close/>
              </a:path>
            </a:pathLst>
          </a:custGeom>
          <a:solidFill>
            <a:srgbClr val="C0C0C0"/>
          </a:solidFill>
        </p:spPr>
        <p:txBody>
          <a:bodyPr wrap="square" lIns="0" tIns="0" rIns="0" bIns="0" rtlCol="0"/>
          <a:lstStyle/>
          <a:p>
            <a:endParaRPr/>
          </a:p>
        </p:txBody>
      </p:sp>
      <p:sp>
        <p:nvSpPr>
          <p:cNvPr id="15" name="object 15"/>
          <p:cNvSpPr/>
          <p:nvPr/>
        </p:nvSpPr>
        <p:spPr>
          <a:xfrm>
            <a:off x="3258311" y="5481828"/>
            <a:ext cx="542925" cy="485140"/>
          </a:xfrm>
          <a:custGeom>
            <a:avLst/>
            <a:gdLst/>
            <a:ahLst/>
            <a:cxnLst/>
            <a:rect l="l" t="t" r="r" b="b"/>
            <a:pathLst>
              <a:path w="542925" h="485139">
                <a:moveTo>
                  <a:pt x="0" y="121158"/>
                </a:moveTo>
                <a:lnTo>
                  <a:pt x="300228" y="121158"/>
                </a:lnTo>
                <a:lnTo>
                  <a:pt x="300228" y="0"/>
                </a:lnTo>
                <a:lnTo>
                  <a:pt x="542544" y="242316"/>
                </a:lnTo>
                <a:lnTo>
                  <a:pt x="300228" y="484632"/>
                </a:lnTo>
                <a:lnTo>
                  <a:pt x="300228" y="363474"/>
                </a:lnTo>
                <a:lnTo>
                  <a:pt x="0" y="363474"/>
                </a:lnTo>
                <a:lnTo>
                  <a:pt x="0" y="121158"/>
                </a:lnTo>
                <a:close/>
              </a:path>
            </a:pathLst>
          </a:custGeom>
          <a:ln w="9144">
            <a:solidFill>
              <a:srgbClr val="B3B3B3"/>
            </a:solidFill>
          </a:ln>
        </p:spPr>
        <p:txBody>
          <a:bodyPr wrap="square" lIns="0" tIns="0" rIns="0" bIns="0" rtlCol="0"/>
          <a:lstStyle/>
          <a:p>
            <a:endParaRPr/>
          </a:p>
        </p:txBody>
      </p:sp>
      <p:sp>
        <p:nvSpPr>
          <p:cNvPr id="16" name="object 16"/>
          <p:cNvSpPr txBox="1"/>
          <p:nvPr/>
        </p:nvSpPr>
        <p:spPr>
          <a:xfrm>
            <a:off x="6867023" y="3771026"/>
            <a:ext cx="2683510" cy="320601"/>
          </a:xfrm>
          <a:prstGeom prst="rect">
            <a:avLst/>
          </a:prstGeom>
        </p:spPr>
        <p:txBody>
          <a:bodyPr vert="horz" wrap="square" lIns="0" tIns="12700" rIns="0" bIns="0" rtlCol="0">
            <a:spAutoFit/>
          </a:bodyPr>
          <a:lstStyle/>
          <a:p>
            <a:pPr marL="12700">
              <a:lnSpc>
                <a:spcPct val="100000"/>
              </a:lnSpc>
              <a:spcBef>
                <a:spcPts val="100"/>
              </a:spcBef>
              <a:tabLst>
                <a:tab pos="1858010" algn="l"/>
              </a:tabLst>
            </a:pPr>
            <a:r>
              <a:rPr sz="2000" b="1" spc="-5" dirty="0">
                <a:solidFill>
                  <a:srgbClr val="FF0000"/>
                </a:solidFill>
                <a:latin typeface="メイリオ"/>
                <a:cs typeface="メイリオ"/>
              </a:rPr>
              <a:t>5,865</a:t>
            </a:r>
            <a:r>
              <a:rPr sz="2000" b="1" dirty="0">
                <a:solidFill>
                  <a:srgbClr val="FF0000"/>
                </a:solidFill>
                <a:latin typeface="メイリオ"/>
                <a:cs typeface="メイリオ"/>
              </a:rPr>
              <a:t>万円	減税</a:t>
            </a:r>
            <a:r>
              <a:rPr sz="2000" b="1" spc="-7" baseline="24305" dirty="0">
                <a:solidFill>
                  <a:srgbClr val="FF0000"/>
                </a:solidFill>
                <a:latin typeface="メイリオ"/>
                <a:cs typeface="メイリオ"/>
              </a:rPr>
              <a:t>※</a:t>
            </a:r>
            <a:endParaRPr sz="2000" baseline="24305" dirty="0">
              <a:latin typeface="メイリオ"/>
              <a:cs typeface="メイリオ"/>
            </a:endParaRPr>
          </a:p>
        </p:txBody>
      </p:sp>
      <p:sp>
        <p:nvSpPr>
          <p:cNvPr id="17" name="object 17"/>
          <p:cNvSpPr txBox="1"/>
          <p:nvPr/>
        </p:nvSpPr>
        <p:spPr>
          <a:xfrm>
            <a:off x="6844613" y="5647837"/>
            <a:ext cx="2683510" cy="320601"/>
          </a:xfrm>
          <a:prstGeom prst="rect">
            <a:avLst/>
          </a:prstGeom>
        </p:spPr>
        <p:txBody>
          <a:bodyPr vert="horz" wrap="square" lIns="0" tIns="12700" rIns="0" bIns="0" rtlCol="0">
            <a:spAutoFit/>
          </a:bodyPr>
          <a:lstStyle/>
          <a:p>
            <a:pPr marL="12700">
              <a:lnSpc>
                <a:spcPct val="100000"/>
              </a:lnSpc>
              <a:spcBef>
                <a:spcPts val="100"/>
              </a:spcBef>
              <a:tabLst>
                <a:tab pos="1858010" algn="l"/>
              </a:tabLst>
            </a:pPr>
            <a:r>
              <a:rPr sz="2000" b="1" spc="-5" dirty="0">
                <a:solidFill>
                  <a:srgbClr val="FF0000"/>
                </a:solidFill>
                <a:latin typeface="メイリオ"/>
                <a:cs typeface="メイリオ"/>
              </a:rPr>
              <a:t>5,618</a:t>
            </a:r>
            <a:r>
              <a:rPr sz="2000" b="1" dirty="0">
                <a:solidFill>
                  <a:srgbClr val="FF0000"/>
                </a:solidFill>
                <a:latin typeface="メイリオ"/>
                <a:cs typeface="メイリオ"/>
              </a:rPr>
              <a:t>万円	減税</a:t>
            </a:r>
            <a:r>
              <a:rPr sz="2000" b="1" spc="-7" baseline="24305" dirty="0">
                <a:solidFill>
                  <a:srgbClr val="FF0000"/>
                </a:solidFill>
                <a:latin typeface="メイリオ"/>
                <a:cs typeface="メイリオ"/>
              </a:rPr>
              <a:t>※</a:t>
            </a:r>
            <a:endParaRPr sz="2000" baseline="24305" dirty="0">
              <a:latin typeface="メイリオ"/>
              <a:cs typeface="メイリオ"/>
            </a:endParaRPr>
          </a:p>
        </p:txBody>
      </p:sp>
      <p:sp>
        <p:nvSpPr>
          <p:cNvPr id="18" name="object 18"/>
          <p:cNvSpPr txBox="1"/>
          <p:nvPr/>
        </p:nvSpPr>
        <p:spPr>
          <a:xfrm>
            <a:off x="6183867" y="6098794"/>
            <a:ext cx="3642995" cy="669290"/>
          </a:xfrm>
          <a:prstGeom prst="rect">
            <a:avLst/>
          </a:prstGeom>
        </p:spPr>
        <p:txBody>
          <a:bodyPr vert="horz" wrap="square" lIns="0" tIns="120650" rIns="0" bIns="0" rtlCol="0">
            <a:spAutoFit/>
          </a:bodyPr>
          <a:lstStyle/>
          <a:p>
            <a:pPr marL="12700">
              <a:lnSpc>
                <a:spcPct val="100000"/>
              </a:lnSpc>
              <a:spcBef>
                <a:spcPts val="950"/>
              </a:spcBef>
            </a:pPr>
            <a:r>
              <a:rPr sz="1400" dirty="0">
                <a:latin typeface="メイリオ"/>
                <a:cs typeface="メイリオ"/>
              </a:rPr>
              <a:t>※株式に係る相続税に</a:t>
            </a:r>
            <a:r>
              <a:rPr sz="1400" spc="-15" dirty="0">
                <a:latin typeface="メイリオ"/>
                <a:cs typeface="メイリオ"/>
              </a:rPr>
              <a:t>つ</a:t>
            </a:r>
            <a:r>
              <a:rPr sz="1400" dirty="0">
                <a:latin typeface="メイリオ"/>
                <a:cs typeface="メイリオ"/>
              </a:rPr>
              <a:t>いて</a:t>
            </a:r>
            <a:r>
              <a:rPr sz="1400" spc="-15" dirty="0">
                <a:latin typeface="メイリオ"/>
                <a:cs typeface="メイリオ"/>
              </a:rPr>
              <a:t>は</a:t>
            </a:r>
            <a:r>
              <a:rPr sz="1400" dirty="0">
                <a:latin typeface="メイリオ"/>
                <a:cs typeface="メイリオ"/>
              </a:rPr>
              <a:t>負担</a:t>
            </a:r>
            <a:r>
              <a:rPr sz="1400" spc="-15" dirty="0">
                <a:latin typeface="メイリオ"/>
                <a:cs typeface="メイリオ"/>
              </a:rPr>
              <a:t>ゼ</a:t>
            </a:r>
            <a:r>
              <a:rPr sz="1400" dirty="0">
                <a:latin typeface="メイリオ"/>
                <a:cs typeface="メイリオ"/>
              </a:rPr>
              <a:t>ロ</a:t>
            </a:r>
          </a:p>
          <a:p>
            <a:pPr marR="5080" algn="r">
              <a:lnSpc>
                <a:spcPct val="100000"/>
              </a:lnSpc>
              <a:spcBef>
                <a:spcPts val="855"/>
              </a:spcBef>
            </a:pPr>
            <a:r>
              <a:rPr lang="en-US" sz="1400" dirty="0" smtClean="0">
                <a:latin typeface="メイリオ"/>
                <a:cs typeface="メイリオ"/>
              </a:rPr>
              <a:t>28</a:t>
            </a:r>
            <a:endParaRPr sz="1400" dirty="0">
              <a:latin typeface="メイリオ"/>
              <a:cs typeface="メイリオ"/>
            </a:endParaRPr>
          </a:p>
        </p:txBody>
      </p:sp>
      <p:sp>
        <p:nvSpPr>
          <p:cNvPr id="19" name="object 19"/>
          <p:cNvSpPr txBox="1"/>
          <p:nvPr/>
        </p:nvSpPr>
        <p:spPr>
          <a:xfrm>
            <a:off x="383540" y="663798"/>
            <a:ext cx="9217660" cy="1944763"/>
          </a:xfrm>
          <a:prstGeom prst="rect">
            <a:avLst/>
          </a:prstGeom>
          <a:solidFill>
            <a:srgbClr val="99D6EC"/>
          </a:solidFill>
        </p:spPr>
        <p:txBody>
          <a:bodyPr vert="horz" wrap="square" lIns="0" tIns="5715" rIns="0" bIns="0" rtlCol="0">
            <a:spAutoFit/>
          </a:bodyPr>
          <a:lstStyle/>
          <a:p>
            <a:pPr marL="90805">
              <a:lnSpc>
                <a:spcPct val="100000"/>
              </a:lnSpc>
              <a:spcBef>
                <a:spcPts val="45"/>
              </a:spcBef>
            </a:pPr>
            <a:endParaRPr lang="en-US" b="1" dirty="0" smtClean="0">
              <a:latin typeface="メイリオ"/>
              <a:cs typeface="メイリオ"/>
            </a:endParaRPr>
          </a:p>
          <a:p>
            <a:pPr marL="90805">
              <a:lnSpc>
                <a:spcPct val="100000"/>
              </a:lnSpc>
              <a:spcBef>
                <a:spcPts val="45"/>
              </a:spcBef>
            </a:pPr>
            <a:r>
              <a:rPr b="1" dirty="0" err="1" smtClean="0">
                <a:latin typeface="メイリオ"/>
                <a:cs typeface="メイリオ"/>
              </a:rPr>
              <a:t>経営者の声</a:t>
            </a:r>
            <a:r>
              <a:rPr b="1" dirty="0" smtClean="0">
                <a:latin typeface="メイリオ"/>
                <a:cs typeface="メイリオ"/>
              </a:rPr>
              <a:t>：</a:t>
            </a:r>
            <a:r>
              <a:rPr lang="ja-JP" altLang="en-US" dirty="0" smtClean="0">
                <a:latin typeface="メイリオ"/>
                <a:cs typeface="メイリオ"/>
              </a:rPr>
              <a:t>〇</a:t>
            </a:r>
            <a:r>
              <a:rPr dirty="0" err="1" smtClean="0">
                <a:latin typeface="メイリオ"/>
                <a:cs typeface="メイリオ"/>
              </a:rPr>
              <a:t>相続税</a:t>
            </a:r>
            <a:r>
              <a:rPr spc="-15" dirty="0" err="1">
                <a:latin typeface="メイリオ"/>
                <a:cs typeface="メイリオ"/>
              </a:rPr>
              <a:t>・</a:t>
            </a:r>
            <a:r>
              <a:rPr dirty="0" err="1">
                <a:latin typeface="メイリオ"/>
                <a:cs typeface="メイリオ"/>
              </a:rPr>
              <a:t>贈与</a:t>
            </a:r>
            <a:r>
              <a:rPr spc="-15" dirty="0" err="1">
                <a:latin typeface="メイリオ"/>
                <a:cs typeface="メイリオ"/>
              </a:rPr>
              <a:t>税</a:t>
            </a:r>
            <a:r>
              <a:rPr dirty="0" err="1">
                <a:latin typeface="メイリオ"/>
                <a:cs typeface="メイリオ"/>
              </a:rPr>
              <a:t>の</a:t>
            </a:r>
            <a:r>
              <a:rPr b="1" u="sng" dirty="0" err="1">
                <a:solidFill>
                  <a:srgbClr val="FF0000"/>
                </a:solidFill>
                <a:uFill>
                  <a:solidFill>
                    <a:srgbClr val="FF0000"/>
                  </a:solidFill>
                </a:uFill>
                <a:latin typeface="メイリオ"/>
                <a:cs typeface="メイリオ"/>
              </a:rPr>
              <a:t>負</a:t>
            </a:r>
            <a:r>
              <a:rPr b="1" u="sng" spc="-15" dirty="0" err="1">
                <a:solidFill>
                  <a:srgbClr val="FF0000"/>
                </a:solidFill>
                <a:uFill>
                  <a:solidFill>
                    <a:srgbClr val="FF0000"/>
                  </a:solidFill>
                </a:uFill>
                <a:latin typeface="メイリオ"/>
                <a:cs typeface="メイリオ"/>
              </a:rPr>
              <a:t>担</a:t>
            </a:r>
            <a:r>
              <a:rPr b="1" u="sng" dirty="0" err="1">
                <a:solidFill>
                  <a:srgbClr val="FF0000"/>
                </a:solidFill>
                <a:uFill>
                  <a:solidFill>
                    <a:srgbClr val="FF0000"/>
                  </a:solidFill>
                </a:uFill>
                <a:latin typeface="メイリオ"/>
                <a:cs typeface="メイリオ"/>
              </a:rPr>
              <a:t>がな</a:t>
            </a:r>
            <a:r>
              <a:rPr b="1" u="sng" spc="-15" dirty="0" err="1">
                <a:solidFill>
                  <a:srgbClr val="FF0000"/>
                </a:solidFill>
                <a:uFill>
                  <a:solidFill>
                    <a:srgbClr val="FF0000"/>
                  </a:solidFill>
                </a:uFill>
                <a:latin typeface="メイリオ"/>
                <a:cs typeface="メイリオ"/>
              </a:rPr>
              <a:t>く</a:t>
            </a:r>
            <a:r>
              <a:rPr b="1" u="sng" dirty="0" err="1">
                <a:solidFill>
                  <a:srgbClr val="FF0000"/>
                </a:solidFill>
                <a:uFill>
                  <a:solidFill>
                    <a:srgbClr val="FF0000"/>
                  </a:solidFill>
                </a:uFill>
                <a:latin typeface="メイリオ"/>
                <a:cs typeface="メイリオ"/>
              </a:rPr>
              <a:t>なり</a:t>
            </a:r>
            <a:r>
              <a:rPr b="1" u="sng" spc="-15" dirty="0" err="1">
                <a:solidFill>
                  <a:srgbClr val="FF0000"/>
                </a:solidFill>
                <a:uFill>
                  <a:solidFill>
                    <a:srgbClr val="FF0000"/>
                  </a:solidFill>
                </a:uFill>
                <a:latin typeface="メイリオ"/>
                <a:cs typeface="メイリオ"/>
              </a:rPr>
              <a:t>、</a:t>
            </a:r>
            <a:r>
              <a:rPr b="1" u="sng" dirty="0" err="1">
                <a:solidFill>
                  <a:srgbClr val="FF0000"/>
                </a:solidFill>
                <a:uFill>
                  <a:solidFill>
                    <a:srgbClr val="FF0000"/>
                  </a:solidFill>
                </a:uFill>
                <a:latin typeface="メイリオ"/>
                <a:cs typeface="メイリオ"/>
              </a:rPr>
              <a:t>助か</a:t>
            </a:r>
            <a:r>
              <a:rPr b="1" u="sng" spc="-15" dirty="0" err="1">
                <a:solidFill>
                  <a:srgbClr val="FF0000"/>
                </a:solidFill>
                <a:uFill>
                  <a:solidFill>
                    <a:srgbClr val="FF0000"/>
                  </a:solidFill>
                </a:uFill>
                <a:latin typeface="メイリオ"/>
                <a:cs typeface="メイリオ"/>
              </a:rPr>
              <a:t>る</a:t>
            </a:r>
            <a:r>
              <a:rPr dirty="0" smtClean="0">
                <a:latin typeface="メイリオ"/>
                <a:cs typeface="メイリオ"/>
              </a:rPr>
              <a:t>。</a:t>
            </a:r>
            <a:endParaRPr lang="en-US" dirty="0" smtClean="0">
              <a:latin typeface="メイリオ"/>
              <a:cs typeface="メイリオ"/>
            </a:endParaRPr>
          </a:p>
          <a:p>
            <a:pPr marL="90805">
              <a:lnSpc>
                <a:spcPct val="100000"/>
              </a:lnSpc>
              <a:spcBef>
                <a:spcPts val="45"/>
              </a:spcBef>
            </a:pPr>
            <a:r>
              <a:rPr lang="ja-JP" altLang="en-US" dirty="0" smtClean="0">
                <a:latin typeface="メイリオ"/>
                <a:cs typeface="メイリオ"/>
              </a:rPr>
              <a:t>　　　　　　　　　〇</a:t>
            </a:r>
            <a:r>
              <a:rPr dirty="0" err="1" smtClean="0">
                <a:latin typeface="メイリオ"/>
                <a:cs typeface="メイリオ"/>
              </a:rPr>
              <a:t>後継者候補が</a:t>
            </a:r>
            <a:r>
              <a:rPr dirty="0" err="1">
                <a:latin typeface="メイリオ"/>
                <a:cs typeface="メイリオ"/>
              </a:rPr>
              <a:t>、</a:t>
            </a:r>
            <a:r>
              <a:rPr b="1" u="sng" dirty="0" err="1" smtClean="0">
                <a:solidFill>
                  <a:srgbClr val="FF0000"/>
                </a:solidFill>
                <a:uFill>
                  <a:solidFill>
                    <a:srgbClr val="FF0000"/>
                  </a:solidFill>
                </a:uFill>
                <a:latin typeface="メイリオ"/>
                <a:cs typeface="メイリオ"/>
              </a:rPr>
              <a:t>事業</a:t>
            </a:r>
            <a:r>
              <a:rPr b="1" u="sng" spc="-15" dirty="0" err="1" smtClean="0">
                <a:solidFill>
                  <a:srgbClr val="FF0000"/>
                </a:solidFill>
                <a:uFill>
                  <a:solidFill>
                    <a:srgbClr val="FF0000"/>
                  </a:solidFill>
                </a:uFill>
                <a:latin typeface="メイリオ"/>
                <a:cs typeface="メイリオ"/>
              </a:rPr>
              <a:t>承</a:t>
            </a:r>
            <a:r>
              <a:rPr b="1" u="sng" dirty="0" err="1" smtClean="0">
                <a:solidFill>
                  <a:srgbClr val="FF0000"/>
                </a:solidFill>
                <a:uFill>
                  <a:solidFill>
                    <a:srgbClr val="FF0000"/>
                  </a:solidFill>
                </a:uFill>
                <a:latin typeface="メイリオ"/>
                <a:cs typeface="メイリオ"/>
              </a:rPr>
              <a:t>継を</a:t>
            </a:r>
            <a:r>
              <a:rPr b="1" u="sng" spc="-15" dirty="0" err="1" smtClean="0">
                <a:solidFill>
                  <a:srgbClr val="FF0000"/>
                </a:solidFill>
                <a:uFill>
                  <a:solidFill>
                    <a:srgbClr val="FF0000"/>
                  </a:solidFill>
                </a:uFill>
                <a:latin typeface="メイリオ"/>
                <a:cs typeface="メイリオ"/>
              </a:rPr>
              <a:t>決</a:t>
            </a:r>
            <a:r>
              <a:rPr b="1" u="sng" dirty="0" err="1" smtClean="0">
                <a:solidFill>
                  <a:srgbClr val="FF0000"/>
                </a:solidFill>
                <a:uFill>
                  <a:solidFill>
                    <a:srgbClr val="FF0000"/>
                  </a:solidFill>
                </a:uFill>
                <a:latin typeface="メイリオ"/>
                <a:cs typeface="メイリオ"/>
              </a:rPr>
              <a:t>断</a:t>
            </a:r>
            <a:r>
              <a:rPr dirty="0" smtClean="0">
                <a:latin typeface="メイリオ"/>
                <a:cs typeface="メイリオ"/>
              </a:rPr>
              <a:t>。</a:t>
            </a:r>
            <a:endParaRPr lang="en-US" dirty="0" smtClean="0">
              <a:latin typeface="メイリオ"/>
              <a:cs typeface="メイリオ"/>
            </a:endParaRPr>
          </a:p>
          <a:p>
            <a:pPr marL="90805">
              <a:lnSpc>
                <a:spcPct val="100000"/>
              </a:lnSpc>
              <a:spcBef>
                <a:spcPts val="45"/>
              </a:spcBef>
            </a:pPr>
            <a:endParaRPr dirty="0">
              <a:latin typeface="メイリオ"/>
              <a:cs typeface="メイリオ"/>
            </a:endParaRPr>
          </a:p>
          <a:p>
            <a:pPr marL="90805">
              <a:lnSpc>
                <a:spcPct val="100000"/>
              </a:lnSpc>
            </a:pPr>
            <a:r>
              <a:rPr b="1" dirty="0" err="1">
                <a:latin typeface="メイリオ"/>
                <a:cs typeface="メイリオ"/>
              </a:rPr>
              <a:t>税理士等の声</a:t>
            </a:r>
            <a:r>
              <a:rPr b="1" dirty="0" smtClean="0">
                <a:latin typeface="メイリオ"/>
                <a:cs typeface="メイリオ"/>
              </a:rPr>
              <a:t>：</a:t>
            </a:r>
            <a:r>
              <a:rPr lang="ja-JP" altLang="en-US" dirty="0" smtClean="0">
                <a:latin typeface="メイリオ"/>
                <a:cs typeface="メイリオ"/>
              </a:rPr>
              <a:t>〇</a:t>
            </a:r>
            <a:r>
              <a:rPr dirty="0" err="1" smtClean="0">
                <a:latin typeface="メイリオ"/>
                <a:cs typeface="メイリオ"/>
              </a:rPr>
              <a:t>大変</a:t>
            </a:r>
            <a:r>
              <a:rPr b="1" u="sng" spc="-15" dirty="0" err="1" smtClean="0">
                <a:solidFill>
                  <a:srgbClr val="FF0000"/>
                </a:solidFill>
                <a:uFill>
                  <a:solidFill>
                    <a:srgbClr val="FF0000"/>
                  </a:solidFill>
                </a:uFill>
                <a:latin typeface="メイリオ"/>
                <a:cs typeface="メイリオ"/>
              </a:rPr>
              <a:t>使</a:t>
            </a:r>
            <a:r>
              <a:rPr b="1" u="sng" dirty="0" err="1" smtClean="0">
                <a:solidFill>
                  <a:srgbClr val="FF0000"/>
                </a:solidFill>
                <a:uFill>
                  <a:solidFill>
                    <a:srgbClr val="FF0000"/>
                  </a:solidFill>
                </a:uFill>
                <a:latin typeface="メイリオ"/>
                <a:cs typeface="メイリオ"/>
              </a:rPr>
              <a:t>いや</a:t>
            </a:r>
            <a:r>
              <a:rPr b="1" u="sng" spc="-15" dirty="0" err="1" smtClean="0">
                <a:solidFill>
                  <a:srgbClr val="FF0000"/>
                </a:solidFill>
                <a:uFill>
                  <a:solidFill>
                    <a:srgbClr val="FF0000"/>
                  </a:solidFill>
                </a:uFill>
                <a:latin typeface="メイリオ"/>
                <a:cs typeface="メイリオ"/>
              </a:rPr>
              <a:t>す</a:t>
            </a:r>
            <a:r>
              <a:rPr b="1" u="sng" dirty="0" err="1" smtClean="0">
                <a:solidFill>
                  <a:srgbClr val="FF0000"/>
                </a:solidFill>
                <a:uFill>
                  <a:solidFill>
                    <a:srgbClr val="FF0000"/>
                  </a:solidFill>
                </a:uFill>
                <a:latin typeface="メイリオ"/>
                <a:cs typeface="メイリオ"/>
              </a:rPr>
              <a:t>くな</a:t>
            </a:r>
            <a:r>
              <a:rPr b="1" u="sng" spc="-15" dirty="0" err="1" smtClean="0">
                <a:solidFill>
                  <a:srgbClr val="FF0000"/>
                </a:solidFill>
                <a:uFill>
                  <a:solidFill>
                    <a:srgbClr val="FF0000"/>
                  </a:solidFill>
                </a:uFill>
                <a:latin typeface="メイリオ"/>
                <a:cs typeface="メイリオ"/>
              </a:rPr>
              <a:t>っ</a:t>
            </a:r>
            <a:r>
              <a:rPr b="1" u="sng" dirty="0" err="1" smtClean="0">
                <a:solidFill>
                  <a:srgbClr val="FF0000"/>
                </a:solidFill>
                <a:uFill>
                  <a:solidFill>
                    <a:srgbClr val="FF0000"/>
                  </a:solidFill>
                </a:uFill>
                <a:latin typeface="メイリオ"/>
                <a:cs typeface="メイリオ"/>
              </a:rPr>
              <a:t>た</a:t>
            </a:r>
            <a:r>
              <a:rPr dirty="0" err="1">
                <a:latin typeface="メイリオ"/>
                <a:cs typeface="メイリオ"/>
              </a:rPr>
              <a:t>。</a:t>
            </a:r>
            <a:r>
              <a:rPr spc="-15" dirty="0" err="1">
                <a:latin typeface="メイリオ"/>
                <a:cs typeface="メイリオ"/>
              </a:rPr>
              <a:t>積</a:t>
            </a:r>
            <a:r>
              <a:rPr dirty="0" err="1">
                <a:latin typeface="メイリオ"/>
                <a:cs typeface="メイリオ"/>
              </a:rPr>
              <a:t>極的</a:t>
            </a:r>
            <a:r>
              <a:rPr spc="-15" dirty="0" err="1">
                <a:latin typeface="メイリオ"/>
                <a:cs typeface="メイリオ"/>
              </a:rPr>
              <a:t>に</a:t>
            </a:r>
            <a:r>
              <a:rPr dirty="0" err="1">
                <a:latin typeface="メイリオ"/>
                <a:cs typeface="メイリオ"/>
              </a:rPr>
              <a:t>勧め</a:t>
            </a:r>
            <a:r>
              <a:rPr spc="-15" dirty="0" err="1">
                <a:latin typeface="メイリオ"/>
                <a:cs typeface="メイリオ"/>
              </a:rPr>
              <a:t>た</a:t>
            </a:r>
            <a:r>
              <a:rPr dirty="0" err="1">
                <a:latin typeface="メイリオ"/>
                <a:cs typeface="メイリオ"/>
              </a:rPr>
              <a:t>い</a:t>
            </a:r>
            <a:r>
              <a:rPr dirty="0" smtClean="0">
                <a:latin typeface="メイリオ"/>
                <a:cs typeface="メイリオ"/>
              </a:rPr>
              <a:t>。</a:t>
            </a:r>
            <a:r>
              <a:rPr lang="ja-JP" altLang="en-US" dirty="0" smtClean="0">
                <a:latin typeface="メイリオ"/>
                <a:cs typeface="メイリオ"/>
              </a:rPr>
              <a:t>　　　　　　　　　　　　　　　　　　　　　　　　　　　　　　　　</a:t>
            </a:r>
            <a:endParaRPr lang="en-US" altLang="ja-JP" dirty="0" smtClean="0">
              <a:latin typeface="メイリオ"/>
              <a:cs typeface="メイリオ"/>
            </a:endParaRPr>
          </a:p>
          <a:p>
            <a:pPr marL="90805">
              <a:lnSpc>
                <a:spcPct val="100000"/>
              </a:lnSpc>
            </a:pPr>
            <a:r>
              <a:rPr lang="ja-JP" altLang="en-US" dirty="0" smtClean="0">
                <a:latin typeface="メイリオ"/>
                <a:cs typeface="メイリオ"/>
              </a:rPr>
              <a:t>　　　　　　　　　　 〇</a:t>
            </a:r>
            <a:r>
              <a:rPr dirty="0" err="1" smtClean="0">
                <a:latin typeface="メイリオ"/>
                <a:cs typeface="メイリオ"/>
              </a:rPr>
              <a:t>相続対策は数多く</a:t>
            </a:r>
            <a:r>
              <a:rPr spc="-15" dirty="0" err="1" smtClean="0">
                <a:latin typeface="メイリオ"/>
                <a:cs typeface="メイリオ"/>
              </a:rPr>
              <a:t>あ</a:t>
            </a:r>
            <a:r>
              <a:rPr dirty="0" err="1" smtClean="0">
                <a:latin typeface="メイリオ"/>
                <a:cs typeface="メイリオ"/>
              </a:rPr>
              <a:t>るが</a:t>
            </a:r>
            <a:r>
              <a:rPr spc="-15" dirty="0" err="1">
                <a:latin typeface="メイリオ"/>
                <a:cs typeface="メイリオ"/>
              </a:rPr>
              <a:t>、</a:t>
            </a:r>
            <a:r>
              <a:rPr b="1" u="sng" dirty="0" err="1">
                <a:solidFill>
                  <a:srgbClr val="FF0000"/>
                </a:solidFill>
                <a:uFill>
                  <a:solidFill>
                    <a:srgbClr val="FF0000"/>
                  </a:solidFill>
                </a:uFill>
                <a:latin typeface="メイリオ"/>
                <a:cs typeface="メイリオ"/>
              </a:rPr>
              <a:t>事業</a:t>
            </a:r>
            <a:r>
              <a:rPr b="1" u="sng" spc="-15" dirty="0" err="1">
                <a:solidFill>
                  <a:srgbClr val="FF0000"/>
                </a:solidFill>
                <a:uFill>
                  <a:solidFill>
                    <a:srgbClr val="FF0000"/>
                  </a:solidFill>
                </a:uFill>
                <a:latin typeface="メイリオ"/>
                <a:cs typeface="メイリオ"/>
              </a:rPr>
              <a:t>承</a:t>
            </a:r>
            <a:r>
              <a:rPr b="1" u="sng" dirty="0" err="1">
                <a:solidFill>
                  <a:srgbClr val="FF0000"/>
                </a:solidFill>
                <a:uFill>
                  <a:solidFill>
                    <a:srgbClr val="FF0000"/>
                  </a:solidFill>
                </a:uFill>
                <a:latin typeface="メイリオ"/>
                <a:cs typeface="メイリオ"/>
              </a:rPr>
              <a:t>継一</a:t>
            </a:r>
            <a:r>
              <a:rPr b="1" u="sng" spc="-15" dirty="0" err="1">
                <a:solidFill>
                  <a:srgbClr val="FF0000"/>
                </a:solidFill>
                <a:uFill>
                  <a:solidFill>
                    <a:srgbClr val="FF0000"/>
                  </a:solidFill>
                </a:uFill>
                <a:latin typeface="メイリオ"/>
                <a:cs typeface="メイリオ"/>
              </a:rPr>
              <a:t>択</a:t>
            </a:r>
            <a:r>
              <a:rPr dirty="0" err="1">
                <a:latin typeface="メイリオ"/>
                <a:cs typeface="メイリオ"/>
              </a:rPr>
              <a:t>に</a:t>
            </a:r>
            <a:r>
              <a:rPr dirty="0" smtClean="0">
                <a:latin typeface="メイリオ"/>
                <a:cs typeface="メイリオ"/>
              </a:rPr>
              <a:t>。</a:t>
            </a:r>
            <a:endParaRPr lang="en-US" dirty="0" smtClean="0">
              <a:latin typeface="メイリオ"/>
              <a:cs typeface="メイリオ"/>
            </a:endParaRPr>
          </a:p>
          <a:p>
            <a:pPr marL="90805">
              <a:lnSpc>
                <a:spcPct val="100000"/>
              </a:lnSpc>
            </a:pPr>
            <a:endParaRPr dirty="0">
              <a:latin typeface="メイリオ"/>
              <a:cs typeface="メイリオ"/>
            </a:endParaRPr>
          </a:p>
        </p:txBody>
      </p:sp>
      <p:sp>
        <p:nvSpPr>
          <p:cNvPr id="20" name="object 20"/>
          <p:cNvSpPr txBox="1">
            <a:spLocks noGrp="1"/>
          </p:cNvSpPr>
          <p:nvPr>
            <p:ph type="title"/>
          </p:nvPr>
        </p:nvSpPr>
        <p:spPr>
          <a:xfrm>
            <a:off x="355600" y="142240"/>
            <a:ext cx="6731000" cy="391160"/>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err="1" smtClean="0"/>
              <a:t>事業承継税制の成果</a:t>
            </a:r>
            <a:r>
              <a:rPr dirty="0" smtClean="0"/>
              <a:t>②</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196" y="76574"/>
            <a:ext cx="52070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経営者の高齢化」その１</a:t>
            </a:r>
          </a:p>
        </p:txBody>
      </p:sp>
      <p:sp>
        <p:nvSpPr>
          <p:cNvPr id="3" name="object 3"/>
          <p:cNvSpPr txBox="1"/>
          <p:nvPr/>
        </p:nvSpPr>
        <p:spPr>
          <a:xfrm>
            <a:off x="199644" y="548640"/>
            <a:ext cx="9507220" cy="721360"/>
          </a:xfrm>
          <a:prstGeom prst="rect">
            <a:avLst/>
          </a:prstGeom>
          <a:solidFill>
            <a:srgbClr val="99D6EC"/>
          </a:solidFill>
        </p:spPr>
        <p:txBody>
          <a:bodyPr vert="horz" wrap="square" lIns="0" tIns="73025" rIns="0" bIns="0" rtlCol="0">
            <a:spAutoFit/>
          </a:bodyPr>
          <a:lstStyle/>
          <a:p>
            <a:pPr marL="215900">
              <a:lnSpc>
                <a:spcPct val="100000"/>
              </a:lnSpc>
              <a:spcBef>
                <a:spcPts val="575"/>
              </a:spcBef>
            </a:pPr>
            <a:r>
              <a:rPr sz="1800" dirty="0">
                <a:latin typeface="メイリオ"/>
                <a:cs typeface="メイリオ"/>
              </a:rPr>
              <a:t>今後</a:t>
            </a:r>
            <a:r>
              <a:rPr sz="1800" spc="-5" dirty="0">
                <a:latin typeface="メイリオ"/>
                <a:cs typeface="メイリオ"/>
              </a:rPr>
              <a:t>10</a:t>
            </a:r>
            <a:r>
              <a:rPr sz="1800" dirty="0">
                <a:latin typeface="メイリオ"/>
                <a:cs typeface="メイリオ"/>
              </a:rPr>
              <a:t>年の間に、</a:t>
            </a:r>
            <a:r>
              <a:rPr sz="1800" spc="-5" dirty="0">
                <a:latin typeface="メイリオ"/>
                <a:cs typeface="メイリオ"/>
              </a:rPr>
              <a:t>70</a:t>
            </a:r>
            <a:r>
              <a:rPr sz="1800" dirty="0">
                <a:latin typeface="メイリオ"/>
                <a:cs typeface="メイリオ"/>
              </a:rPr>
              <a:t>歳(平均引退年齢)を超える中小企業・小規模事業者の経営者は約</a:t>
            </a:r>
          </a:p>
          <a:p>
            <a:pPr marL="215900">
              <a:lnSpc>
                <a:spcPct val="100000"/>
              </a:lnSpc>
            </a:pPr>
            <a:r>
              <a:rPr sz="1800" spc="-5" dirty="0">
                <a:latin typeface="メイリオ"/>
                <a:cs typeface="メイリオ"/>
              </a:rPr>
              <a:t>245</a:t>
            </a:r>
            <a:r>
              <a:rPr sz="1800" dirty="0">
                <a:latin typeface="メイリオ"/>
                <a:cs typeface="メイリオ"/>
              </a:rPr>
              <a:t>万人。うち約半数の</a:t>
            </a:r>
            <a:r>
              <a:rPr sz="1800" spc="-20" dirty="0">
                <a:latin typeface="メイリオ"/>
                <a:cs typeface="メイリオ"/>
              </a:rPr>
              <a:t> </a:t>
            </a:r>
            <a:r>
              <a:rPr sz="1800" b="1" u="sng" dirty="0">
                <a:solidFill>
                  <a:srgbClr val="FF0000"/>
                </a:solidFill>
                <a:uFill>
                  <a:solidFill>
                    <a:srgbClr val="FF0000"/>
                  </a:solidFill>
                </a:uFill>
                <a:latin typeface="メイリオ"/>
                <a:cs typeface="メイリオ"/>
              </a:rPr>
              <a:t>127万(日本企業全体の</a:t>
            </a:r>
            <a:r>
              <a:rPr sz="1800" b="1" u="sng" spc="-5" dirty="0">
                <a:solidFill>
                  <a:srgbClr val="FF0000"/>
                </a:solidFill>
                <a:uFill>
                  <a:solidFill>
                    <a:srgbClr val="FF0000"/>
                  </a:solidFill>
                </a:uFill>
                <a:latin typeface="メイリオ"/>
                <a:cs typeface="メイリオ"/>
              </a:rPr>
              <a:t>1/3)</a:t>
            </a:r>
            <a:r>
              <a:rPr sz="1800" b="1" u="sng" dirty="0">
                <a:solidFill>
                  <a:srgbClr val="FF0000"/>
                </a:solidFill>
                <a:uFill>
                  <a:solidFill>
                    <a:srgbClr val="FF0000"/>
                  </a:solidFill>
                </a:uFill>
                <a:latin typeface="メイリオ"/>
                <a:cs typeface="メイリオ"/>
              </a:rPr>
              <a:t>が後継者未定</a:t>
            </a:r>
            <a:endParaRPr sz="1800" dirty="0">
              <a:latin typeface="メイリオ"/>
              <a:cs typeface="メイリオ"/>
            </a:endParaRPr>
          </a:p>
        </p:txBody>
      </p:sp>
      <p:sp>
        <p:nvSpPr>
          <p:cNvPr id="4" name="object 4"/>
          <p:cNvSpPr txBox="1"/>
          <p:nvPr/>
        </p:nvSpPr>
        <p:spPr>
          <a:xfrm>
            <a:off x="2378504" y="1444945"/>
            <a:ext cx="41402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メイリオ"/>
                <a:cs typeface="メイリオ"/>
              </a:rPr>
              <a:t>中小企業の経営者年齢の分布（年代別）</a:t>
            </a:r>
            <a:endParaRPr sz="1600" dirty="0">
              <a:latin typeface="メイリオ"/>
              <a:cs typeface="メイリオ"/>
            </a:endParaRPr>
          </a:p>
        </p:txBody>
      </p:sp>
      <p:sp>
        <p:nvSpPr>
          <p:cNvPr id="5" name="object 5"/>
          <p:cNvSpPr/>
          <p:nvPr/>
        </p:nvSpPr>
        <p:spPr>
          <a:xfrm>
            <a:off x="1146047" y="2570988"/>
            <a:ext cx="0" cy="3214370"/>
          </a:xfrm>
          <a:custGeom>
            <a:avLst/>
            <a:gdLst/>
            <a:ahLst/>
            <a:cxnLst/>
            <a:rect l="l" t="t" r="r" b="b"/>
            <a:pathLst>
              <a:path h="3214370">
                <a:moveTo>
                  <a:pt x="0" y="3214116"/>
                </a:moveTo>
                <a:lnTo>
                  <a:pt x="0" y="0"/>
                </a:lnTo>
              </a:path>
            </a:pathLst>
          </a:custGeom>
          <a:ln w="9144">
            <a:solidFill>
              <a:srgbClr val="878787"/>
            </a:solidFill>
          </a:ln>
        </p:spPr>
        <p:txBody>
          <a:bodyPr wrap="square" lIns="0" tIns="0" rIns="0" bIns="0" rtlCol="0"/>
          <a:lstStyle/>
          <a:p>
            <a:endParaRPr/>
          </a:p>
        </p:txBody>
      </p:sp>
      <p:sp>
        <p:nvSpPr>
          <p:cNvPr id="6" name="object 6"/>
          <p:cNvSpPr/>
          <p:nvPr/>
        </p:nvSpPr>
        <p:spPr>
          <a:xfrm>
            <a:off x="1072896" y="5785103"/>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7" name="object 7"/>
          <p:cNvSpPr/>
          <p:nvPr/>
        </p:nvSpPr>
        <p:spPr>
          <a:xfrm>
            <a:off x="1072896" y="5143500"/>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8" name="object 8"/>
          <p:cNvSpPr/>
          <p:nvPr/>
        </p:nvSpPr>
        <p:spPr>
          <a:xfrm>
            <a:off x="1072896" y="4500371"/>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9" name="object 9"/>
          <p:cNvSpPr/>
          <p:nvPr/>
        </p:nvSpPr>
        <p:spPr>
          <a:xfrm>
            <a:off x="1072896" y="3857244"/>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10" name="object 10"/>
          <p:cNvSpPr/>
          <p:nvPr/>
        </p:nvSpPr>
        <p:spPr>
          <a:xfrm>
            <a:off x="1072896" y="3214116"/>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11" name="object 11"/>
          <p:cNvSpPr/>
          <p:nvPr/>
        </p:nvSpPr>
        <p:spPr>
          <a:xfrm>
            <a:off x="1072896" y="2570988"/>
            <a:ext cx="73660" cy="0"/>
          </a:xfrm>
          <a:custGeom>
            <a:avLst/>
            <a:gdLst/>
            <a:ahLst/>
            <a:cxnLst/>
            <a:rect l="l" t="t" r="r" b="b"/>
            <a:pathLst>
              <a:path w="73659">
                <a:moveTo>
                  <a:pt x="0" y="0"/>
                </a:moveTo>
                <a:lnTo>
                  <a:pt x="73152" y="0"/>
                </a:lnTo>
              </a:path>
            </a:pathLst>
          </a:custGeom>
          <a:ln w="9144">
            <a:solidFill>
              <a:srgbClr val="878787"/>
            </a:solidFill>
          </a:ln>
        </p:spPr>
        <p:txBody>
          <a:bodyPr wrap="square" lIns="0" tIns="0" rIns="0" bIns="0" rtlCol="0"/>
          <a:lstStyle/>
          <a:p>
            <a:endParaRPr/>
          </a:p>
        </p:txBody>
      </p:sp>
      <p:sp>
        <p:nvSpPr>
          <p:cNvPr id="12" name="object 12"/>
          <p:cNvSpPr/>
          <p:nvPr/>
        </p:nvSpPr>
        <p:spPr>
          <a:xfrm>
            <a:off x="1146047" y="5785103"/>
            <a:ext cx="7920355" cy="0"/>
          </a:xfrm>
          <a:custGeom>
            <a:avLst/>
            <a:gdLst/>
            <a:ahLst/>
            <a:cxnLst/>
            <a:rect l="l" t="t" r="r" b="b"/>
            <a:pathLst>
              <a:path w="7920355">
                <a:moveTo>
                  <a:pt x="0" y="0"/>
                </a:moveTo>
                <a:lnTo>
                  <a:pt x="7920228" y="0"/>
                </a:lnTo>
              </a:path>
            </a:pathLst>
          </a:custGeom>
          <a:ln w="9144">
            <a:solidFill>
              <a:srgbClr val="878787"/>
            </a:solidFill>
          </a:ln>
        </p:spPr>
        <p:txBody>
          <a:bodyPr wrap="square" lIns="0" tIns="0" rIns="0" bIns="0" rtlCol="0"/>
          <a:lstStyle/>
          <a:p>
            <a:endParaRPr/>
          </a:p>
        </p:txBody>
      </p:sp>
      <p:sp>
        <p:nvSpPr>
          <p:cNvPr id="13" name="object 13"/>
          <p:cNvSpPr/>
          <p:nvPr/>
        </p:nvSpPr>
        <p:spPr>
          <a:xfrm>
            <a:off x="1146047"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4" name="object 14"/>
          <p:cNvSpPr/>
          <p:nvPr/>
        </p:nvSpPr>
        <p:spPr>
          <a:xfrm>
            <a:off x="1865376"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5" name="object 15"/>
          <p:cNvSpPr/>
          <p:nvPr/>
        </p:nvSpPr>
        <p:spPr>
          <a:xfrm>
            <a:off x="2586227"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6" name="object 16"/>
          <p:cNvSpPr/>
          <p:nvPr/>
        </p:nvSpPr>
        <p:spPr>
          <a:xfrm>
            <a:off x="3305555"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7" name="object 17"/>
          <p:cNvSpPr/>
          <p:nvPr/>
        </p:nvSpPr>
        <p:spPr>
          <a:xfrm>
            <a:off x="4026408"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8" name="object 18"/>
          <p:cNvSpPr/>
          <p:nvPr/>
        </p:nvSpPr>
        <p:spPr>
          <a:xfrm>
            <a:off x="4745735"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19" name="object 19"/>
          <p:cNvSpPr/>
          <p:nvPr/>
        </p:nvSpPr>
        <p:spPr>
          <a:xfrm>
            <a:off x="5466588"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0" name="object 20"/>
          <p:cNvSpPr/>
          <p:nvPr/>
        </p:nvSpPr>
        <p:spPr>
          <a:xfrm>
            <a:off x="6185915"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1" name="object 21"/>
          <p:cNvSpPr/>
          <p:nvPr/>
        </p:nvSpPr>
        <p:spPr>
          <a:xfrm>
            <a:off x="6906768"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2" name="object 22"/>
          <p:cNvSpPr/>
          <p:nvPr/>
        </p:nvSpPr>
        <p:spPr>
          <a:xfrm>
            <a:off x="7626095"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3" name="object 23"/>
          <p:cNvSpPr/>
          <p:nvPr/>
        </p:nvSpPr>
        <p:spPr>
          <a:xfrm>
            <a:off x="8345423"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4" name="object 24"/>
          <p:cNvSpPr/>
          <p:nvPr/>
        </p:nvSpPr>
        <p:spPr>
          <a:xfrm>
            <a:off x="9066276" y="5785103"/>
            <a:ext cx="0" cy="73660"/>
          </a:xfrm>
          <a:custGeom>
            <a:avLst/>
            <a:gdLst/>
            <a:ahLst/>
            <a:cxnLst/>
            <a:rect l="l" t="t" r="r" b="b"/>
            <a:pathLst>
              <a:path h="73660">
                <a:moveTo>
                  <a:pt x="0" y="0"/>
                </a:moveTo>
                <a:lnTo>
                  <a:pt x="0" y="73152"/>
                </a:lnTo>
              </a:path>
            </a:pathLst>
          </a:custGeom>
          <a:ln w="9144">
            <a:solidFill>
              <a:srgbClr val="878787"/>
            </a:solidFill>
          </a:ln>
        </p:spPr>
        <p:txBody>
          <a:bodyPr wrap="square" lIns="0" tIns="0" rIns="0" bIns="0" rtlCol="0"/>
          <a:lstStyle/>
          <a:p>
            <a:endParaRPr/>
          </a:p>
        </p:txBody>
      </p:sp>
      <p:sp>
        <p:nvSpPr>
          <p:cNvPr id="25" name="object 25"/>
          <p:cNvSpPr/>
          <p:nvPr/>
        </p:nvSpPr>
        <p:spPr>
          <a:xfrm>
            <a:off x="1504950" y="3435858"/>
            <a:ext cx="7200900" cy="2153920"/>
          </a:xfrm>
          <a:custGeom>
            <a:avLst/>
            <a:gdLst/>
            <a:ahLst/>
            <a:cxnLst/>
            <a:rect l="l" t="t" r="r" b="b"/>
            <a:pathLst>
              <a:path w="7200900" h="2153920">
                <a:moveTo>
                  <a:pt x="0" y="2136648"/>
                </a:moveTo>
                <a:lnTo>
                  <a:pt x="720852" y="1839468"/>
                </a:lnTo>
                <a:lnTo>
                  <a:pt x="1440180" y="1226820"/>
                </a:lnTo>
                <a:lnTo>
                  <a:pt x="2161032" y="172212"/>
                </a:lnTo>
                <a:lnTo>
                  <a:pt x="2880360" y="0"/>
                </a:lnTo>
                <a:lnTo>
                  <a:pt x="3601212" y="134112"/>
                </a:lnTo>
                <a:lnTo>
                  <a:pt x="4320540" y="441960"/>
                </a:lnTo>
                <a:lnTo>
                  <a:pt x="5041392" y="1110996"/>
                </a:lnTo>
                <a:lnTo>
                  <a:pt x="5760720" y="1702308"/>
                </a:lnTo>
                <a:lnTo>
                  <a:pt x="6481572" y="2055876"/>
                </a:lnTo>
                <a:lnTo>
                  <a:pt x="7200900" y="2153412"/>
                </a:lnTo>
              </a:path>
            </a:pathLst>
          </a:custGeom>
          <a:ln w="19811">
            <a:solidFill>
              <a:srgbClr val="0070C0"/>
            </a:solidFill>
            <a:prstDash val="dashDot"/>
          </a:ln>
        </p:spPr>
        <p:txBody>
          <a:bodyPr wrap="square" lIns="0" tIns="0" rIns="0" bIns="0" rtlCol="0"/>
          <a:lstStyle/>
          <a:p>
            <a:endParaRPr/>
          </a:p>
        </p:txBody>
      </p:sp>
      <p:sp>
        <p:nvSpPr>
          <p:cNvPr id="26" name="object 26"/>
          <p:cNvSpPr/>
          <p:nvPr/>
        </p:nvSpPr>
        <p:spPr>
          <a:xfrm>
            <a:off x="1504950" y="2999994"/>
            <a:ext cx="7200900" cy="2573020"/>
          </a:xfrm>
          <a:custGeom>
            <a:avLst/>
            <a:gdLst/>
            <a:ahLst/>
            <a:cxnLst/>
            <a:rect l="l" t="t" r="r" b="b"/>
            <a:pathLst>
              <a:path w="7200900" h="2573020">
                <a:moveTo>
                  <a:pt x="0" y="2572511"/>
                </a:moveTo>
                <a:lnTo>
                  <a:pt x="720852" y="2260091"/>
                </a:lnTo>
                <a:lnTo>
                  <a:pt x="1440180" y="1845563"/>
                </a:lnTo>
                <a:lnTo>
                  <a:pt x="2161032" y="1129283"/>
                </a:lnTo>
                <a:lnTo>
                  <a:pt x="2880360" y="0"/>
                </a:lnTo>
                <a:lnTo>
                  <a:pt x="3601212" y="36575"/>
                </a:lnTo>
                <a:lnTo>
                  <a:pt x="4320540" y="504443"/>
                </a:lnTo>
                <a:lnTo>
                  <a:pt x="5041392" y="1181099"/>
                </a:lnTo>
                <a:lnTo>
                  <a:pt x="5760720" y="1894331"/>
                </a:lnTo>
                <a:lnTo>
                  <a:pt x="6481572" y="2383535"/>
                </a:lnTo>
                <a:lnTo>
                  <a:pt x="7200900" y="2560319"/>
                </a:lnTo>
              </a:path>
            </a:pathLst>
          </a:custGeom>
          <a:ln w="28956">
            <a:solidFill>
              <a:srgbClr val="00B050"/>
            </a:solidFill>
            <a:prstDash val="dot"/>
          </a:ln>
        </p:spPr>
        <p:txBody>
          <a:bodyPr wrap="square" lIns="0" tIns="0" rIns="0" bIns="0" rtlCol="0"/>
          <a:lstStyle/>
          <a:p>
            <a:endParaRPr/>
          </a:p>
        </p:txBody>
      </p:sp>
      <p:sp>
        <p:nvSpPr>
          <p:cNvPr id="27" name="object 27"/>
          <p:cNvSpPr/>
          <p:nvPr/>
        </p:nvSpPr>
        <p:spPr>
          <a:xfrm>
            <a:off x="1504950" y="2657094"/>
            <a:ext cx="7200900" cy="2912745"/>
          </a:xfrm>
          <a:custGeom>
            <a:avLst/>
            <a:gdLst/>
            <a:ahLst/>
            <a:cxnLst/>
            <a:rect l="l" t="t" r="r" b="b"/>
            <a:pathLst>
              <a:path w="7200900" h="2912745">
                <a:moveTo>
                  <a:pt x="0" y="2912364"/>
                </a:moveTo>
                <a:lnTo>
                  <a:pt x="720852" y="2606040"/>
                </a:lnTo>
                <a:lnTo>
                  <a:pt x="1440180" y="2199132"/>
                </a:lnTo>
                <a:lnTo>
                  <a:pt x="2161032" y="1795272"/>
                </a:lnTo>
                <a:lnTo>
                  <a:pt x="2880360" y="1078991"/>
                </a:lnTo>
                <a:lnTo>
                  <a:pt x="3601212" y="0"/>
                </a:lnTo>
                <a:lnTo>
                  <a:pt x="4320540" y="477012"/>
                </a:lnTo>
                <a:lnTo>
                  <a:pt x="5041392" y="1338072"/>
                </a:lnTo>
                <a:lnTo>
                  <a:pt x="5760720" y="2033015"/>
                </a:lnTo>
                <a:lnTo>
                  <a:pt x="6481572" y="2592324"/>
                </a:lnTo>
                <a:lnTo>
                  <a:pt x="7200900" y="2831591"/>
                </a:lnTo>
              </a:path>
            </a:pathLst>
          </a:custGeom>
          <a:ln w="19812">
            <a:solidFill>
              <a:srgbClr val="92D050"/>
            </a:solidFill>
            <a:prstDash val="dash"/>
          </a:ln>
        </p:spPr>
        <p:txBody>
          <a:bodyPr wrap="square" lIns="0" tIns="0" rIns="0" bIns="0" rtlCol="0"/>
          <a:lstStyle/>
          <a:p>
            <a:endParaRPr/>
          </a:p>
        </p:txBody>
      </p:sp>
      <p:sp>
        <p:nvSpPr>
          <p:cNvPr id="28" name="object 28"/>
          <p:cNvSpPr/>
          <p:nvPr/>
        </p:nvSpPr>
        <p:spPr>
          <a:xfrm>
            <a:off x="1504950" y="2574798"/>
            <a:ext cx="7200900" cy="3007360"/>
          </a:xfrm>
          <a:custGeom>
            <a:avLst/>
            <a:gdLst/>
            <a:ahLst/>
            <a:cxnLst/>
            <a:rect l="l" t="t" r="r" b="b"/>
            <a:pathLst>
              <a:path w="7200900" h="3007360">
                <a:moveTo>
                  <a:pt x="0" y="3006852"/>
                </a:moveTo>
                <a:lnTo>
                  <a:pt x="720852" y="2581656"/>
                </a:lnTo>
                <a:lnTo>
                  <a:pt x="1440180" y="2173224"/>
                </a:lnTo>
                <a:lnTo>
                  <a:pt x="2161032" y="1805939"/>
                </a:lnTo>
                <a:lnTo>
                  <a:pt x="2880360" y="1478280"/>
                </a:lnTo>
                <a:lnTo>
                  <a:pt x="3601212" y="786383"/>
                </a:lnTo>
                <a:lnTo>
                  <a:pt x="4320540" y="0"/>
                </a:lnTo>
                <a:lnTo>
                  <a:pt x="5041392" y="1024127"/>
                </a:lnTo>
                <a:lnTo>
                  <a:pt x="5760720" y="1930908"/>
                </a:lnTo>
                <a:lnTo>
                  <a:pt x="6481572" y="2522220"/>
                </a:lnTo>
                <a:lnTo>
                  <a:pt x="7200900" y="2802636"/>
                </a:lnTo>
              </a:path>
            </a:pathLst>
          </a:custGeom>
          <a:ln w="19812">
            <a:solidFill>
              <a:srgbClr val="FFC000"/>
            </a:solidFill>
            <a:prstDash val="lgDashDot"/>
          </a:ln>
        </p:spPr>
        <p:txBody>
          <a:bodyPr wrap="square" lIns="0" tIns="0" rIns="0" bIns="0" rtlCol="0"/>
          <a:lstStyle/>
          <a:p>
            <a:endParaRPr/>
          </a:p>
        </p:txBody>
      </p:sp>
      <p:sp>
        <p:nvSpPr>
          <p:cNvPr id="29" name="object 29"/>
          <p:cNvSpPr/>
          <p:nvPr/>
        </p:nvSpPr>
        <p:spPr>
          <a:xfrm>
            <a:off x="1504950" y="2992373"/>
            <a:ext cx="7200900" cy="2624455"/>
          </a:xfrm>
          <a:custGeom>
            <a:avLst/>
            <a:gdLst/>
            <a:ahLst/>
            <a:cxnLst/>
            <a:rect l="l" t="t" r="r" b="b"/>
            <a:pathLst>
              <a:path w="7200900" h="2624454">
                <a:moveTo>
                  <a:pt x="0" y="2624328"/>
                </a:moveTo>
                <a:lnTo>
                  <a:pt x="720852" y="2253996"/>
                </a:lnTo>
                <a:lnTo>
                  <a:pt x="1440180" y="1612391"/>
                </a:lnTo>
                <a:lnTo>
                  <a:pt x="2161032" y="1258823"/>
                </a:lnTo>
                <a:lnTo>
                  <a:pt x="2880360" y="1016507"/>
                </a:lnTo>
                <a:lnTo>
                  <a:pt x="3601212" y="772667"/>
                </a:lnTo>
                <a:lnTo>
                  <a:pt x="4320540" y="256031"/>
                </a:lnTo>
                <a:lnTo>
                  <a:pt x="5041392" y="0"/>
                </a:lnTo>
                <a:lnTo>
                  <a:pt x="5760720" y="1139952"/>
                </a:lnTo>
                <a:lnTo>
                  <a:pt x="6481572" y="1941576"/>
                </a:lnTo>
                <a:lnTo>
                  <a:pt x="7200900" y="2212847"/>
                </a:lnTo>
              </a:path>
            </a:pathLst>
          </a:custGeom>
          <a:ln w="19812">
            <a:solidFill>
              <a:srgbClr val="FF0000"/>
            </a:solidFill>
          </a:ln>
        </p:spPr>
        <p:txBody>
          <a:bodyPr wrap="square" lIns="0" tIns="0" rIns="0" bIns="0" rtlCol="0"/>
          <a:lstStyle/>
          <a:p>
            <a:endParaRPr/>
          </a:p>
        </p:txBody>
      </p:sp>
      <p:sp>
        <p:nvSpPr>
          <p:cNvPr id="30" name="object 30"/>
          <p:cNvSpPr txBox="1"/>
          <p:nvPr/>
        </p:nvSpPr>
        <p:spPr>
          <a:xfrm>
            <a:off x="804917" y="4967281"/>
            <a:ext cx="141605" cy="9429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5</a:t>
            </a:r>
            <a:endParaRPr sz="1800">
              <a:latin typeface="Calibri"/>
              <a:cs typeface="Calibri"/>
            </a:endParaRPr>
          </a:p>
          <a:p>
            <a:pPr>
              <a:lnSpc>
                <a:spcPct val="100000"/>
              </a:lnSpc>
              <a:spcBef>
                <a:spcPts val="25"/>
              </a:spcBef>
            </a:pPr>
            <a:endParaRPr sz="2500">
              <a:latin typeface="Times New Roman"/>
              <a:cs typeface="Times New Roman"/>
            </a:endParaRPr>
          </a:p>
          <a:p>
            <a:pPr marL="12700">
              <a:lnSpc>
                <a:spcPct val="100000"/>
              </a:lnSpc>
            </a:pPr>
            <a:r>
              <a:rPr sz="1800" dirty="0">
                <a:latin typeface="Calibri"/>
                <a:cs typeface="Calibri"/>
              </a:rPr>
              <a:t>0</a:t>
            </a:r>
            <a:endParaRPr sz="1800">
              <a:latin typeface="Calibri"/>
              <a:cs typeface="Calibri"/>
            </a:endParaRPr>
          </a:p>
        </p:txBody>
      </p:sp>
      <p:sp>
        <p:nvSpPr>
          <p:cNvPr id="31" name="object 31"/>
          <p:cNvSpPr txBox="1"/>
          <p:nvPr/>
        </p:nvSpPr>
        <p:spPr>
          <a:xfrm>
            <a:off x="689016" y="3681177"/>
            <a:ext cx="2578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15</a:t>
            </a:r>
            <a:endParaRPr sz="1800">
              <a:latin typeface="Calibri"/>
              <a:cs typeface="Calibri"/>
            </a:endParaRPr>
          </a:p>
        </p:txBody>
      </p:sp>
      <p:sp>
        <p:nvSpPr>
          <p:cNvPr id="32" name="object 32"/>
          <p:cNvSpPr txBox="1"/>
          <p:nvPr/>
        </p:nvSpPr>
        <p:spPr>
          <a:xfrm>
            <a:off x="689016" y="3038125"/>
            <a:ext cx="2578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20</a:t>
            </a:r>
            <a:endParaRPr sz="1800">
              <a:latin typeface="Calibri"/>
              <a:cs typeface="Calibri"/>
            </a:endParaRPr>
          </a:p>
        </p:txBody>
      </p:sp>
      <p:sp>
        <p:nvSpPr>
          <p:cNvPr id="33" name="object 33"/>
          <p:cNvSpPr txBox="1"/>
          <p:nvPr/>
        </p:nvSpPr>
        <p:spPr>
          <a:xfrm>
            <a:off x="1148274" y="5919857"/>
            <a:ext cx="7150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30</a:t>
            </a:r>
            <a:r>
              <a:rPr sz="1800" dirty="0">
                <a:latin typeface="ＭＳ Ｐゴシック"/>
                <a:cs typeface="ＭＳ Ｐゴシック"/>
              </a:rPr>
              <a:t>歳～</a:t>
            </a:r>
            <a:endParaRPr sz="1800">
              <a:latin typeface="ＭＳ Ｐゴシック"/>
              <a:cs typeface="ＭＳ Ｐゴシック"/>
            </a:endParaRPr>
          </a:p>
        </p:txBody>
      </p:sp>
      <p:sp>
        <p:nvSpPr>
          <p:cNvPr id="34" name="object 34"/>
          <p:cNvSpPr txBox="1"/>
          <p:nvPr/>
        </p:nvSpPr>
        <p:spPr>
          <a:xfrm>
            <a:off x="6908994" y="5919857"/>
            <a:ext cx="7150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70</a:t>
            </a:r>
            <a:r>
              <a:rPr sz="1800" dirty="0">
                <a:latin typeface="ＭＳ Ｐゴシック"/>
                <a:cs typeface="ＭＳ Ｐゴシック"/>
              </a:rPr>
              <a:t>歳～</a:t>
            </a:r>
            <a:endParaRPr sz="1800">
              <a:latin typeface="ＭＳ Ｐゴシック"/>
              <a:cs typeface="ＭＳ Ｐゴシック"/>
            </a:endParaRPr>
          </a:p>
        </p:txBody>
      </p:sp>
      <p:sp>
        <p:nvSpPr>
          <p:cNvPr id="35" name="object 35"/>
          <p:cNvSpPr txBox="1"/>
          <p:nvPr/>
        </p:nvSpPr>
        <p:spPr>
          <a:xfrm>
            <a:off x="8349174" y="5919857"/>
            <a:ext cx="7150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80</a:t>
            </a:r>
            <a:r>
              <a:rPr sz="1800" dirty="0">
                <a:latin typeface="ＭＳ Ｐゴシック"/>
                <a:cs typeface="ＭＳ Ｐゴシック"/>
              </a:rPr>
              <a:t>歳～</a:t>
            </a:r>
            <a:endParaRPr sz="1800">
              <a:latin typeface="ＭＳ Ｐゴシック"/>
              <a:cs typeface="ＭＳ Ｐゴシック"/>
            </a:endParaRPr>
          </a:p>
        </p:txBody>
      </p:sp>
      <p:sp>
        <p:nvSpPr>
          <p:cNvPr id="36" name="object 36"/>
          <p:cNvSpPr txBox="1"/>
          <p:nvPr/>
        </p:nvSpPr>
        <p:spPr>
          <a:xfrm>
            <a:off x="475802" y="2238364"/>
            <a:ext cx="635000" cy="456565"/>
          </a:xfrm>
          <a:prstGeom prst="rect">
            <a:avLst/>
          </a:prstGeom>
        </p:spPr>
        <p:txBody>
          <a:bodyPr vert="horz" wrap="square" lIns="0" tIns="12700" rIns="0" bIns="0" rtlCol="0">
            <a:spAutoFit/>
          </a:bodyPr>
          <a:lstStyle/>
          <a:p>
            <a:pPr algn="ctr">
              <a:lnSpc>
                <a:spcPts val="1335"/>
              </a:lnSpc>
              <a:spcBef>
                <a:spcPts val="100"/>
              </a:spcBef>
            </a:pPr>
            <a:r>
              <a:rPr sz="1200" dirty="0">
                <a:latin typeface="Meiryo UI"/>
                <a:cs typeface="Meiryo UI"/>
              </a:rPr>
              <a:t>（万人）</a:t>
            </a:r>
            <a:endParaRPr sz="1200">
              <a:latin typeface="Meiryo UI"/>
              <a:cs typeface="Meiryo UI"/>
            </a:endParaRPr>
          </a:p>
          <a:p>
            <a:pPr marL="48260" algn="ctr">
              <a:lnSpc>
                <a:spcPts val="2055"/>
              </a:lnSpc>
            </a:pPr>
            <a:r>
              <a:rPr sz="1800" dirty="0">
                <a:latin typeface="Calibri"/>
                <a:cs typeface="Calibri"/>
              </a:rPr>
              <a:t>25</a:t>
            </a:r>
            <a:endParaRPr sz="1800">
              <a:latin typeface="Calibri"/>
              <a:cs typeface="Calibri"/>
            </a:endParaRPr>
          </a:p>
        </p:txBody>
      </p:sp>
      <p:sp>
        <p:nvSpPr>
          <p:cNvPr id="37" name="object 37"/>
          <p:cNvSpPr/>
          <p:nvPr/>
        </p:nvSpPr>
        <p:spPr>
          <a:xfrm>
            <a:off x="2699004" y="4198620"/>
            <a:ext cx="485140" cy="74295"/>
          </a:xfrm>
          <a:custGeom>
            <a:avLst/>
            <a:gdLst/>
            <a:ahLst/>
            <a:cxnLst/>
            <a:rect l="l" t="t" r="r" b="b"/>
            <a:pathLst>
              <a:path w="485139" h="74295">
                <a:moveTo>
                  <a:pt x="0" y="0"/>
                </a:moveTo>
                <a:lnTo>
                  <a:pt x="484911" y="74282"/>
                </a:lnTo>
              </a:path>
            </a:pathLst>
          </a:custGeom>
          <a:ln w="12700">
            <a:solidFill>
              <a:srgbClr val="000000"/>
            </a:solidFill>
          </a:ln>
        </p:spPr>
        <p:txBody>
          <a:bodyPr wrap="square" lIns="0" tIns="0" rIns="0" bIns="0" rtlCol="0"/>
          <a:lstStyle/>
          <a:p>
            <a:endParaRPr/>
          </a:p>
        </p:txBody>
      </p:sp>
      <p:sp>
        <p:nvSpPr>
          <p:cNvPr id="38" name="object 38"/>
          <p:cNvSpPr/>
          <p:nvPr/>
        </p:nvSpPr>
        <p:spPr>
          <a:xfrm>
            <a:off x="3101870" y="4217423"/>
            <a:ext cx="82550" cy="88265"/>
          </a:xfrm>
          <a:custGeom>
            <a:avLst/>
            <a:gdLst/>
            <a:ahLst/>
            <a:cxnLst/>
            <a:rect l="l" t="t" r="r" b="b"/>
            <a:pathLst>
              <a:path w="82550" h="88264">
                <a:moveTo>
                  <a:pt x="13462" y="0"/>
                </a:moveTo>
                <a:lnTo>
                  <a:pt x="82054" y="55473"/>
                </a:lnTo>
                <a:lnTo>
                  <a:pt x="0" y="87871"/>
                </a:lnTo>
              </a:path>
            </a:pathLst>
          </a:custGeom>
          <a:ln w="12700">
            <a:solidFill>
              <a:srgbClr val="000000"/>
            </a:solidFill>
          </a:ln>
        </p:spPr>
        <p:txBody>
          <a:bodyPr wrap="square" lIns="0" tIns="0" rIns="0" bIns="0" rtlCol="0"/>
          <a:lstStyle/>
          <a:p>
            <a:endParaRPr/>
          </a:p>
        </p:txBody>
      </p:sp>
      <p:sp>
        <p:nvSpPr>
          <p:cNvPr id="39" name="object 39"/>
          <p:cNvSpPr/>
          <p:nvPr/>
        </p:nvSpPr>
        <p:spPr>
          <a:xfrm>
            <a:off x="3654552" y="3159401"/>
            <a:ext cx="551180" cy="74295"/>
          </a:xfrm>
          <a:custGeom>
            <a:avLst/>
            <a:gdLst/>
            <a:ahLst/>
            <a:cxnLst/>
            <a:rect l="l" t="t" r="r" b="b"/>
            <a:pathLst>
              <a:path w="551179" h="74294">
                <a:moveTo>
                  <a:pt x="0" y="73799"/>
                </a:moveTo>
                <a:lnTo>
                  <a:pt x="551141" y="0"/>
                </a:lnTo>
              </a:path>
            </a:pathLst>
          </a:custGeom>
          <a:ln w="12700">
            <a:solidFill>
              <a:srgbClr val="000000"/>
            </a:solidFill>
          </a:ln>
        </p:spPr>
        <p:txBody>
          <a:bodyPr wrap="square" lIns="0" tIns="0" rIns="0" bIns="0" rtlCol="0"/>
          <a:lstStyle/>
          <a:p>
            <a:endParaRPr/>
          </a:p>
        </p:txBody>
      </p:sp>
      <p:sp>
        <p:nvSpPr>
          <p:cNvPr id="40" name="object 40"/>
          <p:cNvSpPr/>
          <p:nvPr/>
        </p:nvSpPr>
        <p:spPr>
          <a:xfrm>
            <a:off x="4124266" y="3125458"/>
            <a:ext cx="81915" cy="88265"/>
          </a:xfrm>
          <a:custGeom>
            <a:avLst/>
            <a:gdLst/>
            <a:ahLst/>
            <a:cxnLst/>
            <a:rect l="l" t="t" r="r" b="b"/>
            <a:pathLst>
              <a:path w="81914" h="88264">
                <a:moveTo>
                  <a:pt x="11798" y="88112"/>
                </a:moveTo>
                <a:lnTo>
                  <a:pt x="81419" y="33934"/>
                </a:lnTo>
                <a:lnTo>
                  <a:pt x="0" y="0"/>
                </a:lnTo>
              </a:path>
            </a:pathLst>
          </a:custGeom>
          <a:ln w="12700">
            <a:solidFill>
              <a:srgbClr val="000000"/>
            </a:solidFill>
          </a:ln>
        </p:spPr>
        <p:txBody>
          <a:bodyPr wrap="square" lIns="0" tIns="0" rIns="0" bIns="0" rtlCol="0"/>
          <a:lstStyle/>
          <a:p>
            <a:endParaRPr/>
          </a:p>
        </p:txBody>
      </p:sp>
      <p:sp>
        <p:nvSpPr>
          <p:cNvPr id="41" name="object 41"/>
          <p:cNvSpPr/>
          <p:nvPr/>
        </p:nvSpPr>
        <p:spPr>
          <a:xfrm>
            <a:off x="4573523" y="2633472"/>
            <a:ext cx="485140" cy="74295"/>
          </a:xfrm>
          <a:custGeom>
            <a:avLst/>
            <a:gdLst/>
            <a:ahLst/>
            <a:cxnLst/>
            <a:rect l="l" t="t" r="r" b="b"/>
            <a:pathLst>
              <a:path w="485139" h="74294">
                <a:moveTo>
                  <a:pt x="0" y="0"/>
                </a:moveTo>
                <a:lnTo>
                  <a:pt x="485000" y="74282"/>
                </a:lnTo>
              </a:path>
            </a:pathLst>
          </a:custGeom>
          <a:ln w="12700">
            <a:solidFill>
              <a:srgbClr val="000000"/>
            </a:solidFill>
          </a:ln>
        </p:spPr>
        <p:txBody>
          <a:bodyPr wrap="square" lIns="0" tIns="0" rIns="0" bIns="0" rtlCol="0"/>
          <a:lstStyle/>
          <a:p>
            <a:endParaRPr/>
          </a:p>
        </p:txBody>
      </p:sp>
      <p:sp>
        <p:nvSpPr>
          <p:cNvPr id="42" name="object 42"/>
          <p:cNvSpPr/>
          <p:nvPr/>
        </p:nvSpPr>
        <p:spPr>
          <a:xfrm>
            <a:off x="4976478" y="2652278"/>
            <a:ext cx="82550" cy="88265"/>
          </a:xfrm>
          <a:custGeom>
            <a:avLst/>
            <a:gdLst/>
            <a:ahLst/>
            <a:cxnLst/>
            <a:rect l="l" t="t" r="r" b="b"/>
            <a:pathLst>
              <a:path w="82550" h="88264">
                <a:moveTo>
                  <a:pt x="13462" y="0"/>
                </a:moveTo>
                <a:lnTo>
                  <a:pt x="82054" y="55473"/>
                </a:lnTo>
                <a:lnTo>
                  <a:pt x="0" y="87871"/>
                </a:lnTo>
              </a:path>
            </a:pathLst>
          </a:custGeom>
          <a:ln w="12700">
            <a:solidFill>
              <a:srgbClr val="000000"/>
            </a:solidFill>
          </a:ln>
        </p:spPr>
        <p:txBody>
          <a:bodyPr wrap="square" lIns="0" tIns="0" rIns="0" bIns="0" rtlCol="0"/>
          <a:lstStyle/>
          <a:p>
            <a:endParaRPr/>
          </a:p>
        </p:txBody>
      </p:sp>
      <p:sp>
        <p:nvSpPr>
          <p:cNvPr id="43" name="object 43"/>
          <p:cNvSpPr/>
          <p:nvPr/>
        </p:nvSpPr>
        <p:spPr>
          <a:xfrm>
            <a:off x="6117493" y="2732532"/>
            <a:ext cx="730885" cy="140335"/>
          </a:xfrm>
          <a:custGeom>
            <a:avLst/>
            <a:gdLst/>
            <a:ahLst/>
            <a:cxnLst/>
            <a:rect l="l" t="t" r="r" b="b"/>
            <a:pathLst>
              <a:path w="730884" h="140335">
                <a:moveTo>
                  <a:pt x="730542" y="0"/>
                </a:moveTo>
                <a:lnTo>
                  <a:pt x="0" y="140208"/>
                </a:lnTo>
              </a:path>
            </a:pathLst>
          </a:custGeom>
          <a:ln w="12699">
            <a:solidFill>
              <a:srgbClr val="000000"/>
            </a:solidFill>
          </a:ln>
        </p:spPr>
        <p:txBody>
          <a:bodyPr wrap="square" lIns="0" tIns="0" rIns="0" bIns="0" rtlCol="0"/>
          <a:lstStyle/>
          <a:p>
            <a:endParaRPr/>
          </a:p>
        </p:txBody>
      </p:sp>
      <p:sp>
        <p:nvSpPr>
          <p:cNvPr id="44" name="object 44"/>
          <p:cNvSpPr/>
          <p:nvPr/>
        </p:nvSpPr>
        <p:spPr>
          <a:xfrm>
            <a:off x="6117484" y="2814723"/>
            <a:ext cx="83820" cy="87630"/>
          </a:xfrm>
          <a:custGeom>
            <a:avLst/>
            <a:gdLst/>
            <a:ahLst/>
            <a:cxnLst/>
            <a:rect l="l" t="t" r="r" b="b"/>
            <a:pathLst>
              <a:path w="83820" h="87630">
                <a:moveTo>
                  <a:pt x="66459" y="0"/>
                </a:moveTo>
                <a:lnTo>
                  <a:pt x="0" y="58013"/>
                </a:lnTo>
                <a:lnTo>
                  <a:pt x="83223" y="87299"/>
                </a:lnTo>
              </a:path>
            </a:pathLst>
          </a:custGeom>
          <a:ln w="12700">
            <a:solidFill>
              <a:srgbClr val="000000"/>
            </a:solidFill>
          </a:ln>
        </p:spPr>
        <p:txBody>
          <a:bodyPr wrap="square" lIns="0" tIns="0" rIns="0" bIns="0" rtlCol="0"/>
          <a:lstStyle/>
          <a:p>
            <a:endParaRPr/>
          </a:p>
        </p:txBody>
      </p:sp>
      <p:sp>
        <p:nvSpPr>
          <p:cNvPr id="45" name="object 45"/>
          <p:cNvSpPr/>
          <p:nvPr/>
        </p:nvSpPr>
        <p:spPr>
          <a:xfrm>
            <a:off x="7357389" y="3919728"/>
            <a:ext cx="450850" cy="177165"/>
          </a:xfrm>
          <a:custGeom>
            <a:avLst/>
            <a:gdLst/>
            <a:ahLst/>
            <a:cxnLst/>
            <a:rect l="l" t="t" r="r" b="b"/>
            <a:pathLst>
              <a:path w="450850" h="177164">
                <a:moveTo>
                  <a:pt x="450723" y="0"/>
                </a:moveTo>
                <a:lnTo>
                  <a:pt x="0" y="176860"/>
                </a:lnTo>
              </a:path>
            </a:pathLst>
          </a:custGeom>
          <a:ln w="12700">
            <a:solidFill>
              <a:srgbClr val="000000"/>
            </a:solidFill>
          </a:ln>
        </p:spPr>
        <p:txBody>
          <a:bodyPr wrap="square" lIns="0" tIns="0" rIns="0" bIns="0" rtlCol="0"/>
          <a:lstStyle/>
          <a:p>
            <a:endParaRPr/>
          </a:p>
        </p:txBody>
      </p:sp>
      <p:sp>
        <p:nvSpPr>
          <p:cNvPr id="46" name="object 46"/>
          <p:cNvSpPr/>
          <p:nvPr/>
        </p:nvSpPr>
        <p:spPr>
          <a:xfrm>
            <a:off x="7357379" y="4027373"/>
            <a:ext cx="87630" cy="83185"/>
          </a:xfrm>
          <a:custGeom>
            <a:avLst/>
            <a:gdLst/>
            <a:ahLst/>
            <a:cxnLst/>
            <a:rect l="l" t="t" r="r" b="b"/>
            <a:pathLst>
              <a:path w="87629" h="83185">
                <a:moveTo>
                  <a:pt x="54698" y="0"/>
                </a:moveTo>
                <a:lnTo>
                  <a:pt x="0" y="69215"/>
                </a:lnTo>
                <a:lnTo>
                  <a:pt x="87172" y="82753"/>
                </a:lnTo>
              </a:path>
            </a:pathLst>
          </a:custGeom>
          <a:ln w="12700">
            <a:solidFill>
              <a:srgbClr val="000000"/>
            </a:solidFill>
          </a:ln>
        </p:spPr>
        <p:txBody>
          <a:bodyPr wrap="square" lIns="0" tIns="0" rIns="0" bIns="0" rtlCol="0"/>
          <a:lstStyle/>
          <a:p>
            <a:endParaRPr/>
          </a:p>
        </p:txBody>
      </p:sp>
      <p:sp>
        <p:nvSpPr>
          <p:cNvPr id="47" name="object 47"/>
          <p:cNvSpPr/>
          <p:nvPr/>
        </p:nvSpPr>
        <p:spPr>
          <a:xfrm>
            <a:off x="3657600" y="4328165"/>
            <a:ext cx="2879090" cy="1068705"/>
          </a:xfrm>
          <a:custGeom>
            <a:avLst/>
            <a:gdLst/>
            <a:ahLst/>
            <a:cxnLst/>
            <a:rect l="l" t="t" r="r" b="b"/>
            <a:pathLst>
              <a:path w="2879090" h="1068704">
                <a:moveTo>
                  <a:pt x="2604033" y="0"/>
                </a:moveTo>
                <a:lnTo>
                  <a:pt x="2604033" y="206667"/>
                </a:lnTo>
                <a:lnTo>
                  <a:pt x="0" y="206667"/>
                </a:lnTo>
                <a:lnTo>
                  <a:pt x="0" y="861644"/>
                </a:lnTo>
                <a:lnTo>
                  <a:pt x="2604033" y="861644"/>
                </a:lnTo>
                <a:lnTo>
                  <a:pt x="2604033" y="1068324"/>
                </a:lnTo>
                <a:lnTo>
                  <a:pt x="2878836" y="534162"/>
                </a:lnTo>
                <a:lnTo>
                  <a:pt x="2604033" y="0"/>
                </a:lnTo>
                <a:close/>
              </a:path>
            </a:pathLst>
          </a:custGeom>
          <a:solidFill>
            <a:srgbClr val="FFC000">
              <a:alpha val="56861"/>
            </a:srgbClr>
          </a:solidFill>
        </p:spPr>
        <p:txBody>
          <a:bodyPr wrap="square" lIns="0" tIns="0" rIns="0" bIns="0" rtlCol="0"/>
          <a:lstStyle/>
          <a:p>
            <a:endParaRPr/>
          </a:p>
        </p:txBody>
      </p:sp>
      <p:sp>
        <p:nvSpPr>
          <p:cNvPr id="48" name="object 48"/>
          <p:cNvSpPr txBox="1"/>
          <p:nvPr/>
        </p:nvSpPr>
        <p:spPr>
          <a:xfrm>
            <a:off x="3974932" y="4608137"/>
            <a:ext cx="2075814" cy="453390"/>
          </a:xfrm>
          <a:prstGeom prst="rect">
            <a:avLst/>
          </a:prstGeom>
        </p:spPr>
        <p:txBody>
          <a:bodyPr vert="horz" wrap="square" lIns="0" tIns="12700" rIns="0" bIns="0" rtlCol="0">
            <a:spAutoFit/>
          </a:bodyPr>
          <a:lstStyle/>
          <a:p>
            <a:pPr marL="12700" marR="5080" indent="111125">
              <a:lnSpc>
                <a:spcPct val="100000"/>
              </a:lnSpc>
              <a:spcBef>
                <a:spcPts val="100"/>
              </a:spcBef>
            </a:pPr>
            <a:r>
              <a:rPr sz="1400" dirty="0">
                <a:solidFill>
                  <a:srgbClr val="FF0000"/>
                </a:solidFill>
                <a:latin typeface="メイリオ"/>
                <a:cs typeface="メイリオ"/>
              </a:rPr>
              <a:t>20年間で経営者年齢の 山は47歳から66歳へ移動</a:t>
            </a:r>
            <a:endParaRPr sz="1400">
              <a:latin typeface="メイリオ"/>
              <a:cs typeface="メイリオ"/>
            </a:endParaRPr>
          </a:p>
        </p:txBody>
      </p:sp>
      <p:sp>
        <p:nvSpPr>
          <p:cNvPr id="49" name="object 49"/>
          <p:cNvSpPr txBox="1"/>
          <p:nvPr/>
        </p:nvSpPr>
        <p:spPr>
          <a:xfrm>
            <a:off x="689016" y="3848005"/>
            <a:ext cx="1922780" cy="775970"/>
          </a:xfrm>
          <a:prstGeom prst="rect">
            <a:avLst/>
          </a:prstGeom>
        </p:spPr>
        <p:txBody>
          <a:bodyPr vert="horz" wrap="square" lIns="0" tIns="121285" rIns="0" bIns="0" rtlCol="0">
            <a:spAutoFit/>
          </a:bodyPr>
          <a:lstStyle/>
          <a:p>
            <a:pPr marL="1200785">
              <a:lnSpc>
                <a:spcPct val="100000"/>
              </a:lnSpc>
              <a:spcBef>
                <a:spcPts val="955"/>
              </a:spcBef>
            </a:pPr>
            <a:r>
              <a:rPr sz="1600" spc="-5" dirty="0">
                <a:latin typeface="Meiryo UI"/>
                <a:cs typeface="Meiryo UI"/>
              </a:rPr>
              <a:t>1995年</a:t>
            </a:r>
            <a:endParaRPr sz="1600">
              <a:latin typeface="Meiryo UI"/>
              <a:cs typeface="Meiryo UI"/>
            </a:endParaRPr>
          </a:p>
          <a:p>
            <a:pPr marL="12700">
              <a:lnSpc>
                <a:spcPct val="100000"/>
              </a:lnSpc>
              <a:spcBef>
                <a:spcPts val="975"/>
              </a:spcBef>
            </a:pPr>
            <a:r>
              <a:rPr sz="1800" dirty="0">
                <a:latin typeface="Calibri"/>
                <a:cs typeface="Calibri"/>
              </a:rPr>
              <a:t>10</a:t>
            </a:r>
            <a:endParaRPr sz="1800">
              <a:latin typeface="Calibri"/>
              <a:cs typeface="Calibri"/>
            </a:endParaRPr>
          </a:p>
        </p:txBody>
      </p:sp>
      <p:sp>
        <p:nvSpPr>
          <p:cNvPr id="50" name="object 50"/>
          <p:cNvSpPr txBox="1"/>
          <p:nvPr/>
        </p:nvSpPr>
        <p:spPr>
          <a:xfrm>
            <a:off x="2820921" y="3069915"/>
            <a:ext cx="734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Meiryo UI"/>
                <a:cs typeface="Meiryo UI"/>
              </a:rPr>
              <a:t>2000年</a:t>
            </a:r>
            <a:endParaRPr sz="1600">
              <a:latin typeface="Meiryo UI"/>
              <a:cs typeface="Meiryo UI"/>
            </a:endParaRPr>
          </a:p>
        </p:txBody>
      </p:sp>
      <p:sp>
        <p:nvSpPr>
          <p:cNvPr id="51" name="object 51"/>
          <p:cNvSpPr txBox="1"/>
          <p:nvPr/>
        </p:nvSpPr>
        <p:spPr>
          <a:xfrm>
            <a:off x="3860934" y="2444002"/>
            <a:ext cx="734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Meiryo UI"/>
                <a:cs typeface="Meiryo UI"/>
              </a:rPr>
              <a:t>2005年</a:t>
            </a:r>
            <a:endParaRPr sz="1600" dirty="0">
              <a:latin typeface="Meiryo UI"/>
              <a:cs typeface="Meiryo UI"/>
            </a:endParaRPr>
          </a:p>
        </p:txBody>
      </p:sp>
      <p:sp>
        <p:nvSpPr>
          <p:cNvPr id="52" name="object 52"/>
          <p:cNvSpPr txBox="1"/>
          <p:nvPr/>
        </p:nvSpPr>
        <p:spPr>
          <a:xfrm>
            <a:off x="7119410" y="2578185"/>
            <a:ext cx="734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Meiryo UI"/>
                <a:cs typeface="Meiryo UI"/>
              </a:rPr>
              <a:t>2010年</a:t>
            </a:r>
            <a:endParaRPr sz="1600">
              <a:latin typeface="Meiryo UI"/>
              <a:cs typeface="Meiryo UI"/>
            </a:endParaRPr>
          </a:p>
        </p:txBody>
      </p:sp>
      <p:sp>
        <p:nvSpPr>
          <p:cNvPr id="53" name="object 53"/>
          <p:cNvSpPr txBox="1"/>
          <p:nvPr/>
        </p:nvSpPr>
        <p:spPr>
          <a:xfrm>
            <a:off x="8055644" y="3576443"/>
            <a:ext cx="734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Meiryo UI"/>
                <a:cs typeface="Meiryo UI"/>
              </a:rPr>
              <a:t>2015年</a:t>
            </a:r>
            <a:endParaRPr sz="1600">
              <a:latin typeface="Meiryo UI"/>
              <a:cs typeface="Meiryo UI"/>
            </a:endParaRPr>
          </a:p>
        </p:txBody>
      </p:sp>
      <p:sp>
        <p:nvSpPr>
          <p:cNvPr id="54" name="object 54"/>
          <p:cNvSpPr txBox="1"/>
          <p:nvPr/>
        </p:nvSpPr>
        <p:spPr>
          <a:xfrm>
            <a:off x="148160" y="6447405"/>
            <a:ext cx="16744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（備考）平成28年度</a:t>
            </a:r>
            <a:endParaRPr sz="1400">
              <a:latin typeface="メイリオ"/>
              <a:cs typeface="メイリオ"/>
            </a:endParaRPr>
          </a:p>
        </p:txBody>
      </p:sp>
      <p:sp>
        <p:nvSpPr>
          <p:cNvPr id="55" name="object 55"/>
          <p:cNvSpPr txBox="1"/>
          <p:nvPr/>
        </p:nvSpPr>
        <p:spPr>
          <a:xfrm>
            <a:off x="1970825" y="5919857"/>
            <a:ext cx="4276090" cy="767080"/>
          </a:xfrm>
          <a:prstGeom prst="rect">
            <a:avLst/>
          </a:prstGeom>
        </p:spPr>
        <p:txBody>
          <a:bodyPr vert="horz" wrap="square" lIns="0" tIns="12700" rIns="0" bIns="0" rtlCol="0">
            <a:spAutoFit/>
          </a:bodyPr>
          <a:lstStyle/>
          <a:p>
            <a:pPr marL="629920">
              <a:lnSpc>
                <a:spcPct val="100000"/>
              </a:lnSpc>
              <a:spcBef>
                <a:spcPts val="100"/>
              </a:spcBef>
              <a:tabLst>
                <a:tab pos="2070100" algn="l"/>
                <a:tab pos="3510279" algn="l"/>
              </a:tabLst>
            </a:pPr>
            <a:r>
              <a:rPr sz="1800" dirty="0">
                <a:latin typeface="Calibri"/>
                <a:cs typeface="Calibri"/>
              </a:rPr>
              <a:t>40</a:t>
            </a:r>
            <a:r>
              <a:rPr sz="1800" dirty="0">
                <a:latin typeface="ＭＳ Ｐゴシック"/>
                <a:cs typeface="ＭＳ Ｐゴシック"/>
              </a:rPr>
              <a:t>歳～	</a:t>
            </a:r>
            <a:r>
              <a:rPr sz="1800" dirty="0">
                <a:latin typeface="Calibri"/>
                <a:cs typeface="Calibri"/>
              </a:rPr>
              <a:t>50</a:t>
            </a:r>
            <a:r>
              <a:rPr sz="1800" dirty="0">
                <a:latin typeface="ＭＳ Ｐゴシック"/>
                <a:cs typeface="ＭＳ Ｐゴシック"/>
              </a:rPr>
              <a:t>歳～	</a:t>
            </a:r>
            <a:r>
              <a:rPr sz="1800" dirty="0">
                <a:latin typeface="Calibri"/>
                <a:cs typeface="Calibri"/>
              </a:rPr>
              <a:t>60</a:t>
            </a:r>
            <a:r>
              <a:rPr sz="1800" dirty="0">
                <a:latin typeface="ＭＳ Ｐゴシック"/>
                <a:cs typeface="ＭＳ Ｐゴシック"/>
              </a:rPr>
              <a:t>歳～</a:t>
            </a:r>
            <a:endParaRPr sz="1800">
              <a:latin typeface="ＭＳ Ｐゴシック"/>
              <a:cs typeface="ＭＳ Ｐゴシック"/>
            </a:endParaRPr>
          </a:p>
          <a:p>
            <a:pPr>
              <a:lnSpc>
                <a:spcPct val="100000"/>
              </a:lnSpc>
              <a:spcBef>
                <a:spcPts val="40"/>
              </a:spcBef>
            </a:pPr>
            <a:endParaRPr sz="1700">
              <a:latin typeface="Times New Roman"/>
              <a:cs typeface="Times New Roman"/>
            </a:endParaRPr>
          </a:p>
          <a:p>
            <a:pPr marL="12700">
              <a:lnSpc>
                <a:spcPct val="100000"/>
              </a:lnSpc>
            </a:pPr>
            <a:r>
              <a:rPr sz="1400" spc="-5" dirty="0">
                <a:latin typeface="メイリオ"/>
                <a:cs typeface="メイリオ"/>
              </a:rPr>
              <a:t>(</a:t>
            </a:r>
            <a:r>
              <a:rPr sz="1400" dirty="0">
                <a:latin typeface="メイリオ"/>
                <a:cs typeface="メイリオ"/>
              </a:rPr>
              <a:t>株</a:t>
            </a:r>
            <a:r>
              <a:rPr sz="1400" spc="-5" dirty="0">
                <a:latin typeface="メイリオ"/>
                <a:cs typeface="メイリオ"/>
              </a:rPr>
              <a:t>)</a:t>
            </a:r>
            <a:r>
              <a:rPr sz="1400" dirty="0">
                <a:latin typeface="メイリオ"/>
                <a:cs typeface="メイリオ"/>
              </a:rPr>
              <a:t>帝国データバンクの</a:t>
            </a:r>
            <a:r>
              <a:rPr sz="1400" spc="-15" dirty="0">
                <a:latin typeface="メイリオ"/>
                <a:cs typeface="メイリオ"/>
              </a:rPr>
              <a:t>企</a:t>
            </a:r>
            <a:r>
              <a:rPr sz="1400" dirty="0">
                <a:latin typeface="メイリオ"/>
                <a:cs typeface="メイリオ"/>
              </a:rPr>
              <a:t>業概</a:t>
            </a:r>
            <a:r>
              <a:rPr sz="1400" spc="-15" dirty="0">
                <a:latin typeface="メイリオ"/>
                <a:cs typeface="メイリオ"/>
              </a:rPr>
              <a:t>要</a:t>
            </a:r>
            <a:r>
              <a:rPr sz="1400" dirty="0">
                <a:latin typeface="メイリオ"/>
                <a:cs typeface="メイリオ"/>
              </a:rPr>
              <a:t>ファ</a:t>
            </a:r>
            <a:r>
              <a:rPr sz="1400" spc="-15" dirty="0">
                <a:latin typeface="メイリオ"/>
                <a:cs typeface="メイリオ"/>
              </a:rPr>
              <a:t>イ</a:t>
            </a:r>
            <a:r>
              <a:rPr sz="1400" dirty="0">
                <a:latin typeface="メイリオ"/>
                <a:cs typeface="メイリオ"/>
              </a:rPr>
              <a:t>ルを</a:t>
            </a:r>
            <a:r>
              <a:rPr sz="1400" spc="-15" dirty="0">
                <a:latin typeface="メイリオ"/>
                <a:cs typeface="メイリオ"/>
              </a:rPr>
              <a:t>再</a:t>
            </a:r>
            <a:r>
              <a:rPr sz="1400" dirty="0">
                <a:latin typeface="メイリオ"/>
                <a:cs typeface="メイリオ"/>
              </a:rPr>
              <a:t>編加工</a:t>
            </a:r>
            <a:endParaRPr sz="1400">
              <a:latin typeface="メイリオ"/>
              <a:cs typeface="メイリオ"/>
            </a:endParaRPr>
          </a:p>
        </p:txBody>
      </p:sp>
      <p:sp>
        <p:nvSpPr>
          <p:cNvPr id="56" name="object 56"/>
          <p:cNvSpPr txBox="1"/>
          <p:nvPr/>
        </p:nvSpPr>
        <p:spPr>
          <a:xfrm>
            <a:off x="9700298" y="656116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2</a:t>
            </a:r>
            <a:endParaRPr sz="1400">
              <a:latin typeface="メイリオ"/>
              <a:cs typeface="メイリオ"/>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14544" y="620268"/>
            <a:ext cx="4716780" cy="6120765"/>
          </a:xfrm>
          <a:custGeom>
            <a:avLst/>
            <a:gdLst/>
            <a:ahLst/>
            <a:cxnLst/>
            <a:rect l="l" t="t" r="r" b="b"/>
            <a:pathLst>
              <a:path w="4716780" h="6120765">
                <a:moveTo>
                  <a:pt x="0" y="0"/>
                </a:moveTo>
                <a:lnTo>
                  <a:pt x="4716780" y="0"/>
                </a:lnTo>
                <a:lnTo>
                  <a:pt x="4716780" y="6120384"/>
                </a:lnTo>
                <a:lnTo>
                  <a:pt x="0" y="6120384"/>
                </a:lnTo>
                <a:lnTo>
                  <a:pt x="0" y="0"/>
                </a:lnTo>
                <a:close/>
              </a:path>
            </a:pathLst>
          </a:custGeom>
          <a:solidFill>
            <a:srgbClr val="EBF1DE"/>
          </a:solidFill>
        </p:spPr>
        <p:txBody>
          <a:bodyPr wrap="square" lIns="0" tIns="0" rIns="0" bIns="0" rtlCol="0"/>
          <a:lstStyle/>
          <a:p>
            <a:endParaRPr/>
          </a:p>
        </p:txBody>
      </p:sp>
      <p:sp>
        <p:nvSpPr>
          <p:cNvPr id="3" name="object 3"/>
          <p:cNvSpPr/>
          <p:nvPr/>
        </p:nvSpPr>
        <p:spPr>
          <a:xfrm>
            <a:off x="5114544" y="620268"/>
            <a:ext cx="4716780" cy="6120765"/>
          </a:xfrm>
          <a:custGeom>
            <a:avLst/>
            <a:gdLst/>
            <a:ahLst/>
            <a:cxnLst/>
            <a:rect l="l" t="t" r="r" b="b"/>
            <a:pathLst>
              <a:path w="4716780" h="6120765">
                <a:moveTo>
                  <a:pt x="0" y="0"/>
                </a:moveTo>
                <a:lnTo>
                  <a:pt x="4716780" y="0"/>
                </a:lnTo>
                <a:lnTo>
                  <a:pt x="4716780" y="6120384"/>
                </a:lnTo>
                <a:lnTo>
                  <a:pt x="0" y="6120384"/>
                </a:lnTo>
                <a:lnTo>
                  <a:pt x="0" y="0"/>
                </a:lnTo>
                <a:close/>
              </a:path>
            </a:pathLst>
          </a:custGeom>
          <a:ln w="57911">
            <a:solidFill>
              <a:srgbClr val="00B050"/>
            </a:solidFill>
          </a:ln>
        </p:spPr>
        <p:txBody>
          <a:bodyPr wrap="square" lIns="0" tIns="0" rIns="0" bIns="0" rtlCol="0"/>
          <a:lstStyle/>
          <a:p>
            <a:endParaRPr/>
          </a:p>
        </p:txBody>
      </p:sp>
      <p:sp>
        <p:nvSpPr>
          <p:cNvPr id="4" name="object 4"/>
          <p:cNvSpPr/>
          <p:nvPr/>
        </p:nvSpPr>
        <p:spPr>
          <a:xfrm>
            <a:off x="56388" y="620268"/>
            <a:ext cx="4982210" cy="6120765"/>
          </a:xfrm>
          <a:custGeom>
            <a:avLst/>
            <a:gdLst/>
            <a:ahLst/>
            <a:cxnLst/>
            <a:rect l="l" t="t" r="r" b="b"/>
            <a:pathLst>
              <a:path w="4982210" h="6120765">
                <a:moveTo>
                  <a:pt x="0" y="0"/>
                </a:moveTo>
                <a:lnTo>
                  <a:pt x="4981956" y="0"/>
                </a:lnTo>
                <a:lnTo>
                  <a:pt x="4981956" y="6120384"/>
                </a:lnTo>
                <a:lnTo>
                  <a:pt x="0" y="6120384"/>
                </a:lnTo>
                <a:lnTo>
                  <a:pt x="0" y="0"/>
                </a:lnTo>
                <a:close/>
              </a:path>
            </a:pathLst>
          </a:custGeom>
          <a:solidFill>
            <a:srgbClr val="EBF1DE"/>
          </a:solidFill>
        </p:spPr>
        <p:txBody>
          <a:bodyPr wrap="square" lIns="0" tIns="0" rIns="0" bIns="0" rtlCol="0"/>
          <a:lstStyle/>
          <a:p>
            <a:endParaRPr/>
          </a:p>
        </p:txBody>
      </p:sp>
      <p:sp>
        <p:nvSpPr>
          <p:cNvPr id="5" name="object 5"/>
          <p:cNvSpPr/>
          <p:nvPr/>
        </p:nvSpPr>
        <p:spPr>
          <a:xfrm>
            <a:off x="56388" y="620268"/>
            <a:ext cx="4982210" cy="6120765"/>
          </a:xfrm>
          <a:custGeom>
            <a:avLst/>
            <a:gdLst/>
            <a:ahLst/>
            <a:cxnLst/>
            <a:rect l="l" t="t" r="r" b="b"/>
            <a:pathLst>
              <a:path w="4982210" h="6120765">
                <a:moveTo>
                  <a:pt x="0" y="0"/>
                </a:moveTo>
                <a:lnTo>
                  <a:pt x="4981956" y="0"/>
                </a:lnTo>
                <a:lnTo>
                  <a:pt x="4981956" y="6120384"/>
                </a:lnTo>
                <a:lnTo>
                  <a:pt x="0" y="6120384"/>
                </a:lnTo>
                <a:lnTo>
                  <a:pt x="0" y="0"/>
                </a:lnTo>
                <a:close/>
              </a:path>
            </a:pathLst>
          </a:custGeom>
          <a:ln w="57912">
            <a:solidFill>
              <a:srgbClr val="00B050"/>
            </a:solidFill>
          </a:ln>
        </p:spPr>
        <p:txBody>
          <a:bodyPr wrap="square" lIns="0" tIns="0" rIns="0" bIns="0" rtlCol="0"/>
          <a:lstStyle/>
          <a:p>
            <a:endParaRPr/>
          </a:p>
        </p:txBody>
      </p:sp>
      <p:sp>
        <p:nvSpPr>
          <p:cNvPr id="6" name="object 6"/>
          <p:cNvSpPr txBox="1"/>
          <p:nvPr/>
        </p:nvSpPr>
        <p:spPr>
          <a:xfrm>
            <a:off x="9569258" y="657021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29</a:t>
            </a:r>
            <a:endParaRPr sz="1400" dirty="0">
              <a:latin typeface="メイリオ"/>
              <a:cs typeface="メイリオ"/>
            </a:endParaRPr>
          </a:p>
        </p:txBody>
      </p:sp>
      <p:sp>
        <p:nvSpPr>
          <p:cNvPr id="7" name="object 7"/>
          <p:cNvSpPr txBox="1"/>
          <p:nvPr/>
        </p:nvSpPr>
        <p:spPr>
          <a:xfrm>
            <a:off x="265938" y="3172205"/>
            <a:ext cx="4683760" cy="2350643"/>
          </a:xfrm>
          <a:prstGeom prst="rect">
            <a:avLst/>
          </a:prstGeom>
          <a:solidFill>
            <a:srgbClr val="F2F2F2"/>
          </a:solidFill>
          <a:ln w="28955">
            <a:solidFill>
              <a:srgbClr val="808080"/>
            </a:solidFill>
          </a:ln>
        </p:spPr>
        <p:txBody>
          <a:bodyPr vert="horz" wrap="square" lIns="0" tIns="133350" rIns="0" bIns="0" rtlCol="0">
            <a:spAutoFit/>
          </a:bodyPr>
          <a:lstStyle/>
          <a:p>
            <a:pPr marL="90805" marR="21590">
              <a:lnSpc>
                <a:spcPct val="100000"/>
              </a:lnSpc>
              <a:spcBef>
                <a:spcPts val="1050"/>
              </a:spcBef>
            </a:pPr>
            <a:r>
              <a:rPr dirty="0">
                <a:latin typeface="メイリオ"/>
                <a:cs typeface="メイリオ"/>
              </a:rPr>
              <a:t>精密・複雑加工品の製造</a:t>
            </a:r>
          </a:p>
          <a:p>
            <a:pPr marL="90805" marR="250190">
              <a:lnSpc>
                <a:spcPct val="100000"/>
              </a:lnSpc>
            </a:pPr>
            <a:r>
              <a:rPr b="1" u="sng" dirty="0">
                <a:solidFill>
                  <a:srgbClr val="FF0000"/>
                </a:solidFill>
                <a:uFill>
                  <a:solidFill>
                    <a:srgbClr val="FF0000"/>
                  </a:solidFill>
                </a:uFill>
                <a:latin typeface="メイリオ"/>
                <a:cs typeface="メイリオ"/>
              </a:rPr>
              <a:t>密閉空間での温度管理</a:t>
            </a:r>
            <a:r>
              <a:rPr b="1" u="sng" spc="-15" dirty="0">
                <a:solidFill>
                  <a:srgbClr val="FF0000"/>
                </a:solidFill>
                <a:uFill>
                  <a:solidFill>
                    <a:srgbClr val="FF0000"/>
                  </a:solidFill>
                </a:uFill>
                <a:latin typeface="メイリオ"/>
                <a:cs typeface="メイリオ"/>
              </a:rPr>
              <a:t>と</a:t>
            </a:r>
            <a:r>
              <a:rPr b="1" u="sng" dirty="0">
                <a:solidFill>
                  <a:srgbClr val="FF0000"/>
                </a:solidFill>
                <a:uFill>
                  <a:solidFill>
                    <a:srgbClr val="FF0000"/>
                  </a:solidFill>
                </a:uFill>
                <a:latin typeface="メイリオ"/>
                <a:cs typeface="メイリオ"/>
              </a:rPr>
              <a:t>粉塵</a:t>
            </a:r>
            <a:r>
              <a:rPr b="1" u="sng" spc="-15" dirty="0">
                <a:solidFill>
                  <a:srgbClr val="FF0000"/>
                </a:solidFill>
                <a:uFill>
                  <a:solidFill>
                    <a:srgbClr val="FF0000"/>
                  </a:solidFill>
                </a:uFill>
                <a:latin typeface="メイリオ"/>
                <a:cs typeface="メイリオ"/>
              </a:rPr>
              <a:t>除</a:t>
            </a:r>
            <a:r>
              <a:rPr b="1" u="sng" dirty="0">
                <a:solidFill>
                  <a:srgbClr val="FF0000"/>
                </a:solidFill>
                <a:uFill>
                  <a:solidFill>
                    <a:srgbClr val="FF0000"/>
                  </a:solidFill>
                </a:uFill>
                <a:latin typeface="メイリオ"/>
                <a:cs typeface="メイリオ"/>
              </a:rPr>
              <a:t>去の換 気を両立することが課</a:t>
            </a:r>
            <a:r>
              <a:rPr b="1" u="sng" spc="-15" dirty="0">
                <a:solidFill>
                  <a:srgbClr val="FF0000"/>
                </a:solidFill>
                <a:uFill>
                  <a:solidFill>
                    <a:srgbClr val="FF0000"/>
                  </a:solidFill>
                </a:uFill>
                <a:latin typeface="メイリオ"/>
                <a:cs typeface="メイリオ"/>
              </a:rPr>
              <a:t>題</a:t>
            </a:r>
            <a:r>
              <a:rPr dirty="0">
                <a:latin typeface="メイリオ"/>
                <a:cs typeface="メイリオ"/>
              </a:rPr>
              <a:t>であ</a:t>
            </a:r>
            <a:r>
              <a:rPr spc="-15" dirty="0">
                <a:latin typeface="メイリオ"/>
                <a:cs typeface="メイリオ"/>
              </a:rPr>
              <a:t>っ</a:t>
            </a:r>
            <a:r>
              <a:rPr dirty="0">
                <a:latin typeface="メイリオ"/>
                <a:cs typeface="メイリオ"/>
              </a:rPr>
              <a:t>た。 事業承継を期に、事業</a:t>
            </a:r>
            <a:r>
              <a:rPr spc="-15" dirty="0">
                <a:latin typeface="メイリオ"/>
                <a:cs typeface="メイリオ"/>
              </a:rPr>
              <a:t>承</a:t>
            </a:r>
            <a:r>
              <a:rPr dirty="0">
                <a:latin typeface="メイリオ"/>
                <a:cs typeface="メイリオ"/>
              </a:rPr>
              <a:t>継補</a:t>
            </a:r>
            <a:r>
              <a:rPr spc="-15" dirty="0">
                <a:latin typeface="メイリオ"/>
                <a:cs typeface="メイリオ"/>
              </a:rPr>
              <a:t>助</a:t>
            </a:r>
            <a:r>
              <a:rPr dirty="0">
                <a:latin typeface="メイリオ"/>
                <a:cs typeface="メイリオ"/>
              </a:rPr>
              <a:t>金を活 用し、オイルミスト・</a:t>
            </a:r>
            <a:r>
              <a:rPr spc="-15" dirty="0">
                <a:latin typeface="メイリオ"/>
                <a:cs typeface="メイリオ"/>
              </a:rPr>
              <a:t>粉</a:t>
            </a:r>
            <a:r>
              <a:rPr dirty="0">
                <a:latin typeface="メイリオ"/>
                <a:cs typeface="メイリオ"/>
              </a:rPr>
              <a:t>塵対</a:t>
            </a:r>
            <a:r>
              <a:rPr spc="-15" dirty="0">
                <a:latin typeface="メイリオ"/>
                <a:cs typeface="メイリオ"/>
              </a:rPr>
              <a:t>策</a:t>
            </a:r>
            <a:r>
              <a:rPr dirty="0">
                <a:latin typeface="メイリオ"/>
                <a:cs typeface="メイリオ"/>
              </a:rPr>
              <a:t>として </a:t>
            </a:r>
            <a:r>
              <a:rPr b="1" u="sng" dirty="0">
                <a:solidFill>
                  <a:srgbClr val="FF0000"/>
                </a:solidFill>
                <a:uFill>
                  <a:solidFill>
                    <a:srgbClr val="FF0000"/>
                  </a:solidFill>
                </a:uFill>
                <a:latin typeface="メイリオ"/>
                <a:cs typeface="メイリオ"/>
              </a:rPr>
              <a:t>電気集塵システムを導</a:t>
            </a:r>
            <a:r>
              <a:rPr b="1" u="sng" spc="-15" dirty="0">
                <a:solidFill>
                  <a:srgbClr val="FF0000"/>
                </a:solidFill>
                <a:uFill>
                  <a:solidFill>
                    <a:srgbClr val="FF0000"/>
                  </a:solidFill>
                </a:uFill>
                <a:latin typeface="メイリオ"/>
                <a:cs typeface="メイリオ"/>
              </a:rPr>
              <a:t>入</a:t>
            </a:r>
            <a:r>
              <a:rPr b="1" u="sng" dirty="0">
                <a:solidFill>
                  <a:srgbClr val="FF0000"/>
                </a:solidFill>
                <a:uFill>
                  <a:solidFill>
                    <a:srgbClr val="FF0000"/>
                  </a:solidFill>
                </a:uFill>
                <a:latin typeface="メイリオ"/>
                <a:cs typeface="メイリオ"/>
              </a:rPr>
              <a:t>、自</a:t>
            </a:r>
            <a:r>
              <a:rPr b="1" u="sng" spc="-15" dirty="0">
                <a:solidFill>
                  <a:srgbClr val="FF0000"/>
                </a:solidFill>
                <a:uFill>
                  <a:solidFill>
                    <a:srgbClr val="FF0000"/>
                  </a:solidFill>
                </a:uFill>
                <a:latin typeface="メイリオ"/>
                <a:cs typeface="メイリオ"/>
              </a:rPr>
              <a:t>然</a:t>
            </a:r>
            <a:r>
              <a:rPr b="1" u="sng" dirty="0">
                <a:solidFill>
                  <a:srgbClr val="FF0000"/>
                </a:solidFill>
                <a:uFill>
                  <a:solidFill>
                    <a:srgbClr val="FF0000"/>
                  </a:solidFill>
                </a:uFill>
                <a:latin typeface="メイリオ"/>
                <a:cs typeface="メイリオ"/>
              </a:rPr>
              <a:t>換気せ</a:t>
            </a:r>
            <a:endParaRPr dirty="0">
              <a:latin typeface="メイリオ"/>
              <a:cs typeface="メイリオ"/>
            </a:endParaRPr>
          </a:p>
          <a:p>
            <a:pPr marL="90805" indent="-635">
              <a:lnSpc>
                <a:spcPct val="100000"/>
              </a:lnSpc>
            </a:pPr>
            <a:r>
              <a:rPr b="1" u="sng" dirty="0">
                <a:solidFill>
                  <a:srgbClr val="FF0000"/>
                </a:solidFill>
                <a:uFill>
                  <a:solidFill>
                    <a:srgbClr val="FF0000"/>
                  </a:solidFill>
                </a:uFill>
                <a:latin typeface="メイリオ"/>
                <a:cs typeface="メイリオ"/>
              </a:rPr>
              <a:t>ずに完</a:t>
            </a:r>
            <a:r>
              <a:rPr b="1" u="sng" spc="-15" dirty="0">
                <a:solidFill>
                  <a:srgbClr val="FF0000"/>
                </a:solidFill>
                <a:uFill>
                  <a:solidFill>
                    <a:srgbClr val="FF0000"/>
                  </a:solidFill>
                </a:uFill>
                <a:latin typeface="メイリオ"/>
                <a:cs typeface="メイリオ"/>
              </a:rPr>
              <a:t>全</a:t>
            </a:r>
            <a:r>
              <a:rPr b="1" u="sng" dirty="0">
                <a:solidFill>
                  <a:srgbClr val="FF0000"/>
                </a:solidFill>
                <a:uFill>
                  <a:solidFill>
                    <a:srgbClr val="FF0000"/>
                  </a:solidFill>
                </a:uFill>
                <a:latin typeface="メイリオ"/>
                <a:cs typeface="メイリオ"/>
              </a:rPr>
              <a:t>空</a:t>
            </a:r>
            <a:r>
              <a:rPr b="1" u="sng" spc="-15" dirty="0">
                <a:solidFill>
                  <a:srgbClr val="FF0000"/>
                </a:solidFill>
                <a:uFill>
                  <a:solidFill>
                    <a:srgbClr val="FF0000"/>
                  </a:solidFill>
                </a:uFill>
                <a:latin typeface="メイリオ"/>
                <a:cs typeface="メイリオ"/>
              </a:rPr>
              <a:t>調</a:t>
            </a:r>
            <a:r>
              <a:rPr b="1" u="sng" dirty="0">
                <a:solidFill>
                  <a:srgbClr val="FF0000"/>
                </a:solidFill>
                <a:uFill>
                  <a:solidFill>
                    <a:srgbClr val="FF0000"/>
                  </a:solidFill>
                </a:uFill>
                <a:latin typeface="メイリオ"/>
                <a:cs typeface="メイリオ"/>
              </a:rPr>
              <a:t>下での</a:t>
            </a:r>
            <a:r>
              <a:rPr b="1" u="sng" spc="-15" dirty="0">
                <a:solidFill>
                  <a:srgbClr val="FF0000"/>
                </a:solidFill>
                <a:uFill>
                  <a:solidFill>
                    <a:srgbClr val="FF0000"/>
                  </a:solidFill>
                </a:uFill>
                <a:latin typeface="メイリオ"/>
                <a:cs typeface="メイリオ"/>
              </a:rPr>
              <a:t>加</a:t>
            </a:r>
            <a:r>
              <a:rPr b="1" u="sng" dirty="0">
                <a:solidFill>
                  <a:srgbClr val="FF0000"/>
                </a:solidFill>
                <a:uFill>
                  <a:solidFill>
                    <a:srgbClr val="FF0000"/>
                  </a:solidFill>
                </a:uFill>
                <a:latin typeface="メイリオ"/>
                <a:cs typeface="メイリオ"/>
              </a:rPr>
              <a:t>工</a:t>
            </a:r>
            <a:r>
              <a:rPr b="1" u="sng" spc="-15" dirty="0">
                <a:solidFill>
                  <a:srgbClr val="FF0000"/>
                </a:solidFill>
                <a:uFill>
                  <a:solidFill>
                    <a:srgbClr val="FF0000"/>
                  </a:solidFill>
                </a:uFill>
                <a:latin typeface="メイリオ"/>
                <a:cs typeface="メイリオ"/>
              </a:rPr>
              <a:t>が</a:t>
            </a:r>
            <a:r>
              <a:rPr b="1" u="sng" dirty="0">
                <a:solidFill>
                  <a:srgbClr val="FF0000"/>
                </a:solidFill>
                <a:uFill>
                  <a:solidFill>
                    <a:srgbClr val="FF0000"/>
                  </a:solidFill>
                </a:uFill>
                <a:latin typeface="メイリオ"/>
                <a:cs typeface="メイリオ"/>
              </a:rPr>
              <a:t>可</a:t>
            </a:r>
            <a:r>
              <a:rPr b="1" u="sng" spc="-5" dirty="0">
                <a:solidFill>
                  <a:srgbClr val="FF0000"/>
                </a:solidFill>
                <a:uFill>
                  <a:solidFill>
                    <a:srgbClr val="FF0000"/>
                  </a:solidFill>
                </a:uFill>
                <a:latin typeface="メイリオ"/>
                <a:cs typeface="メイリオ"/>
              </a:rPr>
              <a:t>能</a:t>
            </a:r>
            <a:r>
              <a:rPr dirty="0">
                <a:latin typeface="メイリオ"/>
                <a:cs typeface="メイリオ"/>
              </a:rPr>
              <a:t>と</a:t>
            </a:r>
            <a:r>
              <a:rPr spc="-15" dirty="0">
                <a:latin typeface="メイリオ"/>
                <a:cs typeface="メイリオ"/>
              </a:rPr>
              <a:t>な</a:t>
            </a:r>
            <a:r>
              <a:rPr dirty="0">
                <a:latin typeface="メイリオ"/>
                <a:cs typeface="メイリオ"/>
              </a:rPr>
              <a:t>り、 極めて高い精度を実現</a:t>
            </a:r>
            <a:r>
              <a:rPr spc="-15" dirty="0">
                <a:latin typeface="メイリオ"/>
                <a:cs typeface="メイリオ"/>
              </a:rPr>
              <a:t>可</a:t>
            </a:r>
            <a:r>
              <a:rPr dirty="0">
                <a:latin typeface="メイリオ"/>
                <a:cs typeface="メイリオ"/>
              </a:rPr>
              <a:t>能に。</a:t>
            </a:r>
          </a:p>
        </p:txBody>
      </p:sp>
      <p:sp>
        <p:nvSpPr>
          <p:cNvPr id="8" name="object 8"/>
          <p:cNvSpPr txBox="1"/>
          <p:nvPr/>
        </p:nvSpPr>
        <p:spPr>
          <a:xfrm>
            <a:off x="231147" y="671475"/>
            <a:ext cx="353250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事例①</a:t>
            </a:r>
            <a:r>
              <a:rPr sz="1800" spc="-90" dirty="0">
                <a:latin typeface="メイリオ"/>
                <a:cs typeface="メイリオ"/>
              </a:rPr>
              <a:t> </a:t>
            </a:r>
            <a:r>
              <a:rPr sz="1800" b="1" u="sng" dirty="0">
                <a:uFill>
                  <a:solidFill>
                    <a:srgbClr val="000000"/>
                  </a:solidFill>
                </a:uFill>
                <a:latin typeface="メイリオ"/>
                <a:cs typeface="メイリオ"/>
              </a:rPr>
              <a:t>株式会社ジャパン・ミヤキ</a:t>
            </a:r>
            <a:endParaRPr sz="1800">
              <a:latin typeface="メイリオ"/>
              <a:cs typeface="メイリオ"/>
            </a:endParaRPr>
          </a:p>
        </p:txBody>
      </p:sp>
      <p:sp>
        <p:nvSpPr>
          <p:cNvPr id="9" name="object 9"/>
          <p:cNvSpPr txBox="1"/>
          <p:nvPr/>
        </p:nvSpPr>
        <p:spPr>
          <a:xfrm>
            <a:off x="5281421" y="3181985"/>
            <a:ext cx="4447540" cy="3447415"/>
          </a:xfrm>
          <a:prstGeom prst="rect">
            <a:avLst/>
          </a:prstGeom>
          <a:solidFill>
            <a:srgbClr val="F2F2F2"/>
          </a:solidFill>
          <a:ln w="28955">
            <a:solidFill>
              <a:srgbClr val="808080"/>
            </a:solidFill>
          </a:ln>
        </p:spPr>
        <p:txBody>
          <a:bodyPr vert="horz" wrap="square" lIns="0" tIns="6350" rIns="0" bIns="0" rtlCol="0">
            <a:spAutoFit/>
          </a:bodyPr>
          <a:lstStyle/>
          <a:p>
            <a:pPr marL="90170">
              <a:lnSpc>
                <a:spcPct val="100000"/>
              </a:lnSpc>
              <a:spcBef>
                <a:spcPts val="50"/>
              </a:spcBef>
            </a:pPr>
            <a:r>
              <a:rPr dirty="0">
                <a:latin typeface="メイリオ"/>
                <a:cs typeface="メイリオ"/>
              </a:rPr>
              <a:t>自動車整備業</a:t>
            </a:r>
          </a:p>
          <a:p>
            <a:pPr marL="90170" marR="233679" algn="just">
              <a:lnSpc>
                <a:spcPct val="100000"/>
              </a:lnSpc>
              <a:spcBef>
                <a:spcPts val="30"/>
              </a:spcBef>
            </a:pPr>
            <a:r>
              <a:rPr b="1" u="sng" dirty="0">
                <a:solidFill>
                  <a:srgbClr val="FF0000"/>
                </a:solidFill>
                <a:uFill>
                  <a:solidFill>
                    <a:srgbClr val="FF0000"/>
                  </a:solidFill>
                </a:uFill>
                <a:latin typeface="メイリオ"/>
                <a:cs typeface="メイリオ"/>
              </a:rPr>
              <a:t>栃木県事業引継ぎ支援センターから引き 合いを受けたイージャンワークスは、角 田自動車整備工場から事業を譲受。</a:t>
            </a:r>
            <a:endParaRPr dirty="0">
              <a:latin typeface="メイリオ"/>
              <a:cs typeface="メイリオ"/>
            </a:endParaRPr>
          </a:p>
          <a:p>
            <a:pPr marL="90170" marR="233679" algn="just">
              <a:lnSpc>
                <a:spcPct val="100000"/>
              </a:lnSpc>
            </a:pPr>
            <a:r>
              <a:rPr dirty="0">
                <a:latin typeface="メイリオ"/>
                <a:cs typeface="メイリオ"/>
              </a:rPr>
              <a:t>宇都宮市にて顧客基盤を強化し市場拡大 に取り組むため、事業承継補助金を活用 することで、</a:t>
            </a:r>
            <a:r>
              <a:rPr b="1" u="sng" dirty="0">
                <a:solidFill>
                  <a:srgbClr val="FF0000"/>
                </a:solidFill>
                <a:uFill>
                  <a:solidFill>
                    <a:srgbClr val="FF0000"/>
                  </a:solidFill>
                </a:uFill>
                <a:latin typeface="メイリオ"/>
                <a:cs typeface="メイリオ"/>
              </a:rPr>
              <a:t>最新の高性能コンピュータ 診断機やオイル交換機、バッテリー診断 機等の整備機材を導入。新規顧客のニー ズである最新のハイブリッドカーや外国 車の整備が可能</a:t>
            </a:r>
            <a:r>
              <a:rPr spc="-1835" dirty="0">
                <a:latin typeface="メイリオ"/>
                <a:cs typeface="メイリオ"/>
              </a:rPr>
              <a:t>と</a:t>
            </a:r>
            <a:r>
              <a:rPr dirty="0">
                <a:latin typeface="メイリオ"/>
                <a:cs typeface="メイリオ"/>
              </a:rPr>
              <a:t>なり、販路拡大を実現可 能に。</a:t>
            </a:r>
          </a:p>
        </p:txBody>
      </p:sp>
      <p:sp>
        <p:nvSpPr>
          <p:cNvPr id="10" name="object 10"/>
          <p:cNvSpPr/>
          <p:nvPr/>
        </p:nvSpPr>
        <p:spPr>
          <a:xfrm>
            <a:off x="265175" y="1094232"/>
            <a:ext cx="2240279" cy="190499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650235" y="1082040"/>
            <a:ext cx="2260091" cy="1917191"/>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861815" y="710183"/>
            <a:ext cx="1057655" cy="104698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042869" y="967431"/>
            <a:ext cx="614045" cy="614045"/>
          </a:xfrm>
          <a:custGeom>
            <a:avLst/>
            <a:gdLst/>
            <a:ahLst/>
            <a:cxnLst/>
            <a:rect l="l" t="t" r="r" b="b"/>
            <a:pathLst>
              <a:path w="614045" h="614044">
                <a:moveTo>
                  <a:pt x="614019" y="0"/>
                </a:moveTo>
                <a:lnTo>
                  <a:pt x="285318" y="0"/>
                </a:lnTo>
                <a:lnTo>
                  <a:pt x="367499" y="82181"/>
                </a:lnTo>
                <a:lnTo>
                  <a:pt x="0" y="449668"/>
                </a:lnTo>
                <a:lnTo>
                  <a:pt x="164350" y="614019"/>
                </a:lnTo>
                <a:lnTo>
                  <a:pt x="531850" y="246532"/>
                </a:lnTo>
                <a:lnTo>
                  <a:pt x="614019" y="246532"/>
                </a:lnTo>
                <a:lnTo>
                  <a:pt x="614019" y="0"/>
                </a:lnTo>
                <a:close/>
              </a:path>
              <a:path w="614045" h="614044">
                <a:moveTo>
                  <a:pt x="614019" y="246532"/>
                </a:moveTo>
                <a:lnTo>
                  <a:pt x="531850" y="246532"/>
                </a:lnTo>
                <a:lnTo>
                  <a:pt x="614019" y="328701"/>
                </a:lnTo>
                <a:lnTo>
                  <a:pt x="614019" y="246532"/>
                </a:lnTo>
                <a:close/>
              </a:path>
            </a:pathLst>
          </a:custGeom>
          <a:solidFill>
            <a:srgbClr val="D99694"/>
          </a:solidFill>
        </p:spPr>
        <p:txBody>
          <a:bodyPr wrap="square" lIns="0" tIns="0" rIns="0" bIns="0" rtlCol="0"/>
          <a:lstStyle/>
          <a:p>
            <a:endParaRPr/>
          </a:p>
        </p:txBody>
      </p:sp>
      <p:sp>
        <p:nvSpPr>
          <p:cNvPr id="14" name="object 14"/>
          <p:cNvSpPr/>
          <p:nvPr/>
        </p:nvSpPr>
        <p:spPr>
          <a:xfrm>
            <a:off x="3994403" y="829055"/>
            <a:ext cx="806195" cy="288035"/>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4061971" y="838592"/>
            <a:ext cx="65786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メイリオ"/>
                <a:cs typeface="メイリオ"/>
              </a:rPr>
              <a:t>営業利益率</a:t>
            </a:r>
            <a:endParaRPr sz="1000">
              <a:latin typeface="メイリオ"/>
              <a:cs typeface="メイリオ"/>
            </a:endParaRPr>
          </a:p>
        </p:txBody>
      </p:sp>
      <p:sp>
        <p:nvSpPr>
          <p:cNvPr id="16" name="object 16"/>
          <p:cNvSpPr/>
          <p:nvPr/>
        </p:nvSpPr>
        <p:spPr>
          <a:xfrm>
            <a:off x="3765803" y="894588"/>
            <a:ext cx="1071371" cy="78638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544567" y="1127772"/>
            <a:ext cx="374903" cy="359651"/>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3973579" y="1144644"/>
            <a:ext cx="835025" cy="208279"/>
          </a:xfrm>
          <a:prstGeom prst="rect">
            <a:avLst/>
          </a:prstGeom>
        </p:spPr>
        <p:txBody>
          <a:bodyPr vert="horz" wrap="square" lIns="0" tIns="0" rIns="0" bIns="0" rtlCol="0">
            <a:spAutoFit/>
          </a:bodyPr>
          <a:lstStyle/>
          <a:p>
            <a:pPr marL="12700">
              <a:lnSpc>
                <a:spcPts val="1639"/>
              </a:lnSpc>
            </a:pPr>
            <a:r>
              <a:rPr sz="2800" b="1" spc="-5" dirty="0">
                <a:solidFill>
                  <a:srgbClr val="FFFFFF"/>
                </a:solidFill>
                <a:latin typeface="メイリオ"/>
                <a:cs typeface="メイリオ"/>
              </a:rPr>
              <a:t>2.4</a:t>
            </a:r>
            <a:r>
              <a:rPr sz="2800" b="1" spc="-595" dirty="0">
                <a:solidFill>
                  <a:srgbClr val="FFFFFF"/>
                </a:solidFill>
                <a:latin typeface="メイリオ"/>
                <a:cs typeface="メイリオ"/>
              </a:rPr>
              <a:t> </a:t>
            </a:r>
            <a:r>
              <a:rPr sz="1200" b="1" dirty="0">
                <a:solidFill>
                  <a:srgbClr val="FFFFFF"/>
                </a:solidFill>
                <a:latin typeface="メイリオ"/>
                <a:cs typeface="メイリオ"/>
              </a:rPr>
              <a:t>％</a:t>
            </a:r>
            <a:endParaRPr sz="1200">
              <a:latin typeface="メイリオ"/>
              <a:cs typeface="メイリオ"/>
            </a:endParaRPr>
          </a:p>
        </p:txBody>
      </p:sp>
      <p:sp>
        <p:nvSpPr>
          <p:cNvPr id="19" name="object 19"/>
          <p:cNvSpPr/>
          <p:nvPr/>
        </p:nvSpPr>
        <p:spPr>
          <a:xfrm>
            <a:off x="4119371" y="1382267"/>
            <a:ext cx="551687" cy="23469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4085844" y="1504188"/>
            <a:ext cx="245363" cy="234695"/>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187952" y="1504188"/>
            <a:ext cx="211835" cy="234695"/>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4256532" y="1504188"/>
            <a:ext cx="449579" cy="234695"/>
          </a:xfrm>
          <a:prstGeom prst="rect">
            <a:avLst/>
          </a:prstGeom>
          <a:blipFill>
            <a:blip r:embed="rId11" cstate="print"/>
            <a:stretch>
              <a:fillRect/>
            </a:stretch>
          </a:blipFill>
        </p:spPr>
        <p:txBody>
          <a:bodyPr wrap="square" lIns="0" tIns="0" rIns="0" bIns="0" rtlCol="0"/>
          <a:lstStyle/>
          <a:p>
            <a:endParaRPr/>
          </a:p>
        </p:txBody>
      </p:sp>
      <p:sp>
        <p:nvSpPr>
          <p:cNvPr id="23" name="object 23"/>
          <p:cNvSpPr txBox="1"/>
          <p:nvPr/>
        </p:nvSpPr>
        <p:spPr>
          <a:xfrm>
            <a:off x="4139663" y="1390481"/>
            <a:ext cx="502920" cy="269875"/>
          </a:xfrm>
          <a:prstGeom prst="rect">
            <a:avLst/>
          </a:prstGeom>
        </p:spPr>
        <p:txBody>
          <a:bodyPr vert="horz" wrap="square" lIns="0" tIns="13335" rIns="0" bIns="0" rtlCol="0">
            <a:spAutoFit/>
          </a:bodyPr>
          <a:lstStyle/>
          <a:p>
            <a:pPr marL="45720">
              <a:lnSpc>
                <a:spcPct val="100000"/>
              </a:lnSpc>
              <a:spcBef>
                <a:spcPts val="105"/>
              </a:spcBef>
            </a:pPr>
            <a:r>
              <a:rPr sz="800" b="1" dirty="0">
                <a:solidFill>
                  <a:srgbClr val="FFFFFF"/>
                </a:solidFill>
                <a:latin typeface="メイリオ"/>
                <a:cs typeface="メイリオ"/>
              </a:rPr>
              <a:t>改善予定</a:t>
            </a:r>
            <a:endParaRPr sz="800">
              <a:latin typeface="メイリオ"/>
              <a:cs typeface="メイリオ"/>
            </a:endParaRPr>
          </a:p>
          <a:p>
            <a:pPr marL="12700">
              <a:lnSpc>
                <a:spcPct val="100000"/>
              </a:lnSpc>
            </a:pPr>
            <a:r>
              <a:rPr sz="800" b="1" dirty="0">
                <a:solidFill>
                  <a:srgbClr val="FFFFFF"/>
                </a:solidFill>
                <a:latin typeface="メイリオ"/>
                <a:cs typeface="メイリオ"/>
              </a:rPr>
              <a:t>（</a:t>
            </a:r>
            <a:r>
              <a:rPr sz="800" b="1" spc="-5" dirty="0">
                <a:solidFill>
                  <a:srgbClr val="FFFFFF"/>
                </a:solidFill>
                <a:latin typeface="メイリオ"/>
                <a:cs typeface="メイリオ"/>
              </a:rPr>
              <a:t>6</a:t>
            </a:r>
            <a:r>
              <a:rPr sz="800" b="1" dirty="0">
                <a:solidFill>
                  <a:srgbClr val="FFFFFF"/>
                </a:solidFill>
                <a:latin typeface="メイリオ"/>
                <a:cs typeface="メイリオ"/>
              </a:rPr>
              <a:t>年間）</a:t>
            </a:r>
            <a:endParaRPr sz="800">
              <a:latin typeface="メイリオ"/>
              <a:cs typeface="メイリオ"/>
            </a:endParaRPr>
          </a:p>
        </p:txBody>
      </p:sp>
      <p:sp>
        <p:nvSpPr>
          <p:cNvPr id="24" name="object 24"/>
          <p:cNvSpPr/>
          <p:nvPr/>
        </p:nvSpPr>
        <p:spPr>
          <a:xfrm>
            <a:off x="6059423" y="1069847"/>
            <a:ext cx="2519171" cy="1889759"/>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8718804" y="819911"/>
            <a:ext cx="1057654" cy="104698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8899690" y="1077352"/>
            <a:ext cx="614045" cy="614045"/>
          </a:xfrm>
          <a:custGeom>
            <a:avLst/>
            <a:gdLst/>
            <a:ahLst/>
            <a:cxnLst/>
            <a:rect l="l" t="t" r="r" b="b"/>
            <a:pathLst>
              <a:path w="614045" h="614044">
                <a:moveTo>
                  <a:pt x="614019" y="0"/>
                </a:moveTo>
                <a:lnTo>
                  <a:pt x="285318" y="0"/>
                </a:lnTo>
                <a:lnTo>
                  <a:pt x="367499" y="82181"/>
                </a:lnTo>
                <a:lnTo>
                  <a:pt x="0" y="449668"/>
                </a:lnTo>
                <a:lnTo>
                  <a:pt x="164350" y="614019"/>
                </a:lnTo>
                <a:lnTo>
                  <a:pt x="531850" y="246532"/>
                </a:lnTo>
                <a:lnTo>
                  <a:pt x="614019" y="246532"/>
                </a:lnTo>
                <a:lnTo>
                  <a:pt x="614019" y="0"/>
                </a:lnTo>
                <a:close/>
              </a:path>
              <a:path w="614045" h="614044">
                <a:moveTo>
                  <a:pt x="614019" y="246532"/>
                </a:moveTo>
                <a:lnTo>
                  <a:pt x="531850" y="246532"/>
                </a:lnTo>
                <a:lnTo>
                  <a:pt x="614019" y="328701"/>
                </a:lnTo>
                <a:lnTo>
                  <a:pt x="614019" y="246532"/>
                </a:lnTo>
                <a:close/>
              </a:path>
            </a:pathLst>
          </a:custGeom>
          <a:solidFill>
            <a:srgbClr val="D99694"/>
          </a:solidFill>
        </p:spPr>
        <p:txBody>
          <a:bodyPr wrap="square" lIns="0" tIns="0" rIns="0" bIns="0" rtlCol="0"/>
          <a:lstStyle/>
          <a:p>
            <a:endParaRPr/>
          </a:p>
        </p:txBody>
      </p:sp>
      <p:sp>
        <p:nvSpPr>
          <p:cNvPr id="27" name="object 27"/>
          <p:cNvSpPr/>
          <p:nvPr/>
        </p:nvSpPr>
        <p:spPr>
          <a:xfrm>
            <a:off x="9040368" y="938783"/>
            <a:ext cx="426719" cy="288035"/>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8563355" y="1004316"/>
            <a:ext cx="1188719" cy="786383"/>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9459468" y="1237500"/>
            <a:ext cx="374903" cy="359651"/>
          </a:xfrm>
          <a:prstGeom prst="rect">
            <a:avLst/>
          </a:prstGeom>
          <a:blipFill>
            <a:blip r:embed="rId16" cstate="print"/>
            <a:stretch>
              <a:fillRect/>
            </a:stretch>
          </a:blipFill>
        </p:spPr>
        <p:txBody>
          <a:bodyPr wrap="square" lIns="0" tIns="0" rIns="0" bIns="0" rtlCol="0"/>
          <a:lstStyle/>
          <a:p>
            <a:endParaRPr/>
          </a:p>
        </p:txBody>
      </p:sp>
      <p:sp>
        <p:nvSpPr>
          <p:cNvPr id="30" name="object 30"/>
          <p:cNvSpPr txBox="1"/>
          <p:nvPr/>
        </p:nvSpPr>
        <p:spPr>
          <a:xfrm>
            <a:off x="5214104" y="614681"/>
            <a:ext cx="4509135" cy="985519"/>
          </a:xfrm>
          <a:prstGeom prst="rect">
            <a:avLst/>
          </a:prstGeom>
        </p:spPr>
        <p:txBody>
          <a:bodyPr vert="horz" wrap="square" lIns="0" tIns="113030" rIns="0" bIns="0" rtlCol="0">
            <a:spAutoFit/>
          </a:bodyPr>
          <a:lstStyle/>
          <a:p>
            <a:pPr marL="12700">
              <a:lnSpc>
                <a:spcPct val="100000"/>
              </a:lnSpc>
              <a:spcBef>
                <a:spcPts val="890"/>
              </a:spcBef>
            </a:pPr>
            <a:r>
              <a:rPr sz="1800" dirty="0">
                <a:latin typeface="メイリオ"/>
                <a:cs typeface="メイリオ"/>
              </a:rPr>
              <a:t>事例②</a:t>
            </a:r>
            <a:r>
              <a:rPr sz="1800" spc="-10" dirty="0">
                <a:latin typeface="メイリオ"/>
                <a:cs typeface="メイリオ"/>
              </a:rPr>
              <a:t> </a:t>
            </a:r>
            <a:r>
              <a:rPr sz="1800" b="1" u="sng" dirty="0">
                <a:uFill>
                  <a:solidFill>
                    <a:srgbClr val="000000"/>
                  </a:solidFill>
                </a:uFill>
                <a:latin typeface="メイリオ"/>
                <a:cs typeface="メイリオ"/>
              </a:rPr>
              <a:t>株式会社イージャンワークス</a:t>
            </a:r>
            <a:endParaRPr sz="1800" dirty="0">
              <a:latin typeface="メイリオ"/>
              <a:cs typeface="メイリオ"/>
            </a:endParaRPr>
          </a:p>
          <a:p>
            <a:pPr marR="449580" algn="r">
              <a:lnSpc>
                <a:spcPts val="1005"/>
              </a:lnSpc>
              <a:spcBef>
                <a:spcPts val="430"/>
              </a:spcBef>
            </a:pPr>
            <a:r>
              <a:rPr sz="1000" b="1" spc="-5" dirty="0">
                <a:solidFill>
                  <a:srgbClr val="FFFFFF"/>
                </a:solidFill>
                <a:latin typeface="メイリオ"/>
                <a:cs typeface="メイリオ"/>
              </a:rPr>
              <a:t>売</a:t>
            </a:r>
            <a:r>
              <a:rPr sz="1000" b="1" spc="-860" dirty="0">
                <a:solidFill>
                  <a:srgbClr val="FFFFFF"/>
                </a:solidFill>
                <a:latin typeface="メイリオ"/>
                <a:cs typeface="メイリオ"/>
              </a:rPr>
              <a:t>上</a:t>
            </a:r>
            <a:endParaRPr sz="1000" dirty="0">
              <a:latin typeface="メイリオ"/>
              <a:cs typeface="メイリオ"/>
            </a:endParaRPr>
          </a:p>
          <a:p>
            <a:pPr marR="5080" algn="r">
              <a:lnSpc>
                <a:spcPts val="3165"/>
              </a:lnSpc>
            </a:pPr>
            <a:r>
              <a:rPr sz="2800" b="1" spc="-5" dirty="0">
                <a:solidFill>
                  <a:srgbClr val="FFFFFF"/>
                </a:solidFill>
                <a:latin typeface="メイリオ"/>
                <a:cs typeface="メイリオ"/>
              </a:rPr>
              <a:t>220</a:t>
            </a:r>
            <a:r>
              <a:rPr sz="2800" b="1" spc="-615" dirty="0">
                <a:solidFill>
                  <a:srgbClr val="FFFFFF"/>
                </a:solidFill>
                <a:latin typeface="メイリオ"/>
                <a:cs typeface="メイリオ"/>
              </a:rPr>
              <a:t> </a:t>
            </a:r>
            <a:r>
              <a:rPr sz="1200" b="1" dirty="0">
                <a:solidFill>
                  <a:srgbClr val="FFFFFF"/>
                </a:solidFill>
                <a:latin typeface="メイリオ"/>
                <a:cs typeface="メイリオ"/>
              </a:rPr>
              <a:t>％</a:t>
            </a:r>
            <a:endParaRPr sz="1200" dirty="0">
              <a:latin typeface="メイリオ"/>
              <a:cs typeface="メイリオ"/>
            </a:endParaRPr>
          </a:p>
        </p:txBody>
      </p:sp>
      <p:sp>
        <p:nvSpPr>
          <p:cNvPr id="31" name="object 31"/>
          <p:cNvSpPr/>
          <p:nvPr/>
        </p:nvSpPr>
        <p:spPr>
          <a:xfrm>
            <a:off x="8976359" y="1491995"/>
            <a:ext cx="551687" cy="234695"/>
          </a:xfrm>
          <a:prstGeom prst="rect">
            <a:avLst/>
          </a:prstGeom>
          <a:blipFill>
            <a:blip r:embed="rId17" cstate="print"/>
            <a:stretch>
              <a:fillRect/>
            </a:stretch>
          </a:blipFill>
        </p:spPr>
        <p:txBody>
          <a:bodyPr wrap="square" lIns="0" tIns="0" rIns="0" bIns="0" rtlCol="0"/>
          <a:lstStyle/>
          <a:p>
            <a:endParaRPr/>
          </a:p>
        </p:txBody>
      </p:sp>
      <p:sp>
        <p:nvSpPr>
          <p:cNvPr id="32" name="object 32"/>
          <p:cNvSpPr/>
          <p:nvPr/>
        </p:nvSpPr>
        <p:spPr>
          <a:xfrm>
            <a:off x="8942831" y="1613916"/>
            <a:ext cx="245363" cy="234695"/>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9044940" y="1613916"/>
            <a:ext cx="211835" cy="234695"/>
          </a:xfrm>
          <a:prstGeom prst="rect">
            <a:avLst/>
          </a:prstGeom>
          <a:blipFill>
            <a:blip r:embed="rId19" cstate="print"/>
            <a:stretch>
              <a:fillRect/>
            </a:stretch>
          </a:blipFill>
        </p:spPr>
        <p:txBody>
          <a:bodyPr wrap="square" lIns="0" tIns="0" rIns="0" bIns="0" rtlCol="0"/>
          <a:lstStyle/>
          <a:p>
            <a:endParaRPr/>
          </a:p>
        </p:txBody>
      </p:sp>
      <p:sp>
        <p:nvSpPr>
          <p:cNvPr id="34" name="object 34"/>
          <p:cNvSpPr/>
          <p:nvPr/>
        </p:nvSpPr>
        <p:spPr>
          <a:xfrm>
            <a:off x="9113519" y="1613916"/>
            <a:ext cx="449579" cy="234695"/>
          </a:xfrm>
          <a:prstGeom prst="rect">
            <a:avLst/>
          </a:prstGeom>
          <a:blipFill>
            <a:blip r:embed="rId20" cstate="print"/>
            <a:stretch>
              <a:fillRect/>
            </a:stretch>
          </a:blipFill>
        </p:spPr>
        <p:txBody>
          <a:bodyPr wrap="square" lIns="0" tIns="0" rIns="0" bIns="0" rtlCol="0"/>
          <a:lstStyle/>
          <a:p>
            <a:endParaRPr/>
          </a:p>
        </p:txBody>
      </p:sp>
      <p:sp>
        <p:nvSpPr>
          <p:cNvPr id="35" name="object 35"/>
          <p:cNvSpPr txBox="1"/>
          <p:nvPr/>
        </p:nvSpPr>
        <p:spPr>
          <a:xfrm>
            <a:off x="8996484" y="1500401"/>
            <a:ext cx="502920" cy="269875"/>
          </a:xfrm>
          <a:prstGeom prst="rect">
            <a:avLst/>
          </a:prstGeom>
        </p:spPr>
        <p:txBody>
          <a:bodyPr vert="horz" wrap="square" lIns="0" tIns="13335" rIns="0" bIns="0" rtlCol="0">
            <a:spAutoFit/>
          </a:bodyPr>
          <a:lstStyle/>
          <a:p>
            <a:pPr marL="45720">
              <a:lnSpc>
                <a:spcPct val="100000"/>
              </a:lnSpc>
              <a:spcBef>
                <a:spcPts val="105"/>
              </a:spcBef>
            </a:pPr>
            <a:r>
              <a:rPr sz="800" b="1" dirty="0">
                <a:solidFill>
                  <a:srgbClr val="FFFFFF"/>
                </a:solidFill>
                <a:latin typeface="メイリオ"/>
                <a:cs typeface="メイリオ"/>
              </a:rPr>
              <a:t>改善予定</a:t>
            </a:r>
            <a:endParaRPr sz="800">
              <a:latin typeface="メイリオ"/>
              <a:cs typeface="メイリオ"/>
            </a:endParaRPr>
          </a:p>
          <a:p>
            <a:pPr marL="12700">
              <a:lnSpc>
                <a:spcPct val="100000"/>
              </a:lnSpc>
            </a:pPr>
            <a:r>
              <a:rPr sz="800" b="1" dirty="0">
                <a:solidFill>
                  <a:srgbClr val="FFFFFF"/>
                </a:solidFill>
                <a:latin typeface="メイリオ"/>
                <a:cs typeface="メイリオ"/>
              </a:rPr>
              <a:t>（</a:t>
            </a:r>
            <a:r>
              <a:rPr sz="800" b="1" spc="-5" dirty="0">
                <a:solidFill>
                  <a:srgbClr val="FFFFFF"/>
                </a:solidFill>
                <a:latin typeface="メイリオ"/>
                <a:cs typeface="メイリオ"/>
              </a:rPr>
              <a:t>6</a:t>
            </a:r>
            <a:r>
              <a:rPr sz="800" b="1" dirty="0">
                <a:solidFill>
                  <a:srgbClr val="FFFFFF"/>
                </a:solidFill>
                <a:latin typeface="メイリオ"/>
                <a:cs typeface="メイリオ"/>
              </a:rPr>
              <a:t>年間）</a:t>
            </a:r>
            <a:endParaRPr sz="800">
              <a:latin typeface="メイリオ"/>
              <a:cs typeface="メイリオ"/>
            </a:endParaRPr>
          </a:p>
        </p:txBody>
      </p:sp>
      <p:sp>
        <p:nvSpPr>
          <p:cNvPr id="36" name="object 36"/>
          <p:cNvSpPr txBox="1">
            <a:spLocks noGrp="1"/>
          </p:cNvSpPr>
          <p:nvPr>
            <p:ph type="title"/>
          </p:nvPr>
        </p:nvSpPr>
        <p:spPr>
          <a:xfrm>
            <a:off x="118709" y="142240"/>
            <a:ext cx="58166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err="1" smtClean="0"/>
              <a:t>事業承継補助金</a:t>
            </a:r>
            <a:r>
              <a:rPr sz="2000" dirty="0" err="1"/>
              <a:t>（活用事例</a:t>
            </a:r>
            <a:r>
              <a:rPr sz="20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1339" y="1519707"/>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t>ニーズに応じた支援メニュー</a:t>
            </a:r>
            <a:endParaRPr sz="3600"/>
          </a:p>
        </p:txBody>
      </p:sp>
      <p:sp>
        <p:nvSpPr>
          <p:cNvPr id="3" name="object 3"/>
          <p:cNvSpPr txBox="1"/>
          <p:nvPr/>
        </p:nvSpPr>
        <p:spPr>
          <a:xfrm>
            <a:off x="1431339" y="2616987"/>
            <a:ext cx="5054600" cy="16713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DADADA"/>
                </a:solidFill>
                <a:latin typeface="メイリオ"/>
                <a:cs typeface="メイリオ"/>
              </a:rPr>
              <a:t>①事業承継</a:t>
            </a:r>
            <a:endParaRPr sz="3600">
              <a:latin typeface="メイリオ"/>
              <a:cs typeface="メイリオ"/>
            </a:endParaRPr>
          </a:p>
          <a:p>
            <a:pPr marL="12700">
              <a:lnSpc>
                <a:spcPct val="100000"/>
              </a:lnSpc>
            </a:pPr>
            <a:r>
              <a:rPr sz="3600" b="1" dirty="0">
                <a:latin typeface="メイリオ"/>
                <a:cs typeface="メイリオ"/>
              </a:rPr>
              <a:t>②生産性向上</a:t>
            </a:r>
            <a:endParaRPr sz="3600">
              <a:latin typeface="メイリオ"/>
              <a:cs typeface="メイリオ"/>
            </a:endParaRPr>
          </a:p>
          <a:p>
            <a:pPr marL="12700">
              <a:lnSpc>
                <a:spcPct val="100000"/>
              </a:lnSpc>
            </a:pPr>
            <a:r>
              <a:rPr sz="3600" b="1" dirty="0">
                <a:solidFill>
                  <a:srgbClr val="DADADA"/>
                </a:solidFill>
                <a:latin typeface="メイリオ"/>
                <a:cs typeface="メイリオ"/>
              </a:rPr>
              <a:t>③新事業促進・海外展開</a:t>
            </a:r>
            <a:endParaRPr sz="3600">
              <a:latin typeface="メイリオ"/>
              <a:cs typeface="メイリオ"/>
            </a:endParaRPr>
          </a:p>
        </p:txBody>
      </p:sp>
      <p:sp>
        <p:nvSpPr>
          <p:cNvPr id="4" name="object 4"/>
          <p:cNvSpPr txBox="1"/>
          <p:nvPr/>
        </p:nvSpPr>
        <p:spPr>
          <a:xfrm>
            <a:off x="9578547" y="652862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30</a:t>
            </a:r>
            <a:endParaRPr sz="1400" dirty="0">
              <a:latin typeface="メイリオ"/>
              <a:cs typeface="メイリオ"/>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800" y="136599"/>
            <a:ext cx="3987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重点施策②	生産性向上支援</a:t>
            </a:r>
          </a:p>
        </p:txBody>
      </p:sp>
      <p:sp>
        <p:nvSpPr>
          <p:cNvPr id="3" name="object 3"/>
          <p:cNvSpPr txBox="1"/>
          <p:nvPr/>
        </p:nvSpPr>
        <p:spPr>
          <a:xfrm>
            <a:off x="317585" y="1867594"/>
            <a:ext cx="4389120" cy="2415540"/>
          </a:xfrm>
          <a:prstGeom prst="rect">
            <a:avLst/>
          </a:prstGeom>
        </p:spPr>
        <p:txBody>
          <a:bodyPr vert="horz" wrap="square" lIns="0" tIns="12700" rIns="0" bIns="0" rtlCol="0">
            <a:spAutoFit/>
          </a:bodyPr>
          <a:lstStyle/>
          <a:p>
            <a:pPr marL="19685" algn="ctr">
              <a:lnSpc>
                <a:spcPct val="100000"/>
              </a:lnSpc>
              <a:spcBef>
                <a:spcPts val="100"/>
              </a:spcBef>
            </a:pPr>
            <a:r>
              <a:rPr sz="1800" b="1" u="sng" dirty="0">
                <a:uFill>
                  <a:solidFill>
                    <a:srgbClr val="000000"/>
                  </a:solidFill>
                </a:uFill>
                <a:latin typeface="メイリオ"/>
                <a:cs typeface="メイリオ"/>
              </a:rPr>
              <a:t>ものづくり・商業・サービス補助金</a:t>
            </a:r>
            <a:endParaRPr sz="1800" dirty="0">
              <a:latin typeface="メイリオ"/>
              <a:cs typeface="メイリオ"/>
            </a:endParaRPr>
          </a:p>
          <a:p>
            <a:pPr marL="32384">
              <a:lnSpc>
                <a:spcPct val="100000"/>
              </a:lnSpc>
              <a:spcBef>
                <a:spcPts val="2160"/>
              </a:spcBef>
            </a:pPr>
            <a:r>
              <a:rPr sz="1800" dirty="0">
                <a:latin typeface="メイリオ"/>
                <a:cs typeface="メイリオ"/>
              </a:rPr>
              <a:t>新商品・サービス開発等の設備投資を支援</a:t>
            </a:r>
          </a:p>
          <a:p>
            <a:pPr marL="70485">
              <a:lnSpc>
                <a:spcPts val="2120"/>
              </a:lnSpc>
            </a:pPr>
            <a:r>
              <a:rPr sz="1800" b="1" dirty="0">
                <a:latin typeface="メイリオ"/>
                <a:cs typeface="メイリオ"/>
              </a:rPr>
              <a:t>原則（H</a:t>
            </a:r>
            <a:r>
              <a:rPr sz="1800" b="1" spc="0" dirty="0">
                <a:latin typeface="メイリオ"/>
                <a:cs typeface="メイリオ"/>
              </a:rPr>
              <a:t>30</a:t>
            </a:r>
            <a:r>
              <a:rPr sz="1800" b="1" dirty="0">
                <a:latin typeface="メイリオ"/>
                <a:cs typeface="メイリオ"/>
              </a:rPr>
              <a:t>補正／H</a:t>
            </a:r>
            <a:r>
              <a:rPr sz="1800" b="1" spc="0" dirty="0">
                <a:latin typeface="メイリオ"/>
                <a:cs typeface="メイリオ"/>
              </a:rPr>
              <a:t>3</a:t>
            </a:r>
            <a:r>
              <a:rPr sz="1800" b="1" spc="-10" dirty="0">
                <a:latin typeface="メイリオ"/>
                <a:cs typeface="メイリオ"/>
              </a:rPr>
              <a:t>1</a:t>
            </a:r>
            <a:r>
              <a:rPr sz="1800" b="1" dirty="0">
                <a:latin typeface="メイリオ"/>
                <a:cs typeface="メイリオ"/>
              </a:rPr>
              <a:t>当初（</a:t>
            </a:r>
            <a:r>
              <a:rPr sz="1800" b="1" spc="-10" dirty="0">
                <a:latin typeface="メイリオ"/>
                <a:cs typeface="メイリオ"/>
              </a:rPr>
              <a:t>50</a:t>
            </a:r>
            <a:r>
              <a:rPr sz="1800" b="1" dirty="0">
                <a:latin typeface="メイリオ"/>
                <a:cs typeface="メイリオ"/>
              </a:rPr>
              <a:t>億円））</a:t>
            </a:r>
            <a:endParaRPr sz="1800" dirty="0">
              <a:latin typeface="メイリオ"/>
              <a:cs typeface="メイリオ"/>
            </a:endParaRPr>
          </a:p>
          <a:p>
            <a:pPr marL="41275">
              <a:lnSpc>
                <a:spcPts val="2840"/>
              </a:lnSpc>
              <a:tabLst>
                <a:tab pos="1952625" algn="l"/>
              </a:tabLst>
            </a:pPr>
            <a:r>
              <a:rPr sz="1400" dirty="0">
                <a:latin typeface="メイリオ"/>
                <a:cs typeface="メイリオ"/>
              </a:rPr>
              <a:t>補助率最大</a:t>
            </a:r>
            <a:r>
              <a:rPr sz="2000" b="1" spc="5" dirty="0">
                <a:solidFill>
                  <a:srgbClr val="FF0000"/>
                </a:solidFill>
                <a:latin typeface="メイリオ"/>
                <a:cs typeface="メイリオ"/>
              </a:rPr>
              <a:t>2/3</a:t>
            </a:r>
            <a:r>
              <a:rPr sz="1950" b="1" spc="7" baseline="25641" dirty="0">
                <a:latin typeface="メイリオ"/>
                <a:cs typeface="メイリオ"/>
              </a:rPr>
              <a:t>※	</a:t>
            </a:r>
            <a:r>
              <a:rPr sz="1400" dirty="0">
                <a:latin typeface="メイリオ"/>
                <a:cs typeface="メイリオ"/>
              </a:rPr>
              <a:t>補助上限</a:t>
            </a:r>
            <a:r>
              <a:rPr sz="2000" b="1" spc="-5" dirty="0">
                <a:solidFill>
                  <a:srgbClr val="FF0000"/>
                </a:solidFill>
                <a:latin typeface="メイリオ"/>
                <a:cs typeface="メイリオ"/>
              </a:rPr>
              <a:t>1,000</a:t>
            </a:r>
            <a:r>
              <a:rPr sz="2000" b="1" dirty="0">
                <a:solidFill>
                  <a:srgbClr val="FF0000"/>
                </a:solidFill>
                <a:latin typeface="メイリオ"/>
                <a:cs typeface="メイリオ"/>
              </a:rPr>
              <a:t>万円</a:t>
            </a:r>
            <a:endParaRPr sz="2000" dirty="0">
              <a:latin typeface="メイリオ"/>
              <a:cs typeface="メイリオ"/>
            </a:endParaRPr>
          </a:p>
          <a:p>
            <a:pPr marL="165100" marR="95885" indent="-152400">
              <a:lnSpc>
                <a:spcPct val="100000"/>
              </a:lnSpc>
              <a:spcBef>
                <a:spcPts val="1620"/>
              </a:spcBef>
            </a:pPr>
            <a:r>
              <a:rPr sz="1200" dirty="0">
                <a:latin typeface="メイリオ"/>
                <a:cs typeface="メイリオ"/>
              </a:rPr>
              <a:t>※補助率は通常</a:t>
            </a:r>
            <a:r>
              <a:rPr sz="1200" spc="-5" dirty="0">
                <a:latin typeface="メイリオ"/>
                <a:cs typeface="メイリオ"/>
              </a:rPr>
              <a:t>1/2</a:t>
            </a:r>
            <a:r>
              <a:rPr sz="1200" dirty="0">
                <a:latin typeface="メイリオ"/>
                <a:cs typeface="メイリオ"/>
              </a:rPr>
              <a:t>だが、下記など一定の要件を満たす場合に は補助率を2/3とする。</a:t>
            </a:r>
          </a:p>
          <a:p>
            <a:pPr marL="165100">
              <a:lnSpc>
                <a:spcPct val="100000"/>
              </a:lnSpc>
            </a:pPr>
            <a:r>
              <a:rPr sz="1200" b="1" u="sng" dirty="0">
                <a:uFill>
                  <a:solidFill>
                    <a:srgbClr val="000000"/>
                  </a:solidFill>
                </a:uFill>
                <a:latin typeface="メイリオ"/>
                <a:cs typeface="メイリオ"/>
              </a:rPr>
              <a:t>①先端設備等導入計画の認定、②経営革新計画の承認、</a:t>
            </a:r>
            <a:endParaRPr sz="1200" dirty="0">
              <a:latin typeface="メイリオ"/>
              <a:cs typeface="メイリオ"/>
            </a:endParaRPr>
          </a:p>
          <a:p>
            <a:pPr marL="81915" algn="ctr">
              <a:lnSpc>
                <a:spcPct val="100000"/>
              </a:lnSpc>
            </a:pPr>
            <a:r>
              <a:rPr sz="1200" b="1" u="sng" dirty="0">
                <a:uFill>
                  <a:solidFill>
                    <a:srgbClr val="000000"/>
                  </a:solidFill>
                </a:uFill>
                <a:latin typeface="メイリオ"/>
                <a:cs typeface="メイリオ"/>
              </a:rPr>
              <a:t>③小規模事業者、④地域経済牽引事業計画（H31当初のみ）</a:t>
            </a:r>
            <a:endParaRPr sz="1200" dirty="0">
              <a:latin typeface="メイリオ"/>
              <a:cs typeface="メイリオ"/>
            </a:endParaRPr>
          </a:p>
        </p:txBody>
      </p:sp>
      <p:sp>
        <p:nvSpPr>
          <p:cNvPr id="4" name="object 4"/>
          <p:cNvSpPr txBox="1"/>
          <p:nvPr/>
        </p:nvSpPr>
        <p:spPr>
          <a:xfrm>
            <a:off x="5086164" y="1811610"/>
            <a:ext cx="4469765" cy="2331720"/>
          </a:xfrm>
          <a:prstGeom prst="rect">
            <a:avLst/>
          </a:prstGeom>
        </p:spPr>
        <p:txBody>
          <a:bodyPr vert="horz" wrap="square" lIns="0" tIns="12700" rIns="0" bIns="0" rtlCol="0">
            <a:spAutoFit/>
          </a:bodyPr>
          <a:lstStyle/>
          <a:p>
            <a:pPr marL="100330" algn="ctr">
              <a:lnSpc>
                <a:spcPct val="100000"/>
              </a:lnSpc>
              <a:spcBef>
                <a:spcPts val="100"/>
              </a:spcBef>
            </a:pPr>
            <a:r>
              <a:rPr sz="1800" b="1" u="sng" dirty="0">
                <a:uFill>
                  <a:solidFill>
                    <a:srgbClr val="000000"/>
                  </a:solidFill>
                </a:uFill>
                <a:latin typeface="メイリオ"/>
                <a:cs typeface="メイリオ"/>
              </a:rPr>
              <a:t>持続化補助金</a:t>
            </a:r>
            <a:endParaRPr sz="1800" dirty="0">
              <a:latin typeface="メイリオ"/>
              <a:cs typeface="メイリオ"/>
            </a:endParaRPr>
          </a:p>
          <a:p>
            <a:pPr marL="113030" marR="5080" algn="ctr">
              <a:lnSpc>
                <a:spcPct val="100000"/>
              </a:lnSpc>
              <a:spcBef>
                <a:spcPts val="2160"/>
              </a:spcBef>
            </a:pPr>
            <a:r>
              <a:rPr sz="1800" dirty="0">
                <a:latin typeface="メイリオ"/>
                <a:cs typeface="メイリオ"/>
              </a:rPr>
              <a:t>小規模事業者が販路開拓に取り組む費用を 支援</a:t>
            </a:r>
          </a:p>
          <a:p>
            <a:pPr marL="12700">
              <a:lnSpc>
                <a:spcPts val="1860"/>
              </a:lnSpc>
              <a:spcBef>
                <a:spcPts val="30"/>
              </a:spcBef>
            </a:pPr>
            <a:r>
              <a:rPr sz="1600" b="1" spc="-5" dirty="0">
                <a:latin typeface="メイリオ"/>
                <a:cs typeface="メイリオ"/>
              </a:rPr>
              <a:t>①通常型</a:t>
            </a:r>
            <a:r>
              <a:rPr sz="1600" b="1" spc="-10" dirty="0">
                <a:latin typeface="メイリオ"/>
                <a:cs typeface="メイリオ"/>
              </a:rPr>
              <a:t>（H30</a:t>
            </a:r>
            <a:r>
              <a:rPr sz="1600" b="1" spc="-5" dirty="0">
                <a:latin typeface="メイリオ"/>
                <a:cs typeface="メイリオ"/>
              </a:rPr>
              <a:t>補正）</a:t>
            </a:r>
            <a:endParaRPr sz="1600" dirty="0">
              <a:latin typeface="メイリオ"/>
              <a:cs typeface="メイリオ"/>
            </a:endParaRPr>
          </a:p>
          <a:p>
            <a:pPr marL="546100">
              <a:lnSpc>
                <a:spcPts val="2820"/>
              </a:lnSpc>
              <a:tabLst>
                <a:tab pos="2018030" algn="l"/>
              </a:tabLst>
            </a:pPr>
            <a:r>
              <a:rPr sz="1400" dirty="0">
                <a:latin typeface="メイリオ"/>
                <a:cs typeface="メイリオ"/>
              </a:rPr>
              <a:t>補助率</a:t>
            </a:r>
            <a:r>
              <a:rPr sz="2000" b="1" spc="25" dirty="0">
                <a:solidFill>
                  <a:srgbClr val="FF0000"/>
                </a:solidFill>
                <a:latin typeface="メイリオ"/>
                <a:cs typeface="メイリオ"/>
              </a:rPr>
              <a:t>2</a:t>
            </a:r>
            <a:r>
              <a:rPr sz="2000" b="1" dirty="0">
                <a:solidFill>
                  <a:srgbClr val="FF0000"/>
                </a:solidFill>
                <a:latin typeface="メイリオ"/>
                <a:cs typeface="メイリオ"/>
              </a:rPr>
              <a:t>/3</a:t>
            </a:r>
            <a:r>
              <a:rPr sz="2400" b="1" dirty="0">
                <a:solidFill>
                  <a:srgbClr val="FF0000"/>
                </a:solidFill>
                <a:latin typeface="メイリオ"/>
                <a:cs typeface="メイリオ"/>
              </a:rPr>
              <a:t>	</a:t>
            </a:r>
            <a:r>
              <a:rPr sz="1400" dirty="0">
                <a:latin typeface="メイリオ"/>
                <a:cs typeface="メイリオ"/>
              </a:rPr>
              <a:t>補助上限</a:t>
            </a:r>
            <a:r>
              <a:rPr sz="2000" b="1" spc="-5" dirty="0">
                <a:solidFill>
                  <a:srgbClr val="FF0000"/>
                </a:solidFill>
                <a:latin typeface="メイリオ"/>
                <a:cs typeface="メイリオ"/>
              </a:rPr>
              <a:t>50</a:t>
            </a:r>
            <a:r>
              <a:rPr sz="2000" b="1" dirty="0">
                <a:solidFill>
                  <a:srgbClr val="FF0000"/>
                </a:solidFill>
                <a:latin typeface="メイリオ"/>
                <a:cs typeface="メイリオ"/>
              </a:rPr>
              <a:t>万円</a:t>
            </a:r>
            <a:endParaRPr sz="2000" dirty="0">
              <a:latin typeface="メイリオ"/>
              <a:cs typeface="メイリオ"/>
            </a:endParaRPr>
          </a:p>
          <a:p>
            <a:pPr marL="12700">
              <a:lnSpc>
                <a:spcPts val="1860"/>
              </a:lnSpc>
              <a:spcBef>
                <a:spcPts val="114"/>
              </a:spcBef>
            </a:pPr>
            <a:r>
              <a:rPr sz="1600" b="1" spc="-5" dirty="0">
                <a:latin typeface="メイリオ"/>
                <a:cs typeface="メイリオ"/>
              </a:rPr>
              <a:t>②自治体連携型（</a:t>
            </a:r>
            <a:r>
              <a:rPr sz="1600" b="1" spc="-10" dirty="0">
                <a:latin typeface="メイリオ"/>
                <a:cs typeface="メイリオ"/>
              </a:rPr>
              <a:t>H3</a:t>
            </a:r>
            <a:r>
              <a:rPr sz="1600" b="1" spc="-5" dirty="0">
                <a:latin typeface="メイリオ"/>
                <a:cs typeface="メイリオ"/>
              </a:rPr>
              <a:t>1当初</a:t>
            </a:r>
            <a:r>
              <a:rPr sz="1600" b="1" spc="0" dirty="0">
                <a:latin typeface="メイリオ"/>
                <a:cs typeface="メイリオ"/>
              </a:rPr>
              <a:t>（</a:t>
            </a:r>
            <a:r>
              <a:rPr sz="1600" b="1" spc="-5" dirty="0">
                <a:latin typeface="メイリオ"/>
                <a:cs typeface="メイリオ"/>
              </a:rPr>
              <a:t>1</a:t>
            </a:r>
            <a:r>
              <a:rPr sz="1600" b="1" spc="0" dirty="0">
                <a:latin typeface="メイリオ"/>
                <a:cs typeface="メイリオ"/>
              </a:rPr>
              <a:t>0</a:t>
            </a:r>
            <a:r>
              <a:rPr sz="1600" b="1" spc="-5" dirty="0">
                <a:latin typeface="メイリオ"/>
                <a:cs typeface="メイリオ"/>
              </a:rPr>
              <a:t>億円</a:t>
            </a:r>
            <a:r>
              <a:rPr sz="1600" b="1" spc="0" dirty="0">
                <a:latin typeface="メイリオ"/>
                <a:cs typeface="メイリオ"/>
              </a:rPr>
              <a:t>）</a:t>
            </a:r>
            <a:r>
              <a:rPr sz="1600" b="1" spc="-5" dirty="0">
                <a:latin typeface="メイリオ"/>
                <a:cs typeface="メイリオ"/>
              </a:rPr>
              <a:t>）</a:t>
            </a:r>
            <a:endParaRPr sz="1600" dirty="0">
              <a:latin typeface="メイリオ"/>
              <a:cs typeface="メイリオ"/>
            </a:endParaRPr>
          </a:p>
          <a:p>
            <a:pPr marL="546100">
              <a:lnSpc>
                <a:spcPts val="2820"/>
              </a:lnSpc>
            </a:pPr>
            <a:r>
              <a:rPr sz="1400" dirty="0">
                <a:latin typeface="メイリオ"/>
                <a:cs typeface="メイリオ"/>
              </a:rPr>
              <a:t>補助率</a:t>
            </a:r>
            <a:r>
              <a:rPr sz="2000" b="1" dirty="0">
                <a:solidFill>
                  <a:srgbClr val="FF0000"/>
                </a:solidFill>
                <a:latin typeface="メイリオ"/>
                <a:cs typeface="メイリオ"/>
              </a:rPr>
              <a:t>自治体負担の</a:t>
            </a:r>
            <a:r>
              <a:rPr sz="2000" b="1" spc="-5" dirty="0">
                <a:solidFill>
                  <a:srgbClr val="FF0000"/>
                </a:solidFill>
                <a:latin typeface="メイリオ"/>
                <a:cs typeface="メイリオ"/>
              </a:rPr>
              <a:t>1/2</a:t>
            </a:r>
            <a:endParaRPr sz="2000" dirty="0">
              <a:latin typeface="メイリオ"/>
              <a:cs typeface="メイリオ"/>
            </a:endParaRPr>
          </a:p>
        </p:txBody>
      </p:sp>
      <p:sp>
        <p:nvSpPr>
          <p:cNvPr id="5" name="object 5"/>
          <p:cNvSpPr txBox="1"/>
          <p:nvPr/>
        </p:nvSpPr>
        <p:spPr>
          <a:xfrm>
            <a:off x="5175190" y="5153177"/>
            <a:ext cx="4376420" cy="1246505"/>
          </a:xfrm>
          <a:prstGeom prst="rect">
            <a:avLst/>
          </a:prstGeom>
        </p:spPr>
        <p:txBody>
          <a:bodyPr vert="horz" wrap="square" lIns="0" tIns="12700" rIns="0" bIns="0" rtlCol="0">
            <a:spAutoFit/>
          </a:bodyPr>
          <a:lstStyle/>
          <a:p>
            <a:pPr algn="ctr">
              <a:lnSpc>
                <a:spcPct val="100000"/>
              </a:lnSpc>
              <a:spcBef>
                <a:spcPts val="100"/>
              </a:spcBef>
            </a:pPr>
            <a:r>
              <a:rPr sz="1800" b="1" u="sng" spc="-5" dirty="0">
                <a:uFill>
                  <a:solidFill>
                    <a:srgbClr val="000000"/>
                  </a:solidFill>
                </a:uFill>
                <a:latin typeface="メイリオ"/>
                <a:cs typeface="メイリオ"/>
              </a:rPr>
              <a:t>IT</a:t>
            </a:r>
            <a:r>
              <a:rPr sz="1800" b="1" u="sng" dirty="0">
                <a:uFill>
                  <a:solidFill>
                    <a:srgbClr val="000000"/>
                  </a:solidFill>
                </a:uFill>
                <a:latin typeface="メイリオ"/>
                <a:cs typeface="メイリオ"/>
              </a:rPr>
              <a:t>導入補助金</a:t>
            </a:r>
            <a:endParaRPr sz="1800" dirty="0">
              <a:latin typeface="メイリオ"/>
              <a:cs typeface="メイリオ"/>
            </a:endParaRPr>
          </a:p>
          <a:p>
            <a:pPr marL="12700" marR="5080" algn="ctr">
              <a:lnSpc>
                <a:spcPct val="100000"/>
              </a:lnSpc>
            </a:pPr>
            <a:r>
              <a:rPr sz="1800" dirty="0">
                <a:latin typeface="メイリオ"/>
                <a:cs typeface="メイリオ"/>
              </a:rPr>
              <a:t>業務効率化や売上向上に資する</a:t>
            </a:r>
            <a:r>
              <a:rPr sz="1800" spc="-10" dirty="0">
                <a:latin typeface="メイリオ"/>
                <a:cs typeface="メイリオ"/>
              </a:rPr>
              <a:t>IT</a:t>
            </a:r>
            <a:r>
              <a:rPr sz="1800" dirty="0">
                <a:latin typeface="メイリオ"/>
                <a:cs typeface="メイリオ"/>
              </a:rPr>
              <a:t>ツール導 入を支援</a:t>
            </a:r>
          </a:p>
          <a:p>
            <a:pPr marL="291465">
              <a:lnSpc>
                <a:spcPct val="100000"/>
              </a:lnSpc>
              <a:spcBef>
                <a:spcPts val="250"/>
              </a:spcBef>
              <a:tabLst>
                <a:tab pos="1653539" algn="l"/>
              </a:tabLst>
            </a:pPr>
            <a:r>
              <a:rPr sz="1400" dirty="0">
                <a:latin typeface="メイリオ"/>
                <a:cs typeface="メイリオ"/>
              </a:rPr>
              <a:t>補助率</a:t>
            </a:r>
            <a:r>
              <a:rPr sz="2000" b="1" spc="-5" dirty="0">
                <a:solidFill>
                  <a:srgbClr val="FF0000"/>
                </a:solidFill>
                <a:latin typeface="メイリオ"/>
                <a:cs typeface="メイリオ"/>
              </a:rPr>
              <a:t>1/2</a:t>
            </a:r>
            <a:r>
              <a:rPr sz="2400" b="1" spc="-5" dirty="0">
                <a:solidFill>
                  <a:srgbClr val="FF0000"/>
                </a:solidFill>
                <a:latin typeface="メイリオ"/>
                <a:cs typeface="メイリオ"/>
              </a:rPr>
              <a:t>	</a:t>
            </a:r>
            <a:r>
              <a:rPr sz="1400" dirty="0">
                <a:latin typeface="メイリオ"/>
                <a:cs typeface="メイリオ"/>
              </a:rPr>
              <a:t>補助上限</a:t>
            </a:r>
            <a:r>
              <a:rPr sz="2000" b="1" spc="-5" dirty="0">
                <a:solidFill>
                  <a:srgbClr val="FF0000"/>
                </a:solidFill>
                <a:latin typeface="メイリオ"/>
                <a:cs typeface="メイリオ"/>
              </a:rPr>
              <a:t>450</a:t>
            </a:r>
            <a:r>
              <a:rPr sz="2000" b="1" dirty="0">
                <a:solidFill>
                  <a:srgbClr val="FF0000"/>
                </a:solidFill>
                <a:latin typeface="メイリオ"/>
                <a:cs typeface="メイリオ"/>
              </a:rPr>
              <a:t>万円</a:t>
            </a:r>
            <a:endParaRPr sz="2000" dirty="0">
              <a:latin typeface="メイリオ"/>
              <a:cs typeface="メイリオ"/>
            </a:endParaRPr>
          </a:p>
        </p:txBody>
      </p:sp>
      <p:sp>
        <p:nvSpPr>
          <p:cNvPr id="6" name="object 6"/>
          <p:cNvSpPr/>
          <p:nvPr/>
        </p:nvSpPr>
        <p:spPr>
          <a:xfrm>
            <a:off x="128015" y="548640"/>
            <a:ext cx="9662160" cy="977265"/>
          </a:xfrm>
          <a:custGeom>
            <a:avLst/>
            <a:gdLst/>
            <a:ahLst/>
            <a:cxnLst/>
            <a:rect l="l" t="t" r="r" b="b"/>
            <a:pathLst>
              <a:path w="9662160" h="977265">
                <a:moveTo>
                  <a:pt x="0" y="0"/>
                </a:moveTo>
                <a:lnTo>
                  <a:pt x="9662160" y="0"/>
                </a:lnTo>
                <a:lnTo>
                  <a:pt x="9662160" y="976884"/>
                </a:lnTo>
                <a:lnTo>
                  <a:pt x="0" y="976884"/>
                </a:lnTo>
                <a:lnTo>
                  <a:pt x="0" y="0"/>
                </a:lnTo>
                <a:close/>
              </a:path>
            </a:pathLst>
          </a:custGeom>
          <a:solidFill>
            <a:srgbClr val="99D6EC"/>
          </a:solidFill>
        </p:spPr>
        <p:txBody>
          <a:bodyPr wrap="square" lIns="0" tIns="0" rIns="0" bIns="0" rtlCol="0"/>
          <a:lstStyle/>
          <a:p>
            <a:endParaRPr/>
          </a:p>
        </p:txBody>
      </p:sp>
      <p:sp>
        <p:nvSpPr>
          <p:cNvPr id="7" name="object 7"/>
          <p:cNvSpPr txBox="1"/>
          <p:nvPr/>
        </p:nvSpPr>
        <p:spPr>
          <a:xfrm>
            <a:off x="187764" y="572696"/>
            <a:ext cx="9460865" cy="848360"/>
          </a:xfrm>
          <a:prstGeom prst="rect">
            <a:avLst/>
          </a:prstGeom>
        </p:spPr>
        <p:txBody>
          <a:bodyPr vert="horz" wrap="square" lIns="0" tIns="12700" rIns="0" bIns="0" rtlCol="0">
            <a:spAutoFit/>
          </a:bodyPr>
          <a:lstStyle/>
          <a:p>
            <a:pPr marL="299085" indent="-286385">
              <a:lnSpc>
                <a:spcPct val="100000"/>
              </a:lnSpc>
              <a:spcBef>
                <a:spcPts val="100"/>
              </a:spcBef>
              <a:buClr>
                <a:srgbClr val="1F497D"/>
              </a:buClr>
              <a:buFont typeface="Wingdings"/>
              <a:buChar char=""/>
              <a:tabLst>
                <a:tab pos="299720" algn="l"/>
              </a:tabLst>
            </a:pPr>
            <a:r>
              <a:rPr sz="1800" dirty="0">
                <a:latin typeface="メイリオ"/>
                <a:cs typeface="メイリオ"/>
              </a:rPr>
              <a:t>目玉は</a:t>
            </a:r>
            <a:r>
              <a:rPr sz="1800" b="1" u="sng" dirty="0">
                <a:solidFill>
                  <a:srgbClr val="FF0000"/>
                </a:solidFill>
                <a:uFill>
                  <a:solidFill>
                    <a:srgbClr val="FF0000"/>
                  </a:solidFill>
                </a:uFill>
                <a:latin typeface="メイリオ"/>
                <a:cs typeface="メイリオ"/>
              </a:rPr>
              <a:t>「中小企業生産性革命推進事業」</a:t>
            </a:r>
            <a:r>
              <a:rPr sz="1800" dirty="0">
                <a:latin typeface="メイリオ"/>
                <a:cs typeface="メイリオ"/>
              </a:rPr>
              <a:t>（平成</a:t>
            </a:r>
            <a:r>
              <a:rPr sz="1800" spc="-5" dirty="0">
                <a:latin typeface="メイリオ"/>
                <a:cs typeface="メイリオ"/>
              </a:rPr>
              <a:t>30</a:t>
            </a:r>
            <a:r>
              <a:rPr sz="1800" dirty="0">
                <a:latin typeface="メイリオ"/>
                <a:cs typeface="メイリオ"/>
              </a:rPr>
              <a:t>年度第</a:t>
            </a:r>
            <a:r>
              <a:rPr sz="1800" spc="-5" dirty="0">
                <a:latin typeface="メイリオ"/>
                <a:cs typeface="メイリオ"/>
              </a:rPr>
              <a:t>2</a:t>
            </a:r>
            <a:r>
              <a:rPr sz="1800" dirty="0">
                <a:latin typeface="メイリオ"/>
                <a:cs typeface="メイリオ"/>
              </a:rPr>
              <a:t>次補正予算案額</a:t>
            </a:r>
            <a:r>
              <a:rPr sz="1800" spc="-100" dirty="0">
                <a:latin typeface="メイリオ"/>
                <a:cs typeface="メイリオ"/>
              </a:rPr>
              <a:t> </a:t>
            </a:r>
            <a:r>
              <a:rPr sz="1800" spc="-5" dirty="0">
                <a:latin typeface="メイリオ"/>
                <a:cs typeface="メイリオ"/>
              </a:rPr>
              <a:t>1,100</a:t>
            </a:r>
            <a:r>
              <a:rPr sz="1800" dirty="0">
                <a:latin typeface="メイリオ"/>
                <a:cs typeface="メイリオ"/>
              </a:rPr>
              <a:t>億円）。</a:t>
            </a:r>
            <a:endParaRPr sz="1800">
              <a:latin typeface="メイリオ"/>
              <a:cs typeface="メイリオ"/>
            </a:endParaRPr>
          </a:p>
          <a:p>
            <a:pPr marL="299085" indent="-286385">
              <a:lnSpc>
                <a:spcPct val="100000"/>
              </a:lnSpc>
              <a:buClr>
                <a:srgbClr val="1F497D"/>
              </a:buClr>
              <a:buFont typeface="Wingdings"/>
              <a:buChar char=""/>
              <a:tabLst>
                <a:tab pos="299720" algn="l"/>
              </a:tabLst>
            </a:pPr>
            <a:r>
              <a:rPr sz="1800" b="1" u="sng" dirty="0">
                <a:solidFill>
                  <a:srgbClr val="FF0000"/>
                </a:solidFill>
                <a:uFill>
                  <a:solidFill>
                    <a:srgbClr val="FF0000"/>
                  </a:solidFill>
                </a:uFill>
                <a:latin typeface="メイリオ"/>
                <a:cs typeface="メイリオ"/>
              </a:rPr>
              <a:t>設備投資・販路開拓・</a:t>
            </a:r>
            <a:r>
              <a:rPr sz="1800" b="1" u="sng" spc="-5" dirty="0">
                <a:solidFill>
                  <a:srgbClr val="FF0000"/>
                </a:solidFill>
                <a:uFill>
                  <a:solidFill>
                    <a:srgbClr val="FF0000"/>
                  </a:solidFill>
                </a:uFill>
                <a:latin typeface="メイリオ"/>
                <a:cs typeface="メイリオ"/>
              </a:rPr>
              <a:t>IT</a:t>
            </a:r>
            <a:r>
              <a:rPr sz="1800" b="1" u="sng" dirty="0">
                <a:solidFill>
                  <a:srgbClr val="FF0000"/>
                </a:solidFill>
                <a:uFill>
                  <a:solidFill>
                    <a:srgbClr val="FF0000"/>
                  </a:solidFill>
                </a:uFill>
                <a:latin typeface="メイリオ"/>
                <a:cs typeface="メイリオ"/>
              </a:rPr>
              <a:t>導入を一体的に支援する</a:t>
            </a:r>
            <a:r>
              <a:rPr sz="1800" dirty="0">
                <a:latin typeface="メイリオ"/>
                <a:cs typeface="メイリオ"/>
              </a:rPr>
              <a:t>ことで生産性向上を支援。</a:t>
            </a:r>
            <a:endParaRPr sz="1800">
              <a:latin typeface="メイリオ"/>
              <a:cs typeface="メイリオ"/>
            </a:endParaRPr>
          </a:p>
          <a:p>
            <a:pPr marL="299085" indent="-286385">
              <a:lnSpc>
                <a:spcPct val="100000"/>
              </a:lnSpc>
              <a:buClr>
                <a:srgbClr val="1F497D"/>
              </a:buClr>
              <a:buFont typeface="Wingdings"/>
              <a:buChar char=""/>
              <a:tabLst>
                <a:tab pos="299720" algn="l"/>
              </a:tabLst>
            </a:pPr>
            <a:r>
              <a:rPr sz="1800" dirty="0">
                <a:latin typeface="メイリオ"/>
                <a:cs typeface="メイリオ"/>
              </a:rPr>
              <a:t>また、「ものづくり補助金」・「持続化補助金」の</a:t>
            </a:r>
            <a:r>
              <a:rPr sz="1800" b="1" u="sng" dirty="0">
                <a:solidFill>
                  <a:srgbClr val="FF0000"/>
                </a:solidFill>
                <a:uFill>
                  <a:solidFill>
                    <a:srgbClr val="FF0000"/>
                  </a:solidFill>
                </a:uFill>
                <a:latin typeface="メイリオ"/>
                <a:cs typeface="メイリオ"/>
              </a:rPr>
              <a:t>当初予算化</a:t>
            </a:r>
            <a:r>
              <a:rPr sz="1800" dirty="0">
                <a:latin typeface="メイリオ"/>
                <a:cs typeface="メイリオ"/>
              </a:rPr>
              <a:t>を実現。</a:t>
            </a:r>
            <a:endParaRPr sz="1800">
              <a:latin typeface="メイリオ"/>
              <a:cs typeface="メイリオ"/>
            </a:endParaRPr>
          </a:p>
        </p:txBody>
      </p:sp>
      <p:sp>
        <p:nvSpPr>
          <p:cNvPr id="8" name="object 8"/>
          <p:cNvSpPr/>
          <p:nvPr/>
        </p:nvSpPr>
        <p:spPr>
          <a:xfrm>
            <a:off x="98297" y="1773180"/>
            <a:ext cx="4741545" cy="4836160"/>
          </a:xfrm>
          <a:custGeom>
            <a:avLst/>
            <a:gdLst/>
            <a:ahLst/>
            <a:cxnLst/>
            <a:rect l="l" t="t" r="r" b="b"/>
            <a:pathLst>
              <a:path w="4741545" h="4836159">
                <a:moveTo>
                  <a:pt x="0" y="174371"/>
                </a:moveTo>
                <a:lnTo>
                  <a:pt x="6228" y="128015"/>
                </a:lnTo>
                <a:lnTo>
                  <a:pt x="23806" y="86361"/>
                </a:lnTo>
                <a:lnTo>
                  <a:pt x="51073" y="51071"/>
                </a:lnTo>
                <a:lnTo>
                  <a:pt x="86365" y="23806"/>
                </a:lnTo>
                <a:lnTo>
                  <a:pt x="128023" y="6228"/>
                </a:lnTo>
                <a:lnTo>
                  <a:pt x="174383" y="0"/>
                </a:lnTo>
                <a:lnTo>
                  <a:pt x="4566780" y="0"/>
                </a:lnTo>
                <a:lnTo>
                  <a:pt x="4613140" y="6228"/>
                </a:lnTo>
                <a:lnTo>
                  <a:pt x="4654798" y="23806"/>
                </a:lnTo>
                <a:lnTo>
                  <a:pt x="4690090" y="51071"/>
                </a:lnTo>
                <a:lnTo>
                  <a:pt x="4717357" y="86361"/>
                </a:lnTo>
                <a:lnTo>
                  <a:pt x="4734935" y="128015"/>
                </a:lnTo>
                <a:lnTo>
                  <a:pt x="4741164" y="174371"/>
                </a:lnTo>
                <a:lnTo>
                  <a:pt x="4741164" y="4661268"/>
                </a:lnTo>
                <a:lnTo>
                  <a:pt x="4734935" y="4707624"/>
                </a:lnTo>
                <a:lnTo>
                  <a:pt x="4717357" y="4749280"/>
                </a:lnTo>
                <a:lnTo>
                  <a:pt x="4690090" y="4784574"/>
                </a:lnTo>
                <a:lnTo>
                  <a:pt x="4654798" y="4811842"/>
                </a:lnTo>
                <a:lnTo>
                  <a:pt x="4613140" y="4829422"/>
                </a:lnTo>
                <a:lnTo>
                  <a:pt x="4566780" y="4835652"/>
                </a:lnTo>
                <a:lnTo>
                  <a:pt x="174383" y="4835652"/>
                </a:lnTo>
                <a:lnTo>
                  <a:pt x="128023" y="4829422"/>
                </a:lnTo>
                <a:lnTo>
                  <a:pt x="86365" y="4811842"/>
                </a:lnTo>
                <a:lnTo>
                  <a:pt x="51073" y="4784574"/>
                </a:lnTo>
                <a:lnTo>
                  <a:pt x="23806" y="4749280"/>
                </a:lnTo>
                <a:lnTo>
                  <a:pt x="6228" y="4707624"/>
                </a:lnTo>
                <a:lnTo>
                  <a:pt x="0" y="4661268"/>
                </a:lnTo>
                <a:lnTo>
                  <a:pt x="0" y="174371"/>
                </a:lnTo>
                <a:close/>
              </a:path>
            </a:pathLst>
          </a:custGeom>
          <a:ln w="38100">
            <a:solidFill>
              <a:srgbClr val="99D6EC"/>
            </a:solidFill>
          </a:ln>
        </p:spPr>
        <p:txBody>
          <a:bodyPr wrap="square" lIns="0" tIns="0" rIns="0" bIns="0" rtlCol="0"/>
          <a:lstStyle/>
          <a:p>
            <a:endParaRPr/>
          </a:p>
        </p:txBody>
      </p:sp>
      <p:sp>
        <p:nvSpPr>
          <p:cNvPr id="9" name="object 9"/>
          <p:cNvSpPr/>
          <p:nvPr/>
        </p:nvSpPr>
        <p:spPr>
          <a:xfrm>
            <a:off x="4894326" y="1780796"/>
            <a:ext cx="4956175" cy="3183890"/>
          </a:xfrm>
          <a:custGeom>
            <a:avLst/>
            <a:gdLst/>
            <a:ahLst/>
            <a:cxnLst/>
            <a:rect l="l" t="t" r="r" b="b"/>
            <a:pathLst>
              <a:path w="4956175" h="3183890">
                <a:moveTo>
                  <a:pt x="0" y="139979"/>
                </a:moveTo>
                <a:lnTo>
                  <a:pt x="7136" y="95736"/>
                </a:lnTo>
                <a:lnTo>
                  <a:pt x="27008" y="57310"/>
                </a:lnTo>
                <a:lnTo>
                  <a:pt x="57310" y="27008"/>
                </a:lnTo>
                <a:lnTo>
                  <a:pt x="95736" y="7136"/>
                </a:lnTo>
                <a:lnTo>
                  <a:pt x="139979" y="0"/>
                </a:lnTo>
                <a:lnTo>
                  <a:pt x="4816068" y="0"/>
                </a:lnTo>
                <a:lnTo>
                  <a:pt x="4860311" y="7136"/>
                </a:lnTo>
                <a:lnTo>
                  <a:pt x="4898737" y="27008"/>
                </a:lnTo>
                <a:lnTo>
                  <a:pt x="4929039" y="57310"/>
                </a:lnTo>
                <a:lnTo>
                  <a:pt x="4948911" y="95736"/>
                </a:lnTo>
                <a:lnTo>
                  <a:pt x="4956048" y="139979"/>
                </a:lnTo>
                <a:lnTo>
                  <a:pt x="4956048" y="3043656"/>
                </a:lnTo>
                <a:lnTo>
                  <a:pt x="4948911" y="3087899"/>
                </a:lnTo>
                <a:lnTo>
                  <a:pt x="4929039" y="3126325"/>
                </a:lnTo>
                <a:lnTo>
                  <a:pt x="4898737" y="3156627"/>
                </a:lnTo>
                <a:lnTo>
                  <a:pt x="4860311" y="3176499"/>
                </a:lnTo>
                <a:lnTo>
                  <a:pt x="4816068" y="3183635"/>
                </a:lnTo>
                <a:lnTo>
                  <a:pt x="139979" y="3183635"/>
                </a:lnTo>
                <a:lnTo>
                  <a:pt x="95736" y="3176499"/>
                </a:lnTo>
                <a:lnTo>
                  <a:pt x="57310" y="3156627"/>
                </a:lnTo>
                <a:lnTo>
                  <a:pt x="27008" y="3126325"/>
                </a:lnTo>
                <a:lnTo>
                  <a:pt x="7136" y="3087899"/>
                </a:lnTo>
                <a:lnTo>
                  <a:pt x="0" y="3043656"/>
                </a:lnTo>
                <a:lnTo>
                  <a:pt x="0" y="139979"/>
                </a:lnTo>
                <a:close/>
              </a:path>
            </a:pathLst>
          </a:custGeom>
          <a:ln w="38100">
            <a:solidFill>
              <a:srgbClr val="99D6EC"/>
            </a:solidFill>
          </a:ln>
        </p:spPr>
        <p:txBody>
          <a:bodyPr wrap="square" lIns="0" tIns="0" rIns="0" bIns="0" rtlCol="0"/>
          <a:lstStyle/>
          <a:p>
            <a:endParaRPr/>
          </a:p>
        </p:txBody>
      </p:sp>
      <p:sp>
        <p:nvSpPr>
          <p:cNvPr id="10" name="object 10"/>
          <p:cNvSpPr/>
          <p:nvPr/>
        </p:nvSpPr>
        <p:spPr>
          <a:xfrm>
            <a:off x="4894326" y="5065016"/>
            <a:ext cx="4956175" cy="1400810"/>
          </a:xfrm>
          <a:custGeom>
            <a:avLst/>
            <a:gdLst/>
            <a:ahLst/>
            <a:cxnLst/>
            <a:rect l="l" t="t" r="r" b="b"/>
            <a:pathLst>
              <a:path w="4956175" h="1400810">
                <a:moveTo>
                  <a:pt x="0" y="143090"/>
                </a:moveTo>
                <a:lnTo>
                  <a:pt x="7294" y="97861"/>
                </a:lnTo>
                <a:lnTo>
                  <a:pt x="27606" y="58581"/>
                </a:lnTo>
                <a:lnTo>
                  <a:pt x="58581" y="27606"/>
                </a:lnTo>
                <a:lnTo>
                  <a:pt x="97861" y="7294"/>
                </a:lnTo>
                <a:lnTo>
                  <a:pt x="143090" y="0"/>
                </a:lnTo>
                <a:lnTo>
                  <a:pt x="4812957" y="0"/>
                </a:lnTo>
                <a:lnTo>
                  <a:pt x="4858186" y="7294"/>
                </a:lnTo>
                <a:lnTo>
                  <a:pt x="4897466" y="27606"/>
                </a:lnTo>
                <a:lnTo>
                  <a:pt x="4928441" y="58581"/>
                </a:lnTo>
                <a:lnTo>
                  <a:pt x="4948753" y="97861"/>
                </a:lnTo>
                <a:lnTo>
                  <a:pt x="4956048" y="143090"/>
                </a:lnTo>
                <a:lnTo>
                  <a:pt x="4956048" y="1257465"/>
                </a:lnTo>
                <a:lnTo>
                  <a:pt x="4948753" y="1302690"/>
                </a:lnTo>
                <a:lnTo>
                  <a:pt x="4928441" y="1341969"/>
                </a:lnTo>
                <a:lnTo>
                  <a:pt x="4897466" y="1372945"/>
                </a:lnTo>
                <a:lnTo>
                  <a:pt x="4858186" y="1393260"/>
                </a:lnTo>
                <a:lnTo>
                  <a:pt x="4812957" y="1400556"/>
                </a:lnTo>
                <a:lnTo>
                  <a:pt x="143090" y="1400556"/>
                </a:lnTo>
                <a:lnTo>
                  <a:pt x="97861" y="1393260"/>
                </a:lnTo>
                <a:lnTo>
                  <a:pt x="58581" y="1372945"/>
                </a:lnTo>
                <a:lnTo>
                  <a:pt x="27606" y="1341969"/>
                </a:lnTo>
                <a:lnTo>
                  <a:pt x="7294" y="1302690"/>
                </a:lnTo>
                <a:lnTo>
                  <a:pt x="0" y="1257465"/>
                </a:lnTo>
                <a:lnTo>
                  <a:pt x="0" y="143090"/>
                </a:lnTo>
                <a:close/>
              </a:path>
            </a:pathLst>
          </a:custGeom>
          <a:ln w="38100">
            <a:solidFill>
              <a:srgbClr val="99D6EC"/>
            </a:solidFill>
          </a:ln>
        </p:spPr>
        <p:txBody>
          <a:bodyPr wrap="square" lIns="0" tIns="0" rIns="0" bIns="0" rtlCol="0"/>
          <a:lstStyle/>
          <a:p>
            <a:endParaRPr/>
          </a:p>
        </p:txBody>
      </p:sp>
      <p:sp>
        <p:nvSpPr>
          <p:cNvPr id="11" name="object 11"/>
          <p:cNvSpPr/>
          <p:nvPr/>
        </p:nvSpPr>
        <p:spPr>
          <a:xfrm>
            <a:off x="237750" y="3499103"/>
            <a:ext cx="89535" cy="864235"/>
          </a:xfrm>
          <a:custGeom>
            <a:avLst/>
            <a:gdLst/>
            <a:ahLst/>
            <a:cxnLst/>
            <a:rect l="l" t="t" r="r" b="b"/>
            <a:pathLst>
              <a:path w="89535" h="864235">
                <a:moveTo>
                  <a:pt x="89281" y="864108"/>
                </a:moveTo>
                <a:lnTo>
                  <a:pt x="54526" y="857090"/>
                </a:lnTo>
                <a:lnTo>
                  <a:pt x="26147" y="837955"/>
                </a:lnTo>
                <a:lnTo>
                  <a:pt x="7015" y="809576"/>
                </a:lnTo>
                <a:lnTo>
                  <a:pt x="0" y="774827"/>
                </a:lnTo>
                <a:lnTo>
                  <a:pt x="0" y="89281"/>
                </a:lnTo>
                <a:lnTo>
                  <a:pt x="7015" y="54531"/>
                </a:lnTo>
                <a:lnTo>
                  <a:pt x="26147" y="26152"/>
                </a:lnTo>
                <a:lnTo>
                  <a:pt x="54526" y="7017"/>
                </a:lnTo>
                <a:lnTo>
                  <a:pt x="89281" y="0"/>
                </a:lnTo>
              </a:path>
            </a:pathLst>
          </a:custGeom>
          <a:ln w="12191">
            <a:solidFill>
              <a:srgbClr val="808080"/>
            </a:solidFill>
          </a:ln>
        </p:spPr>
        <p:txBody>
          <a:bodyPr wrap="square" lIns="0" tIns="0" rIns="0" bIns="0" rtlCol="0"/>
          <a:lstStyle/>
          <a:p>
            <a:endParaRPr/>
          </a:p>
        </p:txBody>
      </p:sp>
      <p:sp>
        <p:nvSpPr>
          <p:cNvPr id="12" name="object 12"/>
          <p:cNvSpPr/>
          <p:nvPr/>
        </p:nvSpPr>
        <p:spPr>
          <a:xfrm>
            <a:off x="4613776" y="3499103"/>
            <a:ext cx="89535" cy="864235"/>
          </a:xfrm>
          <a:custGeom>
            <a:avLst/>
            <a:gdLst/>
            <a:ahLst/>
            <a:cxnLst/>
            <a:rect l="l" t="t" r="r" b="b"/>
            <a:pathLst>
              <a:path w="89535" h="864235">
                <a:moveTo>
                  <a:pt x="0" y="0"/>
                </a:moveTo>
                <a:lnTo>
                  <a:pt x="34756" y="7017"/>
                </a:lnTo>
                <a:lnTo>
                  <a:pt x="63139" y="26152"/>
                </a:lnTo>
                <a:lnTo>
                  <a:pt x="82276" y="54531"/>
                </a:lnTo>
                <a:lnTo>
                  <a:pt x="89293" y="89281"/>
                </a:lnTo>
                <a:lnTo>
                  <a:pt x="89293" y="774827"/>
                </a:lnTo>
                <a:lnTo>
                  <a:pt x="82276" y="809576"/>
                </a:lnTo>
                <a:lnTo>
                  <a:pt x="63139" y="837955"/>
                </a:lnTo>
                <a:lnTo>
                  <a:pt x="34756" y="857090"/>
                </a:lnTo>
                <a:lnTo>
                  <a:pt x="0" y="864108"/>
                </a:lnTo>
              </a:path>
            </a:pathLst>
          </a:custGeom>
          <a:ln w="12192">
            <a:solidFill>
              <a:srgbClr val="808080"/>
            </a:solidFill>
          </a:ln>
        </p:spPr>
        <p:txBody>
          <a:bodyPr wrap="square" lIns="0" tIns="0" rIns="0" bIns="0" rtlCol="0"/>
          <a:lstStyle/>
          <a:p>
            <a:endParaRPr/>
          </a:p>
        </p:txBody>
      </p:sp>
      <p:sp>
        <p:nvSpPr>
          <p:cNvPr id="13" name="object 13"/>
          <p:cNvSpPr txBox="1"/>
          <p:nvPr/>
        </p:nvSpPr>
        <p:spPr>
          <a:xfrm>
            <a:off x="9573348" y="652862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31</a:t>
            </a:r>
            <a:endParaRPr sz="1400" dirty="0">
              <a:latin typeface="メイリオ"/>
              <a:cs typeface="メイリオ"/>
            </a:endParaRPr>
          </a:p>
        </p:txBody>
      </p:sp>
      <p:sp>
        <p:nvSpPr>
          <p:cNvPr id="14" name="object 14"/>
          <p:cNvSpPr txBox="1"/>
          <p:nvPr/>
        </p:nvSpPr>
        <p:spPr>
          <a:xfrm>
            <a:off x="200405" y="4697729"/>
            <a:ext cx="4537075" cy="1667122"/>
          </a:xfrm>
          <a:prstGeom prst="rect">
            <a:avLst/>
          </a:prstGeom>
          <a:solidFill>
            <a:srgbClr val="F2F2F2"/>
          </a:solidFill>
          <a:ln w="19811">
            <a:solidFill>
              <a:srgbClr val="808080"/>
            </a:solidFill>
          </a:ln>
        </p:spPr>
        <p:txBody>
          <a:bodyPr vert="horz" wrap="square" lIns="0" tIns="58419" rIns="0" bIns="0" rtlCol="0">
            <a:spAutoFit/>
          </a:bodyPr>
          <a:lstStyle/>
          <a:p>
            <a:pPr marL="92710">
              <a:lnSpc>
                <a:spcPct val="100000"/>
              </a:lnSpc>
              <a:spcBef>
                <a:spcPts val="459"/>
              </a:spcBef>
            </a:pPr>
            <a:r>
              <a:rPr sz="1600" spc="-5" dirty="0">
                <a:latin typeface="メイリオ"/>
                <a:cs typeface="メイリオ"/>
              </a:rPr>
              <a:t>【これまでの主な成果】</a:t>
            </a:r>
            <a:endParaRPr sz="1600" dirty="0">
              <a:latin typeface="メイリオ"/>
              <a:cs typeface="メイリオ"/>
            </a:endParaRPr>
          </a:p>
          <a:p>
            <a:pPr marL="92710">
              <a:lnSpc>
                <a:spcPts val="1605"/>
              </a:lnSpc>
              <a:spcBef>
                <a:spcPts val="30"/>
              </a:spcBef>
            </a:pPr>
            <a:r>
              <a:rPr sz="1400" dirty="0">
                <a:latin typeface="メイリオ"/>
                <a:cs typeface="メイリオ"/>
              </a:rPr>
              <a:t>H24補正以降の4年間で</a:t>
            </a:r>
          </a:p>
          <a:p>
            <a:pPr marL="397510">
              <a:lnSpc>
                <a:spcPts val="2805"/>
              </a:lnSpc>
            </a:pPr>
            <a:r>
              <a:rPr sz="2000" b="1" spc="-5" dirty="0">
                <a:solidFill>
                  <a:srgbClr val="FF0000"/>
                </a:solidFill>
                <a:latin typeface="メイリオ"/>
                <a:cs typeface="メイリオ"/>
              </a:rPr>
              <a:t>4,400</a:t>
            </a:r>
            <a:r>
              <a:rPr sz="2000" b="1" dirty="0">
                <a:solidFill>
                  <a:srgbClr val="FF0000"/>
                </a:solidFill>
                <a:latin typeface="メイリオ"/>
                <a:cs typeface="メイリオ"/>
              </a:rPr>
              <a:t>億</a:t>
            </a:r>
            <a:r>
              <a:rPr sz="2000" b="1" spc="-5" dirty="0">
                <a:solidFill>
                  <a:srgbClr val="FF0000"/>
                </a:solidFill>
                <a:latin typeface="メイリオ"/>
                <a:cs typeface="メイリオ"/>
              </a:rPr>
              <a:t>円</a:t>
            </a:r>
            <a:r>
              <a:rPr sz="1800" b="1" dirty="0">
                <a:solidFill>
                  <a:srgbClr val="FF0000"/>
                </a:solidFill>
                <a:latin typeface="メイリオ"/>
                <a:cs typeface="メイリオ"/>
              </a:rPr>
              <a:t>（のべ</a:t>
            </a:r>
            <a:r>
              <a:rPr sz="1800" b="1" spc="-5" dirty="0">
                <a:solidFill>
                  <a:srgbClr val="FF0000"/>
                </a:solidFill>
                <a:latin typeface="メイリオ"/>
                <a:cs typeface="メイリオ"/>
              </a:rPr>
              <a:t>4.6</a:t>
            </a:r>
            <a:r>
              <a:rPr sz="1800" b="1" dirty="0">
                <a:solidFill>
                  <a:srgbClr val="FF0000"/>
                </a:solidFill>
                <a:latin typeface="メイリオ"/>
                <a:cs typeface="メイリオ"/>
              </a:rPr>
              <a:t>万者</a:t>
            </a:r>
            <a:r>
              <a:rPr sz="1800" b="1" spc="-5" dirty="0">
                <a:solidFill>
                  <a:srgbClr val="FF0000"/>
                </a:solidFill>
                <a:latin typeface="メイリオ"/>
                <a:cs typeface="メイリオ"/>
              </a:rPr>
              <a:t>）</a:t>
            </a:r>
            <a:r>
              <a:rPr sz="1600" spc="-5" dirty="0">
                <a:latin typeface="メイリオ"/>
                <a:cs typeface="メイリオ"/>
              </a:rPr>
              <a:t>を支援</a:t>
            </a:r>
            <a:endParaRPr sz="1600" dirty="0">
              <a:latin typeface="メイリオ"/>
              <a:cs typeface="メイリオ"/>
            </a:endParaRPr>
          </a:p>
          <a:p>
            <a:pPr marL="508634">
              <a:lnSpc>
                <a:spcPts val="1605"/>
              </a:lnSpc>
              <a:spcBef>
                <a:spcPts val="1830"/>
              </a:spcBef>
            </a:pPr>
            <a:r>
              <a:rPr sz="1400" dirty="0">
                <a:latin typeface="メイリオ"/>
                <a:cs typeface="メイリオ"/>
              </a:rPr>
              <a:t>事業終了後4年で、中小</a:t>
            </a:r>
            <a:r>
              <a:rPr sz="1400" spc="-15" dirty="0">
                <a:latin typeface="メイリオ"/>
                <a:cs typeface="メイリオ"/>
              </a:rPr>
              <a:t>企</a:t>
            </a:r>
            <a:r>
              <a:rPr sz="1400" dirty="0">
                <a:latin typeface="メイリオ"/>
                <a:cs typeface="メイリオ"/>
              </a:rPr>
              <a:t>業全</a:t>
            </a:r>
            <a:r>
              <a:rPr sz="1400" spc="-15" dirty="0">
                <a:latin typeface="メイリオ"/>
                <a:cs typeface="メイリオ"/>
              </a:rPr>
              <a:t>体</a:t>
            </a:r>
            <a:r>
              <a:rPr sz="1400" dirty="0">
                <a:latin typeface="メイリオ"/>
                <a:cs typeface="メイリオ"/>
              </a:rPr>
              <a:t>平均の</a:t>
            </a:r>
          </a:p>
          <a:p>
            <a:pPr marL="92710">
              <a:lnSpc>
                <a:spcPts val="2805"/>
              </a:lnSpc>
            </a:pPr>
            <a:r>
              <a:rPr sz="2000" b="1" spc="-5" dirty="0">
                <a:solidFill>
                  <a:srgbClr val="FF0000"/>
                </a:solidFill>
                <a:latin typeface="メイリオ"/>
                <a:cs typeface="メイリオ"/>
              </a:rPr>
              <a:t>⇒1.6</a:t>
            </a:r>
            <a:r>
              <a:rPr sz="2000" b="1" dirty="0">
                <a:solidFill>
                  <a:srgbClr val="FF0000"/>
                </a:solidFill>
                <a:latin typeface="メイリオ"/>
                <a:cs typeface="メイリオ"/>
              </a:rPr>
              <a:t>倍の売上増加率</a:t>
            </a:r>
            <a:endParaRPr sz="2000" dirty="0">
              <a:latin typeface="メイリオ"/>
              <a:cs typeface="メイリオ"/>
            </a:endParaRPr>
          </a:p>
        </p:txBody>
      </p:sp>
      <p:sp>
        <p:nvSpPr>
          <p:cNvPr id="15" name="object 15"/>
          <p:cNvSpPr txBox="1"/>
          <p:nvPr/>
        </p:nvSpPr>
        <p:spPr>
          <a:xfrm>
            <a:off x="5036058" y="4159758"/>
            <a:ext cx="4535805" cy="627095"/>
          </a:xfrm>
          <a:prstGeom prst="rect">
            <a:avLst/>
          </a:prstGeom>
          <a:solidFill>
            <a:srgbClr val="F2F2F2"/>
          </a:solidFill>
          <a:ln w="19811">
            <a:solidFill>
              <a:srgbClr val="808080"/>
            </a:solidFill>
          </a:ln>
        </p:spPr>
        <p:txBody>
          <a:bodyPr vert="horz" wrap="square" lIns="0" tIns="24130" rIns="0" bIns="0" rtlCol="0">
            <a:spAutoFit/>
          </a:bodyPr>
          <a:lstStyle/>
          <a:p>
            <a:pPr marL="89535">
              <a:lnSpc>
                <a:spcPts val="1860"/>
              </a:lnSpc>
              <a:spcBef>
                <a:spcPts val="190"/>
              </a:spcBef>
            </a:pPr>
            <a:r>
              <a:rPr sz="1600" spc="-5" dirty="0">
                <a:latin typeface="メイリオ"/>
                <a:cs typeface="メイリオ"/>
              </a:rPr>
              <a:t>【これまでの主な成果】</a:t>
            </a:r>
            <a:endParaRPr sz="1600" dirty="0">
              <a:latin typeface="メイリオ"/>
              <a:cs typeface="メイリオ"/>
            </a:endParaRPr>
          </a:p>
          <a:p>
            <a:pPr marL="318135">
              <a:lnSpc>
                <a:spcPts val="2820"/>
              </a:lnSpc>
            </a:pPr>
            <a:r>
              <a:rPr sz="2000" b="1" spc="-5" dirty="0">
                <a:solidFill>
                  <a:srgbClr val="FF0000"/>
                </a:solidFill>
                <a:latin typeface="メイリオ"/>
                <a:cs typeface="メイリオ"/>
              </a:rPr>
              <a:t>96％</a:t>
            </a:r>
            <a:r>
              <a:rPr sz="2000" b="1" dirty="0">
                <a:solidFill>
                  <a:srgbClr val="FF0000"/>
                </a:solidFill>
                <a:latin typeface="メイリオ"/>
                <a:cs typeface="メイリオ"/>
              </a:rPr>
              <a:t>の事業者が売上増加</a:t>
            </a:r>
            <a:endParaRPr sz="2000" dirty="0">
              <a:latin typeface="メイリオ"/>
              <a:cs typeface="メイリオ"/>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64323" y="2740486"/>
            <a:ext cx="1449881" cy="14486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2107" y="670559"/>
            <a:ext cx="9686925" cy="603885"/>
          </a:xfrm>
          <a:custGeom>
            <a:avLst/>
            <a:gdLst/>
            <a:ahLst/>
            <a:cxnLst/>
            <a:rect l="l" t="t" r="r" b="b"/>
            <a:pathLst>
              <a:path w="9686925" h="603885">
                <a:moveTo>
                  <a:pt x="0" y="603288"/>
                </a:moveTo>
                <a:lnTo>
                  <a:pt x="9686366" y="603288"/>
                </a:lnTo>
                <a:lnTo>
                  <a:pt x="9686366" y="0"/>
                </a:lnTo>
                <a:lnTo>
                  <a:pt x="0" y="0"/>
                </a:lnTo>
                <a:lnTo>
                  <a:pt x="0" y="603288"/>
                </a:lnTo>
                <a:close/>
              </a:path>
            </a:pathLst>
          </a:custGeom>
          <a:solidFill>
            <a:srgbClr val="0070C0"/>
          </a:solidFill>
        </p:spPr>
        <p:txBody>
          <a:bodyPr wrap="square" lIns="0" tIns="0" rIns="0" bIns="0" rtlCol="0"/>
          <a:lstStyle/>
          <a:p>
            <a:endParaRPr/>
          </a:p>
        </p:txBody>
      </p:sp>
      <p:sp>
        <p:nvSpPr>
          <p:cNvPr id="4" name="object 4"/>
          <p:cNvSpPr/>
          <p:nvPr/>
        </p:nvSpPr>
        <p:spPr>
          <a:xfrm>
            <a:off x="121920" y="1885188"/>
            <a:ext cx="2321560" cy="316865"/>
          </a:xfrm>
          <a:custGeom>
            <a:avLst/>
            <a:gdLst/>
            <a:ahLst/>
            <a:cxnLst/>
            <a:rect l="l" t="t" r="r" b="b"/>
            <a:pathLst>
              <a:path w="2321560" h="316864">
                <a:moveTo>
                  <a:pt x="0" y="316725"/>
                </a:moveTo>
                <a:lnTo>
                  <a:pt x="2321052" y="316725"/>
                </a:lnTo>
                <a:lnTo>
                  <a:pt x="2321052" y="0"/>
                </a:lnTo>
                <a:lnTo>
                  <a:pt x="0" y="0"/>
                </a:lnTo>
                <a:lnTo>
                  <a:pt x="0" y="316725"/>
                </a:lnTo>
                <a:close/>
              </a:path>
            </a:pathLst>
          </a:custGeom>
          <a:solidFill>
            <a:srgbClr val="0070C0"/>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2094764570"/>
              </p:ext>
            </p:extLst>
          </p:nvPr>
        </p:nvGraphicFramePr>
        <p:xfrm>
          <a:off x="162787" y="3200400"/>
          <a:ext cx="7230745" cy="1619885"/>
        </p:xfrm>
        <a:graphic>
          <a:graphicData uri="http://schemas.openxmlformats.org/drawingml/2006/table">
            <a:tbl>
              <a:tblPr firstRow="1" bandRow="1">
                <a:tableStyleId>{2D5ABB26-0587-4C30-8999-92F81FD0307C}</a:tableStyleId>
              </a:tblPr>
              <a:tblGrid>
                <a:gridCol w="2403475">
                  <a:extLst>
                    <a:ext uri="{9D8B030D-6E8A-4147-A177-3AD203B41FA5}">
                      <a16:colId xmlns:a16="http://schemas.microsoft.com/office/drawing/2014/main" val="20000"/>
                    </a:ext>
                  </a:extLst>
                </a:gridCol>
                <a:gridCol w="1952625">
                  <a:extLst>
                    <a:ext uri="{9D8B030D-6E8A-4147-A177-3AD203B41FA5}">
                      <a16:colId xmlns:a16="http://schemas.microsoft.com/office/drawing/2014/main" val="20001"/>
                    </a:ext>
                  </a:extLst>
                </a:gridCol>
                <a:gridCol w="2874645">
                  <a:extLst>
                    <a:ext uri="{9D8B030D-6E8A-4147-A177-3AD203B41FA5}">
                      <a16:colId xmlns:a16="http://schemas.microsoft.com/office/drawing/2014/main" val="20002"/>
                    </a:ext>
                  </a:extLst>
                </a:gridCol>
              </a:tblGrid>
              <a:tr h="257810">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alpha val="50195"/>
                      </a:srgbClr>
                    </a:solidFill>
                  </a:tcPr>
                </a:tc>
                <a:tc>
                  <a:txBody>
                    <a:bodyPr/>
                    <a:lstStyle/>
                    <a:p>
                      <a:pPr marL="13335" algn="ctr">
                        <a:lnSpc>
                          <a:spcPts val="1789"/>
                        </a:lnSpc>
                      </a:pPr>
                      <a:r>
                        <a:rPr sz="1600" spc="-5" dirty="0">
                          <a:latin typeface="メイリオ"/>
                          <a:cs typeface="メイリオ"/>
                        </a:rPr>
                        <a:t>上限額</a:t>
                      </a:r>
                      <a:r>
                        <a:rPr sz="1575" spc="15" baseline="21164" dirty="0">
                          <a:latin typeface="メイリオ"/>
                          <a:cs typeface="メイリオ"/>
                        </a:rPr>
                        <a:t>※1</a:t>
                      </a:r>
                      <a:endParaRPr sz="1575" baseline="21164">
                        <a:latin typeface="メイリオ"/>
                        <a:cs typeface="メイリオ"/>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alpha val="50195"/>
                      </a:srgbClr>
                    </a:solidFill>
                  </a:tcPr>
                </a:tc>
                <a:tc>
                  <a:txBody>
                    <a:bodyPr/>
                    <a:lstStyle/>
                    <a:p>
                      <a:pPr algn="ctr">
                        <a:lnSpc>
                          <a:spcPts val="1789"/>
                        </a:lnSpc>
                      </a:pPr>
                      <a:r>
                        <a:rPr sz="1600" spc="-5" dirty="0">
                          <a:latin typeface="メイリオ"/>
                          <a:cs typeface="メイリオ"/>
                        </a:rPr>
                        <a:t>補助率</a:t>
                      </a:r>
                      <a:endParaRPr sz="1600">
                        <a:latin typeface="メイリオ"/>
                        <a:cs typeface="メイリオ"/>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alpha val="50195"/>
                      </a:srgbClr>
                    </a:solidFill>
                  </a:tcPr>
                </a:tc>
                <a:extLst>
                  <a:ext uri="{0D108BD9-81ED-4DB2-BD59-A6C34878D82A}">
                    <a16:rowId xmlns:a16="http://schemas.microsoft.com/office/drawing/2014/main" val="10000"/>
                  </a:ext>
                </a:extLst>
              </a:tr>
              <a:tr h="275590">
                <a:tc>
                  <a:txBody>
                    <a:bodyPr/>
                    <a:lstStyle/>
                    <a:p>
                      <a:pPr marL="12700" algn="ctr">
                        <a:lnSpc>
                          <a:spcPct val="100000"/>
                        </a:lnSpc>
                        <a:spcBef>
                          <a:spcPts val="5"/>
                        </a:spcBef>
                      </a:pPr>
                      <a:r>
                        <a:rPr sz="1600" spc="-5" dirty="0">
                          <a:latin typeface="メイリオ"/>
                          <a:cs typeface="メイリオ"/>
                        </a:rPr>
                        <a:t>一般型</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
                        </a:spcBef>
                      </a:pPr>
                      <a:r>
                        <a:rPr sz="1600" spc="-5" dirty="0">
                          <a:latin typeface="メイリオ"/>
                          <a:cs typeface="メイリオ"/>
                        </a:rPr>
                        <a:t>1000万円</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a:lnSpc>
                          <a:spcPct val="100000"/>
                        </a:lnSpc>
                        <a:spcBef>
                          <a:spcPts val="5"/>
                        </a:spcBef>
                      </a:pPr>
                      <a:r>
                        <a:rPr sz="1600" dirty="0">
                          <a:latin typeface="メイリオ"/>
                          <a:cs typeface="メイリオ"/>
                        </a:rPr>
                        <a:t>１／２</a:t>
                      </a:r>
                      <a:r>
                        <a:rPr sz="1575" baseline="21164" dirty="0">
                          <a:latin typeface="メイリオ"/>
                          <a:cs typeface="メイリオ"/>
                        </a:rPr>
                        <a:t>※2</a:t>
                      </a:r>
                      <a:endParaRPr sz="1575" baseline="21164">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20065">
                <a:tc>
                  <a:txBody>
                    <a:bodyPr/>
                    <a:lstStyle/>
                    <a:p>
                      <a:pPr marL="10795" algn="ctr">
                        <a:lnSpc>
                          <a:spcPct val="100000"/>
                        </a:lnSpc>
                        <a:spcBef>
                          <a:spcPts val="670"/>
                        </a:spcBef>
                      </a:pPr>
                      <a:r>
                        <a:rPr sz="1600" spc="-5" dirty="0">
                          <a:latin typeface="メイリオ"/>
                          <a:cs typeface="メイリオ"/>
                        </a:rPr>
                        <a:t>小規模型</a:t>
                      </a:r>
                      <a:endParaRPr sz="1600" dirty="0">
                        <a:latin typeface="メイリオ"/>
                        <a:cs typeface="メイリオ"/>
                      </a:endParaRP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670"/>
                        </a:spcBef>
                      </a:pPr>
                      <a:r>
                        <a:rPr sz="1600" spc="-5" dirty="0">
                          <a:latin typeface="メイリオ"/>
                          <a:cs typeface="メイリオ"/>
                        </a:rPr>
                        <a:t>500万円</a:t>
                      </a:r>
                      <a:endParaRPr sz="1600">
                        <a:latin typeface="メイリオ"/>
                        <a:cs typeface="メイリオ"/>
                      </a:endParaRP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marR="550545">
                        <a:lnSpc>
                          <a:spcPct val="100000"/>
                        </a:lnSpc>
                        <a:spcBef>
                          <a:spcPts val="10"/>
                        </a:spcBef>
                      </a:pPr>
                      <a:r>
                        <a:rPr sz="1600" spc="-5" dirty="0">
                          <a:latin typeface="メイリオ"/>
                          <a:cs typeface="メイリオ"/>
                        </a:rPr>
                        <a:t>小規模事業者</a:t>
                      </a:r>
                      <a:r>
                        <a:rPr sz="1600" spc="-45" dirty="0">
                          <a:latin typeface="メイリオ"/>
                          <a:cs typeface="メイリオ"/>
                        </a:rPr>
                        <a:t> </a:t>
                      </a:r>
                      <a:r>
                        <a:rPr sz="1600" spc="-5" dirty="0">
                          <a:latin typeface="メイリオ"/>
                          <a:cs typeface="メイリオ"/>
                        </a:rPr>
                        <a:t>２／３  その他事業者</a:t>
                      </a:r>
                      <a:r>
                        <a:rPr sz="1600" spc="-130" dirty="0">
                          <a:latin typeface="メイリオ"/>
                          <a:cs typeface="メイリオ"/>
                        </a:rPr>
                        <a:t> </a:t>
                      </a:r>
                      <a:r>
                        <a:rPr sz="1600" dirty="0">
                          <a:latin typeface="メイリオ"/>
                          <a:cs typeface="メイリオ"/>
                        </a:rPr>
                        <a:t>１／２</a:t>
                      </a:r>
                      <a:r>
                        <a:rPr sz="1575" baseline="21164" dirty="0">
                          <a:latin typeface="メイリオ"/>
                          <a:cs typeface="メイリオ"/>
                        </a:rPr>
                        <a:t>※2</a:t>
                      </a:r>
                      <a:endParaRPr sz="1575" baseline="21164">
                        <a:latin typeface="メイリオ"/>
                        <a:cs typeface="メイリオ"/>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83210">
                <a:tc>
                  <a:txBody>
                    <a:bodyPr/>
                    <a:lstStyle/>
                    <a:p>
                      <a:pPr marL="12700" algn="ctr">
                        <a:lnSpc>
                          <a:spcPct val="100000"/>
                        </a:lnSpc>
                        <a:spcBef>
                          <a:spcPts val="5"/>
                        </a:spcBef>
                      </a:pPr>
                      <a:r>
                        <a:rPr sz="1600" spc="-5" dirty="0">
                          <a:latin typeface="メイリオ"/>
                          <a:cs typeface="メイリオ"/>
                        </a:rPr>
                        <a:t>企業間</a:t>
                      </a:r>
                      <a:r>
                        <a:rPr sz="1600" spc="-20" dirty="0">
                          <a:latin typeface="メイリオ"/>
                          <a:cs typeface="メイリオ"/>
                        </a:rPr>
                        <a:t>デー</a:t>
                      </a:r>
                      <a:r>
                        <a:rPr sz="1600" spc="-5" dirty="0">
                          <a:latin typeface="メイリオ"/>
                          <a:cs typeface="メイリオ"/>
                        </a:rPr>
                        <a:t>タ活用型</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5"/>
                        </a:spcBef>
                      </a:pPr>
                      <a:r>
                        <a:rPr sz="1600" spc="-5" dirty="0">
                          <a:latin typeface="メイリオ"/>
                          <a:cs typeface="メイリオ"/>
                        </a:rPr>
                        <a:t>2000万円</a:t>
                      </a:r>
                      <a:r>
                        <a:rPr sz="1600" spc="-15" dirty="0">
                          <a:latin typeface="メイリオ"/>
                          <a:cs typeface="メイリオ"/>
                        </a:rPr>
                        <a:t>/</a:t>
                      </a:r>
                      <a:r>
                        <a:rPr sz="1600" spc="-20" dirty="0">
                          <a:latin typeface="メイリオ"/>
                          <a:cs typeface="メイリオ"/>
                        </a:rPr>
                        <a:t>者</a:t>
                      </a:r>
                      <a:r>
                        <a:rPr sz="1575" spc="15" baseline="21164" dirty="0">
                          <a:latin typeface="メイリオ"/>
                          <a:cs typeface="メイリオ"/>
                        </a:rPr>
                        <a:t>※3</a:t>
                      </a:r>
                      <a:endParaRPr sz="1575" baseline="21164">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a:lnSpc>
                          <a:spcPct val="100000"/>
                        </a:lnSpc>
                        <a:spcBef>
                          <a:spcPts val="70"/>
                        </a:spcBef>
                      </a:pPr>
                      <a:r>
                        <a:rPr sz="1600" dirty="0">
                          <a:latin typeface="メイリオ"/>
                          <a:cs typeface="メイリオ"/>
                        </a:rPr>
                        <a:t>1／2</a:t>
                      </a:r>
                      <a:r>
                        <a:rPr sz="1575" baseline="21164" dirty="0">
                          <a:latin typeface="メイリオ"/>
                          <a:cs typeface="メイリオ"/>
                        </a:rPr>
                        <a:t>※2</a:t>
                      </a:r>
                      <a:endParaRPr sz="1575" baseline="21164">
                        <a:latin typeface="メイリオ"/>
                        <a:cs typeface="メイリオ"/>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83210">
                <a:tc>
                  <a:txBody>
                    <a:bodyPr/>
                    <a:lstStyle/>
                    <a:p>
                      <a:pPr marL="12700" algn="ctr">
                        <a:lnSpc>
                          <a:spcPct val="100000"/>
                        </a:lnSpc>
                        <a:spcBef>
                          <a:spcPts val="5"/>
                        </a:spcBef>
                      </a:pPr>
                      <a:r>
                        <a:rPr sz="1600" spc="-5" dirty="0">
                          <a:latin typeface="メイリオ"/>
                          <a:cs typeface="メイリオ"/>
                        </a:rPr>
                        <a:t>地域経済牽引型</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
                        </a:spcBef>
                      </a:pPr>
                      <a:r>
                        <a:rPr sz="1600" spc="-5" dirty="0">
                          <a:latin typeface="メイリオ"/>
                          <a:cs typeface="メイリオ"/>
                        </a:rPr>
                        <a:t>1000万円</a:t>
                      </a:r>
                      <a:r>
                        <a:rPr sz="1600" spc="-15" dirty="0">
                          <a:latin typeface="メイリオ"/>
                          <a:cs typeface="メイリオ"/>
                        </a:rPr>
                        <a:t>/</a:t>
                      </a:r>
                      <a:r>
                        <a:rPr sz="1600" spc="-5" dirty="0">
                          <a:latin typeface="メイリオ"/>
                          <a:cs typeface="メイリオ"/>
                        </a:rPr>
                        <a:t>者</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0">
                        <a:lnSpc>
                          <a:spcPct val="100000"/>
                        </a:lnSpc>
                        <a:spcBef>
                          <a:spcPts val="70"/>
                        </a:spcBef>
                      </a:pPr>
                      <a:r>
                        <a:rPr sz="1600" spc="0" dirty="0">
                          <a:latin typeface="メイリオ"/>
                          <a:cs typeface="メイリオ"/>
                        </a:rPr>
                        <a:t>1／2</a:t>
                      </a:r>
                      <a:r>
                        <a:rPr sz="1575" spc="0" baseline="21164" dirty="0">
                          <a:latin typeface="メイリオ"/>
                          <a:cs typeface="メイリオ"/>
                        </a:rPr>
                        <a:t>※４</a:t>
                      </a:r>
                      <a:endParaRPr sz="1575" baseline="21164" dirty="0">
                        <a:latin typeface="メイリオ"/>
                        <a:cs typeface="メイリオ"/>
                      </a:endParaRPr>
                    </a:p>
                  </a:txBody>
                  <a:tcPr marL="0" marR="0" marT="88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268923" y="4914399"/>
            <a:ext cx="36195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※1</a:t>
            </a:r>
            <a:r>
              <a:rPr sz="1200" spc="-15" dirty="0">
                <a:latin typeface="メイリオ"/>
                <a:cs typeface="メイリオ"/>
              </a:rPr>
              <a:t> </a:t>
            </a:r>
            <a:r>
              <a:rPr sz="1200" dirty="0">
                <a:latin typeface="メイリオ"/>
                <a:cs typeface="メイリオ"/>
              </a:rPr>
              <a:t>専門家を活用する場合</a:t>
            </a:r>
            <a:r>
              <a:rPr sz="1200" spc="-35" dirty="0">
                <a:latin typeface="メイリオ"/>
                <a:cs typeface="メイリオ"/>
              </a:rPr>
              <a:t> </a:t>
            </a:r>
            <a:r>
              <a:rPr sz="1200" dirty="0">
                <a:latin typeface="メイリオ"/>
                <a:cs typeface="メイリオ"/>
              </a:rPr>
              <a:t>補助上限額</a:t>
            </a:r>
            <a:r>
              <a:rPr sz="1200" spc="-5" dirty="0">
                <a:latin typeface="メイリオ"/>
                <a:cs typeface="メイリオ"/>
              </a:rPr>
              <a:t>30</a:t>
            </a:r>
            <a:r>
              <a:rPr sz="1200" dirty="0">
                <a:latin typeface="メイリオ"/>
                <a:cs typeface="メイリオ"/>
              </a:rPr>
              <a:t>万円アップ</a:t>
            </a:r>
            <a:endParaRPr sz="1200">
              <a:latin typeface="メイリオ"/>
              <a:cs typeface="メイリオ"/>
            </a:endParaRPr>
          </a:p>
        </p:txBody>
      </p:sp>
      <p:sp>
        <p:nvSpPr>
          <p:cNvPr id="7" name="object 7"/>
          <p:cNvSpPr txBox="1"/>
          <p:nvPr/>
        </p:nvSpPr>
        <p:spPr>
          <a:xfrm>
            <a:off x="6105905" y="69342"/>
            <a:ext cx="3733800" cy="549910"/>
          </a:xfrm>
          <a:prstGeom prst="rect">
            <a:avLst/>
          </a:prstGeom>
          <a:ln w="28955">
            <a:solidFill>
              <a:srgbClr val="000000"/>
            </a:solidFill>
          </a:ln>
        </p:spPr>
        <p:txBody>
          <a:bodyPr vert="horz" wrap="square" lIns="0" tIns="43815" rIns="0" bIns="0" rtlCol="0">
            <a:spAutoFit/>
          </a:bodyPr>
          <a:lstStyle/>
          <a:p>
            <a:pPr marL="88265">
              <a:lnSpc>
                <a:spcPct val="100000"/>
              </a:lnSpc>
              <a:spcBef>
                <a:spcPts val="345"/>
              </a:spcBef>
            </a:pPr>
            <a:r>
              <a:rPr sz="1400" b="1" dirty="0">
                <a:latin typeface="メイリオ"/>
                <a:cs typeface="メイリオ"/>
              </a:rPr>
              <a:t>お問い合わせ先：</a:t>
            </a:r>
            <a:endParaRPr sz="1400">
              <a:latin typeface="メイリオ"/>
              <a:cs typeface="メイリオ"/>
            </a:endParaRPr>
          </a:p>
          <a:p>
            <a:pPr marL="88265">
              <a:lnSpc>
                <a:spcPct val="100000"/>
              </a:lnSpc>
            </a:pPr>
            <a:r>
              <a:rPr sz="1400" b="1" dirty="0">
                <a:latin typeface="メイリオ"/>
                <a:cs typeface="メイリオ"/>
              </a:rPr>
              <a:t>事務局：各都道府県中</a:t>
            </a:r>
            <a:r>
              <a:rPr sz="1400" b="1" spc="-15" dirty="0">
                <a:latin typeface="メイリオ"/>
                <a:cs typeface="メイリオ"/>
              </a:rPr>
              <a:t>小</a:t>
            </a:r>
            <a:r>
              <a:rPr sz="1400" b="1" dirty="0">
                <a:latin typeface="メイリオ"/>
                <a:cs typeface="メイリオ"/>
              </a:rPr>
              <a:t>企業</a:t>
            </a:r>
            <a:r>
              <a:rPr sz="1400" b="1" spc="-15" dirty="0">
                <a:latin typeface="メイリオ"/>
                <a:cs typeface="メイリオ"/>
              </a:rPr>
              <a:t>団</a:t>
            </a:r>
            <a:r>
              <a:rPr sz="1400" b="1" dirty="0">
                <a:latin typeface="メイリオ"/>
                <a:cs typeface="メイリオ"/>
              </a:rPr>
              <a:t>体中</a:t>
            </a:r>
            <a:r>
              <a:rPr sz="1400" b="1" spc="-15" dirty="0">
                <a:latin typeface="メイリオ"/>
                <a:cs typeface="メイリオ"/>
              </a:rPr>
              <a:t>央</a:t>
            </a:r>
            <a:r>
              <a:rPr sz="1400" b="1" dirty="0">
                <a:latin typeface="メイリオ"/>
                <a:cs typeface="メイリオ"/>
              </a:rPr>
              <a:t>会</a:t>
            </a:r>
            <a:endParaRPr sz="1400">
              <a:latin typeface="メイリオ"/>
              <a:cs typeface="メイリオ"/>
            </a:endParaRPr>
          </a:p>
        </p:txBody>
      </p:sp>
      <p:sp>
        <p:nvSpPr>
          <p:cNvPr id="8" name="object 8"/>
          <p:cNvSpPr txBox="1">
            <a:spLocks noGrp="1"/>
          </p:cNvSpPr>
          <p:nvPr>
            <p:ph type="title"/>
          </p:nvPr>
        </p:nvSpPr>
        <p:spPr>
          <a:xfrm>
            <a:off x="355600" y="136599"/>
            <a:ext cx="36830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施策②－１	設備投資支援</a:t>
            </a:r>
          </a:p>
        </p:txBody>
      </p:sp>
      <p:sp>
        <p:nvSpPr>
          <p:cNvPr id="9" name="object 9"/>
          <p:cNvSpPr txBox="1"/>
          <p:nvPr/>
        </p:nvSpPr>
        <p:spPr>
          <a:xfrm>
            <a:off x="109313" y="673858"/>
            <a:ext cx="9618345" cy="2082800"/>
          </a:xfrm>
          <a:prstGeom prst="rect">
            <a:avLst/>
          </a:prstGeom>
        </p:spPr>
        <p:txBody>
          <a:bodyPr vert="horz" wrap="square" lIns="0" tIns="29844" rIns="0" bIns="0" rtlCol="0">
            <a:spAutoFit/>
          </a:bodyPr>
          <a:lstStyle/>
          <a:p>
            <a:pPr marL="64769">
              <a:lnSpc>
                <a:spcPct val="100000"/>
              </a:lnSpc>
              <a:spcBef>
                <a:spcPts val="234"/>
              </a:spcBef>
            </a:pPr>
            <a:r>
              <a:rPr sz="2000" b="1" dirty="0">
                <a:solidFill>
                  <a:srgbClr val="FFFFFF"/>
                </a:solidFill>
                <a:latin typeface="メイリオ"/>
                <a:cs typeface="メイリオ"/>
              </a:rPr>
              <a:t>も</a:t>
            </a:r>
            <a:r>
              <a:rPr sz="2000" b="1" spc="-15" dirty="0">
                <a:solidFill>
                  <a:srgbClr val="FFFFFF"/>
                </a:solidFill>
                <a:latin typeface="メイリオ"/>
                <a:cs typeface="メイリオ"/>
              </a:rPr>
              <a:t>の</a:t>
            </a:r>
            <a:r>
              <a:rPr sz="2000" b="1" dirty="0">
                <a:solidFill>
                  <a:srgbClr val="FFFFFF"/>
                </a:solidFill>
                <a:latin typeface="メイリオ"/>
                <a:cs typeface="メイリオ"/>
              </a:rPr>
              <a:t>づくり・商業・</a:t>
            </a:r>
            <a:r>
              <a:rPr sz="2000" b="1" spc="-15" dirty="0">
                <a:solidFill>
                  <a:srgbClr val="FFFFFF"/>
                </a:solidFill>
                <a:latin typeface="メイリオ"/>
                <a:cs typeface="メイリオ"/>
              </a:rPr>
              <a:t>サ</a:t>
            </a:r>
            <a:r>
              <a:rPr sz="2000" b="1" dirty="0">
                <a:solidFill>
                  <a:srgbClr val="FFFFFF"/>
                </a:solidFill>
                <a:latin typeface="メイリオ"/>
                <a:cs typeface="メイリオ"/>
              </a:rPr>
              <a:t>ー</a:t>
            </a:r>
            <a:r>
              <a:rPr sz="2000" b="1" spc="-15" dirty="0">
                <a:solidFill>
                  <a:srgbClr val="FFFFFF"/>
                </a:solidFill>
                <a:latin typeface="メイリオ"/>
                <a:cs typeface="メイリオ"/>
              </a:rPr>
              <a:t>ビス</a:t>
            </a:r>
            <a:r>
              <a:rPr sz="2000" b="1" dirty="0">
                <a:solidFill>
                  <a:srgbClr val="FFFFFF"/>
                </a:solidFill>
                <a:latin typeface="メイリオ"/>
                <a:cs typeface="メイリオ"/>
              </a:rPr>
              <a:t>補</a:t>
            </a:r>
            <a:r>
              <a:rPr sz="2000" b="1" spc="-15" dirty="0">
                <a:solidFill>
                  <a:srgbClr val="FFFFFF"/>
                </a:solidFill>
                <a:latin typeface="メイリオ"/>
                <a:cs typeface="メイリオ"/>
              </a:rPr>
              <a:t>助</a:t>
            </a:r>
            <a:r>
              <a:rPr sz="2000" b="1" dirty="0">
                <a:solidFill>
                  <a:srgbClr val="FFFFFF"/>
                </a:solidFill>
                <a:latin typeface="メイリオ"/>
                <a:cs typeface="メイリオ"/>
              </a:rPr>
              <a:t>金</a:t>
            </a:r>
            <a:endParaRPr sz="2000" dirty="0">
              <a:latin typeface="メイリオ"/>
              <a:cs typeface="メイリオ"/>
            </a:endParaRPr>
          </a:p>
          <a:p>
            <a:pPr marL="1572260">
              <a:lnSpc>
                <a:spcPct val="100000"/>
              </a:lnSpc>
              <a:spcBef>
                <a:spcPts val="95"/>
              </a:spcBef>
            </a:pPr>
            <a:r>
              <a:rPr sz="1400" b="1" dirty="0">
                <a:solidFill>
                  <a:srgbClr val="FFFFFF"/>
                </a:solidFill>
                <a:latin typeface="メイリオ"/>
                <a:cs typeface="メイリオ"/>
              </a:rPr>
              <a:t>予算総額</a:t>
            </a:r>
            <a:r>
              <a:rPr sz="1400" b="1" spc="-5" dirty="0">
                <a:solidFill>
                  <a:srgbClr val="FFFFFF"/>
                </a:solidFill>
                <a:latin typeface="メイリオ"/>
                <a:cs typeface="メイリオ"/>
              </a:rPr>
              <a:t>：850</a:t>
            </a:r>
            <a:r>
              <a:rPr sz="1400" b="1" dirty="0">
                <a:solidFill>
                  <a:srgbClr val="FFFFFF"/>
                </a:solidFill>
                <a:latin typeface="メイリオ"/>
                <a:cs typeface="メイリオ"/>
              </a:rPr>
              <a:t>億円</a:t>
            </a:r>
            <a:r>
              <a:rPr sz="1400" b="1" spc="35" dirty="0">
                <a:solidFill>
                  <a:srgbClr val="FFFFFF"/>
                </a:solidFill>
                <a:latin typeface="メイリオ"/>
                <a:cs typeface="メイリオ"/>
              </a:rPr>
              <a:t> </a:t>
            </a:r>
            <a:r>
              <a:rPr sz="1400" b="1" dirty="0">
                <a:solidFill>
                  <a:srgbClr val="FFFFFF"/>
                </a:solidFill>
                <a:latin typeface="メイリオ"/>
                <a:cs typeface="メイリオ"/>
              </a:rPr>
              <a:t>［平成</a:t>
            </a:r>
            <a:r>
              <a:rPr sz="1400" b="1" spc="-5" dirty="0">
                <a:solidFill>
                  <a:srgbClr val="FFFFFF"/>
                </a:solidFill>
                <a:latin typeface="メイリオ"/>
                <a:cs typeface="メイリオ"/>
              </a:rPr>
              <a:t>30</a:t>
            </a:r>
            <a:r>
              <a:rPr sz="1400" b="1" dirty="0">
                <a:solidFill>
                  <a:srgbClr val="FFFFFF"/>
                </a:solidFill>
                <a:latin typeface="メイリオ"/>
                <a:cs typeface="メイリオ"/>
              </a:rPr>
              <a:t>年度</a:t>
            </a:r>
            <a:r>
              <a:rPr sz="1400" b="1" spc="-5" dirty="0">
                <a:solidFill>
                  <a:srgbClr val="FFFFFF"/>
                </a:solidFill>
                <a:latin typeface="メイリオ"/>
                <a:cs typeface="メイリオ"/>
              </a:rPr>
              <a:t>2</a:t>
            </a:r>
            <a:r>
              <a:rPr sz="1400" b="1" dirty="0">
                <a:solidFill>
                  <a:srgbClr val="FFFFFF"/>
                </a:solidFill>
                <a:latin typeface="メイリオ"/>
                <a:cs typeface="メイリオ"/>
              </a:rPr>
              <a:t>次補正予算</a:t>
            </a:r>
            <a:r>
              <a:rPr sz="1400" b="1" spc="-5" dirty="0">
                <a:solidFill>
                  <a:srgbClr val="FFFFFF"/>
                </a:solidFill>
                <a:latin typeface="メイリオ"/>
                <a:cs typeface="メイリオ"/>
              </a:rPr>
              <a:t>800</a:t>
            </a:r>
            <a:r>
              <a:rPr sz="1400" b="1" dirty="0">
                <a:solidFill>
                  <a:srgbClr val="FFFFFF"/>
                </a:solidFill>
                <a:latin typeface="メイリオ"/>
                <a:cs typeface="メイリオ"/>
              </a:rPr>
              <a:t>億円</a:t>
            </a:r>
            <a:r>
              <a:rPr sz="1400" b="1" spc="-15" dirty="0">
                <a:solidFill>
                  <a:srgbClr val="FFFFFF"/>
                </a:solidFill>
                <a:latin typeface="メイリオ"/>
                <a:cs typeface="メイリオ"/>
              </a:rPr>
              <a:t>、</a:t>
            </a:r>
            <a:r>
              <a:rPr sz="1400" b="1" dirty="0">
                <a:solidFill>
                  <a:srgbClr val="FFFFFF"/>
                </a:solidFill>
                <a:latin typeface="メイリオ"/>
                <a:cs typeface="メイリオ"/>
              </a:rPr>
              <a:t>平成</a:t>
            </a:r>
            <a:r>
              <a:rPr sz="1400" b="1" spc="-5" dirty="0">
                <a:solidFill>
                  <a:srgbClr val="FFFFFF"/>
                </a:solidFill>
                <a:latin typeface="メイリオ"/>
                <a:cs typeface="メイリオ"/>
              </a:rPr>
              <a:t>31</a:t>
            </a:r>
            <a:r>
              <a:rPr sz="1400" b="1" dirty="0">
                <a:solidFill>
                  <a:srgbClr val="FFFFFF"/>
                </a:solidFill>
                <a:latin typeface="メイリオ"/>
                <a:cs typeface="メイリオ"/>
              </a:rPr>
              <a:t>年</a:t>
            </a:r>
            <a:r>
              <a:rPr sz="1400" b="1" spc="-15" dirty="0">
                <a:solidFill>
                  <a:srgbClr val="FFFFFF"/>
                </a:solidFill>
                <a:latin typeface="メイリオ"/>
                <a:cs typeface="メイリオ"/>
              </a:rPr>
              <a:t>度</a:t>
            </a:r>
            <a:r>
              <a:rPr sz="1400" b="1" dirty="0">
                <a:solidFill>
                  <a:srgbClr val="FFFFFF"/>
                </a:solidFill>
                <a:latin typeface="メイリオ"/>
                <a:cs typeface="メイリオ"/>
              </a:rPr>
              <a:t>当初</a:t>
            </a:r>
            <a:r>
              <a:rPr sz="1400" b="1" spc="-15" dirty="0">
                <a:solidFill>
                  <a:srgbClr val="FFFFFF"/>
                </a:solidFill>
                <a:latin typeface="メイリオ"/>
                <a:cs typeface="メイリオ"/>
              </a:rPr>
              <a:t>予</a:t>
            </a:r>
            <a:r>
              <a:rPr sz="1400" b="1" dirty="0">
                <a:solidFill>
                  <a:srgbClr val="FFFFFF"/>
                </a:solidFill>
                <a:latin typeface="メイリオ"/>
                <a:cs typeface="メイリオ"/>
              </a:rPr>
              <a:t>算</a:t>
            </a:r>
            <a:r>
              <a:rPr sz="1400" b="1" spc="-5" dirty="0">
                <a:solidFill>
                  <a:srgbClr val="FFFFFF"/>
                </a:solidFill>
                <a:latin typeface="メイリオ"/>
                <a:cs typeface="メイリオ"/>
              </a:rPr>
              <a:t>案50</a:t>
            </a:r>
            <a:r>
              <a:rPr sz="1400" b="1" dirty="0">
                <a:solidFill>
                  <a:srgbClr val="FFFFFF"/>
                </a:solidFill>
                <a:latin typeface="メイリオ"/>
                <a:cs typeface="メイリオ"/>
              </a:rPr>
              <a:t>億</a:t>
            </a:r>
            <a:r>
              <a:rPr sz="1400" b="1" spc="-15" dirty="0">
                <a:solidFill>
                  <a:srgbClr val="FFFFFF"/>
                </a:solidFill>
                <a:latin typeface="メイリオ"/>
                <a:cs typeface="メイリオ"/>
              </a:rPr>
              <a:t>円</a:t>
            </a:r>
            <a:r>
              <a:rPr sz="1400" b="1" dirty="0">
                <a:solidFill>
                  <a:srgbClr val="FFFFFF"/>
                </a:solidFill>
                <a:latin typeface="メイリオ"/>
                <a:cs typeface="メイリオ"/>
              </a:rPr>
              <a:t>（新</a:t>
            </a:r>
            <a:r>
              <a:rPr sz="1400" b="1" spc="-15" dirty="0">
                <a:solidFill>
                  <a:srgbClr val="FFFFFF"/>
                </a:solidFill>
                <a:latin typeface="メイリオ"/>
                <a:cs typeface="メイリオ"/>
              </a:rPr>
              <a:t>規</a:t>
            </a:r>
            <a:r>
              <a:rPr sz="1400" b="1" dirty="0">
                <a:solidFill>
                  <a:srgbClr val="FFFFFF"/>
                </a:solidFill>
                <a:latin typeface="メイリオ"/>
                <a:cs typeface="メイリオ"/>
              </a:rPr>
              <a:t>）］</a:t>
            </a:r>
            <a:endParaRPr sz="1400" dirty="0">
              <a:latin typeface="メイリオ"/>
              <a:cs typeface="メイリオ"/>
            </a:endParaRPr>
          </a:p>
          <a:p>
            <a:pPr marL="107314" marR="567055">
              <a:lnSpc>
                <a:spcPct val="100000"/>
              </a:lnSpc>
              <a:spcBef>
                <a:spcPts val="930"/>
              </a:spcBef>
            </a:pPr>
            <a:r>
              <a:rPr sz="1600" b="1" spc="-5" dirty="0">
                <a:latin typeface="メイリオ"/>
                <a:cs typeface="メイリオ"/>
              </a:rPr>
              <a:t>新製品</a:t>
            </a:r>
            <a:r>
              <a:rPr sz="1600" b="1" dirty="0">
                <a:latin typeface="メイリオ"/>
                <a:cs typeface="メイリオ"/>
              </a:rPr>
              <a:t>開</a:t>
            </a:r>
            <a:r>
              <a:rPr sz="1600" b="1" spc="-5" dirty="0">
                <a:latin typeface="メイリオ"/>
                <a:cs typeface="メイリオ"/>
              </a:rPr>
              <a:t>発の</a:t>
            </a:r>
            <a:r>
              <a:rPr sz="1600" b="1" dirty="0">
                <a:latin typeface="メイリオ"/>
                <a:cs typeface="メイリオ"/>
              </a:rPr>
              <a:t>た</a:t>
            </a:r>
            <a:r>
              <a:rPr sz="1600" b="1" spc="-5" dirty="0">
                <a:latin typeface="メイリオ"/>
                <a:cs typeface="メイリオ"/>
              </a:rPr>
              <a:t>めの</a:t>
            </a:r>
            <a:r>
              <a:rPr sz="1600" b="1" spc="-5" dirty="0">
                <a:solidFill>
                  <a:srgbClr val="FF0000"/>
                </a:solidFill>
                <a:latin typeface="メイリオ"/>
                <a:cs typeface="メイリオ"/>
              </a:rPr>
              <a:t>製</a:t>
            </a:r>
            <a:r>
              <a:rPr sz="1600" b="1" dirty="0">
                <a:solidFill>
                  <a:srgbClr val="FF0000"/>
                </a:solidFill>
                <a:latin typeface="メイリオ"/>
                <a:cs typeface="メイリオ"/>
              </a:rPr>
              <a:t>造</a:t>
            </a:r>
            <a:r>
              <a:rPr sz="1600" b="1" spc="-5" dirty="0">
                <a:solidFill>
                  <a:srgbClr val="FF0000"/>
                </a:solidFill>
                <a:latin typeface="メイリオ"/>
                <a:cs typeface="メイリオ"/>
              </a:rPr>
              <a:t>機械</a:t>
            </a:r>
            <a:r>
              <a:rPr sz="1600" b="1" dirty="0">
                <a:solidFill>
                  <a:srgbClr val="FF0000"/>
                </a:solidFill>
                <a:latin typeface="メイリオ"/>
                <a:cs typeface="メイリオ"/>
              </a:rPr>
              <a:t>の</a:t>
            </a:r>
            <a:r>
              <a:rPr sz="1600" b="1" spc="-5" dirty="0">
                <a:solidFill>
                  <a:srgbClr val="FF0000"/>
                </a:solidFill>
                <a:latin typeface="メイリオ"/>
                <a:cs typeface="メイリオ"/>
              </a:rPr>
              <a:t>購入</a:t>
            </a:r>
            <a:r>
              <a:rPr sz="1600" b="1" spc="-5" dirty="0">
                <a:latin typeface="メイリオ"/>
                <a:cs typeface="メイリオ"/>
              </a:rPr>
              <a:t>や</a:t>
            </a:r>
            <a:r>
              <a:rPr sz="1600" b="1" dirty="0">
                <a:latin typeface="メイリオ"/>
                <a:cs typeface="メイリオ"/>
              </a:rPr>
              <a:t>効</a:t>
            </a:r>
            <a:r>
              <a:rPr sz="1600" b="1" spc="-5" dirty="0">
                <a:latin typeface="メイリオ"/>
                <a:cs typeface="メイリオ"/>
              </a:rPr>
              <a:t>率的</a:t>
            </a:r>
            <a:r>
              <a:rPr sz="1600" b="1" dirty="0">
                <a:latin typeface="メイリオ"/>
                <a:cs typeface="メイリオ"/>
              </a:rPr>
              <a:t>な</a:t>
            </a:r>
            <a:r>
              <a:rPr sz="1600" b="1" spc="-5" dirty="0">
                <a:solidFill>
                  <a:srgbClr val="FF0000"/>
                </a:solidFill>
                <a:latin typeface="メイリオ"/>
                <a:cs typeface="メイリオ"/>
              </a:rPr>
              <a:t>最新の</a:t>
            </a:r>
            <a:r>
              <a:rPr sz="1600" b="1" dirty="0">
                <a:solidFill>
                  <a:srgbClr val="FF0000"/>
                </a:solidFill>
                <a:latin typeface="メイリオ"/>
                <a:cs typeface="メイリオ"/>
              </a:rPr>
              <a:t>加</a:t>
            </a:r>
            <a:r>
              <a:rPr sz="1600" b="1" spc="-5" dirty="0">
                <a:solidFill>
                  <a:srgbClr val="FF0000"/>
                </a:solidFill>
                <a:latin typeface="メイリオ"/>
                <a:cs typeface="メイリオ"/>
              </a:rPr>
              <a:t>工機</a:t>
            </a:r>
            <a:r>
              <a:rPr sz="1600" b="1" dirty="0">
                <a:solidFill>
                  <a:srgbClr val="FF0000"/>
                </a:solidFill>
                <a:latin typeface="メイリオ"/>
                <a:cs typeface="メイリオ"/>
              </a:rPr>
              <a:t>等</a:t>
            </a:r>
            <a:r>
              <a:rPr sz="1600" b="1" spc="-5" dirty="0">
                <a:solidFill>
                  <a:srgbClr val="FF0000"/>
                </a:solidFill>
                <a:latin typeface="メイリオ"/>
                <a:cs typeface="メイリオ"/>
              </a:rPr>
              <a:t>の購入</a:t>
            </a:r>
            <a:r>
              <a:rPr sz="1600" b="1" dirty="0">
                <a:latin typeface="メイリオ"/>
                <a:cs typeface="メイリオ"/>
              </a:rPr>
              <a:t>や</a:t>
            </a:r>
            <a:r>
              <a:rPr sz="1600" b="1" spc="-5" dirty="0">
                <a:solidFill>
                  <a:srgbClr val="FF0000"/>
                </a:solidFill>
                <a:latin typeface="メイリオ"/>
                <a:cs typeface="メイリオ"/>
              </a:rPr>
              <a:t>システム構築</a:t>
            </a:r>
            <a:r>
              <a:rPr sz="1600" b="1" dirty="0">
                <a:solidFill>
                  <a:srgbClr val="FF0000"/>
                </a:solidFill>
                <a:latin typeface="メイリオ"/>
                <a:cs typeface="メイリオ"/>
              </a:rPr>
              <a:t>費</a:t>
            </a:r>
            <a:r>
              <a:rPr sz="1600" b="1" spc="-5" dirty="0">
                <a:solidFill>
                  <a:srgbClr val="FF0000"/>
                </a:solidFill>
                <a:latin typeface="メイリオ"/>
                <a:cs typeface="メイリオ"/>
              </a:rPr>
              <a:t>用</a:t>
            </a:r>
            <a:r>
              <a:rPr sz="1600" b="1" spc="-5" dirty="0">
                <a:latin typeface="メイリオ"/>
                <a:cs typeface="メイリオ"/>
              </a:rPr>
              <a:t>な</a:t>
            </a:r>
            <a:r>
              <a:rPr sz="1600" b="1" dirty="0">
                <a:latin typeface="メイリオ"/>
                <a:cs typeface="メイリオ"/>
              </a:rPr>
              <a:t>ど</a:t>
            </a:r>
            <a:r>
              <a:rPr sz="1600" b="1" spc="-5" dirty="0">
                <a:latin typeface="メイリオ"/>
                <a:cs typeface="メイリオ"/>
              </a:rPr>
              <a:t>を支 援し、中小企業の生産性向上を図り</a:t>
            </a:r>
            <a:r>
              <a:rPr sz="1600" b="1" dirty="0">
                <a:latin typeface="メイリオ"/>
                <a:cs typeface="メイリオ"/>
              </a:rPr>
              <a:t>ま</a:t>
            </a:r>
            <a:r>
              <a:rPr sz="1600" b="1" spc="-5" dirty="0">
                <a:latin typeface="メイリオ"/>
                <a:cs typeface="メイリオ"/>
              </a:rPr>
              <a:t>す。</a:t>
            </a:r>
            <a:endParaRPr sz="1600" dirty="0">
              <a:latin typeface="メイリオ"/>
              <a:cs typeface="メイリオ"/>
            </a:endParaRPr>
          </a:p>
          <a:p>
            <a:pPr marL="12700">
              <a:lnSpc>
                <a:spcPct val="100000"/>
              </a:lnSpc>
              <a:spcBef>
                <a:spcPts val="400"/>
              </a:spcBef>
            </a:pPr>
            <a:r>
              <a:rPr sz="1600" b="1" spc="-5" dirty="0">
                <a:solidFill>
                  <a:srgbClr val="FFFFFF"/>
                </a:solidFill>
                <a:latin typeface="メイリオ"/>
                <a:cs typeface="メイリオ"/>
              </a:rPr>
              <a:t>１．対象事業者</a:t>
            </a:r>
            <a:endParaRPr sz="1600" dirty="0">
              <a:latin typeface="メイリオ"/>
              <a:cs typeface="メイリオ"/>
            </a:endParaRPr>
          </a:p>
          <a:p>
            <a:pPr marL="64769" marR="532130" indent="-635">
              <a:lnSpc>
                <a:spcPct val="100000"/>
              </a:lnSpc>
              <a:spcBef>
                <a:spcPts val="960"/>
              </a:spcBef>
              <a:tabLst>
                <a:tab pos="3261995" algn="l"/>
              </a:tabLst>
            </a:pPr>
            <a:r>
              <a:rPr sz="1600" b="1" spc="-5" dirty="0">
                <a:latin typeface="メイリオ"/>
                <a:cs typeface="メイリオ"/>
              </a:rPr>
              <a:t>中小企業・小規模事業者等</a:t>
            </a:r>
            <a:r>
              <a:rPr sz="1575" baseline="26455" dirty="0">
                <a:latin typeface="メイリオ"/>
                <a:cs typeface="メイリオ"/>
              </a:rPr>
              <a:t>※</a:t>
            </a:r>
            <a:r>
              <a:rPr sz="1600" dirty="0">
                <a:latin typeface="メイリオ"/>
                <a:cs typeface="メイリオ"/>
              </a:rPr>
              <a:t>（3～5</a:t>
            </a:r>
            <a:r>
              <a:rPr sz="1600" spc="-5" dirty="0">
                <a:latin typeface="メイリオ"/>
                <a:cs typeface="メイリオ"/>
              </a:rPr>
              <a:t>年で</a:t>
            </a:r>
            <a:r>
              <a:rPr sz="1600" dirty="0">
                <a:latin typeface="メイリオ"/>
                <a:cs typeface="メイリオ"/>
              </a:rPr>
              <a:t>、</a:t>
            </a:r>
            <a:r>
              <a:rPr sz="1600" spc="-5" dirty="0">
                <a:latin typeface="メイリオ"/>
                <a:cs typeface="メイリオ"/>
              </a:rPr>
              <a:t>「付</a:t>
            </a:r>
            <a:r>
              <a:rPr sz="1600" dirty="0">
                <a:latin typeface="メイリオ"/>
                <a:cs typeface="メイリオ"/>
              </a:rPr>
              <a:t>加</a:t>
            </a:r>
            <a:r>
              <a:rPr sz="1600" spc="-5" dirty="0">
                <a:latin typeface="メイリオ"/>
                <a:cs typeface="メイリオ"/>
              </a:rPr>
              <a:t>価値</a:t>
            </a:r>
            <a:r>
              <a:rPr sz="1600" dirty="0">
                <a:latin typeface="メイリオ"/>
                <a:cs typeface="メイリオ"/>
              </a:rPr>
              <a:t>額</a:t>
            </a:r>
            <a:r>
              <a:rPr sz="1600" spc="-5" dirty="0">
                <a:latin typeface="メイリオ"/>
                <a:cs typeface="メイリオ"/>
              </a:rPr>
              <a:t>」年</a:t>
            </a:r>
            <a:r>
              <a:rPr sz="1600" dirty="0">
                <a:latin typeface="メイリオ"/>
                <a:cs typeface="メイリオ"/>
              </a:rPr>
              <a:t>率</a:t>
            </a:r>
            <a:r>
              <a:rPr sz="1600" spc="-5" dirty="0">
                <a:latin typeface="メイリオ"/>
                <a:cs typeface="メイリオ"/>
              </a:rPr>
              <a:t>3%</a:t>
            </a:r>
            <a:r>
              <a:rPr sz="1600" spc="30" dirty="0">
                <a:latin typeface="メイリオ"/>
                <a:cs typeface="メイリオ"/>
              </a:rPr>
              <a:t> </a:t>
            </a:r>
            <a:r>
              <a:rPr sz="1600" spc="-5" dirty="0">
                <a:latin typeface="メイリオ"/>
                <a:cs typeface="メイリオ"/>
              </a:rPr>
              <a:t>及び「経常利益」年率</a:t>
            </a:r>
            <a:r>
              <a:rPr sz="1600" spc="-145" dirty="0">
                <a:latin typeface="メイリオ"/>
                <a:cs typeface="メイリオ"/>
              </a:rPr>
              <a:t>1%</a:t>
            </a:r>
            <a:r>
              <a:rPr sz="1600" spc="-5" dirty="0">
                <a:latin typeface="メイリオ"/>
                <a:cs typeface="メイリオ"/>
              </a:rPr>
              <a:t>の向上 を達成で</a:t>
            </a:r>
            <a:r>
              <a:rPr sz="1600" spc="-20" dirty="0">
                <a:latin typeface="メイリオ"/>
                <a:cs typeface="メイリオ"/>
              </a:rPr>
              <a:t>きる</a:t>
            </a:r>
            <a:r>
              <a:rPr sz="1600" spc="-5" dirty="0">
                <a:latin typeface="メイリオ"/>
                <a:cs typeface="メイリオ"/>
              </a:rPr>
              <a:t>計画が必要です。）	</a:t>
            </a:r>
            <a:r>
              <a:rPr sz="1200" dirty="0">
                <a:latin typeface="メイリオ"/>
                <a:cs typeface="メイリオ"/>
              </a:rPr>
              <a:t>※一定の要件を満た</a:t>
            </a:r>
            <a:r>
              <a:rPr sz="1200" spc="-15" dirty="0">
                <a:latin typeface="メイリオ"/>
                <a:cs typeface="メイリオ"/>
              </a:rPr>
              <a:t>す</a:t>
            </a:r>
            <a:r>
              <a:rPr sz="1200" spc="-5" dirty="0">
                <a:latin typeface="メイリオ"/>
                <a:cs typeface="メイリオ"/>
              </a:rPr>
              <a:t>NPO</a:t>
            </a:r>
            <a:r>
              <a:rPr sz="1200" dirty="0">
                <a:latin typeface="メイリオ"/>
                <a:cs typeface="メイリオ"/>
              </a:rPr>
              <a:t>法人も申</a:t>
            </a:r>
            <a:r>
              <a:rPr sz="1200" spc="-15" dirty="0">
                <a:latin typeface="メイリオ"/>
                <a:cs typeface="メイリオ"/>
              </a:rPr>
              <a:t>請</a:t>
            </a:r>
            <a:r>
              <a:rPr sz="1200" dirty="0">
                <a:latin typeface="メイリオ"/>
                <a:cs typeface="メイリオ"/>
              </a:rPr>
              <a:t>対象</a:t>
            </a:r>
          </a:p>
        </p:txBody>
      </p:sp>
      <p:sp>
        <p:nvSpPr>
          <p:cNvPr id="10" name="object 10"/>
          <p:cNvSpPr/>
          <p:nvPr/>
        </p:nvSpPr>
        <p:spPr>
          <a:xfrm>
            <a:off x="126492" y="2869692"/>
            <a:ext cx="2321560" cy="335280"/>
          </a:xfrm>
          <a:custGeom>
            <a:avLst/>
            <a:gdLst/>
            <a:ahLst/>
            <a:cxnLst/>
            <a:rect l="l" t="t" r="r" b="b"/>
            <a:pathLst>
              <a:path w="2321560" h="335280">
                <a:moveTo>
                  <a:pt x="0" y="335000"/>
                </a:moveTo>
                <a:lnTo>
                  <a:pt x="2321052" y="335000"/>
                </a:lnTo>
                <a:lnTo>
                  <a:pt x="2321052" y="0"/>
                </a:lnTo>
                <a:lnTo>
                  <a:pt x="0" y="0"/>
                </a:lnTo>
                <a:lnTo>
                  <a:pt x="0" y="335000"/>
                </a:lnTo>
                <a:close/>
              </a:path>
            </a:pathLst>
          </a:custGeom>
          <a:solidFill>
            <a:srgbClr val="0070C0"/>
          </a:solidFill>
        </p:spPr>
        <p:txBody>
          <a:bodyPr wrap="square" lIns="0" tIns="0" rIns="0" bIns="0" rtlCol="0"/>
          <a:lstStyle/>
          <a:p>
            <a:endParaRPr/>
          </a:p>
        </p:txBody>
      </p:sp>
      <p:sp>
        <p:nvSpPr>
          <p:cNvPr id="11" name="object 11"/>
          <p:cNvSpPr txBox="1"/>
          <p:nvPr/>
        </p:nvSpPr>
        <p:spPr>
          <a:xfrm>
            <a:off x="114043" y="2871779"/>
            <a:ext cx="184975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メイリオ"/>
                <a:cs typeface="メイリオ"/>
              </a:rPr>
              <a:t>２．補助額、補助率</a:t>
            </a:r>
            <a:endParaRPr sz="1600">
              <a:latin typeface="メイリオ"/>
              <a:cs typeface="メイリオ"/>
            </a:endParaRPr>
          </a:p>
        </p:txBody>
      </p:sp>
      <p:sp>
        <p:nvSpPr>
          <p:cNvPr id="12" name="object 12"/>
          <p:cNvSpPr/>
          <p:nvPr/>
        </p:nvSpPr>
        <p:spPr>
          <a:xfrm>
            <a:off x="126492" y="5951220"/>
            <a:ext cx="2321560" cy="318770"/>
          </a:xfrm>
          <a:custGeom>
            <a:avLst/>
            <a:gdLst/>
            <a:ahLst/>
            <a:cxnLst/>
            <a:rect l="l" t="t" r="r" b="b"/>
            <a:pathLst>
              <a:path w="2321560" h="318770">
                <a:moveTo>
                  <a:pt x="0" y="318249"/>
                </a:moveTo>
                <a:lnTo>
                  <a:pt x="2321052" y="318249"/>
                </a:lnTo>
                <a:lnTo>
                  <a:pt x="2321052" y="0"/>
                </a:lnTo>
                <a:lnTo>
                  <a:pt x="0" y="0"/>
                </a:lnTo>
                <a:lnTo>
                  <a:pt x="0" y="318249"/>
                </a:lnTo>
                <a:close/>
              </a:path>
            </a:pathLst>
          </a:custGeom>
          <a:solidFill>
            <a:srgbClr val="0070C0"/>
          </a:solidFill>
        </p:spPr>
        <p:txBody>
          <a:bodyPr wrap="square" lIns="0" tIns="0" rIns="0" bIns="0" rtlCol="0"/>
          <a:lstStyle/>
          <a:p>
            <a:endParaRPr/>
          </a:p>
        </p:txBody>
      </p:sp>
      <p:sp>
        <p:nvSpPr>
          <p:cNvPr id="13" name="object 13"/>
          <p:cNvSpPr txBox="1"/>
          <p:nvPr/>
        </p:nvSpPr>
        <p:spPr>
          <a:xfrm>
            <a:off x="114043" y="5109471"/>
            <a:ext cx="9552940" cy="1104265"/>
          </a:xfrm>
          <a:prstGeom prst="rect">
            <a:avLst/>
          </a:prstGeom>
        </p:spPr>
        <p:txBody>
          <a:bodyPr vert="horz" wrap="square" lIns="0" tIns="12700" rIns="0" bIns="0" rtlCol="0">
            <a:spAutoFit/>
          </a:bodyPr>
          <a:lstStyle/>
          <a:p>
            <a:pPr marL="272415" marR="5080" indent="-106680">
              <a:lnSpc>
                <a:spcPct val="100000"/>
              </a:lnSpc>
              <a:spcBef>
                <a:spcPts val="100"/>
              </a:spcBef>
            </a:pPr>
            <a:r>
              <a:rPr sz="1200" dirty="0">
                <a:latin typeface="メイリオ"/>
                <a:cs typeface="メイリオ"/>
              </a:rPr>
              <a:t>※2</a:t>
            </a:r>
            <a:r>
              <a:rPr sz="1200" spc="180" dirty="0">
                <a:latin typeface="メイリオ"/>
                <a:cs typeface="メイリオ"/>
              </a:rPr>
              <a:t> </a:t>
            </a:r>
            <a:r>
              <a:rPr sz="1200" dirty="0">
                <a:latin typeface="メイリオ"/>
                <a:cs typeface="メイリオ"/>
              </a:rPr>
              <a:t>生産性向上特別措置法に基づく先端設備等導入計画の認定、又は中小企業等経営強化法に基づ</a:t>
            </a:r>
            <a:r>
              <a:rPr sz="1200" spc="-40" dirty="0">
                <a:latin typeface="メイリオ"/>
                <a:cs typeface="メイリオ"/>
              </a:rPr>
              <a:t> </a:t>
            </a:r>
            <a:r>
              <a:rPr sz="1200" dirty="0">
                <a:latin typeface="メイリオ"/>
                <a:cs typeface="メイリオ"/>
              </a:rPr>
              <a:t>く経営革新計画の承認を取得して一定 の要件を満たす者は、補助率2/3</a:t>
            </a:r>
            <a:endParaRPr sz="1200">
              <a:latin typeface="メイリオ"/>
              <a:cs typeface="メイリオ"/>
            </a:endParaRPr>
          </a:p>
          <a:p>
            <a:pPr marL="167005">
              <a:lnSpc>
                <a:spcPct val="100000"/>
              </a:lnSpc>
            </a:pPr>
            <a:r>
              <a:rPr sz="1200" dirty="0">
                <a:latin typeface="メイリオ"/>
                <a:cs typeface="メイリオ"/>
              </a:rPr>
              <a:t>※3</a:t>
            </a:r>
            <a:r>
              <a:rPr sz="1200" spc="25" dirty="0">
                <a:latin typeface="メイリオ"/>
                <a:cs typeface="メイリオ"/>
              </a:rPr>
              <a:t> </a:t>
            </a:r>
            <a:r>
              <a:rPr sz="1200" dirty="0">
                <a:latin typeface="メイリオ"/>
                <a:cs typeface="メイリオ"/>
              </a:rPr>
              <a:t>連携体は</a:t>
            </a:r>
            <a:r>
              <a:rPr sz="1200" spc="-5" dirty="0">
                <a:latin typeface="メイリオ"/>
                <a:cs typeface="メイリオ"/>
              </a:rPr>
              <a:t>10</a:t>
            </a:r>
            <a:r>
              <a:rPr sz="1200" dirty="0">
                <a:latin typeface="メイリオ"/>
                <a:cs typeface="メイリオ"/>
              </a:rPr>
              <a:t>者まで</a:t>
            </a:r>
            <a:r>
              <a:rPr sz="1200" spc="-5" dirty="0">
                <a:latin typeface="メイリオ"/>
                <a:cs typeface="メイリオ"/>
              </a:rPr>
              <a:t>（200</a:t>
            </a:r>
            <a:r>
              <a:rPr sz="1200" dirty="0">
                <a:latin typeface="メイリオ"/>
                <a:cs typeface="メイリオ"/>
              </a:rPr>
              <a:t>万円</a:t>
            </a:r>
            <a:r>
              <a:rPr sz="1200" spc="-5" dirty="0">
                <a:latin typeface="メイリオ"/>
                <a:cs typeface="メイリオ"/>
              </a:rPr>
              <a:t>×</a:t>
            </a:r>
            <a:r>
              <a:rPr sz="1200" dirty="0">
                <a:latin typeface="メイリオ"/>
                <a:cs typeface="メイリオ"/>
              </a:rPr>
              <a:t>連携体参加数を上限額に連携体内で配分可能）</a:t>
            </a:r>
            <a:endParaRPr sz="1200">
              <a:latin typeface="メイリオ"/>
              <a:cs typeface="メイリオ"/>
            </a:endParaRPr>
          </a:p>
          <a:p>
            <a:pPr marL="165735">
              <a:lnSpc>
                <a:spcPct val="100000"/>
              </a:lnSpc>
            </a:pPr>
            <a:r>
              <a:rPr sz="1200" dirty="0">
                <a:latin typeface="メイリオ"/>
                <a:cs typeface="メイリオ"/>
              </a:rPr>
              <a:t>※4</a:t>
            </a:r>
            <a:r>
              <a:rPr sz="1200" spc="200" dirty="0">
                <a:latin typeface="メイリオ"/>
                <a:cs typeface="メイリオ"/>
              </a:rPr>
              <a:t> </a:t>
            </a:r>
            <a:r>
              <a:rPr sz="1200" dirty="0">
                <a:latin typeface="メイリオ"/>
                <a:cs typeface="メイリオ"/>
              </a:rPr>
              <a:t>地域未来投資促進法に基づく地域経済牽引事業計画の承認を取得して一定の要件を満たす者は、</a:t>
            </a:r>
            <a:r>
              <a:rPr sz="1200" spc="0" dirty="0">
                <a:latin typeface="メイリオ"/>
                <a:cs typeface="メイリオ"/>
              </a:rPr>
              <a:t> </a:t>
            </a:r>
            <a:r>
              <a:rPr sz="1200" dirty="0">
                <a:latin typeface="メイリオ"/>
                <a:cs typeface="メイリオ"/>
              </a:rPr>
              <a:t>補助率2/3</a:t>
            </a:r>
            <a:endParaRPr sz="1200">
              <a:latin typeface="メイリオ"/>
              <a:cs typeface="メイリオ"/>
            </a:endParaRPr>
          </a:p>
          <a:p>
            <a:pPr marL="12700">
              <a:lnSpc>
                <a:spcPct val="100000"/>
              </a:lnSpc>
              <a:spcBef>
                <a:spcPts val="815"/>
              </a:spcBef>
            </a:pPr>
            <a:r>
              <a:rPr sz="1600" b="1" spc="-5" dirty="0">
                <a:solidFill>
                  <a:srgbClr val="FFFFFF"/>
                </a:solidFill>
                <a:latin typeface="メイリオ"/>
                <a:cs typeface="メイリオ"/>
              </a:rPr>
              <a:t>３．公募期間</a:t>
            </a:r>
            <a:endParaRPr sz="1600">
              <a:latin typeface="メイリオ"/>
              <a:cs typeface="メイリオ"/>
            </a:endParaRPr>
          </a:p>
        </p:txBody>
      </p:sp>
      <p:sp>
        <p:nvSpPr>
          <p:cNvPr id="14" name="object 14"/>
          <p:cNvSpPr txBox="1"/>
          <p:nvPr/>
        </p:nvSpPr>
        <p:spPr>
          <a:xfrm>
            <a:off x="360743" y="6303204"/>
            <a:ext cx="8559800" cy="459740"/>
          </a:xfrm>
          <a:prstGeom prst="rect">
            <a:avLst/>
          </a:prstGeom>
        </p:spPr>
        <p:txBody>
          <a:bodyPr vert="horz" wrap="square" lIns="0" tIns="12065" rIns="0" bIns="0" rtlCol="0">
            <a:spAutoFit/>
          </a:bodyPr>
          <a:lstStyle/>
          <a:p>
            <a:pPr marL="215265">
              <a:lnSpc>
                <a:spcPct val="100000"/>
              </a:lnSpc>
              <a:spcBef>
                <a:spcPts val="95"/>
              </a:spcBef>
            </a:pPr>
            <a:r>
              <a:rPr sz="1600" b="1" spc="-5" dirty="0">
                <a:latin typeface="メイリオ"/>
                <a:cs typeface="メイリオ"/>
              </a:rPr>
              <a:t>２月１８日（月）～５月８日（</a:t>
            </a:r>
            <a:r>
              <a:rPr sz="1600" b="1" dirty="0">
                <a:latin typeface="メイリオ"/>
                <a:cs typeface="メイリオ"/>
              </a:rPr>
              <a:t>水</a:t>
            </a:r>
            <a:r>
              <a:rPr sz="1600" b="1" spc="-5" dirty="0">
                <a:latin typeface="メイリオ"/>
                <a:cs typeface="メイリオ"/>
              </a:rPr>
              <a:t>）（</a:t>
            </a:r>
            <a:r>
              <a:rPr sz="1600" b="1" dirty="0">
                <a:latin typeface="メイリオ"/>
                <a:cs typeface="メイリオ"/>
              </a:rPr>
              <a:t>当</a:t>
            </a:r>
            <a:r>
              <a:rPr sz="1600" b="1" spc="-5" dirty="0">
                <a:latin typeface="メイリオ"/>
                <a:cs typeface="メイリオ"/>
              </a:rPr>
              <a:t>日消</a:t>
            </a:r>
            <a:r>
              <a:rPr sz="1600" b="1" dirty="0">
                <a:latin typeface="メイリオ"/>
                <a:cs typeface="メイリオ"/>
              </a:rPr>
              <a:t>印</a:t>
            </a:r>
            <a:r>
              <a:rPr sz="1600" b="1" spc="-5" dirty="0">
                <a:latin typeface="メイリオ"/>
                <a:cs typeface="メイリオ"/>
              </a:rPr>
              <a:t>有効</a:t>
            </a:r>
            <a:r>
              <a:rPr sz="1600" b="1" dirty="0">
                <a:latin typeface="メイリオ"/>
                <a:cs typeface="メイリオ"/>
              </a:rPr>
              <a:t>）</a:t>
            </a:r>
            <a:r>
              <a:rPr sz="1600" b="1" spc="-5" dirty="0">
                <a:latin typeface="メイリオ"/>
                <a:cs typeface="メイリオ"/>
              </a:rPr>
              <a:t>。６</a:t>
            </a:r>
            <a:r>
              <a:rPr sz="1600" b="1" dirty="0">
                <a:latin typeface="メイリオ"/>
                <a:cs typeface="メイリオ"/>
              </a:rPr>
              <a:t>月</a:t>
            </a:r>
            <a:r>
              <a:rPr sz="1600" b="1" spc="-5" dirty="0">
                <a:latin typeface="メイリオ"/>
                <a:cs typeface="メイリオ"/>
              </a:rPr>
              <a:t>中の</a:t>
            </a:r>
            <a:r>
              <a:rPr sz="1600" b="1" dirty="0">
                <a:latin typeface="メイリオ"/>
                <a:cs typeface="メイリオ"/>
              </a:rPr>
              <a:t>採</a:t>
            </a:r>
            <a:r>
              <a:rPr sz="1600" b="1" spc="-5" dirty="0">
                <a:latin typeface="メイリオ"/>
                <a:cs typeface="メイリオ"/>
              </a:rPr>
              <a:t>択発</a:t>
            </a:r>
            <a:r>
              <a:rPr sz="1600" b="1" dirty="0">
                <a:latin typeface="メイリオ"/>
                <a:cs typeface="メイリオ"/>
              </a:rPr>
              <a:t>表</a:t>
            </a:r>
            <a:r>
              <a:rPr sz="1600" b="1" spc="-5" dirty="0">
                <a:latin typeface="メイリオ"/>
                <a:cs typeface="メイリオ"/>
              </a:rPr>
              <a:t>を予</a:t>
            </a:r>
            <a:r>
              <a:rPr sz="1600" b="1" dirty="0">
                <a:latin typeface="メイリオ"/>
                <a:cs typeface="メイリオ"/>
              </a:rPr>
              <a:t>定</a:t>
            </a:r>
            <a:r>
              <a:rPr sz="1600" b="1" spc="-5" dirty="0">
                <a:latin typeface="メイリオ"/>
                <a:cs typeface="メイリオ"/>
              </a:rPr>
              <a:t>。</a:t>
            </a:r>
            <a:endParaRPr sz="1600">
              <a:latin typeface="メイリオ"/>
              <a:cs typeface="メイリオ"/>
            </a:endParaRPr>
          </a:p>
          <a:p>
            <a:pPr marL="12700">
              <a:lnSpc>
                <a:spcPct val="100000"/>
              </a:lnSpc>
              <a:spcBef>
                <a:spcPts val="65"/>
              </a:spcBef>
            </a:pPr>
            <a:r>
              <a:rPr sz="1200" dirty="0">
                <a:latin typeface="メイリオ"/>
                <a:cs typeface="メイリオ"/>
              </a:rPr>
              <a:t>（この他、早期に事業に着手できるよう、２月２３日（土）に公募を締め切り、３月中に採択発表を行うパターンも用意。）</a:t>
            </a:r>
            <a:endParaRPr sz="1200">
              <a:latin typeface="メイリオ"/>
              <a:cs typeface="メイリオ"/>
            </a:endParaRPr>
          </a:p>
        </p:txBody>
      </p:sp>
      <p:sp>
        <p:nvSpPr>
          <p:cNvPr id="15" name="object 15"/>
          <p:cNvSpPr/>
          <p:nvPr/>
        </p:nvSpPr>
        <p:spPr>
          <a:xfrm>
            <a:off x="761" y="3213356"/>
            <a:ext cx="7545705" cy="1013862"/>
          </a:xfrm>
          <a:custGeom>
            <a:avLst/>
            <a:gdLst/>
            <a:ahLst/>
            <a:cxnLst/>
            <a:rect l="l" t="t" r="r" b="b"/>
            <a:pathLst>
              <a:path w="7545705" h="1152525">
                <a:moveTo>
                  <a:pt x="0" y="192024"/>
                </a:moveTo>
                <a:lnTo>
                  <a:pt x="5071" y="147992"/>
                </a:lnTo>
                <a:lnTo>
                  <a:pt x="19516" y="107574"/>
                </a:lnTo>
                <a:lnTo>
                  <a:pt x="42183" y="71920"/>
                </a:lnTo>
                <a:lnTo>
                  <a:pt x="71920" y="42183"/>
                </a:lnTo>
                <a:lnTo>
                  <a:pt x="107574" y="19516"/>
                </a:lnTo>
                <a:lnTo>
                  <a:pt x="147992" y="5071"/>
                </a:lnTo>
                <a:lnTo>
                  <a:pt x="192024" y="0"/>
                </a:lnTo>
                <a:lnTo>
                  <a:pt x="7353300" y="0"/>
                </a:lnTo>
                <a:lnTo>
                  <a:pt x="7397331" y="5071"/>
                </a:lnTo>
                <a:lnTo>
                  <a:pt x="7437749" y="19516"/>
                </a:lnTo>
                <a:lnTo>
                  <a:pt x="7473403" y="42183"/>
                </a:lnTo>
                <a:lnTo>
                  <a:pt x="7503140" y="71920"/>
                </a:lnTo>
                <a:lnTo>
                  <a:pt x="7525807" y="107574"/>
                </a:lnTo>
                <a:lnTo>
                  <a:pt x="7540252" y="147992"/>
                </a:lnTo>
                <a:lnTo>
                  <a:pt x="7545324" y="192024"/>
                </a:lnTo>
                <a:lnTo>
                  <a:pt x="7545324" y="960119"/>
                </a:lnTo>
                <a:lnTo>
                  <a:pt x="7540252" y="1004147"/>
                </a:lnTo>
                <a:lnTo>
                  <a:pt x="7525807" y="1044564"/>
                </a:lnTo>
                <a:lnTo>
                  <a:pt x="7503140" y="1080218"/>
                </a:lnTo>
                <a:lnTo>
                  <a:pt x="7473403" y="1109956"/>
                </a:lnTo>
                <a:lnTo>
                  <a:pt x="7437749" y="1132625"/>
                </a:lnTo>
                <a:lnTo>
                  <a:pt x="7397331" y="1147072"/>
                </a:lnTo>
                <a:lnTo>
                  <a:pt x="7353300" y="1152144"/>
                </a:lnTo>
                <a:lnTo>
                  <a:pt x="192024" y="1152144"/>
                </a:lnTo>
                <a:lnTo>
                  <a:pt x="147992" y="1147072"/>
                </a:lnTo>
                <a:lnTo>
                  <a:pt x="107574" y="1132625"/>
                </a:lnTo>
                <a:lnTo>
                  <a:pt x="71920" y="1109956"/>
                </a:lnTo>
                <a:lnTo>
                  <a:pt x="42183" y="1080218"/>
                </a:lnTo>
                <a:lnTo>
                  <a:pt x="19516" y="1044564"/>
                </a:lnTo>
                <a:lnTo>
                  <a:pt x="5071" y="1004147"/>
                </a:lnTo>
                <a:lnTo>
                  <a:pt x="0" y="960119"/>
                </a:lnTo>
                <a:lnTo>
                  <a:pt x="0" y="192024"/>
                </a:lnTo>
                <a:close/>
              </a:path>
            </a:pathLst>
          </a:custGeom>
          <a:ln w="50292">
            <a:solidFill>
              <a:srgbClr val="FF0000"/>
            </a:solidFill>
          </a:ln>
        </p:spPr>
        <p:txBody>
          <a:bodyPr wrap="square" lIns="0" tIns="0" rIns="0" bIns="0" rtlCol="0"/>
          <a:lstStyle/>
          <a:p>
            <a:endParaRPr/>
          </a:p>
        </p:txBody>
      </p:sp>
      <p:sp>
        <p:nvSpPr>
          <p:cNvPr id="16" name="object 16"/>
          <p:cNvSpPr txBox="1"/>
          <p:nvPr/>
        </p:nvSpPr>
        <p:spPr>
          <a:xfrm>
            <a:off x="6471899" y="2783467"/>
            <a:ext cx="836294"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spc="-5" dirty="0" smtClean="0">
                <a:solidFill>
                  <a:srgbClr val="FF0000"/>
                </a:solidFill>
                <a:latin typeface="メイリオ"/>
                <a:cs typeface="メイリオ"/>
              </a:rPr>
              <a:t>補正予算</a:t>
            </a:r>
            <a:endParaRPr sz="1600" dirty="0">
              <a:latin typeface="メイリオ"/>
              <a:cs typeface="メイリオ"/>
            </a:endParaRPr>
          </a:p>
        </p:txBody>
      </p:sp>
      <p:sp>
        <p:nvSpPr>
          <p:cNvPr id="17" name="object 17"/>
          <p:cNvSpPr txBox="1"/>
          <p:nvPr/>
        </p:nvSpPr>
        <p:spPr>
          <a:xfrm>
            <a:off x="7530634" y="4447271"/>
            <a:ext cx="2247265" cy="57404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メイリオ"/>
                <a:cs typeface="メイリオ"/>
                <a:hlinkClick r:id="rId3"/>
              </a:rPr>
              <a:t>https://www.chuokai.or.jp/ho </a:t>
            </a:r>
            <a:r>
              <a:rPr sz="1200" spc="-10" dirty="0">
                <a:latin typeface="メイリオ"/>
                <a:cs typeface="メイリオ"/>
              </a:rPr>
              <a:t> </a:t>
            </a:r>
            <a:r>
              <a:rPr sz="1200" dirty="0">
                <a:latin typeface="メイリオ"/>
                <a:cs typeface="メイリオ"/>
              </a:rPr>
              <a:t>tinfo/mh_koubo20190218ne  </a:t>
            </a:r>
            <a:r>
              <a:rPr sz="1200" spc="-10" dirty="0">
                <a:latin typeface="メイリオ"/>
                <a:cs typeface="メイリオ"/>
              </a:rPr>
              <a:t>w.html</a:t>
            </a:r>
            <a:endParaRPr sz="1200">
              <a:latin typeface="メイリオ"/>
              <a:cs typeface="メイリオ"/>
            </a:endParaRPr>
          </a:p>
        </p:txBody>
      </p:sp>
      <p:sp>
        <p:nvSpPr>
          <p:cNvPr id="18" name="object 18"/>
          <p:cNvSpPr txBox="1"/>
          <p:nvPr/>
        </p:nvSpPr>
        <p:spPr>
          <a:xfrm>
            <a:off x="9573348" y="652862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a:t>
            </a:r>
            <a:r>
              <a:rPr sz="1400" dirty="0" smtClean="0">
                <a:latin typeface="メイリオ"/>
                <a:cs typeface="メイリオ"/>
              </a:rPr>
              <a:t>2</a:t>
            </a:r>
            <a:endParaRPr sz="1400" dirty="0">
              <a:latin typeface="メイリオ"/>
              <a:cs typeface="メイリオ"/>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51476" y="804672"/>
            <a:ext cx="4879975" cy="2936875"/>
          </a:xfrm>
          <a:custGeom>
            <a:avLst/>
            <a:gdLst/>
            <a:ahLst/>
            <a:cxnLst/>
            <a:rect l="l" t="t" r="r" b="b"/>
            <a:pathLst>
              <a:path w="4879975" h="2936875">
                <a:moveTo>
                  <a:pt x="0" y="0"/>
                </a:moveTo>
                <a:lnTo>
                  <a:pt x="4879848" y="0"/>
                </a:lnTo>
                <a:lnTo>
                  <a:pt x="4879848" y="2936748"/>
                </a:lnTo>
                <a:lnTo>
                  <a:pt x="0" y="2936748"/>
                </a:lnTo>
                <a:lnTo>
                  <a:pt x="0" y="0"/>
                </a:lnTo>
                <a:close/>
              </a:path>
            </a:pathLst>
          </a:custGeom>
          <a:solidFill>
            <a:srgbClr val="DCE6F2"/>
          </a:solidFill>
        </p:spPr>
        <p:txBody>
          <a:bodyPr wrap="square" lIns="0" tIns="0" rIns="0" bIns="0" rtlCol="0"/>
          <a:lstStyle/>
          <a:p>
            <a:endParaRPr/>
          </a:p>
        </p:txBody>
      </p:sp>
      <p:sp>
        <p:nvSpPr>
          <p:cNvPr id="3" name="object 3"/>
          <p:cNvSpPr/>
          <p:nvPr/>
        </p:nvSpPr>
        <p:spPr>
          <a:xfrm>
            <a:off x="4951476" y="804672"/>
            <a:ext cx="4879975" cy="2936875"/>
          </a:xfrm>
          <a:custGeom>
            <a:avLst/>
            <a:gdLst/>
            <a:ahLst/>
            <a:cxnLst/>
            <a:rect l="l" t="t" r="r" b="b"/>
            <a:pathLst>
              <a:path w="4879975" h="2936875">
                <a:moveTo>
                  <a:pt x="0" y="0"/>
                </a:moveTo>
                <a:lnTo>
                  <a:pt x="4879848" y="0"/>
                </a:lnTo>
                <a:lnTo>
                  <a:pt x="4879848" y="2936748"/>
                </a:lnTo>
                <a:lnTo>
                  <a:pt x="0" y="2936748"/>
                </a:lnTo>
                <a:lnTo>
                  <a:pt x="0" y="0"/>
                </a:lnTo>
                <a:close/>
              </a:path>
            </a:pathLst>
          </a:custGeom>
          <a:ln w="57912">
            <a:solidFill>
              <a:srgbClr val="0070C0"/>
            </a:solidFill>
          </a:ln>
        </p:spPr>
        <p:txBody>
          <a:bodyPr wrap="square" lIns="0" tIns="0" rIns="0" bIns="0" rtlCol="0"/>
          <a:lstStyle/>
          <a:p>
            <a:endParaRPr/>
          </a:p>
        </p:txBody>
      </p:sp>
      <p:sp>
        <p:nvSpPr>
          <p:cNvPr id="4" name="object 4"/>
          <p:cNvSpPr/>
          <p:nvPr/>
        </p:nvSpPr>
        <p:spPr>
          <a:xfrm>
            <a:off x="57911" y="804672"/>
            <a:ext cx="4823460" cy="2936875"/>
          </a:xfrm>
          <a:custGeom>
            <a:avLst/>
            <a:gdLst/>
            <a:ahLst/>
            <a:cxnLst/>
            <a:rect l="l" t="t" r="r" b="b"/>
            <a:pathLst>
              <a:path w="4823460" h="2936875">
                <a:moveTo>
                  <a:pt x="0" y="0"/>
                </a:moveTo>
                <a:lnTo>
                  <a:pt x="4823460" y="0"/>
                </a:lnTo>
                <a:lnTo>
                  <a:pt x="4823460" y="2936748"/>
                </a:lnTo>
                <a:lnTo>
                  <a:pt x="0" y="2936748"/>
                </a:lnTo>
                <a:lnTo>
                  <a:pt x="0" y="0"/>
                </a:lnTo>
                <a:close/>
              </a:path>
            </a:pathLst>
          </a:custGeom>
          <a:solidFill>
            <a:srgbClr val="DCE6F2"/>
          </a:solidFill>
        </p:spPr>
        <p:txBody>
          <a:bodyPr wrap="square" lIns="0" tIns="0" rIns="0" bIns="0" rtlCol="0"/>
          <a:lstStyle/>
          <a:p>
            <a:endParaRPr/>
          </a:p>
        </p:txBody>
      </p:sp>
      <p:sp>
        <p:nvSpPr>
          <p:cNvPr id="5" name="object 5"/>
          <p:cNvSpPr/>
          <p:nvPr/>
        </p:nvSpPr>
        <p:spPr>
          <a:xfrm>
            <a:off x="57911" y="804672"/>
            <a:ext cx="4823460" cy="2936875"/>
          </a:xfrm>
          <a:custGeom>
            <a:avLst/>
            <a:gdLst/>
            <a:ahLst/>
            <a:cxnLst/>
            <a:rect l="l" t="t" r="r" b="b"/>
            <a:pathLst>
              <a:path w="4823460" h="2936875">
                <a:moveTo>
                  <a:pt x="0" y="0"/>
                </a:moveTo>
                <a:lnTo>
                  <a:pt x="4823460" y="0"/>
                </a:lnTo>
                <a:lnTo>
                  <a:pt x="4823460" y="2936748"/>
                </a:lnTo>
                <a:lnTo>
                  <a:pt x="0" y="2936748"/>
                </a:lnTo>
                <a:lnTo>
                  <a:pt x="0" y="0"/>
                </a:lnTo>
                <a:close/>
              </a:path>
            </a:pathLst>
          </a:custGeom>
          <a:ln w="57912">
            <a:solidFill>
              <a:srgbClr val="0070C0"/>
            </a:solidFill>
          </a:ln>
        </p:spPr>
        <p:txBody>
          <a:bodyPr wrap="square" lIns="0" tIns="0" rIns="0" bIns="0" rtlCol="0"/>
          <a:lstStyle/>
          <a:p>
            <a:endParaRPr/>
          </a:p>
        </p:txBody>
      </p:sp>
      <p:sp>
        <p:nvSpPr>
          <p:cNvPr id="6" name="object 6"/>
          <p:cNvSpPr txBox="1"/>
          <p:nvPr/>
        </p:nvSpPr>
        <p:spPr>
          <a:xfrm>
            <a:off x="5998957" y="845155"/>
            <a:ext cx="711200" cy="299720"/>
          </a:xfrm>
          <a:prstGeom prst="rect">
            <a:avLst/>
          </a:prstGeom>
        </p:spPr>
        <p:txBody>
          <a:bodyPr vert="horz" wrap="square" lIns="0" tIns="12700" rIns="0" bIns="0" rtlCol="0">
            <a:spAutoFit/>
          </a:bodyPr>
          <a:lstStyle/>
          <a:p>
            <a:pPr marL="12700">
              <a:lnSpc>
                <a:spcPct val="100000"/>
              </a:lnSpc>
              <a:spcBef>
                <a:spcPts val="100"/>
              </a:spcBef>
            </a:pPr>
            <a:r>
              <a:rPr sz="1800" b="1" u="sng" dirty="0">
                <a:uFill>
                  <a:solidFill>
                    <a:srgbClr val="000000"/>
                  </a:solidFill>
                </a:uFill>
                <a:latin typeface="メイリオ"/>
                <a:cs typeface="メイリオ"/>
              </a:rPr>
              <a:t>興電舎</a:t>
            </a:r>
            <a:endParaRPr sz="1800">
              <a:latin typeface="メイリオ"/>
              <a:cs typeface="メイリオ"/>
            </a:endParaRPr>
          </a:p>
        </p:txBody>
      </p:sp>
      <p:sp>
        <p:nvSpPr>
          <p:cNvPr id="7" name="object 7"/>
          <p:cNvSpPr txBox="1"/>
          <p:nvPr/>
        </p:nvSpPr>
        <p:spPr>
          <a:xfrm>
            <a:off x="5084557" y="1119475"/>
            <a:ext cx="24809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(宮崎県、従業員</a:t>
            </a:r>
            <a:r>
              <a:rPr sz="1800" spc="-5" dirty="0">
                <a:latin typeface="メイリオ"/>
                <a:cs typeface="メイリオ"/>
              </a:rPr>
              <a:t>284</a:t>
            </a:r>
            <a:r>
              <a:rPr sz="1800" dirty="0">
                <a:latin typeface="メイリオ"/>
                <a:cs typeface="メイリオ"/>
              </a:rPr>
              <a:t>人)</a:t>
            </a:r>
            <a:endParaRPr sz="1800">
              <a:latin typeface="メイリオ"/>
              <a:cs typeface="メイリオ"/>
            </a:endParaRPr>
          </a:p>
        </p:txBody>
      </p:sp>
      <p:sp>
        <p:nvSpPr>
          <p:cNvPr id="8" name="object 8"/>
          <p:cNvSpPr txBox="1"/>
          <p:nvPr/>
        </p:nvSpPr>
        <p:spPr>
          <a:xfrm>
            <a:off x="2449829" y="1533905"/>
            <a:ext cx="2287905" cy="1892935"/>
          </a:xfrm>
          <a:prstGeom prst="rect">
            <a:avLst/>
          </a:prstGeom>
          <a:solidFill>
            <a:srgbClr val="F2F2F2"/>
          </a:solidFill>
          <a:ln w="28955">
            <a:solidFill>
              <a:srgbClr val="808080"/>
            </a:solidFill>
          </a:ln>
        </p:spPr>
        <p:txBody>
          <a:bodyPr vert="horz" wrap="square" lIns="0" tIns="14605" rIns="0" bIns="0" rtlCol="0">
            <a:spAutoFit/>
          </a:bodyPr>
          <a:lstStyle/>
          <a:p>
            <a:pPr marL="359410" marR="92710" indent="-269875" algn="just">
              <a:lnSpc>
                <a:spcPct val="100000"/>
              </a:lnSpc>
              <a:spcBef>
                <a:spcPts val="115"/>
              </a:spcBef>
              <a:buChar char="•"/>
              <a:tabLst>
                <a:tab pos="363220" algn="l"/>
              </a:tabLst>
            </a:pPr>
            <a:r>
              <a:rPr sz="1600" spc="-5" dirty="0">
                <a:latin typeface="メイリオ"/>
                <a:cs typeface="メイリオ"/>
              </a:rPr>
              <a:t>発泡スチロール</a:t>
            </a:r>
            <a:r>
              <a:rPr sz="1600" spc="-10" dirty="0">
                <a:latin typeface="メイリオ"/>
                <a:cs typeface="メイリオ"/>
              </a:rPr>
              <a:t>の</a:t>
            </a:r>
            <a:r>
              <a:rPr sz="1600" b="1" u="sng" spc="-5" dirty="0">
                <a:solidFill>
                  <a:srgbClr val="FF0000"/>
                </a:solidFill>
                <a:uFill>
                  <a:solidFill>
                    <a:srgbClr val="FF0000"/>
                  </a:solidFill>
                </a:uFill>
                <a:latin typeface="メイリオ"/>
                <a:cs typeface="メイリオ"/>
              </a:rPr>
              <a:t>リ サイク</a:t>
            </a:r>
            <a:r>
              <a:rPr sz="1600" b="1" u="sng" spc="-1630" dirty="0">
                <a:solidFill>
                  <a:srgbClr val="FF0000"/>
                </a:solidFill>
                <a:uFill>
                  <a:solidFill>
                    <a:srgbClr val="FF0000"/>
                  </a:solidFill>
                </a:uFill>
                <a:latin typeface="メイリオ"/>
                <a:cs typeface="メイリオ"/>
              </a:rPr>
              <a:t>ル</a:t>
            </a:r>
            <a:r>
              <a:rPr sz="1600" b="1" u="sng" spc="-5" dirty="0">
                <a:solidFill>
                  <a:srgbClr val="FF0000"/>
                </a:solidFill>
                <a:uFill>
                  <a:solidFill>
                    <a:srgbClr val="FF0000"/>
                  </a:solidFill>
                </a:uFill>
                <a:latin typeface="メイリオ"/>
                <a:cs typeface="メイリオ"/>
              </a:rPr>
              <a:t>の省エネ化と 悪臭対策</a:t>
            </a:r>
            <a:r>
              <a:rPr sz="1600" spc="-5" dirty="0">
                <a:latin typeface="メイリオ"/>
                <a:cs typeface="メイリオ"/>
              </a:rPr>
              <a:t>のため、最 新の減容機を導入</a:t>
            </a:r>
            <a:endParaRPr sz="1600">
              <a:latin typeface="メイリオ"/>
              <a:cs typeface="メイリオ"/>
            </a:endParaRPr>
          </a:p>
          <a:p>
            <a:pPr marL="359410" marR="95250" indent="-269875">
              <a:lnSpc>
                <a:spcPct val="100000"/>
              </a:lnSpc>
              <a:spcBef>
                <a:spcPts val="600"/>
              </a:spcBef>
              <a:buClr>
                <a:srgbClr val="000000"/>
              </a:buClr>
              <a:buFont typeface=""/>
              <a:buChar char="•"/>
              <a:tabLst>
                <a:tab pos="363220" algn="l"/>
              </a:tabLst>
            </a:pPr>
            <a:r>
              <a:rPr sz="1600" b="1" u="sng" spc="-5" dirty="0">
                <a:solidFill>
                  <a:srgbClr val="FF0000"/>
                </a:solidFill>
                <a:uFill>
                  <a:solidFill>
                    <a:srgbClr val="FF0000"/>
                  </a:solidFill>
                </a:uFill>
                <a:latin typeface="メイリオ"/>
                <a:cs typeface="メイリオ"/>
              </a:rPr>
              <a:t>燃料費</a:t>
            </a:r>
            <a:r>
              <a:rPr sz="1600" b="1" u="sng" spc="-10" dirty="0">
                <a:solidFill>
                  <a:srgbClr val="FF0000"/>
                </a:solidFill>
                <a:uFill>
                  <a:solidFill>
                    <a:srgbClr val="FF0000"/>
                  </a:solidFill>
                </a:uFill>
                <a:latin typeface="メイリオ"/>
                <a:cs typeface="メイリオ"/>
              </a:rPr>
              <a:t>が</a:t>
            </a:r>
            <a:r>
              <a:rPr sz="1600" b="1" u="sng" spc="-5" dirty="0">
                <a:solidFill>
                  <a:srgbClr val="FF0000"/>
                </a:solidFill>
                <a:uFill>
                  <a:solidFill>
                    <a:srgbClr val="FF0000"/>
                  </a:solidFill>
                </a:uFill>
                <a:latin typeface="メイリオ"/>
                <a:cs typeface="メイリオ"/>
              </a:rPr>
              <a:t>90%削減 </a:t>
            </a:r>
            <a:r>
              <a:rPr sz="1600" spc="-5" dirty="0">
                <a:latin typeface="メイリオ"/>
                <a:cs typeface="メイリオ"/>
              </a:rPr>
              <a:t>され、臭気指数も低 下</a:t>
            </a:r>
            <a:endParaRPr sz="1600">
              <a:latin typeface="メイリオ"/>
              <a:cs typeface="メイリオ"/>
            </a:endParaRPr>
          </a:p>
        </p:txBody>
      </p:sp>
      <p:sp>
        <p:nvSpPr>
          <p:cNvPr id="9" name="object 9"/>
          <p:cNvSpPr txBox="1"/>
          <p:nvPr/>
        </p:nvSpPr>
        <p:spPr>
          <a:xfrm>
            <a:off x="207204" y="855255"/>
            <a:ext cx="5588635" cy="574040"/>
          </a:xfrm>
          <a:prstGeom prst="rect">
            <a:avLst/>
          </a:prstGeom>
        </p:spPr>
        <p:txBody>
          <a:bodyPr vert="horz" wrap="square" lIns="0" tIns="12700" rIns="0" bIns="0" rtlCol="0">
            <a:spAutoFit/>
          </a:bodyPr>
          <a:lstStyle/>
          <a:p>
            <a:pPr marL="12700">
              <a:lnSpc>
                <a:spcPct val="100000"/>
              </a:lnSpc>
              <a:spcBef>
                <a:spcPts val="100"/>
              </a:spcBef>
              <a:tabLst>
                <a:tab pos="926465" algn="l"/>
                <a:tab pos="4889500" algn="l"/>
              </a:tabLst>
            </a:pPr>
            <a:r>
              <a:rPr sz="1800" dirty="0">
                <a:latin typeface="メイリオ"/>
                <a:cs typeface="メイリオ"/>
              </a:rPr>
              <a:t>事例①	</a:t>
            </a:r>
            <a:r>
              <a:rPr sz="1800" b="1" u="sng" dirty="0">
                <a:uFill>
                  <a:solidFill>
                    <a:srgbClr val="000000"/>
                  </a:solidFill>
                </a:uFill>
                <a:latin typeface="メイリオ"/>
                <a:cs typeface="メイリオ"/>
              </a:rPr>
              <a:t>秋田市民市場</a:t>
            </a:r>
            <a:r>
              <a:rPr sz="1800" b="1" dirty="0">
                <a:latin typeface="メイリオ"/>
                <a:cs typeface="メイリオ"/>
              </a:rPr>
              <a:t>	</a:t>
            </a:r>
            <a:r>
              <a:rPr sz="2700" baseline="3086" dirty="0">
                <a:latin typeface="メイリオ"/>
                <a:cs typeface="メイリオ"/>
              </a:rPr>
              <a:t>事例②</a:t>
            </a:r>
            <a:endParaRPr sz="2700" baseline="3086">
              <a:latin typeface="メイリオ"/>
              <a:cs typeface="メイリオ"/>
            </a:endParaRPr>
          </a:p>
          <a:p>
            <a:pPr marL="12700">
              <a:lnSpc>
                <a:spcPct val="100000"/>
              </a:lnSpc>
            </a:pPr>
            <a:r>
              <a:rPr sz="1800" dirty="0">
                <a:latin typeface="メイリオ"/>
                <a:cs typeface="メイリオ"/>
              </a:rPr>
              <a:t>（秋田県、組合員数</a:t>
            </a:r>
            <a:r>
              <a:rPr sz="1800" spc="-5" dirty="0">
                <a:latin typeface="メイリオ"/>
                <a:cs typeface="メイリオ"/>
              </a:rPr>
              <a:t>78</a:t>
            </a:r>
            <a:r>
              <a:rPr sz="1800" dirty="0">
                <a:latin typeface="メイリオ"/>
                <a:cs typeface="メイリオ"/>
              </a:rPr>
              <a:t>社）</a:t>
            </a:r>
            <a:endParaRPr sz="1800">
              <a:latin typeface="メイリオ"/>
              <a:cs typeface="メイリオ"/>
            </a:endParaRPr>
          </a:p>
        </p:txBody>
      </p:sp>
      <p:sp>
        <p:nvSpPr>
          <p:cNvPr id="10" name="object 10"/>
          <p:cNvSpPr/>
          <p:nvPr/>
        </p:nvSpPr>
        <p:spPr>
          <a:xfrm>
            <a:off x="7184897" y="1408938"/>
            <a:ext cx="2562225" cy="2399665"/>
          </a:xfrm>
          <a:custGeom>
            <a:avLst/>
            <a:gdLst/>
            <a:ahLst/>
            <a:cxnLst/>
            <a:rect l="l" t="t" r="r" b="b"/>
            <a:pathLst>
              <a:path w="2562225" h="2399665">
                <a:moveTo>
                  <a:pt x="0" y="2399538"/>
                </a:moveTo>
                <a:lnTo>
                  <a:pt x="2561844" y="2399538"/>
                </a:lnTo>
                <a:lnTo>
                  <a:pt x="2561844" y="0"/>
                </a:lnTo>
                <a:lnTo>
                  <a:pt x="0" y="0"/>
                </a:lnTo>
                <a:lnTo>
                  <a:pt x="0" y="2399538"/>
                </a:lnTo>
                <a:close/>
              </a:path>
            </a:pathLst>
          </a:custGeom>
          <a:solidFill>
            <a:srgbClr val="F2F2F2"/>
          </a:solidFill>
        </p:spPr>
        <p:txBody>
          <a:bodyPr wrap="square" lIns="0" tIns="0" rIns="0" bIns="0" rtlCol="0"/>
          <a:lstStyle/>
          <a:p>
            <a:endParaRPr/>
          </a:p>
        </p:txBody>
      </p:sp>
      <p:sp>
        <p:nvSpPr>
          <p:cNvPr id="11" name="object 11"/>
          <p:cNvSpPr/>
          <p:nvPr/>
        </p:nvSpPr>
        <p:spPr>
          <a:xfrm>
            <a:off x="7184897" y="1408938"/>
            <a:ext cx="2562225" cy="2482850"/>
          </a:xfrm>
          <a:custGeom>
            <a:avLst/>
            <a:gdLst/>
            <a:ahLst/>
            <a:cxnLst/>
            <a:rect l="l" t="t" r="r" b="b"/>
            <a:pathLst>
              <a:path w="2562225" h="2482850">
                <a:moveTo>
                  <a:pt x="0" y="0"/>
                </a:moveTo>
                <a:lnTo>
                  <a:pt x="2561844" y="0"/>
                </a:lnTo>
                <a:lnTo>
                  <a:pt x="2561844" y="2482596"/>
                </a:lnTo>
                <a:lnTo>
                  <a:pt x="0" y="2482596"/>
                </a:lnTo>
                <a:lnTo>
                  <a:pt x="0" y="0"/>
                </a:lnTo>
                <a:close/>
              </a:path>
            </a:pathLst>
          </a:custGeom>
          <a:ln w="28956">
            <a:solidFill>
              <a:srgbClr val="808080"/>
            </a:solidFill>
          </a:ln>
        </p:spPr>
        <p:txBody>
          <a:bodyPr wrap="square" lIns="0" tIns="0" rIns="0" bIns="0" rtlCol="0"/>
          <a:lstStyle/>
          <a:p>
            <a:endParaRPr/>
          </a:p>
        </p:txBody>
      </p:sp>
      <p:sp>
        <p:nvSpPr>
          <p:cNvPr id="12" name="object 12"/>
          <p:cNvSpPr txBox="1"/>
          <p:nvPr/>
        </p:nvSpPr>
        <p:spPr>
          <a:xfrm>
            <a:off x="7262603" y="1420956"/>
            <a:ext cx="2427605" cy="2376805"/>
          </a:xfrm>
          <a:prstGeom prst="rect">
            <a:avLst/>
          </a:prstGeom>
        </p:spPr>
        <p:txBody>
          <a:bodyPr vert="horz" wrap="square" lIns="0" tIns="1905" rIns="0" bIns="0" rtlCol="0">
            <a:spAutoFit/>
          </a:bodyPr>
          <a:lstStyle/>
          <a:p>
            <a:pPr marL="281940" marR="109855" indent="-269240" algn="just">
              <a:lnSpc>
                <a:spcPct val="104099"/>
              </a:lnSpc>
              <a:spcBef>
                <a:spcPts val="15"/>
              </a:spcBef>
              <a:buChar char="•"/>
              <a:tabLst>
                <a:tab pos="282575" algn="l"/>
              </a:tabLst>
            </a:pPr>
            <a:r>
              <a:rPr sz="1600" spc="-5" dirty="0">
                <a:latin typeface="メイリオ"/>
                <a:cs typeface="メイリオ"/>
              </a:rPr>
              <a:t>工場の大型回転機のメ ンテナンスサービスに 要す</a:t>
            </a:r>
            <a:r>
              <a:rPr sz="1600" spc="-10" dirty="0">
                <a:latin typeface="メイリオ"/>
                <a:cs typeface="メイリオ"/>
              </a:rPr>
              <a:t>る</a:t>
            </a:r>
            <a:r>
              <a:rPr sz="1600" b="1" u="sng" spc="-5" dirty="0">
                <a:solidFill>
                  <a:srgbClr val="FF0000"/>
                </a:solidFill>
                <a:uFill>
                  <a:solidFill>
                    <a:srgbClr val="FF0000"/>
                  </a:solidFill>
                </a:uFill>
                <a:latin typeface="メイリオ"/>
                <a:cs typeface="メイリオ"/>
              </a:rPr>
              <a:t>作業工数を減ら す</a:t>
            </a:r>
            <a:r>
              <a:rPr sz="1600" spc="-5" dirty="0">
                <a:latin typeface="メイリオ"/>
                <a:cs typeface="メイリオ"/>
              </a:rPr>
              <a:t>ため、回転軸の調整 に必要な検査機器を導 入</a:t>
            </a:r>
            <a:endParaRPr sz="1600">
              <a:latin typeface="メイリオ"/>
              <a:cs typeface="メイリオ"/>
            </a:endParaRPr>
          </a:p>
          <a:p>
            <a:pPr marL="281940" marR="5080" indent="-269240">
              <a:lnSpc>
                <a:spcPct val="104099"/>
              </a:lnSpc>
              <a:spcBef>
                <a:spcPts val="605"/>
              </a:spcBef>
              <a:buChar char="•"/>
              <a:tabLst>
                <a:tab pos="282575" algn="l"/>
              </a:tabLst>
            </a:pPr>
            <a:r>
              <a:rPr sz="1600" spc="-5" dirty="0">
                <a:latin typeface="メイリオ"/>
                <a:cs typeface="メイリオ"/>
              </a:rPr>
              <a:t>熟練工が不要になり、 </a:t>
            </a:r>
            <a:r>
              <a:rPr sz="1600" b="1" u="sng" spc="-5" dirty="0">
                <a:solidFill>
                  <a:srgbClr val="FF0000"/>
                </a:solidFill>
                <a:uFill>
                  <a:solidFill>
                    <a:srgbClr val="FF0000"/>
                  </a:solidFill>
                </a:uFill>
                <a:latin typeface="メイリオ"/>
                <a:cs typeface="メイリオ"/>
              </a:rPr>
              <a:t>作業工</a:t>
            </a:r>
            <a:r>
              <a:rPr sz="1600" b="1" u="sng" spc="0" dirty="0">
                <a:solidFill>
                  <a:srgbClr val="FF0000"/>
                </a:solidFill>
                <a:uFill>
                  <a:solidFill>
                    <a:srgbClr val="FF0000"/>
                  </a:solidFill>
                </a:uFill>
                <a:latin typeface="メイリオ"/>
                <a:cs typeface="メイリオ"/>
              </a:rPr>
              <a:t>数</a:t>
            </a:r>
            <a:r>
              <a:rPr sz="1600" b="1" u="sng" spc="-10" dirty="0">
                <a:solidFill>
                  <a:srgbClr val="FF0000"/>
                </a:solidFill>
                <a:uFill>
                  <a:solidFill>
                    <a:srgbClr val="FF0000"/>
                  </a:solidFill>
                </a:uFill>
                <a:latin typeface="メイリオ"/>
                <a:cs typeface="メイリオ"/>
              </a:rPr>
              <a:t>を</a:t>
            </a:r>
            <a:r>
              <a:rPr sz="1600" b="1" u="sng" spc="0" dirty="0">
                <a:solidFill>
                  <a:srgbClr val="FF0000"/>
                </a:solidFill>
                <a:uFill>
                  <a:solidFill>
                    <a:srgbClr val="FF0000"/>
                  </a:solidFill>
                </a:uFill>
                <a:latin typeface="メイリオ"/>
                <a:cs typeface="メイリオ"/>
              </a:rPr>
              <a:t>2</a:t>
            </a:r>
            <a:r>
              <a:rPr sz="1600" b="1" u="sng" spc="-5" dirty="0">
                <a:solidFill>
                  <a:srgbClr val="FF0000"/>
                </a:solidFill>
                <a:uFill>
                  <a:solidFill>
                    <a:srgbClr val="FF0000"/>
                  </a:solidFill>
                </a:uFill>
                <a:latin typeface="メイリオ"/>
                <a:cs typeface="メイリオ"/>
              </a:rPr>
              <a:t>0</a:t>
            </a:r>
            <a:r>
              <a:rPr sz="1600" b="1" u="sng" spc="0" dirty="0">
                <a:solidFill>
                  <a:srgbClr val="FF0000"/>
                </a:solidFill>
                <a:uFill>
                  <a:solidFill>
                    <a:srgbClr val="FF0000"/>
                  </a:solidFill>
                </a:uFill>
                <a:latin typeface="メイリオ"/>
                <a:cs typeface="メイリオ"/>
              </a:rPr>
              <a:t>%</a:t>
            </a:r>
            <a:r>
              <a:rPr sz="1600" b="1" u="sng" spc="-5" dirty="0">
                <a:solidFill>
                  <a:srgbClr val="FF0000"/>
                </a:solidFill>
                <a:uFill>
                  <a:solidFill>
                    <a:srgbClr val="FF0000"/>
                  </a:solidFill>
                </a:uFill>
                <a:latin typeface="メイリオ"/>
                <a:cs typeface="メイリオ"/>
              </a:rPr>
              <a:t>削減</a:t>
            </a:r>
            <a:r>
              <a:rPr sz="1600" spc="-5" dirty="0">
                <a:latin typeface="メイリオ"/>
                <a:cs typeface="メイリオ"/>
              </a:rPr>
              <a:t>、 受注機会も拡大</a:t>
            </a:r>
            <a:endParaRPr sz="1600">
              <a:latin typeface="メイリオ"/>
              <a:cs typeface="メイリオ"/>
            </a:endParaRPr>
          </a:p>
        </p:txBody>
      </p:sp>
      <p:sp>
        <p:nvSpPr>
          <p:cNvPr id="13" name="object 13"/>
          <p:cNvSpPr txBox="1">
            <a:spLocks noGrp="1"/>
          </p:cNvSpPr>
          <p:nvPr>
            <p:ph type="title"/>
          </p:nvPr>
        </p:nvSpPr>
        <p:spPr>
          <a:xfrm>
            <a:off x="344338" y="0"/>
            <a:ext cx="4902200" cy="698268"/>
          </a:xfrm>
          <a:prstGeom prst="rect">
            <a:avLst/>
          </a:prstGeom>
        </p:spPr>
        <p:txBody>
          <a:bodyPr vert="horz" wrap="square" lIns="0" tIns="43815" rIns="0" bIns="0" rtlCol="0">
            <a:spAutoFit/>
          </a:bodyPr>
          <a:lstStyle/>
          <a:p>
            <a:pPr marL="12700">
              <a:lnSpc>
                <a:spcPct val="100000"/>
              </a:lnSpc>
              <a:spcBef>
                <a:spcPts val="345"/>
              </a:spcBef>
              <a:tabLst>
                <a:tab pos="1840864" algn="l"/>
              </a:tabLst>
            </a:pPr>
            <a:r>
              <a:rPr sz="2000" dirty="0"/>
              <a:t>施策②－１	設備投資支援</a:t>
            </a:r>
          </a:p>
          <a:p>
            <a:pPr marL="12700">
              <a:lnSpc>
                <a:spcPct val="100000"/>
              </a:lnSpc>
              <a:spcBef>
                <a:spcPts val="250"/>
              </a:spcBef>
            </a:pPr>
            <a:r>
              <a:rPr sz="2000" dirty="0"/>
              <a:t>（参考）ものづくり補助金活用事例</a:t>
            </a:r>
          </a:p>
        </p:txBody>
      </p:sp>
      <p:sp>
        <p:nvSpPr>
          <p:cNvPr id="14" name="object 14"/>
          <p:cNvSpPr/>
          <p:nvPr/>
        </p:nvSpPr>
        <p:spPr>
          <a:xfrm>
            <a:off x="236220" y="1520952"/>
            <a:ext cx="2106167" cy="2138171"/>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5098275" y="1509483"/>
            <a:ext cx="2011001" cy="211775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6388" y="3811523"/>
            <a:ext cx="4825365" cy="3005455"/>
          </a:xfrm>
          <a:custGeom>
            <a:avLst/>
            <a:gdLst/>
            <a:ahLst/>
            <a:cxnLst/>
            <a:rect l="l" t="t" r="r" b="b"/>
            <a:pathLst>
              <a:path w="4825365" h="3005454">
                <a:moveTo>
                  <a:pt x="0" y="0"/>
                </a:moveTo>
                <a:lnTo>
                  <a:pt x="4824984" y="0"/>
                </a:lnTo>
                <a:lnTo>
                  <a:pt x="4824984" y="3005328"/>
                </a:lnTo>
                <a:lnTo>
                  <a:pt x="0" y="3005328"/>
                </a:lnTo>
                <a:lnTo>
                  <a:pt x="0" y="0"/>
                </a:lnTo>
                <a:close/>
              </a:path>
            </a:pathLst>
          </a:custGeom>
          <a:solidFill>
            <a:srgbClr val="DCE6F2"/>
          </a:solidFill>
        </p:spPr>
        <p:txBody>
          <a:bodyPr wrap="square" lIns="0" tIns="0" rIns="0" bIns="0" rtlCol="0"/>
          <a:lstStyle/>
          <a:p>
            <a:endParaRPr/>
          </a:p>
        </p:txBody>
      </p:sp>
      <p:sp>
        <p:nvSpPr>
          <p:cNvPr id="17" name="object 17"/>
          <p:cNvSpPr/>
          <p:nvPr/>
        </p:nvSpPr>
        <p:spPr>
          <a:xfrm>
            <a:off x="56388" y="3811523"/>
            <a:ext cx="4825365" cy="3005455"/>
          </a:xfrm>
          <a:custGeom>
            <a:avLst/>
            <a:gdLst/>
            <a:ahLst/>
            <a:cxnLst/>
            <a:rect l="l" t="t" r="r" b="b"/>
            <a:pathLst>
              <a:path w="4825365" h="3005454">
                <a:moveTo>
                  <a:pt x="0" y="0"/>
                </a:moveTo>
                <a:lnTo>
                  <a:pt x="4824984" y="0"/>
                </a:lnTo>
                <a:lnTo>
                  <a:pt x="4824984" y="3005328"/>
                </a:lnTo>
                <a:lnTo>
                  <a:pt x="0" y="3005328"/>
                </a:lnTo>
                <a:lnTo>
                  <a:pt x="0" y="0"/>
                </a:lnTo>
                <a:close/>
              </a:path>
            </a:pathLst>
          </a:custGeom>
          <a:ln w="57911">
            <a:solidFill>
              <a:srgbClr val="0070C0"/>
            </a:solidFill>
          </a:ln>
        </p:spPr>
        <p:txBody>
          <a:bodyPr wrap="square" lIns="0" tIns="0" rIns="0" bIns="0" rtlCol="0"/>
          <a:lstStyle/>
          <a:p>
            <a:endParaRPr/>
          </a:p>
        </p:txBody>
      </p:sp>
      <p:sp>
        <p:nvSpPr>
          <p:cNvPr id="18" name="object 18"/>
          <p:cNvSpPr/>
          <p:nvPr/>
        </p:nvSpPr>
        <p:spPr>
          <a:xfrm>
            <a:off x="4951476" y="3808476"/>
            <a:ext cx="4893945" cy="3008630"/>
          </a:xfrm>
          <a:custGeom>
            <a:avLst/>
            <a:gdLst/>
            <a:ahLst/>
            <a:cxnLst/>
            <a:rect l="l" t="t" r="r" b="b"/>
            <a:pathLst>
              <a:path w="4893945" h="3008629">
                <a:moveTo>
                  <a:pt x="0" y="0"/>
                </a:moveTo>
                <a:lnTo>
                  <a:pt x="4893564" y="0"/>
                </a:lnTo>
                <a:lnTo>
                  <a:pt x="4893564" y="3008376"/>
                </a:lnTo>
                <a:lnTo>
                  <a:pt x="0" y="3008376"/>
                </a:lnTo>
                <a:lnTo>
                  <a:pt x="0" y="0"/>
                </a:lnTo>
                <a:close/>
              </a:path>
            </a:pathLst>
          </a:custGeom>
          <a:solidFill>
            <a:srgbClr val="DCE6F2"/>
          </a:solidFill>
        </p:spPr>
        <p:txBody>
          <a:bodyPr wrap="square" lIns="0" tIns="0" rIns="0" bIns="0" rtlCol="0"/>
          <a:lstStyle/>
          <a:p>
            <a:endParaRPr/>
          </a:p>
        </p:txBody>
      </p:sp>
      <p:sp>
        <p:nvSpPr>
          <p:cNvPr id="19" name="object 19"/>
          <p:cNvSpPr/>
          <p:nvPr/>
        </p:nvSpPr>
        <p:spPr>
          <a:xfrm>
            <a:off x="4951476" y="3808476"/>
            <a:ext cx="4893945" cy="3008630"/>
          </a:xfrm>
          <a:custGeom>
            <a:avLst/>
            <a:gdLst/>
            <a:ahLst/>
            <a:cxnLst/>
            <a:rect l="l" t="t" r="r" b="b"/>
            <a:pathLst>
              <a:path w="4893945" h="3008629">
                <a:moveTo>
                  <a:pt x="0" y="0"/>
                </a:moveTo>
                <a:lnTo>
                  <a:pt x="4893564" y="0"/>
                </a:lnTo>
                <a:lnTo>
                  <a:pt x="4893564" y="3008376"/>
                </a:lnTo>
                <a:lnTo>
                  <a:pt x="0" y="3008376"/>
                </a:lnTo>
                <a:lnTo>
                  <a:pt x="0" y="0"/>
                </a:lnTo>
                <a:close/>
              </a:path>
            </a:pathLst>
          </a:custGeom>
          <a:ln w="57912">
            <a:solidFill>
              <a:srgbClr val="0070C0"/>
            </a:solidFill>
          </a:ln>
        </p:spPr>
        <p:txBody>
          <a:bodyPr wrap="square" lIns="0" tIns="0" rIns="0" bIns="0" rtlCol="0"/>
          <a:lstStyle/>
          <a:p>
            <a:endParaRPr/>
          </a:p>
        </p:txBody>
      </p:sp>
      <p:sp>
        <p:nvSpPr>
          <p:cNvPr id="20" name="object 20"/>
          <p:cNvSpPr txBox="1"/>
          <p:nvPr/>
        </p:nvSpPr>
        <p:spPr>
          <a:xfrm>
            <a:off x="233329" y="4022026"/>
            <a:ext cx="2595245" cy="57404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事例③	</a:t>
            </a:r>
            <a:r>
              <a:rPr sz="1800" b="1" u="sng" dirty="0">
                <a:uFill>
                  <a:solidFill>
                    <a:srgbClr val="000000"/>
                  </a:solidFill>
                </a:uFill>
                <a:latin typeface="メイリオ"/>
                <a:cs typeface="メイリオ"/>
              </a:rPr>
              <a:t>常磐精工</a:t>
            </a:r>
            <a:endParaRPr sz="1800">
              <a:latin typeface="メイリオ"/>
              <a:cs typeface="メイリオ"/>
            </a:endParaRPr>
          </a:p>
          <a:p>
            <a:pPr marL="12700">
              <a:lnSpc>
                <a:spcPct val="100000"/>
              </a:lnSpc>
            </a:pPr>
            <a:r>
              <a:rPr sz="1800" dirty="0">
                <a:latin typeface="メイリオ"/>
                <a:cs typeface="メイリオ"/>
              </a:rPr>
              <a:t>（大阪府、従業員</a:t>
            </a:r>
            <a:r>
              <a:rPr sz="1800" spc="-5" dirty="0">
                <a:latin typeface="メイリオ"/>
                <a:cs typeface="メイリオ"/>
              </a:rPr>
              <a:t>13</a:t>
            </a:r>
            <a:r>
              <a:rPr sz="1800" dirty="0">
                <a:latin typeface="メイリオ"/>
                <a:cs typeface="メイリオ"/>
              </a:rPr>
              <a:t>人）</a:t>
            </a:r>
            <a:endParaRPr sz="1800">
              <a:latin typeface="メイリオ"/>
              <a:cs typeface="メイリオ"/>
            </a:endParaRPr>
          </a:p>
        </p:txBody>
      </p:sp>
      <p:sp>
        <p:nvSpPr>
          <p:cNvPr id="21" name="object 21"/>
          <p:cNvSpPr/>
          <p:nvPr/>
        </p:nvSpPr>
        <p:spPr>
          <a:xfrm>
            <a:off x="263652" y="4643628"/>
            <a:ext cx="2104643" cy="2086355"/>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2458973" y="4671821"/>
            <a:ext cx="2125980" cy="1569720"/>
          </a:xfrm>
          <a:custGeom>
            <a:avLst/>
            <a:gdLst/>
            <a:ahLst/>
            <a:cxnLst/>
            <a:rect l="l" t="t" r="r" b="b"/>
            <a:pathLst>
              <a:path w="2125979" h="1569720">
                <a:moveTo>
                  <a:pt x="0" y="0"/>
                </a:moveTo>
                <a:lnTo>
                  <a:pt x="2125979" y="0"/>
                </a:lnTo>
                <a:lnTo>
                  <a:pt x="2125979" y="1569720"/>
                </a:lnTo>
                <a:lnTo>
                  <a:pt x="0" y="1569720"/>
                </a:lnTo>
                <a:lnTo>
                  <a:pt x="0" y="0"/>
                </a:lnTo>
                <a:close/>
              </a:path>
            </a:pathLst>
          </a:custGeom>
          <a:solidFill>
            <a:srgbClr val="F2F2F2"/>
          </a:solidFill>
        </p:spPr>
        <p:txBody>
          <a:bodyPr wrap="square" lIns="0" tIns="0" rIns="0" bIns="0" rtlCol="0"/>
          <a:lstStyle/>
          <a:p>
            <a:endParaRPr/>
          </a:p>
        </p:txBody>
      </p:sp>
      <p:sp>
        <p:nvSpPr>
          <p:cNvPr id="23" name="object 23"/>
          <p:cNvSpPr/>
          <p:nvPr/>
        </p:nvSpPr>
        <p:spPr>
          <a:xfrm>
            <a:off x="2458973" y="4671821"/>
            <a:ext cx="2125980" cy="1569720"/>
          </a:xfrm>
          <a:custGeom>
            <a:avLst/>
            <a:gdLst/>
            <a:ahLst/>
            <a:cxnLst/>
            <a:rect l="l" t="t" r="r" b="b"/>
            <a:pathLst>
              <a:path w="2125979" h="1569720">
                <a:moveTo>
                  <a:pt x="0" y="0"/>
                </a:moveTo>
                <a:lnTo>
                  <a:pt x="2125979" y="0"/>
                </a:lnTo>
                <a:lnTo>
                  <a:pt x="2125979" y="1569720"/>
                </a:lnTo>
                <a:lnTo>
                  <a:pt x="0" y="1569720"/>
                </a:lnTo>
                <a:lnTo>
                  <a:pt x="0" y="0"/>
                </a:lnTo>
                <a:close/>
              </a:path>
            </a:pathLst>
          </a:custGeom>
          <a:ln w="28956">
            <a:solidFill>
              <a:srgbClr val="808080"/>
            </a:solidFill>
          </a:ln>
        </p:spPr>
        <p:txBody>
          <a:bodyPr wrap="square" lIns="0" tIns="0" rIns="0" bIns="0" rtlCol="0"/>
          <a:lstStyle/>
          <a:p>
            <a:endParaRPr/>
          </a:p>
        </p:txBody>
      </p:sp>
      <p:sp>
        <p:nvSpPr>
          <p:cNvPr id="24" name="object 24"/>
          <p:cNvSpPr txBox="1"/>
          <p:nvPr/>
        </p:nvSpPr>
        <p:spPr>
          <a:xfrm>
            <a:off x="2536705" y="4672929"/>
            <a:ext cx="1917064" cy="269240"/>
          </a:xfrm>
          <a:prstGeom prst="rect">
            <a:avLst/>
          </a:prstGeom>
        </p:spPr>
        <p:txBody>
          <a:bodyPr vert="horz" wrap="square" lIns="0" tIns="12065" rIns="0" bIns="0" rtlCol="0">
            <a:spAutoFit/>
          </a:bodyPr>
          <a:lstStyle/>
          <a:p>
            <a:pPr marL="281940" indent="-269240">
              <a:lnSpc>
                <a:spcPct val="100000"/>
              </a:lnSpc>
              <a:spcBef>
                <a:spcPts val="95"/>
              </a:spcBef>
              <a:buClr>
                <a:srgbClr val="000000"/>
              </a:buClr>
              <a:buFont typeface=""/>
              <a:buChar char="•"/>
              <a:tabLst>
                <a:tab pos="282575" algn="l"/>
              </a:tabLst>
            </a:pPr>
            <a:r>
              <a:rPr sz="1600" b="1" u="sng" spc="-5" dirty="0">
                <a:solidFill>
                  <a:srgbClr val="FF0000"/>
                </a:solidFill>
                <a:uFill>
                  <a:solidFill>
                    <a:srgbClr val="FF0000"/>
                  </a:solidFill>
                </a:uFill>
                <a:latin typeface="メイリオ"/>
                <a:cs typeface="メイリオ"/>
              </a:rPr>
              <a:t>下請</a:t>
            </a:r>
            <a:r>
              <a:rPr sz="1600" b="1" u="sng" spc="-10" dirty="0">
                <a:solidFill>
                  <a:srgbClr val="FF0000"/>
                </a:solidFill>
                <a:uFill>
                  <a:solidFill>
                    <a:srgbClr val="FF0000"/>
                  </a:solidFill>
                </a:uFill>
                <a:latin typeface="メイリオ"/>
                <a:cs typeface="メイリオ"/>
              </a:rPr>
              <a:t>け</a:t>
            </a:r>
            <a:r>
              <a:rPr sz="1600" b="1" u="sng" spc="-5" dirty="0">
                <a:solidFill>
                  <a:srgbClr val="FF0000"/>
                </a:solidFill>
                <a:uFill>
                  <a:solidFill>
                    <a:srgbClr val="FF0000"/>
                  </a:solidFill>
                </a:uFill>
                <a:latin typeface="メイリオ"/>
                <a:cs typeface="メイリオ"/>
              </a:rPr>
              <a:t>の金属加工</a:t>
            </a:r>
            <a:endParaRPr sz="1600">
              <a:latin typeface="メイリオ"/>
              <a:cs typeface="メイリオ"/>
            </a:endParaRPr>
          </a:p>
        </p:txBody>
      </p:sp>
      <p:sp>
        <p:nvSpPr>
          <p:cNvPr id="25" name="object 25"/>
          <p:cNvSpPr txBox="1"/>
          <p:nvPr/>
        </p:nvSpPr>
        <p:spPr>
          <a:xfrm>
            <a:off x="2806453" y="4916768"/>
            <a:ext cx="185293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solidFill>
                  <a:srgbClr val="FF0000"/>
                </a:solidFill>
                <a:uFill>
                  <a:solidFill>
                    <a:srgbClr val="FF0000"/>
                  </a:solidFill>
                </a:uFill>
                <a:latin typeface="メイリオ"/>
                <a:cs typeface="メイリオ"/>
              </a:rPr>
              <a:t>業から</a:t>
            </a:r>
            <a:r>
              <a:rPr sz="1600" b="1" u="sng" spc="0" dirty="0">
                <a:solidFill>
                  <a:srgbClr val="FF0000"/>
                </a:solidFill>
                <a:uFill>
                  <a:solidFill>
                    <a:srgbClr val="FF0000"/>
                  </a:solidFill>
                </a:uFill>
                <a:latin typeface="メイリオ"/>
                <a:cs typeface="メイリオ"/>
              </a:rPr>
              <a:t>脱</a:t>
            </a:r>
            <a:r>
              <a:rPr sz="1600" b="1" u="sng" spc="-5" dirty="0">
                <a:solidFill>
                  <a:srgbClr val="FF0000"/>
                </a:solidFill>
                <a:uFill>
                  <a:solidFill>
                    <a:srgbClr val="FF0000"/>
                  </a:solidFill>
                </a:uFill>
                <a:latin typeface="メイリオ"/>
                <a:cs typeface="メイリオ"/>
              </a:rPr>
              <a:t>却</a:t>
            </a:r>
            <a:r>
              <a:rPr sz="1600" spc="-5" dirty="0">
                <a:latin typeface="メイリオ"/>
                <a:cs typeface="メイリオ"/>
              </a:rPr>
              <a:t>す</a:t>
            </a:r>
            <a:r>
              <a:rPr sz="1600" spc="0" dirty="0">
                <a:latin typeface="メイリオ"/>
                <a:cs typeface="メイリオ"/>
              </a:rPr>
              <a:t>べ</a:t>
            </a:r>
            <a:r>
              <a:rPr sz="1600" spc="-5" dirty="0">
                <a:latin typeface="メイリオ"/>
                <a:cs typeface="メイリオ"/>
              </a:rPr>
              <a:t>く、</a:t>
            </a:r>
            <a:endParaRPr sz="1600">
              <a:latin typeface="メイリオ"/>
              <a:cs typeface="メイリオ"/>
            </a:endParaRPr>
          </a:p>
        </p:txBody>
      </p:sp>
      <p:sp>
        <p:nvSpPr>
          <p:cNvPr id="26" name="object 26"/>
          <p:cNvSpPr txBox="1"/>
          <p:nvPr/>
        </p:nvSpPr>
        <p:spPr>
          <a:xfrm>
            <a:off x="2806453" y="5160607"/>
            <a:ext cx="1647189" cy="100076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latin typeface="メイリオ"/>
                <a:cs typeface="メイリオ"/>
              </a:rPr>
              <a:t>災害時に運搬器具 として使用可能な 看板の</a:t>
            </a:r>
            <a:r>
              <a:rPr sz="1600" b="1" u="sng" spc="-5" dirty="0">
                <a:solidFill>
                  <a:srgbClr val="FF0000"/>
                </a:solidFill>
                <a:uFill>
                  <a:solidFill>
                    <a:srgbClr val="FF0000"/>
                  </a:solidFill>
                </a:uFill>
                <a:latin typeface="メイリオ"/>
                <a:cs typeface="メイリオ"/>
              </a:rPr>
              <a:t>試作品を開 発</a:t>
            </a:r>
            <a:endParaRPr sz="1600">
              <a:latin typeface="メイリオ"/>
              <a:cs typeface="メイリオ"/>
            </a:endParaRPr>
          </a:p>
        </p:txBody>
      </p:sp>
      <p:sp>
        <p:nvSpPr>
          <p:cNvPr id="27" name="object 27"/>
          <p:cNvSpPr txBox="1"/>
          <p:nvPr/>
        </p:nvSpPr>
        <p:spPr>
          <a:xfrm>
            <a:off x="5163898" y="3893930"/>
            <a:ext cx="2595245" cy="57404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事例④	</a:t>
            </a:r>
            <a:r>
              <a:rPr sz="1800" b="1" u="sng" dirty="0">
                <a:uFill>
                  <a:solidFill>
                    <a:srgbClr val="000000"/>
                  </a:solidFill>
                </a:uFill>
                <a:latin typeface="メイリオ"/>
                <a:cs typeface="メイリオ"/>
              </a:rPr>
              <a:t>新妻精機</a:t>
            </a:r>
            <a:endParaRPr sz="1800">
              <a:latin typeface="メイリオ"/>
              <a:cs typeface="メイリオ"/>
            </a:endParaRPr>
          </a:p>
          <a:p>
            <a:pPr marL="12700">
              <a:lnSpc>
                <a:spcPct val="100000"/>
              </a:lnSpc>
            </a:pPr>
            <a:r>
              <a:rPr sz="1800" dirty="0">
                <a:latin typeface="メイリオ"/>
                <a:cs typeface="メイリオ"/>
              </a:rPr>
              <a:t>（東京都、従業員</a:t>
            </a:r>
            <a:r>
              <a:rPr sz="1800" spc="-5" dirty="0">
                <a:latin typeface="メイリオ"/>
                <a:cs typeface="メイリオ"/>
              </a:rPr>
              <a:t>56</a:t>
            </a:r>
            <a:r>
              <a:rPr sz="1800" dirty="0">
                <a:latin typeface="メイリオ"/>
                <a:cs typeface="メイリオ"/>
              </a:rPr>
              <a:t>人）</a:t>
            </a:r>
            <a:endParaRPr sz="1800">
              <a:latin typeface="メイリオ"/>
              <a:cs typeface="メイリオ"/>
            </a:endParaRPr>
          </a:p>
        </p:txBody>
      </p:sp>
      <p:sp>
        <p:nvSpPr>
          <p:cNvPr id="28" name="object 28"/>
          <p:cNvSpPr/>
          <p:nvPr/>
        </p:nvSpPr>
        <p:spPr>
          <a:xfrm>
            <a:off x="5087111" y="4671059"/>
            <a:ext cx="2037587" cy="2069591"/>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7212330" y="4616958"/>
            <a:ext cx="2590800" cy="1892935"/>
          </a:xfrm>
          <a:custGeom>
            <a:avLst/>
            <a:gdLst/>
            <a:ahLst/>
            <a:cxnLst/>
            <a:rect l="l" t="t" r="r" b="b"/>
            <a:pathLst>
              <a:path w="2590800" h="1892934">
                <a:moveTo>
                  <a:pt x="0" y="0"/>
                </a:moveTo>
                <a:lnTo>
                  <a:pt x="2590800" y="0"/>
                </a:lnTo>
                <a:lnTo>
                  <a:pt x="2590800" y="1892808"/>
                </a:lnTo>
                <a:lnTo>
                  <a:pt x="0" y="1892808"/>
                </a:lnTo>
                <a:lnTo>
                  <a:pt x="0" y="0"/>
                </a:lnTo>
                <a:close/>
              </a:path>
            </a:pathLst>
          </a:custGeom>
          <a:solidFill>
            <a:srgbClr val="F2F2F2"/>
          </a:solidFill>
        </p:spPr>
        <p:txBody>
          <a:bodyPr wrap="square" lIns="0" tIns="0" rIns="0" bIns="0" rtlCol="0"/>
          <a:lstStyle/>
          <a:p>
            <a:endParaRPr/>
          </a:p>
        </p:txBody>
      </p:sp>
      <p:sp>
        <p:nvSpPr>
          <p:cNvPr id="30" name="object 30"/>
          <p:cNvSpPr/>
          <p:nvPr/>
        </p:nvSpPr>
        <p:spPr>
          <a:xfrm>
            <a:off x="7212330" y="4616958"/>
            <a:ext cx="2590800" cy="1892935"/>
          </a:xfrm>
          <a:custGeom>
            <a:avLst/>
            <a:gdLst/>
            <a:ahLst/>
            <a:cxnLst/>
            <a:rect l="l" t="t" r="r" b="b"/>
            <a:pathLst>
              <a:path w="2590800" h="1892934">
                <a:moveTo>
                  <a:pt x="0" y="0"/>
                </a:moveTo>
                <a:lnTo>
                  <a:pt x="2590800" y="0"/>
                </a:lnTo>
                <a:lnTo>
                  <a:pt x="2590800" y="1892808"/>
                </a:lnTo>
                <a:lnTo>
                  <a:pt x="0" y="1892808"/>
                </a:lnTo>
                <a:lnTo>
                  <a:pt x="0" y="0"/>
                </a:lnTo>
                <a:close/>
              </a:path>
            </a:pathLst>
          </a:custGeom>
          <a:ln w="28956">
            <a:solidFill>
              <a:srgbClr val="808080"/>
            </a:solidFill>
          </a:ln>
        </p:spPr>
        <p:txBody>
          <a:bodyPr wrap="square" lIns="0" tIns="0" rIns="0" bIns="0" rtlCol="0"/>
          <a:lstStyle/>
          <a:p>
            <a:endParaRPr/>
          </a:p>
        </p:txBody>
      </p:sp>
      <p:sp>
        <p:nvSpPr>
          <p:cNvPr id="31" name="object 31"/>
          <p:cNvSpPr txBox="1"/>
          <p:nvPr/>
        </p:nvSpPr>
        <p:spPr>
          <a:xfrm>
            <a:off x="7290381" y="4618019"/>
            <a:ext cx="2322195" cy="1808480"/>
          </a:xfrm>
          <a:prstGeom prst="rect">
            <a:avLst/>
          </a:prstGeom>
        </p:spPr>
        <p:txBody>
          <a:bodyPr vert="horz" wrap="square" lIns="0" tIns="12065" rIns="0" bIns="0" rtlCol="0">
            <a:spAutoFit/>
          </a:bodyPr>
          <a:lstStyle/>
          <a:p>
            <a:pPr marL="281940" marR="5080" indent="-269240">
              <a:lnSpc>
                <a:spcPct val="100000"/>
              </a:lnSpc>
              <a:spcBef>
                <a:spcPts val="95"/>
              </a:spcBef>
              <a:buChar char="•"/>
              <a:tabLst>
                <a:tab pos="282575" algn="l"/>
              </a:tabLst>
            </a:pPr>
            <a:r>
              <a:rPr sz="1600" spc="-5" dirty="0">
                <a:latin typeface="メイリオ"/>
                <a:cs typeface="メイリオ"/>
              </a:rPr>
              <a:t>短納期</a:t>
            </a:r>
            <a:r>
              <a:rPr sz="1600" spc="285" dirty="0">
                <a:latin typeface="メイリオ"/>
                <a:cs typeface="メイリオ"/>
              </a:rPr>
              <a:t>・少量</a:t>
            </a:r>
            <a:r>
              <a:rPr sz="1600" spc="-5" dirty="0">
                <a:latin typeface="メイリオ"/>
                <a:cs typeface="メイリオ"/>
              </a:rPr>
              <a:t>多品種 の切削加工の</a:t>
            </a:r>
            <a:r>
              <a:rPr sz="1600" b="1" u="sng" spc="-5" dirty="0">
                <a:solidFill>
                  <a:srgbClr val="FF0000"/>
                </a:solidFill>
                <a:uFill>
                  <a:solidFill>
                    <a:srgbClr val="FF0000"/>
                  </a:solidFill>
                </a:uFill>
                <a:latin typeface="メイリオ"/>
                <a:cs typeface="メイリオ"/>
              </a:rPr>
              <a:t>受注拡大 </a:t>
            </a:r>
            <a:r>
              <a:rPr sz="1600" spc="-5" dirty="0">
                <a:latin typeface="メイリオ"/>
                <a:cs typeface="メイリオ"/>
              </a:rPr>
              <a:t>と業務効率化のため、 最新の放電加工機等を 導入</a:t>
            </a:r>
            <a:endParaRPr sz="1600">
              <a:latin typeface="メイリオ"/>
              <a:cs typeface="メイリオ"/>
            </a:endParaRPr>
          </a:p>
          <a:p>
            <a:pPr marL="281940" marR="5080" indent="-269240">
              <a:lnSpc>
                <a:spcPct val="100000"/>
              </a:lnSpc>
              <a:spcBef>
                <a:spcPts val="600"/>
              </a:spcBef>
              <a:buChar char="•"/>
              <a:tabLst>
                <a:tab pos="282575" algn="l"/>
              </a:tabLst>
            </a:pPr>
            <a:r>
              <a:rPr sz="1600" spc="-5" dirty="0">
                <a:latin typeface="メイリオ"/>
                <a:cs typeface="メイリオ"/>
              </a:rPr>
              <a:t>受注の拡大が可能とな り、</a:t>
            </a:r>
            <a:r>
              <a:rPr sz="1600" b="1" u="sng" spc="-5" dirty="0">
                <a:solidFill>
                  <a:srgbClr val="FF0000"/>
                </a:solidFill>
                <a:uFill>
                  <a:solidFill>
                    <a:srgbClr val="FF0000"/>
                  </a:solidFill>
                </a:uFill>
                <a:latin typeface="メイリオ"/>
                <a:cs typeface="メイリオ"/>
              </a:rPr>
              <a:t>営業利益</a:t>
            </a:r>
            <a:r>
              <a:rPr sz="1600" b="1" u="sng" spc="-10" dirty="0">
                <a:solidFill>
                  <a:srgbClr val="FF0000"/>
                </a:solidFill>
                <a:uFill>
                  <a:solidFill>
                    <a:srgbClr val="FF0000"/>
                  </a:solidFill>
                </a:uFill>
                <a:latin typeface="メイリオ"/>
                <a:cs typeface="メイリオ"/>
              </a:rPr>
              <a:t>が</a:t>
            </a:r>
            <a:r>
              <a:rPr sz="1600" b="1" u="sng" spc="-5" dirty="0">
                <a:solidFill>
                  <a:srgbClr val="FF0000"/>
                </a:solidFill>
                <a:uFill>
                  <a:solidFill>
                    <a:srgbClr val="FF0000"/>
                  </a:solidFill>
                </a:uFill>
                <a:latin typeface="メイリオ"/>
                <a:cs typeface="メイリオ"/>
              </a:rPr>
              <a:t>倍増</a:t>
            </a:r>
            <a:endParaRPr sz="1600">
              <a:latin typeface="メイリオ"/>
              <a:cs typeface="メイリオ"/>
            </a:endParaRPr>
          </a:p>
        </p:txBody>
      </p:sp>
      <p:sp>
        <p:nvSpPr>
          <p:cNvPr id="32" name="object 32"/>
          <p:cNvSpPr txBox="1"/>
          <p:nvPr/>
        </p:nvSpPr>
        <p:spPr>
          <a:xfrm>
            <a:off x="9555726" y="6544056"/>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33</a:t>
            </a:r>
            <a:endParaRPr sz="1400" dirty="0">
              <a:latin typeface="メイリオ"/>
              <a:cs typeface="メイリオ"/>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51476" y="804672"/>
            <a:ext cx="4879975" cy="2936875"/>
          </a:xfrm>
          <a:custGeom>
            <a:avLst/>
            <a:gdLst/>
            <a:ahLst/>
            <a:cxnLst/>
            <a:rect l="l" t="t" r="r" b="b"/>
            <a:pathLst>
              <a:path w="4879975" h="2936875">
                <a:moveTo>
                  <a:pt x="0" y="0"/>
                </a:moveTo>
                <a:lnTo>
                  <a:pt x="4879848" y="0"/>
                </a:lnTo>
                <a:lnTo>
                  <a:pt x="4879848" y="2936748"/>
                </a:lnTo>
                <a:lnTo>
                  <a:pt x="0" y="2936748"/>
                </a:lnTo>
                <a:lnTo>
                  <a:pt x="0" y="0"/>
                </a:lnTo>
                <a:close/>
              </a:path>
            </a:pathLst>
          </a:custGeom>
          <a:solidFill>
            <a:srgbClr val="DCE6F2"/>
          </a:solidFill>
        </p:spPr>
        <p:txBody>
          <a:bodyPr wrap="square" lIns="0" tIns="0" rIns="0" bIns="0" rtlCol="0"/>
          <a:lstStyle/>
          <a:p>
            <a:endParaRPr/>
          </a:p>
        </p:txBody>
      </p:sp>
      <p:sp>
        <p:nvSpPr>
          <p:cNvPr id="3" name="object 3"/>
          <p:cNvSpPr/>
          <p:nvPr/>
        </p:nvSpPr>
        <p:spPr>
          <a:xfrm>
            <a:off x="4951476" y="804672"/>
            <a:ext cx="4879975" cy="2936875"/>
          </a:xfrm>
          <a:custGeom>
            <a:avLst/>
            <a:gdLst/>
            <a:ahLst/>
            <a:cxnLst/>
            <a:rect l="l" t="t" r="r" b="b"/>
            <a:pathLst>
              <a:path w="4879975" h="2936875">
                <a:moveTo>
                  <a:pt x="0" y="0"/>
                </a:moveTo>
                <a:lnTo>
                  <a:pt x="4879848" y="0"/>
                </a:lnTo>
                <a:lnTo>
                  <a:pt x="4879848" y="2936748"/>
                </a:lnTo>
                <a:lnTo>
                  <a:pt x="0" y="2936748"/>
                </a:lnTo>
                <a:lnTo>
                  <a:pt x="0" y="0"/>
                </a:lnTo>
                <a:close/>
              </a:path>
            </a:pathLst>
          </a:custGeom>
          <a:ln w="57912">
            <a:solidFill>
              <a:srgbClr val="0070C0"/>
            </a:solidFill>
          </a:ln>
        </p:spPr>
        <p:txBody>
          <a:bodyPr wrap="square" lIns="0" tIns="0" rIns="0" bIns="0" rtlCol="0"/>
          <a:lstStyle/>
          <a:p>
            <a:endParaRPr/>
          </a:p>
        </p:txBody>
      </p:sp>
      <p:sp>
        <p:nvSpPr>
          <p:cNvPr id="4" name="object 4"/>
          <p:cNvSpPr/>
          <p:nvPr/>
        </p:nvSpPr>
        <p:spPr>
          <a:xfrm>
            <a:off x="57911" y="804672"/>
            <a:ext cx="4817745" cy="2936875"/>
          </a:xfrm>
          <a:custGeom>
            <a:avLst/>
            <a:gdLst/>
            <a:ahLst/>
            <a:cxnLst/>
            <a:rect l="l" t="t" r="r" b="b"/>
            <a:pathLst>
              <a:path w="4817745" h="2936875">
                <a:moveTo>
                  <a:pt x="0" y="0"/>
                </a:moveTo>
                <a:lnTo>
                  <a:pt x="4817364" y="0"/>
                </a:lnTo>
                <a:lnTo>
                  <a:pt x="4817364" y="2936748"/>
                </a:lnTo>
                <a:lnTo>
                  <a:pt x="0" y="2936748"/>
                </a:lnTo>
                <a:lnTo>
                  <a:pt x="0" y="0"/>
                </a:lnTo>
                <a:close/>
              </a:path>
            </a:pathLst>
          </a:custGeom>
          <a:solidFill>
            <a:srgbClr val="DCE6F2"/>
          </a:solidFill>
        </p:spPr>
        <p:txBody>
          <a:bodyPr wrap="square" lIns="0" tIns="0" rIns="0" bIns="0" rtlCol="0"/>
          <a:lstStyle/>
          <a:p>
            <a:endParaRPr/>
          </a:p>
        </p:txBody>
      </p:sp>
      <p:sp>
        <p:nvSpPr>
          <p:cNvPr id="5" name="object 5"/>
          <p:cNvSpPr/>
          <p:nvPr/>
        </p:nvSpPr>
        <p:spPr>
          <a:xfrm>
            <a:off x="57911" y="804672"/>
            <a:ext cx="4817745" cy="2936875"/>
          </a:xfrm>
          <a:custGeom>
            <a:avLst/>
            <a:gdLst/>
            <a:ahLst/>
            <a:cxnLst/>
            <a:rect l="l" t="t" r="r" b="b"/>
            <a:pathLst>
              <a:path w="4817745" h="2936875">
                <a:moveTo>
                  <a:pt x="0" y="0"/>
                </a:moveTo>
                <a:lnTo>
                  <a:pt x="4817364" y="0"/>
                </a:lnTo>
                <a:lnTo>
                  <a:pt x="4817364" y="2936748"/>
                </a:lnTo>
                <a:lnTo>
                  <a:pt x="0" y="2936748"/>
                </a:lnTo>
                <a:lnTo>
                  <a:pt x="0" y="0"/>
                </a:lnTo>
                <a:close/>
              </a:path>
            </a:pathLst>
          </a:custGeom>
          <a:ln w="57912">
            <a:solidFill>
              <a:srgbClr val="0070C0"/>
            </a:solidFill>
          </a:ln>
        </p:spPr>
        <p:txBody>
          <a:bodyPr wrap="square" lIns="0" tIns="0" rIns="0" bIns="0" rtlCol="0"/>
          <a:lstStyle/>
          <a:p>
            <a:endParaRPr/>
          </a:p>
        </p:txBody>
      </p:sp>
      <p:sp>
        <p:nvSpPr>
          <p:cNvPr id="6" name="object 6"/>
          <p:cNvSpPr txBox="1"/>
          <p:nvPr/>
        </p:nvSpPr>
        <p:spPr>
          <a:xfrm>
            <a:off x="344338" y="384891"/>
            <a:ext cx="49022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（参考）ものづくり補助金活用事例</a:t>
            </a:r>
            <a:endParaRPr sz="2000" dirty="0">
              <a:latin typeface="メイリオ"/>
              <a:cs typeface="メイリオ"/>
            </a:endParaRPr>
          </a:p>
        </p:txBody>
      </p:sp>
      <p:sp>
        <p:nvSpPr>
          <p:cNvPr id="7" name="object 7"/>
          <p:cNvSpPr txBox="1"/>
          <p:nvPr/>
        </p:nvSpPr>
        <p:spPr>
          <a:xfrm>
            <a:off x="5099027" y="837482"/>
            <a:ext cx="2823845" cy="57404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事例⑥	</a:t>
            </a:r>
            <a:r>
              <a:rPr sz="1800" b="1" u="sng" dirty="0">
                <a:uFill>
                  <a:solidFill>
                    <a:srgbClr val="000000"/>
                  </a:solidFill>
                </a:uFill>
                <a:latin typeface="メイリオ"/>
                <a:cs typeface="メイリオ"/>
              </a:rPr>
              <a:t>スペースリンク</a:t>
            </a:r>
            <a:endParaRPr sz="1800">
              <a:latin typeface="メイリオ"/>
              <a:cs typeface="メイリオ"/>
            </a:endParaRPr>
          </a:p>
          <a:p>
            <a:pPr marL="12700">
              <a:lnSpc>
                <a:spcPct val="100000"/>
              </a:lnSpc>
            </a:pPr>
            <a:r>
              <a:rPr sz="1800" dirty="0">
                <a:latin typeface="メイリオ"/>
                <a:cs typeface="メイリオ"/>
              </a:rPr>
              <a:t>（神奈川県、従業員</a:t>
            </a:r>
            <a:r>
              <a:rPr sz="1800" spc="-5" dirty="0">
                <a:latin typeface="メイリオ"/>
                <a:cs typeface="メイリオ"/>
              </a:rPr>
              <a:t>12</a:t>
            </a:r>
            <a:r>
              <a:rPr sz="1800" dirty="0">
                <a:latin typeface="メイリオ"/>
                <a:cs typeface="メイリオ"/>
              </a:rPr>
              <a:t>人）</a:t>
            </a:r>
            <a:endParaRPr sz="1800">
              <a:latin typeface="メイリオ"/>
              <a:cs typeface="メイリオ"/>
            </a:endParaRPr>
          </a:p>
        </p:txBody>
      </p:sp>
      <p:sp>
        <p:nvSpPr>
          <p:cNvPr id="8" name="object 8"/>
          <p:cNvSpPr txBox="1"/>
          <p:nvPr/>
        </p:nvSpPr>
        <p:spPr>
          <a:xfrm>
            <a:off x="2314194" y="1518666"/>
            <a:ext cx="2414270" cy="1815464"/>
          </a:xfrm>
          <a:prstGeom prst="rect">
            <a:avLst/>
          </a:prstGeom>
          <a:solidFill>
            <a:srgbClr val="F2F2F2"/>
          </a:solidFill>
          <a:ln w="28955">
            <a:solidFill>
              <a:srgbClr val="808080"/>
            </a:solidFill>
          </a:ln>
        </p:spPr>
        <p:txBody>
          <a:bodyPr vert="horz" wrap="square" lIns="0" tIns="13335" rIns="0" bIns="0" rtlCol="0">
            <a:spAutoFit/>
          </a:bodyPr>
          <a:lstStyle/>
          <a:p>
            <a:pPr marL="360680" marR="15240" indent="-269875">
              <a:lnSpc>
                <a:spcPct val="100000"/>
              </a:lnSpc>
              <a:spcBef>
                <a:spcPts val="105"/>
              </a:spcBef>
              <a:buChar char="•"/>
              <a:tabLst>
                <a:tab pos="364490" algn="l"/>
              </a:tabLst>
            </a:pPr>
            <a:r>
              <a:rPr sz="1600" spc="-5" dirty="0">
                <a:latin typeface="メイリオ"/>
                <a:cs typeface="メイリオ"/>
              </a:rPr>
              <a:t>老舗和菓子屋</a:t>
            </a:r>
            <a:r>
              <a:rPr sz="1600" spc="-10" dirty="0">
                <a:latin typeface="メイリオ"/>
                <a:cs typeface="メイリオ"/>
              </a:rPr>
              <a:t>が</a:t>
            </a:r>
            <a:r>
              <a:rPr sz="1600" b="1" u="sng" spc="-5" dirty="0">
                <a:solidFill>
                  <a:srgbClr val="FF0000"/>
                </a:solidFill>
                <a:uFill>
                  <a:solidFill>
                    <a:srgbClr val="FF0000"/>
                  </a:solidFill>
                </a:uFill>
                <a:latin typeface="メイリオ"/>
                <a:cs typeface="メイリオ"/>
              </a:rPr>
              <a:t>新た な市場</a:t>
            </a:r>
            <a:r>
              <a:rPr sz="1600" b="1" u="sng" spc="0" dirty="0">
                <a:solidFill>
                  <a:srgbClr val="FF0000"/>
                </a:solidFill>
                <a:uFill>
                  <a:solidFill>
                    <a:srgbClr val="FF0000"/>
                  </a:solidFill>
                </a:uFill>
                <a:latin typeface="メイリオ"/>
                <a:cs typeface="メイリオ"/>
              </a:rPr>
              <a:t>へ</a:t>
            </a:r>
            <a:r>
              <a:rPr sz="1600" b="1" u="sng" spc="-5" dirty="0">
                <a:solidFill>
                  <a:srgbClr val="FF0000"/>
                </a:solidFill>
                <a:uFill>
                  <a:solidFill>
                    <a:srgbClr val="FF0000"/>
                  </a:solidFill>
                </a:uFill>
                <a:latin typeface="メイリオ"/>
                <a:cs typeface="メイリオ"/>
              </a:rPr>
              <a:t>進</a:t>
            </a:r>
            <a:r>
              <a:rPr sz="1600" b="1" u="sng" spc="-10" dirty="0">
                <a:solidFill>
                  <a:srgbClr val="FF0000"/>
                </a:solidFill>
                <a:uFill>
                  <a:solidFill>
                    <a:srgbClr val="FF0000"/>
                  </a:solidFill>
                </a:uFill>
                <a:latin typeface="メイリオ"/>
                <a:cs typeface="メイリオ"/>
              </a:rPr>
              <a:t>出</a:t>
            </a:r>
            <a:r>
              <a:rPr sz="1600" spc="0" dirty="0">
                <a:latin typeface="メイリオ"/>
                <a:cs typeface="メイリオ"/>
              </a:rPr>
              <a:t>す</a:t>
            </a:r>
            <a:r>
              <a:rPr sz="1600" spc="-5" dirty="0">
                <a:latin typeface="メイリオ"/>
                <a:cs typeface="メイリオ"/>
              </a:rPr>
              <a:t>べく、 ものづくり補助金を 活用してオーブンや</a:t>
            </a:r>
            <a:endParaRPr sz="1600">
              <a:latin typeface="メイリオ"/>
              <a:cs typeface="メイリオ"/>
            </a:endParaRPr>
          </a:p>
          <a:p>
            <a:pPr marL="360680" marR="220979" indent="-635" algn="just">
              <a:lnSpc>
                <a:spcPct val="100000"/>
              </a:lnSpc>
            </a:pPr>
            <a:r>
              <a:rPr sz="1600" spc="-5" dirty="0">
                <a:latin typeface="メイリオ"/>
                <a:cs typeface="メイリオ"/>
              </a:rPr>
              <a:t>⽯⾅を購入し、</a:t>
            </a:r>
            <a:r>
              <a:rPr sz="1600" b="1" u="sng" spc="-5" dirty="0">
                <a:solidFill>
                  <a:srgbClr val="FF0000"/>
                </a:solidFill>
                <a:uFill>
                  <a:solidFill>
                    <a:srgbClr val="FF0000"/>
                  </a:solidFill>
                </a:uFill>
                <a:latin typeface="メイリオ"/>
                <a:cs typeface="メイリオ"/>
              </a:rPr>
              <a:t>カカ</a:t>
            </a:r>
            <a:r>
              <a:rPr sz="1600" b="1" u="sng" spc="-1635" dirty="0">
                <a:solidFill>
                  <a:srgbClr val="FF0000"/>
                </a:solidFill>
                <a:uFill>
                  <a:solidFill>
                    <a:srgbClr val="FF0000"/>
                  </a:solidFill>
                </a:uFill>
                <a:latin typeface="メイリオ"/>
                <a:cs typeface="メイリオ"/>
              </a:rPr>
              <a:t>オ </a:t>
            </a:r>
            <a:r>
              <a:rPr sz="1600" b="1" u="sng" spc="-5" dirty="0">
                <a:solidFill>
                  <a:srgbClr val="FF0000"/>
                </a:solidFill>
                <a:uFill>
                  <a:solidFill>
                    <a:srgbClr val="FF0000"/>
                  </a:solidFill>
                </a:uFill>
                <a:latin typeface="メイリオ"/>
                <a:cs typeface="メイリオ"/>
              </a:rPr>
              <a:t>                         ⾖から創るチョコレ ートを開発</a:t>
            </a:r>
            <a:endParaRPr sz="1600">
              <a:latin typeface="メイリオ"/>
              <a:cs typeface="メイリオ"/>
            </a:endParaRPr>
          </a:p>
        </p:txBody>
      </p:sp>
      <p:sp>
        <p:nvSpPr>
          <p:cNvPr id="9" name="object 9"/>
          <p:cNvSpPr txBox="1"/>
          <p:nvPr/>
        </p:nvSpPr>
        <p:spPr>
          <a:xfrm>
            <a:off x="207204" y="855255"/>
            <a:ext cx="2595245" cy="57404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事例⑤	</a:t>
            </a:r>
            <a:r>
              <a:rPr sz="1800" b="1" u="sng" dirty="0">
                <a:uFill>
                  <a:solidFill>
                    <a:srgbClr val="000000"/>
                  </a:solidFill>
                </a:uFill>
                <a:latin typeface="メイリオ"/>
                <a:cs typeface="メイリオ"/>
              </a:rPr>
              <a:t>森八大名閣</a:t>
            </a:r>
            <a:endParaRPr sz="1800">
              <a:latin typeface="メイリオ"/>
              <a:cs typeface="メイリオ"/>
            </a:endParaRPr>
          </a:p>
          <a:p>
            <a:pPr marL="12700">
              <a:lnSpc>
                <a:spcPct val="100000"/>
              </a:lnSpc>
            </a:pPr>
            <a:r>
              <a:rPr sz="1800" dirty="0">
                <a:latin typeface="メイリオ"/>
                <a:cs typeface="メイリオ"/>
              </a:rPr>
              <a:t>（福井県、従業員</a:t>
            </a:r>
            <a:r>
              <a:rPr sz="1800" spc="-5" dirty="0">
                <a:latin typeface="メイリオ"/>
                <a:cs typeface="メイリオ"/>
              </a:rPr>
              <a:t>22</a:t>
            </a:r>
            <a:r>
              <a:rPr sz="1800" dirty="0">
                <a:latin typeface="メイリオ"/>
                <a:cs typeface="メイリオ"/>
              </a:rPr>
              <a:t>人）</a:t>
            </a:r>
            <a:endParaRPr sz="1800">
              <a:latin typeface="メイリオ"/>
              <a:cs typeface="メイリオ"/>
            </a:endParaRPr>
          </a:p>
        </p:txBody>
      </p:sp>
      <p:sp>
        <p:nvSpPr>
          <p:cNvPr id="10" name="object 10"/>
          <p:cNvSpPr txBox="1">
            <a:spLocks noGrp="1"/>
          </p:cNvSpPr>
          <p:nvPr>
            <p:ph type="title"/>
          </p:nvPr>
        </p:nvSpPr>
        <p:spPr>
          <a:xfrm>
            <a:off x="344338" y="0"/>
            <a:ext cx="1549400" cy="320601"/>
          </a:xfrm>
          <a:prstGeom prst="rect">
            <a:avLst/>
          </a:prstGeom>
        </p:spPr>
        <p:txBody>
          <a:bodyPr vert="horz" wrap="square" lIns="0" tIns="12700" rIns="0" bIns="0" rtlCol="0">
            <a:spAutoFit/>
          </a:bodyPr>
          <a:lstStyle/>
          <a:p>
            <a:pPr marL="12700">
              <a:lnSpc>
                <a:spcPct val="100000"/>
              </a:lnSpc>
              <a:spcBef>
                <a:spcPts val="100"/>
              </a:spcBef>
            </a:pPr>
            <a:r>
              <a:rPr sz="2000" dirty="0"/>
              <a:t>施策②－１</a:t>
            </a:r>
          </a:p>
        </p:txBody>
      </p:sp>
      <p:sp>
        <p:nvSpPr>
          <p:cNvPr id="11" name="object 11"/>
          <p:cNvSpPr txBox="1"/>
          <p:nvPr/>
        </p:nvSpPr>
        <p:spPr>
          <a:xfrm>
            <a:off x="2173138" y="0"/>
            <a:ext cx="18542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設備投資支援</a:t>
            </a:r>
            <a:endParaRPr sz="2000" dirty="0">
              <a:latin typeface="メイリオ"/>
              <a:cs typeface="メイリオ"/>
            </a:endParaRPr>
          </a:p>
        </p:txBody>
      </p:sp>
      <p:sp>
        <p:nvSpPr>
          <p:cNvPr id="12" name="object 12"/>
          <p:cNvSpPr/>
          <p:nvPr/>
        </p:nvSpPr>
        <p:spPr>
          <a:xfrm>
            <a:off x="56388" y="3811523"/>
            <a:ext cx="4819015" cy="3005455"/>
          </a:xfrm>
          <a:custGeom>
            <a:avLst/>
            <a:gdLst/>
            <a:ahLst/>
            <a:cxnLst/>
            <a:rect l="l" t="t" r="r" b="b"/>
            <a:pathLst>
              <a:path w="4819015" h="3005454">
                <a:moveTo>
                  <a:pt x="0" y="0"/>
                </a:moveTo>
                <a:lnTo>
                  <a:pt x="4818888" y="0"/>
                </a:lnTo>
                <a:lnTo>
                  <a:pt x="4818888" y="3005328"/>
                </a:lnTo>
                <a:lnTo>
                  <a:pt x="0" y="3005328"/>
                </a:lnTo>
                <a:lnTo>
                  <a:pt x="0" y="0"/>
                </a:lnTo>
                <a:close/>
              </a:path>
            </a:pathLst>
          </a:custGeom>
          <a:solidFill>
            <a:srgbClr val="DCE6F2"/>
          </a:solidFill>
        </p:spPr>
        <p:txBody>
          <a:bodyPr wrap="square" lIns="0" tIns="0" rIns="0" bIns="0" rtlCol="0"/>
          <a:lstStyle/>
          <a:p>
            <a:endParaRPr/>
          </a:p>
        </p:txBody>
      </p:sp>
      <p:sp>
        <p:nvSpPr>
          <p:cNvPr id="13" name="object 13"/>
          <p:cNvSpPr/>
          <p:nvPr/>
        </p:nvSpPr>
        <p:spPr>
          <a:xfrm>
            <a:off x="56388" y="3811523"/>
            <a:ext cx="4819015" cy="3005455"/>
          </a:xfrm>
          <a:custGeom>
            <a:avLst/>
            <a:gdLst/>
            <a:ahLst/>
            <a:cxnLst/>
            <a:rect l="l" t="t" r="r" b="b"/>
            <a:pathLst>
              <a:path w="4819015" h="3005454">
                <a:moveTo>
                  <a:pt x="0" y="0"/>
                </a:moveTo>
                <a:lnTo>
                  <a:pt x="4818888" y="0"/>
                </a:lnTo>
                <a:lnTo>
                  <a:pt x="4818888" y="3005328"/>
                </a:lnTo>
                <a:lnTo>
                  <a:pt x="0" y="3005328"/>
                </a:lnTo>
                <a:lnTo>
                  <a:pt x="0" y="0"/>
                </a:lnTo>
                <a:close/>
              </a:path>
            </a:pathLst>
          </a:custGeom>
          <a:ln w="57912">
            <a:solidFill>
              <a:srgbClr val="0070C0"/>
            </a:solidFill>
          </a:ln>
        </p:spPr>
        <p:txBody>
          <a:bodyPr wrap="square" lIns="0" tIns="0" rIns="0" bIns="0" rtlCol="0"/>
          <a:lstStyle/>
          <a:p>
            <a:endParaRPr/>
          </a:p>
        </p:txBody>
      </p:sp>
      <p:sp>
        <p:nvSpPr>
          <p:cNvPr id="14" name="object 14"/>
          <p:cNvSpPr/>
          <p:nvPr/>
        </p:nvSpPr>
        <p:spPr>
          <a:xfrm>
            <a:off x="4951476" y="3808476"/>
            <a:ext cx="4893945" cy="3008630"/>
          </a:xfrm>
          <a:custGeom>
            <a:avLst/>
            <a:gdLst/>
            <a:ahLst/>
            <a:cxnLst/>
            <a:rect l="l" t="t" r="r" b="b"/>
            <a:pathLst>
              <a:path w="4893945" h="3008629">
                <a:moveTo>
                  <a:pt x="0" y="0"/>
                </a:moveTo>
                <a:lnTo>
                  <a:pt x="4893564" y="0"/>
                </a:lnTo>
                <a:lnTo>
                  <a:pt x="4893564" y="3008376"/>
                </a:lnTo>
                <a:lnTo>
                  <a:pt x="0" y="3008376"/>
                </a:lnTo>
                <a:lnTo>
                  <a:pt x="0" y="0"/>
                </a:lnTo>
                <a:close/>
              </a:path>
            </a:pathLst>
          </a:custGeom>
          <a:solidFill>
            <a:srgbClr val="DCE6F2"/>
          </a:solidFill>
        </p:spPr>
        <p:txBody>
          <a:bodyPr wrap="square" lIns="0" tIns="0" rIns="0" bIns="0" rtlCol="0"/>
          <a:lstStyle/>
          <a:p>
            <a:endParaRPr/>
          </a:p>
        </p:txBody>
      </p:sp>
      <p:sp>
        <p:nvSpPr>
          <p:cNvPr id="15" name="object 15"/>
          <p:cNvSpPr/>
          <p:nvPr/>
        </p:nvSpPr>
        <p:spPr>
          <a:xfrm>
            <a:off x="4951476" y="3808476"/>
            <a:ext cx="4893945" cy="3008630"/>
          </a:xfrm>
          <a:custGeom>
            <a:avLst/>
            <a:gdLst/>
            <a:ahLst/>
            <a:cxnLst/>
            <a:rect l="l" t="t" r="r" b="b"/>
            <a:pathLst>
              <a:path w="4893945" h="3008629">
                <a:moveTo>
                  <a:pt x="0" y="0"/>
                </a:moveTo>
                <a:lnTo>
                  <a:pt x="4893564" y="0"/>
                </a:lnTo>
                <a:lnTo>
                  <a:pt x="4893564" y="3008376"/>
                </a:lnTo>
                <a:lnTo>
                  <a:pt x="0" y="3008376"/>
                </a:lnTo>
                <a:lnTo>
                  <a:pt x="0" y="0"/>
                </a:lnTo>
                <a:close/>
              </a:path>
            </a:pathLst>
          </a:custGeom>
          <a:ln w="57912">
            <a:solidFill>
              <a:srgbClr val="0070C0"/>
            </a:solidFill>
          </a:ln>
        </p:spPr>
        <p:txBody>
          <a:bodyPr wrap="square" lIns="0" tIns="0" rIns="0" bIns="0" rtlCol="0"/>
          <a:lstStyle/>
          <a:p>
            <a:endParaRPr/>
          </a:p>
        </p:txBody>
      </p:sp>
      <p:sp>
        <p:nvSpPr>
          <p:cNvPr id="16" name="object 16"/>
          <p:cNvSpPr txBox="1"/>
          <p:nvPr/>
        </p:nvSpPr>
        <p:spPr>
          <a:xfrm>
            <a:off x="232487" y="3873913"/>
            <a:ext cx="2736850" cy="57404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事例⑦	</a:t>
            </a:r>
            <a:r>
              <a:rPr sz="1800" b="1" u="sng" dirty="0">
                <a:uFill>
                  <a:solidFill>
                    <a:srgbClr val="000000"/>
                  </a:solidFill>
                </a:uFill>
                <a:latin typeface="メイリオ"/>
                <a:cs typeface="メイリオ"/>
              </a:rPr>
              <a:t>高橋ふとん</a:t>
            </a:r>
            <a:endParaRPr sz="1800">
              <a:latin typeface="メイリオ"/>
              <a:cs typeface="メイリオ"/>
            </a:endParaRPr>
          </a:p>
          <a:p>
            <a:pPr marL="12700">
              <a:lnSpc>
                <a:spcPct val="100000"/>
              </a:lnSpc>
            </a:pPr>
            <a:r>
              <a:rPr sz="1800" dirty="0">
                <a:latin typeface="メイリオ"/>
                <a:cs typeface="メイリオ"/>
              </a:rPr>
              <a:t>（徳島県、従業員</a:t>
            </a:r>
            <a:r>
              <a:rPr sz="1800" spc="-5" dirty="0">
                <a:latin typeface="メイリオ"/>
                <a:cs typeface="メイリオ"/>
              </a:rPr>
              <a:t>138</a:t>
            </a:r>
            <a:r>
              <a:rPr sz="1800" dirty="0">
                <a:latin typeface="メイリオ"/>
                <a:cs typeface="メイリオ"/>
              </a:rPr>
              <a:t>人）</a:t>
            </a:r>
            <a:endParaRPr sz="1800">
              <a:latin typeface="メイリオ"/>
              <a:cs typeface="メイリオ"/>
            </a:endParaRPr>
          </a:p>
        </p:txBody>
      </p:sp>
      <p:sp>
        <p:nvSpPr>
          <p:cNvPr id="17" name="object 17"/>
          <p:cNvSpPr txBox="1"/>
          <p:nvPr/>
        </p:nvSpPr>
        <p:spPr>
          <a:xfrm>
            <a:off x="2314194" y="4510278"/>
            <a:ext cx="2414270" cy="1892935"/>
          </a:xfrm>
          <a:prstGeom prst="rect">
            <a:avLst/>
          </a:prstGeom>
          <a:solidFill>
            <a:srgbClr val="F2F2F2"/>
          </a:solidFill>
          <a:ln w="28955">
            <a:solidFill>
              <a:srgbClr val="808080"/>
            </a:solidFill>
          </a:ln>
        </p:spPr>
        <p:txBody>
          <a:bodyPr vert="horz" wrap="square" lIns="0" tIns="17145" rIns="0" bIns="0" rtlCol="0">
            <a:spAutoFit/>
          </a:bodyPr>
          <a:lstStyle/>
          <a:p>
            <a:pPr marL="270510" indent="-180340">
              <a:lnSpc>
                <a:spcPct val="100000"/>
              </a:lnSpc>
              <a:spcBef>
                <a:spcPts val="135"/>
              </a:spcBef>
            </a:pPr>
            <a:r>
              <a:rPr sz="1400" spc="85" dirty="0">
                <a:latin typeface="メイリオ"/>
                <a:cs typeface="メイリオ"/>
              </a:rPr>
              <a:t>・インターネット</a:t>
            </a:r>
            <a:r>
              <a:rPr sz="1400" dirty="0">
                <a:latin typeface="メイリオ"/>
                <a:cs typeface="メイリオ"/>
              </a:rPr>
              <a:t>販売</a:t>
            </a:r>
            <a:r>
              <a:rPr sz="1400" spc="-15" dirty="0">
                <a:latin typeface="メイリオ"/>
                <a:cs typeface="メイリオ"/>
              </a:rPr>
              <a:t>の</a:t>
            </a:r>
            <a:r>
              <a:rPr sz="1400" dirty="0">
                <a:latin typeface="メイリオ"/>
                <a:cs typeface="メイリオ"/>
              </a:rPr>
              <a:t>影 響で減少してい</a:t>
            </a:r>
            <a:r>
              <a:rPr sz="1400" spc="-5" dirty="0">
                <a:latin typeface="メイリオ"/>
                <a:cs typeface="メイリオ"/>
              </a:rPr>
              <a:t>る</a:t>
            </a:r>
            <a:r>
              <a:rPr sz="1400" b="1" u="sng" dirty="0">
                <a:solidFill>
                  <a:srgbClr val="FF0000"/>
                </a:solidFill>
                <a:uFill>
                  <a:solidFill>
                    <a:srgbClr val="FF0000"/>
                  </a:solidFill>
                </a:uFill>
                <a:latin typeface="メイリオ"/>
                <a:cs typeface="メイリオ"/>
              </a:rPr>
              <a:t>寝具の</a:t>
            </a:r>
            <a:r>
              <a:rPr sz="1400" b="1" u="sng" spc="-65" dirty="0">
                <a:solidFill>
                  <a:srgbClr val="FF0000"/>
                </a:solidFill>
                <a:uFill>
                  <a:solidFill>
                    <a:srgbClr val="FF0000"/>
                  </a:solidFill>
                </a:uFill>
                <a:latin typeface="メイリオ"/>
                <a:cs typeface="メイリオ"/>
              </a:rPr>
              <a:t>店 </a:t>
            </a:r>
            <a:r>
              <a:rPr sz="1400" b="1" u="sng" dirty="0">
                <a:solidFill>
                  <a:srgbClr val="FF0000"/>
                </a:solidFill>
                <a:uFill>
                  <a:solidFill>
                    <a:srgbClr val="FF0000"/>
                  </a:solidFill>
                </a:uFill>
                <a:latin typeface="メイリオ"/>
                <a:cs typeface="メイリオ"/>
              </a:rPr>
              <a:t>                                  舗販</a:t>
            </a:r>
            <a:r>
              <a:rPr sz="1400" b="1" u="sng" spc="-15" dirty="0">
                <a:solidFill>
                  <a:srgbClr val="FF0000"/>
                </a:solidFill>
                <a:uFill>
                  <a:solidFill>
                    <a:srgbClr val="FF0000"/>
                  </a:solidFill>
                </a:uFill>
                <a:latin typeface="メイリオ"/>
                <a:cs typeface="メイリオ"/>
              </a:rPr>
              <a:t>売</a:t>
            </a:r>
            <a:r>
              <a:rPr sz="1400" b="1" u="sng" dirty="0">
                <a:solidFill>
                  <a:srgbClr val="FF0000"/>
                </a:solidFill>
                <a:uFill>
                  <a:solidFill>
                    <a:srgbClr val="FF0000"/>
                  </a:solidFill>
                </a:uFill>
                <a:latin typeface="メイリオ"/>
                <a:cs typeface="メイリオ"/>
              </a:rPr>
              <a:t>を強</a:t>
            </a:r>
            <a:r>
              <a:rPr sz="1400" b="1" u="sng" spc="-15" dirty="0">
                <a:solidFill>
                  <a:srgbClr val="FF0000"/>
                </a:solidFill>
                <a:uFill>
                  <a:solidFill>
                    <a:srgbClr val="FF0000"/>
                  </a:solidFill>
                </a:uFill>
                <a:latin typeface="メイリオ"/>
                <a:cs typeface="メイリオ"/>
              </a:rPr>
              <a:t>化</a:t>
            </a:r>
            <a:r>
              <a:rPr sz="1400" spc="-15" dirty="0">
                <a:latin typeface="メイリオ"/>
                <a:cs typeface="メイリオ"/>
              </a:rPr>
              <a:t>す</a:t>
            </a:r>
            <a:r>
              <a:rPr sz="1400" dirty="0">
                <a:latin typeface="メイリオ"/>
                <a:cs typeface="メイリオ"/>
              </a:rPr>
              <a:t>るため、も のづくり補助金を活用し て、</a:t>
            </a:r>
            <a:r>
              <a:rPr sz="1400" b="1" u="sng" dirty="0">
                <a:solidFill>
                  <a:srgbClr val="FF0000"/>
                </a:solidFill>
                <a:uFill>
                  <a:solidFill>
                    <a:srgbClr val="FF0000"/>
                  </a:solidFill>
                </a:uFill>
                <a:latin typeface="メイリオ"/>
                <a:cs typeface="メイリオ"/>
              </a:rPr>
              <a:t>寝⼼地を計測するセ ンサー</a:t>
            </a:r>
            <a:r>
              <a:rPr sz="1400" dirty="0">
                <a:latin typeface="メイリオ"/>
                <a:cs typeface="メイリオ"/>
              </a:rPr>
              <a:t>を導入</a:t>
            </a:r>
            <a:endParaRPr sz="1400">
              <a:latin typeface="メイリオ"/>
              <a:cs typeface="メイリオ"/>
            </a:endParaRPr>
          </a:p>
          <a:p>
            <a:pPr marL="271145" marR="176530" indent="-180340">
              <a:lnSpc>
                <a:spcPct val="100000"/>
              </a:lnSpc>
              <a:spcBef>
                <a:spcPts val="600"/>
              </a:spcBef>
            </a:pPr>
            <a:r>
              <a:rPr sz="1400" spc="254" dirty="0">
                <a:latin typeface="メイリオ"/>
                <a:cs typeface="メイリオ"/>
              </a:rPr>
              <a:t>・顧客</a:t>
            </a:r>
            <a:r>
              <a:rPr sz="1400" dirty="0">
                <a:latin typeface="メイリオ"/>
                <a:cs typeface="メイリオ"/>
              </a:rPr>
              <a:t>にフィットした</a:t>
            </a:r>
            <a:r>
              <a:rPr sz="1400" b="1" u="sng" spc="-15" dirty="0">
                <a:solidFill>
                  <a:srgbClr val="FF0000"/>
                </a:solidFill>
                <a:uFill>
                  <a:solidFill>
                    <a:srgbClr val="FF0000"/>
                  </a:solidFill>
                </a:uFill>
                <a:latin typeface="メイリオ"/>
                <a:cs typeface="メイリオ"/>
              </a:rPr>
              <a:t>寝</a:t>
            </a:r>
            <a:r>
              <a:rPr sz="1400" b="1" u="sng" spc="-815" dirty="0">
                <a:solidFill>
                  <a:srgbClr val="FF0000"/>
                </a:solidFill>
                <a:uFill>
                  <a:solidFill>
                    <a:srgbClr val="FF0000"/>
                  </a:solidFill>
                </a:uFill>
                <a:latin typeface="メイリオ"/>
                <a:cs typeface="メイリオ"/>
              </a:rPr>
              <a:t>具 </a:t>
            </a:r>
            <a:r>
              <a:rPr sz="1400" b="1" u="sng" dirty="0">
                <a:solidFill>
                  <a:srgbClr val="FF0000"/>
                </a:solidFill>
                <a:uFill>
                  <a:solidFill>
                    <a:srgbClr val="FF0000"/>
                  </a:solidFill>
                </a:uFill>
                <a:latin typeface="メイリオ"/>
                <a:cs typeface="メイリオ"/>
              </a:rPr>
              <a:t>の提案型営</a:t>
            </a:r>
            <a:r>
              <a:rPr sz="1400" b="1" u="sng" spc="-5" dirty="0">
                <a:solidFill>
                  <a:srgbClr val="FF0000"/>
                </a:solidFill>
                <a:uFill>
                  <a:solidFill>
                    <a:srgbClr val="FF0000"/>
                  </a:solidFill>
                </a:uFill>
                <a:latin typeface="メイリオ"/>
                <a:cs typeface="メイリオ"/>
              </a:rPr>
              <a:t>業</a:t>
            </a:r>
            <a:r>
              <a:rPr sz="1400" dirty="0">
                <a:latin typeface="メイリオ"/>
                <a:cs typeface="メイリオ"/>
              </a:rPr>
              <a:t>が可能に</a:t>
            </a:r>
            <a:endParaRPr sz="1400">
              <a:latin typeface="メイリオ"/>
              <a:cs typeface="メイリオ"/>
            </a:endParaRPr>
          </a:p>
        </p:txBody>
      </p:sp>
      <p:sp>
        <p:nvSpPr>
          <p:cNvPr id="18" name="object 18"/>
          <p:cNvSpPr txBox="1"/>
          <p:nvPr/>
        </p:nvSpPr>
        <p:spPr>
          <a:xfrm>
            <a:off x="5092985" y="3850448"/>
            <a:ext cx="3911600" cy="29972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800" dirty="0">
                <a:latin typeface="メイリオ"/>
                <a:cs typeface="メイリオ"/>
              </a:rPr>
              <a:t>事例⑧	</a:t>
            </a:r>
            <a:r>
              <a:rPr sz="1800" b="1" u="sng" dirty="0">
                <a:uFill>
                  <a:solidFill>
                    <a:srgbClr val="000000"/>
                  </a:solidFill>
                </a:uFill>
                <a:latin typeface="メイリオ"/>
                <a:cs typeface="メイリオ"/>
              </a:rPr>
              <a:t>パリティ・イノベーションズ</a:t>
            </a:r>
            <a:endParaRPr sz="1800">
              <a:latin typeface="メイリオ"/>
              <a:cs typeface="メイリオ"/>
            </a:endParaRPr>
          </a:p>
        </p:txBody>
      </p:sp>
      <p:sp>
        <p:nvSpPr>
          <p:cNvPr id="19" name="object 19"/>
          <p:cNvSpPr txBox="1"/>
          <p:nvPr/>
        </p:nvSpPr>
        <p:spPr>
          <a:xfrm>
            <a:off x="5092985" y="4124768"/>
            <a:ext cx="24536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（京都府、従業員</a:t>
            </a:r>
            <a:r>
              <a:rPr sz="1800" spc="-5" dirty="0">
                <a:latin typeface="メイリオ"/>
                <a:cs typeface="メイリオ"/>
              </a:rPr>
              <a:t>5</a:t>
            </a:r>
            <a:r>
              <a:rPr sz="1800" dirty="0">
                <a:latin typeface="メイリオ"/>
                <a:cs typeface="メイリオ"/>
              </a:rPr>
              <a:t>人）</a:t>
            </a:r>
            <a:endParaRPr sz="1800">
              <a:latin typeface="メイリオ"/>
              <a:cs typeface="メイリオ"/>
            </a:endParaRPr>
          </a:p>
        </p:txBody>
      </p:sp>
      <p:sp>
        <p:nvSpPr>
          <p:cNvPr id="20" name="object 20"/>
          <p:cNvSpPr/>
          <p:nvPr/>
        </p:nvSpPr>
        <p:spPr>
          <a:xfrm>
            <a:off x="6774942" y="4798314"/>
            <a:ext cx="2813685" cy="1892935"/>
          </a:xfrm>
          <a:custGeom>
            <a:avLst/>
            <a:gdLst/>
            <a:ahLst/>
            <a:cxnLst/>
            <a:rect l="l" t="t" r="r" b="b"/>
            <a:pathLst>
              <a:path w="2813684" h="1892934">
                <a:moveTo>
                  <a:pt x="0" y="0"/>
                </a:moveTo>
                <a:lnTo>
                  <a:pt x="2813304" y="0"/>
                </a:lnTo>
                <a:lnTo>
                  <a:pt x="2813304" y="1892808"/>
                </a:lnTo>
                <a:lnTo>
                  <a:pt x="0" y="1892808"/>
                </a:lnTo>
                <a:lnTo>
                  <a:pt x="0" y="0"/>
                </a:lnTo>
                <a:close/>
              </a:path>
            </a:pathLst>
          </a:custGeom>
          <a:solidFill>
            <a:srgbClr val="F2F2F2"/>
          </a:solidFill>
        </p:spPr>
        <p:txBody>
          <a:bodyPr wrap="square" lIns="0" tIns="0" rIns="0" bIns="0" rtlCol="0"/>
          <a:lstStyle/>
          <a:p>
            <a:endParaRPr/>
          </a:p>
        </p:txBody>
      </p:sp>
      <p:sp>
        <p:nvSpPr>
          <p:cNvPr id="21" name="object 21"/>
          <p:cNvSpPr/>
          <p:nvPr/>
        </p:nvSpPr>
        <p:spPr>
          <a:xfrm>
            <a:off x="6774942" y="4798314"/>
            <a:ext cx="2813685" cy="1892935"/>
          </a:xfrm>
          <a:custGeom>
            <a:avLst/>
            <a:gdLst/>
            <a:ahLst/>
            <a:cxnLst/>
            <a:rect l="l" t="t" r="r" b="b"/>
            <a:pathLst>
              <a:path w="2813684" h="1892934">
                <a:moveTo>
                  <a:pt x="0" y="0"/>
                </a:moveTo>
                <a:lnTo>
                  <a:pt x="2813304" y="0"/>
                </a:lnTo>
                <a:lnTo>
                  <a:pt x="2813304" y="1892808"/>
                </a:lnTo>
                <a:lnTo>
                  <a:pt x="0" y="1892808"/>
                </a:lnTo>
                <a:lnTo>
                  <a:pt x="0" y="0"/>
                </a:lnTo>
                <a:close/>
              </a:path>
            </a:pathLst>
          </a:custGeom>
          <a:ln w="28956">
            <a:solidFill>
              <a:srgbClr val="808080"/>
            </a:solidFill>
          </a:ln>
        </p:spPr>
        <p:txBody>
          <a:bodyPr wrap="square" lIns="0" tIns="0" rIns="0" bIns="0" rtlCol="0"/>
          <a:lstStyle/>
          <a:p>
            <a:endParaRPr/>
          </a:p>
        </p:txBody>
      </p:sp>
      <p:sp>
        <p:nvSpPr>
          <p:cNvPr id="22" name="object 22"/>
          <p:cNvSpPr txBox="1"/>
          <p:nvPr/>
        </p:nvSpPr>
        <p:spPr>
          <a:xfrm>
            <a:off x="6852216" y="4803630"/>
            <a:ext cx="2611755" cy="1809750"/>
          </a:xfrm>
          <a:prstGeom prst="rect">
            <a:avLst/>
          </a:prstGeom>
        </p:spPr>
        <p:txBody>
          <a:bodyPr vert="horz" wrap="square" lIns="0" tIns="12700" rIns="0" bIns="0" rtlCol="0">
            <a:spAutoFit/>
          </a:bodyPr>
          <a:lstStyle/>
          <a:p>
            <a:pPr marL="281940" marR="5080" indent="-269240" algn="just">
              <a:lnSpc>
                <a:spcPct val="100000"/>
              </a:lnSpc>
              <a:spcBef>
                <a:spcPts val="100"/>
              </a:spcBef>
              <a:buChar char="•"/>
              <a:tabLst>
                <a:tab pos="282575" algn="l"/>
              </a:tabLst>
            </a:pPr>
            <a:r>
              <a:rPr sz="1400" dirty="0">
                <a:latin typeface="メイリオ"/>
                <a:cs typeface="メイリオ"/>
              </a:rPr>
              <a:t>公的研究機関発</a:t>
            </a:r>
            <a:r>
              <a:rPr sz="1400" spc="-5" dirty="0">
                <a:latin typeface="メイリオ"/>
                <a:cs typeface="メイリオ"/>
              </a:rPr>
              <a:t>の</a:t>
            </a:r>
            <a:r>
              <a:rPr sz="1400" b="1" u="sng" dirty="0">
                <a:solidFill>
                  <a:srgbClr val="FF0000"/>
                </a:solidFill>
                <a:uFill>
                  <a:solidFill>
                    <a:srgbClr val="FF0000"/>
                  </a:solidFill>
                </a:uFill>
                <a:latin typeface="メイリオ"/>
                <a:cs typeface="メイリオ"/>
              </a:rPr>
              <a:t>「空</a:t>
            </a:r>
            <a:r>
              <a:rPr sz="1400" b="1" u="sng" spc="-15" dirty="0">
                <a:solidFill>
                  <a:srgbClr val="FF0000"/>
                </a:solidFill>
                <a:uFill>
                  <a:solidFill>
                    <a:srgbClr val="FF0000"/>
                  </a:solidFill>
                </a:uFill>
                <a:latin typeface="メイリオ"/>
                <a:cs typeface="メイリオ"/>
              </a:rPr>
              <a:t>中</a:t>
            </a:r>
            <a:r>
              <a:rPr sz="1400" b="1" u="sng" dirty="0">
                <a:solidFill>
                  <a:srgbClr val="FF0000"/>
                </a:solidFill>
                <a:uFill>
                  <a:solidFill>
                    <a:srgbClr val="FF0000"/>
                  </a:solidFill>
                </a:uFill>
                <a:latin typeface="メイリオ"/>
                <a:cs typeface="メイリオ"/>
              </a:rPr>
              <a:t>タッ</a:t>
            </a:r>
            <a:r>
              <a:rPr sz="1400" b="1" u="sng" spc="-1430" dirty="0">
                <a:solidFill>
                  <a:srgbClr val="FF0000"/>
                </a:solidFill>
                <a:uFill>
                  <a:solidFill>
                    <a:srgbClr val="FF0000"/>
                  </a:solidFill>
                </a:uFill>
                <a:latin typeface="メイリオ"/>
                <a:cs typeface="メイリオ"/>
              </a:rPr>
              <a:t>チ </a:t>
            </a:r>
            <a:r>
              <a:rPr sz="1400" b="1" u="sng" dirty="0">
                <a:solidFill>
                  <a:srgbClr val="FF0000"/>
                </a:solidFill>
                <a:uFill>
                  <a:solidFill>
                    <a:srgbClr val="FF0000"/>
                  </a:solidFill>
                </a:uFill>
                <a:latin typeface="メイリオ"/>
                <a:cs typeface="メイリオ"/>
              </a:rPr>
              <a:t>                                     ディスプレイ」技術</a:t>
            </a:r>
            <a:r>
              <a:rPr sz="1400" b="1" u="sng" spc="-15" dirty="0">
                <a:solidFill>
                  <a:srgbClr val="FF0000"/>
                </a:solidFill>
                <a:uFill>
                  <a:solidFill>
                    <a:srgbClr val="FF0000"/>
                  </a:solidFill>
                </a:uFill>
                <a:latin typeface="メイリオ"/>
                <a:cs typeface="メイリオ"/>
              </a:rPr>
              <a:t>の</a:t>
            </a:r>
            <a:r>
              <a:rPr sz="1400" b="1" u="sng" dirty="0">
                <a:solidFill>
                  <a:srgbClr val="FF0000"/>
                </a:solidFill>
                <a:uFill>
                  <a:solidFill>
                    <a:srgbClr val="FF0000"/>
                  </a:solidFill>
                </a:uFill>
                <a:latin typeface="メイリオ"/>
                <a:cs typeface="メイリオ"/>
              </a:rPr>
              <a:t>量産化 </a:t>
            </a:r>
            <a:r>
              <a:rPr sz="1400" dirty="0">
                <a:latin typeface="メイリオ"/>
                <a:cs typeface="メイリオ"/>
              </a:rPr>
              <a:t>に向けて、ものづく</a:t>
            </a:r>
            <a:r>
              <a:rPr sz="1400" spc="-15" dirty="0">
                <a:latin typeface="メイリオ"/>
                <a:cs typeface="メイリオ"/>
              </a:rPr>
              <a:t>り</a:t>
            </a:r>
            <a:r>
              <a:rPr sz="1400" dirty="0">
                <a:latin typeface="メイリオ"/>
                <a:cs typeface="メイリオ"/>
              </a:rPr>
              <a:t>補助金 を活用して、</a:t>
            </a:r>
            <a:r>
              <a:rPr sz="1400" b="1" u="sng" dirty="0">
                <a:solidFill>
                  <a:srgbClr val="FF0000"/>
                </a:solidFill>
                <a:uFill>
                  <a:solidFill>
                    <a:srgbClr val="FF0000"/>
                  </a:solidFill>
                </a:uFill>
                <a:latin typeface="メイリオ"/>
                <a:cs typeface="メイリオ"/>
              </a:rPr>
              <a:t>金</a:t>
            </a:r>
            <a:r>
              <a:rPr sz="1400" b="1" u="sng" spc="-5" dirty="0">
                <a:solidFill>
                  <a:srgbClr val="FF0000"/>
                </a:solidFill>
                <a:uFill>
                  <a:solidFill>
                    <a:srgbClr val="FF0000"/>
                  </a:solidFill>
                </a:uFill>
                <a:latin typeface="メイリオ"/>
                <a:cs typeface="メイリオ"/>
              </a:rPr>
              <a:t>型</a:t>
            </a:r>
            <a:r>
              <a:rPr sz="1400" b="1" u="sng" dirty="0">
                <a:solidFill>
                  <a:srgbClr val="FF0000"/>
                </a:solidFill>
                <a:uFill>
                  <a:solidFill>
                    <a:srgbClr val="FF0000"/>
                  </a:solidFill>
                </a:uFill>
                <a:latin typeface="メイリオ"/>
                <a:cs typeface="メイリオ"/>
              </a:rPr>
              <a:t>や</a:t>
            </a:r>
            <a:r>
              <a:rPr sz="1400" b="1" u="sng" spc="-15" dirty="0">
                <a:solidFill>
                  <a:srgbClr val="FF0000"/>
                </a:solidFill>
                <a:uFill>
                  <a:solidFill>
                    <a:srgbClr val="FF0000"/>
                  </a:solidFill>
                </a:uFill>
                <a:latin typeface="メイリオ"/>
                <a:cs typeface="メイリオ"/>
              </a:rPr>
              <a:t>圧</a:t>
            </a:r>
            <a:r>
              <a:rPr sz="1400" b="1" u="sng" dirty="0">
                <a:solidFill>
                  <a:srgbClr val="FF0000"/>
                </a:solidFill>
                <a:uFill>
                  <a:solidFill>
                    <a:srgbClr val="FF0000"/>
                  </a:solidFill>
                </a:uFill>
                <a:latin typeface="メイリオ"/>
                <a:cs typeface="メイリオ"/>
              </a:rPr>
              <a:t>縮装置 </a:t>
            </a:r>
            <a:r>
              <a:rPr sz="1400" dirty="0">
                <a:latin typeface="メイリオ"/>
                <a:cs typeface="メイリオ"/>
              </a:rPr>
              <a:t>を導入</a:t>
            </a:r>
            <a:endParaRPr sz="1400">
              <a:latin typeface="メイリオ"/>
              <a:cs typeface="メイリオ"/>
            </a:endParaRPr>
          </a:p>
          <a:p>
            <a:pPr marL="281940" marR="5080" indent="-269240" algn="just">
              <a:lnSpc>
                <a:spcPct val="100000"/>
              </a:lnSpc>
              <a:spcBef>
                <a:spcPts val="605"/>
              </a:spcBef>
              <a:buChar char="•"/>
              <a:tabLst>
                <a:tab pos="282575" algn="l"/>
              </a:tabLst>
            </a:pPr>
            <a:r>
              <a:rPr sz="1400" dirty="0">
                <a:latin typeface="メイリオ"/>
                <a:cs typeface="メイリオ"/>
              </a:rPr>
              <a:t>後にサポイン事業にも</a:t>
            </a:r>
            <a:r>
              <a:rPr sz="1400" spc="-15" dirty="0">
                <a:latin typeface="メイリオ"/>
                <a:cs typeface="メイリオ"/>
              </a:rPr>
              <a:t>採</a:t>
            </a:r>
            <a:r>
              <a:rPr sz="1400" dirty="0">
                <a:latin typeface="メイリオ"/>
                <a:cs typeface="メイリオ"/>
              </a:rPr>
              <a:t>択さ れ、更なる技術の高度</a:t>
            </a:r>
            <a:r>
              <a:rPr sz="1400" spc="-15" dirty="0">
                <a:latin typeface="メイリオ"/>
                <a:cs typeface="メイリオ"/>
              </a:rPr>
              <a:t>化</a:t>
            </a:r>
            <a:r>
              <a:rPr sz="1400" dirty="0">
                <a:latin typeface="メイリオ"/>
                <a:cs typeface="メイリオ"/>
              </a:rPr>
              <a:t>を目 指す</a:t>
            </a:r>
            <a:endParaRPr sz="1400">
              <a:latin typeface="メイリオ"/>
              <a:cs typeface="メイリオ"/>
            </a:endParaRPr>
          </a:p>
        </p:txBody>
      </p:sp>
      <p:sp>
        <p:nvSpPr>
          <p:cNvPr id="23" name="object 23"/>
          <p:cNvSpPr txBox="1"/>
          <p:nvPr/>
        </p:nvSpPr>
        <p:spPr>
          <a:xfrm>
            <a:off x="9555722" y="6544140"/>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3</a:t>
            </a:r>
            <a:r>
              <a:rPr lang="en-US" sz="1400" dirty="0" smtClean="0">
                <a:latin typeface="メイリオ"/>
                <a:cs typeface="メイリオ"/>
              </a:rPr>
              <a:t>4</a:t>
            </a:r>
            <a:endParaRPr sz="1400" dirty="0">
              <a:latin typeface="メイリオ"/>
              <a:cs typeface="メイリオ"/>
            </a:endParaRPr>
          </a:p>
        </p:txBody>
      </p:sp>
      <p:sp>
        <p:nvSpPr>
          <p:cNvPr id="24" name="object 24"/>
          <p:cNvSpPr/>
          <p:nvPr/>
        </p:nvSpPr>
        <p:spPr>
          <a:xfrm>
            <a:off x="201168" y="1517903"/>
            <a:ext cx="2013203" cy="1839467"/>
          </a:xfrm>
          <a:prstGeom prst="rect">
            <a:avLst/>
          </a:prstGeom>
          <a:blipFill>
            <a:blip r:embed="rId2" cstate="print"/>
            <a:stretch>
              <a:fillRect/>
            </a:stretch>
          </a:blipFill>
        </p:spPr>
        <p:txBody>
          <a:bodyPr wrap="square" lIns="0" tIns="0" rIns="0" bIns="0" rtlCol="0"/>
          <a:lstStyle/>
          <a:p>
            <a:endParaRPr/>
          </a:p>
        </p:txBody>
      </p:sp>
      <p:sp>
        <p:nvSpPr>
          <p:cNvPr id="25" name="object 25"/>
          <p:cNvSpPr txBox="1"/>
          <p:nvPr/>
        </p:nvSpPr>
        <p:spPr>
          <a:xfrm>
            <a:off x="3296411" y="879347"/>
            <a:ext cx="1450975" cy="264160"/>
          </a:xfrm>
          <a:prstGeom prst="rect">
            <a:avLst/>
          </a:prstGeom>
          <a:solidFill>
            <a:srgbClr val="FF9999"/>
          </a:solidFill>
        </p:spPr>
        <p:txBody>
          <a:bodyPr vert="horz" wrap="square" lIns="0" tIns="21590" rIns="0" bIns="0" rtlCol="0">
            <a:spAutoFit/>
          </a:bodyPr>
          <a:lstStyle/>
          <a:p>
            <a:pPr marL="271780">
              <a:lnSpc>
                <a:spcPct val="100000"/>
              </a:lnSpc>
              <a:spcBef>
                <a:spcPts val="170"/>
              </a:spcBef>
            </a:pPr>
            <a:r>
              <a:rPr sz="1400" spc="10" dirty="0">
                <a:solidFill>
                  <a:srgbClr val="FFFFFF"/>
                </a:solidFill>
                <a:latin typeface="メイリオ"/>
                <a:cs typeface="メイリオ"/>
              </a:rPr>
              <a:t>異分野展開</a:t>
            </a:r>
            <a:endParaRPr sz="1400">
              <a:latin typeface="メイリオ"/>
              <a:cs typeface="メイリオ"/>
            </a:endParaRPr>
          </a:p>
        </p:txBody>
      </p:sp>
      <p:sp>
        <p:nvSpPr>
          <p:cNvPr id="26" name="object 26"/>
          <p:cNvSpPr/>
          <p:nvPr/>
        </p:nvSpPr>
        <p:spPr>
          <a:xfrm>
            <a:off x="5020055" y="1533144"/>
            <a:ext cx="1754123" cy="1464563"/>
          </a:xfrm>
          <a:prstGeom prst="rect">
            <a:avLst/>
          </a:prstGeom>
          <a:blipFill>
            <a:blip r:embed="rId3" cstate="print"/>
            <a:stretch>
              <a:fillRect/>
            </a:stretch>
          </a:blipFill>
        </p:spPr>
        <p:txBody>
          <a:bodyPr wrap="square" lIns="0" tIns="0" rIns="0" bIns="0" rtlCol="0"/>
          <a:lstStyle/>
          <a:p>
            <a:endParaRPr/>
          </a:p>
        </p:txBody>
      </p:sp>
      <p:sp>
        <p:nvSpPr>
          <p:cNvPr id="27" name="object 27"/>
          <p:cNvSpPr txBox="1"/>
          <p:nvPr/>
        </p:nvSpPr>
        <p:spPr>
          <a:xfrm>
            <a:off x="6849618" y="1445513"/>
            <a:ext cx="2880360" cy="2220595"/>
          </a:xfrm>
          <a:prstGeom prst="rect">
            <a:avLst/>
          </a:prstGeom>
          <a:solidFill>
            <a:srgbClr val="F2F2F2"/>
          </a:solidFill>
          <a:ln w="28955">
            <a:solidFill>
              <a:srgbClr val="808080"/>
            </a:solidFill>
          </a:ln>
        </p:spPr>
        <p:txBody>
          <a:bodyPr vert="horz" wrap="square" lIns="0" tIns="7620" rIns="0" bIns="0" rtlCol="0">
            <a:spAutoFit/>
          </a:bodyPr>
          <a:lstStyle/>
          <a:p>
            <a:pPr marL="360045" marR="195580" indent="-269875" algn="just">
              <a:lnSpc>
                <a:spcPct val="119000"/>
              </a:lnSpc>
              <a:spcBef>
                <a:spcPts val="60"/>
              </a:spcBef>
              <a:buChar char="•"/>
              <a:tabLst>
                <a:tab pos="360680" algn="l"/>
              </a:tabLst>
            </a:pPr>
            <a:r>
              <a:rPr sz="1400" dirty="0">
                <a:latin typeface="メイリオ"/>
                <a:cs typeface="メイリオ"/>
              </a:rPr>
              <a:t>リチウムイオン蓄電池</a:t>
            </a:r>
            <a:r>
              <a:rPr sz="1400" spc="-15" dirty="0">
                <a:latin typeface="メイリオ"/>
                <a:cs typeface="メイリオ"/>
              </a:rPr>
              <a:t>に</a:t>
            </a:r>
            <a:r>
              <a:rPr sz="1400" dirty="0">
                <a:latin typeface="メイリオ"/>
                <a:cs typeface="メイリオ"/>
              </a:rPr>
              <a:t>代わ る、カーボンナノチュ</a:t>
            </a:r>
            <a:r>
              <a:rPr sz="1400" spc="-15" dirty="0">
                <a:latin typeface="メイリオ"/>
                <a:cs typeface="メイリオ"/>
              </a:rPr>
              <a:t>ー</a:t>
            </a:r>
            <a:r>
              <a:rPr sz="1400" dirty="0">
                <a:latin typeface="メイリオ"/>
                <a:cs typeface="メイリオ"/>
              </a:rPr>
              <a:t>ブを 用い</a:t>
            </a:r>
            <a:r>
              <a:rPr sz="1400" spc="-5" dirty="0">
                <a:latin typeface="メイリオ"/>
                <a:cs typeface="メイリオ"/>
              </a:rPr>
              <a:t>た</a:t>
            </a:r>
            <a:r>
              <a:rPr sz="1400" b="1" u="sng" dirty="0">
                <a:solidFill>
                  <a:srgbClr val="FF0000"/>
                </a:solidFill>
                <a:uFill>
                  <a:solidFill>
                    <a:srgbClr val="FF0000"/>
                  </a:solidFill>
                </a:uFill>
                <a:latin typeface="メイリオ"/>
                <a:cs typeface="メイリオ"/>
              </a:rPr>
              <a:t>次世代蓄電シス</a:t>
            </a:r>
            <a:r>
              <a:rPr sz="1400" b="1" u="sng" spc="-15" dirty="0">
                <a:solidFill>
                  <a:srgbClr val="FF0000"/>
                </a:solidFill>
                <a:uFill>
                  <a:solidFill>
                    <a:srgbClr val="FF0000"/>
                  </a:solidFill>
                </a:uFill>
                <a:latin typeface="メイリオ"/>
                <a:cs typeface="メイリオ"/>
              </a:rPr>
              <a:t>テ</a:t>
            </a:r>
            <a:r>
              <a:rPr sz="1400" b="1" u="sng" dirty="0">
                <a:solidFill>
                  <a:srgbClr val="FF0000"/>
                </a:solidFill>
                <a:uFill>
                  <a:solidFill>
                    <a:srgbClr val="FF0000"/>
                  </a:solidFill>
                </a:uFill>
                <a:latin typeface="メイリオ"/>
                <a:cs typeface="メイリオ"/>
              </a:rPr>
              <a:t>ムの 量産化</a:t>
            </a:r>
            <a:r>
              <a:rPr sz="1400" dirty="0">
                <a:latin typeface="メイリオ"/>
                <a:cs typeface="メイリオ"/>
              </a:rPr>
              <a:t>のため、ものづ</a:t>
            </a:r>
            <a:r>
              <a:rPr sz="1400" spc="-15" dirty="0">
                <a:latin typeface="メイリオ"/>
                <a:cs typeface="メイリオ"/>
              </a:rPr>
              <a:t>く</a:t>
            </a:r>
            <a:r>
              <a:rPr sz="1400" dirty="0">
                <a:latin typeface="メイリオ"/>
                <a:cs typeface="メイリオ"/>
              </a:rPr>
              <a:t>り補 助金を活用して、</a:t>
            </a:r>
            <a:r>
              <a:rPr sz="1400" b="1" u="sng" dirty="0">
                <a:solidFill>
                  <a:srgbClr val="FF0000"/>
                </a:solidFill>
                <a:uFill>
                  <a:solidFill>
                    <a:srgbClr val="FF0000"/>
                  </a:solidFill>
                </a:uFill>
                <a:latin typeface="メイリオ"/>
                <a:cs typeface="メイリオ"/>
              </a:rPr>
              <a:t>炉や</a:t>
            </a:r>
            <a:r>
              <a:rPr sz="1400" b="1" u="sng" spc="-15" dirty="0">
                <a:solidFill>
                  <a:srgbClr val="FF0000"/>
                </a:solidFill>
                <a:uFill>
                  <a:solidFill>
                    <a:srgbClr val="FF0000"/>
                  </a:solidFill>
                </a:uFill>
                <a:latin typeface="メイリオ"/>
                <a:cs typeface="メイリオ"/>
              </a:rPr>
              <a:t>測</a:t>
            </a:r>
            <a:r>
              <a:rPr sz="1400" b="1" u="sng" dirty="0">
                <a:solidFill>
                  <a:srgbClr val="FF0000"/>
                </a:solidFill>
                <a:uFill>
                  <a:solidFill>
                    <a:srgbClr val="FF0000"/>
                  </a:solidFill>
                </a:uFill>
                <a:latin typeface="メイリオ"/>
                <a:cs typeface="メイリオ"/>
              </a:rPr>
              <a:t>定器 等</a:t>
            </a:r>
            <a:r>
              <a:rPr sz="1400" dirty="0">
                <a:latin typeface="メイリオ"/>
                <a:cs typeface="メイリオ"/>
              </a:rPr>
              <a:t>を導入</a:t>
            </a:r>
            <a:endParaRPr sz="1400">
              <a:latin typeface="メイリオ"/>
              <a:cs typeface="メイリオ"/>
            </a:endParaRPr>
          </a:p>
          <a:p>
            <a:pPr marL="360045" indent="-269875">
              <a:lnSpc>
                <a:spcPct val="100000"/>
              </a:lnSpc>
              <a:spcBef>
                <a:spcPts val="925"/>
              </a:spcBef>
              <a:buChar char="•"/>
              <a:tabLst>
                <a:tab pos="360680" algn="l"/>
              </a:tabLst>
            </a:pPr>
            <a:r>
              <a:rPr sz="1400" dirty="0">
                <a:latin typeface="メイリオ"/>
                <a:cs typeface="メイリオ"/>
              </a:rPr>
              <a:t>グローバルで通用する</a:t>
            </a:r>
            <a:r>
              <a:rPr sz="1400" spc="-15" dirty="0">
                <a:latin typeface="メイリオ"/>
                <a:cs typeface="メイリオ"/>
              </a:rPr>
              <a:t>ベ</a:t>
            </a:r>
            <a:r>
              <a:rPr sz="1400" dirty="0">
                <a:latin typeface="メイリオ"/>
                <a:cs typeface="メイリオ"/>
              </a:rPr>
              <a:t>ン</a:t>
            </a:r>
            <a:endParaRPr sz="1400">
              <a:latin typeface="メイリオ"/>
              <a:cs typeface="メイリオ"/>
            </a:endParaRPr>
          </a:p>
          <a:p>
            <a:pPr marL="360045">
              <a:lnSpc>
                <a:spcPct val="100000"/>
              </a:lnSpc>
              <a:spcBef>
                <a:spcPts val="325"/>
              </a:spcBef>
            </a:pPr>
            <a:r>
              <a:rPr sz="1400" dirty="0">
                <a:latin typeface="メイリオ"/>
                <a:cs typeface="メイリオ"/>
              </a:rPr>
              <a:t>チャーとして</a:t>
            </a:r>
            <a:r>
              <a:rPr sz="1400" spc="-5" dirty="0">
                <a:latin typeface="メイリオ"/>
                <a:cs typeface="メイリオ"/>
              </a:rPr>
              <a:t>J-Startup</a:t>
            </a:r>
            <a:r>
              <a:rPr sz="1400" spc="-15" dirty="0">
                <a:latin typeface="メイリオ"/>
                <a:cs typeface="メイリオ"/>
              </a:rPr>
              <a:t>に</a:t>
            </a:r>
            <a:r>
              <a:rPr sz="1400" spc="-5" dirty="0">
                <a:latin typeface="メイリオ"/>
                <a:cs typeface="メイリオ"/>
              </a:rPr>
              <a:t>選</a:t>
            </a:r>
            <a:r>
              <a:rPr sz="1400" dirty="0">
                <a:latin typeface="メイリオ"/>
                <a:cs typeface="メイリオ"/>
              </a:rPr>
              <a:t>出</a:t>
            </a:r>
            <a:endParaRPr sz="1400">
              <a:latin typeface="メイリオ"/>
              <a:cs typeface="メイリオ"/>
            </a:endParaRPr>
          </a:p>
        </p:txBody>
      </p:sp>
      <p:sp>
        <p:nvSpPr>
          <p:cNvPr id="28" name="object 28"/>
          <p:cNvSpPr txBox="1"/>
          <p:nvPr/>
        </p:nvSpPr>
        <p:spPr>
          <a:xfrm>
            <a:off x="8383523" y="880872"/>
            <a:ext cx="1347470" cy="265430"/>
          </a:xfrm>
          <a:prstGeom prst="rect">
            <a:avLst/>
          </a:prstGeom>
          <a:solidFill>
            <a:srgbClr val="FFBE3C"/>
          </a:solidFill>
        </p:spPr>
        <p:txBody>
          <a:bodyPr vert="horz" wrap="square" lIns="0" tIns="21590" rIns="0" bIns="0" rtlCol="0">
            <a:spAutoFit/>
          </a:bodyPr>
          <a:lstStyle/>
          <a:p>
            <a:pPr marL="219710">
              <a:lnSpc>
                <a:spcPct val="100000"/>
              </a:lnSpc>
              <a:spcBef>
                <a:spcPts val="170"/>
              </a:spcBef>
            </a:pPr>
            <a:r>
              <a:rPr sz="1400" spc="10" dirty="0">
                <a:solidFill>
                  <a:srgbClr val="FFFFFF"/>
                </a:solidFill>
                <a:latin typeface="メイリオ"/>
                <a:cs typeface="メイリオ"/>
              </a:rPr>
              <a:t>ベンチャー</a:t>
            </a:r>
            <a:endParaRPr sz="1400">
              <a:latin typeface="メイリオ"/>
              <a:cs typeface="メイリオ"/>
            </a:endParaRPr>
          </a:p>
        </p:txBody>
      </p:sp>
      <p:sp>
        <p:nvSpPr>
          <p:cNvPr id="29" name="object 29"/>
          <p:cNvSpPr/>
          <p:nvPr/>
        </p:nvSpPr>
        <p:spPr>
          <a:xfrm>
            <a:off x="228600" y="4564379"/>
            <a:ext cx="1933955" cy="1510271"/>
          </a:xfrm>
          <a:prstGeom prst="rect">
            <a:avLst/>
          </a:prstGeom>
          <a:blipFill>
            <a:blip r:embed="rId4" cstate="print"/>
            <a:stretch>
              <a:fillRect/>
            </a:stretch>
          </a:blipFill>
        </p:spPr>
        <p:txBody>
          <a:bodyPr wrap="square" lIns="0" tIns="0" rIns="0" bIns="0" rtlCol="0"/>
          <a:lstStyle/>
          <a:p>
            <a:endParaRPr/>
          </a:p>
        </p:txBody>
      </p:sp>
      <p:sp>
        <p:nvSpPr>
          <p:cNvPr id="30" name="object 30"/>
          <p:cNvSpPr txBox="1"/>
          <p:nvPr/>
        </p:nvSpPr>
        <p:spPr>
          <a:xfrm>
            <a:off x="3296411" y="3861815"/>
            <a:ext cx="1450975" cy="264160"/>
          </a:xfrm>
          <a:prstGeom prst="rect">
            <a:avLst/>
          </a:prstGeom>
          <a:solidFill>
            <a:srgbClr val="8064A2"/>
          </a:solidFill>
        </p:spPr>
        <p:txBody>
          <a:bodyPr vert="horz" wrap="square" lIns="0" tIns="20955" rIns="0" bIns="0" rtlCol="0">
            <a:spAutoFit/>
          </a:bodyPr>
          <a:lstStyle/>
          <a:p>
            <a:pPr marL="271780">
              <a:lnSpc>
                <a:spcPct val="100000"/>
              </a:lnSpc>
              <a:spcBef>
                <a:spcPts val="165"/>
              </a:spcBef>
            </a:pPr>
            <a:r>
              <a:rPr sz="1400" spc="10" dirty="0">
                <a:solidFill>
                  <a:srgbClr val="FFFFFF"/>
                </a:solidFill>
                <a:latin typeface="メイリオ"/>
                <a:cs typeface="メイリオ"/>
              </a:rPr>
              <a:t>競争力強化</a:t>
            </a:r>
            <a:endParaRPr sz="1400">
              <a:latin typeface="メイリオ"/>
              <a:cs typeface="メイリオ"/>
            </a:endParaRPr>
          </a:p>
        </p:txBody>
      </p:sp>
      <p:sp>
        <p:nvSpPr>
          <p:cNvPr id="31" name="object 31"/>
          <p:cNvSpPr/>
          <p:nvPr/>
        </p:nvSpPr>
        <p:spPr>
          <a:xfrm>
            <a:off x="5105400" y="4797552"/>
            <a:ext cx="1583435" cy="1249679"/>
          </a:xfrm>
          <a:prstGeom prst="rect">
            <a:avLst/>
          </a:prstGeom>
          <a:blipFill>
            <a:blip r:embed="rId5" cstate="print"/>
            <a:stretch>
              <a:fillRect/>
            </a:stretch>
          </a:blipFill>
        </p:spPr>
        <p:txBody>
          <a:bodyPr wrap="square" lIns="0" tIns="0" rIns="0" bIns="0" rtlCol="0"/>
          <a:lstStyle/>
          <a:p>
            <a:endParaRPr/>
          </a:p>
        </p:txBody>
      </p:sp>
      <p:sp>
        <p:nvSpPr>
          <p:cNvPr id="32" name="object 32"/>
          <p:cNvSpPr txBox="1"/>
          <p:nvPr/>
        </p:nvSpPr>
        <p:spPr>
          <a:xfrm>
            <a:off x="8382000" y="4198620"/>
            <a:ext cx="1347470" cy="265430"/>
          </a:xfrm>
          <a:prstGeom prst="rect">
            <a:avLst/>
          </a:prstGeom>
          <a:solidFill>
            <a:srgbClr val="FFBE3C"/>
          </a:solidFill>
        </p:spPr>
        <p:txBody>
          <a:bodyPr vert="horz" wrap="square" lIns="0" tIns="21590" rIns="0" bIns="0" rtlCol="0">
            <a:spAutoFit/>
          </a:bodyPr>
          <a:lstStyle/>
          <a:p>
            <a:pPr marL="219710">
              <a:lnSpc>
                <a:spcPct val="100000"/>
              </a:lnSpc>
              <a:spcBef>
                <a:spcPts val="170"/>
              </a:spcBef>
            </a:pPr>
            <a:r>
              <a:rPr sz="1400" spc="10" dirty="0">
                <a:solidFill>
                  <a:srgbClr val="FFFFFF"/>
                </a:solidFill>
                <a:latin typeface="メイリオ"/>
                <a:cs typeface="メイリオ"/>
              </a:rPr>
              <a:t>ベンチャー</a:t>
            </a:r>
            <a:endParaRPr sz="1400">
              <a:latin typeface="メイリオ"/>
              <a:cs typeface="メイリオ"/>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392" y="548640"/>
            <a:ext cx="9685020" cy="603885"/>
          </a:xfrm>
          <a:custGeom>
            <a:avLst/>
            <a:gdLst/>
            <a:ahLst/>
            <a:cxnLst/>
            <a:rect l="l" t="t" r="r" b="b"/>
            <a:pathLst>
              <a:path w="9685020" h="603885">
                <a:moveTo>
                  <a:pt x="0" y="603288"/>
                </a:moveTo>
                <a:lnTo>
                  <a:pt x="9684842" y="603288"/>
                </a:lnTo>
                <a:lnTo>
                  <a:pt x="9684842" y="0"/>
                </a:lnTo>
                <a:lnTo>
                  <a:pt x="0" y="0"/>
                </a:lnTo>
                <a:lnTo>
                  <a:pt x="0" y="603288"/>
                </a:lnTo>
                <a:close/>
              </a:path>
            </a:pathLst>
          </a:custGeom>
          <a:solidFill>
            <a:srgbClr val="8064A2"/>
          </a:solidFill>
        </p:spPr>
        <p:txBody>
          <a:bodyPr wrap="square" lIns="0" tIns="0" rIns="0" bIns="0" rtlCol="0"/>
          <a:lstStyle/>
          <a:p>
            <a:endParaRPr/>
          </a:p>
        </p:txBody>
      </p:sp>
      <p:sp>
        <p:nvSpPr>
          <p:cNvPr id="3" name="object 3"/>
          <p:cNvSpPr txBox="1">
            <a:spLocks noGrp="1"/>
          </p:cNvSpPr>
          <p:nvPr>
            <p:ph type="title"/>
          </p:nvPr>
        </p:nvSpPr>
        <p:spPr>
          <a:xfrm>
            <a:off x="97315" y="56038"/>
            <a:ext cx="36830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施策②－１	設備投資支援</a:t>
            </a:r>
          </a:p>
        </p:txBody>
      </p:sp>
      <p:sp>
        <p:nvSpPr>
          <p:cNvPr id="4" name="object 4"/>
          <p:cNvSpPr txBox="1"/>
          <p:nvPr/>
        </p:nvSpPr>
        <p:spPr>
          <a:xfrm>
            <a:off x="9573348" y="652862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35</a:t>
            </a:r>
            <a:endParaRPr sz="1400" dirty="0">
              <a:latin typeface="メイリオ"/>
              <a:cs typeface="メイリオ"/>
            </a:endParaRPr>
          </a:p>
        </p:txBody>
      </p:sp>
      <p:sp>
        <p:nvSpPr>
          <p:cNvPr id="5" name="object 5"/>
          <p:cNvSpPr/>
          <p:nvPr/>
        </p:nvSpPr>
        <p:spPr>
          <a:xfrm>
            <a:off x="139700" y="1676400"/>
            <a:ext cx="7175500" cy="312420"/>
          </a:xfrm>
          <a:custGeom>
            <a:avLst/>
            <a:gdLst/>
            <a:ahLst/>
            <a:cxnLst/>
            <a:rect l="l" t="t" r="r" b="b"/>
            <a:pathLst>
              <a:path w="7175500" h="312419">
                <a:moveTo>
                  <a:pt x="7024268" y="0"/>
                </a:moveTo>
                <a:lnTo>
                  <a:pt x="150723" y="0"/>
                </a:lnTo>
                <a:lnTo>
                  <a:pt x="103085" y="7683"/>
                </a:lnTo>
                <a:lnTo>
                  <a:pt x="61711" y="29079"/>
                </a:lnTo>
                <a:lnTo>
                  <a:pt x="29082" y="61705"/>
                </a:lnTo>
                <a:lnTo>
                  <a:pt x="7684" y="103080"/>
                </a:lnTo>
                <a:lnTo>
                  <a:pt x="0" y="150723"/>
                </a:lnTo>
                <a:lnTo>
                  <a:pt x="0" y="161683"/>
                </a:lnTo>
                <a:lnTo>
                  <a:pt x="7684" y="209327"/>
                </a:lnTo>
                <a:lnTo>
                  <a:pt x="29082" y="250706"/>
                </a:lnTo>
                <a:lnTo>
                  <a:pt x="61711" y="283336"/>
                </a:lnTo>
                <a:lnTo>
                  <a:pt x="103085" y="304735"/>
                </a:lnTo>
                <a:lnTo>
                  <a:pt x="150723" y="312419"/>
                </a:lnTo>
                <a:lnTo>
                  <a:pt x="7024268" y="312419"/>
                </a:lnTo>
                <a:lnTo>
                  <a:pt x="7071906" y="304735"/>
                </a:lnTo>
                <a:lnTo>
                  <a:pt x="7113280" y="283336"/>
                </a:lnTo>
                <a:lnTo>
                  <a:pt x="7145909" y="250706"/>
                </a:lnTo>
                <a:lnTo>
                  <a:pt x="7167307" y="209327"/>
                </a:lnTo>
                <a:lnTo>
                  <a:pt x="7174992" y="161683"/>
                </a:lnTo>
                <a:lnTo>
                  <a:pt x="7174992" y="150723"/>
                </a:lnTo>
                <a:lnTo>
                  <a:pt x="7167307" y="103080"/>
                </a:lnTo>
                <a:lnTo>
                  <a:pt x="7145909" y="61705"/>
                </a:lnTo>
                <a:lnTo>
                  <a:pt x="7113280" y="29079"/>
                </a:lnTo>
                <a:lnTo>
                  <a:pt x="7071906" y="7683"/>
                </a:lnTo>
                <a:lnTo>
                  <a:pt x="7024268" y="0"/>
                </a:lnTo>
                <a:close/>
              </a:path>
            </a:pathLst>
          </a:custGeom>
          <a:solidFill>
            <a:srgbClr val="8064A2"/>
          </a:solidFill>
        </p:spPr>
        <p:txBody>
          <a:bodyPr wrap="square" lIns="0" tIns="0" rIns="0" bIns="0" rtlCol="0"/>
          <a:lstStyle/>
          <a:p>
            <a:endParaRPr/>
          </a:p>
        </p:txBody>
      </p:sp>
      <p:graphicFrame>
        <p:nvGraphicFramePr>
          <p:cNvPr id="6" name="object 6"/>
          <p:cNvGraphicFramePr>
            <a:graphicFrameLocks noGrp="1"/>
          </p:cNvGraphicFramePr>
          <p:nvPr/>
        </p:nvGraphicFramePr>
        <p:xfrm>
          <a:off x="2183892" y="3218688"/>
          <a:ext cx="2536190" cy="565785"/>
        </p:xfrm>
        <a:graphic>
          <a:graphicData uri="http://schemas.openxmlformats.org/drawingml/2006/table">
            <a:tbl>
              <a:tblPr firstRow="1" bandRow="1">
                <a:tableStyleId>{2D5ABB26-0587-4C30-8999-92F81FD0307C}</a:tableStyleId>
              </a:tblPr>
              <a:tblGrid>
                <a:gridCol w="2536190">
                  <a:extLst>
                    <a:ext uri="{9D8B030D-6E8A-4147-A177-3AD203B41FA5}">
                      <a16:colId xmlns:a16="http://schemas.microsoft.com/office/drawing/2014/main" val="20000"/>
                    </a:ext>
                  </a:extLst>
                </a:gridCol>
              </a:tblGrid>
              <a:tr h="181610">
                <a:tc>
                  <a:txBody>
                    <a:bodyPr/>
                    <a:lstStyle/>
                    <a:p>
                      <a:pPr marL="9525" algn="ctr">
                        <a:lnSpc>
                          <a:spcPts val="1200"/>
                        </a:lnSpc>
                      </a:pPr>
                      <a:r>
                        <a:rPr sz="1200" spc="-5" dirty="0">
                          <a:latin typeface="メイリオ"/>
                          <a:cs typeface="メイリオ"/>
                        </a:rPr>
                        <a:t>2000</a:t>
                      </a:r>
                      <a:r>
                        <a:rPr sz="1200" dirty="0">
                          <a:latin typeface="メイリオ"/>
                          <a:cs typeface="メイリオ"/>
                        </a:rPr>
                        <a:t>万円</a:t>
                      </a:r>
                      <a:endParaRPr sz="1200">
                        <a:latin typeface="メイリオ"/>
                        <a:cs typeface="メイリオ"/>
                      </a:endParaRPr>
                    </a:p>
                  </a:txBody>
                  <a:tcPr marL="0" marR="0" marT="0" marB="0">
                    <a:lnL w="9525">
                      <a:solidFill>
                        <a:srgbClr val="B3B3B3"/>
                      </a:solidFill>
                      <a:prstDash val="solid"/>
                    </a:lnL>
                    <a:lnR w="9525">
                      <a:solidFill>
                        <a:srgbClr val="B3B3B3"/>
                      </a:solidFill>
                      <a:prstDash val="solid"/>
                    </a:lnR>
                    <a:lnT w="9525">
                      <a:solidFill>
                        <a:srgbClr val="B3B3B3"/>
                      </a:solidFill>
                      <a:prstDash val="solid"/>
                    </a:lnT>
                    <a:lnB w="9525">
                      <a:solidFill>
                        <a:srgbClr val="B3B3B3"/>
                      </a:solidFill>
                      <a:prstDash val="solid"/>
                    </a:lnB>
                    <a:solidFill>
                      <a:srgbClr val="DEDEDE"/>
                    </a:solidFill>
                  </a:tcPr>
                </a:tc>
                <a:extLst>
                  <a:ext uri="{0D108BD9-81ED-4DB2-BD59-A6C34878D82A}">
                    <a16:rowId xmlns:a16="http://schemas.microsoft.com/office/drawing/2014/main" val="10000"/>
                  </a:ext>
                </a:extLst>
              </a:tr>
              <a:tr h="198755">
                <a:tc>
                  <a:txBody>
                    <a:bodyPr/>
                    <a:lstStyle/>
                    <a:p>
                      <a:pPr marL="9525" algn="ctr">
                        <a:lnSpc>
                          <a:spcPts val="1315"/>
                        </a:lnSpc>
                      </a:pPr>
                      <a:r>
                        <a:rPr sz="1200" spc="-5" dirty="0">
                          <a:latin typeface="メイリオ"/>
                          <a:cs typeface="メイリオ"/>
                        </a:rPr>
                        <a:t>2000</a:t>
                      </a:r>
                      <a:r>
                        <a:rPr sz="1200" dirty="0">
                          <a:latin typeface="メイリオ"/>
                          <a:cs typeface="メイリオ"/>
                        </a:rPr>
                        <a:t>万円</a:t>
                      </a:r>
                      <a:endParaRPr sz="1200">
                        <a:latin typeface="メイリオ"/>
                        <a:cs typeface="メイリオ"/>
                      </a:endParaRPr>
                    </a:p>
                  </a:txBody>
                  <a:tcPr marL="0" marR="0" marT="0" marB="0">
                    <a:lnL w="9525">
                      <a:solidFill>
                        <a:srgbClr val="B3B3B3"/>
                      </a:solidFill>
                      <a:prstDash val="solid"/>
                    </a:lnL>
                    <a:lnR w="9525">
                      <a:solidFill>
                        <a:srgbClr val="B3B3B3"/>
                      </a:solidFill>
                      <a:prstDash val="solid"/>
                    </a:lnR>
                    <a:lnT w="9525">
                      <a:solidFill>
                        <a:srgbClr val="B3B3B3"/>
                      </a:solidFill>
                      <a:prstDash val="solid"/>
                    </a:lnT>
                    <a:lnB w="9525">
                      <a:solidFill>
                        <a:srgbClr val="B3B3B3"/>
                      </a:solidFill>
                      <a:prstDash val="solid"/>
                    </a:lnB>
                    <a:solidFill>
                      <a:srgbClr val="DEDEDE"/>
                    </a:solidFill>
                  </a:tcPr>
                </a:tc>
                <a:extLst>
                  <a:ext uri="{0D108BD9-81ED-4DB2-BD59-A6C34878D82A}">
                    <a16:rowId xmlns:a16="http://schemas.microsoft.com/office/drawing/2014/main" val="10001"/>
                  </a:ext>
                </a:extLst>
              </a:tr>
              <a:tr h="185420">
                <a:tc>
                  <a:txBody>
                    <a:bodyPr/>
                    <a:lstStyle/>
                    <a:p>
                      <a:pPr marL="9525" algn="ctr">
                        <a:lnSpc>
                          <a:spcPts val="1340"/>
                        </a:lnSpc>
                      </a:pPr>
                      <a:r>
                        <a:rPr sz="1200" spc="-5" dirty="0">
                          <a:latin typeface="メイリオ"/>
                          <a:cs typeface="メイリオ"/>
                        </a:rPr>
                        <a:t>2000</a:t>
                      </a:r>
                      <a:r>
                        <a:rPr sz="1200" dirty="0">
                          <a:latin typeface="メイリオ"/>
                          <a:cs typeface="メイリオ"/>
                        </a:rPr>
                        <a:t>万円</a:t>
                      </a:r>
                      <a:endParaRPr sz="1200">
                        <a:latin typeface="メイリオ"/>
                        <a:cs typeface="メイリオ"/>
                      </a:endParaRPr>
                    </a:p>
                  </a:txBody>
                  <a:tcPr marL="0" marR="0" marT="0" marB="0">
                    <a:lnL w="9525">
                      <a:solidFill>
                        <a:srgbClr val="B3B3B3"/>
                      </a:solidFill>
                      <a:prstDash val="solid"/>
                    </a:lnL>
                    <a:lnR w="9525">
                      <a:solidFill>
                        <a:srgbClr val="B3B3B3"/>
                      </a:solidFill>
                      <a:prstDash val="solid"/>
                    </a:lnR>
                    <a:lnT w="9525">
                      <a:solidFill>
                        <a:srgbClr val="B3B3B3"/>
                      </a:solidFill>
                      <a:prstDash val="solid"/>
                    </a:lnT>
                    <a:lnB w="9525">
                      <a:solidFill>
                        <a:srgbClr val="B3B3B3"/>
                      </a:solidFill>
                      <a:prstDash val="solid"/>
                    </a:lnB>
                    <a:solidFill>
                      <a:srgbClr val="DEDEDE"/>
                    </a:solidFill>
                  </a:tcPr>
                </a:tc>
                <a:extLst>
                  <a:ext uri="{0D108BD9-81ED-4DB2-BD59-A6C34878D82A}">
                    <a16:rowId xmlns:a16="http://schemas.microsoft.com/office/drawing/2014/main" val="10002"/>
                  </a:ext>
                </a:extLst>
              </a:tr>
            </a:tbl>
          </a:graphicData>
        </a:graphic>
      </p:graphicFrame>
      <p:sp>
        <p:nvSpPr>
          <p:cNvPr id="7" name="object 7"/>
          <p:cNvSpPr txBox="1"/>
          <p:nvPr/>
        </p:nvSpPr>
        <p:spPr>
          <a:xfrm>
            <a:off x="1760075" y="3219760"/>
            <a:ext cx="281940" cy="620395"/>
          </a:xfrm>
          <a:prstGeom prst="rect">
            <a:avLst/>
          </a:prstGeom>
        </p:spPr>
        <p:txBody>
          <a:bodyPr vert="horz" wrap="square" lIns="0" tIns="26034" rIns="0" bIns="0" rtlCol="0">
            <a:spAutoFit/>
          </a:bodyPr>
          <a:lstStyle/>
          <a:p>
            <a:pPr marL="12700">
              <a:lnSpc>
                <a:spcPct val="100000"/>
              </a:lnSpc>
              <a:spcBef>
                <a:spcPts val="204"/>
              </a:spcBef>
            </a:pPr>
            <a:r>
              <a:rPr sz="1200" dirty="0">
                <a:latin typeface="メイリオ"/>
                <a:cs typeface="メイリオ"/>
              </a:rPr>
              <a:t>A社</a:t>
            </a:r>
            <a:endParaRPr sz="1200">
              <a:latin typeface="メイリオ"/>
              <a:cs typeface="メイリオ"/>
            </a:endParaRPr>
          </a:p>
          <a:p>
            <a:pPr marL="12700">
              <a:lnSpc>
                <a:spcPct val="100000"/>
              </a:lnSpc>
              <a:spcBef>
                <a:spcPts val="105"/>
              </a:spcBef>
            </a:pPr>
            <a:r>
              <a:rPr sz="1200" spc="-5" dirty="0">
                <a:latin typeface="メイリオ"/>
                <a:cs typeface="メイリオ"/>
              </a:rPr>
              <a:t>B</a:t>
            </a:r>
            <a:r>
              <a:rPr sz="1200" dirty="0">
                <a:latin typeface="メイリオ"/>
                <a:cs typeface="メイリオ"/>
              </a:rPr>
              <a:t>社</a:t>
            </a:r>
            <a:endParaRPr sz="1200">
              <a:latin typeface="メイリオ"/>
              <a:cs typeface="メイリオ"/>
            </a:endParaRPr>
          </a:p>
          <a:p>
            <a:pPr marL="12700">
              <a:lnSpc>
                <a:spcPct val="100000"/>
              </a:lnSpc>
              <a:spcBef>
                <a:spcPts val="150"/>
              </a:spcBef>
            </a:pPr>
            <a:r>
              <a:rPr sz="1200" spc="-5" dirty="0">
                <a:latin typeface="メイリオ"/>
                <a:cs typeface="メイリオ"/>
              </a:rPr>
              <a:t>C</a:t>
            </a:r>
            <a:r>
              <a:rPr sz="1200" dirty="0">
                <a:latin typeface="メイリオ"/>
                <a:cs typeface="メイリオ"/>
              </a:rPr>
              <a:t>社</a:t>
            </a:r>
            <a:endParaRPr sz="1200">
              <a:latin typeface="メイリオ"/>
              <a:cs typeface="メイリオ"/>
            </a:endParaRPr>
          </a:p>
        </p:txBody>
      </p:sp>
      <p:sp>
        <p:nvSpPr>
          <p:cNvPr id="8" name="object 8"/>
          <p:cNvSpPr txBox="1"/>
          <p:nvPr/>
        </p:nvSpPr>
        <p:spPr>
          <a:xfrm>
            <a:off x="5038344" y="3406140"/>
            <a:ext cx="1839595" cy="175260"/>
          </a:xfrm>
          <a:prstGeom prst="rect">
            <a:avLst/>
          </a:prstGeom>
          <a:solidFill>
            <a:srgbClr val="FFBE3C"/>
          </a:solidFill>
          <a:ln w="9144">
            <a:solidFill>
              <a:srgbClr val="B3B3B3"/>
            </a:solidFill>
          </a:ln>
        </p:spPr>
        <p:txBody>
          <a:bodyPr vert="horz" wrap="square" lIns="0" tIns="0" rIns="0" bIns="0" rtlCol="0">
            <a:spAutoFit/>
          </a:bodyPr>
          <a:lstStyle/>
          <a:p>
            <a:pPr marL="146050">
              <a:lnSpc>
                <a:spcPts val="1230"/>
              </a:lnSpc>
            </a:pPr>
            <a:r>
              <a:rPr sz="1200" spc="-5" dirty="0">
                <a:latin typeface="メイリオ"/>
                <a:cs typeface="メイリオ"/>
              </a:rPr>
              <a:t>200</a:t>
            </a:r>
            <a:r>
              <a:rPr sz="1200" dirty="0">
                <a:latin typeface="メイリオ"/>
                <a:cs typeface="メイリオ"/>
              </a:rPr>
              <a:t>万円</a:t>
            </a:r>
            <a:r>
              <a:rPr sz="1200" spc="-5" dirty="0">
                <a:latin typeface="メイリオ"/>
                <a:cs typeface="メイリオ"/>
              </a:rPr>
              <a:t>×3＝600</a:t>
            </a:r>
            <a:r>
              <a:rPr sz="1200" dirty="0">
                <a:latin typeface="メイリオ"/>
                <a:cs typeface="メイリオ"/>
              </a:rPr>
              <a:t>万円</a:t>
            </a:r>
            <a:endParaRPr sz="1200">
              <a:latin typeface="メイリオ"/>
              <a:cs typeface="メイリオ"/>
            </a:endParaRPr>
          </a:p>
        </p:txBody>
      </p:sp>
      <p:sp>
        <p:nvSpPr>
          <p:cNvPr id="9" name="object 9"/>
          <p:cNvSpPr txBox="1"/>
          <p:nvPr/>
        </p:nvSpPr>
        <p:spPr>
          <a:xfrm>
            <a:off x="4716086" y="3415598"/>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a:t>
            </a:r>
            <a:endParaRPr sz="1200">
              <a:latin typeface="メイリオ"/>
              <a:cs typeface="メイリオ"/>
            </a:endParaRPr>
          </a:p>
        </p:txBody>
      </p:sp>
      <p:sp>
        <p:nvSpPr>
          <p:cNvPr id="10" name="object 10"/>
          <p:cNvSpPr txBox="1"/>
          <p:nvPr/>
        </p:nvSpPr>
        <p:spPr>
          <a:xfrm>
            <a:off x="5027439" y="3631245"/>
            <a:ext cx="1701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（連携体内で配分可能）</a:t>
            </a:r>
            <a:endParaRPr sz="1200">
              <a:latin typeface="メイリオ"/>
              <a:cs typeface="メイリオ"/>
            </a:endParaRPr>
          </a:p>
        </p:txBody>
      </p:sp>
      <p:sp>
        <p:nvSpPr>
          <p:cNvPr id="11" name="object 11"/>
          <p:cNvSpPr txBox="1"/>
          <p:nvPr/>
        </p:nvSpPr>
        <p:spPr>
          <a:xfrm>
            <a:off x="216171" y="3220527"/>
            <a:ext cx="1339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a:t>
            </a:r>
            <a:r>
              <a:rPr sz="1200" spc="-5" dirty="0">
                <a:latin typeface="メイリオ"/>
                <a:cs typeface="メイリオ"/>
              </a:rPr>
              <a:t>3</a:t>
            </a:r>
            <a:r>
              <a:rPr sz="1200" dirty="0">
                <a:latin typeface="メイリオ"/>
                <a:cs typeface="メイリオ"/>
              </a:rPr>
              <a:t>社連携の場合】</a:t>
            </a:r>
            <a:endParaRPr sz="1200">
              <a:latin typeface="メイリオ"/>
              <a:cs typeface="メイリオ"/>
            </a:endParaRPr>
          </a:p>
        </p:txBody>
      </p:sp>
      <p:sp>
        <p:nvSpPr>
          <p:cNvPr id="12" name="object 12"/>
          <p:cNvSpPr/>
          <p:nvPr/>
        </p:nvSpPr>
        <p:spPr>
          <a:xfrm>
            <a:off x="146304" y="3864610"/>
            <a:ext cx="9561830" cy="707390"/>
          </a:xfrm>
          <a:custGeom>
            <a:avLst/>
            <a:gdLst/>
            <a:ahLst/>
            <a:cxnLst/>
            <a:rect l="l" t="t" r="r" b="b"/>
            <a:pathLst>
              <a:path w="9561830" h="707389">
                <a:moveTo>
                  <a:pt x="9443720" y="0"/>
                </a:moveTo>
                <a:lnTo>
                  <a:pt x="117855" y="0"/>
                </a:lnTo>
                <a:lnTo>
                  <a:pt x="71982" y="9262"/>
                </a:lnTo>
                <a:lnTo>
                  <a:pt x="34520" y="34520"/>
                </a:lnTo>
                <a:lnTo>
                  <a:pt x="9262" y="71982"/>
                </a:lnTo>
                <a:lnTo>
                  <a:pt x="0" y="117856"/>
                </a:lnTo>
                <a:lnTo>
                  <a:pt x="0" y="589280"/>
                </a:lnTo>
                <a:lnTo>
                  <a:pt x="9262" y="635153"/>
                </a:lnTo>
                <a:lnTo>
                  <a:pt x="34520" y="672615"/>
                </a:lnTo>
                <a:lnTo>
                  <a:pt x="71982" y="697873"/>
                </a:lnTo>
                <a:lnTo>
                  <a:pt x="117855" y="707136"/>
                </a:lnTo>
                <a:lnTo>
                  <a:pt x="9443720" y="707136"/>
                </a:lnTo>
                <a:lnTo>
                  <a:pt x="9489593" y="697873"/>
                </a:lnTo>
                <a:lnTo>
                  <a:pt x="9527055" y="672615"/>
                </a:lnTo>
                <a:lnTo>
                  <a:pt x="9552313" y="635153"/>
                </a:lnTo>
                <a:lnTo>
                  <a:pt x="9561576" y="589280"/>
                </a:lnTo>
                <a:lnTo>
                  <a:pt x="9561576" y="117856"/>
                </a:lnTo>
                <a:lnTo>
                  <a:pt x="9552313" y="71982"/>
                </a:lnTo>
                <a:lnTo>
                  <a:pt x="9527055" y="34520"/>
                </a:lnTo>
                <a:lnTo>
                  <a:pt x="9489593" y="9262"/>
                </a:lnTo>
                <a:lnTo>
                  <a:pt x="9443720" y="0"/>
                </a:lnTo>
                <a:close/>
              </a:path>
            </a:pathLst>
          </a:custGeom>
          <a:solidFill>
            <a:srgbClr val="E6E0EC"/>
          </a:solidFill>
        </p:spPr>
        <p:txBody>
          <a:bodyPr wrap="square" lIns="0" tIns="0" rIns="0" bIns="0" rtlCol="0"/>
          <a:lstStyle/>
          <a:p>
            <a:endParaRPr/>
          </a:p>
        </p:txBody>
      </p:sp>
      <p:sp>
        <p:nvSpPr>
          <p:cNvPr id="13" name="object 13"/>
          <p:cNvSpPr/>
          <p:nvPr/>
        </p:nvSpPr>
        <p:spPr>
          <a:xfrm>
            <a:off x="153923" y="4602480"/>
            <a:ext cx="7175500" cy="274320"/>
          </a:xfrm>
          <a:custGeom>
            <a:avLst/>
            <a:gdLst/>
            <a:ahLst/>
            <a:cxnLst/>
            <a:rect l="l" t="t" r="r" b="b"/>
            <a:pathLst>
              <a:path w="7175500" h="274320">
                <a:moveTo>
                  <a:pt x="7037832" y="0"/>
                </a:moveTo>
                <a:lnTo>
                  <a:pt x="137160" y="0"/>
                </a:lnTo>
                <a:lnTo>
                  <a:pt x="93805" y="6992"/>
                </a:lnTo>
                <a:lnTo>
                  <a:pt x="56153" y="26462"/>
                </a:lnTo>
                <a:lnTo>
                  <a:pt x="26462" y="56153"/>
                </a:lnTo>
                <a:lnTo>
                  <a:pt x="6992" y="93805"/>
                </a:lnTo>
                <a:lnTo>
                  <a:pt x="0" y="137160"/>
                </a:lnTo>
                <a:lnTo>
                  <a:pt x="6992" y="180514"/>
                </a:lnTo>
                <a:lnTo>
                  <a:pt x="26462" y="218166"/>
                </a:lnTo>
                <a:lnTo>
                  <a:pt x="56153" y="247857"/>
                </a:lnTo>
                <a:lnTo>
                  <a:pt x="93805" y="267327"/>
                </a:lnTo>
                <a:lnTo>
                  <a:pt x="137160" y="274320"/>
                </a:lnTo>
                <a:lnTo>
                  <a:pt x="7037832" y="274320"/>
                </a:lnTo>
                <a:lnTo>
                  <a:pt x="7081186" y="267327"/>
                </a:lnTo>
                <a:lnTo>
                  <a:pt x="7118838" y="247857"/>
                </a:lnTo>
                <a:lnTo>
                  <a:pt x="7148529" y="218166"/>
                </a:lnTo>
                <a:lnTo>
                  <a:pt x="7167999" y="180514"/>
                </a:lnTo>
                <a:lnTo>
                  <a:pt x="7174992" y="137160"/>
                </a:lnTo>
                <a:lnTo>
                  <a:pt x="7167999" y="93805"/>
                </a:lnTo>
                <a:lnTo>
                  <a:pt x="7148529" y="56153"/>
                </a:lnTo>
                <a:lnTo>
                  <a:pt x="7118838" y="26462"/>
                </a:lnTo>
                <a:lnTo>
                  <a:pt x="7081186" y="6992"/>
                </a:lnTo>
                <a:lnTo>
                  <a:pt x="7037832" y="0"/>
                </a:lnTo>
                <a:close/>
              </a:path>
            </a:pathLst>
          </a:custGeom>
          <a:solidFill>
            <a:srgbClr val="8064A2"/>
          </a:solidFill>
        </p:spPr>
        <p:txBody>
          <a:bodyPr wrap="square" lIns="0" tIns="0" rIns="0" bIns="0" rtlCol="0"/>
          <a:lstStyle/>
          <a:p>
            <a:endParaRPr/>
          </a:p>
        </p:txBody>
      </p:sp>
      <p:sp>
        <p:nvSpPr>
          <p:cNvPr id="14" name="object 14"/>
          <p:cNvSpPr/>
          <p:nvPr/>
        </p:nvSpPr>
        <p:spPr>
          <a:xfrm>
            <a:off x="172212" y="6096000"/>
            <a:ext cx="9554210" cy="289560"/>
          </a:xfrm>
          <a:custGeom>
            <a:avLst/>
            <a:gdLst/>
            <a:ahLst/>
            <a:cxnLst/>
            <a:rect l="l" t="t" r="r" b="b"/>
            <a:pathLst>
              <a:path w="9554210" h="289560">
                <a:moveTo>
                  <a:pt x="9505696" y="0"/>
                </a:moveTo>
                <a:lnTo>
                  <a:pt x="48260" y="0"/>
                </a:lnTo>
                <a:lnTo>
                  <a:pt x="29473" y="3791"/>
                </a:lnTo>
                <a:lnTo>
                  <a:pt x="14133" y="14133"/>
                </a:lnTo>
                <a:lnTo>
                  <a:pt x="3791" y="29473"/>
                </a:lnTo>
                <a:lnTo>
                  <a:pt x="0" y="48259"/>
                </a:lnTo>
                <a:lnTo>
                  <a:pt x="0" y="241299"/>
                </a:lnTo>
                <a:lnTo>
                  <a:pt x="3791" y="260081"/>
                </a:lnTo>
                <a:lnTo>
                  <a:pt x="14133" y="275421"/>
                </a:lnTo>
                <a:lnTo>
                  <a:pt x="29473" y="285766"/>
                </a:lnTo>
                <a:lnTo>
                  <a:pt x="48260" y="289559"/>
                </a:lnTo>
                <a:lnTo>
                  <a:pt x="9505696" y="289559"/>
                </a:lnTo>
                <a:lnTo>
                  <a:pt x="9524482" y="285766"/>
                </a:lnTo>
                <a:lnTo>
                  <a:pt x="9539822" y="275421"/>
                </a:lnTo>
                <a:lnTo>
                  <a:pt x="9550164" y="260081"/>
                </a:lnTo>
                <a:lnTo>
                  <a:pt x="9553956" y="241299"/>
                </a:lnTo>
                <a:lnTo>
                  <a:pt x="9553956" y="48259"/>
                </a:lnTo>
                <a:lnTo>
                  <a:pt x="9550164" y="29473"/>
                </a:lnTo>
                <a:lnTo>
                  <a:pt x="9539822" y="14133"/>
                </a:lnTo>
                <a:lnTo>
                  <a:pt x="9524482" y="3791"/>
                </a:lnTo>
                <a:lnTo>
                  <a:pt x="9505696" y="0"/>
                </a:lnTo>
                <a:close/>
              </a:path>
            </a:pathLst>
          </a:custGeom>
          <a:solidFill>
            <a:srgbClr val="E6E0EC"/>
          </a:solidFill>
        </p:spPr>
        <p:txBody>
          <a:bodyPr wrap="square" lIns="0" tIns="0" rIns="0" bIns="0" rtlCol="0"/>
          <a:lstStyle/>
          <a:p>
            <a:endParaRPr/>
          </a:p>
        </p:txBody>
      </p:sp>
      <p:sp>
        <p:nvSpPr>
          <p:cNvPr id="15" name="object 15"/>
          <p:cNvSpPr txBox="1"/>
          <p:nvPr/>
        </p:nvSpPr>
        <p:spPr>
          <a:xfrm>
            <a:off x="228600" y="3962400"/>
            <a:ext cx="9520555" cy="2400935"/>
          </a:xfrm>
          <a:prstGeom prst="rect">
            <a:avLst/>
          </a:prstGeom>
        </p:spPr>
        <p:txBody>
          <a:bodyPr vert="horz" wrap="square" lIns="0" tIns="12700" rIns="0" bIns="0" rtlCol="0">
            <a:spAutoFit/>
          </a:bodyPr>
          <a:lstStyle/>
          <a:p>
            <a:pPr marL="270510" marR="12065" indent="-172720">
              <a:lnSpc>
                <a:spcPct val="100000"/>
              </a:lnSpc>
              <a:spcBef>
                <a:spcPts val="100"/>
              </a:spcBef>
              <a:buClr>
                <a:srgbClr val="0098D0"/>
              </a:buClr>
              <a:buSzPct val="118181"/>
              <a:buFont typeface="Wingdings"/>
              <a:buChar char=""/>
              <a:tabLst>
                <a:tab pos="271145" algn="l"/>
              </a:tabLst>
            </a:pPr>
            <a:r>
              <a:rPr sz="1100" dirty="0">
                <a:latin typeface="メイリオ"/>
                <a:cs typeface="メイリオ"/>
              </a:rPr>
              <a:t>スマートものづくり応</a:t>
            </a:r>
            <a:r>
              <a:rPr sz="1100" spc="-15" dirty="0">
                <a:latin typeface="メイリオ"/>
                <a:cs typeface="メイリオ"/>
              </a:rPr>
              <a:t>援</a:t>
            </a:r>
            <a:r>
              <a:rPr sz="1100" dirty="0">
                <a:latin typeface="メイリオ"/>
                <a:cs typeface="メイリオ"/>
              </a:rPr>
              <a:t>隊、</a:t>
            </a:r>
            <a:r>
              <a:rPr sz="1100" spc="-15" dirty="0">
                <a:latin typeface="メイリオ"/>
                <a:cs typeface="メイリオ"/>
              </a:rPr>
              <a:t>IT</a:t>
            </a:r>
            <a:r>
              <a:rPr sz="1100" dirty="0">
                <a:latin typeface="メイリオ"/>
                <a:cs typeface="メイリオ"/>
              </a:rPr>
              <a:t>コー</a:t>
            </a:r>
            <a:r>
              <a:rPr sz="1100" spc="-15" dirty="0">
                <a:latin typeface="メイリオ"/>
                <a:cs typeface="メイリオ"/>
              </a:rPr>
              <a:t>デ</a:t>
            </a:r>
            <a:r>
              <a:rPr sz="1100" dirty="0">
                <a:latin typeface="メイリオ"/>
                <a:cs typeface="メイリオ"/>
              </a:rPr>
              <a:t>ィネ</a:t>
            </a:r>
            <a:r>
              <a:rPr sz="1100" spc="-15" dirty="0">
                <a:latin typeface="メイリオ"/>
                <a:cs typeface="メイリオ"/>
              </a:rPr>
              <a:t>ー</a:t>
            </a:r>
            <a:r>
              <a:rPr sz="1100" dirty="0">
                <a:latin typeface="メイリオ"/>
                <a:cs typeface="メイリオ"/>
              </a:rPr>
              <a:t>タ、</a:t>
            </a:r>
            <a:r>
              <a:rPr sz="1100" spc="-15" dirty="0">
                <a:latin typeface="メイリオ"/>
                <a:cs typeface="メイリオ"/>
              </a:rPr>
              <a:t>技</a:t>
            </a:r>
            <a:r>
              <a:rPr sz="1100" dirty="0">
                <a:latin typeface="メイリオ"/>
                <a:cs typeface="メイリオ"/>
              </a:rPr>
              <a:t>術士</a:t>
            </a:r>
            <a:r>
              <a:rPr sz="1100" spc="-15" dirty="0">
                <a:latin typeface="メイリオ"/>
                <a:cs typeface="メイリオ"/>
              </a:rPr>
              <a:t>、</a:t>
            </a:r>
            <a:r>
              <a:rPr sz="1100" dirty="0">
                <a:latin typeface="メイリオ"/>
                <a:cs typeface="メイリオ"/>
              </a:rPr>
              <a:t>ロボ</a:t>
            </a:r>
            <a:r>
              <a:rPr sz="1100" spc="-15" dirty="0">
                <a:latin typeface="メイリオ"/>
                <a:cs typeface="メイリオ"/>
              </a:rPr>
              <a:t>ッ</a:t>
            </a:r>
            <a:r>
              <a:rPr sz="1100" dirty="0">
                <a:latin typeface="メイリオ"/>
                <a:cs typeface="メイリオ"/>
              </a:rPr>
              <a:t>トシ</a:t>
            </a:r>
            <a:r>
              <a:rPr sz="1100" spc="-15" dirty="0">
                <a:latin typeface="メイリオ"/>
                <a:cs typeface="メイリオ"/>
              </a:rPr>
              <a:t>ス</a:t>
            </a:r>
            <a:r>
              <a:rPr sz="1100" dirty="0">
                <a:latin typeface="メイリオ"/>
                <a:cs typeface="メイリオ"/>
              </a:rPr>
              <a:t>テム</a:t>
            </a:r>
            <a:r>
              <a:rPr sz="1100" spc="-15" dirty="0">
                <a:latin typeface="メイリオ"/>
                <a:cs typeface="メイリオ"/>
              </a:rPr>
              <a:t>イ</a:t>
            </a:r>
            <a:r>
              <a:rPr sz="1100" dirty="0">
                <a:latin typeface="メイリオ"/>
                <a:cs typeface="メイリオ"/>
              </a:rPr>
              <a:t>ンテ</a:t>
            </a:r>
            <a:r>
              <a:rPr sz="1100" spc="-15" dirty="0">
                <a:latin typeface="メイリオ"/>
                <a:cs typeface="メイリオ"/>
              </a:rPr>
              <a:t>グ</a:t>
            </a:r>
            <a:r>
              <a:rPr sz="1100" dirty="0">
                <a:latin typeface="メイリオ"/>
                <a:cs typeface="メイリオ"/>
              </a:rPr>
              <a:t>レー</a:t>
            </a:r>
            <a:r>
              <a:rPr sz="1100" spc="-15" dirty="0">
                <a:latin typeface="メイリオ"/>
                <a:cs typeface="メイリオ"/>
              </a:rPr>
              <a:t>タ</a:t>
            </a:r>
            <a:r>
              <a:rPr sz="1100" dirty="0">
                <a:latin typeface="メイリオ"/>
                <a:cs typeface="メイリオ"/>
              </a:rPr>
              <a:t>等、</a:t>
            </a:r>
            <a:r>
              <a:rPr sz="1100" spc="-15" dirty="0">
                <a:latin typeface="メイリオ"/>
                <a:cs typeface="メイリオ"/>
              </a:rPr>
              <a:t>事</a:t>
            </a:r>
            <a:r>
              <a:rPr sz="1100" dirty="0">
                <a:latin typeface="メイリオ"/>
                <a:cs typeface="メイリオ"/>
              </a:rPr>
              <a:t>業の</a:t>
            </a:r>
            <a:r>
              <a:rPr sz="1100" spc="-15" dirty="0">
                <a:latin typeface="メイリオ"/>
                <a:cs typeface="メイリオ"/>
              </a:rPr>
              <a:t>遂</a:t>
            </a:r>
            <a:r>
              <a:rPr sz="1100" dirty="0">
                <a:latin typeface="メイリオ"/>
                <a:cs typeface="メイリオ"/>
              </a:rPr>
              <a:t>行に</a:t>
            </a:r>
            <a:r>
              <a:rPr sz="1100" spc="-15" dirty="0">
                <a:latin typeface="メイリオ"/>
                <a:cs typeface="メイリオ"/>
              </a:rPr>
              <a:t>必</a:t>
            </a:r>
            <a:r>
              <a:rPr sz="1100" dirty="0">
                <a:latin typeface="メイリオ"/>
                <a:cs typeface="メイリオ"/>
              </a:rPr>
              <a:t>要な</a:t>
            </a:r>
            <a:r>
              <a:rPr sz="1100" spc="-15" dirty="0">
                <a:latin typeface="メイリオ"/>
                <a:cs typeface="メイリオ"/>
              </a:rPr>
              <a:t>専</a:t>
            </a:r>
            <a:r>
              <a:rPr sz="1100" dirty="0">
                <a:latin typeface="メイリオ"/>
                <a:cs typeface="メイリオ"/>
              </a:rPr>
              <a:t>門家</a:t>
            </a:r>
            <a:r>
              <a:rPr sz="1100" spc="-15" dirty="0">
                <a:latin typeface="メイリオ"/>
                <a:cs typeface="メイリオ"/>
              </a:rPr>
              <a:t>を</a:t>
            </a:r>
            <a:r>
              <a:rPr sz="1100" dirty="0">
                <a:latin typeface="メイリオ"/>
                <a:cs typeface="メイリオ"/>
              </a:rPr>
              <a:t>活用</a:t>
            </a:r>
            <a:r>
              <a:rPr sz="1100" spc="-15" dirty="0">
                <a:latin typeface="メイリオ"/>
                <a:cs typeface="メイリオ"/>
              </a:rPr>
              <a:t>す</a:t>
            </a:r>
            <a:r>
              <a:rPr sz="1100" dirty="0">
                <a:latin typeface="メイリオ"/>
                <a:cs typeface="メイリオ"/>
              </a:rPr>
              <a:t>る場</a:t>
            </a:r>
            <a:r>
              <a:rPr sz="1100" spc="-15" dirty="0">
                <a:latin typeface="メイリオ"/>
                <a:cs typeface="メイリオ"/>
              </a:rPr>
              <a:t>合</a:t>
            </a:r>
            <a:r>
              <a:rPr sz="1100" dirty="0">
                <a:latin typeface="メイリオ"/>
                <a:cs typeface="メイリオ"/>
              </a:rPr>
              <a:t>は、</a:t>
            </a:r>
            <a:r>
              <a:rPr sz="1100" spc="-15" dirty="0">
                <a:latin typeface="メイリオ"/>
                <a:cs typeface="メイリオ"/>
              </a:rPr>
              <a:t>補</a:t>
            </a:r>
            <a:r>
              <a:rPr sz="1100" dirty="0">
                <a:latin typeface="メイリオ"/>
                <a:cs typeface="メイリオ"/>
              </a:rPr>
              <a:t>助 上限額を</a:t>
            </a:r>
            <a:r>
              <a:rPr sz="1100" spc="-5" dirty="0">
                <a:latin typeface="メイリオ"/>
                <a:cs typeface="メイリオ"/>
              </a:rPr>
              <a:t>30</a:t>
            </a:r>
            <a:r>
              <a:rPr sz="1100" dirty="0">
                <a:latin typeface="メイリオ"/>
                <a:cs typeface="メイリオ"/>
              </a:rPr>
              <a:t>万円アップ（類型</a:t>
            </a:r>
            <a:r>
              <a:rPr sz="1100" spc="-5" dirty="0">
                <a:latin typeface="メイリオ"/>
                <a:cs typeface="メイリオ"/>
              </a:rPr>
              <a:t>１，２</a:t>
            </a:r>
            <a:r>
              <a:rPr sz="1100" spc="-15" dirty="0">
                <a:latin typeface="メイリオ"/>
                <a:cs typeface="メイリオ"/>
              </a:rPr>
              <a:t>共</a:t>
            </a:r>
            <a:r>
              <a:rPr sz="1100" dirty="0">
                <a:latin typeface="メイリオ"/>
                <a:cs typeface="メイリオ"/>
              </a:rPr>
              <a:t>通）</a:t>
            </a:r>
          </a:p>
          <a:p>
            <a:pPr marL="270510" indent="-172720">
              <a:lnSpc>
                <a:spcPct val="100000"/>
              </a:lnSpc>
              <a:spcBef>
                <a:spcPts val="300"/>
              </a:spcBef>
              <a:buClr>
                <a:srgbClr val="0098D0"/>
              </a:buClr>
              <a:buSzPct val="118181"/>
              <a:buFont typeface="Wingdings"/>
              <a:buChar char=""/>
              <a:tabLst>
                <a:tab pos="271145" algn="l"/>
              </a:tabLst>
            </a:pPr>
            <a:r>
              <a:rPr sz="1100" dirty="0">
                <a:latin typeface="メイリオ"/>
                <a:cs typeface="メイリオ"/>
              </a:rPr>
              <a:t>先端設備等導入計画の</a:t>
            </a:r>
            <a:r>
              <a:rPr sz="1100" spc="-15" dirty="0">
                <a:latin typeface="メイリオ"/>
                <a:cs typeface="メイリオ"/>
              </a:rPr>
              <a:t>認</a:t>
            </a:r>
            <a:r>
              <a:rPr sz="1100" dirty="0">
                <a:latin typeface="メイリオ"/>
                <a:cs typeface="メイリオ"/>
              </a:rPr>
              <a:t>定又</a:t>
            </a:r>
            <a:r>
              <a:rPr sz="1100" spc="-15" dirty="0">
                <a:latin typeface="メイリオ"/>
                <a:cs typeface="メイリオ"/>
              </a:rPr>
              <a:t>は</a:t>
            </a:r>
            <a:r>
              <a:rPr sz="1100" dirty="0">
                <a:latin typeface="メイリオ"/>
                <a:cs typeface="メイリオ"/>
              </a:rPr>
              <a:t>労働</a:t>
            </a:r>
            <a:r>
              <a:rPr sz="1100" spc="-15" dirty="0">
                <a:latin typeface="メイリオ"/>
                <a:cs typeface="メイリオ"/>
              </a:rPr>
              <a:t>生</a:t>
            </a:r>
            <a:r>
              <a:rPr sz="1100" dirty="0">
                <a:latin typeface="メイリオ"/>
                <a:cs typeface="メイリオ"/>
              </a:rPr>
              <a:t>産性</a:t>
            </a:r>
            <a:r>
              <a:rPr sz="1100" spc="-15" dirty="0">
                <a:latin typeface="メイリオ"/>
                <a:cs typeface="メイリオ"/>
              </a:rPr>
              <a:t>年</a:t>
            </a:r>
            <a:r>
              <a:rPr sz="1100" dirty="0">
                <a:latin typeface="メイリオ"/>
                <a:cs typeface="メイリオ"/>
              </a:rPr>
              <a:t>率3％以</a:t>
            </a:r>
            <a:r>
              <a:rPr sz="1100" spc="-15" dirty="0">
                <a:latin typeface="メイリオ"/>
                <a:cs typeface="メイリオ"/>
              </a:rPr>
              <a:t>上</a:t>
            </a:r>
            <a:r>
              <a:rPr sz="1100" dirty="0">
                <a:latin typeface="メイリオ"/>
                <a:cs typeface="メイリオ"/>
              </a:rPr>
              <a:t>向上</a:t>
            </a:r>
            <a:r>
              <a:rPr sz="1100" spc="-15" dirty="0">
                <a:latin typeface="メイリオ"/>
                <a:cs typeface="メイリオ"/>
              </a:rPr>
              <a:t>を</a:t>
            </a:r>
            <a:r>
              <a:rPr sz="1100" dirty="0">
                <a:latin typeface="メイリオ"/>
                <a:cs typeface="メイリオ"/>
              </a:rPr>
              <a:t>含む</a:t>
            </a:r>
            <a:r>
              <a:rPr sz="1100" spc="-15" dirty="0">
                <a:latin typeface="メイリオ"/>
                <a:cs typeface="メイリオ"/>
              </a:rPr>
              <a:t>経</a:t>
            </a:r>
            <a:r>
              <a:rPr sz="1100" dirty="0">
                <a:latin typeface="メイリオ"/>
                <a:cs typeface="メイリオ"/>
              </a:rPr>
              <a:t>営革</a:t>
            </a:r>
            <a:r>
              <a:rPr sz="1100" spc="-15" dirty="0">
                <a:latin typeface="メイリオ"/>
                <a:cs typeface="メイリオ"/>
              </a:rPr>
              <a:t>新</a:t>
            </a:r>
            <a:r>
              <a:rPr sz="1100" dirty="0">
                <a:latin typeface="メイリオ"/>
                <a:cs typeface="メイリオ"/>
              </a:rPr>
              <a:t>計画</a:t>
            </a:r>
            <a:r>
              <a:rPr sz="1100" spc="-15" dirty="0">
                <a:latin typeface="メイリオ"/>
                <a:cs typeface="メイリオ"/>
              </a:rPr>
              <a:t>の</a:t>
            </a:r>
            <a:r>
              <a:rPr sz="1100" dirty="0">
                <a:latin typeface="メイリオ"/>
                <a:cs typeface="メイリオ"/>
              </a:rPr>
              <a:t>承認</a:t>
            </a:r>
            <a:r>
              <a:rPr sz="1100" spc="-15" dirty="0">
                <a:latin typeface="メイリオ"/>
                <a:cs typeface="メイリオ"/>
              </a:rPr>
              <a:t>を</a:t>
            </a:r>
            <a:r>
              <a:rPr sz="1100" dirty="0">
                <a:latin typeface="メイリオ"/>
                <a:cs typeface="メイリオ"/>
              </a:rPr>
              <a:t>受け</a:t>
            </a:r>
            <a:r>
              <a:rPr sz="1100" spc="-15" dirty="0">
                <a:latin typeface="メイリオ"/>
                <a:cs typeface="メイリオ"/>
              </a:rPr>
              <a:t>た</a:t>
            </a:r>
            <a:r>
              <a:rPr sz="1100" dirty="0">
                <a:latin typeface="メイリオ"/>
                <a:cs typeface="メイリオ"/>
              </a:rPr>
              <a:t>者は</a:t>
            </a:r>
            <a:r>
              <a:rPr sz="1100" spc="-15" dirty="0">
                <a:latin typeface="メイリオ"/>
                <a:cs typeface="メイリオ"/>
              </a:rPr>
              <a:t>補</a:t>
            </a:r>
            <a:r>
              <a:rPr sz="1100" dirty="0">
                <a:latin typeface="メイリオ"/>
                <a:cs typeface="メイリオ"/>
              </a:rPr>
              <a:t>助率</a:t>
            </a:r>
            <a:r>
              <a:rPr sz="1100" spc="-5" dirty="0">
                <a:latin typeface="メイリオ"/>
                <a:cs typeface="メイリオ"/>
              </a:rPr>
              <a:t>2/3</a:t>
            </a:r>
            <a:endParaRPr sz="1100" dirty="0">
              <a:latin typeface="メイリオ"/>
              <a:cs typeface="メイリオ"/>
            </a:endParaRPr>
          </a:p>
          <a:p>
            <a:pPr marL="55244">
              <a:lnSpc>
                <a:spcPct val="100000"/>
              </a:lnSpc>
              <a:spcBef>
                <a:spcPts val="1005"/>
              </a:spcBef>
            </a:pPr>
            <a:r>
              <a:rPr sz="1600" b="1" spc="-5" dirty="0">
                <a:solidFill>
                  <a:srgbClr val="FFFFFF"/>
                </a:solidFill>
                <a:latin typeface="メイリオ"/>
                <a:cs typeface="メイリオ"/>
              </a:rPr>
              <a:t>２．地域経済牽引型</a:t>
            </a:r>
            <a:r>
              <a:rPr sz="1600" b="1" spc="-80" dirty="0">
                <a:solidFill>
                  <a:srgbClr val="FFFFFF"/>
                </a:solidFill>
                <a:latin typeface="メイリオ"/>
                <a:cs typeface="メイリオ"/>
              </a:rPr>
              <a:t>（補助</a:t>
            </a:r>
            <a:r>
              <a:rPr sz="1600" b="1" spc="-65" dirty="0">
                <a:solidFill>
                  <a:srgbClr val="FFFFFF"/>
                </a:solidFill>
                <a:latin typeface="メイリオ"/>
                <a:cs typeface="メイリオ"/>
              </a:rPr>
              <a:t>上</a:t>
            </a:r>
            <a:r>
              <a:rPr sz="1600" b="1" spc="-80" dirty="0">
                <a:solidFill>
                  <a:srgbClr val="FFFFFF"/>
                </a:solidFill>
                <a:latin typeface="メイリオ"/>
                <a:cs typeface="メイリオ"/>
              </a:rPr>
              <a:t>限</a:t>
            </a:r>
            <a:r>
              <a:rPr sz="1600" b="1" spc="-70" dirty="0">
                <a:solidFill>
                  <a:srgbClr val="FFFFFF"/>
                </a:solidFill>
                <a:latin typeface="メイリオ"/>
                <a:cs typeface="メイリオ"/>
              </a:rPr>
              <a:t>額</a:t>
            </a:r>
            <a:r>
              <a:rPr sz="1600" b="1" spc="-75" dirty="0">
                <a:solidFill>
                  <a:srgbClr val="FFFFFF"/>
                </a:solidFill>
                <a:latin typeface="メイリオ"/>
                <a:cs typeface="メイリオ"/>
              </a:rPr>
              <a:t>：1,000</a:t>
            </a:r>
            <a:r>
              <a:rPr sz="1600" b="1" spc="-70" dirty="0">
                <a:solidFill>
                  <a:srgbClr val="FFFFFF"/>
                </a:solidFill>
                <a:latin typeface="メイリオ"/>
                <a:cs typeface="メイリオ"/>
              </a:rPr>
              <a:t>万</a:t>
            </a:r>
            <a:r>
              <a:rPr sz="1600" b="1" spc="-80" dirty="0">
                <a:solidFill>
                  <a:srgbClr val="FFFFFF"/>
                </a:solidFill>
                <a:latin typeface="メイリオ"/>
                <a:cs typeface="メイリオ"/>
              </a:rPr>
              <a:t>円</a:t>
            </a:r>
            <a:r>
              <a:rPr sz="1600" b="1" spc="-65" dirty="0">
                <a:solidFill>
                  <a:srgbClr val="FFFFFF"/>
                </a:solidFill>
                <a:latin typeface="メイリオ"/>
                <a:cs typeface="メイリオ"/>
              </a:rPr>
              <a:t>／</a:t>
            </a:r>
            <a:r>
              <a:rPr sz="1600" b="1" spc="-80" dirty="0">
                <a:solidFill>
                  <a:srgbClr val="FFFFFF"/>
                </a:solidFill>
                <a:latin typeface="メイリオ"/>
                <a:cs typeface="メイリオ"/>
              </a:rPr>
              <a:t>者</a:t>
            </a:r>
            <a:r>
              <a:rPr sz="1600" b="1" spc="-65" dirty="0">
                <a:solidFill>
                  <a:srgbClr val="FFFFFF"/>
                </a:solidFill>
                <a:latin typeface="メイリオ"/>
                <a:cs typeface="メイリオ"/>
              </a:rPr>
              <a:t>、</a:t>
            </a:r>
            <a:r>
              <a:rPr sz="1600" b="1" spc="-80" dirty="0">
                <a:solidFill>
                  <a:srgbClr val="FFFFFF"/>
                </a:solidFill>
                <a:latin typeface="メイリオ"/>
                <a:cs typeface="メイリオ"/>
              </a:rPr>
              <a:t>補</a:t>
            </a:r>
            <a:r>
              <a:rPr sz="1600" b="1" spc="-65" dirty="0">
                <a:solidFill>
                  <a:srgbClr val="FFFFFF"/>
                </a:solidFill>
                <a:latin typeface="メイリオ"/>
                <a:cs typeface="メイリオ"/>
              </a:rPr>
              <a:t>助</a:t>
            </a:r>
            <a:r>
              <a:rPr sz="1600" b="1" spc="-80" dirty="0">
                <a:solidFill>
                  <a:srgbClr val="FFFFFF"/>
                </a:solidFill>
                <a:latin typeface="メイリオ"/>
                <a:cs typeface="メイリオ"/>
              </a:rPr>
              <a:t>率</a:t>
            </a:r>
            <a:r>
              <a:rPr sz="1600" b="1" spc="-55" dirty="0">
                <a:solidFill>
                  <a:srgbClr val="FFFFFF"/>
                </a:solidFill>
                <a:latin typeface="メイリオ"/>
                <a:cs typeface="メイリオ"/>
              </a:rPr>
              <a:t>1/2）</a:t>
            </a:r>
            <a:endParaRPr sz="1600" dirty="0">
              <a:latin typeface="メイリオ"/>
              <a:cs typeface="メイリオ"/>
            </a:endParaRPr>
          </a:p>
          <a:p>
            <a:pPr marL="12700" marR="9525" algn="just">
              <a:lnSpc>
                <a:spcPct val="100000"/>
              </a:lnSpc>
              <a:spcBef>
                <a:spcPts val="590"/>
              </a:spcBef>
            </a:pPr>
            <a:r>
              <a:rPr sz="1600" spc="5" dirty="0">
                <a:latin typeface="メイリオ"/>
                <a:cs typeface="メイリオ"/>
              </a:rPr>
              <a:t>複数</a:t>
            </a:r>
            <a:r>
              <a:rPr sz="1600" spc="25" dirty="0">
                <a:latin typeface="メイリオ"/>
                <a:cs typeface="メイリオ"/>
              </a:rPr>
              <a:t>の</a:t>
            </a:r>
            <a:r>
              <a:rPr sz="1600" spc="5" dirty="0">
                <a:latin typeface="メイリオ"/>
                <a:cs typeface="メイリオ"/>
              </a:rPr>
              <a:t>中</a:t>
            </a:r>
            <a:r>
              <a:rPr sz="1600" spc="25" dirty="0">
                <a:latin typeface="メイリオ"/>
                <a:cs typeface="メイリオ"/>
              </a:rPr>
              <a:t>小</a:t>
            </a:r>
            <a:r>
              <a:rPr sz="1600" spc="5" dirty="0">
                <a:latin typeface="メイリオ"/>
                <a:cs typeface="メイリオ"/>
              </a:rPr>
              <a:t>企</a:t>
            </a:r>
            <a:r>
              <a:rPr sz="1600" spc="25" dirty="0">
                <a:latin typeface="メイリオ"/>
                <a:cs typeface="メイリオ"/>
              </a:rPr>
              <a:t>業</a:t>
            </a:r>
            <a:r>
              <a:rPr sz="1600" spc="1415" dirty="0">
                <a:latin typeface="メイリオ"/>
                <a:cs typeface="メイリオ"/>
              </a:rPr>
              <a:t>・</a:t>
            </a:r>
            <a:r>
              <a:rPr sz="1600" spc="5" dirty="0">
                <a:latin typeface="メイリオ"/>
                <a:cs typeface="メイリオ"/>
              </a:rPr>
              <a:t>小</a:t>
            </a:r>
            <a:r>
              <a:rPr sz="1600" spc="25" dirty="0">
                <a:latin typeface="メイリオ"/>
                <a:cs typeface="メイリオ"/>
              </a:rPr>
              <a:t>規</a:t>
            </a:r>
            <a:r>
              <a:rPr sz="1600" spc="5" dirty="0">
                <a:latin typeface="メイリオ"/>
                <a:cs typeface="メイリオ"/>
              </a:rPr>
              <a:t>模</a:t>
            </a:r>
            <a:r>
              <a:rPr sz="1600" spc="25" dirty="0">
                <a:latin typeface="メイリオ"/>
                <a:cs typeface="メイリオ"/>
              </a:rPr>
              <a:t>事</a:t>
            </a:r>
            <a:r>
              <a:rPr sz="1600" spc="5" dirty="0">
                <a:latin typeface="メイリオ"/>
                <a:cs typeface="メイリオ"/>
              </a:rPr>
              <a:t>業</a:t>
            </a:r>
            <a:r>
              <a:rPr sz="1600" spc="25" dirty="0">
                <a:latin typeface="メイリオ"/>
                <a:cs typeface="メイリオ"/>
              </a:rPr>
              <a:t>者</a:t>
            </a:r>
            <a:r>
              <a:rPr sz="1600" spc="5" dirty="0">
                <a:latin typeface="メイリオ"/>
                <a:cs typeface="メイリオ"/>
              </a:rPr>
              <a:t>等が</a:t>
            </a:r>
            <a:r>
              <a:rPr sz="1600" spc="25" dirty="0">
                <a:latin typeface="メイリオ"/>
                <a:cs typeface="メイリオ"/>
              </a:rPr>
              <a:t>、</a:t>
            </a:r>
            <a:r>
              <a:rPr sz="1600" spc="5" dirty="0">
                <a:latin typeface="メイリオ"/>
                <a:cs typeface="メイリオ"/>
              </a:rPr>
              <a:t>地</a:t>
            </a:r>
            <a:r>
              <a:rPr sz="1600" spc="25" dirty="0">
                <a:latin typeface="メイリオ"/>
                <a:cs typeface="メイリオ"/>
              </a:rPr>
              <a:t>域</a:t>
            </a:r>
            <a:r>
              <a:rPr sz="1600" spc="5" dirty="0">
                <a:latin typeface="メイリオ"/>
                <a:cs typeface="メイリオ"/>
              </a:rPr>
              <a:t>未</a:t>
            </a:r>
            <a:r>
              <a:rPr sz="1600" spc="25" dirty="0">
                <a:latin typeface="メイリオ"/>
                <a:cs typeface="メイリオ"/>
              </a:rPr>
              <a:t>来</a:t>
            </a:r>
            <a:r>
              <a:rPr sz="1600" spc="5" dirty="0">
                <a:latin typeface="メイリオ"/>
                <a:cs typeface="メイリオ"/>
              </a:rPr>
              <a:t>投資</a:t>
            </a:r>
            <a:r>
              <a:rPr sz="1600" spc="25" dirty="0">
                <a:latin typeface="メイリオ"/>
                <a:cs typeface="メイリオ"/>
              </a:rPr>
              <a:t>促</a:t>
            </a:r>
            <a:r>
              <a:rPr sz="1600" spc="5" dirty="0">
                <a:latin typeface="メイリオ"/>
                <a:cs typeface="メイリオ"/>
              </a:rPr>
              <a:t>進</a:t>
            </a:r>
            <a:r>
              <a:rPr sz="1600" spc="25" dirty="0">
                <a:latin typeface="メイリオ"/>
                <a:cs typeface="メイリオ"/>
              </a:rPr>
              <a:t>法</a:t>
            </a:r>
            <a:r>
              <a:rPr sz="1600" spc="5" dirty="0">
                <a:latin typeface="メイリオ"/>
                <a:cs typeface="メイリオ"/>
              </a:rPr>
              <a:t>に</a:t>
            </a:r>
            <a:r>
              <a:rPr sz="1600" spc="25" dirty="0">
                <a:latin typeface="メイリオ"/>
                <a:cs typeface="メイリオ"/>
              </a:rPr>
              <a:t>基</a:t>
            </a:r>
            <a:r>
              <a:rPr sz="1600" spc="5" dirty="0">
                <a:latin typeface="メイリオ"/>
                <a:cs typeface="メイリオ"/>
              </a:rPr>
              <a:t>づく</a:t>
            </a:r>
            <a:r>
              <a:rPr sz="1600" spc="25" dirty="0">
                <a:latin typeface="メイリオ"/>
                <a:cs typeface="メイリオ"/>
              </a:rPr>
              <a:t>地</a:t>
            </a:r>
            <a:r>
              <a:rPr sz="1600" spc="5" dirty="0">
                <a:latin typeface="メイリオ"/>
                <a:cs typeface="メイリオ"/>
              </a:rPr>
              <a:t>域</a:t>
            </a:r>
            <a:r>
              <a:rPr sz="1600" spc="25" dirty="0">
                <a:latin typeface="メイリオ"/>
                <a:cs typeface="メイリオ"/>
              </a:rPr>
              <a:t>経</a:t>
            </a:r>
            <a:r>
              <a:rPr sz="1600" spc="5" dirty="0">
                <a:latin typeface="メイリオ"/>
                <a:cs typeface="メイリオ"/>
              </a:rPr>
              <a:t>済</a:t>
            </a:r>
            <a:r>
              <a:rPr sz="1600" spc="25" dirty="0">
                <a:latin typeface="メイリオ"/>
                <a:cs typeface="メイリオ"/>
              </a:rPr>
              <a:t>牽</a:t>
            </a:r>
            <a:r>
              <a:rPr sz="1600" spc="5" dirty="0">
                <a:latin typeface="メイリオ"/>
                <a:cs typeface="メイリオ"/>
              </a:rPr>
              <a:t>引事</a:t>
            </a:r>
            <a:r>
              <a:rPr sz="1600" spc="25" dirty="0">
                <a:latin typeface="メイリオ"/>
                <a:cs typeface="メイリオ"/>
              </a:rPr>
              <a:t>業</a:t>
            </a:r>
            <a:r>
              <a:rPr sz="1600" spc="5" dirty="0">
                <a:latin typeface="メイリオ"/>
                <a:cs typeface="メイリオ"/>
              </a:rPr>
              <a:t>計</a:t>
            </a:r>
            <a:r>
              <a:rPr sz="1600" spc="25" dirty="0">
                <a:latin typeface="メイリオ"/>
                <a:cs typeface="メイリオ"/>
              </a:rPr>
              <a:t>画</a:t>
            </a:r>
            <a:r>
              <a:rPr sz="1600" spc="5" dirty="0">
                <a:latin typeface="メイリオ"/>
                <a:cs typeface="メイリオ"/>
              </a:rPr>
              <a:t>の</a:t>
            </a:r>
            <a:r>
              <a:rPr sz="1600" spc="25" dirty="0">
                <a:latin typeface="メイリオ"/>
                <a:cs typeface="メイリオ"/>
              </a:rPr>
              <a:t>承</a:t>
            </a:r>
            <a:r>
              <a:rPr sz="1600" spc="5" dirty="0">
                <a:latin typeface="メイリオ"/>
                <a:cs typeface="メイリオ"/>
              </a:rPr>
              <a:t>認を</a:t>
            </a:r>
            <a:r>
              <a:rPr sz="1600" spc="25" dirty="0">
                <a:latin typeface="メイリオ"/>
                <a:cs typeface="メイリオ"/>
              </a:rPr>
              <a:t>受</a:t>
            </a:r>
            <a:r>
              <a:rPr sz="1600" spc="-1330" dirty="0">
                <a:latin typeface="メイリオ"/>
                <a:cs typeface="メイリオ"/>
              </a:rPr>
              <a:t>け </a:t>
            </a:r>
            <a:r>
              <a:rPr sz="1600" spc="5" dirty="0">
                <a:latin typeface="メイリオ"/>
                <a:cs typeface="メイリオ"/>
              </a:rPr>
              <a:t>て連</a:t>
            </a:r>
            <a:r>
              <a:rPr sz="1600" spc="25" dirty="0">
                <a:latin typeface="メイリオ"/>
                <a:cs typeface="メイリオ"/>
              </a:rPr>
              <a:t>携</a:t>
            </a:r>
            <a:r>
              <a:rPr sz="1600" spc="5" dirty="0">
                <a:latin typeface="メイリオ"/>
                <a:cs typeface="メイリオ"/>
              </a:rPr>
              <a:t>し</a:t>
            </a:r>
            <a:r>
              <a:rPr sz="1600" spc="25" dirty="0">
                <a:latin typeface="メイリオ"/>
                <a:cs typeface="メイリオ"/>
              </a:rPr>
              <a:t>て</a:t>
            </a:r>
            <a:r>
              <a:rPr sz="1600" spc="5" dirty="0">
                <a:latin typeface="メイリオ"/>
                <a:cs typeface="メイリオ"/>
              </a:rPr>
              <a:t>事</a:t>
            </a:r>
            <a:r>
              <a:rPr sz="1600" spc="25" dirty="0">
                <a:latin typeface="メイリオ"/>
                <a:cs typeface="メイリオ"/>
              </a:rPr>
              <a:t>業</a:t>
            </a:r>
            <a:r>
              <a:rPr sz="1600" spc="5" dirty="0">
                <a:latin typeface="メイリオ"/>
                <a:cs typeface="メイリオ"/>
              </a:rPr>
              <a:t>を行</a:t>
            </a:r>
            <a:r>
              <a:rPr sz="1600" spc="25" dirty="0">
                <a:latin typeface="メイリオ"/>
                <a:cs typeface="メイリオ"/>
              </a:rPr>
              <a:t>い</a:t>
            </a:r>
            <a:r>
              <a:rPr sz="1600" spc="5" dirty="0">
                <a:latin typeface="メイリオ"/>
                <a:cs typeface="メイリオ"/>
              </a:rPr>
              <a:t>、</a:t>
            </a:r>
            <a:r>
              <a:rPr sz="1600" spc="25" dirty="0">
                <a:latin typeface="メイリオ"/>
                <a:cs typeface="メイリオ"/>
              </a:rPr>
              <a:t>地</a:t>
            </a:r>
            <a:r>
              <a:rPr sz="1600" spc="5" dirty="0">
                <a:latin typeface="メイリオ"/>
                <a:cs typeface="メイリオ"/>
              </a:rPr>
              <a:t>域</a:t>
            </a:r>
            <a:r>
              <a:rPr sz="1600" spc="25" dirty="0">
                <a:latin typeface="メイリオ"/>
                <a:cs typeface="メイリオ"/>
              </a:rPr>
              <a:t>の</a:t>
            </a:r>
            <a:r>
              <a:rPr sz="1600" spc="5" dirty="0">
                <a:latin typeface="メイリオ"/>
                <a:cs typeface="メイリオ"/>
              </a:rPr>
              <a:t>特性</a:t>
            </a:r>
            <a:r>
              <a:rPr sz="1600" spc="25" dirty="0">
                <a:latin typeface="メイリオ"/>
                <a:cs typeface="メイリオ"/>
              </a:rPr>
              <a:t>を</a:t>
            </a:r>
            <a:r>
              <a:rPr sz="1600" spc="5" dirty="0">
                <a:latin typeface="メイリオ"/>
                <a:cs typeface="メイリオ"/>
              </a:rPr>
              <a:t>生</a:t>
            </a:r>
            <a:r>
              <a:rPr sz="1600" spc="25" dirty="0">
                <a:latin typeface="メイリオ"/>
                <a:cs typeface="メイリオ"/>
              </a:rPr>
              <a:t>か</a:t>
            </a:r>
            <a:r>
              <a:rPr sz="1600" spc="5" dirty="0">
                <a:latin typeface="メイリオ"/>
                <a:cs typeface="メイリオ"/>
              </a:rPr>
              <a:t>し</a:t>
            </a:r>
            <a:r>
              <a:rPr sz="1600" spc="25" dirty="0">
                <a:latin typeface="メイリオ"/>
                <a:cs typeface="メイリオ"/>
              </a:rPr>
              <a:t>て</a:t>
            </a:r>
            <a:r>
              <a:rPr sz="1600" spc="5" dirty="0">
                <a:latin typeface="メイリオ"/>
                <a:cs typeface="メイリオ"/>
              </a:rPr>
              <a:t>、高</a:t>
            </a:r>
            <a:r>
              <a:rPr sz="1600" spc="25" dirty="0">
                <a:latin typeface="メイリオ"/>
                <a:cs typeface="メイリオ"/>
              </a:rPr>
              <a:t>い</a:t>
            </a:r>
            <a:r>
              <a:rPr sz="1600" spc="5" dirty="0">
                <a:latin typeface="メイリオ"/>
                <a:cs typeface="メイリオ"/>
              </a:rPr>
              <a:t>付</a:t>
            </a:r>
            <a:r>
              <a:rPr sz="1600" spc="25" dirty="0">
                <a:latin typeface="メイリオ"/>
                <a:cs typeface="メイリオ"/>
              </a:rPr>
              <a:t>加</a:t>
            </a:r>
            <a:r>
              <a:rPr sz="1600" spc="5" dirty="0">
                <a:latin typeface="メイリオ"/>
                <a:cs typeface="メイリオ"/>
              </a:rPr>
              <a:t>価</a:t>
            </a:r>
            <a:r>
              <a:rPr sz="1600" spc="25" dirty="0">
                <a:latin typeface="メイリオ"/>
                <a:cs typeface="メイリオ"/>
              </a:rPr>
              <a:t>値</a:t>
            </a:r>
            <a:r>
              <a:rPr sz="1600" spc="5" dirty="0">
                <a:latin typeface="メイリオ"/>
                <a:cs typeface="メイリオ"/>
              </a:rPr>
              <a:t>を創</a:t>
            </a:r>
            <a:r>
              <a:rPr sz="1600" spc="25" dirty="0">
                <a:latin typeface="メイリオ"/>
                <a:cs typeface="メイリオ"/>
              </a:rPr>
              <a:t>出</a:t>
            </a:r>
            <a:r>
              <a:rPr sz="1600" spc="5" dirty="0">
                <a:latin typeface="メイリオ"/>
                <a:cs typeface="メイリオ"/>
              </a:rPr>
              <a:t>し</a:t>
            </a:r>
            <a:r>
              <a:rPr sz="1600" spc="25" dirty="0">
                <a:latin typeface="メイリオ"/>
                <a:cs typeface="メイリオ"/>
              </a:rPr>
              <a:t>、</a:t>
            </a:r>
            <a:r>
              <a:rPr sz="1600" spc="5" dirty="0">
                <a:latin typeface="メイリオ"/>
                <a:cs typeface="メイリオ"/>
              </a:rPr>
              <a:t>地</a:t>
            </a:r>
            <a:r>
              <a:rPr sz="1600" spc="25" dirty="0">
                <a:latin typeface="メイリオ"/>
                <a:cs typeface="メイリオ"/>
              </a:rPr>
              <a:t>域</a:t>
            </a:r>
            <a:r>
              <a:rPr sz="1600" spc="5" dirty="0">
                <a:latin typeface="メイリオ"/>
                <a:cs typeface="メイリオ"/>
              </a:rPr>
              <a:t>経済</a:t>
            </a:r>
            <a:r>
              <a:rPr sz="1600" spc="25" dirty="0">
                <a:latin typeface="メイリオ"/>
                <a:cs typeface="メイリオ"/>
              </a:rPr>
              <a:t>へ</a:t>
            </a:r>
            <a:r>
              <a:rPr sz="1600" spc="5" dirty="0">
                <a:latin typeface="メイリオ"/>
                <a:cs typeface="メイリオ"/>
              </a:rPr>
              <a:t>の</a:t>
            </a:r>
            <a:r>
              <a:rPr sz="1600" spc="25" dirty="0">
                <a:latin typeface="メイリオ"/>
                <a:cs typeface="メイリオ"/>
              </a:rPr>
              <a:t>波</a:t>
            </a:r>
            <a:r>
              <a:rPr sz="1600" spc="5" dirty="0">
                <a:latin typeface="メイリオ"/>
                <a:cs typeface="メイリオ"/>
              </a:rPr>
              <a:t>及</a:t>
            </a:r>
            <a:r>
              <a:rPr sz="1600" spc="25" dirty="0">
                <a:latin typeface="メイリオ"/>
                <a:cs typeface="メイリオ"/>
              </a:rPr>
              <a:t>効</a:t>
            </a:r>
            <a:r>
              <a:rPr sz="1600" spc="5" dirty="0">
                <a:latin typeface="メイリオ"/>
                <a:cs typeface="メイリオ"/>
              </a:rPr>
              <a:t>果を</a:t>
            </a:r>
            <a:r>
              <a:rPr sz="1600" spc="25" dirty="0">
                <a:latin typeface="メイリオ"/>
                <a:cs typeface="メイリオ"/>
              </a:rPr>
              <a:t>も</a:t>
            </a:r>
            <a:r>
              <a:rPr sz="1600" spc="-5" dirty="0">
                <a:latin typeface="メイリオ"/>
                <a:cs typeface="メイリオ"/>
              </a:rPr>
              <a:t>た らすプロジェクトを支援します。</a:t>
            </a:r>
            <a:endParaRPr sz="1600" dirty="0">
              <a:latin typeface="メイリオ"/>
              <a:cs typeface="メイリオ"/>
            </a:endParaRPr>
          </a:p>
          <a:p>
            <a:pPr marL="191135" marR="5080" indent="-178435">
              <a:lnSpc>
                <a:spcPct val="100000"/>
              </a:lnSpc>
              <a:spcBef>
                <a:spcPts val="365"/>
              </a:spcBef>
            </a:pPr>
            <a:r>
              <a:rPr sz="1200" dirty="0">
                <a:latin typeface="メイリオ"/>
                <a:cs typeface="メイリオ"/>
              </a:rPr>
              <a:t>（例</a:t>
            </a:r>
            <a:r>
              <a:rPr sz="1200" spc="0" dirty="0">
                <a:latin typeface="メイリオ"/>
                <a:cs typeface="メイリオ"/>
              </a:rPr>
              <a:t>）</a:t>
            </a:r>
            <a:r>
              <a:rPr sz="1200" dirty="0">
                <a:latin typeface="メイリオ"/>
                <a:cs typeface="メイリオ"/>
              </a:rPr>
              <a:t>地</a:t>
            </a:r>
            <a:r>
              <a:rPr sz="1200" spc="0" dirty="0">
                <a:latin typeface="メイリオ"/>
                <a:cs typeface="メイリオ"/>
              </a:rPr>
              <a:t>域</a:t>
            </a:r>
            <a:r>
              <a:rPr sz="1200" dirty="0">
                <a:latin typeface="メイリオ"/>
                <a:cs typeface="メイリオ"/>
              </a:rPr>
              <a:t>の</a:t>
            </a:r>
            <a:r>
              <a:rPr sz="1200" spc="0" dirty="0">
                <a:latin typeface="メイリオ"/>
                <a:cs typeface="メイリオ"/>
              </a:rPr>
              <a:t>事</a:t>
            </a:r>
            <a:r>
              <a:rPr sz="1200" dirty="0">
                <a:latin typeface="メイリオ"/>
                <a:cs typeface="メイリオ"/>
              </a:rPr>
              <a:t>業</a:t>
            </a:r>
            <a:r>
              <a:rPr sz="1200" spc="0" dirty="0">
                <a:latin typeface="メイリオ"/>
                <a:cs typeface="メイリオ"/>
              </a:rPr>
              <a:t>者が</a:t>
            </a:r>
            <a:r>
              <a:rPr sz="1200" dirty="0">
                <a:latin typeface="メイリオ"/>
                <a:cs typeface="メイリオ"/>
              </a:rPr>
              <a:t>連携</a:t>
            </a:r>
            <a:r>
              <a:rPr sz="1200" spc="0" dirty="0">
                <a:latin typeface="メイリオ"/>
                <a:cs typeface="メイリオ"/>
              </a:rPr>
              <a:t>し</a:t>
            </a:r>
            <a:r>
              <a:rPr sz="1200" dirty="0">
                <a:latin typeface="メイリオ"/>
                <a:cs typeface="メイリオ"/>
              </a:rPr>
              <a:t>て</a:t>
            </a:r>
            <a:r>
              <a:rPr sz="1200" spc="0" dirty="0">
                <a:latin typeface="メイリオ"/>
                <a:cs typeface="メイリオ"/>
              </a:rPr>
              <a:t>、</a:t>
            </a:r>
            <a:r>
              <a:rPr sz="1200" dirty="0">
                <a:latin typeface="メイリオ"/>
                <a:cs typeface="メイリオ"/>
              </a:rPr>
              <a:t>大</a:t>
            </a:r>
            <a:r>
              <a:rPr sz="1200" spc="0" dirty="0">
                <a:latin typeface="メイリオ"/>
                <a:cs typeface="メイリオ"/>
              </a:rPr>
              <a:t>企</a:t>
            </a:r>
            <a:r>
              <a:rPr sz="1200" dirty="0">
                <a:latin typeface="メイリオ"/>
                <a:cs typeface="メイリオ"/>
              </a:rPr>
              <a:t>業</a:t>
            </a:r>
            <a:r>
              <a:rPr sz="1200" spc="0" dirty="0">
                <a:latin typeface="メイリオ"/>
                <a:cs typeface="メイリオ"/>
              </a:rPr>
              <a:t>から</a:t>
            </a:r>
            <a:r>
              <a:rPr sz="1200" dirty="0">
                <a:latin typeface="メイリオ"/>
                <a:cs typeface="メイリオ"/>
              </a:rPr>
              <a:t>の受</a:t>
            </a:r>
            <a:r>
              <a:rPr sz="1200" spc="0" dirty="0">
                <a:latin typeface="メイリオ"/>
                <a:cs typeface="メイリオ"/>
              </a:rPr>
              <a:t>注</a:t>
            </a:r>
            <a:r>
              <a:rPr sz="1200" dirty="0">
                <a:latin typeface="メイリオ"/>
                <a:cs typeface="メイリオ"/>
              </a:rPr>
              <a:t>に</a:t>
            </a:r>
            <a:r>
              <a:rPr sz="1200" spc="0" dirty="0">
                <a:latin typeface="メイリオ"/>
                <a:cs typeface="メイリオ"/>
              </a:rPr>
              <a:t>対</a:t>
            </a:r>
            <a:r>
              <a:rPr sz="1200" dirty="0">
                <a:latin typeface="メイリオ"/>
                <a:cs typeface="メイリオ"/>
              </a:rPr>
              <a:t>応</a:t>
            </a:r>
            <a:r>
              <a:rPr sz="1200" spc="0" dirty="0">
                <a:latin typeface="メイリオ"/>
                <a:cs typeface="メイリオ"/>
              </a:rPr>
              <a:t>す</a:t>
            </a:r>
            <a:r>
              <a:rPr sz="1200" dirty="0">
                <a:latin typeface="メイリオ"/>
                <a:cs typeface="メイリオ"/>
              </a:rPr>
              <a:t>る</a:t>
            </a:r>
            <a:r>
              <a:rPr sz="1200" spc="0" dirty="0">
                <a:latin typeface="メイリオ"/>
                <a:cs typeface="メイリオ"/>
              </a:rPr>
              <a:t>共同</a:t>
            </a:r>
            <a:r>
              <a:rPr sz="1200" dirty="0">
                <a:latin typeface="メイリオ"/>
                <a:cs typeface="メイリオ"/>
              </a:rPr>
              <a:t>受注</a:t>
            </a:r>
            <a:r>
              <a:rPr sz="1200" spc="0" dirty="0">
                <a:latin typeface="メイリオ"/>
                <a:cs typeface="メイリオ"/>
              </a:rPr>
              <a:t>生</a:t>
            </a:r>
            <a:r>
              <a:rPr sz="1200" dirty="0">
                <a:latin typeface="メイリオ"/>
                <a:cs typeface="メイリオ"/>
              </a:rPr>
              <a:t>産</a:t>
            </a:r>
            <a:r>
              <a:rPr sz="1200" spc="0" dirty="0">
                <a:latin typeface="メイリオ"/>
                <a:cs typeface="メイリオ"/>
              </a:rPr>
              <a:t>体</a:t>
            </a:r>
            <a:r>
              <a:rPr sz="1200" dirty="0">
                <a:latin typeface="メイリオ"/>
                <a:cs typeface="メイリオ"/>
              </a:rPr>
              <a:t>制</a:t>
            </a:r>
            <a:r>
              <a:rPr sz="1200" spc="0" dirty="0">
                <a:latin typeface="メイリオ"/>
                <a:cs typeface="メイリオ"/>
              </a:rPr>
              <a:t>を</a:t>
            </a:r>
            <a:r>
              <a:rPr sz="1200" dirty="0">
                <a:latin typeface="メイリオ"/>
                <a:cs typeface="メイリオ"/>
              </a:rPr>
              <a:t>整</a:t>
            </a:r>
            <a:r>
              <a:rPr sz="1200" spc="0" dirty="0">
                <a:latin typeface="メイリオ"/>
                <a:cs typeface="メイリオ"/>
              </a:rPr>
              <a:t>備し</a:t>
            </a:r>
            <a:r>
              <a:rPr sz="1200" dirty="0">
                <a:latin typeface="メイリオ"/>
                <a:cs typeface="メイリオ"/>
              </a:rPr>
              <a:t>たり</a:t>
            </a:r>
            <a:r>
              <a:rPr sz="1200" spc="0" dirty="0">
                <a:latin typeface="メイリオ"/>
                <a:cs typeface="メイリオ"/>
              </a:rPr>
              <a:t>、</a:t>
            </a:r>
            <a:r>
              <a:rPr sz="1200" dirty="0">
                <a:latin typeface="メイリオ"/>
                <a:cs typeface="メイリオ"/>
              </a:rPr>
              <a:t>試</a:t>
            </a:r>
            <a:r>
              <a:rPr sz="1200" spc="0" dirty="0">
                <a:latin typeface="メイリオ"/>
                <a:cs typeface="メイリオ"/>
              </a:rPr>
              <a:t>作</a:t>
            </a:r>
            <a:r>
              <a:rPr sz="1200" dirty="0">
                <a:latin typeface="メイリオ"/>
                <a:cs typeface="メイリオ"/>
              </a:rPr>
              <a:t>か</a:t>
            </a:r>
            <a:r>
              <a:rPr sz="1200" spc="0" dirty="0">
                <a:latin typeface="メイリオ"/>
                <a:cs typeface="メイリオ"/>
              </a:rPr>
              <a:t>ら</a:t>
            </a:r>
            <a:r>
              <a:rPr sz="1200" dirty="0">
                <a:latin typeface="メイリオ"/>
                <a:cs typeface="メイリオ"/>
              </a:rPr>
              <a:t>量</a:t>
            </a:r>
            <a:r>
              <a:rPr sz="1200" spc="0" dirty="0">
                <a:latin typeface="メイリオ"/>
                <a:cs typeface="メイリオ"/>
              </a:rPr>
              <a:t>産ま</a:t>
            </a:r>
            <a:r>
              <a:rPr sz="1200" dirty="0">
                <a:latin typeface="メイリオ"/>
                <a:cs typeface="メイリオ"/>
              </a:rPr>
              <a:t>で対</a:t>
            </a:r>
            <a:r>
              <a:rPr sz="1200" spc="0" dirty="0">
                <a:latin typeface="メイリオ"/>
                <a:cs typeface="メイリオ"/>
              </a:rPr>
              <a:t>応</a:t>
            </a:r>
            <a:r>
              <a:rPr sz="1200" dirty="0">
                <a:latin typeface="メイリオ"/>
                <a:cs typeface="メイリオ"/>
              </a:rPr>
              <a:t>可</a:t>
            </a:r>
            <a:r>
              <a:rPr sz="1200" spc="0" dirty="0">
                <a:latin typeface="メイリオ"/>
                <a:cs typeface="メイリオ"/>
              </a:rPr>
              <a:t>能</a:t>
            </a:r>
            <a:r>
              <a:rPr sz="1200" dirty="0">
                <a:latin typeface="メイリオ"/>
                <a:cs typeface="メイリオ"/>
              </a:rPr>
              <a:t>な</a:t>
            </a:r>
            <a:r>
              <a:rPr sz="1200" spc="0" dirty="0">
                <a:latin typeface="メイリオ"/>
                <a:cs typeface="メイリオ"/>
              </a:rPr>
              <a:t>ワ</a:t>
            </a:r>
            <a:r>
              <a:rPr sz="1200" dirty="0">
                <a:latin typeface="メイリオ"/>
                <a:cs typeface="メイリオ"/>
              </a:rPr>
              <a:t>ン</a:t>
            </a:r>
            <a:r>
              <a:rPr sz="1200" spc="0" dirty="0">
                <a:latin typeface="メイリオ"/>
                <a:cs typeface="メイリオ"/>
              </a:rPr>
              <a:t>スト</a:t>
            </a:r>
            <a:r>
              <a:rPr sz="1200" dirty="0">
                <a:latin typeface="メイリオ"/>
                <a:cs typeface="メイリオ"/>
              </a:rPr>
              <a:t>ップ サービスを提供する取組など。</a:t>
            </a:r>
          </a:p>
          <a:p>
            <a:pPr marL="275590" indent="-172085">
              <a:lnSpc>
                <a:spcPct val="100000"/>
              </a:lnSpc>
              <a:spcBef>
                <a:spcPts val="560"/>
              </a:spcBef>
              <a:buClr>
                <a:srgbClr val="0098D0"/>
              </a:buClr>
              <a:buSzPct val="118181"/>
              <a:buFont typeface="Wingdings"/>
              <a:buChar char=""/>
              <a:tabLst>
                <a:tab pos="276225" algn="l"/>
              </a:tabLst>
            </a:pPr>
            <a:r>
              <a:rPr sz="1100" dirty="0">
                <a:latin typeface="メイリオ"/>
                <a:cs typeface="メイリオ"/>
              </a:rPr>
              <a:t>労働生産性年率3％以上向</a:t>
            </a:r>
            <a:r>
              <a:rPr sz="1100" spc="-15" dirty="0">
                <a:latin typeface="メイリオ"/>
                <a:cs typeface="メイリオ"/>
              </a:rPr>
              <a:t>上</a:t>
            </a:r>
            <a:r>
              <a:rPr sz="1100" dirty="0">
                <a:latin typeface="メイリオ"/>
                <a:cs typeface="メイリオ"/>
              </a:rPr>
              <a:t>を含</a:t>
            </a:r>
            <a:r>
              <a:rPr sz="1100" spc="-15" dirty="0">
                <a:latin typeface="メイリオ"/>
                <a:cs typeface="メイリオ"/>
              </a:rPr>
              <a:t>む</a:t>
            </a:r>
            <a:r>
              <a:rPr sz="1100" dirty="0">
                <a:latin typeface="メイリオ"/>
                <a:cs typeface="メイリオ"/>
              </a:rPr>
              <a:t>地域</a:t>
            </a:r>
            <a:r>
              <a:rPr sz="1100" spc="-15" dirty="0">
                <a:latin typeface="メイリオ"/>
                <a:cs typeface="メイリオ"/>
              </a:rPr>
              <a:t>経</a:t>
            </a:r>
            <a:r>
              <a:rPr sz="1100" dirty="0">
                <a:latin typeface="メイリオ"/>
                <a:cs typeface="メイリオ"/>
              </a:rPr>
              <a:t>済牽</a:t>
            </a:r>
            <a:r>
              <a:rPr sz="1100" spc="-15" dirty="0">
                <a:latin typeface="メイリオ"/>
                <a:cs typeface="メイリオ"/>
              </a:rPr>
              <a:t>引</a:t>
            </a:r>
            <a:r>
              <a:rPr sz="1100" dirty="0">
                <a:latin typeface="メイリオ"/>
                <a:cs typeface="メイリオ"/>
              </a:rPr>
              <a:t>事業</a:t>
            </a:r>
            <a:r>
              <a:rPr sz="1100" spc="-15" dirty="0">
                <a:latin typeface="メイリオ"/>
                <a:cs typeface="メイリオ"/>
              </a:rPr>
              <a:t>計</a:t>
            </a:r>
            <a:r>
              <a:rPr sz="1100" dirty="0">
                <a:latin typeface="メイリオ"/>
                <a:cs typeface="メイリオ"/>
              </a:rPr>
              <a:t>画の</a:t>
            </a:r>
            <a:r>
              <a:rPr sz="1100" spc="-15" dirty="0">
                <a:latin typeface="メイリオ"/>
                <a:cs typeface="メイリオ"/>
              </a:rPr>
              <a:t>承</a:t>
            </a:r>
            <a:r>
              <a:rPr sz="1100" dirty="0">
                <a:latin typeface="メイリオ"/>
                <a:cs typeface="メイリオ"/>
              </a:rPr>
              <a:t>認を</a:t>
            </a:r>
            <a:r>
              <a:rPr sz="1100" spc="-15" dirty="0">
                <a:latin typeface="メイリオ"/>
                <a:cs typeface="メイリオ"/>
              </a:rPr>
              <a:t>受</a:t>
            </a:r>
            <a:r>
              <a:rPr sz="1100" dirty="0">
                <a:latin typeface="メイリオ"/>
                <a:cs typeface="メイリオ"/>
              </a:rPr>
              <a:t>けた</a:t>
            </a:r>
            <a:r>
              <a:rPr sz="1100" spc="-15" dirty="0">
                <a:latin typeface="メイリオ"/>
                <a:cs typeface="メイリオ"/>
              </a:rPr>
              <a:t>者</a:t>
            </a:r>
            <a:r>
              <a:rPr sz="1100" dirty="0">
                <a:latin typeface="メイリオ"/>
                <a:cs typeface="メイリオ"/>
              </a:rPr>
              <a:t>は補</a:t>
            </a:r>
            <a:r>
              <a:rPr sz="1100" spc="-15" dirty="0">
                <a:latin typeface="メイリオ"/>
                <a:cs typeface="メイリオ"/>
              </a:rPr>
              <a:t>助</a:t>
            </a:r>
            <a:r>
              <a:rPr sz="1100" dirty="0">
                <a:latin typeface="メイリオ"/>
                <a:cs typeface="メイリオ"/>
              </a:rPr>
              <a:t>率</a:t>
            </a:r>
            <a:r>
              <a:rPr sz="1100" spc="-5" dirty="0">
                <a:latin typeface="メイリオ"/>
                <a:cs typeface="メイリオ"/>
              </a:rPr>
              <a:t>2/3</a:t>
            </a:r>
            <a:endParaRPr sz="1100" dirty="0">
              <a:latin typeface="メイリオ"/>
              <a:cs typeface="メイリオ"/>
            </a:endParaRPr>
          </a:p>
        </p:txBody>
      </p:sp>
      <p:sp>
        <p:nvSpPr>
          <p:cNvPr id="16" name="object 16"/>
          <p:cNvSpPr txBox="1"/>
          <p:nvPr/>
        </p:nvSpPr>
        <p:spPr>
          <a:xfrm>
            <a:off x="2051009" y="6509703"/>
            <a:ext cx="3675379"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メイリオ"/>
                <a:cs typeface="メイリオ"/>
              </a:rPr>
              <a:t>当初予算成立後、速やかに公募開</a:t>
            </a:r>
            <a:r>
              <a:rPr sz="1600" spc="0" dirty="0">
                <a:latin typeface="メイリオ"/>
                <a:cs typeface="メイリオ"/>
              </a:rPr>
              <a:t>始</a:t>
            </a:r>
            <a:r>
              <a:rPr sz="1600" spc="-5" dirty="0">
                <a:latin typeface="メイリオ"/>
                <a:cs typeface="メイリオ"/>
              </a:rPr>
              <a:t>予定</a:t>
            </a:r>
            <a:endParaRPr sz="1600">
              <a:latin typeface="メイリオ"/>
              <a:cs typeface="メイリオ"/>
            </a:endParaRPr>
          </a:p>
        </p:txBody>
      </p:sp>
      <p:sp>
        <p:nvSpPr>
          <p:cNvPr id="17" name="object 17"/>
          <p:cNvSpPr txBox="1"/>
          <p:nvPr/>
        </p:nvSpPr>
        <p:spPr>
          <a:xfrm>
            <a:off x="228600" y="609600"/>
            <a:ext cx="9571990" cy="2661285"/>
          </a:xfrm>
          <a:prstGeom prst="rect">
            <a:avLst/>
          </a:prstGeom>
        </p:spPr>
        <p:txBody>
          <a:bodyPr vert="horz" wrap="square" lIns="0" tIns="29844" rIns="0" bIns="0" rtlCol="0">
            <a:spAutoFit/>
          </a:bodyPr>
          <a:lstStyle/>
          <a:p>
            <a:pPr marL="18415">
              <a:lnSpc>
                <a:spcPct val="100000"/>
              </a:lnSpc>
              <a:spcBef>
                <a:spcPts val="234"/>
              </a:spcBef>
            </a:pPr>
            <a:r>
              <a:rPr b="1" dirty="0">
                <a:solidFill>
                  <a:srgbClr val="FFFFFF"/>
                </a:solidFill>
                <a:latin typeface="メイリオ"/>
                <a:cs typeface="メイリオ"/>
              </a:rPr>
              <a:t>も</a:t>
            </a:r>
            <a:r>
              <a:rPr b="1" spc="-15" dirty="0">
                <a:solidFill>
                  <a:srgbClr val="FFFFFF"/>
                </a:solidFill>
                <a:latin typeface="メイリオ"/>
                <a:cs typeface="メイリオ"/>
              </a:rPr>
              <a:t>の</a:t>
            </a:r>
            <a:r>
              <a:rPr b="1" dirty="0">
                <a:solidFill>
                  <a:srgbClr val="FFFFFF"/>
                </a:solidFill>
                <a:latin typeface="メイリオ"/>
                <a:cs typeface="メイリオ"/>
              </a:rPr>
              <a:t>づくり・商業・</a:t>
            </a:r>
            <a:r>
              <a:rPr b="1" spc="-15" dirty="0">
                <a:solidFill>
                  <a:srgbClr val="FFFFFF"/>
                </a:solidFill>
                <a:latin typeface="メイリオ"/>
                <a:cs typeface="メイリオ"/>
              </a:rPr>
              <a:t>サ</a:t>
            </a:r>
            <a:r>
              <a:rPr b="1" dirty="0">
                <a:solidFill>
                  <a:srgbClr val="FFFFFF"/>
                </a:solidFill>
                <a:latin typeface="メイリオ"/>
                <a:cs typeface="メイリオ"/>
              </a:rPr>
              <a:t>ー</a:t>
            </a:r>
            <a:r>
              <a:rPr b="1" spc="-15" dirty="0">
                <a:solidFill>
                  <a:srgbClr val="FFFFFF"/>
                </a:solidFill>
                <a:latin typeface="メイリオ"/>
                <a:cs typeface="メイリオ"/>
              </a:rPr>
              <a:t>ビス</a:t>
            </a:r>
            <a:r>
              <a:rPr b="1" dirty="0">
                <a:solidFill>
                  <a:srgbClr val="FFFFFF"/>
                </a:solidFill>
                <a:latin typeface="メイリオ"/>
                <a:cs typeface="メイリオ"/>
              </a:rPr>
              <a:t>補</a:t>
            </a:r>
            <a:r>
              <a:rPr b="1" spc="-15" dirty="0">
                <a:solidFill>
                  <a:srgbClr val="FFFFFF"/>
                </a:solidFill>
                <a:latin typeface="メイリオ"/>
                <a:cs typeface="メイリオ"/>
              </a:rPr>
              <a:t>助</a:t>
            </a:r>
            <a:r>
              <a:rPr b="1" dirty="0">
                <a:solidFill>
                  <a:srgbClr val="FFFFFF"/>
                </a:solidFill>
                <a:latin typeface="メイリオ"/>
                <a:cs typeface="メイリオ"/>
              </a:rPr>
              <a:t>金（</a:t>
            </a:r>
            <a:r>
              <a:rPr b="1" spc="-15" dirty="0">
                <a:solidFill>
                  <a:srgbClr val="FFFFFF"/>
                </a:solidFill>
                <a:latin typeface="メイリオ"/>
                <a:cs typeface="メイリオ"/>
              </a:rPr>
              <a:t>平</a:t>
            </a:r>
            <a:r>
              <a:rPr b="1" dirty="0">
                <a:solidFill>
                  <a:srgbClr val="FFFFFF"/>
                </a:solidFill>
                <a:latin typeface="メイリオ"/>
                <a:cs typeface="メイリオ"/>
              </a:rPr>
              <a:t>成</a:t>
            </a:r>
            <a:r>
              <a:rPr b="1" spc="-5" dirty="0">
                <a:solidFill>
                  <a:srgbClr val="FFFFFF"/>
                </a:solidFill>
                <a:latin typeface="メイリオ"/>
                <a:cs typeface="メイリオ"/>
              </a:rPr>
              <a:t>31</a:t>
            </a:r>
            <a:r>
              <a:rPr b="1" dirty="0">
                <a:solidFill>
                  <a:srgbClr val="FFFFFF"/>
                </a:solidFill>
                <a:latin typeface="メイリオ"/>
                <a:cs typeface="メイリオ"/>
              </a:rPr>
              <a:t>年</a:t>
            </a:r>
            <a:r>
              <a:rPr b="1" spc="-15" dirty="0">
                <a:solidFill>
                  <a:srgbClr val="FFFFFF"/>
                </a:solidFill>
                <a:latin typeface="メイリオ"/>
                <a:cs typeface="メイリオ"/>
              </a:rPr>
              <a:t>度</a:t>
            </a:r>
            <a:r>
              <a:rPr b="1" dirty="0">
                <a:solidFill>
                  <a:srgbClr val="FFFFFF"/>
                </a:solidFill>
                <a:latin typeface="メイリオ"/>
                <a:cs typeface="メイリオ"/>
              </a:rPr>
              <a:t>当初</a:t>
            </a:r>
            <a:r>
              <a:rPr b="1" spc="-15" dirty="0">
                <a:solidFill>
                  <a:srgbClr val="FFFFFF"/>
                </a:solidFill>
                <a:latin typeface="メイリオ"/>
                <a:cs typeface="メイリオ"/>
              </a:rPr>
              <a:t>予</a:t>
            </a:r>
            <a:r>
              <a:rPr b="1" dirty="0">
                <a:solidFill>
                  <a:srgbClr val="FFFFFF"/>
                </a:solidFill>
                <a:latin typeface="メイリオ"/>
                <a:cs typeface="メイリオ"/>
              </a:rPr>
              <a:t>算分）</a:t>
            </a:r>
            <a:endParaRPr dirty="0">
              <a:latin typeface="メイリオ"/>
              <a:cs typeface="メイリオ"/>
            </a:endParaRPr>
          </a:p>
          <a:p>
            <a:pPr marR="5080" algn="r">
              <a:lnSpc>
                <a:spcPct val="100000"/>
              </a:lnSpc>
              <a:spcBef>
                <a:spcPts val="95"/>
              </a:spcBef>
            </a:pPr>
            <a:r>
              <a:rPr sz="1400" b="1" dirty="0">
                <a:solidFill>
                  <a:srgbClr val="FFFFFF"/>
                </a:solidFill>
                <a:latin typeface="メイリオ"/>
                <a:cs typeface="メイリオ"/>
              </a:rPr>
              <a:t>予算総額：</a:t>
            </a:r>
            <a:r>
              <a:rPr sz="1400" b="1" spc="-5" dirty="0">
                <a:solidFill>
                  <a:srgbClr val="FFFFFF"/>
                </a:solidFill>
                <a:latin typeface="メイリオ"/>
                <a:cs typeface="メイリオ"/>
              </a:rPr>
              <a:t>50</a:t>
            </a:r>
            <a:r>
              <a:rPr sz="1400" b="1" dirty="0">
                <a:solidFill>
                  <a:srgbClr val="FFFFFF"/>
                </a:solidFill>
                <a:latin typeface="メイリオ"/>
                <a:cs typeface="メイリオ"/>
              </a:rPr>
              <a:t>億円（新規）</a:t>
            </a:r>
            <a:endParaRPr sz="1400" dirty="0">
              <a:latin typeface="メイリオ"/>
              <a:cs typeface="メイリオ"/>
            </a:endParaRPr>
          </a:p>
          <a:p>
            <a:pPr marL="12700">
              <a:lnSpc>
                <a:spcPct val="100000"/>
              </a:lnSpc>
              <a:spcBef>
                <a:spcPts val="459"/>
              </a:spcBef>
            </a:pPr>
            <a:r>
              <a:rPr sz="1600" b="1" spc="-5" dirty="0">
                <a:latin typeface="メイリオ"/>
                <a:cs typeface="メイリオ"/>
              </a:rPr>
              <a:t>複数の中小企業・小規模事業者等</a:t>
            </a:r>
            <a:r>
              <a:rPr sz="1600" spc="-5" dirty="0">
                <a:latin typeface="メイリオ"/>
                <a:cs typeface="メイリオ"/>
              </a:rPr>
              <a:t>が</a:t>
            </a:r>
            <a:r>
              <a:rPr sz="1600" dirty="0">
                <a:latin typeface="メイリオ"/>
                <a:cs typeface="メイリオ"/>
              </a:rPr>
              <a:t>連</a:t>
            </a:r>
            <a:r>
              <a:rPr sz="1600" spc="-5" dirty="0">
                <a:latin typeface="メイリオ"/>
                <a:cs typeface="メイリオ"/>
              </a:rPr>
              <a:t>携す</a:t>
            </a:r>
            <a:r>
              <a:rPr sz="1600" dirty="0">
                <a:latin typeface="メイリオ"/>
                <a:cs typeface="メイリオ"/>
              </a:rPr>
              <a:t>る</a:t>
            </a:r>
            <a:r>
              <a:rPr sz="1600" spc="-5" dirty="0">
                <a:latin typeface="メイリオ"/>
                <a:cs typeface="メイリオ"/>
              </a:rPr>
              <a:t>事業</a:t>
            </a:r>
            <a:r>
              <a:rPr sz="1600" dirty="0">
                <a:latin typeface="メイリオ"/>
                <a:cs typeface="メイリオ"/>
              </a:rPr>
              <a:t>に</a:t>
            </a:r>
            <a:r>
              <a:rPr sz="1600" spc="-5" dirty="0">
                <a:latin typeface="メイリオ"/>
                <a:cs typeface="メイリオ"/>
              </a:rPr>
              <a:t>つい</a:t>
            </a:r>
            <a:r>
              <a:rPr sz="1600" dirty="0">
                <a:latin typeface="メイリオ"/>
                <a:cs typeface="メイリオ"/>
              </a:rPr>
              <a:t>て</a:t>
            </a:r>
            <a:r>
              <a:rPr sz="1600" spc="-5" dirty="0">
                <a:latin typeface="メイリオ"/>
                <a:cs typeface="メイリオ"/>
              </a:rPr>
              <a:t>、設</a:t>
            </a:r>
            <a:r>
              <a:rPr sz="1600" dirty="0">
                <a:latin typeface="メイリオ"/>
                <a:cs typeface="メイリオ"/>
              </a:rPr>
              <a:t>備</a:t>
            </a:r>
            <a:r>
              <a:rPr sz="1600" spc="-5" dirty="0">
                <a:latin typeface="メイリオ"/>
                <a:cs typeface="メイリオ"/>
              </a:rPr>
              <a:t>投資</a:t>
            </a:r>
            <a:r>
              <a:rPr sz="1600" dirty="0">
                <a:latin typeface="メイリオ"/>
                <a:cs typeface="メイリオ"/>
              </a:rPr>
              <a:t>を</a:t>
            </a:r>
            <a:r>
              <a:rPr sz="1600" spc="-5" dirty="0">
                <a:latin typeface="メイリオ"/>
                <a:cs typeface="メイリオ"/>
              </a:rPr>
              <a:t>支援。</a:t>
            </a:r>
            <a:endParaRPr sz="1600" dirty="0">
              <a:latin typeface="メイリオ"/>
              <a:cs typeface="メイリオ"/>
            </a:endParaRPr>
          </a:p>
          <a:p>
            <a:pPr marL="12700">
              <a:lnSpc>
                <a:spcPct val="100000"/>
              </a:lnSpc>
              <a:spcBef>
                <a:spcPts val="30"/>
              </a:spcBef>
            </a:pPr>
            <a:r>
              <a:rPr sz="1400" dirty="0">
                <a:latin typeface="メイリオ"/>
                <a:cs typeface="メイリオ"/>
              </a:rPr>
              <a:t>（3～5年で、「付加価値</a:t>
            </a:r>
            <a:r>
              <a:rPr sz="1400" spc="-15" dirty="0">
                <a:latin typeface="メイリオ"/>
                <a:cs typeface="メイリオ"/>
              </a:rPr>
              <a:t>額</a:t>
            </a:r>
            <a:r>
              <a:rPr sz="1400" dirty="0">
                <a:latin typeface="メイリオ"/>
                <a:cs typeface="メイリオ"/>
              </a:rPr>
              <a:t>」年</a:t>
            </a:r>
            <a:r>
              <a:rPr sz="1400" spc="-15" dirty="0">
                <a:latin typeface="メイリオ"/>
                <a:cs typeface="メイリオ"/>
              </a:rPr>
              <a:t>率</a:t>
            </a:r>
            <a:r>
              <a:rPr sz="1400" dirty="0">
                <a:latin typeface="メイリオ"/>
                <a:cs typeface="メイリオ"/>
              </a:rPr>
              <a:t>3%</a:t>
            </a:r>
            <a:r>
              <a:rPr sz="1400" spc="-30" dirty="0">
                <a:latin typeface="メイリオ"/>
                <a:cs typeface="メイリオ"/>
              </a:rPr>
              <a:t> </a:t>
            </a:r>
            <a:r>
              <a:rPr sz="1400" dirty="0">
                <a:latin typeface="メイリオ"/>
                <a:cs typeface="メイリオ"/>
              </a:rPr>
              <a:t>及び「経常利益」年</a:t>
            </a:r>
            <a:r>
              <a:rPr sz="1400" spc="-15" dirty="0">
                <a:latin typeface="メイリオ"/>
                <a:cs typeface="メイリオ"/>
              </a:rPr>
              <a:t>率</a:t>
            </a:r>
            <a:r>
              <a:rPr sz="1400" spc="-130" dirty="0">
                <a:latin typeface="メイリオ"/>
                <a:cs typeface="メイリオ"/>
              </a:rPr>
              <a:t>1%</a:t>
            </a:r>
            <a:r>
              <a:rPr sz="1400" dirty="0">
                <a:latin typeface="メイリオ"/>
                <a:cs typeface="メイリオ"/>
              </a:rPr>
              <a:t>の向</a:t>
            </a:r>
            <a:r>
              <a:rPr sz="1400" spc="-15" dirty="0">
                <a:latin typeface="メイリオ"/>
                <a:cs typeface="メイリオ"/>
              </a:rPr>
              <a:t>上</a:t>
            </a:r>
            <a:r>
              <a:rPr sz="1400" dirty="0">
                <a:latin typeface="メイリオ"/>
                <a:cs typeface="メイリオ"/>
              </a:rPr>
              <a:t>を</a:t>
            </a:r>
            <a:r>
              <a:rPr sz="1400" spc="-15" dirty="0">
                <a:latin typeface="メイリオ"/>
                <a:cs typeface="メイリオ"/>
              </a:rPr>
              <a:t>達</a:t>
            </a:r>
            <a:r>
              <a:rPr sz="1400" dirty="0">
                <a:latin typeface="メイリオ"/>
                <a:cs typeface="メイリオ"/>
              </a:rPr>
              <a:t>成</a:t>
            </a:r>
            <a:r>
              <a:rPr sz="1400" spc="-5" dirty="0">
                <a:latin typeface="メイリオ"/>
                <a:cs typeface="メイリオ"/>
              </a:rPr>
              <a:t>で</a:t>
            </a:r>
            <a:r>
              <a:rPr sz="1400" spc="-15" dirty="0">
                <a:latin typeface="メイリオ"/>
                <a:cs typeface="メイリオ"/>
              </a:rPr>
              <a:t>きる</a:t>
            </a:r>
            <a:r>
              <a:rPr sz="1400" dirty="0">
                <a:latin typeface="メイリオ"/>
                <a:cs typeface="メイリオ"/>
              </a:rPr>
              <a:t>計</a:t>
            </a:r>
            <a:r>
              <a:rPr sz="1400" spc="-15" dirty="0">
                <a:latin typeface="メイリオ"/>
                <a:cs typeface="メイリオ"/>
              </a:rPr>
              <a:t>画</a:t>
            </a:r>
            <a:r>
              <a:rPr sz="1400" dirty="0">
                <a:latin typeface="メイリオ"/>
                <a:cs typeface="メイリオ"/>
              </a:rPr>
              <a:t>が</a:t>
            </a:r>
            <a:r>
              <a:rPr sz="1400" spc="-15" dirty="0">
                <a:latin typeface="メイリオ"/>
                <a:cs typeface="メイリオ"/>
              </a:rPr>
              <a:t>必</a:t>
            </a:r>
            <a:r>
              <a:rPr sz="1400" spc="-5" dirty="0">
                <a:latin typeface="メイリオ"/>
                <a:cs typeface="メイリオ"/>
              </a:rPr>
              <a:t>要</a:t>
            </a:r>
            <a:r>
              <a:rPr sz="1400" dirty="0">
                <a:latin typeface="メイリオ"/>
                <a:cs typeface="メイリオ"/>
              </a:rPr>
              <a:t>。）</a:t>
            </a:r>
          </a:p>
          <a:p>
            <a:pPr marL="92710">
              <a:lnSpc>
                <a:spcPct val="100000"/>
              </a:lnSpc>
              <a:spcBef>
                <a:spcPts val="635"/>
              </a:spcBef>
            </a:pPr>
            <a:r>
              <a:rPr sz="1600" b="1" spc="-80" dirty="0">
                <a:solidFill>
                  <a:srgbClr val="FFFFFF"/>
                </a:solidFill>
                <a:latin typeface="メイリオ"/>
                <a:cs typeface="メイリオ"/>
              </a:rPr>
              <a:t>１．企業間データ活</a:t>
            </a:r>
            <a:r>
              <a:rPr sz="1600" b="1" spc="-65" dirty="0">
                <a:solidFill>
                  <a:srgbClr val="FFFFFF"/>
                </a:solidFill>
                <a:latin typeface="メイリオ"/>
                <a:cs typeface="メイリオ"/>
              </a:rPr>
              <a:t>用</a:t>
            </a:r>
            <a:r>
              <a:rPr sz="1600" b="1" spc="-80" dirty="0">
                <a:solidFill>
                  <a:srgbClr val="FFFFFF"/>
                </a:solidFill>
                <a:latin typeface="メイリオ"/>
                <a:cs typeface="メイリオ"/>
              </a:rPr>
              <a:t>型</a:t>
            </a:r>
            <a:r>
              <a:rPr sz="1600" b="1" spc="-65" dirty="0">
                <a:solidFill>
                  <a:srgbClr val="FFFFFF"/>
                </a:solidFill>
                <a:latin typeface="メイリオ"/>
                <a:cs typeface="メイリオ"/>
              </a:rPr>
              <a:t>（</a:t>
            </a:r>
            <a:r>
              <a:rPr sz="1600" b="1" spc="-80" dirty="0">
                <a:solidFill>
                  <a:srgbClr val="FFFFFF"/>
                </a:solidFill>
                <a:latin typeface="メイリオ"/>
                <a:cs typeface="メイリオ"/>
              </a:rPr>
              <a:t>補</a:t>
            </a:r>
            <a:r>
              <a:rPr sz="1600" b="1" spc="-65" dirty="0">
                <a:solidFill>
                  <a:srgbClr val="FFFFFF"/>
                </a:solidFill>
                <a:latin typeface="メイリオ"/>
                <a:cs typeface="メイリオ"/>
              </a:rPr>
              <a:t>助</a:t>
            </a:r>
            <a:r>
              <a:rPr sz="1600" b="1" spc="-80" dirty="0">
                <a:solidFill>
                  <a:srgbClr val="FFFFFF"/>
                </a:solidFill>
                <a:latin typeface="メイリオ"/>
                <a:cs typeface="メイリオ"/>
              </a:rPr>
              <a:t>上</a:t>
            </a:r>
            <a:r>
              <a:rPr sz="1600" b="1" spc="-65" dirty="0">
                <a:solidFill>
                  <a:srgbClr val="FFFFFF"/>
                </a:solidFill>
                <a:latin typeface="メイリオ"/>
                <a:cs typeface="メイリオ"/>
              </a:rPr>
              <a:t>限</a:t>
            </a:r>
            <a:r>
              <a:rPr sz="1600" b="1" spc="-80" dirty="0">
                <a:solidFill>
                  <a:srgbClr val="FFFFFF"/>
                </a:solidFill>
                <a:latin typeface="メイリオ"/>
                <a:cs typeface="メイリオ"/>
              </a:rPr>
              <a:t>額</a:t>
            </a:r>
            <a:r>
              <a:rPr sz="1600" b="1" spc="-75" dirty="0">
                <a:solidFill>
                  <a:srgbClr val="FFFFFF"/>
                </a:solidFill>
                <a:latin typeface="メイリオ"/>
                <a:cs typeface="メイリオ"/>
              </a:rPr>
              <a:t>：2,000</a:t>
            </a:r>
            <a:r>
              <a:rPr sz="1600" b="1" spc="-80" dirty="0">
                <a:solidFill>
                  <a:srgbClr val="FFFFFF"/>
                </a:solidFill>
                <a:latin typeface="メイリオ"/>
                <a:cs typeface="メイリオ"/>
              </a:rPr>
              <a:t>万</a:t>
            </a:r>
            <a:r>
              <a:rPr sz="1600" b="1" spc="-65" dirty="0">
                <a:solidFill>
                  <a:srgbClr val="FFFFFF"/>
                </a:solidFill>
                <a:latin typeface="メイリオ"/>
                <a:cs typeface="メイリオ"/>
              </a:rPr>
              <a:t>円</a:t>
            </a:r>
            <a:r>
              <a:rPr sz="1600" b="1" spc="-80" dirty="0">
                <a:solidFill>
                  <a:srgbClr val="FFFFFF"/>
                </a:solidFill>
                <a:latin typeface="メイリオ"/>
                <a:cs typeface="メイリオ"/>
              </a:rPr>
              <a:t>／</a:t>
            </a:r>
            <a:r>
              <a:rPr sz="1600" b="1" spc="-65" dirty="0">
                <a:solidFill>
                  <a:srgbClr val="FFFFFF"/>
                </a:solidFill>
                <a:latin typeface="メイリオ"/>
                <a:cs typeface="メイリオ"/>
              </a:rPr>
              <a:t>者</a:t>
            </a:r>
            <a:r>
              <a:rPr sz="1600" b="1" spc="-80" dirty="0">
                <a:solidFill>
                  <a:srgbClr val="FFFFFF"/>
                </a:solidFill>
                <a:latin typeface="メイリオ"/>
                <a:cs typeface="メイリオ"/>
              </a:rPr>
              <a:t>、</a:t>
            </a:r>
            <a:r>
              <a:rPr sz="1600" b="1" spc="-65" dirty="0">
                <a:solidFill>
                  <a:srgbClr val="FFFFFF"/>
                </a:solidFill>
                <a:latin typeface="メイリオ"/>
                <a:cs typeface="メイリオ"/>
              </a:rPr>
              <a:t>補</a:t>
            </a:r>
            <a:r>
              <a:rPr sz="1600" b="1" spc="-80" dirty="0">
                <a:solidFill>
                  <a:srgbClr val="FFFFFF"/>
                </a:solidFill>
                <a:latin typeface="メイリオ"/>
                <a:cs typeface="メイリオ"/>
              </a:rPr>
              <a:t>助</a:t>
            </a:r>
            <a:r>
              <a:rPr sz="1600" b="1" spc="-70" dirty="0">
                <a:solidFill>
                  <a:srgbClr val="FFFFFF"/>
                </a:solidFill>
                <a:latin typeface="メイリオ"/>
                <a:cs typeface="メイリオ"/>
              </a:rPr>
              <a:t>率</a:t>
            </a:r>
            <a:r>
              <a:rPr sz="1600" b="1" spc="-55" dirty="0">
                <a:solidFill>
                  <a:srgbClr val="FFFFFF"/>
                </a:solidFill>
                <a:latin typeface="メイリオ"/>
                <a:cs typeface="メイリオ"/>
              </a:rPr>
              <a:t>1/2）</a:t>
            </a:r>
            <a:endParaRPr sz="1600" dirty="0">
              <a:latin typeface="メイリオ"/>
              <a:cs typeface="メイリオ"/>
            </a:endParaRPr>
          </a:p>
          <a:p>
            <a:pPr marL="31750" marR="41910">
              <a:lnSpc>
                <a:spcPct val="100000"/>
              </a:lnSpc>
              <a:spcBef>
                <a:spcPts val="969"/>
              </a:spcBef>
            </a:pPr>
            <a:r>
              <a:rPr sz="1600" spc="5" dirty="0">
                <a:latin typeface="メイリオ"/>
                <a:cs typeface="メイリオ"/>
              </a:rPr>
              <a:t>複数</a:t>
            </a:r>
            <a:r>
              <a:rPr sz="1600" spc="25" dirty="0">
                <a:latin typeface="メイリオ"/>
                <a:cs typeface="メイリオ"/>
              </a:rPr>
              <a:t>の</a:t>
            </a:r>
            <a:r>
              <a:rPr sz="1600" spc="5" dirty="0">
                <a:latin typeface="メイリオ"/>
                <a:cs typeface="メイリオ"/>
              </a:rPr>
              <a:t>中</a:t>
            </a:r>
            <a:r>
              <a:rPr sz="1600" spc="25" dirty="0">
                <a:latin typeface="メイリオ"/>
                <a:cs typeface="メイリオ"/>
              </a:rPr>
              <a:t>小</a:t>
            </a:r>
            <a:r>
              <a:rPr sz="1600" spc="5" dirty="0">
                <a:latin typeface="メイリオ"/>
                <a:cs typeface="メイリオ"/>
              </a:rPr>
              <a:t>企</a:t>
            </a:r>
            <a:r>
              <a:rPr sz="1600" spc="25" dirty="0">
                <a:latin typeface="メイリオ"/>
                <a:cs typeface="メイリオ"/>
              </a:rPr>
              <a:t>業</a:t>
            </a:r>
            <a:r>
              <a:rPr sz="1600" spc="1415" dirty="0">
                <a:latin typeface="メイリオ"/>
                <a:cs typeface="メイリオ"/>
              </a:rPr>
              <a:t>・</a:t>
            </a:r>
            <a:r>
              <a:rPr sz="1600" spc="5" dirty="0">
                <a:latin typeface="メイリオ"/>
                <a:cs typeface="メイリオ"/>
              </a:rPr>
              <a:t>小</a:t>
            </a:r>
            <a:r>
              <a:rPr sz="1600" spc="25" dirty="0">
                <a:latin typeface="メイリオ"/>
                <a:cs typeface="メイリオ"/>
              </a:rPr>
              <a:t>規</a:t>
            </a:r>
            <a:r>
              <a:rPr sz="1600" spc="5" dirty="0">
                <a:latin typeface="メイリオ"/>
                <a:cs typeface="メイリオ"/>
              </a:rPr>
              <a:t>模</a:t>
            </a:r>
            <a:r>
              <a:rPr sz="1600" spc="25" dirty="0">
                <a:latin typeface="メイリオ"/>
                <a:cs typeface="メイリオ"/>
              </a:rPr>
              <a:t>事</a:t>
            </a:r>
            <a:r>
              <a:rPr sz="1600" spc="5" dirty="0">
                <a:latin typeface="メイリオ"/>
                <a:cs typeface="メイリオ"/>
              </a:rPr>
              <a:t>業</a:t>
            </a:r>
            <a:r>
              <a:rPr sz="1600" spc="25" dirty="0">
                <a:latin typeface="メイリオ"/>
                <a:cs typeface="メイリオ"/>
              </a:rPr>
              <a:t>者</a:t>
            </a:r>
            <a:r>
              <a:rPr sz="1600" spc="5" dirty="0">
                <a:latin typeface="メイリオ"/>
                <a:cs typeface="メイリオ"/>
              </a:rPr>
              <a:t>等が</a:t>
            </a:r>
            <a:r>
              <a:rPr sz="1600" spc="25" dirty="0">
                <a:latin typeface="メイリオ"/>
                <a:cs typeface="メイリオ"/>
              </a:rPr>
              <a:t>、</a:t>
            </a:r>
            <a:r>
              <a:rPr sz="1600" spc="5" dirty="0">
                <a:latin typeface="メイリオ"/>
                <a:cs typeface="メイリオ"/>
              </a:rPr>
              <a:t>事</a:t>
            </a:r>
            <a:r>
              <a:rPr sz="1600" spc="25" dirty="0">
                <a:latin typeface="メイリオ"/>
                <a:cs typeface="メイリオ"/>
              </a:rPr>
              <a:t>業</a:t>
            </a:r>
            <a:r>
              <a:rPr sz="1600" spc="5" dirty="0">
                <a:latin typeface="メイリオ"/>
                <a:cs typeface="メイリオ"/>
              </a:rPr>
              <a:t>者</a:t>
            </a:r>
            <a:r>
              <a:rPr sz="1600" spc="25" dirty="0">
                <a:latin typeface="メイリオ"/>
                <a:cs typeface="メイリオ"/>
              </a:rPr>
              <a:t>間</a:t>
            </a:r>
            <a:r>
              <a:rPr sz="1600" spc="5" dirty="0">
                <a:latin typeface="メイリオ"/>
                <a:cs typeface="メイリオ"/>
              </a:rPr>
              <a:t>でデ</a:t>
            </a:r>
            <a:r>
              <a:rPr sz="1600" spc="25" dirty="0">
                <a:latin typeface="メイリオ"/>
                <a:cs typeface="メイリオ"/>
              </a:rPr>
              <a:t>ー</a:t>
            </a:r>
            <a:r>
              <a:rPr sz="1600" spc="5" dirty="0">
                <a:latin typeface="メイリオ"/>
                <a:cs typeface="メイリオ"/>
              </a:rPr>
              <a:t>タ</a:t>
            </a:r>
            <a:r>
              <a:rPr sz="1600" spc="1430" dirty="0">
                <a:latin typeface="メイリオ"/>
                <a:cs typeface="メイリオ"/>
              </a:rPr>
              <a:t>・</a:t>
            </a:r>
            <a:r>
              <a:rPr sz="1600" spc="5" dirty="0">
                <a:latin typeface="メイリオ"/>
                <a:cs typeface="メイリオ"/>
              </a:rPr>
              <a:t>情</a:t>
            </a:r>
            <a:r>
              <a:rPr sz="1600" spc="25" dirty="0">
                <a:latin typeface="メイリオ"/>
                <a:cs typeface="メイリオ"/>
              </a:rPr>
              <a:t>報</a:t>
            </a:r>
            <a:r>
              <a:rPr sz="1600" spc="5" dirty="0">
                <a:latin typeface="メイリオ"/>
                <a:cs typeface="メイリオ"/>
              </a:rPr>
              <a:t>を共</a:t>
            </a:r>
            <a:r>
              <a:rPr sz="1600" spc="25" dirty="0">
                <a:latin typeface="メイリオ"/>
                <a:cs typeface="メイリオ"/>
              </a:rPr>
              <a:t>有</a:t>
            </a:r>
            <a:r>
              <a:rPr sz="1600" spc="5" dirty="0">
                <a:latin typeface="メイリオ"/>
                <a:cs typeface="メイリオ"/>
              </a:rPr>
              <a:t>し</a:t>
            </a:r>
            <a:r>
              <a:rPr sz="1600" spc="25" dirty="0">
                <a:latin typeface="メイリオ"/>
                <a:cs typeface="メイリオ"/>
              </a:rPr>
              <a:t>、</a:t>
            </a:r>
            <a:r>
              <a:rPr sz="1600" spc="5" dirty="0">
                <a:latin typeface="メイリオ"/>
                <a:cs typeface="メイリオ"/>
              </a:rPr>
              <a:t>連</a:t>
            </a:r>
            <a:r>
              <a:rPr sz="1600" spc="25" dirty="0">
                <a:latin typeface="メイリオ"/>
                <a:cs typeface="メイリオ"/>
              </a:rPr>
              <a:t>携</a:t>
            </a:r>
            <a:r>
              <a:rPr sz="1600" spc="5" dirty="0">
                <a:latin typeface="メイリオ"/>
                <a:cs typeface="メイリオ"/>
              </a:rPr>
              <a:t>体全</a:t>
            </a:r>
            <a:r>
              <a:rPr sz="1600" spc="25" dirty="0">
                <a:latin typeface="メイリオ"/>
                <a:cs typeface="メイリオ"/>
              </a:rPr>
              <a:t>体</a:t>
            </a:r>
            <a:r>
              <a:rPr sz="1600" spc="5" dirty="0">
                <a:latin typeface="メイリオ"/>
                <a:cs typeface="メイリオ"/>
              </a:rPr>
              <a:t>と</a:t>
            </a:r>
            <a:r>
              <a:rPr sz="1600" spc="25" dirty="0">
                <a:latin typeface="メイリオ"/>
                <a:cs typeface="メイリオ"/>
              </a:rPr>
              <a:t>し</a:t>
            </a:r>
            <a:r>
              <a:rPr sz="1600" spc="5" dirty="0">
                <a:latin typeface="メイリオ"/>
                <a:cs typeface="メイリオ"/>
              </a:rPr>
              <a:t>て</a:t>
            </a:r>
            <a:r>
              <a:rPr sz="1600" spc="25" dirty="0">
                <a:latin typeface="メイリオ"/>
                <a:cs typeface="メイリオ"/>
              </a:rPr>
              <a:t>新</a:t>
            </a:r>
            <a:r>
              <a:rPr sz="1600" spc="5" dirty="0">
                <a:latin typeface="メイリオ"/>
                <a:cs typeface="メイリオ"/>
              </a:rPr>
              <a:t>たな</a:t>
            </a:r>
            <a:r>
              <a:rPr sz="1600" spc="-1110" dirty="0">
                <a:latin typeface="メイリオ"/>
                <a:cs typeface="メイリオ"/>
              </a:rPr>
              <a:t>付 </a:t>
            </a:r>
            <a:r>
              <a:rPr sz="1600" spc="-5" dirty="0">
                <a:latin typeface="メイリオ"/>
                <a:cs typeface="メイリオ"/>
              </a:rPr>
              <a:t>加価値の創造や生産性の向上を図る</a:t>
            </a:r>
            <a:r>
              <a:rPr sz="1600" dirty="0">
                <a:latin typeface="メイリオ"/>
                <a:cs typeface="メイリオ"/>
              </a:rPr>
              <a:t>プ</a:t>
            </a:r>
            <a:r>
              <a:rPr sz="1600" spc="-5" dirty="0">
                <a:latin typeface="メイリオ"/>
                <a:cs typeface="メイリオ"/>
              </a:rPr>
              <a:t>ロジ</a:t>
            </a:r>
            <a:r>
              <a:rPr sz="1600" dirty="0">
                <a:latin typeface="メイリオ"/>
                <a:cs typeface="メイリオ"/>
              </a:rPr>
              <a:t>ェ</a:t>
            </a:r>
            <a:r>
              <a:rPr sz="1600" spc="-5" dirty="0">
                <a:latin typeface="メイリオ"/>
                <a:cs typeface="メイリオ"/>
              </a:rPr>
              <a:t>クト</a:t>
            </a:r>
            <a:r>
              <a:rPr sz="1600" dirty="0">
                <a:latin typeface="メイリオ"/>
                <a:cs typeface="メイリオ"/>
              </a:rPr>
              <a:t>を</a:t>
            </a:r>
            <a:r>
              <a:rPr sz="1600" spc="-5" dirty="0">
                <a:latin typeface="メイリオ"/>
                <a:cs typeface="メイリオ"/>
              </a:rPr>
              <a:t>支援</a:t>
            </a:r>
            <a:r>
              <a:rPr sz="1600" dirty="0">
                <a:latin typeface="メイリオ"/>
                <a:cs typeface="メイリオ"/>
              </a:rPr>
              <a:t>し</a:t>
            </a:r>
            <a:r>
              <a:rPr sz="1600" spc="-5" dirty="0">
                <a:latin typeface="メイリオ"/>
                <a:cs typeface="メイリオ"/>
              </a:rPr>
              <a:t>ます。</a:t>
            </a:r>
            <a:endParaRPr sz="1600" dirty="0">
              <a:latin typeface="メイリオ"/>
              <a:cs typeface="メイリオ"/>
            </a:endParaRPr>
          </a:p>
          <a:p>
            <a:pPr marL="210185" marR="38100" indent="-178435">
              <a:lnSpc>
                <a:spcPct val="100000"/>
              </a:lnSpc>
              <a:spcBef>
                <a:spcPts val="365"/>
              </a:spcBef>
            </a:pPr>
            <a:r>
              <a:rPr sz="1200" dirty="0">
                <a:latin typeface="メイリオ"/>
                <a:cs typeface="メイリオ"/>
              </a:rPr>
              <a:t>（例</a:t>
            </a:r>
            <a:r>
              <a:rPr sz="1200" spc="0" dirty="0">
                <a:latin typeface="メイリオ"/>
                <a:cs typeface="メイリオ"/>
              </a:rPr>
              <a:t>）</a:t>
            </a:r>
            <a:r>
              <a:rPr sz="1200" dirty="0">
                <a:latin typeface="メイリオ"/>
                <a:cs typeface="メイリオ"/>
              </a:rPr>
              <a:t>デ</a:t>
            </a:r>
            <a:r>
              <a:rPr sz="1200" spc="0" dirty="0">
                <a:latin typeface="メイリオ"/>
                <a:cs typeface="メイリオ"/>
              </a:rPr>
              <a:t>ー</a:t>
            </a:r>
            <a:r>
              <a:rPr sz="1200" dirty="0">
                <a:latin typeface="メイリオ"/>
                <a:cs typeface="メイリオ"/>
              </a:rPr>
              <a:t>タ</a:t>
            </a:r>
            <a:r>
              <a:rPr sz="1200" spc="0" dirty="0">
                <a:latin typeface="メイリオ"/>
                <a:cs typeface="メイリオ"/>
              </a:rPr>
              <a:t>等</a:t>
            </a:r>
            <a:r>
              <a:rPr sz="1200" dirty="0">
                <a:latin typeface="メイリオ"/>
                <a:cs typeface="メイリオ"/>
              </a:rPr>
              <a:t>を</a:t>
            </a:r>
            <a:r>
              <a:rPr sz="1200" spc="0" dirty="0">
                <a:latin typeface="メイリオ"/>
                <a:cs typeface="メイリオ"/>
              </a:rPr>
              <a:t>共有</a:t>
            </a:r>
            <a:r>
              <a:rPr sz="1200" spc="1055" dirty="0">
                <a:latin typeface="メイリオ"/>
                <a:cs typeface="メイリオ"/>
              </a:rPr>
              <a:t>・</a:t>
            </a:r>
            <a:r>
              <a:rPr sz="1200" dirty="0">
                <a:latin typeface="メイリオ"/>
                <a:cs typeface="メイリオ"/>
              </a:rPr>
              <a:t>活</a:t>
            </a:r>
            <a:r>
              <a:rPr sz="1200" spc="0" dirty="0">
                <a:latin typeface="メイリオ"/>
                <a:cs typeface="メイリオ"/>
              </a:rPr>
              <a:t>用</a:t>
            </a:r>
            <a:r>
              <a:rPr sz="1200" dirty="0">
                <a:latin typeface="メイリオ"/>
                <a:cs typeface="メイリオ"/>
              </a:rPr>
              <a:t>し</a:t>
            </a:r>
            <a:r>
              <a:rPr sz="1200" spc="0" dirty="0">
                <a:latin typeface="メイリオ"/>
                <a:cs typeface="メイリオ"/>
              </a:rPr>
              <a:t>て</a:t>
            </a:r>
            <a:r>
              <a:rPr sz="1200" dirty="0">
                <a:latin typeface="メイリオ"/>
                <a:cs typeface="メイリオ"/>
              </a:rPr>
              <a:t>、</a:t>
            </a:r>
            <a:r>
              <a:rPr sz="1200" spc="0" dirty="0">
                <a:latin typeface="メイリオ"/>
                <a:cs typeface="メイリオ"/>
              </a:rPr>
              <a:t>受</a:t>
            </a:r>
            <a:r>
              <a:rPr sz="1200" dirty="0">
                <a:latin typeface="メイリオ"/>
                <a:cs typeface="メイリオ"/>
              </a:rPr>
              <a:t>発</a:t>
            </a:r>
            <a:r>
              <a:rPr sz="1200" spc="0" dirty="0">
                <a:latin typeface="メイリオ"/>
                <a:cs typeface="メイリオ"/>
              </a:rPr>
              <a:t>注、</a:t>
            </a:r>
            <a:r>
              <a:rPr sz="1200" dirty="0">
                <a:latin typeface="メイリオ"/>
                <a:cs typeface="メイリオ"/>
              </a:rPr>
              <a:t>生産</a:t>
            </a:r>
            <a:r>
              <a:rPr sz="1200" spc="0" dirty="0">
                <a:latin typeface="メイリオ"/>
                <a:cs typeface="メイリオ"/>
              </a:rPr>
              <a:t>管</a:t>
            </a:r>
            <a:r>
              <a:rPr sz="1200" dirty="0">
                <a:latin typeface="メイリオ"/>
                <a:cs typeface="メイリオ"/>
              </a:rPr>
              <a:t>理</a:t>
            </a:r>
            <a:r>
              <a:rPr sz="1200" spc="0" dirty="0">
                <a:latin typeface="メイリオ"/>
                <a:cs typeface="メイリオ"/>
              </a:rPr>
              <a:t>等</a:t>
            </a:r>
            <a:r>
              <a:rPr sz="1200" dirty="0">
                <a:latin typeface="メイリオ"/>
                <a:cs typeface="メイリオ"/>
              </a:rPr>
              <a:t>を</a:t>
            </a:r>
            <a:r>
              <a:rPr sz="1200" spc="0" dirty="0">
                <a:latin typeface="メイリオ"/>
                <a:cs typeface="メイリオ"/>
              </a:rPr>
              <a:t>行</a:t>
            </a:r>
            <a:r>
              <a:rPr sz="1200" dirty="0">
                <a:latin typeface="メイリオ"/>
                <a:cs typeface="メイリオ"/>
              </a:rPr>
              <a:t>っ</a:t>
            </a:r>
            <a:r>
              <a:rPr sz="1200" spc="0" dirty="0">
                <a:latin typeface="メイリオ"/>
                <a:cs typeface="メイリオ"/>
              </a:rPr>
              <a:t>て、</a:t>
            </a:r>
            <a:r>
              <a:rPr sz="1200" dirty="0">
                <a:latin typeface="メイリオ"/>
                <a:cs typeface="メイリオ"/>
              </a:rPr>
              <a:t>連携</a:t>
            </a:r>
            <a:r>
              <a:rPr sz="1200" spc="0" dirty="0">
                <a:latin typeface="メイリオ"/>
                <a:cs typeface="メイリオ"/>
              </a:rPr>
              <a:t>体</a:t>
            </a:r>
            <a:r>
              <a:rPr sz="1200" dirty="0">
                <a:latin typeface="メイリオ"/>
                <a:cs typeface="メイリオ"/>
              </a:rPr>
              <a:t>が</a:t>
            </a:r>
            <a:r>
              <a:rPr sz="1200" spc="0" dirty="0">
                <a:latin typeface="メイリオ"/>
                <a:cs typeface="メイリオ"/>
              </a:rPr>
              <a:t>共</a:t>
            </a:r>
            <a:r>
              <a:rPr sz="1200" dirty="0">
                <a:latin typeface="メイリオ"/>
                <a:cs typeface="メイリオ"/>
              </a:rPr>
              <a:t>同</a:t>
            </a:r>
            <a:r>
              <a:rPr sz="1200" spc="0" dirty="0">
                <a:latin typeface="メイリオ"/>
                <a:cs typeface="メイリオ"/>
              </a:rPr>
              <a:t>し</a:t>
            </a:r>
            <a:r>
              <a:rPr sz="1200" dirty="0">
                <a:latin typeface="メイリオ"/>
                <a:cs typeface="メイリオ"/>
              </a:rPr>
              <a:t>て</a:t>
            </a:r>
            <a:r>
              <a:rPr sz="1200" spc="0" dirty="0">
                <a:latin typeface="メイリオ"/>
                <a:cs typeface="メイリオ"/>
              </a:rPr>
              <a:t>新た</a:t>
            </a:r>
            <a:r>
              <a:rPr sz="1200" dirty="0">
                <a:latin typeface="メイリオ"/>
                <a:cs typeface="メイリオ"/>
              </a:rPr>
              <a:t>な製</a:t>
            </a:r>
            <a:r>
              <a:rPr sz="1200" spc="0" dirty="0">
                <a:latin typeface="メイリオ"/>
                <a:cs typeface="メイリオ"/>
              </a:rPr>
              <a:t>品</a:t>
            </a:r>
            <a:r>
              <a:rPr sz="1200" dirty="0">
                <a:latin typeface="メイリオ"/>
                <a:cs typeface="メイリオ"/>
              </a:rPr>
              <a:t>を</a:t>
            </a:r>
            <a:r>
              <a:rPr sz="1200" spc="0" dirty="0">
                <a:latin typeface="メイリオ"/>
                <a:cs typeface="メイリオ"/>
              </a:rPr>
              <a:t>製</a:t>
            </a:r>
            <a:r>
              <a:rPr sz="1200" dirty="0">
                <a:latin typeface="メイリオ"/>
                <a:cs typeface="メイリオ"/>
              </a:rPr>
              <a:t>造</a:t>
            </a:r>
            <a:r>
              <a:rPr sz="1200" spc="0" dirty="0">
                <a:latin typeface="メイリオ"/>
                <a:cs typeface="メイリオ"/>
              </a:rPr>
              <a:t>し</a:t>
            </a:r>
            <a:r>
              <a:rPr sz="1200" dirty="0">
                <a:latin typeface="メイリオ"/>
                <a:cs typeface="メイリオ"/>
              </a:rPr>
              <a:t>た</a:t>
            </a:r>
            <a:r>
              <a:rPr sz="1200" spc="0" dirty="0">
                <a:latin typeface="メイリオ"/>
                <a:cs typeface="メイリオ"/>
              </a:rPr>
              <a:t>り、</a:t>
            </a:r>
            <a:r>
              <a:rPr sz="1200" dirty="0">
                <a:latin typeface="メイリオ"/>
                <a:cs typeface="メイリオ"/>
              </a:rPr>
              <a:t>地域</a:t>
            </a:r>
            <a:r>
              <a:rPr sz="1200" spc="0" dirty="0">
                <a:latin typeface="メイリオ"/>
                <a:cs typeface="メイリオ"/>
              </a:rPr>
              <a:t>を</a:t>
            </a:r>
            <a:r>
              <a:rPr sz="1200" dirty="0">
                <a:latin typeface="メイリオ"/>
                <a:cs typeface="メイリオ"/>
              </a:rPr>
              <a:t>越</a:t>
            </a:r>
            <a:r>
              <a:rPr sz="1200" spc="0" dirty="0">
                <a:latin typeface="メイリオ"/>
                <a:cs typeface="メイリオ"/>
              </a:rPr>
              <a:t>え</a:t>
            </a:r>
            <a:r>
              <a:rPr sz="1200" dirty="0">
                <a:latin typeface="メイリオ"/>
                <a:cs typeface="メイリオ"/>
              </a:rPr>
              <a:t>た</a:t>
            </a:r>
            <a:r>
              <a:rPr sz="1200" spc="0" dirty="0">
                <a:latin typeface="メイリオ"/>
                <a:cs typeface="メイリオ"/>
              </a:rPr>
              <a:t>柔</a:t>
            </a:r>
            <a:r>
              <a:rPr sz="1200" dirty="0">
                <a:latin typeface="メイリオ"/>
                <a:cs typeface="メイリオ"/>
              </a:rPr>
              <a:t>軟</a:t>
            </a:r>
            <a:r>
              <a:rPr sz="1200" spc="0" dirty="0">
                <a:latin typeface="メイリオ"/>
                <a:cs typeface="メイリオ"/>
              </a:rPr>
              <a:t>な供</a:t>
            </a:r>
            <a:r>
              <a:rPr sz="1200" dirty="0">
                <a:latin typeface="メイリオ"/>
                <a:cs typeface="メイリオ"/>
              </a:rPr>
              <a:t>給</a:t>
            </a:r>
            <a:r>
              <a:rPr sz="1200" spc="-1045" dirty="0">
                <a:latin typeface="メイリオ"/>
                <a:cs typeface="メイリオ"/>
              </a:rPr>
              <a:t>網 </a:t>
            </a:r>
            <a:r>
              <a:rPr sz="1200" dirty="0">
                <a:latin typeface="メイリオ"/>
                <a:cs typeface="メイリオ"/>
              </a:rPr>
              <a:t>の確立等により連携体が共同して新たなサービス提供を行う取組など</a:t>
            </a:r>
          </a:p>
          <a:p>
            <a:pPr marL="31750">
              <a:lnSpc>
                <a:spcPct val="100000"/>
              </a:lnSpc>
              <a:spcBef>
                <a:spcPts val="300"/>
              </a:spcBef>
            </a:pPr>
            <a:r>
              <a:rPr sz="1200" dirty="0">
                <a:latin typeface="メイリオ"/>
                <a:cs typeface="メイリオ"/>
              </a:rPr>
              <a:t>※</a:t>
            </a:r>
            <a:r>
              <a:rPr sz="1200" spc="-5" dirty="0">
                <a:latin typeface="メイリオ"/>
                <a:cs typeface="メイリオ"/>
              </a:rPr>
              <a:t> </a:t>
            </a:r>
            <a:r>
              <a:rPr sz="1200" dirty="0">
                <a:latin typeface="メイリオ"/>
                <a:cs typeface="メイリオ"/>
              </a:rPr>
              <a:t>連携体は</a:t>
            </a:r>
            <a:r>
              <a:rPr sz="1200" spc="-5" dirty="0">
                <a:latin typeface="メイリオ"/>
                <a:cs typeface="メイリオ"/>
              </a:rPr>
              <a:t>10</a:t>
            </a:r>
            <a:r>
              <a:rPr sz="1200" dirty="0">
                <a:latin typeface="メイリオ"/>
                <a:cs typeface="メイリオ"/>
              </a:rPr>
              <a:t>者まで。さらに</a:t>
            </a:r>
            <a:r>
              <a:rPr sz="1200" spc="-5" dirty="0">
                <a:latin typeface="メイリオ"/>
                <a:cs typeface="メイリオ"/>
              </a:rPr>
              <a:t>200</a:t>
            </a:r>
            <a:r>
              <a:rPr sz="1200" dirty="0">
                <a:latin typeface="メイリオ"/>
                <a:cs typeface="メイリオ"/>
              </a:rPr>
              <a:t>万円</a:t>
            </a:r>
            <a:r>
              <a:rPr sz="1200" spc="-5" dirty="0">
                <a:latin typeface="メイリオ"/>
                <a:cs typeface="メイリオ"/>
              </a:rPr>
              <a:t>×</a:t>
            </a:r>
            <a:r>
              <a:rPr sz="1200" dirty="0">
                <a:latin typeface="メイリオ"/>
                <a:cs typeface="メイリオ"/>
              </a:rPr>
              <a:t>連携体参加数を上限額に連携体内で配分可能</a:t>
            </a:r>
          </a:p>
        </p:txBody>
      </p:sp>
      <p:sp>
        <p:nvSpPr>
          <p:cNvPr id="18" name="object 18"/>
          <p:cNvSpPr/>
          <p:nvPr/>
        </p:nvSpPr>
        <p:spPr>
          <a:xfrm>
            <a:off x="172212" y="6492240"/>
            <a:ext cx="1805939" cy="274320"/>
          </a:xfrm>
          <a:custGeom>
            <a:avLst/>
            <a:gdLst/>
            <a:ahLst/>
            <a:cxnLst/>
            <a:rect l="l" t="t" r="r" b="b"/>
            <a:pathLst>
              <a:path w="1805939" h="274320">
                <a:moveTo>
                  <a:pt x="1668780" y="0"/>
                </a:moveTo>
                <a:lnTo>
                  <a:pt x="137160" y="0"/>
                </a:lnTo>
                <a:lnTo>
                  <a:pt x="93805" y="6992"/>
                </a:lnTo>
                <a:lnTo>
                  <a:pt x="56153" y="26462"/>
                </a:lnTo>
                <a:lnTo>
                  <a:pt x="26462" y="56153"/>
                </a:lnTo>
                <a:lnTo>
                  <a:pt x="6992" y="93805"/>
                </a:lnTo>
                <a:lnTo>
                  <a:pt x="0" y="137160"/>
                </a:lnTo>
                <a:lnTo>
                  <a:pt x="6992" y="180514"/>
                </a:lnTo>
                <a:lnTo>
                  <a:pt x="26462" y="218166"/>
                </a:lnTo>
                <a:lnTo>
                  <a:pt x="56153" y="247857"/>
                </a:lnTo>
                <a:lnTo>
                  <a:pt x="93805" y="267327"/>
                </a:lnTo>
                <a:lnTo>
                  <a:pt x="137160" y="274320"/>
                </a:lnTo>
                <a:lnTo>
                  <a:pt x="1668780" y="274320"/>
                </a:lnTo>
                <a:lnTo>
                  <a:pt x="1712134" y="267327"/>
                </a:lnTo>
                <a:lnTo>
                  <a:pt x="1749786" y="247857"/>
                </a:lnTo>
                <a:lnTo>
                  <a:pt x="1779477" y="218166"/>
                </a:lnTo>
                <a:lnTo>
                  <a:pt x="1798947" y="180514"/>
                </a:lnTo>
                <a:lnTo>
                  <a:pt x="1805939" y="137160"/>
                </a:lnTo>
                <a:lnTo>
                  <a:pt x="1798947" y="93805"/>
                </a:lnTo>
                <a:lnTo>
                  <a:pt x="1779477" y="56153"/>
                </a:lnTo>
                <a:lnTo>
                  <a:pt x="1749786" y="26462"/>
                </a:lnTo>
                <a:lnTo>
                  <a:pt x="1712134" y="6992"/>
                </a:lnTo>
                <a:lnTo>
                  <a:pt x="1668780" y="0"/>
                </a:lnTo>
                <a:close/>
              </a:path>
            </a:pathLst>
          </a:custGeom>
          <a:solidFill>
            <a:srgbClr val="8064A2"/>
          </a:solidFill>
        </p:spPr>
        <p:txBody>
          <a:bodyPr wrap="square" lIns="0" tIns="0" rIns="0" bIns="0" rtlCol="0"/>
          <a:lstStyle/>
          <a:p>
            <a:endParaRPr/>
          </a:p>
        </p:txBody>
      </p:sp>
      <p:sp>
        <p:nvSpPr>
          <p:cNvPr id="19" name="object 19"/>
          <p:cNvSpPr txBox="1"/>
          <p:nvPr/>
        </p:nvSpPr>
        <p:spPr>
          <a:xfrm>
            <a:off x="235899" y="6512560"/>
            <a:ext cx="124206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メイリオ"/>
                <a:cs typeface="メイリオ"/>
              </a:rPr>
              <a:t>スケジュール</a:t>
            </a:r>
            <a:endParaRPr sz="1600">
              <a:latin typeface="メイリオ"/>
              <a:cs typeface="メイリオ"/>
            </a:endParaRPr>
          </a:p>
        </p:txBody>
      </p:sp>
      <p:sp>
        <p:nvSpPr>
          <p:cNvPr id="20" name="object 20"/>
          <p:cNvSpPr txBox="1"/>
          <p:nvPr/>
        </p:nvSpPr>
        <p:spPr>
          <a:xfrm>
            <a:off x="6553200" y="43434"/>
            <a:ext cx="3167380" cy="485140"/>
          </a:xfrm>
          <a:prstGeom prst="rect">
            <a:avLst/>
          </a:prstGeom>
          <a:ln w="28955">
            <a:solidFill>
              <a:srgbClr val="000000"/>
            </a:solidFill>
          </a:ln>
        </p:spPr>
        <p:txBody>
          <a:bodyPr vert="horz" wrap="square" lIns="0" tIns="1270" rIns="0" bIns="0" rtlCol="0">
            <a:spAutoFit/>
          </a:bodyPr>
          <a:lstStyle/>
          <a:p>
            <a:pPr marL="90805" marR="269875" indent="-635">
              <a:lnSpc>
                <a:spcPct val="100000"/>
              </a:lnSpc>
              <a:spcBef>
                <a:spcPts val="10"/>
              </a:spcBef>
              <a:tabLst>
                <a:tab pos="1157605" algn="l"/>
              </a:tabLst>
            </a:pPr>
            <a:r>
              <a:rPr sz="1400" b="1" dirty="0">
                <a:latin typeface="メイリオ"/>
                <a:cs typeface="メイリオ"/>
              </a:rPr>
              <a:t>お問い合わせ先</a:t>
            </a:r>
            <a:r>
              <a:rPr sz="1400" b="1" spc="-5" dirty="0">
                <a:latin typeface="メイリオ"/>
                <a:cs typeface="メイリオ"/>
              </a:rPr>
              <a:t>：</a:t>
            </a:r>
            <a:r>
              <a:rPr sz="1400" b="1" spc="-5" dirty="0">
                <a:solidFill>
                  <a:srgbClr val="FF0000"/>
                </a:solidFill>
                <a:latin typeface="メイリオ"/>
                <a:cs typeface="メイリオ"/>
              </a:rPr>
              <a:t>03-3501-1816  </a:t>
            </a:r>
            <a:r>
              <a:rPr sz="1400" b="1" dirty="0">
                <a:latin typeface="メイリオ"/>
                <a:cs typeface="メイリオ"/>
              </a:rPr>
              <a:t>中小企業庁	技術・経営革新課</a:t>
            </a:r>
            <a:endParaRPr sz="1400">
              <a:latin typeface="メイリオ"/>
              <a:cs typeface="メイリオ"/>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06084" y="5632703"/>
            <a:ext cx="2862071" cy="11109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16167" y="5626608"/>
            <a:ext cx="276225" cy="198120"/>
          </a:xfrm>
          <a:custGeom>
            <a:avLst/>
            <a:gdLst/>
            <a:ahLst/>
            <a:cxnLst/>
            <a:rect l="l" t="t" r="r" b="b"/>
            <a:pathLst>
              <a:path w="276225" h="198120">
                <a:moveTo>
                  <a:pt x="0" y="0"/>
                </a:moveTo>
                <a:lnTo>
                  <a:pt x="275843" y="0"/>
                </a:lnTo>
                <a:lnTo>
                  <a:pt x="275843" y="198119"/>
                </a:lnTo>
                <a:lnTo>
                  <a:pt x="0" y="198119"/>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940601" y="5090586"/>
            <a:ext cx="3660354" cy="159178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4247" y="472003"/>
            <a:ext cx="8159115" cy="290464"/>
          </a:xfrm>
          <a:prstGeom prst="rect">
            <a:avLst/>
          </a:prstGeom>
        </p:spPr>
        <p:txBody>
          <a:bodyPr vert="horz" wrap="square" lIns="0" tIns="13335" rIns="0" bIns="0" rtlCol="0">
            <a:spAutoFit/>
          </a:bodyPr>
          <a:lstStyle/>
          <a:p>
            <a:pPr marL="12700">
              <a:lnSpc>
                <a:spcPct val="100000"/>
              </a:lnSpc>
              <a:spcBef>
                <a:spcPts val="105"/>
              </a:spcBef>
            </a:pPr>
            <a:r>
              <a:rPr b="1" dirty="0">
                <a:latin typeface="メイリオ"/>
                <a:cs typeface="メイリオ"/>
              </a:rPr>
              <a:t>（参考）ものづくり補</a:t>
            </a:r>
            <a:r>
              <a:rPr b="1" spc="-15" dirty="0">
                <a:latin typeface="メイリオ"/>
                <a:cs typeface="メイリオ"/>
              </a:rPr>
              <a:t>助</a:t>
            </a:r>
            <a:r>
              <a:rPr b="1" dirty="0">
                <a:latin typeface="メイリオ"/>
                <a:cs typeface="メイリオ"/>
              </a:rPr>
              <a:t>金（</a:t>
            </a:r>
            <a:r>
              <a:rPr b="1" spc="-15" dirty="0">
                <a:latin typeface="メイリオ"/>
                <a:cs typeface="メイリオ"/>
              </a:rPr>
              <a:t>企</a:t>
            </a:r>
            <a:r>
              <a:rPr b="1" dirty="0">
                <a:latin typeface="メイリオ"/>
                <a:cs typeface="メイリオ"/>
              </a:rPr>
              <a:t>業間</a:t>
            </a:r>
            <a:r>
              <a:rPr b="1" spc="-15" dirty="0">
                <a:latin typeface="メイリオ"/>
                <a:cs typeface="メイリオ"/>
              </a:rPr>
              <a:t>デ</a:t>
            </a:r>
            <a:r>
              <a:rPr b="1" dirty="0">
                <a:latin typeface="メイリオ"/>
                <a:cs typeface="メイリオ"/>
              </a:rPr>
              <a:t>ータ</a:t>
            </a:r>
            <a:r>
              <a:rPr b="1" spc="-15" dirty="0">
                <a:latin typeface="メイリオ"/>
                <a:cs typeface="メイリオ"/>
              </a:rPr>
              <a:t>活</a:t>
            </a:r>
            <a:r>
              <a:rPr b="1" dirty="0">
                <a:latin typeface="メイリオ"/>
                <a:cs typeface="メイリオ"/>
              </a:rPr>
              <a:t>用型</a:t>
            </a:r>
            <a:r>
              <a:rPr b="1" spc="-15" dirty="0">
                <a:latin typeface="メイリオ"/>
                <a:cs typeface="メイリオ"/>
              </a:rPr>
              <a:t>）</a:t>
            </a:r>
            <a:r>
              <a:rPr b="1" dirty="0">
                <a:latin typeface="メイリオ"/>
                <a:cs typeface="メイリオ"/>
              </a:rPr>
              <a:t>で想</a:t>
            </a:r>
            <a:r>
              <a:rPr b="1" spc="-15" dirty="0">
                <a:latin typeface="メイリオ"/>
                <a:cs typeface="メイリオ"/>
              </a:rPr>
              <a:t>定</a:t>
            </a:r>
            <a:r>
              <a:rPr b="1" dirty="0">
                <a:latin typeface="メイリオ"/>
                <a:cs typeface="メイリオ"/>
              </a:rPr>
              <a:t>され</a:t>
            </a:r>
            <a:r>
              <a:rPr b="1" spc="-15" dirty="0">
                <a:latin typeface="メイリオ"/>
                <a:cs typeface="メイリオ"/>
              </a:rPr>
              <a:t>る</a:t>
            </a:r>
            <a:r>
              <a:rPr b="1" dirty="0">
                <a:latin typeface="メイリオ"/>
                <a:cs typeface="メイリオ"/>
              </a:rPr>
              <a:t>取組例</a:t>
            </a:r>
            <a:endParaRPr dirty="0">
              <a:latin typeface="メイリオ"/>
              <a:cs typeface="メイリオ"/>
            </a:endParaRPr>
          </a:p>
        </p:txBody>
      </p:sp>
      <p:sp>
        <p:nvSpPr>
          <p:cNvPr id="6" name="object 6"/>
          <p:cNvSpPr/>
          <p:nvPr/>
        </p:nvSpPr>
        <p:spPr>
          <a:xfrm>
            <a:off x="269742" y="890013"/>
            <a:ext cx="4620260" cy="2607945"/>
          </a:xfrm>
          <a:custGeom>
            <a:avLst/>
            <a:gdLst/>
            <a:ahLst/>
            <a:cxnLst/>
            <a:rect l="l" t="t" r="r" b="b"/>
            <a:pathLst>
              <a:path w="4620260" h="2607945">
                <a:moveTo>
                  <a:pt x="4596404" y="338721"/>
                </a:moveTo>
                <a:lnTo>
                  <a:pt x="4562144" y="338721"/>
                </a:lnTo>
                <a:lnTo>
                  <a:pt x="4573689" y="361162"/>
                </a:lnTo>
                <a:lnTo>
                  <a:pt x="4573689" y="393001"/>
                </a:lnTo>
                <a:lnTo>
                  <a:pt x="4585246" y="404583"/>
                </a:lnTo>
                <a:lnTo>
                  <a:pt x="4585246" y="2607945"/>
                </a:lnTo>
                <a:lnTo>
                  <a:pt x="4596790" y="2588285"/>
                </a:lnTo>
                <a:lnTo>
                  <a:pt x="4608347" y="2547264"/>
                </a:lnTo>
                <a:lnTo>
                  <a:pt x="4619891" y="2504732"/>
                </a:lnTo>
                <a:lnTo>
                  <a:pt x="4619891" y="426148"/>
                </a:lnTo>
                <a:lnTo>
                  <a:pt x="4596790" y="340080"/>
                </a:lnTo>
                <a:lnTo>
                  <a:pt x="4596404" y="338721"/>
                </a:lnTo>
                <a:close/>
              </a:path>
              <a:path w="4620260" h="2607945">
                <a:moveTo>
                  <a:pt x="473544" y="0"/>
                </a:moveTo>
                <a:lnTo>
                  <a:pt x="427342" y="2095"/>
                </a:lnTo>
                <a:lnTo>
                  <a:pt x="381139" y="8153"/>
                </a:lnTo>
                <a:lnTo>
                  <a:pt x="300291" y="31483"/>
                </a:lnTo>
                <a:lnTo>
                  <a:pt x="265645" y="48412"/>
                </a:lnTo>
                <a:lnTo>
                  <a:pt x="231000" y="68618"/>
                </a:lnTo>
                <a:lnTo>
                  <a:pt x="196354" y="91935"/>
                </a:lnTo>
                <a:lnTo>
                  <a:pt x="161696" y="118186"/>
                </a:lnTo>
                <a:lnTo>
                  <a:pt x="127050" y="147205"/>
                </a:lnTo>
                <a:lnTo>
                  <a:pt x="103949" y="178803"/>
                </a:lnTo>
                <a:lnTo>
                  <a:pt x="80848" y="212826"/>
                </a:lnTo>
                <a:lnTo>
                  <a:pt x="57746" y="249097"/>
                </a:lnTo>
                <a:lnTo>
                  <a:pt x="34658" y="287451"/>
                </a:lnTo>
                <a:lnTo>
                  <a:pt x="23101" y="327698"/>
                </a:lnTo>
                <a:lnTo>
                  <a:pt x="11557" y="369671"/>
                </a:lnTo>
                <a:lnTo>
                  <a:pt x="0" y="413219"/>
                </a:lnTo>
                <a:lnTo>
                  <a:pt x="0" y="2498229"/>
                </a:lnTo>
                <a:lnTo>
                  <a:pt x="23101" y="2585148"/>
                </a:lnTo>
                <a:lnTo>
                  <a:pt x="34658" y="2605874"/>
                </a:lnTo>
                <a:lnTo>
                  <a:pt x="34658" y="416166"/>
                </a:lnTo>
                <a:lnTo>
                  <a:pt x="46202" y="403860"/>
                </a:lnTo>
                <a:lnTo>
                  <a:pt x="46202" y="361162"/>
                </a:lnTo>
                <a:lnTo>
                  <a:pt x="57746" y="338721"/>
                </a:lnTo>
                <a:lnTo>
                  <a:pt x="58517" y="338721"/>
                </a:lnTo>
                <a:lnTo>
                  <a:pt x="69303" y="318452"/>
                </a:lnTo>
                <a:lnTo>
                  <a:pt x="69303" y="298919"/>
                </a:lnTo>
                <a:lnTo>
                  <a:pt x="80848" y="278650"/>
                </a:lnTo>
                <a:lnTo>
                  <a:pt x="81260" y="278650"/>
                </a:lnTo>
                <a:lnTo>
                  <a:pt x="92405" y="259105"/>
                </a:lnTo>
                <a:lnTo>
                  <a:pt x="92849" y="259105"/>
                </a:lnTo>
                <a:lnTo>
                  <a:pt x="103949" y="241007"/>
                </a:lnTo>
                <a:lnTo>
                  <a:pt x="104394" y="241007"/>
                </a:lnTo>
                <a:lnTo>
                  <a:pt x="115506" y="222923"/>
                </a:lnTo>
                <a:lnTo>
                  <a:pt x="115968" y="222923"/>
                </a:lnTo>
                <a:lnTo>
                  <a:pt x="127050" y="205549"/>
                </a:lnTo>
                <a:lnTo>
                  <a:pt x="128013" y="205549"/>
                </a:lnTo>
                <a:lnTo>
                  <a:pt x="150152" y="188899"/>
                </a:lnTo>
                <a:lnTo>
                  <a:pt x="150662" y="188887"/>
                </a:lnTo>
                <a:lnTo>
                  <a:pt x="161696" y="172974"/>
                </a:lnTo>
                <a:lnTo>
                  <a:pt x="162222" y="172974"/>
                </a:lnTo>
                <a:lnTo>
                  <a:pt x="173253" y="157784"/>
                </a:lnTo>
                <a:lnTo>
                  <a:pt x="174353" y="157784"/>
                </a:lnTo>
                <a:lnTo>
                  <a:pt x="196354" y="143306"/>
                </a:lnTo>
                <a:lnTo>
                  <a:pt x="196962" y="143306"/>
                </a:lnTo>
                <a:lnTo>
                  <a:pt x="207899" y="130276"/>
                </a:lnTo>
                <a:lnTo>
                  <a:pt x="219443" y="117246"/>
                </a:lnTo>
                <a:lnTo>
                  <a:pt x="220803" y="117246"/>
                </a:lnTo>
                <a:lnTo>
                  <a:pt x="242544" y="105676"/>
                </a:lnTo>
                <a:lnTo>
                  <a:pt x="265645" y="94094"/>
                </a:lnTo>
                <a:lnTo>
                  <a:pt x="266416" y="94094"/>
                </a:lnTo>
                <a:lnTo>
                  <a:pt x="277202" y="83959"/>
                </a:lnTo>
                <a:lnTo>
                  <a:pt x="278978" y="83959"/>
                </a:lnTo>
                <a:lnTo>
                  <a:pt x="300291" y="75272"/>
                </a:lnTo>
                <a:lnTo>
                  <a:pt x="323392" y="67310"/>
                </a:lnTo>
                <a:lnTo>
                  <a:pt x="334949" y="60071"/>
                </a:lnTo>
                <a:lnTo>
                  <a:pt x="346494" y="56451"/>
                </a:lnTo>
                <a:lnTo>
                  <a:pt x="358051" y="53555"/>
                </a:lnTo>
                <a:lnTo>
                  <a:pt x="369595" y="51384"/>
                </a:lnTo>
                <a:lnTo>
                  <a:pt x="381139" y="48488"/>
                </a:lnTo>
                <a:lnTo>
                  <a:pt x="392696" y="46316"/>
                </a:lnTo>
                <a:lnTo>
                  <a:pt x="404241" y="44869"/>
                </a:lnTo>
                <a:lnTo>
                  <a:pt x="415798" y="42697"/>
                </a:lnTo>
                <a:lnTo>
                  <a:pt x="427342" y="41973"/>
                </a:lnTo>
                <a:lnTo>
                  <a:pt x="438899" y="40538"/>
                </a:lnTo>
                <a:lnTo>
                  <a:pt x="450443" y="39814"/>
                </a:lnTo>
                <a:lnTo>
                  <a:pt x="461987" y="39814"/>
                </a:lnTo>
                <a:lnTo>
                  <a:pt x="473544" y="39090"/>
                </a:lnTo>
                <a:lnTo>
                  <a:pt x="4336699" y="39090"/>
                </a:lnTo>
                <a:lnTo>
                  <a:pt x="4331144" y="36220"/>
                </a:lnTo>
                <a:lnTo>
                  <a:pt x="4250296" y="10871"/>
                </a:lnTo>
                <a:lnTo>
                  <a:pt x="4204106" y="3810"/>
                </a:lnTo>
                <a:lnTo>
                  <a:pt x="4157903" y="723"/>
                </a:lnTo>
                <a:lnTo>
                  <a:pt x="473544" y="0"/>
                </a:lnTo>
                <a:close/>
              </a:path>
              <a:path w="4620260" h="2607945">
                <a:moveTo>
                  <a:pt x="58517" y="338721"/>
                </a:moveTo>
                <a:lnTo>
                  <a:pt x="57746" y="338721"/>
                </a:lnTo>
                <a:lnTo>
                  <a:pt x="57746" y="340169"/>
                </a:lnTo>
                <a:lnTo>
                  <a:pt x="58517" y="338721"/>
                </a:lnTo>
                <a:close/>
              </a:path>
              <a:path w="4620260" h="2607945">
                <a:moveTo>
                  <a:pt x="4579080" y="278650"/>
                </a:moveTo>
                <a:lnTo>
                  <a:pt x="4539043" y="278650"/>
                </a:lnTo>
                <a:lnTo>
                  <a:pt x="4550587" y="298919"/>
                </a:lnTo>
                <a:lnTo>
                  <a:pt x="4550587" y="318452"/>
                </a:lnTo>
                <a:lnTo>
                  <a:pt x="4562144" y="340169"/>
                </a:lnTo>
                <a:lnTo>
                  <a:pt x="4562144" y="338721"/>
                </a:lnTo>
                <a:lnTo>
                  <a:pt x="4596404" y="338721"/>
                </a:lnTo>
                <a:lnTo>
                  <a:pt x="4585246" y="299389"/>
                </a:lnTo>
                <a:lnTo>
                  <a:pt x="4579080" y="278650"/>
                </a:lnTo>
                <a:close/>
              </a:path>
              <a:path w="4620260" h="2607945">
                <a:moveTo>
                  <a:pt x="81260" y="278650"/>
                </a:moveTo>
                <a:lnTo>
                  <a:pt x="80848" y="278650"/>
                </a:lnTo>
                <a:lnTo>
                  <a:pt x="80848" y="279374"/>
                </a:lnTo>
                <a:lnTo>
                  <a:pt x="81260" y="278650"/>
                </a:lnTo>
                <a:close/>
              </a:path>
              <a:path w="4620260" h="2607945">
                <a:moveTo>
                  <a:pt x="4572806" y="259105"/>
                </a:moveTo>
                <a:lnTo>
                  <a:pt x="4527499" y="259105"/>
                </a:lnTo>
                <a:lnTo>
                  <a:pt x="4539043" y="279374"/>
                </a:lnTo>
                <a:lnTo>
                  <a:pt x="4539043" y="278650"/>
                </a:lnTo>
                <a:lnTo>
                  <a:pt x="4579080" y="278650"/>
                </a:lnTo>
                <a:lnTo>
                  <a:pt x="4573689" y="260515"/>
                </a:lnTo>
                <a:lnTo>
                  <a:pt x="4572806" y="259105"/>
                </a:lnTo>
                <a:close/>
              </a:path>
              <a:path w="4620260" h="2607945">
                <a:moveTo>
                  <a:pt x="92849" y="259105"/>
                </a:moveTo>
                <a:lnTo>
                  <a:pt x="92405" y="259105"/>
                </a:lnTo>
                <a:lnTo>
                  <a:pt x="92405" y="259829"/>
                </a:lnTo>
                <a:lnTo>
                  <a:pt x="92849" y="259105"/>
                </a:lnTo>
                <a:close/>
              </a:path>
              <a:path w="4620260" h="2607945">
                <a:moveTo>
                  <a:pt x="4561474" y="241007"/>
                </a:moveTo>
                <a:lnTo>
                  <a:pt x="4515942" y="241007"/>
                </a:lnTo>
                <a:lnTo>
                  <a:pt x="4527499" y="259829"/>
                </a:lnTo>
                <a:lnTo>
                  <a:pt x="4527499" y="259105"/>
                </a:lnTo>
                <a:lnTo>
                  <a:pt x="4572806" y="259105"/>
                </a:lnTo>
                <a:lnTo>
                  <a:pt x="4561474" y="241007"/>
                </a:lnTo>
                <a:close/>
              </a:path>
              <a:path w="4620260" h="2607945">
                <a:moveTo>
                  <a:pt x="104394" y="241007"/>
                </a:moveTo>
                <a:lnTo>
                  <a:pt x="103949" y="241007"/>
                </a:lnTo>
                <a:lnTo>
                  <a:pt x="103949" y="241731"/>
                </a:lnTo>
                <a:lnTo>
                  <a:pt x="104394" y="241007"/>
                </a:lnTo>
                <a:close/>
              </a:path>
              <a:path w="4620260" h="2607945">
                <a:moveTo>
                  <a:pt x="4550123" y="222923"/>
                </a:moveTo>
                <a:lnTo>
                  <a:pt x="4504397" y="222923"/>
                </a:lnTo>
                <a:lnTo>
                  <a:pt x="4515942" y="241731"/>
                </a:lnTo>
                <a:lnTo>
                  <a:pt x="4515942" y="241007"/>
                </a:lnTo>
                <a:lnTo>
                  <a:pt x="4561474" y="241007"/>
                </a:lnTo>
                <a:lnTo>
                  <a:pt x="4550587" y="223621"/>
                </a:lnTo>
                <a:lnTo>
                  <a:pt x="4550123" y="222923"/>
                </a:lnTo>
                <a:close/>
              </a:path>
              <a:path w="4620260" h="2607945">
                <a:moveTo>
                  <a:pt x="115968" y="222923"/>
                </a:moveTo>
                <a:lnTo>
                  <a:pt x="115506" y="222923"/>
                </a:lnTo>
                <a:lnTo>
                  <a:pt x="115506" y="223647"/>
                </a:lnTo>
                <a:lnTo>
                  <a:pt x="115968" y="222923"/>
                </a:lnTo>
                <a:close/>
              </a:path>
              <a:path w="4620260" h="2607945">
                <a:moveTo>
                  <a:pt x="4538574" y="205549"/>
                </a:moveTo>
                <a:lnTo>
                  <a:pt x="4492840" y="205549"/>
                </a:lnTo>
                <a:lnTo>
                  <a:pt x="4504397" y="223647"/>
                </a:lnTo>
                <a:lnTo>
                  <a:pt x="4504397" y="222923"/>
                </a:lnTo>
                <a:lnTo>
                  <a:pt x="4550123" y="222923"/>
                </a:lnTo>
                <a:lnTo>
                  <a:pt x="4538574" y="205549"/>
                </a:lnTo>
                <a:close/>
              </a:path>
              <a:path w="4620260" h="2607945">
                <a:moveTo>
                  <a:pt x="128013" y="205549"/>
                </a:moveTo>
                <a:lnTo>
                  <a:pt x="127050" y="205549"/>
                </a:lnTo>
                <a:lnTo>
                  <a:pt x="127050" y="206273"/>
                </a:lnTo>
                <a:lnTo>
                  <a:pt x="128013" y="205549"/>
                </a:lnTo>
                <a:close/>
              </a:path>
              <a:path w="4620260" h="2607945">
                <a:moveTo>
                  <a:pt x="4510462" y="172974"/>
                </a:moveTo>
                <a:lnTo>
                  <a:pt x="4458195" y="172974"/>
                </a:lnTo>
                <a:lnTo>
                  <a:pt x="4481296" y="189623"/>
                </a:lnTo>
                <a:lnTo>
                  <a:pt x="4481296" y="197586"/>
                </a:lnTo>
                <a:lnTo>
                  <a:pt x="4492840" y="206273"/>
                </a:lnTo>
                <a:lnTo>
                  <a:pt x="4492840" y="205549"/>
                </a:lnTo>
                <a:lnTo>
                  <a:pt x="4538574" y="205549"/>
                </a:lnTo>
                <a:lnTo>
                  <a:pt x="4527499" y="188887"/>
                </a:lnTo>
                <a:lnTo>
                  <a:pt x="4510462" y="172974"/>
                </a:lnTo>
                <a:close/>
              </a:path>
              <a:path w="4620260" h="2607945">
                <a:moveTo>
                  <a:pt x="150654" y="188899"/>
                </a:moveTo>
                <a:lnTo>
                  <a:pt x="150152" y="188899"/>
                </a:lnTo>
                <a:lnTo>
                  <a:pt x="150152" y="189623"/>
                </a:lnTo>
                <a:lnTo>
                  <a:pt x="150654" y="188899"/>
                </a:lnTo>
                <a:close/>
              </a:path>
              <a:path w="4620260" h="2607945">
                <a:moveTo>
                  <a:pt x="162222" y="172974"/>
                </a:moveTo>
                <a:lnTo>
                  <a:pt x="161696" y="172974"/>
                </a:lnTo>
                <a:lnTo>
                  <a:pt x="161696" y="173697"/>
                </a:lnTo>
                <a:lnTo>
                  <a:pt x="162222" y="172974"/>
                </a:lnTo>
                <a:close/>
              </a:path>
              <a:path w="4620260" h="2607945">
                <a:moveTo>
                  <a:pt x="4494200" y="157784"/>
                </a:moveTo>
                <a:lnTo>
                  <a:pt x="4446651" y="157784"/>
                </a:lnTo>
                <a:lnTo>
                  <a:pt x="4458195" y="173697"/>
                </a:lnTo>
                <a:lnTo>
                  <a:pt x="4458195" y="172974"/>
                </a:lnTo>
                <a:lnTo>
                  <a:pt x="4510462" y="172974"/>
                </a:lnTo>
                <a:lnTo>
                  <a:pt x="4494200" y="157784"/>
                </a:lnTo>
                <a:close/>
              </a:path>
              <a:path w="4620260" h="2607945">
                <a:moveTo>
                  <a:pt x="174353" y="157784"/>
                </a:moveTo>
                <a:lnTo>
                  <a:pt x="173253" y="157784"/>
                </a:lnTo>
                <a:lnTo>
                  <a:pt x="173253" y="158508"/>
                </a:lnTo>
                <a:lnTo>
                  <a:pt x="174353" y="157784"/>
                </a:lnTo>
                <a:close/>
              </a:path>
              <a:path w="4620260" h="2607945">
                <a:moveTo>
                  <a:pt x="4482617" y="143306"/>
                </a:moveTo>
                <a:lnTo>
                  <a:pt x="4435094" y="143306"/>
                </a:lnTo>
                <a:lnTo>
                  <a:pt x="4446651" y="158508"/>
                </a:lnTo>
                <a:lnTo>
                  <a:pt x="4446651" y="157784"/>
                </a:lnTo>
                <a:lnTo>
                  <a:pt x="4494200" y="157784"/>
                </a:lnTo>
                <a:lnTo>
                  <a:pt x="4492840" y="156514"/>
                </a:lnTo>
                <a:lnTo>
                  <a:pt x="4482617" y="143306"/>
                </a:lnTo>
                <a:close/>
              </a:path>
              <a:path w="4620260" h="2607945">
                <a:moveTo>
                  <a:pt x="196962" y="143306"/>
                </a:moveTo>
                <a:lnTo>
                  <a:pt x="196354" y="143306"/>
                </a:lnTo>
                <a:lnTo>
                  <a:pt x="196354" y="144030"/>
                </a:lnTo>
                <a:lnTo>
                  <a:pt x="196962" y="143306"/>
                </a:lnTo>
                <a:close/>
              </a:path>
              <a:path w="4620260" h="2607945">
                <a:moveTo>
                  <a:pt x="4457704" y="117246"/>
                </a:moveTo>
                <a:lnTo>
                  <a:pt x="4400448" y="117246"/>
                </a:lnTo>
                <a:lnTo>
                  <a:pt x="4411992" y="130276"/>
                </a:lnTo>
                <a:lnTo>
                  <a:pt x="4435094" y="144030"/>
                </a:lnTo>
                <a:lnTo>
                  <a:pt x="4435094" y="143306"/>
                </a:lnTo>
                <a:lnTo>
                  <a:pt x="4482617" y="143306"/>
                </a:lnTo>
                <a:lnTo>
                  <a:pt x="4469739" y="126669"/>
                </a:lnTo>
                <a:lnTo>
                  <a:pt x="4457704" y="117246"/>
                </a:lnTo>
                <a:close/>
              </a:path>
              <a:path w="4620260" h="2607945">
                <a:moveTo>
                  <a:pt x="220803" y="117246"/>
                </a:moveTo>
                <a:lnTo>
                  <a:pt x="219443" y="117246"/>
                </a:lnTo>
                <a:lnTo>
                  <a:pt x="219443" y="117970"/>
                </a:lnTo>
                <a:lnTo>
                  <a:pt x="220803" y="117246"/>
                </a:lnTo>
                <a:close/>
              </a:path>
              <a:path w="4620260" h="2607945">
                <a:moveTo>
                  <a:pt x="4369606" y="56451"/>
                </a:moveTo>
                <a:lnTo>
                  <a:pt x="4273397" y="56451"/>
                </a:lnTo>
                <a:lnTo>
                  <a:pt x="4284954" y="60071"/>
                </a:lnTo>
                <a:lnTo>
                  <a:pt x="4296498" y="67310"/>
                </a:lnTo>
                <a:lnTo>
                  <a:pt x="4319662" y="75298"/>
                </a:lnTo>
                <a:lnTo>
                  <a:pt x="4342701" y="84683"/>
                </a:lnTo>
                <a:lnTo>
                  <a:pt x="4365802" y="94818"/>
                </a:lnTo>
                <a:lnTo>
                  <a:pt x="4365802" y="100241"/>
                </a:lnTo>
                <a:lnTo>
                  <a:pt x="4377347" y="105676"/>
                </a:lnTo>
                <a:lnTo>
                  <a:pt x="4400448" y="117970"/>
                </a:lnTo>
                <a:lnTo>
                  <a:pt x="4400448" y="117246"/>
                </a:lnTo>
                <a:lnTo>
                  <a:pt x="4457704" y="117246"/>
                </a:lnTo>
                <a:lnTo>
                  <a:pt x="4435094" y="99542"/>
                </a:lnTo>
                <a:lnTo>
                  <a:pt x="4400406" y="75272"/>
                </a:lnTo>
                <a:lnTo>
                  <a:pt x="4369606" y="56451"/>
                </a:lnTo>
                <a:close/>
              </a:path>
              <a:path w="4620260" h="2607945">
                <a:moveTo>
                  <a:pt x="266416" y="94094"/>
                </a:moveTo>
                <a:lnTo>
                  <a:pt x="265645" y="94094"/>
                </a:lnTo>
                <a:lnTo>
                  <a:pt x="265645" y="94818"/>
                </a:lnTo>
                <a:lnTo>
                  <a:pt x="266416" y="94094"/>
                </a:lnTo>
                <a:close/>
              </a:path>
              <a:path w="4620260" h="2607945">
                <a:moveTo>
                  <a:pt x="278978" y="83959"/>
                </a:moveTo>
                <a:lnTo>
                  <a:pt x="277202" y="83959"/>
                </a:lnTo>
                <a:lnTo>
                  <a:pt x="277202" y="84683"/>
                </a:lnTo>
                <a:lnTo>
                  <a:pt x="278978" y="83959"/>
                </a:lnTo>
                <a:close/>
              </a:path>
              <a:path w="4620260" h="2607945">
                <a:moveTo>
                  <a:pt x="4364696" y="53555"/>
                </a:moveTo>
                <a:lnTo>
                  <a:pt x="4261853" y="53555"/>
                </a:lnTo>
                <a:lnTo>
                  <a:pt x="4273397" y="57175"/>
                </a:lnTo>
                <a:lnTo>
                  <a:pt x="4273397" y="56451"/>
                </a:lnTo>
                <a:lnTo>
                  <a:pt x="4369606" y="56451"/>
                </a:lnTo>
                <a:lnTo>
                  <a:pt x="4365802" y="54127"/>
                </a:lnTo>
                <a:lnTo>
                  <a:pt x="4364696" y="53555"/>
                </a:lnTo>
                <a:close/>
              </a:path>
              <a:path w="4620260" h="2607945">
                <a:moveTo>
                  <a:pt x="4354889" y="48488"/>
                </a:moveTo>
                <a:lnTo>
                  <a:pt x="4238752" y="48488"/>
                </a:lnTo>
                <a:lnTo>
                  <a:pt x="4261853" y="54279"/>
                </a:lnTo>
                <a:lnTo>
                  <a:pt x="4261853" y="53555"/>
                </a:lnTo>
                <a:lnTo>
                  <a:pt x="4364696" y="53555"/>
                </a:lnTo>
                <a:lnTo>
                  <a:pt x="4354889" y="48488"/>
                </a:lnTo>
                <a:close/>
              </a:path>
              <a:path w="4620260" h="2607945">
                <a:moveTo>
                  <a:pt x="4350685" y="46316"/>
                </a:moveTo>
                <a:lnTo>
                  <a:pt x="4227195" y="46316"/>
                </a:lnTo>
                <a:lnTo>
                  <a:pt x="4238752" y="49212"/>
                </a:lnTo>
                <a:lnTo>
                  <a:pt x="4238752" y="48488"/>
                </a:lnTo>
                <a:lnTo>
                  <a:pt x="4354889" y="48488"/>
                </a:lnTo>
                <a:lnTo>
                  <a:pt x="4350685" y="46316"/>
                </a:lnTo>
                <a:close/>
              </a:path>
              <a:path w="4620260" h="2607945">
                <a:moveTo>
                  <a:pt x="4336699" y="39090"/>
                </a:moveTo>
                <a:lnTo>
                  <a:pt x="473544" y="39090"/>
                </a:lnTo>
                <a:lnTo>
                  <a:pt x="4169448" y="39814"/>
                </a:lnTo>
                <a:lnTo>
                  <a:pt x="4181005" y="40538"/>
                </a:lnTo>
                <a:lnTo>
                  <a:pt x="4215650" y="44869"/>
                </a:lnTo>
                <a:lnTo>
                  <a:pt x="4227195" y="47040"/>
                </a:lnTo>
                <a:lnTo>
                  <a:pt x="4227195" y="46316"/>
                </a:lnTo>
                <a:lnTo>
                  <a:pt x="4350685" y="46316"/>
                </a:lnTo>
                <a:lnTo>
                  <a:pt x="4336699" y="39090"/>
                </a:lnTo>
                <a:close/>
              </a:path>
            </a:pathLst>
          </a:custGeom>
          <a:solidFill>
            <a:srgbClr val="8064A2"/>
          </a:solidFill>
        </p:spPr>
        <p:txBody>
          <a:bodyPr wrap="square" lIns="0" tIns="0" rIns="0" bIns="0" rtlCol="0"/>
          <a:lstStyle/>
          <a:p>
            <a:endParaRPr/>
          </a:p>
        </p:txBody>
      </p:sp>
      <p:sp>
        <p:nvSpPr>
          <p:cNvPr id="7" name="object 7"/>
          <p:cNvSpPr/>
          <p:nvPr/>
        </p:nvSpPr>
        <p:spPr>
          <a:xfrm>
            <a:off x="304396" y="3373231"/>
            <a:ext cx="4331335" cy="415925"/>
          </a:xfrm>
          <a:custGeom>
            <a:avLst/>
            <a:gdLst/>
            <a:ahLst/>
            <a:cxnLst/>
            <a:rect l="l" t="t" r="r" b="b"/>
            <a:pathLst>
              <a:path w="4331335" h="415925">
                <a:moveTo>
                  <a:pt x="0" y="0"/>
                </a:moveTo>
                <a:lnTo>
                  <a:pt x="0" y="122656"/>
                </a:lnTo>
                <a:lnTo>
                  <a:pt x="34645" y="182968"/>
                </a:lnTo>
                <a:lnTo>
                  <a:pt x="57746" y="220306"/>
                </a:lnTo>
                <a:lnTo>
                  <a:pt x="80848" y="254977"/>
                </a:lnTo>
                <a:lnTo>
                  <a:pt x="115493" y="286600"/>
                </a:lnTo>
                <a:lnTo>
                  <a:pt x="138595" y="302526"/>
                </a:lnTo>
                <a:lnTo>
                  <a:pt x="150152" y="317004"/>
                </a:lnTo>
                <a:lnTo>
                  <a:pt x="184797" y="342646"/>
                </a:lnTo>
                <a:lnTo>
                  <a:pt x="219443" y="364629"/>
                </a:lnTo>
                <a:lnTo>
                  <a:pt x="265645" y="382828"/>
                </a:lnTo>
                <a:lnTo>
                  <a:pt x="300291" y="397141"/>
                </a:lnTo>
                <a:lnTo>
                  <a:pt x="346494" y="407416"/>
                </a:lnTo>
                <a:lnTo>
                  <a:pt x="392696" y="413550"/>
                </a:lnTo>
                <a:lnTo>
                  <a:pt x="438886" y="415429"/>
                </a:lnTo>
                <a:lnTo>
                  <a:pt x="4123245" y="415429"/>
                </a:lnTo>
                <a:lnTo>
                  <a:pt x="4146346" y="414705"/>
                </a:lnTo>
                <a:lnTo>
                  <a:pt x="4180992" y="410565"/>
                </a:lnTo>
                <a:lnTo>
                  <a:pt x="4227195" y="402450"/>
                </a:lnTo>
                <a:lnTo>
                  <a:pt x="4304180" y="376351"/>
                </a:lnTo>
                <a:lnTo>
                  <a:pt x="415785" y="376351"/>
                </a:lnTo>
                <a:lnTo>
                  <a:pt x="404241" y="374904"/>
                </a:lnTo>
                <a:lnTo>
                  <a:pt x="392696" y="374180"/>
                </a:lnTo>
                <a:lnTo>
                  <a:pt x="369595" y="371284"/>
                </a:lnTo>
                <a:lnTo>
                  <a:pt x="350344" y="367665"/>
                </a:lnTo>
                <a:lnTo>
                  <a:pt x="346494" y="367665"/>
                </a:lnTo>
                <a:lnTo>
                  <a:pt x="326280" y="362597"/>
                </a:lnTo>
                <a:lnTo>
                  <a:pt x="323392" y="362597"/>
                </a:lnTo>
                <a:lnTo>
                  <a:pt x="311848" y="358978"/>
                </a:lnTo>
                <a:lnTo>
                  <a:pt x="300291" y="356082"/>
                </a:lnTo>
                <a:lnTo>
                  <a:pt x="288747" y="348843"/>
                </a:lnTo>
                <a:lnTo>
                  <a:pt x="267571" y="340880"/>
                </a:lnTo>
                <a:lnTo>
                  <a:pt x="265645" y="340880"/>
                </a:lnTo>
                <a:lnTo>
                  <a:pt x="242544" y="331470"/>
                </a:lnTo>
                <a:lnTo>
                  <a:pt x="231000" y="321348"/>
                </a:lnTo>
                <a:lnTo>
                  <a:pt x="207899" y="310489"/>
                </a:lnTo>
                <a:lnTo>
                  <a:pt x="186156" y="298907"/>
                </a:lnTo>
                <a:lnTo>
                  <a:pt x="184797" y="298907"/>
                </a:lnTo>
                <a:lnTo>
                  <a:pt x="173253" y="285877"/>
                </a:lnTo>
                <a:lnTo>
                  <a:pt x="162304" y="272846"/>
                </a:lnTo>
                <a:lnTo>
                  <a:pt x="161696" y="272846"/>
                </a:lnTo>
                <a:lnTo>
                  <a:pt x="139696" y="258381"/>
                </a:lnTo>
                <a:lnTo>
                  <a:pt x="138595" y="258381"/>
                </a:lnTo>
                <a:lnTo>
                  <a:pt x="127575" y="243179"/>
                </a:lnTo>
                <a:lnTo>
                  <a:pt x="127050" y="243179"/>
                </a:lnTo>
                <a:lnTo>
                  <a:pt x="115996" y="227253"/>
                </a:lnTo>
                <a:lnTo>
                  <a:pt x="115493" y="227253"/>
                </a:lnTo>
                <a:lnTo>
                  <a:pt x="93367" y="210604"/>
                </a:lnTo>
                <a:lnTo>
                  <a:pt x="92405" y="210604"/>
                </a:lnTo>
                <a:lnTo>
                  <a:pt x="81310" y="193243"/>
                </a:lnTo>
                <a:lnTo>
                  <a:pt x="80848" y="193243"/>
                </a:lnTo>
                <a:lnTo>
                  <a:pt x="69747" y="175145"/>
                </a:lnTo>
                <a:lnTo>
                  <a:pt x="69303" y="175145"/>
                </a:lnTo>
                <a:lnTo>
                  <a:pt x="58191" y="157048"/>
                </a:lnTo>
                <a:lnTo>
                  <a:pt x="57746" y="157048"/>
                </a:lnTo>
                <a:lnTo>
                  <a:pt x="46614" y="137502"/>
                </a:lnTo>
                <a:lnTo>
                  <a:pt x="46202" y="137502"/>
                </a:lnTo>
                <a:lnTo>
                  <a:pt x="34645" y="117246"/>
                </a:lnTo>
                <a:lnTo>
                  <a:pt x="34645" y="97701"/>
                </a:lnTo>
                <a:lnTo>
                  <a:pt x="23870" y="77431"/>
                </a:lnTo>
                <a:lnTo>
                  <a:pt x="23101" y="77431"/>
                </a:lnTo>
                <a:lnTo>
                  <a:pt x="11557" y="55003"/>
                </a:lnTo>
                <a:lnTo>
                  <a:pt x="11557" y="12293"/>
                </a:lnTo>
                <a:lnTo>
                  <a:pt x="0" y="0"/>
                </a:lnTo>
                <a:close/>
              </a:path>
              <a:path w="4331335" h="415925">
                <a:moveTo>
                  <a:pt x="415785" y="375627"/>
                </a:moveTo>
                <a:lnTo>
                  <a:pt x="415785" y="376351"/>
                </a:lnTo>
                <a:lnTo>
                  <a:pt x="427342" y="376351"/>
                </a:lnTo>
                <a:lnTo>
                  <a:pt x="415785" y="375627"/>
                </a:lnTo>
                <a:close/>
              </a:path>
              <a:path w="4331335" h="415925">
                <a:moveTo>
                  <a:pt x="4134802" y="375627"/>
                </a:moveTo>
                <a:lnTo>
                  <a:pt x="4123245" y="376351"/>
                </a:lnTo>
                <a:lnTo>
                  <a:pt x="4134802" y="376351"/>
                </a:lnTo>
                <a:lnTo>
                  <a:pt x="4134802" y="375627"/>
                </a:lnTo>
                <a:close/>
              </a:path>
              <a:path w="4331335" h="415925">
                <a:moveTo>
                  <a:pt x="4204093" y="366941"/>
                </a:moveTo>
                <a:lnTo>
                  <a:pt x="4180992" y="371284"/>
                </a:lnTo>
                <a:lnTo>
                  <a:pt x="4157903" y="374180"/>
                </a:lnTo>
                <a:lnTo>
                  <a:pt x="4146346" y="374904"/>
                </a:lnTo>
                <a:lnTo>
                  <a:pt x="4134802" y="376351"/>
                </a:lnTo>
                <a:lnTo>
                  <a:pt x="4304180" y="376351"/>
                </a:lnTo>
                <a:lnTo>
                  <a:pt x="4308043" y="375056"/>
                </a:lnTo>
                <a:lnTo>
                  <a:pt x="4321596" y="367665"/>
                </a:lnTo>
                <a:lnTo>
                  <a:pt x="4204093" y="367665"/>
                </a:lnTo>
                <a:lnTo>
                  <a:pt x="4204093" y="366941"/>
                </a:lnTo>
                <a:close/>
              </a:path>
              <a:path w="4331335" h="415925">
                <a:moveTo>
                  <a:pt x="346494" y="366941"/>
                </a:moveTo>
                <a:lnTo>
                  <a:pt x="346494" y="367665"/>
                </a:lnTo>
                <a:lnTo>
                  <a:pt x="350344" y="367665"/>
                </a:lnTo>
                <a:lnTo>
                  <a:pt x="346494" y="366941"/>
                </a:lnTo>
                <a:close/>
              </a:path>
              <a:path w="4331335" h="415925">
                <a:moveTo>
                  <a:pt x="4227195" y="361873"/>
                </a:moveTo>
                <a:lnTo>
                  <a:pt x="4204093" y="367665"/>
                </a:lnTo>
                <a:lnTo>
                  <a:pt x="4321596" y="367665"/>
                </a:lnTo>
                <a:lnTo>
                  <a:pt x="4330888" y="362597"/>
                </a:lnTo>
                <a:lnTo>
                  <a:pt x="4227195" y="362597"/>
                </a:lnTo>
                <a:lnTo>
                  <a:pt x="4227195" y="361873"/>
                </a:lnTo>
                <a:close/>
              </a:path>
              <a:path w="4331335" h="415925">
                <a:moveTo>
                  <a:pt x="323392" y="361873"/>
                </a:moveTo>
                <a:lnTo>
                  <a:pt x="323392" y="362597"/>
                </a:lnTo>
                <a:lnTo>
                  <a:pt x="326280" y="362597"/>
                </a:lnTo>
                <a:lnTo>
                  <a:pt x="323392" y="361873"/>
                </a:lnTo>
                <a:close/>
              </a:path>
              <a:path w="4331335" h="415925">
                <a:moveTo>
                  <a:pt x="4284941" y="340156"/>
                </a:moveTo>
                <a:lnTo>
                  <a:pt x="4261840" y="348843"/>
                </a:lnTo>
                <a:lnTo>
                  <a:pt x="4250296" y="356082"/>
                </a:lnTo>
                <a:lnTo>
                  <a:pt x="4238752" y="358978"/>
                </a:lnTo>
                <a:lnTo>
                  <a:pt x="4227195" y="362597"/>
                </a:lnTo>
                <a:lnTo>
                  <a:pt x="4330888" y="362597"/>
                </a:lnTo>
                <a:lnTo>
                  <a:pt x="4331144" y="362458"/>
                </a:lnTo>
                <a:lnTo>
                  <a:pt x="4331144" y="340880"/>
                </a:lnTo>
                <a:lnTo>
                  <a:pt x="4284941" y="340880"/>
                </a:lnTo>
                <a:lnTo>
                  <a:pt x="4284941" y="340156"/>
                </a:lnTo>
                <a:close/>
              </a:path>
              <a:path w="4331335" h="415925">
                <a:moveTo>
                  <a:pt x="265645" y="340156"/>
                </a:moveTo>
                <a:lnTo>
                  <a:pt x="265645" y="340880"/>
                </a:lnTo>
                <a:lnTo>
                  <a:pt x="267571" y="340880"/>
                </a:lnTo>
                <a:lnTo>
                  <a:pt x="265645" y="340156"/>
                </a:lnTo>
                <a:close/>
              </a:path>
              <a:path w="4331335" h="415925">
                <a:moveTo>
                  <a:pt x="4331144" y="321348"/>
                </a:moveTo>
                <a:lnTo>
                  <a:pt x="4308043" y="331470"/>
                </a:lnTo>
                <a:lnTo>
                  <a:pt x="4284941" y="340880"/>
                </a:lnTo>
                <a:lnTo>
                  <a:pt x="4331144" y="340880"/>
                </a:lnTo>
                <a:lnTo>
                  <a:pt x="4331144" y="321348"/>
                </a:lnTo>
                <a:close/>
              </a:path>
              <a:path w="4331335" h="415925">
                <a:moveTo>
                  <a:pt x="184797" y="298183"/>
                </a:moveTo>
                <a:lnTo>
                  <a:pt x="184797" y="298907"/>
                </a:lnTo>
                <a:lnTo>
                  <a:pt x="186156" y="298907"/>
                </a:lnTo>
                <a:lnTo>
                  <a:pt x="184797" y="298183"/>
                </a:lnTo>
                <a:close/>
              </a:path>
              <a:path w="4331335" h="415925">
                <a:moveTo>
                  <a:pt x="161696" y="272122"/>
                </a:moveTo>
                <a:lnTo>
                  <a:pt x="161696" y="272846"/>
                </a:lnTo>
                <a:lnTo>
                  <a:pt x="162304" y="272846"/>
                </a:lnTo>
                <a:lnTo>
                  <a:pt x="161696" y="272122"/>
                </a:lnTo>
                <a:close/>
              </a:path>
              <a:path w="4331335" h="415925">
                <a:moveTo>
                  <a:pt x="138595" y="257657"/>
                </a:moveTo>
                <a:lnTo>
                  <a:pt x="138595" y="258381"/>
                </a:lnTo>
                <a:lnTo>
                  <a:pt x="139696" y="258381"/>
                </a:lnTo>
                <a:lnTo>
                  <a:pt x="138595" y="257657"/>
                </a:lnTo>
                <a:close/>
              </a:path>
              <a:path w="4331335" h="415925">
                <a:moveTo>
                  <a:pt x="127050" y="242455"/>
                </a:moveTo>
                <a:lnTo>
                  <a:pt x="127050" y="243179"/>
                </a:lnTo>
                <a:lnTo>
                  <a:pt x="127575" y="243179"/>
                </a:lnTo>
                <a:lnTo>
                  <a:pt x="127050" y="242455"/>
                </a:lnTo>
                <a:close/>
              </a:path>
              <a:path w="4331335" h="415925">
                <a:moveTo>
                  <a:pt x="115493" y="226529"/>
                </a:moveTo>
                <a:lnTo>
                  <a:pt x="115493" y="227253"/>
                </a:lnTo>
                <a:lnTo>
                  <a:pt x="115996" y="227253"/>
                </a:lnTo>
                <a:lnTo>
                  <a:pt x="115493" y="226529"/>
                </a:lnTo>
                <a:close/>
              </a:path>
              <a:path w="4331335" h="415925">
                <a:moveTo>
                  <a:pt x="92405" y="209880"/>
                </a:moveTo>
                <a:lnTo>
                  <a:pt x="92405" y="210604"/>
                </a:lnTo>
                <a:lnTo>
                  <a:pt x="93367" y="210604"/>
                </a:lnTo>
                <a:lnTo>
                  <a:pt x="92405" y="209880"/>
                </a:lnTo>
                <a:close/>
              </a:path>
              <a:path w="4331335" h="415925">
                <a:moveTo>
                  <a:pt x="80848" y="192519"/>
                </a:moveTo>
                <a:lnTo>
                  <a:pt x="80848" y="193243"/>
                </a:lnTo>
                <a:lnTo>
                  <a:pt x="81310" y="193243"/>
                </a:lnTo>
                <a:lnTo>
                  <a:pt x="80848" y="192519"/>
                </a:lnTo>
                <a:close/>
              </a:path>
              <a:path w="4331335" h="415925">
                <a:moveTo>
                  <a:pt x="69303" y="174421"/>
                </a:moveTo>
                <a:lnTo>
                  <a:pt x="69303" y="175145"/>
                </a:lnTo>
                <a:lnTo>
                  <a:pt x="69747" y="175145"/>
                </a:lnTo>
                <a:lnTo>
                  <a:pt x="69303" y="174421"/>
                </a:lnTo>
                <a:close/>
              </a:path>
              <a:path w="4331335" h="415925">
                <a:moveTo>
                  <a:pt x="57746" y="156324"/>
                </a:moveTo>
                <a:lnTo>
                  <a:pt x="57746" y="157048"/>
                </a:lnTo>
                <a:lnTo>
                  <a:pt x="58191" y="157048"/>
                </a:lnTo>
                <a:lnTo>
                  <a:pt x="57746" y="156324"/>
                </a:lnTo>
                <a:close/>
              </a:path>
              <a:path w="4331335" h="415925">
                <a:moveTo>
                  <a:pt x="46202" y="136779"/>
                </a:moveTo>
                <a:lnTo>
                  <a:pt x="46202" y="137502"/>
                </a:lnTo>
                <a:lnTo>
                  <a:pt x="46614" y="137502"/>
                </a:lnTo>
                <a:lnTo>
                  <a:pt x="46202" y="136779"/>
                </a:lnTo>
                <a:close/>
              </a:path>
              <a:path w="4331335" h="415925">
                <a:moveTo>
                  <a:pt x="23101" y="75984"/>
                </a:moveTo>
                <a:lnTo>
                  <a:pt x="23101" y="77431"/>
                </a:lnTo>
                <a:lnTo>
                  <a:pt x="23870" y="77431"/>
                </a:lnTo>
                <a:lnTo>
                  <a:pt x="23101" y="75984"/>
                </a:lnTo>
                <a:close/>
              </a:path>
            </a:pathLst>
          </a:custGeom>
          <a:solidFill>
            <a:srgbClr val="8064A2"/>
          </a:solidFill>
        </p:spPr>
        <p:txBody>
          <a:bodyPr wrap="square" lIns="0" tIns="0" rIns="0" bIns="0" rtlCol="0"/>
          <a:lstStyle/>
          <a:p>
            <a:endParaRPr/>
          </a:p>
        </p:txBody>
      </p:sp>
      <p:sp>
        <p:nvSpPr>
          <p:cNvPr id="8" name="object 8"/>
          <p:cNvSpPr/>
          <p:nvPr/>
        </p:nvSpPr>
        <p:spPr>
          <a:xfrm>
            <a:off x="339048" y="1188201"/>
            <a:ext cx="12065" cy="21590"/>
          </a:xfrm>
          <a:custGeom>
            <a:avLst/>
            <a:gdLst/>
            <a:ahLst/>
            <a:cxnLst/>
            <a:rect l="l" t="t" r="r" b="b"/>
            <a:pathLst>
              <a:path w="12064" h="21590">
                <a:moveTo>
                  <a:pt x="11544" y="0"/>
                </a:moveTo>
                <a:lnTo>
                  <a:pt x="0" y="723"/>
                </a:lnTo>
                <a:lnTo>
                  <a:pt x="0" y="20993"/>
                </a:lnTo>
                <a:lnTo>
                  <a:pt x="11544" y="0"/>
                </a:lnTo>
                <a:close/>
              </a:path>
            </a:pathLst>
          </a:custGeom>
          <a:solidFill>
            <a:srgbClr val="8064A2"/>
          </a:solidFill>
        </p:spPr>
        <p:txBody>
          <a:bodyPr wrap="square" lIns="0" tIns="0" rIns="0" bIns="0" rtlCol="0"/>
          <a:lstStyle/>
          <a:p>
            <a:endParaRPr/>
          </a:p>
        </p:txBody>
      </p:sp>
      <p:sp>
        <p:nvSpPr>
          <p:cNvPr id="9" name="object 9"/>
          <p:cNvSpPr/>
          <p:nvPr/>
        </p:nvSpPr>
        <p:spPr>
          <a:xfrm>
            <a:off x="339048" y="3470201"/>
            <a:ext cx="12065" cy="21590"/>
          </a:xfrm>
          <a:custGeom>
            <a:avLst/>
            <a:gdLst/>
            <a:ahLst/>
            <a:cxnLst/>
            <a:rect l="l" t="t" r="r" b="b"/>
            <a:pathLst>
              <a:path w="12064" h="21589">
                <a:moveTo>
                  <a:pt x="0" y="0"/>
                </a:moveTo>
                <a:lnTo>
                  <a:pt x="0" y="20269"/>
                </a:lnTo>
                <a:lnTo>
                  <a:pt x="11544" y="21005"/>
                </a:lnTo>
                <a:lnTo>
                  <a:pt x="0" y="0"/>
                </a:lnTo>
                <a:close/>
              </a:path>
            </a:pathLst>
          </a:custGeom>
          <a:solidFill>
            <a:srgbClr val="8064A2"/>
          </a:solidFill>
        </p:spPr>
        <p:txBody>
          <a:bodyPr wrap="square" lIns="0" tIns="0" rIns="0" bIns="0" rtlCol="0"/>
          <a:lstStyle/>
          <a:p>
            <a:endParaRPr/>
          </a:p>
        </p:txBody>
      </p:sp>
      <p:sp>
        <p:nvSpPr>
          <p:cNvPr id="10" name="object 10"/>
          <p:cNvSpPr/>
          <p:nvPr/>
        </p:nvSpPr>
        <p:spPr>
          <a:xfrm>
            <a:off x="4623994" y="984831"/>
            <a:ext cx="12065" cy="5715"/>
          </a:xfrm>
          <a:custGeom>
            <a:avLst/>
            <a:gdLst/>
            <a:ahLst/>
            <a:cxnLst/>
            <a:rect l="l" t="t" r="r" b="b"/>
            <a:pathLst>
              <a:path w="12064" h="5715">
                <a:moveTo>
                  <a:pt x="11544" y="0"/>
                </a:moveTo>
                <a:lnTo>
                  <a:pt x="0" y="0"/>
                </a:lnTo>
                <a:lnTo>
                  <a:pt x="11544" y="5422"/>
                </a:lnTo>
                <a:lnTo>
                  <a:pt x="11544" y="0"/>
                </a:lnTo>
                <a:close/>
              </a:path>
            </a:pathLst>
          </a:custGeom>
          <a:solidFill>
            <a:srgbClr val="8064A2"/>
          </a:solidFill>
        </p:spPr>
        <p:txBody>
          <a:bodyPr wrap="square" lIns="0" tIns="0" rIns="0" bIns="0" rtlCol="0"/>
          <a:lstStyle/>
          <a:p>
            <a:endParaRPr/>
          </a:p>
        </p:txBody>
      </p:sp>
      <p:sp>
        <p:nvSpPr>
          <p:cNvPr id="11" name="object 11"/>
          <p:cNvSpPr/>
          <p:nvPr/>
        </p:nvSpPr>
        <p:spPr>
          <a:xfrm>
            <a:off x="4623986" y="3599765"/>
            <a:ext cx="127050" cy="13592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739482" y="1078911"/>
            <a:ext cx="12065" cy="8890"/>
          </a:xfrm>
          <a:custGeom>
            <a:avLst/>
            <a:gdLst/>
            <a:ahLst/>
            <a:cxnLst/>
            <a:rect l="l" t="t" r="r" b="b"/>
            <a:pathLst>
              <a:path w="12064" h="8890">
                <a:moveTo>
                  <a:pt x="0" y="0"/>
                </a:moveTo>
                <a:lnTo>
                  <a:pt x="11557" y="8686"/>
                </a:lnTo>
                <a:lnTo>
                  <a:pt x="11557" y="723"/>
                </a:lnTo>
                <a:lnTo>
                  <a:pt x="0" y="0"/>
                </a:lnTo>
                <a:close/>
              </a:path>
            </a:pathLst>
          </a:custGeom>
          <a:solidFill>
            <a:srgbClr val="8064A2"/>
          </a:solidFill>
        </p:spPr>
        <p:txBody>
          <a:bodyPr wrap="square" lIns="0" tIns="0" rIns="0" bIns="0" rtlCol="0"/>
          <a:lstStyle/>
          <a:p>
            <a:endParaRPr/>
          </a:p>
        </p:txBody>
      </p:sp>
      <p:sp>
        <p:nvSpPr>
          <p:cNvPr id="13" name="object 13"/>
          <p:cNvSpPr/>
          <p:nvPr/>
        </p:nvSpPr>
        <p:spPr>
          <a:xfrm>
            <a:off x="4739491" y="3384800"/>
            <a:ext cx="115570" cy="269875"/>
          </a:xfrm>
          <a:custGeom>
            <a:avLst/>
            <a:gdLst/>
            <a:ahLst/>
            <a:cxnLst/>
            <a:rect l="l" t="t" r="r" b="b"/>
            <a:pathLst>
              <a:path w="115570" h="269875">
                <a:moveTo>
                  <a:pt x="51220" y="214960"/>
                </a:moveTo>
                <a:lnTo>
                  <a:pt x="11544" y="214960"/>
                </a:lnTo>
                <a:lnTo>
                  <a:pt x="11544" y="269328"/>
                </a:lnTo>
                <a:lnTo>
                  <a:pt x="34645" y="238696"/>
                </a:lnTo>
                <a:lnTo>
                  <a:pt x="51220" y="214960"/>
                </a:lnTo>
                <a:close/>
              </a:path>
              <a:path w="115570" h="269875">
                <a:moveTo>
                  <a:pt x="23101" y="198310"/>
                </a:moveTo>
                <a:lnTo>
                  <a:pt x="0" y="215684"/>
                </a:lnTo>
                <a:lnTo>
                  <a:pt x="11544" y="214960"/>
                </a:lnTo>
                <a:lnTo>
                  <a:pt x="51220" y="214960"/>
                </a:lnTo>
                <a:lnTo>
                  <a:pt x="57746" y="205613"/>
                </a:lnTo>
                <a:lnTo>
                  <a:pt x="62045" y="199034"/>
                </a:lnTo>
                <a:lnTo>
                  <a:pt x="23101" y="199034"/>
                </a:lnTo>
                <a:lnTo>
                  <a:pt x="23101" y="198310"/>
                </a:lnTo>
                <a:close/>
              </a:path>
              <a:path w="115570" h="269875">
                <a:moveTo>
                  <a:pt x="34645" y="180936"/>
                </a:moveTo>
                <a:lnTo>
                  <a:pt x="23101" y="199034"/>
                </a:lnTo>
                <a:lnTo>
                  <a:pt x="62045" y="199034"/>
                </a:lnTo>
                <a:lnTo>
                  <a:pt x="73396" y="181660"/>
                </a:lnTo>
                <a:lnTo>
                  <a:pt x="34645" y="181660"/>
                </a:lnTo>
                <a:lnTo>
                  <a:pt x="34645" y="180936"/>
                </a:lnTo>
                <a:close/>
              </a:path>
              <a:path w="115570" h="269875">
                <a:moveTo>
                  <a:pt x="46189" y="162852"/>
                </a:moveTo>
                <a:lnTo>
                  <a:pt x="34645" y="181660"/>
                </a:lnTo>
                <a:lnTo>
                  <a:pt x="73396" y="181660"/>
                </a:lnTo>
                <a:lnTo>
                  <a:pt x="80848" y="170256"/>
                </a:lnTo>
                <a:lnTo>
                  <a:pt x="84970" y="163576"/>
                </a:lnTo>
                <a:lnTo>
                  <a:pt x="46189" y="163576"/>
                </a:lnTo>
                <a:lnTo>
                  <a:pt x="46189" y="162852"/>
                </a:lnTo>
                <a:close/>
              </a:path>
              <a:path w="115570" h="269875">
                <a:moveTo>
                  <a:pt x="57746" y="144754"/>
                </a:moveTo>
                <a:lnTo>
                  <a:pt x="46189" y="163576"/>
                </a:lnTo>
                <a:lnTo>
                  <a:pt x="84970" y="163576"/>
                </a:lnTo>
                <a:lnTo>
                  <a:pt x="96136" y="145478"/>
                </a:lnTo>
                <a:lnTo>
                  <a:pt x="57746" y="145478"/>
                </a:lnTo>
                <a:lnTo>
                  <a:pt x="57746" y="144754"/>
                </a:lnTo>
                <a:close/>
              </a:path>
              <a:path w="115570" h="269875">
                <a:moveTo>
                  <a:pt x="69291" y="125209"/>
                </a:moveTo>
                <a:lnTo>
                  <a:pt x="57746" y="145478"/>
                </a:lnTo>
                <a:lnTo>
                  <a:pt x="96136" y="145478"/>
                </a:lnTo>
                <a:lnTo>
                  <a:pt x="103949" y="132816"/>
                </a:lnTo>
                <a:lnTo>
                  <a:pt x="107991" y="125933"/>
                </a:lnTo>
                <a:lnTo>
                  <a:pt x="69291" y="125933"/>
                </a:lnTo>
                <a:lnTo>
                  <a:pt x="69291" y="125209"/>
                </a:lnTo>
                <a:close/>
              </a:path>
              <a:path w="115570" h="269875">
                <a:moveTo>
                  <a:pt x="92392" y="64414"/>
                </a:moveTo>
                <a:lnTo>
                  <a:pt x="80848" y="86131"/>
                </a:lnTo>
                <a:lnTo>
                  <a:pt x="80848" y="105676"/>
                </a:lnTo>
                <a:lnTo>
                  <a:pt x="69291" y="125933"/>
                </a:lnTo>
                <a:lnTo>
                  <a:pt x="107991" y="125933"/>
                </a:lnTo>
                <a:lnTo>
                  <a:pt x="115493" y="113157"/>
                </a:lnTo>
                <a:lnTo>
                  <a:pt x="115493" y="65862"/>
                </a:lnTo>
                <a:lnTo>
                  <a:pt x="92392" y="65862"/>
                </a:lnTo>
                <a:lnTo>
                  <a:pt x="92392" y="64414"/>
                </a:lnTo>
                <a:close/>
              </a:path>
              <a:path w="115570" h="269875">
                <a:moveTo>
                  <a:pt x="115493" y="0"/>
                </a:moveTo>
                <a:lnTo>
                  <a:pt x="103949" y="11582"/>
                </a:lnTo>
                <a:lnTo>
                  <a:pt x="103949" y="43434"/>
                </a:lnTo>
                <a:lnTo>
                  <a:pt x="92392" y="65862"/>
                </a:lnTo>
                <a:lnTo>
                  <a:pt x="115493" y="65862"/>
                </a:lnTo>
                <a:lnTo>
                  <a:pt x="115493" y="0"/>
                </a:lnTo>
                <a:close/>
              </a:path>
            </a:pathLst>
          </a:custGeom>
          <a:solidFill>
            <a:srgbClr val="8064A2"/>
          </a:solidFill>
        </p:spPr>
        <p:txBody>
          <a:bodyPr wrap="square" lIns="0" tIns="0" rIns="0" bIns="0" rtlCol="0"/>
          <a:lstStyle/>
          <a:p>
            <a:endParaRPr/>
          </a:p>
        </p:txBody>
      </p:sp>
      <p:sp>
        <p:nvSpPr>
          <p:cNvPr id="14" name="object 14"/>
          <p:cNvSpPr/>
          <p:nvPr/>
        </p:nvSpPr>
        <p:spPr>
          <a:xfrm>
            <a:off x="4895412" y="1361177"/>
            <a:ext cx="0" cy="1990089"/>
          </a:xfrm>
          <a:custGeom>
            <a:avLst/>
            <a:gdLst/>
            <a:ahLst/>
            <a:cxnLst/>
            <a:rect l="l" t="t" r="r" b="b"/>
            <a:pathLst>
              <a:path h="1990089">
                <a:moveTo>
                  <a:pt x="0" y="0"/>
                </a:moveTo>
                <a:lnTo>
                  <a:pt x="0" y="1989721"/>
                </a:lnTo>
              </a:path>
            </a:pathLst>
          </a:custGeom>
          <a:ln w="11544">
            <a:solidFill>
              <a:srgbClr val="8064A2"/>
            </a:solidFill>
          </a:ln>
        </p:spPr>
        <p:txBody>
          <a:bodyPr wrap="square" lIns="0" tIns="0" rIns="0" bIns="0" rtlCol="0"/>
          <a:lstStyle/>
          <a:p>
            <a:endParaRPr/>
          </a:p>
        </p:txBody>
      </p:sp>
      <p:sp>
        <p:nvSpPr>
          <p:cNvPr id="15" name="object 15"/>
          <p:cNvSpPr txBox="1"/>
          <p:nvPr/>
        </p:nvSpPr>
        <p:spPr>
          <a:xfrm>
            <a:off x="3572255" y="1053083"/>
            <a:ext cx="1028700" cy="234950"/>
          </a:xfrm>
          <a:prstGeom prst="rect">
            <a:avLst/>
          </a:prstGeom>
          <a:solidFill>
            <a:srgbClr val="FF9999"/>
          </a:solidFill>
        </p:spPr>
        <p:txBody>
          <a:bodyPr vert="horz" wrap="square" lIns="0" tIns="26034" rIns="0" bIns="0" rtlCol="0">
            <a:spAutoFit/>
          </a:bodyPr>
          <a:lstStyle/>
          <a:p>
            <a:pPr marL="124460">
              <a:lnSpc>
                <a:spcPct val="100000"/>
              </a:lnSpc>
              <a:spcBef>
                <a:spcPts val="204"/>
              </a:spcBef>
            </a:pPr>
            <a:r>
              <a:rPr sz="1200" spc="10" dirty="0">
                <a:solidFill>
                  <a:srgbClr val="FFFFFF"/>
                </a:solidFill>
                <a:latin typeface="メイリオ"/>
                <a:cs typeface="メイリオ"/>
              </a:rPr>
              <a:t>生産効率化</a:t>
            </a:r>
            <a:endParaRPr sz="1200">
              <a:latin typeface="メイリオ"/>
              <a:cs typeface="メイリオ"/>
            </a:endParaRPr>
          </a:p>
        </p:txBody>
      </p:sp>
      <p:sp>
        <p:nvSpPr>
          <p:cNvPr id="16" name="object 16"/>
          <p:cNvSpPr txBox="1"/>
          <p:nvPr/>
        </p:nvSpPr>
        <p:spPr>
          <a:xfrm>
            <a:off x="2942844" y="4055364"/>
            <a:ext cx="1800225" cy="234950"/>
          </a:xfrm>
          <a:prstGeom prst="rect">
            <a:avLst/>
          </a:prstGeom>
          <a:solidFill>
            <a:srgbClr val="558ED5"/>
          </a:solidFill>
        </p:spPr>
        <p:txBody>
          <a:bodyPr vert="horz" wrap="square" lIns="0" tIns="26034" rIns="0" bIns="0" rtlCol="0">
            <a:spAutoFit/>
          </a:bodyPr>
          <a:lstStyle/>
          <a:p>
            <a:pPr marL="123189">
              <a:lnSpc>
                <a:spcPct val="100000"/>
              </a:lnSpc>
              <a:spcBef>
                <a:spcPts val="204"/>
              </a:spcBef>
            </a:pPr>
            <a:r>
              <a:rPr sz="1200" spc="10" dirty="0">
                <a:solidFill>
                  <a:srgbClr val="FFFFFF"/>
                </a:solidFill>
                <a:latin typeface="メイリオ"/>
                <a:cs typeface="メイリオ"/>
              </a:rPr>
              <a:t>経営資源シ</a:t>
            </a:r>
            <a:r>
              <a:rPr sz="1200" spc="0" dirty="0">
                <a:solidFill>
                  <a:srgbClr val="FFFFFF"/>
                </a:solidFill>
                <a:latin typeface="メイリオ"/>
                <a:cs typeface="メイリオ"/>
              </a:rPr>
              <a:t>ェ</a:t>
            </a:r>
            <a:r>
              <a:rPr sz="1200" spc="10" dirty="0">
                <a:solidFill>
                  <a:srgbClr val="FFFFFF"/>
                </a:solidFill>
                <a:latin typeface="メイリオ"/>
                <a:cs typeface="メイリオ"/>
              </a:rPr>
              <a:t>ア</a:t>
            </a:r>
            <a:r>
              <a:rPr sz="1200" spc="0" dirty="0">
                <a:solidFill>
                  <a:srgbClr val="FFFFFF"/>
                </a:solidFill>
                <a:latin typeface="メイリオ"/>
                <a:cs typeface="メイリオ"/>
              </a:rPr>
              <a:t>リ</a:t>
            </a:r>
            <a:r>
              <a:rPr sz="1200" spc="10" dirty="0">
                <a:solidFill>
                  <a:srgbClr val="FFFFFF"/>
                </a:solidFill>
                <a:latin typeface="メイリオ"/>
                <a:cs typeface="メイリオ"/>
              </a:rPr>
              <a:t>ング</a:t>
            </a:r>
            <a:endParaRPr sz="1200">
              <a:latin typeface="メイリオ"/>
              <a:cs typeface="メイリオ"/>
            </a:endParaRPr>
          </a:p>
        </p:txBody>
      </p:sp>
      <p:sp>
        <p:nvSpPr>
          <p:cNvPr id="17" name="object 17"/>
          <p:cNvSpPr txBox="1"/>
          <p:nvPr/>
        </p:nvSpPr>
        <p:spPr>
          <a:xfrm>
            <a:off x="8503919" y="1031747"/>
            <a:ext cx="1030605" cy="233679"/>
          </a:xfrm>
          <a:prstGeom prst="rect">
            <a:avLst/>
          </a:prstGeom>
          <a:solidFill>
            <a:srgbClr val="B197D3"/>
          </a:solidFill>
        </p:spPr>
        <p:txBody>
          <a:bodyPr vert="horz" wrap="square" lIns="0" tIns="25400" rIns="0" bIns="0" rtlCol="0">
            <a:spAutoFit/>
          </a:bodyPr>
          <a:lstStyle/>
          <a:p>
            <a:pPr marL="241300">
              <a:lnSpc>
                <a:spcPct val="100000"/>
              </a:lnSpc>
              <a:spcBef>
                <a:spcPts val="200"/>
              </a:spcBef>
            </a:pPr>
            <a:r>
              <a:rPr sz="1200" spc="10" dirty="0">
                <a:solidFill>
                  <a:srgbClr val="FFFFFF"/>
                </a:solidFill>
                <a:latin typeface="メイリオ"/>
                <a:cs typeface="メイリオ"/>
              </a:rPr>
              <a:t>共同開発</a:t>
            </a:r>
            <a:endParaRPr sz="1200">
              <a:latin typeface="メイリオ"/>
              <a:cs typeface="メイリオ"/>
            </a:endParaRPr>
          </a:p>
        </p:txBody>
      </p:sp>
      <p:sp>
        <p:nvSpPr>
          <p:cNvPr id="18" name="object 18"/>
          <p:cNvSpPr txBox="1"/>
          <p:nvPr/>
        </p:nvSpPr>
        <p:spPr>
          <a:xfrm>
            <a:off x="8199119" y="3980688"/>
            <a:ext cx="1346200" cy="233679"/>
          </a:xfrm>
          <a:prstGeom prst="rect">
            <a:avLst/>
          </a:prstGeom>
          <a:solidFill>
            <a:srgbClr val="92D050"/>
          </a:solidFill>
        </p:spPr>
        <p:txBody>
          <a:bodyPr vert="horz" wrap="square" lIns="0" tIns="24765" rIns="0" bIns="0" rtlCol="0">
            <a:spAutoFit/>
          </a:bodyPr>
          <a:lstStyle/>
          <a:p>
            <a:pPr marL="52069">
              <a:lnSpc>
                <a:spcPct val="100000"/>
              </a:lnSpc>
              <a:spcBef>
                <a:spcPts val="195"/>
              </a:spcBef>
            </a:pPr>
            <a:r>
              <a:rPr sz="1200" spc="10" dirty="0">
                <a:solidFill>
                  <a:srgbClr val="FFFFFF"/>
                </a:solidFill>
                <a:latin typeface="メイリオ"/>
                <a:cs typeface="メイリオ"/>
              </a:rPr>
              <a:t>トレーサビ</a:t>
            </a:r>
            <a:r>
              <a:rPr sz="1200" spc="0" dirty="0">
                <a:solidFill>
                  <a:srgbClr val="FFFFFF"/>
                </a:solidFill>
                <a:latin typeface="メイリオ"/>
                <a:cs typeface="メイリオ"/>
              </a:rPr>
              <a:t>リ</a:t>
            </a:r>
            <a:r>
              <a:rPr sz="1200" spc="10" dirty="0">
                <a:solidFill>
                  <a:srgbClr val="FFFFFF"/>
                </a:solidFill>
                <a:latin typeface="メイリオ"/>
                <a:cs typeface="メイリオ"/>
              </a:rPr>
              <a:t>テ</a:t>
            </a:r>
            <a:r>
              <a:rPr sz="1200" dirty="0">
                <a:solidFill>
                  <a:srgbClr val="FFFFFF"/>
                </a:solidFill>
                <a:latin typeface="メイリオ"/>
                <a:cs typeface="メイリオ"/>
              </a:rPr>
              <a:t>ィ</a:t>
            </a:r>
            <a:endParaRPr sz="1200">
              <a:latin typeface="メイリオ"/>
              <a:cs typeface="メイリオ"/>
            </a:endParaRPr>
          </a:p>
        </p:txBody>
      </p:sp>
      <p:sp>
        <p:nvSpPr>
          <p:cNvPr id="19" name="object 19"/>
          <p:cNvSpPr/>
          <p:nvPr/>
        </p:nvSpPr>
        <p:spPr>
          <a:xfrm>
            <a:off x="5006340" y="894594"/>
            <a:ext cx="4759960" cy="2604135"/>
          </a:xfrm>
          <a:custGeom>
            <a:avLst/>
            <a:gdLst/>
            <a:ahLst/>
            <a:cxnLst/>
            <a:rect l="l" t="t" r="r" b="b"/>
            <a:pathLst>
              <a:path w="4759959" h="2604135">
                <a:moveTo>
                  <a:pt x="4735669" y="338074"/>
                </a:moveTo>
                <a:lnTo>
                  <a:pt x="4700244" y="338074"/>
                </a:lnTo>
                <a:lnTo>
                  <a:pt x="4712144" y="360171"/>
                </a:lnTo>
                <a:lnTo>
                  <a:pt x="4712144" y="391845"/>
                </a:lnTo>
                <a:lnTo>
                  <a:pt x="4724044" y="403631"/>
                </a:lnTo>
                <a:lnTo>
                  <a:pt x="4724044" y="2603779"/>
                </a:lnTo>
                <a:lnTo>
                  <a:pt x="4735944" y="2584119"/>
                </a:lnTo>
                <a:lnTo>
                  <a:pt x="4747844" y="2543098"/>
                </a:lnTo>
                <a:lnTo>
                  <a:pt x="4759744" y="2500528"/>
                </a:lnTo>
                <a:lnTo>
                  <a:pt x="4759744" y="424980"/>
                </a:lnTo>
                <a:lnTo>
                  <a:pt x="4735669" y="338074"/>
                </a:lnTo>
                <a:close/>
              </a:path>
              <a:path w="4759959" h="2604135">
                <a:moveTo>
                  <a:pt x="4295673" y="0"/>
                </a:moveTo>
                <a:lnTo>
                  <a:pt x="475970" y="0"/>
                </a:lnTo>
                <a:lnTo>
                  <a:pt x="428371" y="1739"/>
                </a:lnTo>
                <a:lnTo>
                  <a:pt x="392684" y="7556"/>
                </a:lnTo>
                <a:lnTo>
                  <a:pt x="345084" y="17246"/>
                </a:lnTo>
                <a:lnTo>
                  <a:pt x="309384" y="30632"/>
                </a:lnTo>
                <a:lnTo>
                  <a:pt x="273685" y="47536"/>
                </a:lnTo>
                <a:lnTo>
                  <a:pt x="226085" y="67767"/>
                </a:lnTo>
                <a:lnTo>
                  <a:pt x="202285" y="91135"/>
                </a:lnTo>
                <a:lnTo>
                  <a:pt x="166585" y="117462"/>
                </a:lnTo>
                <a:lnTo>
                  <a:pt x="130886" y="146570"/>
                </a:lnTo>
                <a:lnTo>
                  <a:pt x="107099" y="178282"/>
                </a:lnTo>
                <a:lnTo>
                  <a:pt x="83299" y="212394"/>
                </a:lnTo>
                <a:lnTo>
                  <a:pt x="59499" y="248729"/>
                </a:lnTo>
                <a:lnTo>
                  <a:pt x="35699" y="287121"/>
                </a:lnTo>
                <a:lnTo>
                  <a:pt x="23799" y="327355"/>
                </a:lnTo>
                <a:lnTo>
                  <a:pt x="11899" y="369277"/>
                </a:lnTo>
                <a:lnTo>
                  <a:pt x="0" y="412686"/>
                </a:lnTo>
                <a:lnTo>
                  <a:pt x="0" y="2494445"/>
                </a:lnTo>
                <a:lnTo>
                  <a:pt x="23799" y="2581071"/>
                </a:lnTo>
                <a:lnTo>
                  <a:pt x="35699" y="2601518"/>
                </a:lnTo>
                <a:lnTo>
                  <a:pt x="35699" y="414680"/>
                </a:lnTo>
                <a:lnTo>
                  <a:pt x="47599" y="392582"/>
                </a:lnTo>
                <a:lnTo>
                  <a:pt x="47599" y="360171"/>
                </a:lnTo>
                <a:lnTo>
                  <a:pt x="59499" y="338074"/>
                </a:lnTo>
                <a:lnTo>
                  <a:pt x="59909" y="338074"/>
                </a:lnTo>
                <a:lnTo>
                  <a:pt x="71399" y="317449"/>
                </a:lnTo>
                <a:lnTo>
                  <a:pt x="71399" y="298297"/>
                </a:lnTo>
                <a:lnTo>
                  <a:pt x="83299" y="277672"/>
                </a:lnTo>
                <a:lnTo>
                  <a:pt x="83740" y="277672"/>
                </a:lnTo>
                <a:lnTo>
                  <a:pt x="95199" y="258521"/>
                </a:lnTo>
                <a:lnTo>
                  <a:pt x="95656" y="258521"/>
                </a:lnTo>
                <a:lnTo>
                  <a:pt x="107099" y="240106"/>
                </a:lnTo>
                <a:lnTo>
                  <a:pt x="107582" y="240106"/>
                </a:lnTo>
                <a:lnTo>
                  <a:pt x="118986" y="222440"/>
                </a:lnTo>
                <a:lnTo>
                  <a:pt x="119462" y="222440"/>
                </a:lnTo>
                <a:lnTo>
                  <a:pt x="130886" y="204762"/>
                </a:lnTo>
                <a:lnTo>
                  <a:pt x="131403" y="204762"/>
                </a:lnTo>
                <a:lnTo>
                  <a:pt x="142786" y="188556"/>
                </a:lnTo>
                <a:lnTo>
                  <a:pt x="143820" y="188556"/>
                </a:lnTo>
                <a:lnTo>
                  <a:pt x="166585" y="172351"/>
                </a:lnTo>
                <a:lnTo>
                  <a:pt x="167152" y="172351"/>
                </a:lnTo>
                <a:lnTo>
                  <a:pt x="178485" y="157619"/>
                </a:lnTo>
                <a:lnTo>
                  <a:pt x="179080" y="157619"/>
                </a:lnTo>
                <a:lnTo>
                  <a:pt x="190385" y="143624"/>
                </a:lnTo>
                <a:lnTo>
                  <a:pt x="214185" y="129628"/>
                </a:lnTo>
                <a:lnTo>
                  <a:pt x="214846" y="129628"/>
                </a:lnTo>
                <a:lnTo>
                  <a:pt x="226085" y="117106"/>
                </a:lnTo>
                <a:lnTo>
                  <a:pt x="227485" y="117106"/>
                </a:lnTo>
                <a:lnTo>
                  <a:pt x="249885" y="105321"/>
                </a:lnTo>
                <a:lnTo>
                  <a:pt x="250628" y="105321"/>
                </a:lnTo>
                <a:lnTo>
                  <a:pt x="261785" y="94272"/>
                </a:lnTo>
                <a:lnTo>
                  <a:pt x="263371" y="94272"/>
                </a:lnTo>
                <a:lnTo>
                  <a:pt x="285584" y="83959"/>
                </a:lnTo>
                <a:lnTo>
                  <a:pt x="286500" y="83959"/>
                </a:lnTo>
                <a:lnTo>
                  <a:pt x="297484" y="75120"/>
                </a:lnTo>
                <a:lnTo>
                  <a:pt x="321284" y="67017"/>
                </a:lnTo>
                <a:lnTo>
                  <a:pt x="345084" y="59651"/>
                </a:lnTo>
                <a:lnTo>
                  <a:pt x="347728" y="59651"/>
                </a:lnTo>
                <a:lnTo>
                  <a:pt x="368884" y="53759"/>
                </a:lnTo>
                <a:lnTo>
                  <a:pt x="368884" y="50812"/>
                </a:lnTo>
                <a:lnTo>
                  <a:pt x="392684" y="46393"/>
                </a:lnTo>
                <a:lnTo>
                  <a:pt x="404583" y="44919"/>
                </a:lnTo>
                <a:lnTo>
                  <a:pt x="416471" y="42710"/>
                </a:lnTo>
                <a:lnTo>
                  <a:pt x="422421" y="42710"/>
                </a:lnTo>
                <a:lnTo>
                  <a:pt x="440270" y="40500"/>
                </a:lnTo>
                <a:lnTo>
                  <a:pt x="452170" y="39763"/>
                </a:lnTo>
                <a:lnTo>
                  <a:pt x="4471127" y="39763"/>
                </a:lnTo>
                <a:lnTo>
                  <a:pt x="4462259" y="35318"/>
                </a:lnTo>
                <a:lnTo>
                  <a:pt x="4426559" y="20866"/>
                </a:lnTo>
                <a:lnTo>
                  <a:pt x="4378960" y="10032"/>
                </a:lnTo>
                <a:lnTo>
                  <a:pt x="4343260" y="3022"/>
                </a:lnTo>
                <a:lnTo>
                  <a:pt x="4295673" y="0"/>
                </a:lnTo>
                <a:close/>
              </a:path>
              <a:path w="4759959" h="2604135">
                <a:moveTo>
                  <a:pt x="59909" y="338074"/>
                </a:moveTo>
                <a:lnTo>
                  <a:pt x="59499" y="338074"/>
                </a:lnTo>
                <a:lnTo>
                  <a:pt x="59499" y="338810"/>
                </a:lnTo>
                <a:lnTo>
                  <a:pt x="59909" y="338074"/>
                </a:lnTo>
                <a:close/>
              </a:path>
              <a:path w="4759959" h="2604135">
                <a:moveTo>
                  <a:pt x="4717707" y="277672"/>
                </a:moveTo>
                <a:lnTo>
                  <a:pt x="4676444" y="277672"/>
                </a:lnTo>
                <a:lnTo>
                  <a:pt x="4688344" y="298297"/>
                </a:lnTo>
                <a:lnTo>
                  <a:pt x="4688344" y="317449"/>
                </a:lnTo>
                <a:lnTo>
                  <a:pt x="4700244" y="338810"/>
                </a:lnTo>
                <a:lnTo>
                  <a:pt x="4700244" y="338074"/>
                </a:lnTo>
                <a:lnTo>
                  <a:pt x="4735669" y="338074"/>
                </a:lnTo>
                <a:lnTo>
                  <a:pt x="4724024" y="298297"/>
                </a:lnTo>
                <a:lnTo>
                  <a:pt x="4717707" y="277672"/>
                </a:lnTo>
                <a:close/>
              </a:path>
              <a:path w="4759959" h="2604135">
                <a:moveTo>
                  <a:pt x="83740" y="277672"/>
                </a:moveTo>
                <a:lnTo>
                  <a:pt x="83299" y="277672"/>
                </a:lnTo>
                <a:lnTo>
                  <a:pt x="83299" y="278409"/>
                </a:lnTo>
                <a:lnTo>
                  <a:pt x="83740" y="277672"/>
                </a:lnTo>
                <a:close/>
              </a:path>
              <a:path w="4759959" h="2604135">
                <a:moveTo>
                  <a:pt x="4711505" y="258521"/>
                </a:moveTo>
                <a:lnTo>
                  <a:pt x="4664544" y="258521"/>
                </a:lnTo>
                <a:lnTo>
                  <a:pt x="4676444" y="278409"/>
                </a:lnTo>
                <a:lnTo>
                  <a:pt x="4676444" y="277672"/>
                </a:lnTo>
                <a:lnTo>
                  <a:pt x="4717707" y="277672"/>
                </a:lnTo>
                <a:lnTo>
                  <a:pt x="4712144" y="259511"/>
                </a:lnTo>
                <a:lnTo>
                  <a:pt x="4711505" y="258521"/>
                </a:lnTo>
                <a:close/>
              </a:path>
              <a:path w="4759959" h="2604135">
                <a:moveTo>
                  <a:pt x="95656" y="258521"/>
                </a:moveTo>
                <a:lnTo>
                  <a:pt x="95199" y="258521"/>
                </a:lnTo>
                <a:lnTo>
                  <a:pt x="95199" y="259257"/>
                </a:lnTo>
                <a:lnTo>
                  <a:pt x="95656" y="258521"/>
                </a:lnTo>
                <a:close/>
              </a:path>
              <a:path w="4759959" h="2604135">
                <a:moveTo>
                  <a:pt x="4699617" y="240106"/>
                </a:moveTo>
                <a:lnTo>
                  <a:pt x="4652645" y="240106"/>
                </a:lnTo>
                <a:lnTo>
                  <a:pt x="4664544" y="259257"/>
                </a:lnTo>
                <a:lnTo>
                  <a:pt x="4664544" y="258521"/>
                </a:lnTo>
                <a:lnTo>
                  <a:pt x="4711505" y="258521"/>
                </a:lnTo>
                <a:lnTo>
                  <a:pt x="4699617" y="240106"/>
                </a:lnTo>
                <a:close/>
              </a:path>
              <a:path w="4759959" h="2604135">
                <a:moveTo>
                  <a:pt x="107582" y="240106"/>
                </a:moveTo>
                <a:lnTo>
                  <a:pt x="107099" y="240106"/>
                </a:lnTo>
                <a:lnTo>
                  <a:pt x="107099" y="240855"/>
                </a:lnTo>
                <a:lnTo>
                  <a:pt x="107582" y="240106"/>
                </a:lnTo>
                <a:close/>
              </a:path>
              <a:path w="4759959" h="2604135">
                <a:moveTo>
                  <a:pt x="4688205" y="222440"/>
                </a:moveTo>
                <a:lnTo>
                  <a:pt x="4640745" y="222440"/>
                </a:lnTo>
                <a:lnTo>
                  <a:pt x="4652645" y="240855"/>
                </a:lnTo>
                <a:lnTo>
                  <a:pt x="4652645" y="240106"/>
                </a:lnTo>
                <a:lnTo>
                  <a:pt x="4699617" y="240106"/>
                </a:lnTo>
                <a:lnTo>
                  <a:pt x="4688205" y="222440"/>
                </a:lnTo>
                <a:close/>
              </a:path>
              <a:path w="4759959" h="2604135">
                <a:moveTo>
                  <a:pt x="119462" y="222440"/>
                </a:moveTo>
                <a:lnTo>
                  <a:pt x="118986" y="222440"/>
                </a:lnTo>
                <a:lnTo>
                  <a:pt x="118986" y="223177"/>
                </a:lnTo>
                <a:lnTo>
                  <a:pt x="119462" y="222440"/>
                </a:lnTo>
                <a:close/>
              </a:path>
              <a:path w="4759959" h="2604135">
                <a:moveTo>
                  <a:pt x="4676087" y="204762"/>
                </a:moveTo>
                <a:lnTo>
                  <a:pt x="4628845" y="204762"/>
                </a:lnTo>
                <a:lnTo>
                  <a:pt x="4640745" y="223177"/>
                </a:lnTo>
                <a:lnTo>
                  <a:pt x="4640745" y="222440"/>
                </a:lnTo>
                <a:lnTo>
                  <a:pt x="4688205" y="222440"/>
                </a:lnTo>
                <a:lnTo>
                  <a:pt x="4676087" y="204762"/>
                </a:lnTo>
                <a:close/>
              </a:path>
              <a:path w="4759959" h="2604135">
                <a:moveTo>
                  <a:pt x="131403" y="204762"/>
                </a:moveTo>
                <a:lnTo>
                  <a:pt x="130886" y="204762"/>
                </a:lnTo>
                <a:lnTo>
                  <a:pt x="130886" y="205498"/>
                </a:lnTo>
                <a:lnTo>
                  <a:pt x="131403" y="204762"/>
                </a:lnTo>
                <a:close/>
              </a:path>
              <a:path w="4759959" h="2604135">
                <a:moveTo>
                  <a:pt x="4664980" y="188556"/>
                </a:moveTo>
                <a:lnTo>
                  <a:pt x="4616958" y="188556"/>
                </a:lnTo>
                <a:lnTo>
                  <a:pt x="4628845" y="205498"/>
                </a:lnTo>
                <a:lnTo>
                  <a:pt x="4628845" y="204762"/>
                </a:lnTo>
                <a:lnTo>
                  <a:pt x="4676087" y="204762"/>
                </a:lnTo>
                <a:lnTo>
                  <a:pt x="4664980" y="188556"/>
                </a:lnTo>
                <a:close/>
              </a:path>
              <a:path w="4759959" h="2604135">
                <a:moveTo>
                  <a:pt x="143820" y="188556"/>
                </a:moveTo>
                <a:lnTo>
                  <a:pt x="142786" y="188556"/>
                </a:lnTo>
                <a:lnTo>
                  <a:pt x="142786" y="189293"/>
                </a:lnTo>
                <a:lnTo>
                  <a:pt x="143820" y="188556"/>
                </a:lnTo>
                <a:close/>
              </a:path>
              <a:path w="4759959" h="2604135">
                <a:moveTo>
                  <a:pt x="4653093" y="172351"/>
                </a:moveTo>
                <a:lnTo>
                  <a:pt x="4593158" y="172351"/>
                </a:lnTo>
                <a:lnTo>
                  <a:pt x="4616958" y="189293"/>
                </a:lnTo>
                <a:lnTo>
                  <a:pt x="4616958" y="188556"/>
                </a:lnTo>
                <a:lnTo>
                  <a:pt x="4664980" y="188556"/>
                </a:lnTo>
                <a:lnTo>
                  <a:pt x="4664544" y="187921"/>
                </a:lnTo>
                <a:lnTo>
                  <a:pt x="4653093" y="172351"/>
                </a:lnTo>
                <a:close/>
              </a:path>
              <a:path w="4759959" h="2604135">
                <a:moveTo>
                  <a:pt x="167152" y="172351"/>
                </a:moveTo>
                <a:lnTo>
                  <a:pt x="166585" y="172351"/>
                </a:lnTo>
                <a:lnTo>
                  <a:pt x="166585" y="173088"/>
                </a:lnTo>
                <a:lnTo>
                  <a:pt x="167152" y="172351"/>
                </a:lnTo>
                <a:close/>
              </a:path>
              <a:path w="4759959" h="2604135">
                <a:moveTo>
                  <a:pt x="4642258" y="157619"/>
                </a:moveTo>
                <a:lnTo>
                  <a:pt x="4581258" y="157619"/>
                </a:lnTo>
                <a:lnTo>
                  <a:pt x="4593158" y="173088"/>
                </a:lnTo>
                <a:lnTo>
                  <a:pt x="4593158" y="172351"/>
                </a:lnTo>
                <a:lnTo>
                  <a:pt x="4653093" y="172351"/>
                </a:lnTo>
                <a:lnTo>
                  <a:pt x="4642258" y="157619"/>
                </a:lnTo>
                <a:close/>
              </a:path>
              <a:path w="4759959" h="2604135">
                <a:moveTo>
                  <a:pt x="179080" y="157619"/>
                </a:moveTo>
                <a:lnTo>
                  <a:pt x="178485" y="157619"/>
                </a:lnTo>
                <a:lnTo>
                  <a:pt x="178485" y="158356"/>
                </a:lnTo>
                <a:lnTo>
                  <a:pt x="179080" y="157619"/>
                </a:lnTo>
                <a:close/>
              </a:path>
              <a:path w="4759959" h="2604135">
                <a:moveTo>
                  <a:pt x="4609735" y="129628"/>
                </a:moveTo>
                <a:lnTo>
                  <a:pt x="4545558" y="129628"/>
                </a:lnTo>
                <a:lnTo>
                  <a:pt x="4569358" y="143624"/>
                </a:lnTo>
                <a:lnTo>
                  <a:pt x="4581258" y="158356"/>
                </a:lnTo>
                <a:lnTo>
                  <a:pt x="4581258" y="157619"/>
                </a:lnTo>
                <a:lnTo>
                  <a:pt x="4642258" y="157619"/>
                </a:lnTo>
                <a:lnTo>
                  <a:pt x="4640745" y="155562"/>
                </a:lnTo>
                <a:lnTo>
                  <a:pt x="4609735" y="129628"/>
                </a:lnTo>
                <a:close/>
              </a:path>
              <a:path w="4759959" h="2604135">
                <a:moveTo>
                  <a:pt x="214846" y="129628"/>
                </a:moveTo>
                <a:lnTo>
                  <a:pt x="214185" y="129628"/>
                </a:lnTo>
                <a:lnTo>
                  <a:pt x="214185" y="130365"/>
                </a:lnTo>
                <a:lnTo>
                  <a:pt x="214846" y="129628"/>
                </a:lnTo>
                <a:close/>
              </a:path>
              <a:path w="4759959" h="2604135">
                <a:moveTo>
                  <a:pt x="4593726" y="117106"/>
                </a:moveTo>
                <a:lnTo>
                  <a:pt x="4533658" y="117106"/>
                </a:lnTo>
                <a:lnTo>
                  <a:pt x="4545558" y="130365"/>
                </a:lnTo>
                <a:lnTo>
                  <a:pt x="4545558" y="129628"/>
                </a:lnTo>
                <a:lnTo>
                  <a:pt x="4609735" y="129628"/>
                </a:lnTo>
                <a:lnTo>
                  <a:pt x="4605058" y="125717"/>
                </a:lnTo>
                <a:lnTo>
                  <a:pt x="4593726" y="117106"/>
                </a:lnTo>
                <a:close/>
              </a:path>
              <a:path w="4759959" h="2604135">
                <a:moveTo>
                  <a:pt x="227485" y="117106"/>
                </a:moveTo>
                <a:lnTo>
                  <a:pt x="226085" y="117106"/>
                </a:lnTo>
                <a:lnTo>
                  <a:pt x="226085" y="117843"/>
                </a:lnTo>
                <a:lnTo>
                  <a:pt x="227485" y="117106"/>
                </a:lnTo>
                <a:close/>
              </a:path>
              <a:path w="4759959" h="2604135">
                <a:moveTo>
                  <a:pt x="4578216" y="105321"/>
                </a:moveTo>
                <a:lnTo>
                  <a:pt x="4509858" y="105321"/>
                </a:lnTo>
                <a:lnTo>
                  <a:pt x="4533658" y="117843"/>
                </a:lnTo>
                <a:lnTo>
                  <a:pt x="4533658" y="117106"/>
                </a:lnTo>
                <a:lnTo>
                  <a:pt x="4593726" y="117106"/>
                </a:lnTo>
                <a:lnTo>
                  <a:pt x="4578216" y="105321"/>
                </a:lnTo>
                <a:close/>
              </a:path>
              <a:path w="4759959" h="2604135">
                <a:moveTo>
                  <a:pt x="250628" y="105321"/>
                </a:moveTo>
                <a:lnTo>
                  <a:pt x="249885" y="105321"/>
                </a:lnTo>
                <a:lnTo>
                  <a:pt x="249885" y="106057"/>
                </a:lnTo>
                <a:lnTo>
                  <a:pt x="250628" y="105321"/>
                </a:lnTo>
                <a:close/>
              </a:path>
              <a:path w="4759959" h="2604135">
                <a:moveTo>
                  <a:pt x="4562996" y="94272"/>
                </a:moveTo>
                <a:lnTo>
                  <a:pt x="4497959" y="94272"/>
                </a:lnTo>
                <a:lnTo>
                  <a:pt x="4509858" y="106057"/>
                </a:lnTo>
                <a:lnTo>
                  <a:pt x="4509858" y="105321"/>
                </a:lnTo>
                <a:lnTo>
                  <a:pt x="4578216" y="105321"/>
                </a:lnTo>
                <a:lnTo>
                  <a:pt x="4569358" y="98590"/>
                </a:lnTo>
                <a:lnTo>
                  <a:pt x="4562996" y="94272"/>
                </a:lnTo>
                <a:close/>
              </a:path>
              <a:path w="4759959" h="2604135">
                <a:moveTo>
                  <a:pt x="263371" y="94272"/>
                </a:moveTo>
                <a:lnTo>
                  <a:pt x="261785" y="94272"/>
                </a:lnTo>
                <a:lnTo>
                  <a:pt x="261785" y="95008"/>
                </a:lnTo>
                <a:lnTo>
                  <a:pt x="263371" y="94272"/>
                </a:lnTo>
                <a:close/>
              </a:path>
              <a:path w="4759959" h="2604135">
                <a:moveTo>
                  <a:pt x="4547803" y="83959"/>
                </a:moveTo>
                <a:lnTo>
                  <a:pt x="4474159" y="83959"/>
                </a:lnTo>
                <a:lnTo>
                  <a:pt x="4497959" y="95008"/>
                </a:lnTo>
                <a:lnTo>
                  <a:pt x="4497959" y="94272"/>
                </a:lnTo>
                <a:lnTo>
                  <a:pt x="4562996" y="94272"/>
                </a:lnTo>
                <a:lnTo>
                  <a:pt x="4547803" y="83959"/>
                </a:lnTo>
                <a:close/>
              </a:path>
              <a:path w="4759959" h="2604135">
                <a:moveTo>
                  <a:pt x="286500" y="83959"/>
                </a:moveTo>
                <a:lnTo>
                  <a:pt x="285584" y="83959"/>
                </a:lnTo>
                <a:lnTo>
                  <a:pt x="285584" y="84696"/>
                </a:lnTo>
                <a:lnTo>
                  <a:pt x="286500" y="83959"/>
                </a:lnTo>
                <a:close/>
              </a:path>
              <a:path w="4759959" h="2604135">
                <a:moveTo>
                  <a:pt x="4508829" y="59651"/>
                </a:moveTo>
                <a:lnTo>
                  <a:pt x="4414659" y="59651"/>
                </a:lnTo>
                <a:lnTo>
                  <a:pt x="4438459" y="67017"/>
                </a:lnTo>
                <a:lnTo>
                  <a:pt x="4462259" y="75120"/>
                </a:lnTo>
                <a:lnTo>
                  <a:pt x="4474159" y="84696"/>
                </a:lnTo>
                <a:lnTo>
                  <a:pt x="4474159" y="83959"/>
                </a:lnTo>
                <a:lnTo>
                  <a:pt x="4547803" y="83959"/>
                </a:lnTo>
                <a:lnTo>
                  <a:pt x="4533658" y="74358"/>
                </a:lnTo>
                <a:lnTo>
                  <a:pt x="4508829" y="59651"/>
                </a:lnTo>
                <a:close/>
              </a:path>
              <a:path w="4759959" h="2604135">
                <a:moveTo>
                  <a:pt x="347728" y="59651"/>
                </a:moveTo>
                <a:lnTo>
                  <a:pt x="345084" y="59651"/>
                </a:lnTo>
                <a:lnTo>
                  <a:pt x="345084" y="60388"/>
                </a:lnTo>
                <a:lnTo>
                  <a:pt x="347728" y="59651"/>
                </a:lnTo>
                <a:close/>
              </a:path>
              <a:path w="4759959" h="2604135">
                <a:moveTo>
                  <a:pt x="4471127" y="39763"/>
                </a:moveTo>
                <a:lnTo>
                  <a:pt x="4307573" y="39763"/>
                </a:lnTo>
                <a:lnTo>
                  <a:pt x="4367060" y="46393"/>
                </a:lnTo>
                <a:lnTo>
                  <a:pt x="4390859" y="51549"/>
                </a:lnTo>
                <a:lnTo>
                  <a:pt x="4390859" y="53759"/>
                </a:lnTo>
                <a:lnTo>
                  <a:pt x="4414659" y="60388"/>
                </a:lnTo>
                <a:lnTo>
                  <a:pt x="4414659" y="59651"/>
                </a:lnTo>
                <a:lnTo>
                  <a:pt x="4508829" y="59651"/>
                </a:lnTo>
                <a:lnTo>
                  <a:pt x="4497959" y="53212"/>
                </a:lnTo>
                <a:lnTo>
                  <a:pt x="4471127" y="39763"/>
                </a:lnTo>
                <a:close/>
              </a:path>
              <a:path w="4759959" h="2604135">
                <a:moveTo>
                  <a:pt x="422421" y="42710"/>
                </a:moveTo>
                <a:lnTo>
                  <a:pt x="416471" y="42710"/>
                </a:lnTo>
                <a:lnTo>
                  <a:pt x="416471" y="43446"/>
                </a:lnTo>
                <a:lnTo>
                  <a:pt x="422421" y="42710"/>
                </a:lnTo>
                <a:close/>
              </a:path>
            </a:pathLst>
          </a:custGeom>
          <a:solidFill>
            <a:srgbClr val="8064A2"/>
          </a:solidFill>
        </p:spPr>
        <p:txBody>
          <a:bodyPr wrap="square" lIns="0" tIns="0" rIns="0" bIns="0" rtlCol="0"/>
          <a:lstStyle/>
          <a:p>
            <a:endParaRPr/>
          </a:p>
        </p:txBody>
      </p:sp>
      <p:sp>
        <p:nvSpPr>
          <p:cNvPr id="20" name="object 20"/>
          <p:cNvSpPr/>
          <p:nvPr/>
        </p:nvSpPr>
        <p:spPr>
          <a:xfrm>
            <a:off x="5042041" y="3373120"/>
            <a:ext cx="4688840" cy="415925"/>
          </a:xfrm>
          <a:custGeom>
            <a:avLst/>
            <a:gdLst/>
            <a:ahLst/>
            <a:cxnLst/>
            <a:rect l="l" t="t" r="r" b="b"/>
            <a:pathLst>
              <a:path w="4688840" h="415925">
                <a:moveTo>
                  <a:pt x="345071" y="366814"/>
                </a:moveTo>
                <a:lnTo>
                  <a:pt x="345071" y="407352"/>
                </a:lnTo>
                <a:lnTo>
                  <a:pt x="392671" y="413499"/>
                </a:lnTo>
                <a:lnTo>
                  <a:pt x="440270" y="415417"/>
                </a:lnTo>
                <a:lnTo>
                  <a:pt x="4259973" y="415417"/>
                </a:lnTo>
                <a:lnTo>
                  <a:pt x="4319460" y="410489"/>
                </a:lnTo>
                <a:lnTo>
                  <a:pt x="4355160" y="402348"/>
                </a:lnTo>
                <a:lnTo>
                  <a:pt x="4402759" y="390461"/>
                </a:lnTo>
                <a:lnTo>
                  <a:pt x="4436935" y="375653"/>
                </a:lnTo>
                <a:lnTo>
                  <a:pt x="416368" y="375640"/>
                </a:lnTo>
                <a:lnTo>
                  <a:pt x="404571" y="374180"/>
                </a:lnTo>
                <a:lnTo>
                  <a:pt x="392569" y="373430"/>
                </a:lnTo>
                <a:lnTo>
                  <a:pt x="356971" y="369011"/>
                </a:lnTo>
                <a:lnTo>
                  <a:pt x="345071" y="366814"/>
                </a:lnTo>
                <a:close/>
              </a:path>
              <a:path w="4688840" h="415925">
                <a:moveTo>
                  <a:pt x="0" y="0"/>
                </a:moveTo>
                <a:lnTo>
                  <a:pt x="0" y="122986"/>
                </a:lnTo>
                <a:lnTo>
                  <a:pt x="35699" y="182448"/>
                </a:lnTo>
                <a:lnTo>
                  <a:pt x="59499" y="219430"/>
                </a:lnTo>
                <a:lnTo>
                  <a:pt x="83286" y="254177"/>
                </a:lnTo>
                <a:lnTo>
                  <a:pt x="118986" y="286524"/>
                </a:lnTo>
                <a:lnTo>
                  <a:pt x="130886" y="302729"/>
                </a:lnTo>
                <a:lnTo>
                  <a:pt x="154686" y="317461"/>
                </a:lnTo>
                <a:lnTo>
                  <a:pt x="190385" y="342900"/>
                </a:lnTo>
                <a:lnTo>
                  <a:pt x="226085" y="364731"/>
                </a:lnTo>
                <a:lnTo>
                  <a:pt x="261785" y="382828"/>
                </a:lnTo>
                <a:lnTo>
                  <a:pt x="309384" y="397078"/>
                </a:lnTo>
                <a:lnTo>
                  <a:pt x="333184" y="403923"/>
                </a:lnTo>
                <a:lnTo>
                  <a:pt x="333184" y="361657"/>
                </a:lnTo>
                <a:lnTo>
                  <a:pt x="312029" y="355765"/>
                </a:lnTo>
                <a:lnTo>
                  <a:pt x="309384" y="355765"/>
                </a:lnTo>
                <a:lnTo>
                  <a:pt x="287748" y="348399"/>
                </a:lnTo>
                <a:lnTo>
                  <a:pt x="285584" y="348399"/>
                </a:lnTo>
                <a:lnTo>
                  <a:pt x="263768" y="340296"/>
                </a:lnTo>
                <a:lnTo>
                  <a:pt x="261785" y="340296"/>
                </a:lnTo>
                <a:lnTo>
                  <a:pt x="250800" y="331457"/>
                </a:lnTo>
                <a:lnTo>
                  <a:pt x="249885" y="331457"/>
                </a:lnTo>
                <a:lnTo>
                  <a:pt x="227672" y="321144"/>
                </a:lnTo>
                <a:lnTo>
                  <a:pt x="226085" y="321144"/>
                </a:lnTo>
                <a:lnTo>
                  <a:pt x="214929" y="310095"/>
                </a:lnTo>
                <a:lnTo>
                  <a:pt x="214185" y="310095"/>
                </a:lnTo>
                <a:lnTo>
                  <a:pt x="191785" y="298310"/>
                </a:lnTo>
                <a:lnTo>
                  <a:pt x="190385" y="298310"/>
                </a:lnTo>
                <a:lnTo>
                  <a:pt x="179146" y="285788"/>
                </a:lnTo>
                <a:lnTo>
                  <a:pt x="178485" y="285788"/>
                </a:lnTo>
                <a:lnTo>
                  <a:pt x="154686" y="271792"/>
                </a:lnTo>
                <a:lnTo>
                  <a:pt x="143381" y="257797"/>
                </a:lnTo>
                <a:lnTo>
                  <a:pt x="142786" y="257797"/>
                </a:lnTo>
                <a:lnTo>
                  <a:pt x="131427" y="242328"/>
                </a:lnTo>
                <a:lnTo>
                  <a:pt x="130886" y="242328"/>
                </a:lnTo>
                <a:lnTo>
                  <a:pt x="108168" y="226860"/>
                </a:lnTo>
                <a:lnTo>
                  <a:pt x="107086" y="226860"/>
                </a:lnTo>
                <a:lnTo>
                  <a:pt x="95682" y="209918"/>
                </a:lnTo>
                <a:lnTo>
                  <a:pt x="95186" y="209918"/>
                </a:lnTo>
                <a:lnTo>
                  <a:pt x="83782" y="192976"/>
                </a:lnTo>
                <a:lnTo>
                  <a:pt x="83286" y="192976"/>
                </a:lnTo>
                <a:lnTo>
                  <a:pt x="71862" y="175298"/>
                </a:lnTo>
                <a:lnTo>
                  <a:pt x="71386" y="175298"/>
                </a:lnTo>
                <a:lnTo>
                  <a:pt x="59956" y="156883"/>
                </a:lnTo>
                <a:lnTo>
                  <a:pt x="59499" y="156883"/>
                </a:lnTo>
                <a:lnTo>
                  <a:pt x="48040" y="137731"/>
                </a:lnTo>
                <a:lnTo>
                  <a:pt x="47599" y="137731"/>
                </a:lnTo>
                <a:lnTo>
                  <a:pt x="35699" y="117119"/>
                </a:lnTo>
                <a:lnTo>
                  <a:pt x="35699" y="97967"/>
                </a:lnTo>
                <a:lnTo>
                  <a:pt x="24593" y="77343"/>
                </a:lnTo>
                <a:lnTo>
                  <a:pt x="23799" y="77343"/>
                </a:lnTo>
                <a:lnTo>
                  <a:pt x="11899" y="55245"/>
                </a:lnTo>
                <a:lnTo>
                  <a:pt x="11899" y="11785"/>
                </a:lnTo>
                <a:lnTo>
                  <a:pt x="0" y="0"/>
                </a:lnTo>
                <a:close/>
              </a:path>
              <a:path w="4688840" h="415925">
                <a:moveTo>
                  <a:pt x="416471" y="374916"/>
                </a:moveTo>
                <a:lnTo>
                  <a:pt x="416471" y="375653"/>
                </a:lnTo>
                <a:lnTo>
                  <a:pt x="428371" y="375653"/>
                </a:lnTo>
                <a:lnTo>
                  <a:pt x="416471" y="374916"/>
                </a:lnTo>
                <a:close/>
              </a:path>
              <a:path w="4688840" h="415925">
                <a:moveTo>
                  <a:pt x="4331360" y="368274"/>
                </a:moveTo>
                <a:lnTo>
                  <a:pt x="4319460" y="370484"/>
                </a:lnTo>
                <a:lnTo>
                  <a:pt x="4295660" y="373430"/>
                </a:lnTo>
                <a:lnTo>
                  <a:pt x="4259973" y="375640"/>
                </a:lnTo>
                <a:lnTo>
                  <a:pt x="428371" y="375653"/>
                </a:lnTo>
                <a:lnTo>
                  <a:pt x="4436964" y="375640"/>
                </a:lnTo>
                <a:lnTo>
                  <a:pt x="4438459" y="374992"/>
                </a:lnTo>
                <a:lnTo>
                  <a:pt x="4449790" y="369011"/>
                </a:lnTo>
                <a:lnTo>
                  <a:pt x="4331360" y="369011"/>
                </a:lnTo>
                <a:lnTo>
                  <a:pt x="4331360" y="368274"/>
                </a:lnTo>
                <a:close/>
              </a:path>
              <a:path w="4688840" h="415925">
                <a:moveTo>
                  <a:pt x="4378960" y="355028"/>
                </a:moveTo>
                <a:lnTo>
                  <a:pt x="4355160" y="361657"/>
                </a:lnTo>
                <a:lnTo>
                  <a:pt x="4355108" y="363867"/>
                </a:lnTo>
                <a:lnTo>
                  <a:pt x="4343191" y="366814"/>
                </a:lnTo>
                <a:lnTo>
                  <a:pt x="4331360" y="369011"/>
                </a:lnTo>
                <a:lnTo>
                  <a:pt x="4449790" y="369011"/>
                </a:lnTo>
                <a:lnTo>
                  <a:pt x="4474159" y="356146"/>
                </a:lnTo>
                <a:lnTo>
                  <a:pt x="4474776" y="355765"/>
                </a:lnTo>
                <a:lnTo>
                  <a:pt x="4378960" y="355765"/>
                </a:lnTo>
                <a:lnTo>
                  <a:pt x="4378960" y="355028"/>
                </a:lnTo>
                <a:close/>
              </a:path>
              <a:path w="4688840" h="415925">
                <a:moveTo>
                  <a:pt x="345071" y="363867"/>
                </a:moveTo>
                <a:lnTo>
                  <a:pt x="333184" y="363867"/>
                </a:lnTo>
                <a:lnTo>
                  <a:pt x="345071" y="366814"/>
                </a:lnTo>
                <a:lnTo>
                  <a:pt x="345071" y="363867"/>
                </a:lnTo>
                <a:close/>
              </a:path>
              <a:path w="4688840" h="415925">
                <a:moveTo>
                  <a:pt x="309384" y="355028"/>
                </a:moveTo>
                <a:lnTo>
                  <a:pt x="309384" y="355765"/>
                </a:lnTo>
                <a:lnTo>
                  <a:pt x="312029" y="355765"/>
                </a:lnTo>
                <a:lnTo>
                  <a:pt x="309384" y="355028"/>
                </a:lnTo>
                <a:close/>
              </a:path>
              <a:path w="4688840" h="415925">
                <a:moveTo>
                  <a:pt x="4402759" y="347662"/>
                </a:moveTo>
                <a:lnTo>
                  <a:pt x="4378960" y="355765"/>
                </a:lnTo>
                <a:lnTo>
                  <a:pt x="4474776" y="355765"/>
                </a:lnTo>
                <a:lnTo>
                  <a:pt x="4486703" y="348399"/>
                </a:lnTo>
                <a:lnTo>
                  <a:pt x="4402759" y="348399"/>
                </a:lnTo>
                <a:lnTo>
                  <a:pt x="4402759" y="347662"/>
                </a:lnTo>
                <a:close/>
              </a:path>
              <a:path w="4688840" h="415925">
                <a:moveTo>
                  <a:pt x="285584" y="347662"/>
                </a:moveTo>
                <a:lnTo>
                  <a:pt x="285584" y="348399"/>
                </a:lnTo>
                <a:lnTo>
                  <a:pt x="287748" y="348399"/>
                </a:lnTo>
                <a:lnTo>
                  <a:pt x="285584" y="347662"/>
                </a:lnTo>
                <a:close/>
              </a:path>
              <a:path w="4688840" h="415925">
                <a:moveTo>
                  <a:pt x="4426559" y="339559"/>
                </a:moveTo>
                <a:lnTo>
                  <a:pt x="4402759" y="348399"/>
                </a:lnTo>
                <a:lnTo>
                  <a:pt x="4486703" y="348399"/>
                </a:lnTo>
                <a:lnTo>
                  <a:pt x="4499823" y="340296"/>
                </a:lnTo>
                <a:lnTo>
                  <a:pt x="4426559" y="340296"/>
                </a:lnTo>
                <a:lnTo>
                  <a:pt x="4426559" y="339559"/>
                </a:lnTo>
                <a:close/>
              </a:path>
              <a:path w="4688840" h="415925">
                <a:moveTo>
                  <a:pt x="261785" y="339559"/>
                </a:moveTo>
                <a:lnTo>
                  <a:pt x="261785" y="340296"/>
                </a:lnTo>
                <a:lnTo>
                  <a:pt x="263768" y="340296"/>
                </a:lnTo>
                <a:lnTo>
                  <a:pt x="261785" y="339559"/>
                </a:lnTo>
                <a:close/>
              </a:path>
              <a:path w="4688840" h="415925">
                <a:moveTo>
                  <a:pt x="4438459" y="330720"/>
                </a:moveTo>
                <a:lnTo>
                  <a:pt x="4426559" y="340296"/>
                </a:lnTo>
                <a:lnTo>
                  <a:pt x="4499823" y="340296"/>
                </a:lnTo>
                <a:lnTo>
                  <a:pt x="4509858" y="334098"/>
                </a:lnTo>
                <a:lnTo>
                  <a:pt x="4513620" y="331457"/>
                </a:lnTo>
                <a:lnTo>
                  <a:pt x="4438459" y="331457"/>
                </a:lnTo>
                <a:lnTo>
                  <a:pt x="4438459" y="330720"/>
                </a:lnTo>
                <a:close/>
              </a:path>
              <a:path w="4688840" h="415925">
                <a:moveTo>
                  <a:pt x="249885" y="330720"/>
                </a:moveTo>
                <a:lnTo>
                  <a:pt x="249885" y="331457"/>
                </a:lnTo>
                <a:lnTo>
                  <a:pt x="250800" y="331457"/>
                </a:lnTo>
                <a:lnTo>
                  <a:pt x="249885" y="330720"/>
                </a:lnTo>
                <a:close/>
              </a:path>
              <a:path w="4688840" h="415925">
                <a:moveTo>
                  <a:pt x="4462259" y="320408"/>
                </a:moveTo>
                <a:lnTo>
                  <a:pt x="4438459" y="331457"/>
                </a:lnTo>
                <a:lnTo>
                  <a:pt x="4513620" y="331457"/>
                </a:lnTo>
                <a:lnTo>
                  <a:pt x="4528305" y="321144"/>
                </a:lnTo>
                <a:lnTo>
                  <a:pt x="4462259" y="321144"/>
                </a:lnTo>
                <a:lnTo>
                  <a:pt x="4462259" y="320408"/>
                </a:lnTo>
                <a:close/>
              </a:path>
              <a:path w="4688840" h="415925">
                <a:moveTo>
                  <a:pt x="226085" y="320408"/>
                </a:moveTo>
                <a:lnTo>
                  <a:pt x="226085" y="321144"/>
                </a:lnTo>
                <a:lnTo>
                  <a:pt x="227672" y="321144"/>
                </a:lnTo>
                <a:lnTo>
                  <a:pt x="226085" y="320408"/>
                </a:lnTo>
                <a:close/>
              </a:path>
              <a:path w="4688840" h="415925">
                <a:moveTo>
                  <a:pt x="4474159" y="309359"/>
                </a:moveTo>
                <a:lnTo>
                  <a:pt x="4462259" y="321144"/>
                </a:lnTo>
                <a:lnTo>
                  <a:pt x="4528305" y="321144"/>
                </a:lnTo>
                <a:lnTo>
                  <a:pt x="4544039" y="310095"/>
                </a:lnTo>
                <a:lnTo>
                  <a:pt x="4474159" y="310095"/>
                </a:lnTo>
                <a:lnTo>
                  <a:pt x="4474159" y="309359"/>
                </a:lnTo>
                <a:close/>
              </a:path>
              <a:path w="4688840" h="415925">
                <a:moveTo>
                  <a:pt x="214185" y="309359"/>
                </a:moveTo>
                <a:lnTo>
                  <a:pt x="214185" y="310095"/>
                </a:lnTo>
                <a:lnTo>
                  <a:pt x="214929" y="310095"/>
                </a:lnTo>
                <a:lnTo>
                  <a:pt x="214185" y="309359"/>
                </a:lnTo>
                <a:close/>
              </a:path>
              <a:path w="4688840" h="415925">
                <a:moveTo>
                  <a:pt x="4497959" y="297573"/>
                </a:moveTo>
                <a:lnTo>
                  <a:pt x="4474159" y="310095"/>
                </a:lnTo>
                <a:lnTo>
                  <a:pt x="4544039" y="310095"/>
                </a:lnTo>
                <a:lnTo>
                  <a:pt x="4545558" y="309029"/>
                </a:lnTo>
                <a:lnTo>
                  <a:pt x="4559274" y="298310"/>
                </a:lnTo>
                <a:lnTo>
                  <a:pt x="4497959" y="298310"/>
                </a:lnTo>
                <a:lnTo>
                  <a:pt x="4497959" y="297573"/>
                </a:lnTo>
                <a:close/>
              </a:path>
              <a:path w="4688840" h="415925">
                <a:moveTo>
                  <a:pt x="190385" y="297573"/>
                </a:moveTo>
                <a:lnTo>
                  <a:pt x="190385" y="298310"/>
                </a:lnTo>
                <a:lnTo>
                  <a:pt x="191785" y="298310"/>
                </a:lnTo>
                <a:lnTo>
                  <a:pt x="190385" y="297573"/>
                </a:lnTo>
                <a:close/>
              </a:path>
              <a:path w="4688840" h="415925">
                <a:moveTo>
                  <a:pt x="4509858" y="285051"/>
                </a:moveTo>
                <a:lnTo>
                  <a:pt x="4497959" y="298310"/>
                </a:lnTo>
                <a:lnTo>
                  <a:pt x="4559274" y="298310"/>
                </a:lnTo>
                <a:lnTo>
                  <a:pt x="4575297" y="285788"/>
                </a:lnTo>
                <a:lnTo>
                  <a:pt x="4509858" y="285788"/>
                </a:lnTo>
                <a:lnTo>
                  <a:pt x="4509858" y="285051"/>
                </a:lnTo>
                <a:close/>
              </a:path>
              <a:path w="4688840" h="415925">
                <a:moveTo>
                  <a:pt x="178485" y="285051"/>
                </a:moveTo>
                <a:lnTo>
                  <a:pt x="178485" y="285788"/>
                </a:lnTo>
                <a:lnTo>
                  <a:pt x="179146" y="285788"/>
                </a:lnTo>
                <a:lnTo>
                  <a:pt x="178485" y="285051"/>
                </a:lnTo>
                <a:close/>
              </a:path>
              <a:path w="4688840" h="415925">
                <a:moveTo>
                  <a:pt x="4545558" y="257060"/>
                </a:moveTo>
                <a:lnTo>
                  <a:pt x="4533658" y="271792"/>
                </a:lnTo>
                <a:lnTo>
                  <a:pt x="4509858" y="285788"/>
                </a:lnTo>
                <a:lnTo>
                  <a:pt x="4575297" y="285788"/>
                </a:lnTo>
                <a:lnTo>
                  <a:pt x="4581245" y="281139"/>
                </a:lnTo>
                <a:lnTo>
                  <a:pt x="4599426" y="257797"/>
                </a:lnTo>
                <a:lnTo>
                  <a:pt x="4545558" y="257797"/>
                </a:lnTo>
                <a:lnTo>
                  <a:pt x="4545558" y="257060"/>
                </a:lnTo>
                <a:close/>
              </a:path>
              <a:path w="4688840" h="415925">
                <a:moveTo>
                  <a:pt x="142786" y="257060"/>
                </a:moveTo>
                <a:lnTo>
                  <a:pt x="142786" y="257797"/>
                </a:lnTo>
                <a:lnTo>
                  <a:pt x="143381" y="257797"/>
                </a:lnTo>
                <a:lnTo>
                  <a:pt x="142786" y="257060"/>
                </a:lnTo>
                <a:close/>
              </a:path>
              <a:path w="4688840" h="415925">
                <a:moveTo>
                  <a:pt x="4581245" y="226123"/>
                </a:moveTo>
                <a:lnTo>
                  <a:pt x="4557445" y="242328"/>
                </a:lnTo>
                <a:lnTo>
                  <a:pt x="4545558" y="257797"/>
                </a:lnTo>
                <a:lnTo>
                  <a:pt x="4599426" y="257797"/>
                </a:lnTo>
                <a:lnTo>
                  <a:pt x="4605045" y="250583"/>
                </a:lnTo>
                <a:lnTo>
                  <a:pt x="4622151" y="226860"/>
                </a:lnTo>
                <a:lnTo>
                  <a:pt x="4581245" y="226860"/>
                </a:lnTo>
                <a:lnTo>
                  <a:pt x="4581245" y="226123"/>
                </a:lnTo>
                <a:close/>
              </a:path>
              <a:path w="4688840" h="415925">
                <a:moveTo>
                  <a:pt x="130886" y="241592"/>
                </a:moveTo>
                <a:lnTo>
                  <a:pt x="130886" y="242328"/>
                </a:lnTo>
                <a:lnTo>
                  <a:pt x="131427" y="242328"/>
                </a:lnTo>
                <a:lnTo>
                  <a:pt x="130886" y="241592"/>
                </a:lnTo>
                <a:close/>
              </a:path>
              <a:path w="4688840" h="415925">
                <a:moveTo>
                  <a:pt x="107086" y="226123"/>
                </a:moveTo>
                <a:lnTo>
                  <a:pt x="107086" y="226860"/>
                </a:lnTo>
                <a:lnTo>
                  <a:pt x="108168" y="226860"/>
                </a:lnTo>
                <a:lnTo>
                  <a:pt x="107086" y="226123"/>
                </a:lnTo>
                <a:close/>
              </a:path>
              <a:path w="4688840" h="415925">
                <a:moveTo>
                  <a:pt x="4605045" y="192239"/>
                </a:moveTo>
                <a:lnTo>
                  <a:pt x="4593145" y="209918"/>
                </a:lnTo>
                <a:lnTo>
                  <a:pt x="4581245" y="226860"/>
                </a:lnTo>
                <a:lnTo>
                  <a:pt x="4622151" y="226860"/>
                </a:lnTo>
                <a:lnTo>
                  <a:pt x="4628845" y="217576"/>
                </a:lnTo>
                <a:lnTo>
                  <a:pt x="4645433" y="192976"/>
                </a:lnTo>
                <a:lnTo>
                  <a:pt x="4605045" y="192976"/>
                </a:lnTo>
                <a:lnTo>
                  <a:pt x="4605045" y="192239"/>
                </a:lnTo>
                <a:close/>
              </a:path>
              <a:path w="4688840" h="415925">
                <a:moveTo>
                  <a:pt x="95186" y="209181"/>
                </a:moveTo>
                <a:lnTo>
                  <a:pt x="95186" y="209918"/>
                </a:lnTo>
                <a:lnTo>
                  <a:pt x="95682" y="209918"/>
                </a:lnTo>
                <a:lnTo>
                  <a:pt x="95186" y="209181"/>
                </a:lnTo>
                <a:close/>
              </a:path>
              <a:path w="4688840" h="415925">
                <a:moveTo>
                  <a:pt x="83286" y="192239"/>
                </a:moveTo>
                <a:lnTo>
                  <a:pt x="83286" y="192976"/>
                </a:lnTo>
                <a:lnTo>
                  <a:pt x="83782" y="192976"/>
                </a:lnTo>
                <a:lnTo>
                  <a:pt x="83286" y="192239"/>
                </a:lnTo>
                <a:close/>
              </a:path>
              <a:path w="4688840" h="415925">
                <a:moveTo>
                  <a:pt x="4616945" y="174561"/>
                </a:moveTo>
                <a:lnTo>
                  <a:pt x="4605045" y="192976"/>
                </a:lnTo>
                <a:lnTo>
                  <a:pt x="4645433" y="192976"/>
                </a:lnTo>
                <a:lnTo>
                  <a:pt x="4652645" y="182283"/>
                </a:lnTo>
                <a:lnTo>
                  <a:pt x="4657091" y="175298"/>
                </a:lnTo>
                <a:lnTo>
                  <a:pt x="4616945" y="175298"/>
                </a:lnTo>
                <a:lnTo>
                  <a:pt x="4616945" y="174561"/>
                </a:lnTo>
                <a:close/>
              </a:path>
              <a:path w="4688840" h="415925">
                <a:moveTo>
                  <a:pt x="71386" y="174561"/>
                </a:moveTo>
                <a:lnTo>
                  <a:pt x="71386" y="175298"/>
                </a:lnTo>
                <a:lnTo>
                  <a:pt x="71862" y="175298"/>
                </a:lnTo>
                <a:lnTo>
                  <a:pt x="71386" y="174561"/>
                </a:lnTo>
                <a:close/>
              </a:path>
              <a:path w="4688840" h="415925">
                <a:moveTo>
                  <a:pt x="4628845" y="156146"/>
                </a:moveTo>
                <a:lnTo>
                  <a:pt x="4616945" y="175298"/>
                </a:lnTo>
                <a:lnTo>
                  <a:pt x="4657091" y="175298"/>
                </a:lnTo>
                <a:lnTo>
                  <a:pt x="4668813" y="156883"/>
                </a:lnTo>
                <a:lnTo>
                  <a:pt x="4628845" y="156883"/>
                </a:lnTo>
                <a:lnTo>
                  <a:pt x="4628845" y="156146"/>
                </a:lnTo>
                <a:close/>
              </a:path>
              <a:path w="4688840" h="415925">
                <a:moveTo>
                  <a:pt x="59499" y="156146"/>
                </a:moveTo>
                <a:lnTo>
                  <a:pt x="59499" y="156883"/>
                </a:lnTo>
                <a:lnTo>
                  <a:pt x="59956" y="156883"/>
                </a:lnTo>
                <a:lnTo>
                  <a:pt x="59499" y="156146"/>
                </a:lnTo>
                <a:close/>
              </a:path>
              <a:path w="4688840" h="415925">
                <a:moveTo>
                  <a:pt x="4640745" y="136994"/>
                </a:moveTo>
                <a:lnTo>
                  <a:pt x="4628845" y="156883"/>
                </a:lnTo>
                <a:lnTo>
                  <a:pt x="4668813" y="156883"/>
                </a:lnTo>
                <a:lnTo>
                  <a:pt x="4676444" y="144894"/>
                </a:lnTo>
                <a:lnTo>
                  <a:pt x="4680783" y="137731"/>
                </a:lnTo>
                <a:lnTo>
                  <a:pt x="4640745" y="137731"/>
                </a:lnTo>
                <a:lnTo>
                  <a:pt x="4640745" y="136994"/>
                </a:lnTo>
                <a:close/>
              </a:path>
              <a:path w="4688840" h="415925">
                <a:moveTo>
                  <a:pt x="47599" y="136994"/>
                </a:moveTo>
                <a:lnTo>
                  <a:pt x="47599" y="137731"/>
                </a:lnTo>
                <a:lnTo>
                  <a:pt x="48040" y="137731"/>
                </a:lnTo>
                <a:lnTo>
                  <a:pt x="47599" y="136994"/>
                </a:lnTo>
                <a:close/>
              </a:path>
              <a:path w="4688840" h="415925">
                <a:moveTo>
                  <a:pt x="4664544" y="76606"/>
                </a:moveTo>
                <a:lnTo>
                  <a:pt x="4652645" y="97967"/>
                </a:lnTo>
                <a:lnTo>
                  <a:pt x="4652637" y="117119"/>
                </a:lnTo>
                <a:lnTo>
                  <a:pt x="4640745" y="137731"/>
                </a:lnTo>
                <a:lnTo>
                  <a:pt x="4680783" y="137731"/>
                </a:lnTo>
                <a:lnTo>
                  <a:pt x="4688344" y="125247"/>
                </a:lnTo>
                <a:lnTo>
                  <a:pt x="4688344" y="77343"/>
                </a:lnTo>
                <a:lnTo>
                  <a:pt x="4664544" y="77343"/>
                </a:lnTo>
                <a:lnTo>
                  <a:pt x="4664544" y="76606"/>
                </a:lnTo>
                <a:close/>
              </a:path>
              <a:path w="4688840" h="415925">
                <a:moveTo>
                  <a:pt x="23799" y="75869"/>
                </a:moveTo>
                <a:lnTo>
                  <a:pt x="23799" y="77343"/>
                </a:lnTo>
                <a:lnTo>
                  <a:pt x="24593" y="77343"/>
                </a:lnTo>
                <a:lnTo>
                  <a:pt x="23799" y="75869"/>
                </a:lnTo>
                <a:close/>
              </a:path>
              <a:path w="4688840" h="415925">
                <a:moveTo>
                  <a:pt x="4688344" y="736"/>
                </a:moveTo>
                <a:lnTo>
                  <a:pt x="4676444" y="22834"/>
                </a:lnTo>
                <a:lnTo>
                  <a:pt x="4676444" y="55245"/>
                </a:lnTo>
                <a:lnTo>
                  <a:pt x="4664544" y="77343"/>
                </a:lnTo>
                <a:lnTo>
                  <a:pt x="4688344" y="77343"/>
                </a:lnTo>
                <a:lnTo>
                  <a:pt x="4688344" y="736"/>
                </a:lnTo>
                <a:close/>
              </a:path>
            </a:pathLst>
          </a:custGeom>
          <a:solidFill>
            <a:srgbClr val="8064A2"/>
          </a:solidFill>
        </p:spPr>
        <p:txBody>
          <a:bodyPr wrap="square" lIns="0" tIns="0" rIns="0" bIns="0" rtlCol="0"/>
          <a:lstStyle/>
          <a:p>
            <a:endParaRPr/>
          </a:p>
        </p:txBody>
      </p:sp>
      <p:sp>
        <p:nvSpPr>
          <p:cNvPr id="21" name="object 21"/>
          <p:cNvSpPr/>
          <p:nvPr/>
        </p:nvSpPr>
        <p:spPr>
          <a:xfrm>
            <a:off x="9772039" y="1364509"/>
            <a:ext cx="0" cy="1986914"/>
          </a:xfrm>
          <a:custGeom>
            <a:avLst/>
            <a:gdLst/>
            <a:ahLst/>
            <a:cxnLst/>
            <a:rect l="l" t="t" r="r" b="b"/>
            <a:pathLst>
              <a:path h="1986914">
                <a:moveTo>
                  <a:pt x="0" y="0"/>
                </a:moveTo>
                <a:lnTo>
                  <a:pt x="0" y="1986686"/>
                </a:lnTo>
              </a:path>
            </a:pathLst>
          </a:custGeom>
          <a:ln w="11899">
            <a:solidFill>
              <a:srgbClr val="8064A2"/>
            </a:solidFill>
          </a:ln>
        </p:spPr>
        <p:txBody>
          <a:bodyPr wrap="square" lIns="0" tIns="0" rIns="0" bIns="0" rtlCol="0"/>
          <a:lstStyle/>
          <a:p>
            <a:endParaRPr/>
          </a:p>
        </p:txBody>
      </p:sp>
      <p:sp>
        <p:nvSpPr>
          <p:cNvPr id="22" name="object 22"/>
          <p:cNvSpPr txBox="1"/>
          <p:nvPr/>
        </p:nvSpPr>
        <p:spPr>
          <a:xfrm>
            <a:off x="5245915" y="982766"/>
            <a:ext cx="2842260" cy="299720"/>
          </a:xfrm>
          <a:prstGeom prst="rect">
            <a:avLst/>
          </a:prstGeom>
        </p:spPr>
        <p:txBody>
          <a:bodyPr vert="horz" wrap="square" lIns="0" tIns="12700" rIns="0" bIns="0" rtlCol="0">
            <a:spAutoFit/>
          </a:bodyPr>
          <a:lstStyle/>
          <a:p>
            <a:pPr marL="12700">
              <a:lnSpc>
                <a:spcPct val="100000"/>
              </a:lnSpc>
              <a:spcBef>
                <a:spcPts val="100"/>
              </a:spcBef>
              <a:tabLst>
                <a:tab pos="2676525" algn="l"/>
              </a:tabLst>
            </a:pPr>
            <a:r>
              <a:rPr sz="1200" u="sng" spc="15" dirty="0">
                <a:uFill>
                  <a:solidFill>
                    <a:srgbClr val="000000"/>
                  </a:solidFill>
                </a:uFill>
                <a:latin typeface="メイリオ"/>
                <a:cs typeface="メイリオ"/>
              </a:rPr>
              <a:t>株式会</a:t>
            </a:r>
            <a:r>
              <a:rPr sz="1200" u="sng" dirty="0">
                <a:uFill>
                  <a:solidFill>
                    <a:srgbClr val="000000"/>
                  </a:solidFill>
                </a:uFill>
                <a:latin typeface="メイリオ"/>
                <a:cs typeface="メイリオ"/>
              </a:rPr>
              <a:t>社</a:t>
            </a:r>
            <a:r>
              <a:rPr sz="1200" u="sng" spc="-15" dirty="0">
                <a:uFill>
                  <a:solidFill>
                    <a:srgbClr val="000000"/>
                  </a:solidFill>
                </a:uFill>
                <a:latin typeface="メイリオ"/>
                <a:cs typeface="メイリオ"/>
              </a:rPr>
              <a:t> </a:t>
            </a:r>
            <a:r>
              <a:rPr sz="1800" u="sng" spc="5" dirty="0">
                <a:uFill>
                  <a:solidFill>
                    <a:srgbClr val="000000"/>
                  </a:solidFill>
                </a:uFill>
                <a:latin typeface="メイリオ"/>
                <a:cs typeface="メイリオ"/>
              </a:rPr>
              <a:t>久代屋ランドリ</a:t>
            </a:r>
            <a:r>
              <a:rPr sz="1800" u="sng" dirty="0">
                <a:uFill>
                  <a:solidFill>
                    <a:srgbClr val="000000"/>
                  </a:solidFill>
                </a:uFill>
                <a:latin typeface="メイリオ"/>
                <a:cs typeface="メイリオ"/>
              </a:rPr>
              <a:t>ー	</a:t>
            </a:r>
            <a:r>
              <a:rPr sz="1200" u="sng" dirty="0">
                <a:uFill>
                  <a:solidFill>
                    <a:srgbClr val="000000"/>
                  </a:solidFill>
                </a:uFill>
                <a:latin typeface="メイリオ"/>
                <a:cs typeface="メイリオ"/>
              </a:rPr>
              <a:t>他</a:t>
            </a:r>
            <a:endParaRPr sz="1200">
              <a:latin typeface="メイリオ"/>
              <a:cs typeface="メイリオ"/>
            </a:endParaRPr>
          </a:p>
        </p:txBody>
      </p:sp>
      <p:sp>
        <p:nvSpPr>
          <p:cNvPr id="23" name="object 23"/>
          <p:cNvSpPr txBox="1"/>
          <p:nvPr/>
        </p:nvSpPr>
        <p:spPr>
          <a:xfrm>
            <a:off x="5089616" y="1188296"/>
            <a:ext cx="4591685" cy="1544320"/>
          </a:xfrm>
          <a:prstGeom prst="rect">
            <a:avLst/>
          </a:prstGeom>
        </p:spPr>
        <p:txBody>
          <a:bodyPr vert="horz" wrap="square" lIns="0" tIns="93345" rIns="0" bIns="0" rtlCol="0">
            <a:spAutoFit/>
          </a:bodyPr>
          <a:lstStyle/>
          <a:p>
            <a:pPr marL="168910">
              <a:lnSpc>
                <a:spcPct val="100000"/>
              </a:lnSpc>
              <a:spcBef>
                <a:spcPts val="735"/>
              </a:spcBef>
            </a:pPr>
            <a:r>
              <a:rPr sz="1200" u="sng" spc="10" dirty="0">
                <a:uFill>
                  <a:solidFill>
                    <a:srgbClr val="000000"/>
                  </a:solidFill>
                </a:uFill>
                <a:latin typeface="メイリオ"/>
                <a:cs typeface="メイリオ"/>
              </a:rPr>
              <a:t>（岡山県他</a:t>
            </a:r>
            <a:r>
              <a:rPr sz="1200" u="sng" dirty="0">
                <a:uFill>
                  <a:solidFill>
                    <a:srgbClr val="000000"/>
                  </a:solidFill>
                </a:uFill>
                <a:latin typeface="メイリオ"/>
                <a:cs typeface="メイリオ"/>
              </a:rPr>
              <a:t>）</a:t>
            </a:r>
            <a:endParaRPr sz="1200">
              <a:latin typeface="メイリオ"/>
              <a:cs typeface="メイリオ"/>
            </a:endParaRPr>
          </a:p>
          <a:p>
            <a:pPr marL="182880" marR="5080" indent="-170180">
              <a:lnSpc>
                <a:spcPct val="100000"/>
              </a:lnSpc>
              <a:spcBef>
                <a:spcPts val="640"/>
              </a:spcBef>
              <a:buFont typeface="Arial"/>
              <a:buChar char="•"/>
              <a:tabLst>
                <a:tab pos="183515" algn="l"/>
              </a:tabLst>
            </a:pPr>
            <a:r>
              <a:rPr sz="1200" spc="-15" dirty="0">
                <a:latin typeface="メイリオ"/>
                <a:cs typeface="メイリオ"/>
              </a:rPr>
              <a:t>クリーニングの24時間3</a:t>
            </a:r>
            <a:r>
              <a:rPr sz="1200" spc="-5" dirty="0">
                <a:latin typeface="メイリオ"/>
                <a:cs typeface="メイリオ"/>
              </a:rPr>
              <a:t>6</a:t>
            </a:r>
            <a:r>
              <a:rPr sz="1200" spc="-15" dirty="0">
                <a:latin typeface="メイリオ"/>
                <a:cs typeface="メイリオ"/>
              </a:rPr>
              <a:t>5</a:t>
            </a:r>
            <a:r>
              <a:rPr sz="1200" dirty="0">
                <a:latin typeface="メイリオ"/>
                <a:cs typeface="メイリオ"/>
              </a:rPr>
              <a:t>日</a:t>
            </a:r>
            <a:r>
              <a:rPr sz="1200" spc="-15" dirty="0">
                <a:latin typeface="メイリオ"/>
                <a:cs typeface="メイリオ"/>
              </a:rPr>
              <a:t>の受付</a:t>
            </a:r>
            <a:r>
              <a:rPr sz="1200" dirty="0">
                <a:latin typeface="メイリオ"/>
                <a:cs typeface="メイリオ"/>
              </a:rPr>
              <a:t>ボ</a:t>
            </a:r>
            <a:r>
              <a:rPr sz="1200" spc="-15" dirty="0">
                <a:latin typeface="メイリオ"/>
                <a:cs typeface="メイリオ"/>
              </a:rPr>
              <a:t>ックス</a:t>
            </a:r>
            <a:r>
              <a:rPr sz="1200" dirty="0">
                <a:latin typeface="メイリオ"/>
                <a:cs typeface="メイリオ"/>
              </a:rPr>
              <a:t>の</a:t>
            </a:r>
            <a:r>
              <a:rPr sz="1200" spc="200" dirty="0">
                <a:latin typeface="メイリオ"/>
                <a:cs typeface="メイリオ"/>
              </a:rPr>
              <a:t>設置・</a:t>
            </a:r>
            <a:r>
              <a:rPr sz="1200" dirty="0">
                <a:latin typeface="メイリオ"/>
                <a:cs typeface="メイリオ"/>
              </a:rPr>
              <a:t>自</a:t>
            </a:r>
            <a:r>
              <a:rPr sz="1200" spc="-15" dirty="0">
                <a:latin typeface="メイリオ"/>
                <a:cs typeface="メイリオ"/>
              </a:rPr>
              <a:t>動引取</a:t>
            </a:r>
            <a:r>
              <a:rPr sz="1200" spc="-640" dirty="0">
                <a:latin typeface="メイリオ"/>
                <a:cs typeface="メイリオ"/>
              </a:rPr>
              <a:t>シ </a:t>
            </a:r>
            <a:r>
              <a:rPr sz="1200" spc="-15" dirty="0">
                <a:latin typeface="メイリオ"/>
                <a:cs typeface="メイリオ"/>
              </a:rPr>
              <a:t>ステ</a:t>
            </a:r>
            <a:r>
              <a:rPr sz="1200" spc="-75" dirty="0">
                <a:latin typeface="メイリオ"/>
                <a:cs typeface="メイリオ"/>
              </a:rPr>
              <a:t>ム</a:t>
            </a:r>
            <a:r>
              <a:rPr sz="1200" spc="-15" dirty="0">
                <a:latin typeface="メイリオ"/>
                <a:cs typeface="メイリオ"/>
              </a:rPr>
              <a:t>の構築を全国10社のクリーニング</a:t>
            </a:r>
            <a:r>
              <a:rPr sz="1200" dirty="0">
                <a:latin typeface="メイリオ"/>
                <a:cs typeface="メイリオ"/>
              </a:rPr>
              <a:t>店</a:t>
            </a:r>
            <a:r>
              <a:rPr sz="1200" spc="-15" dirty="0">
                <a:latin typeface="メイリオ"/>
                <a:cs typeface="メイリオ"/>
              </a:rPr>
              <a:t>で共同</a:t>
            </a:r>
            <a:r>
              <a:rPr sz="1200" dirty="0">
                <a:latin typeface="メイリオ"/>
                <a:cs typeface="メイリオ"/>
              </a:rPr>
              <a:t>導</a:t>
            </a:r>
            <a:r>
              <a:rPr sz="1200" spc="-15" dirty="0">
                <a:latin typeface="メイリオ"/>
                <a:cs typeface="メイリオ"/>
              </a:rPr>
              <a:t>入</a:t>
            </a:r>
            <a:r>
              <a:rPr sz="1200" dirty="0">
                <a:latin typeface="メイリオ"/>
                <a:cs typeface="メイリオ"/>
              </a:rPr>
              <a:t>。</a:t>
            </a:r>
            <a:endParaRPr sz="1200">
              <a:latin typeface="メイリオ"/>
              <a:cs typeface="メイリオ"/>
            </a:endParaRPr>
          </a:p>
          <a:p>
            <a:pPr marL="182880" marR="128270" indent="-170180" algn="just">
              <a:lnSpc>
                <a:spcPct val="100000"/>
              </a:lnSpc>
              <a:spcBef>
                <a:spcPts val="600"/>
              </a:spcBef>
              <a:buFont typeface="Arial"/>
              <a:buChar char="•"/>
              <a:tabLst>
                <a:tab pos="183515" algn="l"/>
              </a:tabLst>
            </a:pPr>
            <a:r>
              <a:rPr sz="1200" dirty="0">
                <a:latin typeface="メイリオ"/>
                <a:cs typeface="メイリオ"/>
              </a:rPr>
              <a:t>顧客</a:t>
            </a:r>
            <a:r>
              <a:rPr sz="1200" spc="-15" dirty="0">
                <a:latin typeface="メイリオ"/>
                <a:cs typeface="メイリオ"/>
              </a:rPr>
              <a:t>の</a:t>
            </a:r>
            <a:r>
              <a:rPr sz="1200" dirty="0">
                <a:latin typeface="メイリオ"/>
                <a:cs typeface="メイリオ"/>
              </a:rPr>
              <a:t>待ち時間が短</a:t>
            </a:r>
            <a:r>
              <a:rPr sz="1200" spc="-15" dirty="0">
                <a:latin typeface="メイリオ"/>
                <a:cs typeface="メイリオ"/>
              </a:rPr>
              <a:t>縮され、24時間利用が可能となる。また、 顧客データをクリーニング店間で共有</a:t>
            </a:r>
            <a:r>
              <a:rPr sz="1200" spc="140" dirty="0">
                <a:latin typeface="メイリオ"/>
                <a:cs typeface="メイリオ"/>
              </a:rPr>
              <a:t>・分析し</a:t>
            </a:r>
            <a:r>
              <a:rPr sz="1200" dirty="0">
                <a:latin typeface="メイリオ"/>
                <a:cs typeface="メイリオ"/>
              </a:rPr>
              <a:t>、</a:t>
            </a:r>
            <a:r>
              <a:rPr sz="1200" spc="-15" dirty="0">
                <a:latin typeface="メイリオ"/>
                <a:cs typeface="メイリオ"/>
              </a:rPr>
              <a:t>無人化</a:t>
            </a:r>
            <a:r>
              <a:rPr sz="1200" dirty="0">
                <a:latin typeface="メイリオ"/>
                <a:cs typeface="メイリオ"/>
              </a:rPr>
              <a:t>へ</a:t>
            </a:r>
            <a:r>
              <a:rPr sz="1200" spc="-15" dirty="0">
                <a:latin typeface="メイリオ"/>
                <a:cs typeface="メイリオ"/>
              </a:rPr>
              <a:t>の</a:t>
            </a:r>
            <a:r>
              <a:rPr sz="1200" spc="-265" dirty="0">
                <a:latin typeface="メイリオ"/>
                <a:cs typeface="メイリオ"/>
              </a:rPr>
              <a:t>シ </a:t>
            </a:r>
            <a:r>
              <a:rPr sz="1200" spc="200" dirty="0">
                <a:latin typeface="メイリオ"/>
                <a:cs typeface="メイリオ"/>
              </a:rPr>
              <a:t>フト・</a:t>
            </a:r>
            <a:r>
              <a:rPr sz="1200" spc="-15" dirty="0">
                <a:latin typeface="メイリオ"/>
                <a:cs typeface="メイリオ"/>
              </a:rPr>
              <a:t>災害時協力</a:t>
            </a:r>
            <a:r>
              <a:rPr sz="1200" spc="75" dirty="0">
                <a:latin typeface="メイリオ"/>
                <a:cs typeface="メイリオ"/>
              </a:rPr>
              <a:t>・引っ越し時の顧客維持・</a:t>
            </a:r>
            <a:r>
              <a:rPr sz="1200" spc="85" dirty="0">
                <a:latin typeface="メイリオ"/>
                <a:cs typeface="メイリオ"/>
              </a:rPr>
              <a:t>営</a:t>
            </a:r>
            <a:r>
              <a:rPr sz="1200" spc="-15" dirty="0">
                <a:latin typeface="メイリオ"/>
                <a:cs typeface="メイリオ"/>
              </a:rPr>
              <a:t>業力強化</a:t>
            </a:r>
            <a:r>
              <a:rPr sz="1200" dirty="0">
                <a:latin typeface="メイリオ"/>
                <a:cs typeface="メイリオ"/>
              </a:rPr>
              <a:t>等</a:t>
            </a:r>
            <a:r>
              <a:rPr sz="1200" spc="-325" dirty="0">
                <a:latin typeface="メイリオ"/>
                <a:cs typeface="メイリオ"/>
              </a:rPr>
              <a:t>に </a:t>
            </a:r>
            <a:r>
              <a:rPr sz="1200" dirty="0">
                <a:latin typeface="メイリオ"/>
                <a:cs typeface="メイリオ"/>
              </a:rPr>
              <a:t>繋</a:t>
            </a:r>
            <a:r>
              <a:rPr sz="1200" spc="-15" dirty="0">
                <a:latin typeface="メイリオ"/>
                <a:cs typeface="メイリオ"/>
              </a:rPr>
              <a:t>げ</a:t>
            </a:r>
            <a:r>
              <a:rPr sz="1200" dirty="0">
                <a:latin typeface="メイリオ"/>
                <a:cs typeface="メイリオ"/>
              </a:rPr>
              <a:t>る。</a:t>
            </a:r>
            <a:endParaRPr sz="1200">
              <a:latin typeface="メイリオ"/>
              <a:cs typeface="メイリオ"/>
            </a:endParaRPr>
          </a:p>
        </p:txBody>
      </p:sp>
      <p:sp>
        <p:nvSpPr>
          <p:cNvPr id="24" name="object 24"/>
          <p:cNvSpPr/>
          <p:nvPr/>
        </p:nvSpPr>
        <p:spPr>
          <a:xfrm>
            <a:off x="283467" y="3878576"/>
            <a:ext cx="4606290" cy="2574925"/>
          </a:xfrm>
          <a:custGeom>
            <a:avLst/>
            <a:gdLst/>
            <a:ahLst/>
            <a:cxnLst/>
            <a:rect l="l" t="t" r="r" b="b"/>
            <a:pathLst>
              <a:path w="4606290" h="2574925">
                <a:moveTo>
                  <a:pt x="4582764" y="334454"/>
                </a:moveTo>
                <a:lnTo>
                  <a:pt x="4548619" y="334454"/>
                </a:lnTo>
                <a:lnTo>
                  <a:pt x="4560138" y="356603"/>
                </a:lnTo>
                <a:lnTo>
                  <a:pt x="4560138" y="388048"/>
                </a:lnTo>
                <a:lnTo>
                  <a:pt x="4571657" y="399478"/>
                </a:lnTo>
                <a:lnTo>
                  <a:pt x="4571657" y="2574925"/>
                </a:lnTo>
                <a:lnTo>
                  <a:pt x="4583176" y="2555519"/>
                </a:lnTo>
                <a:lnTo>
                  <a:pt x="4594682" y="2515031"/>
                </a:lnTo>
                <a:lnTo>
                  <a:pt x="4606201" y="2473058"/>
                </a:lnTo>
                <a:lnTo>
                  <a:pt x="4606201" y="420839"/>
                </a:lnTo>
                <a:lnTo>
                  <a:pt x="4583172" y="335876"/>
                </a:lnTo>
                <a:lnTo>
                  <a:pt x="4582764" y="334454"/>
                </a:lnTo>
                <a:close/>
              </a:path>
              <a:path w="4606290" h="2574925">
                <a:moveTo>
                  <a:pt x="472135" y="0"/>
                </a:moveTo>
                <a:lnTo>
                  <a:pt x="426072" y="2070"/>
                </a:lnTo>
                <a:lnTo>
                  <a:pt x="380009" y="8051"/>
                </a:lnTo>
                <a:lnTo>
                  <a:pt x="299402" y="31089"/>
                </a:lnTo>
                <a:lnTo>
                  <a:pt x="264845" y="47802"/>
                </a:lnTo>
                <a:lnTo>
                  <a:pt x="230301" y="67754"/>
                </a:lnTo>
                <a:lnTo>
                  <a:pt x="195757" y="90779"/>
                </a:lnTo>
                <a:lnTo>
                  <a:pt x="161213" y="116700"/>
                </a:lnTo>
                <a:lnTo>
                  <a:pt x="126669" y="145338"/>
                </a:lnTo>
                <a:lnTo>
                  <a:pt x="103631" y="176555"/>
                </a:lnTo>
                <a:lnTo>
                  <a:pt x="80606" y="210146"/>
                </a:lnTo>
                <a:lnTo>
                  <a:pt x="57569" y="245960"/>
                </a:lnTo>
                <a:lnTo>
                  <a:pt x="34543" y="283819"/>
                </a:lnTo>
                <a:lnTo>
                  <a:pt x="23025" y="323570"/>
                </a:lnTo>
                <a:lnTo>
                  <a:pt x="11506" y="365010"/>
                </a:lnTo>
                <a:lnTo>
                  <a:pt x="0" y="408000"/>
                </a:lnTo>
                <a:lnTo>
                  <a:pt x="0" y="2466860"/>
                </a:lnTo>
                <a:lnTo>
                  <a:pt x="23025" y="2552598"/>
                </a:lnTo>
                <a:lnTo>
                  <a:pt x="34543" y="2572994"/>
                </a:lnTo>
                <a:lnTo>
                  <a:pt x="34543" y="410908"/>
                </a:lnTo>
                <a:lnTo>
                  <a:pt x="46062" y="398767"/>
                </a:lnTo>
                <a:lnTo>
                  <a:pt x="46062" y="356603"/>
                </a:lnTo>
                <a:lnTo>
                  <a:pt x="57569" y="334454"/>
                </a:lnTo>
                <a:lnTo>
                  <a:pt x="58333" y="334454"/>
                </a:lnTo>
                <a:lnTo>
                  <a:pt x="69087" y="314439"/>
                </a:lnTo>
                <a:lnTo>
                  <a:pt x="69087" y="295148"/>
                </a:lnTo>
                <a:lnTo>
                  <a:pt x="80606" y="275132"/>
                </a:lnTo>
                <a:lnTo>
                  <a:pt x="81016" y="275132"/>
                </a:lnTo>
                <a:lnTo>
                  <a:pt x="92125" y="255841"/>
                </a:lnTo>
                <a:lnTo>
                  <a:pt x="92549" y="255841"/>
                </a:lnTo>
                <a:lnTo>
                  <a:pt x="103631" y="237261"/>
                </a:lnTo>
                <a:lnTo>
                  <a:pt x="104513" y="237261"/>
                </a:lnTo>
                <a:lnTo>
                  <a:pt x="115150" y="220103"/>
                </a:lnTo>
                <a:lnTo>
                  <a:pt x="115617" y="220103"/>
                </a:lnTo>
                <a:lnTo>
                  <a:pt x="126669" y="202958"/>
                </a:lnTo>
                <a:lnTo>
                  <a:pt x="127624" y="202958"/>
                </a:lnTo>
                <a:lnTo>
                  <a:pt x="149694" y="186524"/>
                </a:lnTo>
                <a:lnTo>
                  <a:pt x="150193" y="186524"/>
                </a:lnTo>
                <a:lnTo>
                  <a:pt x="161213" y="170802"/>
                </a:lnTo>
                <a:lnTo>
                  <a:pt x="161734" y="170802"/>
                </a:lnTo>
                <a:lnTo>
                  <a:pt x="172732" y="155790"/>
                </a:lnTo>
                <a:lnTo>
                  <a:pt x="173824" y="155790"/>
                </a:lnTo>
                <a:lnTo>
                  <a:pt x="195757" y="141503"/>
                </a:lnTo>
                <a:lnTo>
                  <a:pt x="196361" y="141503"/>
                </a:lnTo>
                <a:lnTo>
                  <a:pt x="207276" y="128638"/>
                </a:lnTo>
                <a:lnTo>
                  <a:pt x="218795" y="115773"/>
                </a:lnTo>
                <a:lnTo>
                  <a:pt x="220144" y="115773"/>
                </a:lnTo>
                <a:lnTo>
                  <a:pt x="241820" y="104343"/>
                </a:lnTo>
                <a:lnTo>
                  <a:pt x="264845" y="92900"/>
                </a:lnTo>
                <a:lnTo>
                  <a:pt x="265623" y="92900"/>
                </a:lnTo>
                <a:lnTo>
                  <a:pt x="276364" y="82905"/>
                </a:lnTo>
                <a:lnTo>
                  <a:pt x="278127" y="82905"/>
                </a:lnTo>
                <a:lnTo>
                  <a:pt x="299402" y="74320"/>
                </a:lnTo>
                <a:lnTo>
                  <a:pt x="322427" y="65747"/>
                </a:lnTo>
                <a:lnTo>
                  <a:pt x="323575" y="65747"/>
                </a:lnTo>
                <a:lnTo>
                  <a:pt x="333946" y="59321"/>
                </a:lnTo>
                <a:lnTo>
                  <a:pt x="345465" y="55740"/>
                </a:lnTo>
                <a:lnTo>
                  <a:pt x="368490" y="50025"/>
                </a:lnTo>
                <a:lnTo>
                  <a:pt x="371357" y="50025"/>
                </a:lnTo>
                <a:lnTo>
                  <a:pt x="380009" y="47879"/>
                </a:lnTo>
                <a:lnTo>
                  <a:pt x="391528" y="45745"/>
                </a:lnTo>
                <a:lnTo>
                  <a:pt x="403034" y="44310"/>
                </a:lnTo>
                <a:lnTo>
                  <a:pt x="414553" y="42164"/>
                </a:lnTo>
                <a:lnTo>
                  <a:pt x="426072" y="41452"/>
                </a:lnTo>
                <a:lnTo>
                  <a:pt x="437591" y="40017"/>
                </a:lnTo>
                <a:lnTo>
                  <a:pt x="460616" y="38595"/>
                </a:lnTo>
                <a:lnTo>
                  <a:pt x="4324343" y="38595"/>
                </a:lnTo>
                <a:lnTo>
                  <a:pt x="4318317" y="35509"/>
                </a:lnTo>
                <a:lnTo>
                  <a:pt x="4237710" y="10553"/>
                </a:lnTo>
                <a:lnTo>
                  <a:pt x="4191647" y="3644"/>
                </a:lnTo>
                <a:lnTo>
                  <a:pt x="4145584" y="723"/>
                </a:lnTo>
                <a:lnTo>
                  <a:pt x="472135" y="0"/>
                </a:lnTo>
                <a:close/>
              </a:path>
              <a:path w="4606290" h="2574925">
                <a:moveTo>
                  <a:pt x="58333" y="334454"/>
                </a:moveTo>
                <a:lnTo>
                  <a:pt x="57569" y="334454"/>
                </a:lnTo>
                <a:lnTo>
                  <a:pt x="57569" y="335876"/>
                </a:lnTo>
                <a:lnTo>
                  <a:pt x="58333" y="334454"/>
                </a:lnTo>
                <a:close/>
              </a:path>
              <a:path w="4606290" h="2574925">
                <a:moveTo>
                  <a:pt x="4565488" y="275132"/>
                </a:moveTo>
                <a:lnTo>
                  <a:pt x="4525594" y="275132"/>
                </a:lnTo>
                <a:lnTo>
                  <a:pt x="4537113" y="295148"/>
                </a:lnTo>
                <a:lnTo>
                  <a:pt x="4537113" y="314439"/>
                </a:lnTo>
                <a:lnTo>
                  <a:pt x="4548619" y="335876"/>
                </a:lnTo>
                <a:lnTo>
                  <a:pt x="4548619" y="334454"/>
                </a:lnTo>
                <a:lnTo>
                  <a:pt x="4582764" y="334454"/>
                </a:lnTo>
                <a:lnTo>
                  <a:pt x="4571657" y="295706"/>
                </a:lnTo>
                <a:lnTo>
                  <a:pt x="4565488" y="275132"/>
                </a:lnTo>
                <a:close/>
              </a:path>
              <a:path w="4606290" h="2574925">
                <a:moveTo>
                  <a:pt x="81016" y="275132"/>
                </a:moveTo>
                <a:lnTo>
                  <a:pt x="80606" y="275132"/>
                </a:lnTo>
                <a:lnTo>
                  <a:pt x="80606" y="275844"/>
                </a:lnTo>
                <a:lnTo>
                  <a:pt x="81016" y="275132"/>
                </a:lnTo>
                <a:close/>
              </a:path>
              <a:path w="4606290" h="2574925">
                <a:moveTo>
                  <a:pt x="4559224" y="255841"/>
                </a:moveTo>
                <a:lnTo>
                  <a:pt x="4514075" y="255841"/>
                </a:lnTo>
                <a:lnTo>
                  <a:pt x="4525594" y="275844"/>
                </a:lnTo>
                <a:lnTo>
                  <a:pt x="4525594" y="275132"/>
                </a:lnTo>
                <a:lnTo>
                  <a:pt x="4565488" y="275132"/>
                </a:lnTo>
                <a:lnTo>
                  <a:pt x="4560138" y="257289"/>
                </a:lnTo>
                <a:lnTo>
                  <a:pt x="4559224" y="255841"/>
                </a:lnTo>
                <a:close/>
              </a:path>
              <a:path w="4606290" h="2574925">
                <a:moveTo>
                  <a:pt x="92549" y="255841"/>
                </a:moveTo>
                <a:lnTo>
                  <a:pt x="92125" y="255841"/>
                </a:lnTo>
                <a:lnTo>
                  <a:pt x="92125" y="256552"/>
                </a:lnTo>
                <a:lnTo>
                  <a:pt x="92549" y="255841"/>
                </a:lnTo>
                <a:close/>
              </a:path>
              <a:path w="4606290" h="2574925">
                <a:moveTo>
                  <a:pt x="4547495" y="237261"/>
                </a:moveTo>
                <a:lnTo>
                  <a:pt x="4502556" y="237261"/>
                </a:lnTo>
                <a:lnTo>
                  <a:pt x="4514075" y="256552"/>
                </a:lnTo>
                <a:lnTo>
                  <a:pt x="4514075" y="255841"/>
                </a:lnTo>
                <a:lnTo>
                  <a:pt x="4559224" y="255841"/>
                </a:lnTo>
                <a:lnTo>
                  <a:pt x="4547495" y="237261"/>
                </a:lnTo>
                <a:close/>
              </a:path>
              <a:path w="4606290" h="2574925">
                <a:moveTo>
                  <a:pt x="104513" y="237261"/>
                </a:moveTo>
                <a:lnTo>
                  <a:pt x="103631" y="237261"/>
                </a:lnTo>
                <a:lnTo>
                  <a:pt x="103631" y="238683"/>
                </a:lnTo>
                <a:lnTo>
                  <a:pt x="104513" y="237261"/>
                </a:lnTo>
                <a:close/>
              </a:path>
              <a:path w="4606290" h="2574925">
                <a:moveTo>
                  <a:pt x="4536635" y="220103"/>
                </a:moveTo>
                <a:lnTo>
                  <a:pt x="4491050" y="220103"/>
                </a:lnTo>
                <a:lnTo>
                  <a:pt x="4502556" y="238683"/>
                </a:lnTo>
                <a:lnTo>
                  <a:pt x="4502556" y="237261"/>
                </a:lnTo>
                <a:lnTo>
                  <a:pt x="4547495" y="237261"/>
                </a:lnTo>
                <a:lnTo>
                  <a:pt x="4537113" y="220814"/>
                </a:lnTo>
                <a:lnTo>
                  <a:pt x="4536635" y="220103"/>
                </a:lnTo>
                <a:close/>
              </a:path>
              <a:path w="4606290" h="2574925">
                <a:moveTo>
                  <a:pt x="115617" y="220103"/>
                </a:moveTo>
                <a:lnTo>
                  <a:pt x="115150" y="220103"/>
                </a:lnTo>
                <a:lnTo>
                  <a:pt x="115150" y="220827"/>
                </a:lnTo>
                <a:lnTo>
                  <a:pt x="115617" y="220103"/>
                </a:lnTo>
                <a:close/>
              </a:path>
              <a:path w="4606290" h="2574925">
                <a:moveTo>
                  <a:pt x="4525134" y="202958"/>
                </a:moveTo>
                <a:lnTo>
                  <a:pt x="4479531" y="202958"/>
                </a:lnTo>
                <a:lnTo>
                  <a:pt x="4491050" y="220827"/>
                </a:lnTo>
                <a:lnTo>
                  <a:pt x="4491050" y="220103"/>
                </a:lnTo>
                <a:lnTo>
                  <a:pt x="4536635" y="220103"/>
                </a:lnTo>
                <a:lnTo>
                  <a:pt x="4525134" y="202958"/>
                </a:lnTo>
                <a:close/>
              </a:path>
              <a:path w="4606290" h="2574925">
                <a:moveTo>
                  <a:pt x="127624" y="202958"/>
                </a:moveTo>
                <a:lnTo>
                  <a:pt x="126669" y="202958"/>
                </a:lnTo>
                <a:lnTo>
                  <a:pt x="126669" y="203669"/>
                </a:lnTo>
                <a:lnTo>
                  <a:pt x="127624" y="202958"/>
                </a:lnTo>
                <a:close/>
              </a:path>
              <a:path w="4606290" h="2574925">
                <a:moveTo>
                  <a:pt x="4497166" y="170802"/>
                </a:moveTo>
                <a:lnTo>
                  <a:pt x="4444987" y="170802"/>
                </a:lnTo>
                <a:lnTo>
                  <a:pt x="4468012" y="187236"/>
                </a:lnTo>
                <a:lnTo>
                  <a:pt x="4468012" y="195097"/>
                </a:lnTo>
                <a:lnTo>
                  <a:pt x="4479531" y="203669"/>
                </a:lnTo>
                <a:lnTo>
                  <a:pt x="4479531" y="202958"/>
                </a:lnTo>
                <a:lnTo>
                  <a:pt x="4525134" y="202958"/>
                </a:lnTo>
                <a:lnTo>
                  <a:pt x="4514075" y="186474"/>
                </a:lnTo>
                <a:lnTo>
                  <a:pt x="4497166" y="170802"/>
                </a:lnTo>
                <a:close/>
              </a:path>
              <a:path w="4606290" h="2574925">
                <a:moveTo>
                  <a:pt x="150193" y="186524"/>
                </a:moveTo>
                <a:lnTo>
                  <a:pt x="149694" y="186524"/>
                </a:lnTo>
                <a:lnTo>
                  <a:pt x="149694" y="187236"/>
                </a:lnTo>
                <a:lnTo>
                  <a:pt x="150193" y="186524"/>
                </a:lnTo>
                <a:close/>
              </a:path>
              <a:path w="4606290" h="2574925">
                <a:moveTo>
                  <a:pt x="161734" y="170802"/>
                </a:moveTo>
                <a:lnTo>
                  <a:pt x="161213" y="170802"/>
                </a:lnTo>
                <a:lnTo>
                  <a:pt x="161213" y="171513"/>
                </a:lnTo>
                <a:lnTo>
                  <a:pt x="161734" y="170802"/>
                </a:lnTo>
                <a:close/>
              </a:path>
              <a:path w="4606290" h="2574925">
                <a:moveTo>
                  <a:pt x="4480970" y="155790"/>
                </a:moveTo>
                <a:lnTo>
                  <a:pt x="4433468" y="155790"/>
                </a:lnTo>
                <a:lnTo>
                  <a:pt x="4444987" y="171513"/>
                </a:lnTo>
                <a:lnTo>
                  <a:pt x="4444987" y="170802"/>
                </a:lnTo>
                <a:lnTo>
                  <a:pt x="4497166" y="170802"/>
                </a:lnTo>
                <a:lnTo>
                  <a:pt x="4480970" y="155790"/>
                </a:lnTo>
                <a:close/>
              </a:path>
              <a:path w="4606290" h="2574925">
                <a:moveTo>
                  <a:pt x="173824" y="155790"/>
                </a:moveTo>
                <a:lnTo>
                  <a:pt x="172732" y="155790"/>
                </a:lnTo>
                <a:lnTo>
                  <a:pt x="172732" y="156502"/>
                </a:lnTo>
                <a:lnTo>
                  <a:pt x="173824" y="155790"/>
                </a:lnTo>
                <a:close/>
              </a:path>
              <a:path w="4606290" h="2574925">
                <a:moveTo>
                  <a:pt x="4469424" y="141503"/>
                </a:moveTo>
                <a:lnTo>
                  <a:pt x="4421949" y="141503"/>
                </a:lnTo>
                <a:lnTo>
                  <a:pt x="4433468" y="156502"/>
                </a:lnTo>
                <a:lnTo>
                  <a:pt x="4433468" y="155790"/>
                </a:lnTo>
                <a:lnTo>
                  <a:pt x="4480970" y="155790"/>
                </a:lnTo>
                <a:lnTo>
                  <a:pt x="4479531" y="154457"/>
                </a:lnTo>
                <a:lnTo>
                  <a:pt x="4469424" y="141503"/>
                </a:lnTo>
                <a:close/>
              </a:path>
              <a:path w="4606290" h="2574925">
                <a:moveTo>
                  <a:pt x="196361" y="141503"/>
                </a:moveTo>
                <a:lnTo>
                  <a:pt x="195757" y="141503"/>
                </a:lnTo>
                <a:lnTo>
                  <a:pt x="195757" y="142214"/>
                </a:lnTo>
                <a:lnTo>
                  <a:pt x="196361" y="141503"/>
                </a:lnTo>
                <a:close/>
              </a:path>
              <a:path w="4606290" h="2574925">
                <a:moveTo>
                  <a:pt x="4444706" y="115773"/>
                </a:moveTo>
                <a:lnTo>
                  <a:pt x="4387405" y="115773"/>
                </a:lnTo>
                <a:lnTo>
                  <a:pt x="4398924" y="128638"/>
                </a:lnTo>
                <a:lnTo>
                  <a:pt x="4421949" y="142214"/>
                </a:lnTo>
                <a:lnTo>
                  <a:pt x="4421949" y="141503"/>
                </a:lnTo>
                <a:lnTo>
                  <a:pt x="4469424" y="141503"/>
                </a:lnTo>
                <a:lnTo>
                  <a:pt x="4456493" y="124929"/>
                </a:lnTo>
                <a:lnTo>
                  <a:pt x="4444706" y="115773"/>
                </a:lnTo>
                <a:close/>
              </a:path>
              <a:path w="4606290" h="2574925">
                <a:moveTo>
                  <a:pt x="220144" y="115773"/>
                </a:moveTo>
                <a:lnTo>
                  <a:pt x="218795" y="115773"/>
                </a:lnTo>
                <a:lnTo>
                  <a:pt x="218795" y="116484"/>
                </a:lnTo>
                <a:lnTo>
                  <a:pt x="220144" y="115773"/>
                </a:lnTo>
                <a:close/>
              </a:path>
              <a:path w="4606290" h="2574925">
                <a:moveTo>
                  <a:pt x="4357056" y="55740"/>
                </a:moveTo>
                <a:lnTo>
                  <a:pt x="4260735" y="55740"/>
                </a:lnTo>
                <a:lnTo>
                  <a:pt x="4272254" y="59321"/>
                </a:lnTo>
                <a:lnTo>
                  <a:pt x="4283760" y="66459"/>
                </a:lnTo>
                <a:lnTo>
                  <a:pt x="4306798" y="74320"/>
                </a:lnTo>
                <a:lnTo>
                  <a:pt x="4329823" y="83616"/>
                </a:lnTo>
                <a:lnTo>
                  <a:pt x="4352861" y="93624"/>
                </a:lnTo>
                <a:lnTo>
                  <a:pt x="4352861" y="98628"/>
                </a:lnTo>
                <a:lnTo>
                  <a:pt x="4364380" y="104343"/>
                </a:lnTo>
                <a:lnTo>
                  <a:pt x="4387405" y="116484"/>
                </a:lnTo>
                <a:lnTo>
                  <a:pt x="4387405" y="115773"/>
                </a:lnTo>
                <a:lnTo>
                  <a:pt x="4444706" y="115773"/>
                </a:lnTo>
                <a:lnTo>
                  <a:pt x="4421949" y="98094"/>
                </a:lnTo>
                <a:lnTo>
                  <a:pt x="4387405" y="74117"/>
                </a:lnTo>
                <a:lnTo>
                  <a:pt x="4357056" y="55740"/>
                </a:lnTo>
                <a:close/>
              </a:path>
              <a:path w="4606290" h="2574925">
                <a:moveTo>
                  <a:pt x="265623" y="92900"/>
                </a:moveTo>
                <a:lnTo>
                  <a:pt x="264845" y="92900"/>
                </a:lnTo>
                <a:lnTo>
                  <a:pt x="264845" y="93624"/>
                </a:lnTo>
                <a:lnTo>
                  <a:pt x="265623" y="92900"/>
                </a:lnTo>
                <a:close/>
              </a:path>
              <a:path w="4606290" h="2574925">
                <a:moveTo>
                  <a:pt x="278127" y="82905"/>
                </a:moveTo>
                <a:lnTo>
                  <a:pt x="276364" y="82905"/>
                </a:lnTo>
                <a:lnTo>
                  <a:pt x="276364" y="83616"/>
                </a:lnTo>
                <a:lnTo>
                  <a:pt x="278127" y="82905"/>
                </a:lnTo>
                <a:close/>
              </a:path>
              <a:path w="4606290" h="2574925">
                <a:moveTo>
                  <a:pt x="323575" y="65747"/>
                </a:moveTo>
                <a:lnTo>
                  <a:pt x="322427" y="65747"/>
                </a:lnTo>
                <a:lnTo>
                  <a:pt x="322427" y="66459"/>
                </a:lnTo>
                <a:lnTo>
                  <a:pt x="323575" y="65747"/>
                </a:lnTo>
                <a:close/>
              </a:path>
              <a:path w="4606290" h="2574925">
                <a:moveTo>
                  <a:pt x="4352241" y="52882"/>
                </a:moveTo>
                <a:lnTo>
                  <a:pt x="4249216" y="52882"/>
                </a:lnTo>
                <a:lnTo>
                  <a:pt x="4260735" y="56464"/>
                </a:lnTo>
                <a:lnTo>
                  <a:pt x="4260735" y="55740"/>
                </a:lnTo>
                <a:lnTo>
                  <a:pt x="4357056" y="55740"/>
                </a:lnTo>
                <a:lnTo>
                  <a:pt x="4352861" y="53200"/>
                </a:lnTo>
                <a:lnTo>
                  <a:pt x="4352241" y="52882"/>
                </a:lnTo>
                <a:close/>
              </a:path>
              <a:path w="4606290" h="2574925">
                <a:moveTo>
                  <a:pt x="4324343" y="38595"/>
                </a:moveTo>
                <a:lnTo>
                  <a:pt x="460616" y="38595"/>
                </a:lnTo>
                <a:lnTo>
                  <a:pt x="4157091" y="39306"/>
                </a:lnTo>
                <a:lnTo>
                  <a:pt x="4214672" y="45745"/>
                </a:lnTo>
                <a:lnTo>
                  <a:pt x="4249216" y="53606"/>
                </a:lnTo>
                <a:lnTo>
                  <a:pt x="4249216" y="52882"/>
                </a:lnTo>
                <a:lnTo>
                  <a:pt x="4352241" y="52882"/>
                </a:lnTo>
                <a:lnTo>
                  <a:pt x="4324343" y="38595"/>
                </a:lnTo>
                <a:close/>
              </a:path>
              <a:path w="4606290" h="2574925">
                <a:moveTo>
                  <a:pt x="371357" y="50025"/>
                </a:moveTo>
                <a:lnTo>
                  <a:pt x="368490" y="50025"/>
                </a:lnTo>
                <a:lnTo>
                  <a:pt x="368490" y="50736"/>
                </a:lnTo>
                <a:lnTo>
                  <a:pt x="371357" y="50025"/>
                </a:lnTo>
                <a:close/>
              </a:path>
            </a:pathLst>
          </a:custGeom>
          <a:solidFill>
            <a:srgbClr val="8064A2"/>
          </a:solidFill>
        </p:spPr>
        <p:txBody>
          <a:bodyPr wrap="square" lIns="0" tIns="0" rIns="0" bIns="0" rtlCol="0"/>
          <a:lstStyle/>
          <a:p>
            <a:endParaRPr/>
          </a:p>
        </p:txBody>
      </p:sp>
      <p:sp>
        <p:nvSpPr>
          <p:cNvPr id="25" name="object 25"/>
          <p:cNvSpPr/>
          <p:nvPr/>
        </p:nvSpPr>
        <p:spPr>
          <a:xfrm>
            <a:off x="318009" y="6330463"/>
            <a:ext cx="4318635" cy="410209"/>
          </a:xfrm>
          <a:custGeom>
            <a:avLst/>
            <a:gdLst/>
            <a:ahLst/>
            <a:cxnLst/>
            <a:rect l="l" t="t" r="r" b="b"/>
            <a:pathLst>
              <a:path w="4318635" h="410209">
                <a:moveTo>
                  <a:pt x="0" y="0"/>
                </a:moveTo>
                <a:lnTo>
                  <a:pt x="0" y="121107"/>
                </a:lnTo>
                <a:lnTo>
                  <a:pt x="34543" y="180454"/>
                </a:lnTo>
                <a:lnTo>
                  <a:pt x="57581" y="217246"/>
                </a:lnTo>
                <a:lnTo>
                  <a:pt x="80606" y="251536"/>
                </a:lnTo>
                <a:lnTo>
                  <a:pt x="115150" y="282981"/>
                </a:lnTo>
                <a:lnTo>
                  <a:pt x="138188" y="298703"/>
                </a:lnTo>
                <a:lnTo>
                  <a:pt x="149707" y="313004"/>
                </a:lnTo>
                <a:lnTo>
                  <a:pt x="184251" y="338404"/>
                </a:lnTo>
                <a:lnTo>
                  <a:pt x="218795" y="360095"/>
                </a:lnTo>
                <a:lnTo>
                  <a:pt x="264858" y="378015"/>
                </a:lnTo>
                <a:lnTo>
                  <a:pt x="299402" y="392061"/>
                </a:lnTo>
                <a:lnTo>
                  <a:pt x="345465" y="402158"/>
                </a:lnTo>
                <a:lnTo>
                  <a:pt x="391528" y="408228"/>
                </a:lnTo>
                <a:lnTo>
                  <a:pt x="437591" y="410184"/>
                </a:lnTo>
                <a:lnTo>
                  <a:pt x="4111040" y="410184"/>
                </a:lnTo>
                <a:lnTo>
                  <a:pt x="4134065" y="409473"/>
                </a:lnTo>
                <a:lnTo>
                  <a:pt x="4168609" y="405383"/>
                </a:lnTo>
                <a:lnTo>
                  <a:pt x="4214672" y="397357"/>
                </a:lnTo>
                <a:lnTo>
                  <a:pt x="4291320" y="371601"/>
                </a:lnTo>
                <a:lnTo>
                  <a:pt x="426072" y="371601"/>
                </a:lnTo>
                <a:lnTo>
                  <a:pt x="391528" y="369455"/>
                </a:lnTo>
                <a:lnTo>
                  <a:pt x="368503" y="366598"/>
                </a:lnTo>
                <a:lnTo>
                  <a:pt x="349350" y="363029"/>
                </a:lnTo>
                <a:lnTo>
                  <a:pt x="345465" y="363029"/>
                </a:lnTo>
                <a:lnTo>
                  <a:pt x="299402" y="351586"/>
                </a:lnTo>
                <a:lnTo>
                  <a:pt x="287883" y="344449"/>
                </a:lnTo>
                <a:lnTo>
                  <a:pt x="266799" y="336588"/>
                </a:lnTo>
                <a:lnTo>
                  <a:pt x="264858" y="336588"/>
                </a:lnTo>
                <a:lnTo>
                  <a:pt x="241820" y="327291"/>
                </a:lnTo>
                <a:lnTo>
                  <a:pt x="230314" y="317284"/>
                </a:lnTo>
                <a:lnTo>
                  <a:pt x="207276" y="306565"/>
                </a:lnTo>
                <a:lnTo>
                  <a:pt x="185600" y="295135"/>
                </a:lnTo>
                <a:lnTo>
                  <a:pt x="184251" y="295135"/>
                </a:lnTo>
                <a:lnTo>
                  <a:pt x="173336" y="282270"/>
                </a:lnTo>
                <a:lnTo>
                  <a:pt x="172732" y="282270"/>
                </a:lnTo>
                <a:lnTo>
                  <a:pt x="161213" y="268693"/>
                </a:lnTo>
                <a:lnTo>
                  <a:pt x="139334" y="255117"/>
                </a:lnTo>
                <a:lnTo>
                  <a:pt x="138188" y="255117"/>
                </a:lnTo>
                <a:lnTo>
                  <a:pt x="127190" y="240106"/>
                </a:lnTo>
                <a:lnTo>
                  <a:pt x="126669" y="240106"/>
                </a:lnTo>
                <a:lnTo>
                  <a:pt x="115649" y="224383"/>
                </a:lnTo>
                <a:lnTo>
                  <a:pt x="115150" y="224383"/>
                </a:lnTo>
                <a:lnTo>
                  <a:pt x="93080" y="207949"/>
                </a:lnTo>
                <a:lnTo>
                  <a:pt x="92125" y="207949"/>
                </a:lnTo>
                <a:lnTo>
                  <a:pt x="81073" y="190804"/>
                </a:lnTo>
                <a:lnTo>
                  <a:pt x="80606" y="190804"/>
                </a:lnTo>
                <a:lnTo>
                  <a:pt x="69528" y="172935"/>
                </a:lnTo>
                <a:lnTo>
                  <a:pt x="69087" y="172935"/>
                </a:lnTo>
                <a:lnTo>
                  <a:pt x="58022" y="155066"/>
                </a:lnTo>
                <a:lnTo>
                  <a:pt x="57581" y="155066"/>
                </a:lnTo>
                <a:lnTo>
                  <a:pt x="46472" y="135775"/>
                </a:lnTo>
                <a:lnTo>
                  <a:pt x="46062" y="135775"/>
                </a:lnTo>
                <a:lnTo>
                  <a:pt x="34543" y="115760"/>
                </a:lnTo>
                <a:lnTo>
                  <a:pt x="34543" y="96469"/>
                </a:lnTo>
                <a:lnTo>
                  <a:pt x="23801" y="76453"/>
                </a:lnTo>
                <a:lnTo>
                  <a:pt x="23037" y="76453"/>
                </a:lnTo>
                <a:lnTo>
                  <a:pt x="11518" y="54305"/>
                </a:lnTo>
                <a:lnTo>
                  <a:pt x="11518" y="22859"/>
                </a:lnTo>
                <a:lnTo>
                  <a:pt x="0" y="0"/>
                </a:lnTo>
                <a:close/>
              </a:path>
              <a:path w="4318635" h="410209">
                <a:moveTo>
                  <a:pt x="4191647" y="362305"/>
                </a:moveTo>
                <a:lnTo>
                  <a:pt x="4168609" y="366598"/>
                </a:lnTo>
                <a:lnTo>
                  <a:pt x="4145584" y="369455"/>
                </a:lnTo>
                <a:lnTo>
                  <a:pt x="4111040" y="371601"/>
                </a:lnTo>
                <a:lnTo>
                  <a:pt x="4291320" y="371601"/>
                </a:lnTo>
                <a:lnTo>
                  <a:pt x="4295292" y="370281"/>
                </a:lnTo>
                <a:lnTo>
                  <a:pt x="4308694" y="363029"/>
                </a:lnTo>
                <a:lnTo>
                  <a:pt x="4191647" y="363029"/>
                </a:lnTo>
                <a:lnTo>
                  <a:pt x="4191647" y="362305"/>
                </a:lnTo>
                <a:close/>
              </a:path>
              <a:path w="4318635" h="410209">
                <a:moveTo>
                  <a:pt x="345465" y="362305"/>
                </a:moveTo>
                <a:lnTo>
                  <a:pt x="345465" y="363029"/>
                </a:lnTo>
                <a:lnTo>
                  <a:pt x="349350" y="363029"/>
                </a:lnTo>
                <a:lnTo>
                  <a:pt x="345465" y="362305"/>
                </a:lnTo>
                <a:close/>
              </a:path>
              <a:path w="4318635" h="410209">
                <a:moveTo>
                  <a:pt x="4272254" y="335864"/>
                </a:moveTo>
                <a:lnTo>
                  <a:pt x="4249229" y="344449"/>
                </a:lnTo>
                <a:lnTo>
                  <a:pt x="4237710" y="351586"/>
                </a:lnTo>
                <a:lnTo>
                  <a:pt x="4191647" y="363029"/>
                </a:lnTo>
                <a:lnTo>
                  <a:pt x="4308694" y="363029"/>
                </a:lnTo>
                <a:lnTo>
                  <a:pt x="4318317" y="357822"/>
                </a:lnTo>
                <a:lnTo>
                  <a:pt x="4318317" y="336588"/>
                </a:lnTo>
                <a:lnTo>
                  <a:pt x="4272254" y="336588"/>
                </a:lnTo>
                <a:lnTo>
                  <a:pt x="4272254" y="335864"/>
                </a:lnTo>
                <a:close/>
              </a:path>
              <a:path w="4318635" h="410209">
                <a:moveTo>
                  <a:pt x="264858" y="335864"/>
                </a:moveTo>
                <a:lnTo>
                  <a:pt x="264858" y="336588"/>
                </a:lnTo>
                <a:lnTo>
                  <a:pt x="266799" y="336588"/>
                </a:lnTo>
                <a:lnTo>
                  <a:pt x="264858" y="335864"/>
                </a:lnTo>
                <a:close/>
              </a:path>
              <a:path w="4318635" h="410209">
                <a:moveTo>
                  <a:pt x="4318317" y="317284"/>
                </a:moveTo>
                <a:lnTo>
                  <a:pt x="4295292" y="327291"/>
                </a:lnTo>
                <a:lnTo>
                  <a:pt x="4272254" y="336588"/>
                </a:lnTo>
                <a:lnTo>
                  <a:pt x="4318317" y="336588"/>
                </a:lnTo>
                <a:lnTo>
                  <a:pt x="4318317" y="317284"/>
                </a:lnTo>
                <a:close/>
              </a:path>
              <a:path w="4318635" h="410209">
                <a:moveTo>
                  <a:pt x="184251" y="294424"/>
                </a:moveTo>
                <a:lnTo>
                  <a:pt x="184251" y="295135"/>
                </a:lnTo>
                <a:lnTo>
                  <a:pt x="185600" y="295135"/>
                </a:lnTo>
                <a:lnTo>
                  <a:pt x="184251" y="294424"/>
                </a:lnTo>
                <a:close/>
              </a:path>
              <a:path w="4318635" h="410209">
                <a:moveTo>
                  <a:pt x="172732" y="281558"/>
                </a:moveTo>
                <a:lnTo>
                  <a:pt x="172732" y="282270"/>
                </a:lnTo>
                <a:lnTo>
                  <a:pt x="173336" y="282270"/>
                </a:lnTo>
                <a:lnTo>
                  <a:pt x="172732" y="281558"/>
                </a:lnTo>
                <a:close/>
              </a:path>
              <a:path w="4318635" h="410209">
                <a:moveTo>
                  <a:pt x="138188" y="254406"/>
                </a:moveTo>
                <a:lnTo>
                  <a:pt x="138188" y="255117"/>
                </a:lnTo>
                <a:lnTo>
                  <a:pt x="139334" y="255117"/>
                </a:lnTo>
                <a:lnTo>
                  <a:pt x="138188" y="254406"/>
                </a:lnTo>
                <a:close/>
              </a:path>
              <a:path w="4318635" h="410209">
                <a:moveTo>
                  <a:pt x="126669" y="239394"/>
                </a:moveTo>
                <a:lnTo>
                  <a:pt x="126669" y="240106"/>
                </a:lnTo>
                <a:lnTo>
                  <a:pt x="127190" y="240106"/>
                </a:lnTo>
                <a:lnTo>
                  <a:pt x="126669" y="239394"/>
                </a:lnTo>
                <a:close/>
              </a:path>
              <a:path w="4318635" h="410209">
                <a:moveTo>
                  <a:pt x="115150" y="223672"/>
                </a:moveTo>
                <a:lnTo>
                  <a:pt x="115150" y="224383"/>
                </a:lnTo>
                <a:lnTo>
                  <a:pt x="115649" y="224383"/>
                </a:lnTo>
                <a:lnTo>
                  <a:pt x="115150" y="223672"/>
                </a:lnTo>
                <a:close/>
              </a:path>
              <a:path w="4318635" h="410209">
                <a:moveTo>
                  <a:pt x="92125" y="207238"/>
                </a:moveTo>
                <a:lnTo>
                  <a:pt x="92125" y="207949"/>
                </a:lnTo>
                <a:lnTo>
                  <a:pt x="93080" y="207949"/>
                </a:lnTo>
                <a:lnTo>
                  <a:pt x="92125" y="207238"/>
                </a:lnTo>
                <a:close/>
              </a:path>
              <a:path w="4318635" h="410209">
                <a:moveTo>
                  <a:pt x="80606" y="190080"/>
                </a:moveTo>
                <a:lnTo>
                  <a:pt x="80606" y="190804"/>
                </a:lnTo>
                <a:lnTo>
                  <a:pt x="81073" y="190804"/>
                </a:lnTo>
                <a:lnTo>
                  <a:pt x="80606" y="190080"/>
                </a:lnTo>
                <a:close/>
              </a:path>
              <a:path w="4318635" h="410209">
                <a:moveTo>
                  <a:pt x="69087" y="172224"/>
                </a:moveTo>
                <a:lnTo>
                  <a:pt x="69087" y="172935"/>
                </a:lnTo>
                <a:lnTo>
                  <a:pt x="69528" y="172935"/>
                </a:lnTo>
                <a:lnTo>
                  <a:pt x="69087" y="172224"/>
                </a:lnTo>
                <a:close/>
              </a:path>
              <a:path w="4318635" h="410209">
                <a:moveTo>
                  <a:pt x="57581" y="154355"/>
                </a:moveTo>
                <a:lnTo>
                  <a:pt x="57581" y="155066"/>
                </a:lnTo>
                <a:lnTo>
                  <a:pt x="58022" y="155066"/>
                </a:lnTo>
                <a:lnTo>
                  <a:pt x="57581" y="154355"/>
                </a:lnTo>
                <a:close/>
              </a:path>
              <a:path w="4318635" h="410209">
                <a:moveTo>
                  <a:pt x="46062" y="135064"/>
                </a:moveTo>
                <a:lnTo>
                  <a:pt x="46062" y="135775"/>
                </a:lnTo>
                <a:lnTo>
                  <a:pt x="46472" y="135775"/>
                </a:lnTo>
                <a:lnTo>
                  <a:pt x="46062" y="135064"/>
                </a:lnTo>
                <a:close/>
              </a:path>
              <a:path w="4318635" h="410209">
                <a:moveTo>
                  <a:pt x="23037" y="75031"/>
                </a:moveTo>
                <a:lnTo>
                  <a:pt x="23037" y="76453"/>
                </a:lnTo>
                <a:lnTo>
                  <a:pt x="23801" y="76453"/>
                </a:lnTo>
                <a:lnTo>
                  <a:pt x="23037" y="75031"/>
                </a:lnTo>
                <a:close/>
              </a:path>
            </a:pathLst>
          </a:custGeom>
          <a:solidFill>
            <a:srgbClr val="8064A2"/>
          </a:solidFill>
        </p:spPr>
        <p:txBody>
          <a:bodyPr wrap="square" lIns="0" tIns="0" rIns="0" bIns="0" rtlCol="0"/>
          <a:lstStyle/>
          <a:p>
            <a:endParaRPr/>
          </a:p>
        </p:txBody>
      </p:sp>
      <p:sp>
        <p:nvSpPr>
          <p:cNvPr id="26" name="object 26"/>
          <p:cNvSpPr/>
          <p:nvPr/>
        </p:nvSpPr>
        <p:spPr>
          <a:xfrm>
            <a:off x="352558" y="4172997"/>
            <a:ext cx="12065" cy="20955"/>
          </a:xfrm>
          <a:custGeom>
            <a:avLst/>
            <a:gdLst/>
            <a:ahLst/>
            <a:cxnLst/>
            <a:rect l="l" t="t" r="r" b="b"/>
            <a:pathLst>
              <a:path w="12064" h="20954">
                <a:moveTo>
                  <a:pt x="11506" y="0"/>
                </a:moveTo>
                <a:lnTo>
                  <a:pt x="0" y="723"/>
                </a:lnTo>
                <a:lnTo>
                  <a:pt x="0" y="20726"/>
                </a:lnTo>
                <a:lnTo>
                  <a:pt x="11506" y="0"/>
                </a:lnTo>
                <a:close/>
              </a:path>
            </a:pathLst>
          </a:custGeom>
          <a:solidFill>
            <a:srgbClr val="8064A2"/>
          </a:solidFill>
        </p:spPr>
        <p:txBody>
          <a:bodyPr wrap="square" lIns="0" tIns="0" rIns="0" bIns="0" rtlCol="0"/>
          <a:lstStyle/>
          <a:p>
            <a:endParaRPr/>
          </a:p>
        </p:txBody>
      </p:sp>
      <p:sp>
        <p:nvSpPr>
          <p:cNvPr id="27" name="object 27"/>
          <p:cNvSpPr/>
          <p:nvPr/>
        </p:nvSpPr>
        <p:spPr>
          <a:xfrm>
            <a:off x="352558" y="6426220"/>
            <a:ext cx="12065" cy="20955"/>
          </a:xfrm>
          <a:custGeom>
            <a:avLst/>
            <a:gdLst/>
            <a:ahLst/>
            <a:cxnLst/>
            <a:rect l="l" t="t" r="r" b="b"/>
            <a:pathLst>
              <a:path w="12064" h="20954">
                <a:moveTo>
                  <a:pt x="0" y="0"/>
                </a:moveTo>
                <a:lnTo>
                  <a:pt x="0" y="20002"/>
                </a:lnTo>
                <a:lnTo>
                  <a:pt x="11506" y="20726"/>
                </a:lnTo>
                <a:lnTo>
                  <a:pt x="0" y="0"/>
                </a:lnTo>
                <a:close/>
              </a:path>
            </a:pathLst>
          </a:custGeom>
          <a:solidFill>
            <a:srgbClr val="8064A2"/>
          </a:solidFill>
        </p:spPr>
        <p:txBody>
          <a:bodyPr wrap="square" lIns="0" tIns="0" rIns="0" bIns="0" rtlCol="0"/>
          <a:lstStyle/>
          <a:p>
            <a:endParaRPr/>
          </a:p>
        </p:txBody>
      </p:sp>
      <p:sp>
        <p:nvSpPr>
          <p:cNvPr id="28" name="object 28"/>
          <p:cNvSpPr/>
          <p:nvPr/>
        </p:nvSpPr>
        <p:spPr>
          <a:xfrm>
            <a:off x="4624809" y="3971479"/>
            <a:ext cx="12065" cy="5715"/>
          </a:xfrm>
          <a:custGeom>
            <a:avLst/>
            <a:gdLst/>
            <a:ahLst/>
            <a:cxnLst/>
            <a:rect l="l" t="t" r="r" b="b"/>
            <a:pathLst>
              <a:path w="12064" h="5714">
                <a:moveTo>
                  <a:pt x="0" y="0"/>
                </a:moveTo>
                <a:lnTo>
                  <a:pt x="11518" y="5714"/>
                </a:lnTo>
                <a:lnTo>
                  <a:pt x="11518" y="723"/>
                </a:lnTo>
                <a:lnTo>
                  <a:pt x="0" y="0"/>
                </a:lnTo>
                <a:close/>
              </a:path>
            </a:pathLst>
          </a:custGeom>
          <a:solidFill>
            <a:srgbClr val="8064A2"/>
          </a:solidFill>
        </p:spPr>
        <p:txBody>
          <a:bodyPr wrap="square" lIns="0" tIns="0" rIns="0" bIns="0" rtlCol="0"/>
          <a:lstStyle/>
          <a:p>
            <a:endParaRPr/>
          </a:p>
        </p:txBody>
      </p:sp>
      <p:sp>
        <p:nvSpPr>
          <p:cNvPr id="29" name="object 29"/>
          <p:cNvSpPr/>
          <p:nvPr/>
        </p:nvSpPr>
        <p:spPr>
          <a:xfrm>
            <a:off x="4624813" y="6554134"/>
            <a:ext cx="126669" cy="134150"/>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4739966" y="4065102"/>
            <a:ext cx="12065" cy="8890"/>
          </a:xfrm>
          <a:custGeom>
            <a:avLst/>
            <a:gdLst/>
            <a:ahLst/>
            <a:cxnLst/>
            <a:rect l="l" t="t" r="r" b="b"/>
            <a:pathLst>
              <a:path w="12064" h="8889">
                <a:moveTo>
                  <a:pt x="0" y="0"/>
                </a:moveTo>
                <a:lnTo>
                  <a:pt x="11518" y="8572"/>
                </a:lnTo>
                <a:lnTo>
                  <a:pt x="11518" y="711"/>
                </a:lnTo>
                <a:lnTo>
                  <a:pt x="0" y="0"/>
                </a:lnTo>
                <a:close/>
              </a:path>
            </a:pathLst>
          </a:custGeom>
          <a:solidFill>
            <a:srgbClr val="8064A2"/>
          </a:solidFill>
        </p:spPr>
        <p:txBody>
          <a:bodyPr wrap="square" lIns="0" tIns="0" rIns="0" bIns="0" rtlCol="0"/>
          <a:lstStyle/>
          <a:p>
            <a:endParaRPr/>
          </a:p>
        </p:txBody>
      </p:sp>
      <p:sp>
        <p:nvSpPr>
          <p:cNvPr id="31" name="object 31"/>
          <p:cNvSpPr/>
          <p:nvPr/>
        </p:nvSpPr>
        <p:spPr>
          <a:xfrm>
            <a:off x="4739971" y="6330453"/>
            <a:ext cx="115570" cy="277495"/>
          </a:xfrm>
          <a:custGeom>
            <a:avLst/>
            <a:gdLst/>
            <a:ahLst/>
            <a:cxnLst/>
            <a:rect l="l" t="t" r="r" b="b"/>
            <a:pathLst>
              <a:path w="115570" h="277495">
                <a:moveTo>
                  <a:pt x="50980" y="223685"/>
                </a:moveTo>
                <a:lnTo>
                  <a:pt x="11506" y="223685"/>
                </a:lnTo>
                <a:lnTo>
                  <a:pt x="11506" y="277266"/>
                </a:lnTo>
                <a:lnTo>
                  <a:pt x="34544" y="247002"/>
                </a:lnTo>
                <a:lnTo>
                  <a:pt x="50980" y="223685"/>
                </a:lnTo>
                <a:close/>
              </a:path>
              <a:path w="115570" h="277495">
                <a:moveTo>
                  <a:pt x="23025" y="207251"/>
                </a:moveTo>
                <a:lnTo>
                  <a:pt x="0" y="224396"/>
                </a:lnTo>
                <a:lnTo>
                  <a:pt x="11506" y="223685"/>
                </a:lnTo>
                <a:lnTo>
                  <a:pt x="50980" y="223685"/>
                </a:lnTo>
                <a:lnTo>
                  <a:pt x="57569" y="214337"/>
                </a:lnTo>
                <a:lnTo>
                  <a:pt x="61774" y="207962"/>
                </a:lnTo>
                <a:lnTo>
                  <a:pt x="23025" y="207962"/>
                </a:lnTo>
                <a:lnTo>
                  <a:pt x="23025" y="207251"/>
                </a:lnTo>
                <a:close/>
              </a:path>
              <a:path w="115570" h="277495">
                <a:moveTo>
                  <a:pt x="34544" y="190093"/>
                </a:moveTo>
                <a:lnTo>
                  <a:pt x="23025" y="207962"/>
                </a:lnTo>
                <a:lnTo>
                  <a:pt x="61774" y="207962"/>
                </a:lnTo>
                <a:lnTo>
                  <a:pt x="73092" y="190804"/>
                </a:lnTo>
                <a:lnTo>
                  <a:pt x="34544" y="190804"/>
                </a:lnTo>
                <a:lnTo>
                  <a:pt x="34544" y="190093"/>
                </a:lnTo>
                <a:close/>
              </a:path>
              <a:path w="115570" h="277495">
                <a:moveTo>
                  <a:pt x="46062" y="172224"/>
                </a:moveTo>
                <a:lnTo>
                  <a:pt x="34544" y="190804"/>
                </a:lnTo>
                <a:lnTo>
                  <a:pt x="73092" y="190804"/>
                </a:lnTo>
                <a:lnTo>
                  <a:pt x="80606" y="179412"/>
                </a:lnTo>
                <a:lnTo>
                  <a:pt x="84634" y="172948"/>
                </a:lnTo>
                <a:lnTo>
                  <a:pt x="46062" y="172948"/>
                </a:lnTo>
                <a:lnTo>
                  <a:pt x="46062" y="172224"/>
                </a:lnTo>
                <a:close/>
              </a:path>
              <a:path w="115570" h="277495">
                <a:moveTo>
                  <a:pt x="57569" y="154368"/>
                </a:moveTo>
                <a:lnTo>
                  <a:pt x="46062" y="172948"/>
                </a:lnTo>
                <a:lnTo>
                  <a:pt x="84634" y="172948"/>
                </a:lnTo>
                <a:lnTo>
                  <a:pt x="95767" y="155079"/>
                </a:lnTo>
                <a:lnTo>
                  <a:pt x="57569" y="155079"/>
                </a:lnTo>
                <a:lnTo>
                  <a:pt x="57569" y="154368"/>
                </a:lnTo>
                <a:close/>
              </a:path>
              <a:path w="115570" h="277495">
                <a:moveTo>
                  <a:pt x="69088" y="135064"/>
                </a:moveTo>
                <a:lnTo>
                  <a:pt x="57569" y="155079"/>
                </a:lnTo>
                <a:lnTo>
                  <a:pt x="95767" y="155079"/>
                </a:lnTo>
                <a:lnTo>
                  <a:pt x="103632" y="142455"/>
                </a:lnTo>
                <a:lnTo>
                  <a:pt x="107589" y="135788"/>
                </a:lnTo>
                <a:lnTo>
                  <a:pt x="69088" y="135788"/>
                </a:lnTo>
                <a:lnTo>
                  <a:pt x="69088" y="135064"/>
                </a:lnTo>
                <a:close/>
              </a:path>
              <a:path w="115570" h="277495">
                <a:moveTo>
                  <a:pt x="92125" y="75044"/>
                </a:moveTo>
                <a:lnTo>
                  <a:pt x="80606" y="96481"/>
                </a:lnTo>
                <a:lnTo>
                  <a:pt x="80606" y="115773"/>
                </a:lnTo>
                <a:lnTo>
                  <a:pt x="69088" y="135788"/>
                </a:lnTo>
                <a:lnTo>
                  <a:pt x="107589" y="135788"/>
                </a:lnTo>
                <a:lnTo>
                  <a:pt x="115150" y="123050"/>
                </a:lnTo>
                <a:lnTo>
                  <a:pt x="115150" y="76466"/>
                </a:lnTo>
                <a:lnTo>
                  <a:pt x="92125" y="76466"/>
                </a:lnTo>
                <a:lnTo>
                  <a:pt x="92125" y="75044"/>
                </a:lnTo>
                <a:close/>
              </a:path>
              <a:path w="115570" h="277495">
                <a:moveTo>
                  <a:pt x="115150" y="0"/>
                </a:moveTo>
                <a:lnTo>
                  <a:pt x="103632" y="22872"/>
                </a:lnTo>
                <a:lnTo>
                  <a:pt x="103632" y="54317"/>
                </a:lnTo>
                <a:lnTo>
                  <a:pt x="92125" y="76466"/>
                </a:lnTo>
                <a:lnTo>
                  <a:pt x="115150" y="76466"/>
                </a:lnTo>
                <a:lnTo>
                  <a:pt x="115150" y="0"/>
                </a:lnTo>
                <a:close/>
              </a:path>
            </a:pathLst>
          </a:custGeom>
          <a:solidFill>
            <a:srgbClr val="8064A2"/>
          </a:solidFill>
        </p:spPr>
        <p:txBody>
          <a:bodyPr wrap="square" lIns="0" tIns="0" rIns="0" bIns="0" rtlCol="0"/>
          <a:lstStyle/>
          <a:p>
            <a:endParaRPr/>
          </a:p>
        </p:txBody>
      </p:sp>
      <p:sp>
        <p:nvSpPr>
          <p:cNvPr id="32" name="object 32"/>
          <p:cNvSpPr/>
          <p:nvPr/>
        </p:nvSpPr>
        <p:spPr>
          <a:xfrm>
            <a:off x="4895427" y="4343802"/>
            <a:ext cx="0" cy="1964689"/>
          </a:xfrm>
          <a:custGeom>
            <a:avLst/>
            <a:gdLst/>
            <a:ahLst/>
            <a:cxnLst/>
            <a:rect l="l" t="t" r="r" b="b"/>
            <a:pathLst>
              <a:path h="1964689">
                <a:moveTo>
                  <a:pt x="0" y="0"/>
                </a:moveTo>
                <a:lnTo>
                  <a:pt x="0" y="1964563"/>
                </a:lnTo>
              </a:path>
            </a:pathLst>
          </a:custGeom>
          <a:ln w="11506">
            <a:solidFill>
              <a:srgbClr val="8064A2"/>
            </a:solidFill>
          </a:ln>
        </p:spPr>
        <p:txBody>
          <a:bodyPr wrap="square" lIns="0" tIns="0" rIns="0" bIns="0" rtlCol="0"/>
          <a:lstStyle/>
          <a:p>
            <a:endParaRPr/>
          </a:p>
        </p:txBody>
      </p:sp>
      <p:sp>
        <p:nvSpPr>
          <p:cNvPr id="33" name="object 33"/>
          <p:cNvSpPr txBox="1"/>
          <p:nvPr/>
        </p:nvSpPr>
        <p:spPr>
          <a:xfrm>
            <a:off x="522926" y="3981463"/>
            <a:ext cx="2402840" cy="299720"/>
          </a:xfrm>
          <a:prstGeom prst="rect">
            <a:avLst/>
          </a:prstGeom>
        </p:spPr>
        <p:txBody>
          <a:bodyPr vert="horz" wrap="square" lIns="0" tIns="12700" rIns="0" bIns="0" rtlCol="0">
            <a:spAutoFit/>
          </a:bodyPr>
          <a:lstStyle/>
          <a:p>
            <a:pPr marL="12700">
              <a:lnSpc>
                <a:spcPct val="100000"/>
              </a:lnSpc>
              <a:spcBef>
                <a:spcPts val="100"/>
              </a:spcBef>
              <a:tabLst>
                <a:tab pos="1304925" algn="l"/>
              </a:tabLst>
            </a:pPr>
            <a:r>
              <a:rPr sz="1200" u="sng" spc="10" dirty="0">
                <a:uFill>
                  <a:solidFill>
                    <a:srgbClr val="000000"/>
                  </a:solidFill>
                </a:uFill>
                <a:latin typeface="メイリオ"/>
                <a:cs typeface="メイリオ"/>
              </a:rPr>
              <a:t>株式会</a:t>
            </a:r>
            <a:r>
              <a:rPr sz="1200" u="sng" dirty="0">
                <a:uFill>
                  <a:solidFill>
                    <a:srgbClr val="000000"/>
                  </a:solidFill>
                </a:uFill>
                <a:latin typeface="メイリオ"/>
                <a:cs typeface="メイリオ"/>
              </a:rPr>
              <a:t>社</a:t>
            </a:r>
            <a:r>
              <a:rPr sz="1200" u="sng" spc="50" dirty="0">
                <a:uFill>
                  <a:solidFill>
                    <a:srgbClr val="000000"/>
                  </a:solidFill>
                </a:uFill>
                <a:latin typeface="メイリオ"/>
                <a:cs typeface="メイリオ"/>
              </a:rPr>
              <a:t> </a:t>
            </a:r>
            <a:r>
              <a:rPr sz="1800" u="sng" spc="10" dirty="0">
                <a:uFill>
                  <a:solidFill>
                    <a:srgbClr val="000000"/>
                  </a:solidFill>
                </a:uFill>
                <a:latin typeface="メイリオ"/>
                <a:cs typeface="メイリオ"/>
              </a:rPr>
              <a:t>陣</a:t>
            </a:r>
            <a:r>
              <a:rPr sz="1800" u="sng" dirty="0">
                <a:uFill>
                  <a:solidFill>
                    <a:srgbClr val="000000"/>
                  </a:solidFill>
                </a:uFill>
                <a:latin typeface="メイリオ"/>
                <a:cs typeface="メイリオ"/>
              </a:rPr>
              <a:t>屋	</a:t>
            </a:r>
            <a:r>
              <a:rPr sz="1200" u="sng" spc="10" dirty="0">
                <a:uFill>
                  <a:solidFill>
                    <a:srgbClr val="000000"/>
                  </a:solidFill>
                </a:uFill>
                <a:latin typeface="メイリオ"/>
                <a:cs typeface="メイリオ"/>
              </a:rPr>
              <a:t>他（神奈川県</a:t>
            </a:r>
            <a:r>
              <a:rPr sz="1200" u="sng" dirty="0">
                <a:uFill>
                  <a:solidFill>
                    <a:srgbClr val="000000"/>
                  </a:solidFill>
                </a:uFill>
                <a:latin typeface="メイリオ"/>
                <a:cs typeface="メイリオ"/>
              </a:rPr>
              <a:t>）</a:t>
            </a:r>
            <a:endParaRPr sz="1200">
              <a:latin typeface="メイリオ"/>
              <a:cs typeface="メイリオ"/>
            </a:endParaRPr>
          </a:p>
        </p:txBody>
      </p:sp>
      <p:sp>
        <p:nvSpPr>
          <p:cNvPr id="34" name="object 34"/>
          <p:cNvSpPr/>
          <p:nvPr/>
        </p:nvSpPr>
        <p:spPr>
          <a:xfrm>
            <a:off x="5006340" y="3878584"/>
            <a:ext cx="4759960" cy="2558415"/>
          </a:xfrm>
          <a:custGeom>
            <a:avLst/>
            <a:gdLst/>
            <a:ahLst/>
            <a:cxnLst/>
            <a:rect l="l" t="t" r="r" b="b"/>
            <a:pathLst>
              <a:path w="4759959" h="2558415">
                <a:moveTo>
                  <a:pt x="4735842" y="332308"/>
                </a:moveTo>
                <a:lnTo>
                  <a:pt x="4700244" y="332308"/>
                </a:lnTo>
                <a:lnTo>
                  <a:pt x="4712144" y="353606"/>
                </a:lnTo>
                <a:lnTo>
                  <a:pt x="4712144" y="385559"/>
                </a:lnTo>
                <a:lnTo>
                  <a:pt x="4724044" y="396913"/>
                </a:lnTo>
                <a:lnTo>
                  <a:pt x="4724044" y="2558415"/>
                </a:lnTo>
                <a:lnTo>
                  <a:pt x="4735944" y="2539136"/>
                </a:lnTo>
                <a:lnTo>
                  <a:pt x="4747844" y="2498864"/>
                </a:lnTo>
                <a:lnTo>
                  <a:pt x="4759744" y="2457043"/>
                </a:lnTo>
                <a:lnTo>
                  <a:pt x="4759744" y="417195"/>
                </a:lnTo>
                <a:lnTo>
                  <a:pt x="4735842" y="332308"/>
                </a:lnTo>
                <a:close/>
              </a:path>
              <a:path w="4759959" h="2558415">
                <a:moveTo>
                  <a:pt x="4283773" y="0"/>
                </a:moveTo>
                <a:lnTo>
                  <a:pt x="487870" y="0"/>
                </a:lnTo>
                <a:lnTo>
                  <a:pt x="440270" y="2057"/>
                </a:lnTo>
                <a:lnTo>
                  <a:pt x="392684" y="7988"/>
                </a:lnTo>
                <a:lnTo>
                  <a:pt x="309384" y="30848"/>
                </a:lnTo>
                <a:lnTo>
                  <a:pt x="273685" y="47434"/>
                </a:lnTo>
                <a:lnTo>
                  <a:pt x="237985" y="67246"/>
                </a:lnTo>
                <a:lnTo>
                  <a:pt x="202285" y="90093"/>
                </a:lnTo>
                <a:lnTo>
                  <a:pt x="166585" y="115824"/>
                </a:lnTo>
                <a:lnTo>
                  <a:pt x="130886" y="144259"/>
                </a:lnTo>
                <a:lnTo>
                  <a:pt x="107099" y="175247"/>
                </a:lnTo>
                <a:lnTo>
                  <a:pt x="83299" y="208622"/>
                </a:lnTo>
                <a:lnTo>
                  <a:pt x="59499" y="244208"/>
                </a:lnTo>
                <a:lnTo>
                  <a:pt x="35699" y="281838"/>
                </a:lnTo>
                <a:lnTo>
                  <a:pt x="23799" y="321335"/>
                </a:lnTo>
                <a:lnTo>
                  <a:pt x="11899" y="362559"/>
                </a:lnTo>
                <a:lnTo>
                  <a:pt x="0" y="405320"/>
                </a:lnTo>
                <a:lnTo>
                  <a:pt x="0" y="2450947"/>
                </a:lnTo>
                <a:lnTo>
                  <a:pt x="23799" y="2536101"/>
                </a:lnTo>
                <a:lnTo>
                  <a:pt x="35699" y="2556217"/>
                </a:lnTo>
                <a:lnTo>
                  <a:pt x="35699" y="418934"/>
                </a:lnTo>
                <a:lnTo>
                  <a:pt x="47599" y="396201"/>
                </a:lnTo>
                <a:lnTo>
                  <a:pt x="47599" y="353606"/>
                </a:lnTo>
                <a:lnTo>
                  <a:pt x="59499" y="332308"/>
                </a:lnTo>
                <a:lnTo>
                  <a:pt x="59889" y="332308"/>
                </a:lnTo>
                <a:lnTo>
                  <a:pt x="71399" y="311708"/>
                </a:lnTo>
                <a:lnTo>
                  <a:pt x="71399" y="293243"/>
                </a:lnTo>
                <a:lnTo>
                  <a:pt x="83299" y="272656"/>
                </a:lnTo>
                <a:lnTo>
                  <a:pt x="83740" y="272656"/>
                </a:lnTo>
                <a:lnTo>
                  <a:pt x="95199" y="254190"/>
                </a:lnTo>
                <a:lnTo>
                  <a:pt x="95640" y="254190"/>
                </a:lnTo>
                <a:lnTo>
                  <a:pt x="107099" y="235737"/>
                </a:lnTo>
                <a:lnTo>
                  <a:pt x="107556" y="235737"/>
                </a:lnTo>
                <a:lnTo>
                  <a:pt x="118986" y="217982"/>
                </a:lnTo>
                <a:lnTo>
                  <a:pt x="119462" y="217982"/>
                </a:lnTo>
                <a:lnTo>
                  <a:pt x="130886" y="200939"/>
                </a:lnTo>
                <a:lnTo>
                  <a:pt x="131922" y="200939"/>
                </a:lnTo>
                <a:lnTo>
                  <a:pt x="154686" y="185318"/>
                </a:lnTo>
                <a:lnTo>
                  <a:pt x="166585" y="169697"/>
                </a:lnTo>
                <a:lnTo>
                  <a:pt x="167127" y="169697"/>
                </a:lnTo>
                <a:lnTo>
                  <a:pt x="178485" y="154787"/>
                </a:lnTo>
                <a:lnTo>
                  <a:pt x="179621" y="154787"/>
                </a:lnTo>
                <a:lnTo>
                  <a:pt x="190385" y="148043"/>
                </a:lnTo>
                <a:lnTo>
                  <a:pt x="190385" y="141300"/>
                </a:lnTo>
                <a:lnTo>
                  <a:pt x="214185" y="127088"/>
                </a:lnTo>
                <a:lnTo>
                  <a:pt x="214847" y="127088"/>
                </a:lnTo>
                <a:lnTo>
                  <a:pt x="226085" y="115023"/>
                </a:lnTo>
                <a:lnTo>
                  <a:pt x="249885" y="102958"/>
                </a:lnTo>
                <a:lnTo>
                  <a:pt x="251349" y="102958"/>
                </a:lnTo>
                <a:lnTo>
                  <a:pt x="273685" y="92303"/>
                </a:lnTo>
                <a:lnTo>
                  <a:pt x="274479" y="92303"/>
                </a:lnTo>
                <a:lnTo>
                  <a:pt x="285584" y="82359"/>
                </a:lnTo>
                <a:lnTo>
                  <a:pt x="287287" y="82359"/>
                </a:lnTo>
                <a:lnTo>
                  <a:pt x="309384" y="73126"/>
                </a:lnTo>
                <a:lnTo>
                  <a:pt x="311370" y="73126"/>
                </a:lnTo>
                <a:lnTo>
                  <a:pt x="333184" y="65316"/>
                </a:lnTo>
                <a:lnTo>
                  <a:pt x="334268" y="65316"/>
                </a:lnTo>
                <a:lnTo>
                  <a:pt x="345084" y="58216"/>
                </a:lnTo>
                <a:lnTo>
                  <a:pt x="380784" y="49695"/>
                </a:lnTo>
                <a:lnTo>
                  <a:pt x="416471" y="43307"/>
                </a:lnTo>
                <a:lnTo>
                  <a:pt x="440270" y="40462"/>
                </a:lnTo>
                <a:lnTo>
                  <a:pt x="475970" y="38341"/>
                </a:lnTo>
                <a:lnTo>
                  <a:pt x="4468123" y="38341"/>
                </a:lnTo>
                <a:lnTo>
                  <a:pt x="4462259" y="35458"/>
                </a:lnTo>
                <a:lnTo>
                  <a:pt x="4378960" y="10439"/>
                </a:lnTo>
                <a:lnTo>
                  <a:pt x="4331373" y="3314"/>
                </a:lnTo>
                <a:lnTo>
                  <a:pt x="4283773" y="0"/>
                </a:lnTo>
                <a:close/>
              </a:path>
              <a:path w="4759959" h="2558415">
                <a:moveTo>
                  <a:pt x="59889" y="332308"/>
                </a:moveTo>
                <a:lnTo>
                  <a:pt x="59499" y="332308"/>
                </a:lnTo>
                <a:lnTo>
                  <a:pt x="59499" y="333006"/>
                </a:lnTo>
                <a:lnTo>
                  <a:pt x="59889" y="332308"/>
                </a:lnTo>
                <a:close/>
              </a:path>
              <a:path w="4759959" h="2558415">
                <a:moveTo>
                  <a:pt x="4717758" y="272656"/>
                </a:moveTo>
                <a:lnTo>
                  <a:pt x="4676444" y="272656"/>
                </a:lnTo>
                <a:lnTo>
                  <a:pt x="4688344" y="293243"/>
                </a:lnTo>
                <a:lnTo>
                  <a:pt x="4688344" y="311708"/>
                </a:lnTo>
                <a:lnTo>
                  <a:pt x="4700244" y="333006"/>
                </a:lnTo>
                <a:lnTo>
                  <a:pt x="4700244" y="332308"/>
                </a:lnTo>
                <a:lnTo>
                  <a:pt x="4735842" y="332308"/>
                </a:lnTo>
                <a:lnTo>
                  <a:pt x="4724044" y="292760"/>
                </a:lnTo>
                <a:lnTo>
                  <a:pt x="4717758" y="272656"/>
                </a:lnTo>
                <a:close/>
              </a:path>
              <a:path w="4759959" h="2558415">
                <a:moveTo>
                  <a:pt x="83740" y="272656"/>
                </a:moveTo>
                <a:lnTo>
                  <a:pt x="83299" y="272656"/>
                </a:lnTo>
                <a:lnTo>
                  <a:pt x="83299" y="273367"/>
                </a:lnTo>
                <a:lnTo>
                  <a:pt x="83740" y="272656"/>
                </a:lnTo>
                <a:close/>
              </a:path>
              <a:path w="4759959" h="2558415">
                <a:moveTo>
                  <a:pt x="4711809" y="254190"/>
                </a:moveTo>
                <a:lnTo>
                  <a:pt x="4664544" y="254190"/>
                </a:lnTo>
                <a:lnTo>
                  <a:pt x="4676444" y="273367"/>
                </a:lnTo>
                <a:lnTo>
                  <a:pt x="4676444" y="272656"/>
                </a:lnTo>
                <a:lnTo>
                  <a:pt x="4717758" y="272656"/>
                </a:lnTo>
                <a:lnTo>
                  <a:pt x="4712144" y="254698"/>
                </a:lnTo>
                <a:lnTo>
                  <a:pt x="4711809" y="254190"/>
                </a:lnTo>
                <a:close/>
              </a:path>
              <a:path w="4759959" h="2558415">
                <a:moveTo>
                  <a:pt x="95640" y="254190"/>
                </a:moveTo>
                <a:lnTo>
                  <a:pt x="95199" y="254190"/>
                </a:lnTo>
                <a:lnTo>
                  <a:pt x="95199" y="254901"/>
                </a:lnTo>
                <a:lnTo>
                  <a:pt x="95640" y="254190"/>
                </a:lnTo>
                <a:close/>
              </a:path>
              <a:path w="4759959" h="2558415">
                <a:moveTo>
                  <a:pt x="4699641" y="235737"/>
                </a:moveTo>
                <a:lnTo>
                  <a:pt x="4652645" y="235737"/>
                </a:lnTo>
                <a:lnTo>
                  <a:pt x="4664544" y="254901"/>
                </a:lnTo>
                <a:lnTo>
                  <a:pt x="4664544" y="254190"/>
                </a:lnTo>
                <a:lnTo>
                  <a:pt x="4711809" y="254190"/>
                </a:lnTo>
                <a:lnTo>
                  <a:pt x="4699641" y="235737"/>
                </a:lnTo>
                <a:close/>
              </a:path>
              <a:path w="4759959" h="2558415">
                <a:moveTo>
                  <a:pt x="107556" y="235737"/>
                </a:moveTo>
                <a:lnTo>
                  <a:pt x="107099" y="235737"/>
                </a:lnTo>
                <a:lnTo>
                  <a:pt x="107099" y="236448"/>
                </a:lnTo>
                <a:lnTo>
                  <a:pt x="107556" y="235737"/>
                </a:lnTo>
                <a:close/>
              </a:path>
              <a:path w="4759959" h="2558415">
                <a:moveTo>
                  <a:pt x="4687908" y="217982"/>
                </a:moveTo>
                <a:lnTo>
                  <a:pt x="4640745" y="217982"/>
                </a:lnTo>
                <a:lnTo>
                  <a:pt x="4652645" y="236448"/>
                </a:lnTo>
                <a:lnTo>
                  <a:pt x="4652645" y="235737"/>
                </a:lnTo>
                <a:lnTo>
                  <a:pt x="4699641" y="235737"/>
                </a:lnTo>
                <a:lnTo>
                  <a:pt x="4688344" y="218605"/>
                </a:lnTo>
                <a:lnTo>
                  <a:pt x="4687908" y="217982"/>
                </a:lnTo>
                <a:close/>
              </a:path>
              <a:path w="4759959" h="2558415">
                <a:moveTo>
                  <a:pt x="119462" y="217982"/>
                </a:moveTo>
                <a:lnTo>
                  <a:pt x="118986" y="217982"/>
                </a:lnTo>
                <a:lnTo>
                  <a:pt x="118986" y="218694"/>
                </a:lnTo>
                <a:lnTo>
                  <a:pt x="119462" y="217982"/>
                </a:lnTo>
                <a:close/>
              </a:path>
              <a:path w="4759959" h="2558415">
                <a:moveTo>
                  <a:pt x="4675954" y="200939"/>
                </a:moveTo>
                <a:lnTo>
                  <a:pt x="4628845" y="200939"/>
                </a:lnTo>
                <a:lnTo>
                  <a:pt x="4640745" y="218694"/>
                </a:lnTo>
                <a:lnTo>
                  <a:pt x="4640745" y="217982"/>
                </a:lnTo>
                <a:lnTo>
                  <a:pt x="4687908" y="217982"/>
                </a:lnTo>
                <a:lnTo>
                  <a:pt x="4675954" y="200939"/>
                </a:lnTo>
                <a:close/>
              </a:path>
              <a:path w="4759959" h="2558415">
                <a:moveTo>
                  <a:pt x="131922" y="200939"/>
                </a:moveTo>
                <a:lnTo>
                  <a:pt x="130886" y="200939"/>
                </a:lnTo>
                <a:lnTo>
                  <a:pt x="130886" y="201650"/>
                </a:lnTo>
                <a:lnTo>
                  <a:pt x="131922" y="200939"/>
                </a:lnTo>
                <a:close/>
              </a:path>
              <a:path w="4759959" h="2558415">
                <a:moveTo>
                  <a:pt x="4664999" y="185318"/>
                </a:moveTo>
                <a:lnTo>
                  <a:pt x="4605058" y="185318"/>
                </a:lnTo>
                <a:lnTo>
                  <a:pt x="4628845" y="201650"/>
                </a:lnTo>
                <a:lnTo>
                  <a:pt x="4628845" y="200939"/>
                </a:lnTo>
                <a:lnTo>
                  <a:pt x="4675954" y="200939"/>
                </a:lnTo>
                <a:lnTo>
                  <a:pt x="4664999" y="185318"/>
                </a:lnTo>
                <a:close/>
              </a:path>
              <a:path w="4759959" h="2558415">
                <a:moveTo>
                  <a:pt x="4647641" y="169697"/>
                </a:moveTo>
                <a:lnTo>
                  <a:pt x="4593158" y="169697"/>
                </a:lnTo>
                <a:lnTo>
                  <a:pt x="4605058" y="186029"/>
                </a:lnTo>
                <a:lnTo>
                  <a:pt x="4605058" y="185318"/>
                </a:lnTo>
                <a:lnTo>
                  <a:pt x="4664999" y="185318"/>
                </a:lnTo>
                <a:lnTo>
                  <a:pt x="4664544" y="184670"/>
                </a:lnTo>
                <a:lnTo>
                  <a:pt x="4647641" y="169697"/>
                </a:lnTo>
                <a:close/>
              </a:path>
              <a:path w="4759959" h="2558415">
                <a:moveTo>
                  <a:pt x="167127" y="169697"/>
                </a:moveTo>
                <a:lnTo>
                  <a:pt x="166585" y="169697"/>
                </a:lnTo>
                <a:lnTo>
                  <a:pt x="166585" y="170408"/>
                </a:lnTo>
                <a:lnTo>
                  <a:pt x="167127" y="169697"/>
                </a:lnTo>
                <a:close/>
              </a:path>
              <a:path w="4759959" h="2558415">
                <a:moveTo>
                  <a:pt x="4630809" y="154787"/>
                </a:moveTo>
                <a:lnTo>
                  <a:pt x="4581258" y="154787"/>
                </a:lnTo>
                <a:lnTo>
                  <a:pt x="4593158" y="170408"/>
                </a:lnTo>
                <a:lnTo>
                  <a:pt x="4593158" y="169697"/>
                </a:lnTo>
                <a:lnTo>
                  <a:pt x="4647641" y="169697"/>
                </a:lnTo>
                <a:lnTo>
                  <a:pt x="4630809" y="154787"/>
                </a:lnTo>
                <a:close/>
              </a:path>
              <a:path w="4759959" h="2558415">
                <a:moveTo>
                  <a:pt x="179621" y="154787"/>
                </a:moveTo>
                <a:lnTo>
                  <a:pt x="178485" y="154787"/>
                </a:lnTo>
                <a:lnTo>
                  <a:pt x="178485" y="155498"/>
                </a:lnTo>
                <a:lnTo>
                  <a:pt x="179621" y="154787"/>
                </a:lnTo>
                <a:close/>
              </a:path>
              <a:path w="4759959" h="2558415">
                <a:moveTo>
                  <a:pt x="4607659" y="127088"/>
                </a:moveTo>
                <a:lnTo>
                  <a:pt x="4545558" y="127088"/>
                </a:lnTo>
                <a:lnTo>
                  <a:pt x="4569358" y="141300"/>
                </a:lnTo>
                <a:lnTo>
                  <a:pt x="4569358" y="148043"/>
                </a:lnTo>
                <a:lnTo>
                  <a:pt x="4581258" y="155498"/>
                </a:lnTo>
                <a:lnTo>
                  <a:pt x="4581258" y="154787"/>
                </a:lnTo>
                <a:lnTo>
                  <a:pt x="4630809" y="154787"/>
                </a:lnTo>
                <a:lnTo>
                  <a:pt x="4628845" y="153047"/>
                </a:lnTo>
                <a:lnTo>
                  <a:pt x="4607659" y="127088"/>
                </a:lnTo>
                <a:close/>
              </a:path>
              <a:path w="4759959" h="2558415">
                <a:moveTo>
                  <a:pt x="214847" y="127088"/>
                </a:moveTo>
                <a:lnTo>
                  <a:pt x="214185" y="127088"/>
                </a:lnTo>
                <a:lnTo>
                  <a:pt x="214185" y="127800"/>
                </a:lnTo>
                <a:lnTo>
                  <a:pt x="214847" y="127088"/>
                </a:lnTo>
                <a:close/>
              </a:path>
              <a:path w="4759959" h="2558415">
                <a:moveTo>
                  <a:pt x="4576837" y="102958"/>
                </a:moveTo>
                <a:lnTo>
                  <a:pt x="4509858" y="102958"/>
                </a:lnTo>
                <a:lnTo>
                  <a:pt x="4533658" y="115023"/>
                </a:lnTo>
                <a:lnTo>
                  <a:pt x="4545558" y="127800"/>
                </a:lnTo>
                <a:lnTo>
                  <a:pt x="4545558" y="127088"/>
                </a:lnTo>
                <a:lnTo>
                  <a:pt x="4607659" y="127088"/>
                </a:lnTo>
                <a:lnTo>
                  <a:pt x="4605058" y="123901"/>
                </a:lnTo>
                <a:lnTo>
                  <a:pt x="4576837" y="102958"/>
                </a:lnTo>
                <a:close/>
              </a:path>
              <a:path w="4759959" h="2558415">
                <a:moveTo>
                  <a:pt x="251349" y="102958"/>
                </a:moveTo>
                <a:lnTo>
                  <a:pt x="249885" y="102958"/>
                </a:lnTo>
                <a:lnTo>
                  <a:pt x="249885" y="103657"/>
                </a:lnTo>
                <a:lnTo>
                  <a:pt x="251349" y="102958"/>
                </a:lnTo>
                <a:close/>
              </a:path>
              <a:path w="4759959" h="2558415">
                <a:moveTo>
                  <a:pt x="4546675" y="82359"/>
                </a:moveTo>
                <a:lnTo>
                  <a:pt x="4474159" y="82359"/>
                </a:lnTo>
                <a:lnTo>
                  <a:pt x="4497959" y="93014"/>
                </a:lnTo>
                <a:lnTo>
                  <a:pt x="4497959" y="97980"/>
                </a:lnTo>
                <a:lnTo>
                  <a:pt x="4509858" y="103657"/>
                </a:lnTo>
                <a:lnTo>
                  <a:pt x="4509858" y="102958"/>
                </a:lnTo>
                <a:lnTo>
                  <a:pt x="4576837" y="102958"/>
                </a:lnTo>
                <a:lnTo>
                  <a:pt x="4569358" y="97409"/>
                </a:lnTo>
                <a:lnTo>
                  <a:pt x="4546675" y="82359"/>
                </a:lnTo>
                <a:close/>
              </a:path>
              <a:path w="4759959" h="2558415">
                <a:moveTo>
                  <a:pt x="274479" y="92303"/>
                </a:moveTo>
                <a:lnTo>
                  <a:pt x="273685" y="92303"/>
                </a:lnTo>
                <a:lnTo>
                  <a:pt x="273685" y="93014"/>
                </a:lnTo>
                <a:lnTo>
                  <a:pt x="274479" y="92303"/>
                </a:lnTo>
                <a:close/>
              </a:path>
              <a:path w="4759959" h="2558415">
                <a:moveTo>
                  <a:pt x="287287" y="82359"/>
                </a:moveTo>
                <a:lnTo>
                  <a:pt x="285584" y="82359"/>
                </a:lnTo>
                <a:lnTo>
                  <a:pt x="285584" y="83070"/>
                </a:lnTo>
                <a:lnTo>
                  <a:pt x="287287" y="82359"/>
                </a:lnTo>
                <a:close/>
              </a:path>
              <a:path w="4759959" h="2558415">
                <a:moveTo>
                  <a:pt x="4519168" y="65316"/>
                </a:moveTo>
                <a:lnTo>
                  <a:pt x="4426559" y="65316"/>
                </a:lnTo>
                <a:lnTo>
                  <a:pt x="4450359" y="73837"/>
                </a:lnTo>
                <a:lnTo>
                  <a:pt x="4474159" y="83070"/>
                </a:lnTo>
                <a:lnTo>
                  <a:pt x="4474159" y="82359"/>
                </a:lnTo>
                <a:lnTo>
                  <a:pt x="4546675" y="82359"/>
                </a:lnTo>
                <a:lnTo>
                  <a:pt x="4533658" y="73723"/>
                </a:lnTo>
                <a:lnTo>
                  <a:pt x="4519168" y="65316"/>
                </a:lnTo>
                <a:close/>
              </a:path>
              <a:path w="4759959" h="2558415">
                <a:moveTo>
                  <a:pt x="311370" y="73126"/>
                </a:moveTo>
                <a:lnTo>
                  <a:pt x="309384" y="73126"/>
                </a:lnTo>
                <a:lnTo>
                  <a:pt x="309384" y="73837"/>
                </a:lnTo>
                <a:lnTo>
                  <a:pt x="311370" y="73126"/>
                </a:lnTo>
                <a:close/>
              </a:path>
              <a:path w="4759959" h="2558415">
                <a:moveTo>
                  <a:pt x="334268" y="65316"/>
                </a:moveTo>
                <a:lnTo>
                  <a:pt x="333184" y="65316"/>
                </a:lnTo>
                <a:lnTo>
                  <a:pt x="333184" y="66027"/>
                </a:lnTo>
                <a:lnTo>
                  <a:pt x="334268" y="65316"/>
                </a:lnTo>
                <a:close/>
              </a:path>
              <a:path w="4759959" h="2558415">
                <a:moveTo>
                  <a:pt x="4506933" y="58216"/>
                </a:moveTo>
                <a:lnTo>
                  <a:pt x="4414659" y="58216"/>
                </a:lnTo>
                <a:lnTo>
                  <a:pt x="4426559" y="66027"/>
                </a:lnTo>
                <a:lnTo>
                  <a:pt x="4426559" y="65316"/>
                </a:lnTo>
                <a:lnTo>
                  <a:pt x="4519168" y="65316"/>
                </a:lnTo>
                <a:lnTo>
                  <a:pt x="4506933" y="58216"/>
                </a:lnTo>
                <a:close/>
              </a:path>
              <a:path w="4759959" h="2558415">
                <a:moveTo>
                  <a:pt x="4468123" y="38341"/>
                </a:moveTo>
                <a:lnTo>
                  <a:pt x="4283773" y="38341"/>
                </a:lnTo>
                <a:lnTo>
                  <a:pt x="4319473" y="40462"/>
                </a:lnTo>
                <a:lnTo>
                  <a:pt x="4343260" y="43307"/>
                </a:lnTo>
                <a:lnTo>
                  <a:pt x="4378960" y="49695"/>
                </a:lnTo>
                <a:lnTo>
                  <a:pt x="4402759" y="55384"/>
                </a:lnTo>
                <a:lnTo>
                  <a:pt x="4414659" y="58928"/>
                </a:lnTo>
                <a:lnTo>
                  <a:pt x="4414659" y="58216"/>
                </a:lnTo>
                <a:lnTo>
                  <a:pt x="4506933" y="58216"/>
                </a:lnTo>
                <a:lnTo>
                  <a:pt x="4497959" y="53009"/>
                </a:lnTo>
                <a:lnTo>
                  <a:pt x="4468123" y="38341"/>
                </a:lnTo>
                <a:close/>
              </a:path>
            </a:pathLst>
          </a:custGeom>
          <a:solidFill>
            <a:srgbClr val="8064A2"/>
          </a:solidFill>
        </p:spPr>
        <p:txBody>
          <a:bodyPr wrap="square" lIns="0" tIns="0" rIns="0" bIns="0" rtlCol="0"/>
          <a:lstStyle/>
          <a:p>
            <a:endParaRPr/>
          </a:p>
        </p:txBody>
      </p:sp>
      <p:sp>
        <p:nvSpPr>
          <p:cNvPr id="35" name="object 35"/>
          <p:cNvSpPr/>
          <p:nvPr/>
        </p:nvSpPr>
        <p:spPr>
          <a:xfrm>
            <a:off x="5042043" y="6314794"/>
            <a:ext cx="167005" cy="311150"/>
          </a:xfrm>
          <a:custGeom>
            <a:avLst/>
            <a:gdLst/>
            <a:ahLst/>
            <a:cxnLst/>
            <a:rect l="l" t="t" r="r" b="b"/>
            <a:pathLst>
              <a:path w="167004" h="311150">
                <a:moveTo>
                  <a:pt x="0" y="0"/>
                </a:moveTo>
                <a:lnTo>
                  <a:pt x="0" y="120015"/>
                </a:lnTo>
                <a:lnTo>
                  <a:pt x="35687" y="178549"/>
                </a:lnTo>
                <a:lnTo>
                  <a:pt x="59486" y="214985"/>
                </a:lnTo>
                <a:lnTo>
                  <a:pt x="83286" y="249262"/>
                </a:lnTo>
                <a:lnTo>
                  <a:pt x="118986" y="281178"/>
                </a:lnTo>
                <a:lnTo>
                  <a:pt x="154686" y="310997"/>
                </a:lnTo>
                <a:lnTo>
                  <a:pt x="154686" y="266268"/>
                </a:lnTo>
                <a:lnTo>
                  <a:pt x="165450" y="266268"/>
                </a:lnTo>
                <a:lnTo>
                  <a:pt x="143921" y="252780"/>
                </a:lnTo>
                <a:lnTo>
                  <a:pt x="142786" y="252780"/>
                </a:lnTo>
                <a:lnTo>
                  <a:pt x="131427" y="237871"/>
                </a:lnTo>
                <a:lnTo>
                  <a:pt x="130886" y="237871"/>
                </a:lnTo>
                <a:lnTo>
                  <a:pt x="118986" y="222250"/>
                </a:lnTo>
                <a:lnTo>
                  <a:pt x="96222" y="206629"/>
                </a:lnTo>
                <a:lnTo>
                  <a:pt x="95186" y="206629"/>
                </a:lnTo>
                <a:lnTo>
                  <a:pt x="83763" y="189585"/>
                </a:lnTo>
                <a:lnTo>
                  <a:pt x="83286" y="189585"/>
                </a:lnTo>
                <a:lnTo>
                  <a:pt x="71845" y="171831"/>
                </a:lnTo>
                <a:lnTo>
                  <a:pt x="71386" y="171831"/>
                </a:lnTo>
                <a:lnTo>
                  <a:pt x="59928" y="153365"/>
                </a:lnTo>
                <a:lnTo>
                  <a:pt x="59486" y="153365"/>
                </a:lnTo>
                <a:lnTo>
                  <a:pt x="48028" y="134912"/>
                </a:lnTo>
                <a:lnTo>
                  <a:pt x="47586" y="134912"/>
                </a:lnTo>
                <a:lnTo>
                  <a:pt x="35687" y="115023"/>
                </a:lnTo>
                <a:lnTo>
                  <a:pt x="35687" y="95859"/>
                </a:lnTo>
                <a:lnTo>
                  <a:pt x="24196" y="75260"/>
                </a:lnTo>
                <a:lnTo>
                  <a:pt x="23799" y="75260"/>
                </a:lnTo>
                <a:lnTo>
                  <a:pt x="11899" y="53962"/>
                </a:lnTo>
                <a:lnTo>
                  <a:pt x="11899" y="11353"/>
                </a:lnTo>
                <a:lnTo>
                  <a:pt x="0" y="0"/>
                </a:lnTo>
                <a:close/>
              </a:path>
              <a:path w="167004" h="311150">
                <a:moveTo>
                  <a:pt x="165450" y="266268"/>
                </a:moveTo>
                <a:lnTo>
                  <a:pt x="154686" y="266268"/>
                </a:lnTo>
                <a:lnTo>
                  <a:pt x="166585" y="266979"/>
                </a:lnTo>
                <a:lnTo>
                  <a:pt x="165450" y="266268"/>
                </a:lnTo>
                <a:close/>
              </a:path>
              <a:path w="167004" h="311150">
                <a:moveTo>
                  <a:pt x="142786" y="252069"/>
                </a:moveTo>
                <a:lnTo>
                  <a:pt x="142786" y="252780"/>
                </a:lnTo>
                <a:lnTo>
                  <a:pt x="143921" y="252780"/>
                </a:lnTo>
                <a:lnTo>
                  <a:pt x="142786" y="252069"/>
                </a:lnTo>
                <a:close/>
              </a:path>
              <a:path w="167004" h="311150">
                <a:moveTo>
                  <a:pt x="130886" y="237159"/>
                </a:moveTo>
                <a:lnTo>
                  <a:pt x="130886" y="237871"/>
                </a:lnTo>
                <a:lnTo>
                  <a:pt x="131427" y="237871"/>
                </a:lnTo>
                <a:lnTo>
                  <a:pt x="130886" y="237159"/>
                </a:lnTo>
                <a:close/>
              </a:path>
              <a:path w="167004" h="311150">
                <a:moveTo>
                  <a:pt x="95186" y="205917"/>
                </a:moveTo>
                <a:lnTo>
                  <a:pt x="95186" y="206629"/>
                </a:lnTo>
                <a:lnTo>
                  <a:pt x="96222" y="206629"/>
                </a:lnTo>
                <a:lnTo>
                  <a:pt x="95186" y="205917"/>
                </a:lnTo>
                <a:close/>
              </a:path>
              <a:path w="167004" h="311150">
                <a:moveTo>
                  <a:pt x="83286" y="188874"/>
                </a:moveTo>
                <a:lnTo>
                  <a:pt x="83286" y="189585"/>
                </a:lnTo>
                <a:lnTo>
                  <a:pt x="83763" y="189585"/>
                </a:lnTo>
                <a:lnTo>
                  <a:pt x="83286" y="188874"/>
                </a:lnTo>
                <a:close/>
              </a:path>
              <a:path w="167004" h="311150">
                <a:moveTo>
                  <a:pt x="71386" y="171119"/>
                </a:moveTo>
                <a:lnTo>
                  <a:pt x="71386" y="171831"/>
                </a:lnTo>
                <a:lnTo>
                  <a:pt x="71845" y="171831"/>
                </a:lnTo>
                <a:lnTo>
                  <a:pt x="71386" y="171119"/>
                </a:lnTo>
                <a:close/>
              </a:path>
              <a:path w="167004" h="311150">
                <a:moveTo>
                  <a:pt x="59486" y="152654"/>
                </a:moveTo>
                <a:lnTo>
                  <a:pt x="59486" y="153365"/>
                </a:lnTo>
                <a:lnTo>
                  <a:pt x="59928" y="153365"/>
                </a:lnTo>
                <a:lnTo>
                  <a:pt x="59486" y="152654"/>
                </a:lnTo>
                <a:close/>
              </a:path>
              <a:path w="167004" h="311150">
                <a:moveTo>
                  <a:pt x="47586" y="134200"/>
                </a:moveTo>
                <a:lnTo>
                  <a:pt x="47586" y="134912"/>
                </a:lnTo>
                <a:lnTo>
                  <a:pt x="48028" y="134912"/>
                </a:lnTo>
                <a:lnTo>
                  <a:pt x="47586" y="134200"/>
                </a:lnTo>
                <a:close/>
              </a:path>
              <a:path w="167004" h="311150">
                <a:moveTo>
                  <a:pt x="23799" y="74549"/>
                </a:moveTo>
                <a:lnTo>
                  <a:pt x="23799" y="75260"/>
                </a:lnTo>
                <a:lnTo>
                  <a:pt x="24196" y="75260"/>
                </a:lnTo>
                <a:lnTo>
                  <a:pt x="23799" y="74549"/>
                </a:lnTo>
                <a:close/>
              </a:path>
            </a:pathLst>
          </a:custGeom>
          <a:solidFill>
            <a:srgbClr val="8064A2"/>
          </a:solidFill>
        </p:spPr>
        <p:txBody>
          <a:bodyPr wrap="square" lIns="0" tIns="0" rIns="0" bIns="0" rtlCol="0"/>
          <a:lstStyle/>
          <a:p>
            <a:endParaRPr/>
          </a:p>
        </p:txBody>
      </p:sp>
      <p:sp>
        <p:nvSpPr>
          <p:cNvPr id="36" name="object 36"/>
          <p:cNvSpPr/>
          <p:nvPr/>
        </p:nvSpPr>
        <p:spPr>
          <a:xfrm>
            <a:off x="5077731" y="4170413"/>
            <a:ext cx="12065" cy="20955"/>
          </a:xfrm>
          <a:custGeom>
            <a:avLst/>
            <a:gdLst/>
            <a:ahLst/>
            <a:cxnLst/>
            <a:rect l="l" t="t" r="r" b="b"/>
            <a:pathLst>
              <a:path w="12064" h="20954">
                <a:moveTo>
                  <a:pt x="11899" y="0"/>
                </a:moveTo>
                <a:lnTo>
                  <a:pt x="0" y="1422"/>
                </a:lnTo>
                <a:lnTo>
                  <a:pt x="0" y="20586"/>
                </a:lnTo>
                <a:lnTo>
                  <a:pt x="11899" y="0"/>
                </a:lnTo>
                <a:close/>
              </a:path>
            </a:pathLst>
          </a:custGeom>
          <a:solidFill>
            <a:srgbClr val="8064A2"/>
          </a:solidFill>
        </p:spPr>
        <p:txBody>
          <a:bodyPr wrap="square" lIns="0" tIns="0" rIns="0" bIns="0" rtlCol="0"/>
          <a:lstStyle/>
          <a:p>
            <a:endParaRPr/>
          </a:p>
        </p:txBody>
      </p:sp>
      <p:sp>
        <p:nvSpPr>
          <p:cNvPr id="37" name="object 37"/>
          <p:cNvSpPr/>
          <p:nvPr/>
        </p:nvSpPr>
        <p:spPr>
          <a:xfrm>
            <a:off x="5196729" y="4019174"/>
            <a:ext cx="12065" cy="7620"/>
          </a:xfrm>
          <a:custGeom>
            <a:avLst/>
            <a:gdLst/>
            <a:ahLst/>
            <a:cxnLst/>
            <a:rect l="l" t="t" r="r" b="b"/>
            <a:pathLst>
              <a:path w="12064" h="7620">
                <a:moveTo>
                  <a:pt x="11899" y="0"/>
                </a:moveTo>
                <a:lnTo>
                  <a:pt x="0" y="711"/>
                </a:lnTo>
                <a:lnTo>
                  <a:pt x="0" y="7454"/>
                </a:lnTo>
                <a:lnTo>
                  <a:pt x="11899" y="0"/>
                </a:lnTo>
                <a:close/>
              </a:path>
            </a:pathLst>
          </a:custGeom>
          <a:solidFill>
            <a:srgbClr val="8064A2"/>
          </a:solidFill>
        </p:spPr>
        <p:txBody>
          <a:bodyPr wrap="square" lIns="0" tIns="0" rIns="0" bIns="0" rtlCol="0"/>
          <a:lstStyle/>
          <a:p>
            <a:endParaRPr/>
          </a:p>
        </p:txBody>
      </p:sp>
      <p:sp>
        <p:nvSpPr>
          <p:cNvPr id="38" name="object 38"/>
          <p:cNvSpPr/>
          <p:nvPr/>
        </p:nvSpPr>
        <p:spPr>
          <a:xfrm>
            <a:off x="5196724" y="6581057"/>
            <a:ext cx="4307840" cy="141605"/>
          </a:xfrm>
          <a:custGeom>
            <a:avLst/>
            <a:gdLst/>
            <a:ahLst/>
            <a:cxnLst/>
            <a:rect l="l" t="t" r="r" b="b"/>
            <a:pathLst>
              <a:path w="4307840" h="141604">
                <a:moveTo>
                  <a:pt x="0" y="0"/>
                </a:moveTo>
                <a:lnTo>
                  <a:pt x="0" y="44742"/>
                </a:lnTo>
                <a:lnTo>
                  <a:pt x="35699" y="69773"/>
                </a:lnTo>
                <a:lnTo>
                  <a:pt x="71399" y="91186"/>
                </a:lnTo>
                <a:lnTo>
                  <a:pt x="118998" y="108902"/>
                </a:lnTo>
                <a:lnTo>
                  <a:pt x="154698" y="122847"/>
                </a:lnTo>
                <a:lnTo>
                  <a:pt x="202298" y="132930"/>
                </a:lnTo>
                <a:lnTo>
                  <a:pt x="249885" y="139115"/>
                </a:lnTo>
                <a:lnTo>
                  <a:pt x="297484" y="141312"/>
                </a:lnTo>
                <a:lnTo>
                  <a:pt x="4093387" y="141312"/>
                </a:lnTo>
                <a:lnTo>
                  <a:pt x="4117187" y="140601"/>
                </a:lnTo>
                <a:lnTo>
                  <a:pt x="4152887" y="136207"/>
                </a:lnTo>
                <a:lnTo>
                  <a:pt x="4200474" y="128003"/>
                </a:lnTo>
                <a:lnTo>
                  <a:pt x="4277403" y="102958"/>
                </a:lnTo>
                <a:lnTo>
                  <a:pt x="285584" y="102958"/>
                </a:lnTo>
                <a:lnTo>
                  <a:pt x="249885" y="100838"/>
                </a:lnTo>
                <a:lnTo>
                  <a:pt x="226098" y="97993"/>
                </a:lnTo>
                <a:lnTo>
                  <a:pt x="190398" y="91605"/>
                </a:lnTo>
                <a:lnTo>
                  <a:pt x="166598" y="85928"/>
                </a:lnTo>
                <a:lnTo>
                  <a:pt x="157078" y="83083"/>
                </a:lnTo>
                <a:lnTo>
                  <a:pt x="154698" y="83083"/>
                </a:lnTo>
                <a:lnTo>
                  <a:pt x="143882" y="75984"/>
                </a:lnTo>
                <a:lnTo>
                  <a:pt x="142798" y="75984"/>
                </a:lnTo>
                <a:lnTo>
                  <a:pt x="120985" y="68173"/>
                </a:lnTo>
                <a:lnTo>
                  <a:pt x="118998" y="68173"/>
                </a:lnTo>
                <a:lnTo>
                  <a:pt x="96901" y="58940"/>
                </a:lnTo>
                <a:lnTo>
                  <a:pt x="95199" y="58940"/>
                </a:lnTo>
                <a:lnTo>
                  <a:pt x="84093" y="48996"/>
                </a:lnTo>
                <a:lnTo>
                  <a:pt x="83299" y="48996"/>
                </a:lnTo>
                <a:lnTo>
                  <a:pt x="60990" y="38354"/>
                </a:lnTo>
                <a:lnTo>
                  <a:pt x="59499" y="38354"/>
                </a:lnTo>
                <a:lnTo>
                  <a:pt x="35699" y="26276"/>
                </a:lnTo>
                <a:lnTo>
                  <a:pt x="24462" y="14211"/>
                </a:lnTo>
                <a:lnTo>
                  <a:pt x="23799" y="14211"/>
                </a:lnTo>
                <a:lnTo>
                  <a:pt x="0" y="0"/>
                </a:lnTo>
                <a:close/>
              </a:path>
              <a:path w="4307840" h="141604">
                <a:moveTo>
                  <a:pt x="4224273" y="82372"/>
                </a:moveTo>
                <a:lnTo>
                  <a:pt x="4188574" y="91605"/>
                </a:lnTo>
                <a:lnTo>
                  <a:pt x="4152887" y="97993"/>
                </a:lnTo>
                <a:lnTo>
                  <a:pt x="4093387" y="102958"/>
                </a:lnTo>
                <a:lnTo>
                  <a:pt x="4277403" y="102958"/>
                </a:lnTo>
                <a:lnTo>
                  <a:pt x="4283773" y="100914"/>
                </a:lnTo>
                <a:lnTo>
                  <a:pt x="4307573" y="88544"/>
                </a:lnTo>
                <a:lnTo>
                  <a:pt x="4307573" y="83083"/>
                </a:lnTo>
                <a:lnTo>
                  <a:pt x="4224273" y="83083"/>
                </a:lnTo>
                <a:lnTo>
                  <a:pt x="4224273" y="82372"/>
                </a:lnTo>
                <a:close/>
              </a:path>
              <a:path w="4307840" h="141604">
                <a:moveTo>
                  <a:pt x="154698" y="82372"/>
                </a:moveTo>
                <a:lnTo>
                  <a:pt x="154698" y="83083"/>
                </a:lnTo>
                <a:lnTo>
                  <a:pt x="157078" y="83083"/>
                </a:lnTo>
                <a:lnTo>
                  <a:pt x="154698" y="82372"/>
                </a:lnTo>
                <a:close/>
              </a:path>
              <a:path w="4307840" h="141604">
                <a:moveTo>
                  <a:pt x="4236173" y="75272"/>
                </a:moveTo>
                <a:lnTo>
                  <a:pt x="4224273" y="83083"/>
                </a:lnTo>
                <a:lnTo>
                  <a:pt x="4307573" y="83083"/>
                </a:lnTo>
                <a:lnTo>
                  <a:pt x="4307573" y="75984"/>
                </a:lnTo>
                <a:lnTo>
                  <a:pt x="4236173" y="75984"/>
                </a:lnTo>
                <a:lnTo>
                  <a:pt x="4236173" y="75272"/>
                </a:lnTo>
                <a:close/>
              </a:path>
              <a:path w="4307840" h="141604">
                <a:moveTo>
                  <a:pt x="142798" y="75272"/>
                </a:moveTo>
                <a:lnTo>
                  <a:pt x="142798" y="75984"/>
                </a:lnTo>
                <a:lnTo>
                  <a:pt x="143882" y="75984"/>
                </a:lnTo>
                <a:lnTo>
                  <a:pt x="142798" y="75272"/>
                </a:lnTo>
                <a:close/>
              </a:path>
              <a:path w="4307840" h="141604">
                <a:moveTo>
                  <a:pt x="4259973" y="67462"/>
                </a:moveTo>
                <a:lnTo>
                  <a:pt x="4236173" y="75984"/>
                </a:lnTo>
                <a:lnTo>
                  <a:pt x="4307573" y="75984"/>
                </a:lnTo>
                <a:lnTo>
                  <a:pt x="4307573" y="68173"/>
                </a:lnTo>
                <a:lnTo>
                  <a:pt x="4259973" y="68173"/>
                </a:lnTo>
                <a:lnTo>
                  <a:pt x="4259973" y="67462"/>
                </a:lnTo>
                <a:close/>
              </a:path>
              <a:path w="4307840" h="141604">
                <a:moveTo>
                  <a:pt x="118998" y="67462"/>
                </a:moveTo>
                <a:lnTo>
                  <a:pt x="118998" y="68173"/>
                </a:lnTo>
                <a:lnTo>
                  <a:pt x="120985" y="68173"/>
                </a:lnTo>
                <a:lnTo>
                  <a:pt x="118998" y="67462"/>
                </a:lnTo>
                <a:close/>
              </a:path>
              <a:path w="4307840" h="141604">
                <a:moveTo>
                  <a:pt x="4283773" y="58229"/>
                </a:moveTo>
                <a:lnTo>
                  <a:pt x="4259973" y="68173"/>
                </a:lnTo>
                <a:lnTo>
                  <a:pt x="4307573" y="68173"/>
                </a:lnTo>
                <a:lnTo>
                  <a:pt x="4307573" y="58940"/>
                </a:lnTo>
                <a:lnTo>
                  <a:pt x="4283773" y="58940"/>
                </a:lnTo>
                <a:lnTo>
                  <a:pt x="4283773" y="58229"/>
                </a:lnTo>
                <a:close/>
              </a:path>
              <a:path w="4307840" h="141604">
                <a:moveTo>
                  <a:pt x="95199" y="58229"/>
                </a:moveTo>
                <a:lnTo>
                  <a:pt x="95199" y="58940"/>
                </a:lnTo>
                <a:lnTo>
                  <a:pt x="96901" y="58940"/>
                </a:lnTo>
                <a:lnTo>
                  <a:pt x="95199" y="58229"/>
                </a:lnTo>
                <a:close/>
              </a:path>
              <a:path w="4307840" h="141604">
                <a:moveTo>
                  <a:pt x="4307573" y="48285"/>
                </a:moveTo>
                <a:lnTo>
                  <a:pt x="4283773" y="58940"/>
                </a:lnTo>
                <a:lnTo>
                  <a:pt x="4307573" y="58940"/>
                </a:lnTo>
                <a:lnTo>
                  <a:pt x="4307573" y="48285"/>
                </a:lnTo>
                <a:close/>
              </a:path>
              <a:path w="4307840" h="141604">
                <a:moveTo>
                  <a:pt x="83299" y="48285"/>
                </a:moveTo>
                <a:lnTo>
                  <a:pt x="83299" y="48996"/>
                </a:lnTo>
                <a:lnTo>
                  <a:pt x="84093" y="48996"/>
                </a:lnTo>
                <a:lnTo>
                  <a:pt x="83299" y="48285"/>
                </a:lnTo>
                <a:close/>
              </a:path>
              <a:path w="4307840" h="141604">
                <a:moveTo>
                  <a:pt x="59499" y="37642"/>
                </a:moveTo>
                <a:lnTo>
                  <a:pt x="59499" y="38354"/>
                </a:lnTo>
                <a:lnTo>
                  <a:pt x="60990" y="38354"/>
                </a:lnTo>
                <a:lnTo>
                  <a:pt x="59499" y="37642"/>
                </a:lnTo>
                <a:close/>
              </a:path>
              <a:path w="4307840" h="141604">
                <a:moveTo>
                  <a:pt x="23799" y="13500"/>
                </a:moveTo>
                <a:lnTo>
                  <a:pt x="23799" y="14211"/>
                </a:lnTo>
                <a:lnTo>
                  <a:pt x="24462" y="14211"/>
                </a:lnTo>
                <a:lnTo>
                  <a:pt x="23799" y="13500"/>
                </a:lnTo>
                <a:close/>
              </a:path>
            </a:pathLst>
          </a:custGeom>
          <a:solidFill>
            <a:srgbClr val="8064A2"/>
          </a:solidFill>
        </p:spPr>
        <p:txBody>
          <a:bodyPr wrap="square" lIns="0" tIns="0" rIns="0" bIns="0" rtlCol="0"/>
          <a:lstStyle/>
          <a:p>
            <a:endParaRPr/>
          </a:p>
        </p:txBody>
      </p:sp>
      <p:sp>
        <p:nvSpPr>
          <p:cNvPr id="39" name="object 39"/>
          <p:cNvSpPr/>
          <p:nvPr/>
        </p:nvSpPr>
        <p:spPr>
          <a:xfrm>
            <a:off x="9492396" y="3970888"/>
            <a:ext cx="12065" cy="5715"/>
          </a:xfrm>
          <a:custGeom>
            <a:avLst/>
            <a:gdLst/>
            <a:ahLst/>
            <a:cxnLst/>
            <a:rect l="l" t="t" r="r" b="b"/>
            <a:pathLst>
              <a:path w="12065" h="5714">
                <a:moveTo>
                  <a:pt x="0" y="0"/>
                </a:moveTo>
                <a:lnTo>
                  <a:pt x="11899" y="5676"/>
                </a:lnTo>
                <a:lnTo>
                  <a:pt x="11899" y="711"/>
                </a:lnTo>
                <a:lnTo>
                  <a:pt x="0" y="0"/>
                </a:lnTo>
                <a:close/>
              </a:path>
            </a:pathLst>
          </a:custGeom>
          <a:solidFill>
            <a:srgbClr val="8064A2"/>
          </a:solidFill>
        </p:spPr>
        <p:txBody>
          <a:bodyPr wrap="square" lIns="0" tIns="0" rIns="0" bIns="0" rtlCol="0"/>
          <a:lstStyle/>
          <a:p>
            <a:endParaRPr/>
          </a:p>
        </p:txBody>
      </p:sp>
      <p:sp>
        <p:nvSpPr>
          <p:cNvPr id="40" name="object 40"/>
          <p:cNvSpPr/>
          <p:nvPr/>
        </p:nvSpPr>
        <p:spPr>
          <a:xfrm>
            <a:off x="9492395" y="6581064"/>
            <a:ext cx="83299" cy="88531"/>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9563786" y="4019174"/>
            <a:ext cx="12065" cy="7620"/>
          </a:xfrm>
          <a:custGeom>
            <a:avLst/>
            <a:gdLst/>
            <a:ahLst/>
            <a:cxnLst/>
            <a:rect l="l" t="t" r="r" b="b"/>
            <a:pathLst>
              <a:path w="12065" h="7620">
                <a:moveTo>
                  <a:pt x="0" y="0"/>
                </a:moveTo>
                <a:lnTo>
                  <a:pt x="11912" y="7454"/>
                </a:lnTo>
                <a:lnTo>
                  <a:pt x="11912" y="711"/>
                </a:lnTo>
                <a:lnTo>
                  <a:pt x="0" y="0"/>
                </a:lnTo>
                <a:close/>
              </a:path>
            </a:pathLst>
          </a:custGeom>
          <a:solidFill>
            <a:srgbClr val="8064A2"/>
          </a:solidFill>
        </p:spPr>
        <p:txBody>
          <a:bodyPr wrap="square" lIns="0" tIns="0" rIns="0" bIns="0" rtlCol="0"/>
          <a:lstStyle/>
          <a:p>
            <a:endParaRPr/>
          </a:p>
        </p:txBody>
      </p:sp>
      <p:sp>
        <p:nvSpPr>
          <p:cNvPr id="42" name="object 42"/>
          <p:cNvSpPr/>
          <p:nvPr/>
        </p:nvSpPr>
        <p:spPr>
          <a:xfrm>
            <a:off x="9563799" y="6325438"/>
            <a:ext cx="167005" cy="300355"/>
          </a:xfrm>
          <a:custGeom>
            <a:avLst/>
            <a:gdLst/>
            <a:ahLst/>
            <a:cxnLst/>
            <a:rect l="l" t="t" r="r" b="b"/>
            <a:pathLst>
              <a:path w="167004" h="300354">
                <a:moveTo>
                  <a:pt x="66443" y="255625"/>
                </a:moveTo>
                <a:lnTo>
                  <a:pt x="11899" y="255625"/>
                </a:lnTo>
                <a:lnTo>
                  <a:pt x="11899" y="299923"/>
                </a:lnTo>
                <a:lnTo>
                  <a:pt x="23799" y="291731"/>
                </a:lnTo>
                <a:lnTo>
                  <a:pt x="59486" y="264375"/>
                </a:lnTo>
                <a:lnTo>
                  <a:pt x="66443" y="255625"/>
                </a:lnTo>
                <a:close/>
              </a:path>
              <a:path w="167004" h="300354">
                <a:moveTo>
                  <a:pt x="23799" y="241426"/>
                </a:moveTo>
                <a:lnTo>
                  <a:pt x="0" y="256336"/>
                </a:lnTo>
                <a:lnTo>
                  <a:pt x="11899" y="255625"/>
                </a:lnTo>
                <a:lnTo>
                  <a:pt x="66443" y="255625"/>
                </a:lnTo>
                <a:lnTo>
                  <a:pt x="77167" y="242138"/>
                </a:lnTo>
                <a:lnTo>
                  <a:pt x="23799" y="242138"/>
                </a:lnTo>
                <a:lnTo>
                  <a:pt x="23799" y="241426"/>
                </a:lnTo>
                <a:close/>
              </a:path>
              <a:path w="167004" h="300354">
                <a:moveTo>
                  <a:pt x="35686" y="226517"/>
                </a:moveTo>
                <a:lnTo>
                  <a:pt x="23799" y="242138"/>
                </a:lnTo>
                <a:lnTo>
                  <a:pt x="77167" y="242138"/>
                </a:lnTo>
                <a:lnTo>
                  <a:pt x="83286" y="234441"/>
                </a:lnTo>
                <a:lnTo>
                  <a:pt x="88592" y="227228"/>
                </a:lnTo>
                <a:lnTo>
                  <a:pt x="35686" y="227228"/>
                </a:lnTo>
                <a:lnTo>
                  <a:pt x="35686" y="226517"/>
                </a:lnTo>
                <a:close/>
              </a:path>
              <a:path w="167004" h="300354">
                <a:moveTo>
                  <a:pt x="71386" y="195275"/>
                </a:moveTo>
                <a:lnTo>
                  <a:pt x="47586" y="211607"/>
                </a:lnTo>
                <a:lnTo>
                  <a:pt x="35686" y="227228"/>
                </a:lnTo>
                <a:lnTo>
                  <a:pt x="88592" y="227228"/>
                </a:lnTo>
                <a:lnTo>
                  <a:pt x="107086" y="202082"/>
                </a:lnTo>
                <a:lnTo>
                  <a:pt x="111280" y="195986"/>
                </a:lnTo>
                <a:lnTo>
                  <a:pt x="71386" y="195986"/>
                </a:lnTo>
                <a:lnTo>
                  <a:pt x="71386" y="195275"/>
                </a:lnTo>
                <a:close/>
              </a:path>
              <a:path w="167004" h="300354">
                <a:moveTo>
                  <a:pt x="83286" y="178231"/>
                </a:moveTo>
                <a:lnTo>
                  <a:pt x="71386" y="195986"/>
                </a:lnTo>
                <a:lnTo>
                  <a:pt x="111280" y="195986"/>
                </a:lnTo>
                <a:lnTo>
                  <a:pt x="123005" y="178942"/>
                </a:lnTo>
                <a:lnTo>
                  <a:pt x="83286" y="178942"/>
                </a:lnTo>
                <a:lnTo>
                  <a:pt x="83286" y="178231"/>
                </a:lnTo>
                <a:close/>
              </a:path>
              <a:path w="167004" h="300354">
                <a:moveTo>
                  <a:pt x="95186" y="160477"/>
                </a:moveTo>
                <a:lnTo>
                  <a:pt x="83286" y="178942"/>
                </a:lnTo>
                <a:lnTo>
                  <a:pt x="123005" y="178942"/>
                </a:lnTo>
                <a:lnTo>
                  <a:pt x="130886" y="167487"/>
                </a:lnTo>
                <a:lnTo>
                  <a:pt x="134976" y="161188"/>
                </a:lnTo>
                <a:lnTo>
                  <a:pt x="95186" y="161188"/>
                </a:lnTo>
                <a:lnTo>
                  <a:pt x="95186" y="160477"/>
                </a:lnTo>
                <a:close/>
              </a:path>
              <a:path w="167004" h="300354">
                <a:moveTo>
                  <a:pt x="107086" y="142011"/>
                </a:moveTo>
                <a:lnTo>
                  <a:pt x="95186" y="161188"/>
                </a:lnTo>
                <a:lnTo>
                  <a:pt x="134976" y="161188"/>
                </a:lnTo>
                <a:lnTo>
                  <a:pt x="146967" y="142722"/>
                </a:lnTo>
                <a:lnTo>
                  <a:pt x="107086" y="142722"/>
                </a:lnTo>
                <a:lnTo>
                  <a:pt x="107086" y="142011"/>
                </a:lnTo>
                <a:close/>
              </a:path>
              <a:path w="167004" h="300354">
                <a:moveTo>
                  <a:pt x="118986" y="123558"/>
                </a:moveTo>
                <a:lnTo>
                  <a:pt x="107086" y="142722"/>
                </a:lnTo>
                <a:lnTo>
                  <a:pt x="146967" y="142722"/>
                </a:lnTo>
                <a:lnTo>
                  <a:pt x="154685" y="130835"/>
                </a:lnTo>
                <a:lnTo>
                  <a:pt x="158738" y="124269"/>
                </a:lnTo>
                <a:lnTo>
                  <a:pt x="118986" y="124269"/>
                </a:lnTo>
                <a:lnTo>
                  <a:pt x="118986" y="123558"/>
                </a:lnTo>
                <a:close/>
              </a:path>
              <a:path w="167004" h="300354">
                <a:moveTo>
                  <a:pt x="142786" y="63906"/>
                </a:moveTo>
                <a:lnTo>
                  <a:pt x="130886" y="85216"/>
                </a:lnTo>
                <a:lnTo>
                  <a:pt x="130886" y="104381"/>
                </a:lnTo>
                <a:lnTo>
                  <a:pt x="118986" y="124269"/>
                </a:lnTo>
                <a:lnTo>
                  <a:pt x="158738" y="124269"/>
                </a:lnTo>
                <a:lnTo>
                  <a:pt x="166585" y="111556"/>
                </a:lnTo>
                <a:lnTo>
                  <a:pt x="166585" y="64617"/>
                </a:lnTo>
                <a:lnTo>
                  <a:pt x="142786" y="64617"/>
                </a:lnTo>
                <a:lnTo>
                  <a:pt x="142786" y="63906"/>
                </a:lnTo>
                <a:close/>
              </a:path>
              <a:path w="167004" h="300354">
                <a:moveTo>
                  <a:pt x="166585" y="0"/>
                </a:moveTo>
                <a:lnTo>
                  <a:pt x="154685" y="11366"/>
                </a:lnTo>
                <a:lnTo>
                  <a:pt x="154685" y="43319"/>
                </a:lnTo>
                <a:lnTo>
                  <a:pt x="142786" y="64617"/>
                </a:lnTo>
                <a:lnTo>
                  <a:pt x="166585" y="64617"/>
                </a:lnTo>
                <a:lnTo>
                  <a:pt x="166585" y="0"/>
                </a:lnTo>
                <a:close/>
              </a:path>
            </a:pathLst>
          </a:custGeom>
          <a:solidFill>
            <a:srgbClr val="8064A2"/>
          </a:solidFill>
        </p:spPr>
        <p:txBody>
          <a:bodyPr wrap="square" lIns="0" tIns="0" rIns="0" bIns="0" rtlCol="0"/>
          <a:lstStyle/>
          <a:p>
            <a:endParaRPr/>
          </a:p>
        </p:txBody>
      </p:sp>
      <p:sp>
        <p:nvSpPr>
          <p:cNvPr id="43" name="object 43"/>
          <p:cNvSpPr/>
          <p:nvPr/>
        </p:nvSpPr>
        <p:spPr>
          <a:xfrm>
            <a:off x="9772039" y="4340124"/>
            <a:ext cx="0" cy="1952625"/>
          </a:xfrm>
          <a:custGeom>
            <a:avLst/>
            <a:gdLst/>
            <a:ahLst/>
            <a:cxnLst/>
            <a:rect l="l" t="t" r="r" b="b"/>
            <a:pathLst>
              <a:path h="1952625">
                <a:moveTo>
                  <a:pt x="0" y="0"/>
                </a:moveTo>
                <a:lnTo>
                  <a:pt x="0" y="1952307"/>
                </a:lnTo>
              </a:path>
            </a:pathLst>
          </a:custGeom>
          <a:ln w="11899">
            <a:solidFill>
              <a:srgbClr val="8064A2"/>
            </a:solidFill>
          </a:ln>
        </p:spPr>
        <p:txBody>
          <a:bodyPr wrap="square" lIns="0" tIns="0" rIns="0" bIns="0" rtlCol="0"/>
          <a:lstStyle/>
          <a:p>
            <a:endParaRPr/>
          </a:p>
        </p:txBody>
      </p:sp>
      <p:sp>
        <p:nvSpPr>
          <p:cNvPr id="44" name="object 44"/>
          <p:cNvSpPr txBox="1"/>
          <p:nvPr/>
        </p:nvSpPr>
        <p:spPr>
          <a:xfrm>
            <a:off x="5247156" y="3926062"/>
            <a:ext cx="2707640" cy="299720"/>
          </a:xfrm>
          <a:prstGeom prst="rect">
            <a:avLst/>
          </a:prstGeom>
        </p:spPr>
        <p:txBody>
          <a:bodyPr vert="horz" wrap="square" lIns="0" tIns="12700" rIns="0" bIns="0" rtlCol="0">
            <a:spAutoFit/>
          </a:bodyPr>
          <a:lstStyle/>
          <a:p>
            <a:pPr marL="12700">
              <a:lnSpc>
                <a:spcPct val="100000"/>
              </a:lnSpc>
              <a:spcBef>
                <a:spcPts val="100"/>
              </a:spcBef>
              <a:tabLst>
                <a:tab pos="1762125" algn="l"/>
              </a:tabLst>
            </a:pPr>
            <a:r>
              <a:rPr sz="1200" u="sng" spc="10" dirty="0">
                <a:uFill>
                  <a:solidFill>
                    <a:srgbClr val="000000"/>
                  </a:solidFill>
                </a:uFill>
                <a:latin typeface="メイリオ"/>
                <a:cs typeface="メイリオ"/>
              </a:rPr>
              <a:t>株式会</a:t>
            </a:r>
            <a:r>
              <a:rPr sz="1200" u="sng" dirty="0">
                <a:uFill>
                  <a:solidFill>
                    <a:srgbClr val="000000"/>
                  </a:solidFill>
                </a:uFill>
                <a:latin typeface="メイリオ"/>
                <a:cs typeface="メイリオ"/>
              </a:rPr>
              <a:t>社</a:t>
            </a:r>
            <a:r>
              <a:rPr sz="1200" u="sng" spc="40" dirty="0">
                <a:uFill>
                  <a:solidFill>
                    <a:srgbClr val="000000"/>
                  </a:solidFill>
                </a:uFill>
                <a:latin typeface="メイリオ"/>
                <a:cs typeface="メイリオ"/>
              </a:rPr>
              <a:t> </a:t>
            </a:r>
            <a:r>
              <a:rPr sz="1800" u="sng" dirty="0">
                <a:uFill>
                  <a:solidFill>
                    <a:srgbClr val="000000"/>
                  </a:solidFill>
                </a:uFill>
                <a:latin typeface="メイリオ"/>
                <a:cs typeface="メイリオ"/>
              </a:rPr>
              <a:t>キョーワ	</a:t>
            </a:r>
            <a:r>
              <a:rPr sz="1200" u="sng" spc="10" dirty="0">
                <a:uFill>
                  <a:solidFill>
                    <a:srgbClr val="000000"/>
                  </a:solidFill>
                </a:uFill>
                <a:latin typeface="メイリオ"/>
                <a:cs typeface="メイリオ"/>
              </a:rPr>
              <a:t>他（⾹川県）</a:t>
            </a:r>
            <a:endParaRPr sz="1200">
              <a:latin typeface="メイリオ"/>
              <a:cs typeface="メイリオ"/>
            </a:endParaRPr>
          </a:p>
        </p:txBody>
      </p:sp>
      <p:sp>
        <p:nvSpPr>
          <p:cNvPr id="45" name="object 45"/>
          <p:cNvSpPr/>
          <p:nvPr/>
        </p:nvSpPr>
        <p:spPr>
          <a:xfrm>
            <a:off x="979932" y="2564892"/>
            <a:ext cx="3316223" cy="1184147"/>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6016752" y="2627376"/>
            <a:ext cx="2663951" cy="1054607"/>
          </a:xfrm>
          <a:prstGeom prst="rect">
            <a:avLst/>
          </a:prstGeom>
          <a:blipFill>
            <a:blip r:embed="rId8" cstate="print"/>
            <a:stretch>
              <a:fillRect/>
            </a:stretch>
          </a:blipFill>
        </p:spPr>
        <p:txBody>
          <a:bodyPr wrap="square" lIns="0" tIns="0" rIns="0" bIns="0" rtlCol="0"/>
          <a:lstStyle/>
          <a:p>
            <a:endParaRPr/>
          </a:p>
        </p:txBody>
      </p:sp>
      <p:sp>
        <p:nvSpPr>
          <p:cNvPr id="47" name="object 47"/>
          <p:cNvSpPr txBox="1">
            <a:spLocks noGrp="1"/>
          </p:cNvSpPr>
          <p:nvPr>
            <p:ph type="title"/>
          </p:nvPr>
        </p:nvSpPr>
        <p:spPr>
          <a:xfrm>
            <a:off x="154247" y="40483"/>
            <a:ext cx="36830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施策②－１	設備投資支援</a:t>
            </a:r>
          </a:p>
        </p:txBody>
      </p:sp>
      <p:sp>
        <p:nvSpPr>
          <p:cNvPr id="48" name="object 48"/>
          <p:cNvSpPr txBox="1"/>
          <p:nvPr/>
        </p:nvSpPr>
        <p:spPr>
          <a:xfrm>
            <a:off x="499380" y="998781"/>
            <a:ext cx="2980690" cy="299720"/>
          </a:xfrm>
          <a:prstGeom prst="rect">
            <a:avLst/>
          </a:prstGeom>
        </p:spPr>
        <p:txBody>
          <a:bodyPr vert="horz" wrap="square" lIns="0" tIns="12700" rIns="0" bIns="0" rtlCol="0">
            <a:spAutoFit/>
          </a:bodyPr>
          <a:lstStyle/>
          <a:p>
            <a:pPr marL="12700">
              <a:lnSpc>
                <a:spcPct val="100000"/>
              </a:lnSpc>
              <a:spcBef>
                <a:spcPts val="100"/>
              </a:spcBef>
              <a:tabLst>
                <a:tab pos="2037714" algn="l"/>
              </a:tabLst>
            </a:pPr>
            <a:r>
              <a:rPr sz="1200" u="sng" spc="10" dirty="0">
                <a:uFill>
                  <a:solidFill>
                    <a:srgbClr val="000000"/>
                  </a:solidFill>
                </a:uFill>
                <a:latin typeface="メイリオ"/>
                <a:cs typeface="メイリオ"/>
              </a:rPr>
              <a:t>株式会</a:t>
            </a:r>
            <a:r>
              <a:rPr sz="1200" u="sng" dirty="0">
                <a:uFill>
                  <a:solidFill>
                    <a:srgbClr val="000000"/>
                  </a:solidFill>
                </a:uFill>
                <a:latin typeface="メイリオ"/>
                <a:cs typeface="メイリオ"/>
              </a:rPr>
              <a:t>社</a:t>
            </a:r>
            <a:r>
              <a:rPr sz="1200" u="sng" spc="-10" dirty="0">
                <a:uFill>
                  <a:solidFill>
                    <a:srgbClr val="000000"/>
                  </a:solidFill>
                </a:uFill>
                <a:latin typeface="メイリオ"/>
                <a:cs typeface="メイリオ"/>
              </a:rPr>
              <a:t> </a:t>
            </a:r>
            <a:r>
              <a:rPr sz="1800" u="sng" spc="10" dirty="0">
                <a:uFill>
                  <a:solidFill>
                    <a:srgbClr val="000000"/>
                  </a:solidFill>
                </a:uFill>
                <a:latin typeface="メイリオ"/>
                <a:cs typeface="メイリオ"/>
              </a:rPr>
              <a:t>今野製作</a:t>
            </a:r>
            <a:r>
              <a:rPr sz="1800" u="sng" dirty="0">
                <a:uFill>
                  <a:solidFill>
                    <a:srgbClr val="000000"/>
                  </a:solidFill>
                </a:uFill>
                <a:latin typeface="メイリオ"/>
                <a:cs typeface="メイリオ"/>
              </a:rPr>
              <a:t>所	</a:t>
            </a:r>
            <a:r>
              <a:rPr sz="1200" u="sng" spc="10" dirty="0">
                <a:uFill>
                  <a:solidFill>
                    <a:srgbClr val="000000"/>
                  </a:solidFill>
                </a:uFill>
                <a:latin typeface="メイリオ"/>
                <a:cs typeface="メイリオ"/>
              </a:rPr>
              <a:t>他（東京都</a:t>
            </a:r>
            <a:r>
              <a:rPr sz="1200" u="sng" dirty="0">
                <a:uFill>
                  <a:solidFill>
                    <a:srgbClr val="000000"/>
                  </a:solidFill>
                </a:uFill>
                <a:latin typeface="メイリオ"/>
                <a:cs typeface="メイリオ"/>
              </a:rPr>
              <a:t>）</a:t>
            </a:r>
            <a:endParaRPr sz="1200">
              <a:latin typeface="メイリオ"/>
              <a:cs typeface="メイリオ"/>
            </a:endParaRPr>
          </a:p>
        </p:txBody>
      </p:sp>
      <p:sp>
        <p:nvSpPr>
          <p:cNvPr id="49" name="object 49"/>
          <p:cNvSpPr txBox="1"/>
          <p:nvPr/>
        </p:nvSpPr>
        <p:spPr>
          <a:xfrm>
            <a:off x="362206" y="1397722"/>
            <a:ext cx="4323080" cy="1122680"/>
          </a:xfrm>
          <a:prstGeom prst="rect">
            <a:avLst/>
          </a:prstGeom>
        </p:spPr>
        <p:txBody>
          <a:bodyPr vert="horz" wrap="square" lIns="0" tIns="12700" rIns="0" bIns="0" rtlCol="0">
            <a:spAutoFit/>
          </a:bodyPr>
          <a:lstStyle/>
          <a:p>
            <a:pPr marL="184785" marR="5080" indent="-172085" algn="just">
              <a:lnSpc>
                <a:spcPct val="100000"/>
              </a:lnSpc>
              <a:spcBef>
                <a:spcPts val="100"/>
              </a:spcBef>
              <a:buFont typeface="Arial"/>
              <a:buChar char="•"/>
              <a:tabLst>
                <a:tab pos="185420" algn="l"/>
              </a:tabLst>
            </a:pPr>
            <a:r>
              <a:rPr sz="1200" dirty="0">
                <a:latin typeface="メイリオ"/>
                <a:cs typeface="メイリオ"/>
              </a:rPr>
              <a:t>ものづくり中小</a:t>
            </a:r>
            <a:r>
              <a:rPr sz="1200" spc="25" dirty="0">
                <a:latin typeface="メイリオ"/>
                <a:cs typeface="メイリオ"/>
              </a:rPr>
              <a:t>企業が連携し、顧客の引き合い情報・作業</a:t>
            </a:r>
            <a:r>
              <a:rPr sz="1200" spc="-505" dirty="0">
                <a:latin typeface="メイリオ"/>
                <a:cs typeface="メイリオ"/>
              </a:rPr>
              <a:t>進 </a:t>
            </a:r>
            <a:r>
              <a:rPr sz="1200" spc="150" dirty="0">
                <a:latin typeface="メイリオ"/>
                <a:cs typeface="メイリオ"/>
              </a:rPr>
              <a:t>捗・設計</a:t>
            </a:r>
            <a:r>
              <a:rPr sz="1200" spc="-25" dirty="0">
                <a:latin typeface="メイリオ"/>
                <a:cs typeface="メイリオ"/>
              </a:rPr>
              <a:t> </a:t>
            </a:r>
            <a:r>
              <a:rPr sz="1200" dirty="0">
                <a:latin typeface="メイリオ"/>
                <a:cs typeface="メイリオ"/>
              </a:rPr>
              <a:t>情報</a:t>
            </a:r>
            <a:r>
              <a:rPr sz="1200" spc="-5" dirty="0">
                <a:latin typeface="メイリオ"/>
                <a:cs typeface="メイリオ"/>
              </a:rPr>
              <a:t>（CAD/CAM</a:t>
            </a:r>
            <a:r>
              <a:rPr sz="1200" dirty="0">
                <a:latin typeface="メイリオ"/>
                <a:cs typeface="メイリオ"/>
              </a:rPr>
              <a:t>データ）を共有し、顧客に対し て</a:t>
            </a:r>
            <a:r>
              <a:rPr sz="1200" spc="80" dirty="0">
                <a:latin typeface="メイリオ"/>
                <a:cs typeface="メイリオ"/>
              </a:rPr>
              <a:t>迅速に⾒積り・</a:t>
            </a:r>
            <a:r>
              <a:rPr sz="1200" dirty="0">
                <a:latin typeface="メイリオ"/>
                <a:cs typeface="メイリオ"/>
              </a:rPr>
              <a:t>納期を通知するシステムを構築。</a:t>
            </a:r>
            <a:endParaRPr sz="1200">
              <a:latin typeface="メイリオ"/>
              <a:cs typeface="メイリオ"/>
            </a:endParaRPr>
          </a:p>
          <a:p>
            <a:pPr marL="184785" marR="15240" indent="-172085" algn="just">
              <a:lnSpc>
                <a:spcPct val="100000"/>
              </a:lnSpc>
              <a:buFont typeface="Arial"/>
              <a:buChar char="•"/>
              <a:tabLst>
                <a:tab pos="185420" algn="l"/>
              </a:tabLst>
            </a:pPr>
            <a:r>
              <a:rPr sz="1200" dirty="0">
                <a:latin typeface="メイリオ"/>
                <a:cs typeface="メイリオ"/>
              </a:rPr>
              <a:t>突発的なトラブルへの対応や作業進捗の「⾒える化」、設計 時間の短縮が可能となることで、顧客の引き合い増加及びコ スト圧縮を期待</a:t>
            </a:r>
            <a:endParaRPr sz="1200">
              <a:latin typeface="メイリオ"/>
              <a:cs typeface="メイリオ"/>
            </a:endParaRPr>
          </a:p>
        </p:txBody>
      </p:sp>
      <p:sp>
        <p:nvSpPr>
          <p:cNvPr id="50" name="object 50"/>
          <p:cNvSpPr txBox="1"/>
          <p:nvPr/>
        </p:nvSpPr>
        <p:spPr>
          <a:xfrm>
            <a:off x="405447" y="4340686"/>
            <a:ext cx="4312920" cy="756920"/>
          </a:xfrm>
          <a:prstGeom prst="rect">
            <a:avLst/>
          </a:prstGeom>
        </p:spPr>
        <p:txBody>
          <a:bodyPr vert="horz" wrap="square" lIns="0" tIns="12700" rIns="0" bIns="0" rtlCol="0">
            <a:spAutoFit/>
          </a:bodyPr>
          <a:lstStyle/>
          <a:p>
            <a:pPr marL="184785" marR="5080" indent="-172085">
              <a:lnSpc>
                <a:spcPct val="100000"/>
              </a:lnSpc>
              <a:spcBef>
                <a:spcPts val="100"/>
              </a:spcBef>
              <a:buFont typeface="Arial"/>
              <a:buChar char="•"/>
              <a:tabLst>
                <a:tab pos="185420" algn="l"/>
              </a:tabLst>
            </a:pPr>
            <a:r>
              <a:rPr sz="1200" dirty="0">
                <a:latin typeface="メイリオ"/>
                <a:cs typeface="メイリオ"/>
              </a:rPr>
              <a:t>地域の旅館同士で過不足が発生する経営資源（労働力、⾷ 材、備品、顧客等）を相互活用するためのシステムを構築。</a:t>
            </a:r>
            <a:endParaRPr sz="1200">
              <a:latin typeface="メイリオ"/>
              <a:cs typeface="メイリオ"/>
            </a:endParaRPr>
          </a:p>
          <a:p>
            <a:pPr marL="184785" marR="157480" indent="-172085">
              <a:lnSpc>
                <a:spcPct val="100000"/>
              </a:lnSpc>
              <a:buFont typeface="Arial"/>
              <a:buChar char="•"/>
              <a:tabLst>
                <a:tab pos="185420" algn="l"/>
              </a:tabLst>
            </a:pPr>
            <a:r>
              <a:rPr sz="1200" dirty="0">
                <a:latin typeface="メイリオ"/>
                <a:cs typeface="メイリオ"/>
              </a:rPr>
              <a:t>集中購買による交渉力強化、繁忙期の経営資源効率活用を 目指す。</a:t>
            </a:r>
            <a:endParaRPr sz="1200">
              <a:latin typeface="メイリオ"/>
              <a:cs typeface="メイリオ"/>
            </a:endParaRPr>
          </a:p>
        </p:txBody>
      </p:sp>
      <p:sp>
        <p:nvSpPr>
          <p:cNvPr id="51" name="object 51"/>
          <p:cNvSpPr txBox="1"/>
          <p:nvPr/>
        </p:nvSpPr>
        <p:spPr>
          <a:xfrm>
            <a:off x="5161545" y="4271831"/>
            <a:ext cx="4312920" cy="1305560"/>
          </a:xfrm>
          <a:prstGeom prst="rect">
            <a:avLst/>
          </a:prstGeom>
        </p:spPr>
        <p:txBody>
          <a:bodyPr vert="horz" wrap="square" lIns="0" tIns="12700" rIns="0" bIns="0" rtlCol="0">
            <a:spAutoFit/>
          </a:bodyPr>
          <a:lstStyle/>
          <a:p>
            <a:pPr marL="184785" indent="-172085">
              <a:lnSpc>
                <a:spcPct val="100000"/>
              </a:lnSpc>
              <a:spcBef>
                <a:spcPts val="100"/>
              </a:spcBef>
              <a:buFont typeface="Arial"/>
              <a:buChar char="•"/>
              <a:tabLst>
                <a:tab pos="185420" algn="l"/>
              </a:tabLst>
            </a:pPr>
            <a:r>
              <a:rPr sz="1200" dirty="0">
                <a:latin typeface="メイリオ"/>
                <a:cs typeface="メイリオ"/>
              </a:rPr>
              <a:t>漁業経営者と冷凍⾷品製造業者が連携することで、伊吹島の</a:t>
            </a:r>
            <a:endParaRPr sz="1200">
              <a:latin typeface="メイリオ"/>
              <a:cs typeface="メイリオ"/>
            </a:endParaRPr>
          </a:p>
          <a:p>
            <a:pPr marL="184785" marR="5080" algn="just">
              <a:lnSpc>
                <a:spcPct val="100000"/>
              </a:lnSpc>
            </a:pPr>
            <a:r>
              <a:rPr sz="1200" dirty="0">
                <a:latin typeface="メイリオ"/>
                <a:cs typeface="メイリオ"/>
              </a:rPr>
              <a:t>「幻の漁師⾷材」となっていた「釜揚げいりこ（⽔揚げ直後 に釜茹でされたいりこ）」を冷凍流通網に乗せて管理するト レーサビリティシステムを構築。</a:t>
            </a:r>
            <a:endParaRPr sz="1200">
              <a:latin typeface="メイリオ"/>
              <a:cs typeface="メイリオ"/>
            </a:endParaRPr>
          </a:p>
          <a:p>
            <a:pPr marL="184785" indent="-172085">
              <a:lnSpc>
                <a:spcPct val="100000"/>
              </a:lnSpc>
              <a:buFont typeface="Arial"/>
              <a:buChar char="•"/>
              <a:tabLst>
                <a:tab pos="185420" algn="l"/>
              </a:tabLst>
            </a:pPr>
            <a:r>
              <a:rPr sz="1200" dirty="0">
                <a:latin typeface="メイリオ"/>
                <a:cs typeface="メイリオ"/>
              </a:rPr>
              <a:t>地元特産品の「いりこ」の付加価値を高めるとともに、</a:t>
            </a:r>
            <a:endParaRPr sz="1200">
              <a:latin typeface="メイリオ"/>
              <a:cs typeface="メイリオ"/>
            </a:endParaRPr>
          </a:p>
          <a:p>
            <a:pPr marL="184785" marR="102235">
              <a:lnSpc>
                <a:spcPct val="100000"/>
              </a:lnSpc>
            </a:pPr>
            <a:r>
              <a:rPr sz="1200" spc="-5" dirty="0">
                <a:latin typeface="メイリオ"/>
                <a:cs typeface="メイリオ"/>
              </a:rPr>
              <a:t>H</a:t>
            </a:r>
            <a:r>
              <a:rPr sz="1200" dirty="0">
                <a:latin typeface="メイリオ"/>
                <a:cs typeface="メイリオ"/>
              </a:rPr>
              <a:t>A</a:t>
            </a:r>
            <a:r>
              <a:rPr sz="1200" spc="-5" dirty="0">
                <a:latin typeface="メイリオ"/>
                <a:cs typeface="メイリオ"/>
              </a:rPr>
              <a:t>CC</a:t>
            </a:r>
            <a:r>
              <a:rPr sz="1200" spc="0" dirty="0">
                <a:latin typeface="メイリオ"/>
                <a:cs typeface="メイリオ"/>
              </a:rPr>
              <a:t>P</a:t>
            </a:r>
            <a:r>
              <a:rPr sz="1200" dirty="0">
                <a:latin typeface="メイリオ"/>
                <a:cs typeface="メイリオ"/>
              </a:rPr>
              <a:t>（⾷品衛生管理基準）に対応することで、大手外⾷ チェーンや海外への販路開拓を企画。</a:t>
            </a:r>
            <a:endParaRPr sz="1200">
              <a:latin typeface="メイリオ"/>
              <a:cs typeface="メイリオ"/>
            </a:endParaRPr>
          </a:p>
        </p:txBody>
      </p:sp>
      <p:sp>
        <p:nvSpPr>
          <p:cNvPr id="52" name="object 52"/>
          <p:cNvSpPr txBox="1"/>
          <p:nvPr/>
        </p:nvSpPr>
        <p:spPr>
          <a:xfrm>
            <a:off x="9589034" y="658852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36</a:t>
            </a:r>
            <a:endParaRPr sz="1400" dirty="0">
              <a:latin typeface="Meiryo UI"/>
              <a:cs typeface="Meiryo U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0207" y="609600"/>
            <a:ext cx="9505315" cy="515526"/>
          </a:xfrm>
          <a:prstGeom prst="rect">
            <a:avLst/>
          </a:prstGeom>
          <a:solidFill>
            <a:srgbClr val="8EB4E3"/>
          </a:solidFill>
        </p:spPr>
        <p:txBody>
          <a:bodyPr vert="horz" wrap="square" lIns="0" tIns="10160" rIns="0" bIns="0" rtlCol="0">
            <a:spAutoFit/>
          </a:bodyPr>
          <a:lstStyle/>
          <a:p>
            <a:pPr marL="62865">
              <a:lnSpc>
                <a:spcPct val="100000"/>
              </a:lnSpc>
              <a:spcBef>
                <a:spcPts val="80"/>
              </a:spcBef>
            </a:pPr>
            <a:r>
              <a:rPr b="1" dirty="0">
                <a:solidFill>
                  <a:srgbClr val="FFFFFF"/>
                </a:solidFill>
                <a:latin typeface="メイリオ"/>
                <a:cs typeface="メイリオ"/>
              </a:rPr>
              <a:t>サービス等生産性向上</a:t>
            </a:r>
            <a:r>
              <a:rPr b="1" spc="-10" dirty="0">
                <a:solidFill>
                  <a:srgbClr val="FFFFFF"/>
                </a:solidFill>
                <a:latin typeface="メイリオ"/>
                <a:cs typeface="メイリオ"/>
              </a:rPr>
              <a:t>IT</a:t>
            </a:r>
            <a:r>
              <a:rPr b="1" dirty="0">
                <a:solidFill>
                  <a:srgbClr val="FFFFFF"/>
                </a:solidFill>
                <a:latin typeface="メイリオ"/>
                <a:cs typeface="メイリオ"/>
              </a:rPr>
              <a:t>導入</a:t>
            </a:r>
            <a:r>
              <a:rPr b="1" spc="-15" dirty="0">
                <a:solidFill>
                  <a:srgbClr val="FFFFFF"/>
                </a:solidFill>
                <a:latin typeface="メイリオ"/>
                <a:cs typeface="メイリオ"/>
              </a:rPr>
              <a:t>支</a:t>
            </a:r>
            <a:r>
              <a:rPr b="1" dirty="0">
                <a:solidFill>
                  <a:srgbClr val="FFFFFF"/>
                </a:solidFill>
                <a:latin typeface="メイリオ"/>
                <a:cs typeface="メイリオ"/>
              </a:rPr>
              <a:t>援事業</a:t>
            </a:r>
            <a:endParaRPr dirty="0">
              <a:latin typeface="メイリオ"/>
              <a:cs typeface="メイリオ"/>
            </a:endParaRPr>
          </a:p>
          <a:p>
            <a:pPr marL="3081655">
              <a:lnSpc>
                <a:spcPct val="100000"/>
              </a:lnSpc>
              <a:spcBef>
                <a:spcPts val="95"/>
              </a:spcBef>
              <a:tabLst>
                <a:tab pos="8004175" algn="l"/>
              </a:tabLst>
            </a:pPr>
            <a:r>
              <a:rPr sz="1400" b="1" dirty="0">
                <a:solidFill>
                  <a:srgbClr val="FFFFFF"/>
                </a:solidFill>
                <a:latin typeface="メイリオ"/>
                <a:cs typeface="メイリオ"/>
              </a:rPr>
              <a:t>平成</a:t>
            </a:r>
            <a:r>
              <a:rPr sz="1400" b="1" spc="-5" dirty="0">
                <a:solidFill>
                  <a:srgbClr val="FFFFFF"/>
                </a:solidFill>
                <a:latin typeface="メイリオ"/>
                <a:cs typeface="メイリオ"/>
              </a:rPr>
              <a:t>30</a:t>
            </a:r>
            <a:r>
              <a:rPr sz="1400" b="1" dirty="0">
                <a:solidFill>
                  <a:srgbClr val="FFFFFF"/>
                </a:solidFill>
                <a:latin typeface="メイリオ"/>
                <a:cs typeface="メイリオ"/>
              </a:rPr>
              <a:t>年度第</a:t>
            </a:r>
            <a:r>
              <a:rPr sz="1400" b="1" spc="-5" dirty="0">
                <a:solidFill>
                  <a:srgbClr val="FFFFFF"/>
                </a:solidFill>
                <a:latin typeface="メイリオ"/>
                <a:cs typeface="メイリオ"/>
              </a:rPr>
              <a:t>2</a:t>
            </a:r>
            <a:r>
              <a:rPr sz="1400" b="1" dirty="0">
                <a:solidFill>
                  <a:srgbClr val="FFFFFF"/>
                </a:solidFill>
                <a:latin typeface="メイリオ"/>
                <a:cs typeface="メイリオ"/>
              </a:rPr>
              <a:t>次補正予算額</a:t>
            </a:r>
            <a:r>
              <a:rPr sz="1400" b="1" spc="455" dirty="0">
                <a:solidFill>
                  <a:srgbClr val="FFFFFF"/>
                </a:solidFill>
                <a:latin typeface="メイリオ"/>
                <a:cs typeface="メイリオ"/>
              </a:rPr>
              <a:t> </a:t>
            </a:r>
            <a:r>
              <a:rPr sz="1400" b="1" dirty="0">
                <a:solidFill>
                  <a:srgbClr val="FFFFFF"/>
                </a:solidFill>
                <a:latin typeface="メイリオ"/>
                <a:cs typeface="メイリオ"/>
              </a:rPr>
              <a:t>中小企業生産性革命推</a:t>
            </a:r>
            <a:r>
              <a:rPr sz="1400" b="1" spc="-15" dirty="0">
                <a:solidFill>
                  <a:srgbClr val="FFFFFF"/>
                </a:solidFill>
                <a:latin typeface="メイリオ"/>
                <a:cs typeface="メイリオ"/>
              </a:rPr>
              <a:t>進</a:t>
            </a:r>
            <a:r>
              <a:rPr sz="1400" b="1" dirty="0">
                <a:solidFill>
                  <a:srgbClr val="FFFFFF"/>
                </a:solidFill>
                <a:latin typeface="メイリオ"/>
                <a:cs typeface="メイリオ"/>
              </a:rPr>
              <a:t>事業	</a:t>
            </a:r>
            <a:r>
              <a:rPr sz="1400" b="1" spc="-5" dirty="0">
                <a:solidFill>
                  <a:srgbClr val="FFFFFF"/>
                </a:solidFill>
                <a:latin typeface="メイリオ"/>
                <a:cs typeface="メイリオ"/>
              </a:rPr>
              <a:t>1,100</a:t>
            </a:r>
            <a:r>
              <a:rPr sz="1400" b="1" dirty="0">
                <a:solidFill>
                  <a:srgbClr val="FFFFFF"/>
                </a:solidFill>
                <a:latin typeface="メイリオ"/>
                <a:cs typeface="メイリオ"/>
              </a:rPr>
              <a:t>億円の内数</a:t>
            </a:r>
            <a:endParaRPr sz="1400" dirty="0">
              <a:latin typeface="メイリオ"/>
              <a:cs typeface="メイリオ"/>
            </a:endParaRPr>
          </a:p>
        </p:txBody>
      </p:sp>
      <p:sp>
        <p:nvSpPr>
          <p:cNvPr id="3" name="object 3"/>
          <p:cNvSpPr/>
          <p:nvPr/>
        </p:nvSpPr>
        <p:spPr>
          <a:xfrm>
            <a:off x="140207" y="1833372"/>
            <a:ext cx="4762500" cy="311150"/>
          </a:xfrm>
          <a:custGeom>
            <a:avLst/>
            <a:gdLst/>
            <a:ahLst/>
            <a:cxnLst/>
            <a:rect l="l" t="t" r="r" b="b"/>
            <a:pathLst>
              <a:path w="4762500" h="311150">
                <a:moveTo>
                  <a:pt x="0" y="0"/>
                </a:moveTo>
                <a:lnTo>
                  <a:pt x="4762500" y="0"/>
                </a:lnTo>
                <a:lnTo>
                  <a:pt x="4762500" y="310896"/>
                </a:lnTo>
                <a:lnTo>
                  <a:pt x="0" y="310896"/>
                </a:lnTo>
                <a:lnTo>
                  <a:pt x="0" y="0"/>
                </a:lnTo>
                <a:close/>
              </a:path>
            </a:pathLst>
          </a:custGeom>
          <a:solidFill>
            <a:srgbClr val="8EB4E3"/>
          </a:solidFill>
        </p:spPr>
        <p:txBody>
          <a:bodyPr wrap="square" lIns="0" tIns="0" rIns="0" bIns="0" rtlCol="0"/>
          <a:lstStyle/>
          <a:p>
            <a:endParaRPr/>
          </a:p>
        </p:txBody>
      </p:sp>
      <p:sp>
        <p:nvSpPr>
          <p:cNvPr id="4" name="object 4"/>
          <p:cNvSpPr/>
          <p:nvPr/>
        </p:nvSpPr>
        <p:spPr>
          <a:xfrm>
            <a:off x="79247" y="1795272"/>
            <a:ext cx="1287780" cy="4571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92708" y="1795271"/>
            <a:ext cx="679703" cy="4571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4779" y="2699004"/>
            <a:ext cx="4762500" cy="311150"/>
          </a:xfrm>
          <a:custGeom>
            <a:avLst/>
            <a:gdLst/>
            <a:ahLst/>
            <a:cxnLst/>
            <a:rect l="l" t="t" r="r" b="b"/>
            <a:pathLst>
              <a:path w="4762500" h="311150">
                <a:moveTo>
                  <a:pt x="0" y="0"/>
                </a:moveTo>
                <a:lnTo>
                  <a:pt x="4762500" y="0"/>
                </a:lnTo>
                <a:lnTo>
                  <a:pt x="4762500" y="310896"/>
                </a:lnTo>
                <a:lnTo>
                  <a:pt x="0" y="310896"/>
                </a:lnTo>
                <a:lnTo>
                  <a:pt x="0" y="0"/>
                </a:lnTo>
                <a:close/>
              </a:path>
            </a:pathLst>
          </a:custGeom>
          <a:solidFill>
            <a:srgbClr val="8EB4E3"/>
          </a:solidFill>
        </p:spPr>
        <p:txBody>
          <a:bodyPr wrap="square" lIns="0" tIns="0" rIns="0" bIns="0" rtlCol="0"/>
          <a:lstStyle/>
          <a:p>
            <a:endParaRPr/>
          </a:p>
        </p:txBody>
      </p:sp>
      <p:sp>
        <p:nvSpPr>
          <p:cNvPr id="7" name="object 7"/>
          <p:cNvSpPr/>
          <p:nvPr/>
        </p:nvSpPr>
        <p:spPr>
          <a:xfrm>
            <a:off x="83819" y="2660903"/>
            <a:ext cx="1085087" cy="45719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94588" y="2660904"/>
            <a:ext cx="1287779" cy="45719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99280" y="1295400"/>
            <a:ext cx="9199880" cy="1684655"/>
          </a:xfrm>
          <a:prstGeom prst="rect">
            <a:avLst/>
          </a:prstGeom>
        </p:spPr>
        <p:txBody>
          <a:bodyPr vert="horz" wrap="square" lIns="0" tIns="52705" rIns="0" bIns="0" rtlCol="0">
            <a:spAutoFit/>
          </a:bodyPr>
          <a:lstStyle/>
          <a:p>
            <a:pPr marL="15240" marR="5080">
              <a:lnSpc>
                <a:spcPts val="1600"/>
              </a:lnSpc>
              <a:spcBef>
                <a:spcPts val="415"/>
              </a:spcBef>
            </a:pPr>
            <a:r>
              <a:rPr sz="1600" b="1" spc="-5" dirty="0">
                <a:latin typeface="メイリオ"/>
                <a:cs typeface="メイリオ"/>
              </a:rPr>
              <a:t>日々の経理を効率化する</a:t>
            </a:r>
            <a:r>
              <a:rPr sz="1600" b="1" spc="-5" dirty="0">
                <a:solidFill>
                  <a:srgbClr val="FF0000"/>
                </a:solidFill>
                <a:latin typeface="メイリオ"/>
                <a:cs typeface="メイリオ"/>
              </a:rPr>
              <a:t>会計ソフ</a:t>
            </a:r>
            <a:r>
              <a:rPr sz="1600" b="1" dirty="0">
                <a:solidFill>
                  <a:srgbClr val="FF0000"/>
                </a:solidFill>
                <a:latin typeface="メイリオ"/>
                <a:cs typeface="メイリオ"/>
              </a:rPr>
              <a:t>ト</a:t>
            </a:r>
            <a:r>
              <a:rPr sz="1600" b="1" spc="-5" dirty="0">
                <a:latin typeface="メイリオ"/>
                <a:cs typeface="メイリオ"/>
              </a:rPr>
              <a:t>・顧</a:t>
            </a:r>
            <a:r>
              <a:rPr sz="1600" b="1" dirty="0">
                <a:latin typeface="メイリオ"/>
                <a:cs typeface="メイリオ"/>
              </a:rPr>
              <a:t>客</a:t>
            </a:r>
            <a:r>
              <a:rPr sz="1600" b="1" spc="-5" dirty="0">
                <a:latin typeface="メイリオ"/>
                <a:cs typeface="メイリオ"/>
              </a:rPr>
              <a:t>情報</a:t>
            </a:r>
            <a:r>
              <a:rPr sz="1600" b="1" dirty="0">
                <a:latin typeface="メイリオ"/>
                <a:cs typeface="メイリオ"/>
              </a:rPr>
              <a:t>等</a:t>
            </a:r>
            <a:r>
              <a:rPr sz="1600" b="1" spc="-5" dirty="0">
                <a:latin typeface="メイリオ"/>
                <a:cs typeface="メイリオ"/>
              </a:rPr>
              <a:t>を一</a:t>
            </a:r>
            <a:r>
              <a:rPr sz="1600" b="1" dirty="0">
                <a:latin typeface="メイリオ"/>
                <a:cs typeface="メイリオ"/>
              </a:rPr>
              <a:t>元</a:t>
            </a:r>
            <a:r>
              <a:rPr sz="1600" b="1" spc="-5" dirty="0">
                <a:latin typeface="メイリオ"/>
                <a:cs typeface="メイリオ"/>
              </a:rPr>
              <a:t>管理</a:t>
            </a:r>
            <a:r>
              <a:rPr sz="1600" b="1" dirty="0">
                <a:latin typeface="メイリオ"/>
                <a:cs typeface="メイリオ"/>
              </a:rPr>
              <a:t>す</a:t>
            </a:r>
            <a:r>
              <a:rPr sz="1600" b="1" spc="-5" dirty="0">
                <a:latin typeface="メイリオ"/>
                <a:cs typeface="メイリオ"/>
              </a:rPr>
              <a:t>る</a:t>
            </a:r>
            <a:r>
              <a:rPr sz="1600" b="1" spc="-5" dirty="0">
                <a:solidFill>
                  <a:srgbClr val="FF0000"/>
                </a:solidFill>
                <a:latin typeface="メイリオ"/>
                <a:cs typeface="メイリオ"/>
              </a:rPr>
              <a:t>ク</a:t>
            </a:r>
            <a:r>
              <a:rPr sz="1600" b="1" dirty="0">
                <a:solidFill>
                  <a:srgbClr val="FF0000"/>
                </a:solidFill>
                <a:latin typeface="メイリオ"/>
                <a:cs typeface="メイリオ"/>
              </a:rPr>
              <a:t>ラ</a:t>
            </a:r>
            <a:r>
              <a:rPr sz="1600" b="1" spc="-5" dirty="0">
                <a:solidFill>
                  <a:srgbClr val="FF0000"/>
                </a:solidFill>
                <a:latin typeface="メイリオ"/>
                <a:cs typeface="メイリオ"/>
              </a:rPr>
              <a:t>ウド</a:t>
            </a:r>
            <a:r>
              <a:rPr sz="1600" b="1" dirty="0">
                <a:solidFill>
                  <a:srgbClr val="FF0000"/>
                </a:solidFill>
                <a:latin typeface="メイリオ"/>
                <a:cs typeface="メイリオ"/>
              </a:rPr>
              <a:t>シ</a:t>
            </a:r>
            <a:r>
              <a:rPr sz="1600" b="1" spc="-5" dirty="0">
                <a:solidFill>
                  <a:srgbClr val="FF0000"/>
                </a:solidFill>
                <a:latin typeface="メイリオ"/>
                <a:cs typeface="メイリオ"/>
              </a:rPr>
              <a:t>ステ</a:t>
            </a:r>
            <a:r>
              <a:rPr sz="1600" b="1" dirty="0">
                <a:solidFill>
                  <a:srgbClr val="FF0000"/>
                </a:solidFill>
                <a:latin typeface="メイリオ"/>
                <a:cs typeface="メイリオ"/>
              </a:rPr>
              <a:t>ム</a:t>
            </a:r>
            <a:r>
              <a:rPr sz="1600" b="1" spc="-5" dirty="0">
                <a:latin typeface="メイリオ"/>
                <a:cs typeface="メイリオ"/>
              </a:rPr>
              <a:t>等の</a:t>
            </a:r>
            <a:r>
              <a:rPr sz="1600" b="1" dirty="0">
                <a:latin typeface="メイリオ"/>
                <a:cs typeface="メイリオ"/>
              </a:rPr>
              <a:t>IT</a:t>
            </a:r>
            <a:r>
              <a:rPr sz="1600" b="1" spc="-5" dirty="0">
                <a:latin typeface="メイリオ"/>
                <a:cs typeface="メイリオ"/>
              </a:rPr>
              <a:t>ツー</a:t>
            </a:r>
            <a:r>
              <a:rPr sz="1600" b="1" dirty="0">
                <a:latin typeface="メイリオ"/>
                <a:cs typeface="メイリオ"/>
              </a:rPr>
              <a:t>ル</a:t>
            </a:r>
            <a:r>
              <a:rPr sz="1600" b="1" spc="-5" dirty="0">
                <a:latin typeface="メイリオ"/>
                <a:cs typeface="メイリオ"/>
              </a:rPr>
              <a:t>の導 入を支援します。</a:t>
            </a:r>
            <a:endParaRPr sz="1600" dirty="0">
              <a:latin typeface="メイリオ"/>
              <a:cs typeface="メイリオ"/>
            </a:endParaRPr>
          </a:p>
          <a:p>
            <a:pPr marL="12700">
              <a:lnSpc>
                <a:spcPct val="100000"/>
              </a:lnSpc>
              <a:spcBef>
                <a:spcPts val="820"/>
              </a:spcBef>
            </a:pPr>
            <a:r>
              <a:rPr sz="1600" b="1" spc="-5" dirty="0">
                <a:solidFill>
                  <a:srgbClr val="FFFFFF"/>
                </a:solidFill>
                <a:latin typeface="メイリオ"/>
                <a:cs typeface="メイリオ"/>
              </a:rPr>
              <a:t>１．対象事業者</a:t>
            </a:r>
            <a:endParaRPr sz="1600" dirty="0">
              <a:latin typeface="メイリオ"/>
              <a:cs typeface="メイリオ"/>
            </a:endParaRPr>
          </a:p>
          <a:p>
            <a:pPr marL="44450" marR="10795">
              <a:lnSpc>
                <a:spcPct val="100000"/>
              </a:lnSpc>
              <a:spcBef>
                <a:spcPts val="745"/>
              </a:spcBef>
            </a:pPr>
            <a:r>
              <a:rPr sz="1600" b="1" spc="-5" dirty="0">
                <a:latin typeface="メイリオ"/>
                <a:cs typeface="メイリオ"/>
              </a:rPr>
              <a:t>中小企業、小規模事業者</a:t>
            </a:r>
            <a:r>
              <a:rPr sz="1600" spc="-5" dirty="0">
                <a:latin typeface="メイリオ"/>
                <a:cs typeface="メイリオ"/>
              </a:rPr>
              <a:t>（飲⾷、</a:t>
            </a:r>
            <a:r>
              <a:rPr sz="1600" dirty="0">
                <a:latin typeface="メイリオ"/>
                <a:cs typeface="メイリオ"/>
              </a:rPr>
              <a:t>宿</a:t>
            </a:r>
            <a:r>
              <a:rPr sz="1600" spc="-5" dirty="0">
                <a:latin typeface="メイリオ"/>
                <a:cs typeface="メイリオ"/>
              </a:rPr>
              <a:t>泊、</a:t>
            </a:r>
            <a:r>
              <a:rPr sz="1600" dirty="0">
                <a:latin typeface="メイリオ"/>
                <a:cs typeface="メイリオ"/>
              </a:rPr>
              <a:t>小</a:t>
            </a:r>
            <a:r>
              <a:rPr sz="1600" spc="285" dirty="0">
                <a:latin typeface="メイリオ"/>
                <a:cs typeface="メイリオ"/>
              </a:rPr>
              <a:t>売・</a:t>
            </a:r>
            <a:r>
              <a:rPr sz="1600" spc="290" dirty="0">
                <a:latin typeface="メイリオ"/>
                <a:cs typeface="メイリオ"/>
              </a:rPr>
              <a:t>卸</a:t>
            </a:r>
            <a:r>
              <a:rPr sz="1600" spc="-5" dirty="0">
                <a:latin typeface="メイリオ"/>
                <a:cs typeface="メイリオ"/>
              </a:rPr>
              <a:t>、運</a:t>
            </a:r>
            <a:r>
              <a:rPr sz="1600" dirty="0">
                <a:latin typeface="メイリオ"/>
                <a:cs typeface="メイリオ"/>
              </a:rPr>
              <a:t>輸</a:t>
            </a:r>
            <a:r>
              <a:rPr sz="1600" spc="-5" dirty="0">
                <a:latin typeface="メイリオ"/>
                <a:cs typeface="メイリオ"/>
              </a:rPr>
              <a:t>、医</a:t>
            </a:r>
            <a:r>
              <a:rPr sz="1600" dirty="0">
                <a:latin typeface="メイリオ"/>
                <a:cs typeface="メイリオ"/>
              </a:rPr>
              <a:t>療</a:t>
            </a:r>
            <a:r>
              <a:rPr sz="1600" spc="-5" dirty="0">
                <a:latin typeface="メイリオ"/>
                <a:cs typeface="メイリオ"/>
              </a:rPr>
              <a:t>、介</a:t>
            </a:r>
            <a:r>
              <a:rPr sz="1600" dirty="0">
                <a:latin typeface="メイリオ"/>
                <a:cs typeface="メイリオ"/>
              </a:rPr>
              <a:t>護</a:t>
            </a:r>
            <a:r>
              <a:rPr sz="1600" spc="-5" dirty="0">
                <a:latin typeface="メイリオ"/>
                <a:cs typeface="メイリオ"/>
              </a:rPr>
              <a:t>、保</a:t>
            </a:r>
            <a:r>
              <a:rPr sz="1600" dirty="0">
                <a:latin typeface="メイリオ"/>
                <a:cs typeface="メイリオ"/>
              </a:rPr>
              <a:t>育</a:t>
            </a:r>
            <a:r>
              <a:rPr sz="1600" spc="-5" dirty="0">
                <a:latin typeface="メイリオ"/>
                <a:cs typeface="メイリオ"/>
              </a:rPr>
              <a:t>等の</a:t>
            </a:r>
            <a:r>
              <a:rPr sz="1600" dirty="0">
                <a:latin typeface="メイリオ"/>
                <a:cs typeface="メイリオ"/>
              </a:rPr>
              <a:t>サ</a:t>
            </a:r>
            <a:r>
              <a:rPr sz="1600" spc="-5" dirty="0">
                <a:latin typeface="メイリオ"/>
                <a:cs typeface="メイリオ"/>
              </a:rPr>
              <a:t>ービ</a:t>
            </a:r>
            <a:r>
              <a:rPr sz="1600" dirty="0">
                <a:latin typeface="メイリオ"/>
                <a:cs typeface="メイリオ"/>
              </a:rPr>
              <a:t>ス</a:t>
            </a:r>
            <a:r>
              <a:rPr sz="1600" spc="-5" dirty="0">
                <a:latin typeface="メイリオ"/>
                <a:cs typeface="メイリオ"/>
              </a:rPr>
              <a:t>業の</a:t>
            </a:r>
            <a:r>
              <a:rPr sz="1600" dirty="0">
                <a:latin typeface="メイリオ"/>
                <a:cs typeface="メイリオ"/>
              </a:rPr>
              <a:t>他</a:t>
            </a:r>
            <a:r>
              <a:rPr sz="1600" spc="-5" dirty="0">
                <a:latin typeface="メイリオ"/>
                <a:cs typeface="メイリオ"/>
              </a:rPr>
              <a:t>、</a:t>
            </a:r>
            <a:r>
              <a:rPr sz="1600" spc="-910" dirty="0">
                <a:latin typeface="メイリオ"/>
                <a:cs typeface="メイリオ"/>
              </a:rPr>
              <a:t>製 </a:t>
            </a:r>
            <a:r>
              <a:rPr sz="1600" spc="-5" dirty="0">
                <a:latin typeface="メイリオ"/>
                <a:cs typeface="メイリオ"/>
              </a:rPr>
              <a:t>造業や建設業等も対象）</a:t>
            </a:r>
            <a:r>
              <a:rPr sz="1600" b="1" spc="-5" dirty="0">
                <a:latin typeface="メイリオ"/>
                <a:cs typeface="メイリオ"/>
              </a:rPr>
              <a:t>。</a:t>
            </a:r>
            <a:endParaRPr sz="1600" dirty="0">
              <a:latin typeface="メイリオ"/>
              <a:cs typeface="メイリオ"/>
            </a:endParaRPr>
          </a:p>
          <a:p>
            <a:pPr marL="17145">
              <a:lnSpc>
                <a:spcPct val="100000"/>
              </a:lnSpc>
              <a:spcBef>
                <a:spcPts val="305"/>
              </a:spcBef>
            </a:pPr>
            <a:r>
              <a:rPr sz="1600" b="1" spc="-5" dirty="0">
                <a:solidFill>
                  <a:srgbClr val="FFFFFF"/>
                </a:solidFill>
                <a:latin typeface="メイリオ"/>
                <a:cs typeface="メイリオ"/>
              </a:rPr>
              <a:t>２．補助額、補助率</a:t>
            </a:r>
            <a:endParaRPr sz="1600" dirty="0">
              <a:latin typeface="メイリオ"/>
              <a:cs typeface="メイリオ"/>
            </a:endParaRPr>
          </a:p>
        </p:txBody>
      </p:sp>
      <p:sp>
        <p:nvSpPr>
          <p:cNvPr id="10" name="object 10"/>
          <p:cNvSpPr/>
          <p:nvPr/>
        </p:nvSpPr>
        <p:spPr>
          <a:xfrm>
            <a:off x="140207" y="3866388"/>
            <a:ext cx="4762500" cy="342900"/>
          </a:xfrm>
          <a:custGeom>
            <a:avLst/>
            <a:gdLst/>
            <a:ahLst/>
            <a:cxnLst/>
            <a:rect l="l" t="t" r="r" b="b"/>
            <a:pathLst>
              <a:path w="4762500" h="342900">
                <a:moveTo>
                  <a:pt x="0" y="0"/>
                </a:moveTo>
                <a:lnTo>
                  <a:pt x="4762500" y="0"/>
                </a:lnTo>
                <a:lnTo>
                  <a:pt x="4762500" y="342900"/>
                </a:lnTo>
                <a:lnTo>
                  <a:pt x="0" y="342900"/>
                </a:lnTo>
                <a:lnTo>
                  <a:pt x="0" y="0"/>
                </a:lnTo>
                <a:close/>
              </a:path>
            </a:pathLst>
          </a:custGeom>
          <a:solidFill>
            <a:srgbClr val="8EB4E3"/>
          </a:solidFill>
        </p:spPr>
        <p:txBody>
          <a:bodyPr wrap="square" lIns="0" tIns="0" rIns="0" bIns="0" rtlCol="0"/>
          <a:lstStyle/>
          <a:p>
            <a:endParaRPr/>
          </a:p>
        </p:txBody>
      </p:sp>
      <p:sp>
        <p:nvSpPr>
          <p:cNvPr id="11" name="object 11"/>
          <p:cNvSpPr/>
          <p:nvPr/>
        </p:nvSpPr>
        <p:spPr>
          <a:xfrm>
            <a:off x="79247" y="3843527"/>
            <a:ext cx="1085087" cy="45719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90016" y="3843528"/>
            <a:ext cx="882395" cy="45719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498091" y="3843527"/>
            <a:ext cx="512063" cy="45719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735835" y="3843528"/>
            <a:ext cx="882395" cy="457199"/>
          </a:xfrm>
          <a:prstGeom prst="rect">
            <a:avLst/>
          </a:prstGeom>
          <a:blipFill>
            <a:blip r:embed="rId9"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410146" y="3109528"/>
          <a:ext cx="7848600" cy="674370"/>
        </p:xfrm>
        <a:graphic>
          <a:graphicData uri="http://schemas.openxmlformats.org/drawingml/2006/table">
            <a:tbl>
              <a:tblPr firstRow="1" bandRow="1">
                <a:tableStyleId>{2D5ABB26-0587-4C30-8999-92F81FD0307C}</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37185">
                <a:tc>
                  <a:txBody>
                    <a:bodyPr/>
                    <a:lstStyle/>
                    <a:p>
                      <a:pPr marL="10160" algn="ctr">
                        <a:lnSpc>
                          <a:spcPct val="100000"/>
                        </a:lnSpc>
                        <a:spcBef>
                          <a:spcPts val="250"/>
                        </a:spcBef>
                      </a:pPr>
                      <a:r>
                        <a:rPr sz="1800" b="1" dirty="0">
                          <a:latin typeface="Meiryo UI"/>
                          <a:cs typeface="Meiryo UI"/>
                        </a:rPr>
                        <a:t>上限額</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D6EC">
                        <a:alpha val="50195"/>
                      </a:srgbClr>
                    </a:solidFill>
                  </a:tcPr>
                </a:tc>
                <a:tc>
                  <a:txBody>
                    <a:bodyPr/>
                    <a:lstStyle/>
                    <a:p>
                      <a:pPr marR="951865" algn="r">
                        <a:lnSpc>
                          <a:spcPct val="100000"/>
                        </a:lnSpc>
                        <a:spcBef>
                          <a:spcPts val="250"/>
                        </a:spcBef>
                      </a:pPr>
                      <a:r>
                        <a:rPr sz="1800" b="1" dirty="0">
                          <a:latin typeface="Meiryo UI"/>
                          <a:cs typeface="Meiryo UI"/>
                        </a:rPr>
                        <a:t>下限額</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D6EC">
                        <a:alpha val="50195"/>
                      </a:srgbClr>
                    </a:solidFill>
                  </a:tcPr>
                </a:tc>
                <a:tc>
                  <a:txBody>
                    <a:bodyPr/>
                    <a:lstStyle/>
                    <a:p>
                      <a:pPr marL="10795" algn="ctr">
                        <a:lnSpc>
                          <a:spcPct val="100000"/>
                        </a:lnSpc>
                        <a:spcBef>
                          <a:spcPts val="250"/>
                        </a:spcBef>
                      </a:pPr>
                      <a:r>
                        <a:rPr sz="1800" b="1" dirty="0">
                          <a:latin typeface="Meiryo UI"/>
                          <a:cs typeface="Meiryo UI"/>
                        </a:rPr>
                        <a:t>補助率</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D6EC">
                        <a:alpha val="50195"/>
                      </a:srgbClr>
                    </a:solidFill>
                  </a:tcPr>
                </a:tc>
                <a:extLst>
                  <a:ext uri="{0D108BD9-81ED-4DB2-BD59-A6C34878D82A}">
                    <a16:rowId xmlns:a16="http://schemas.microsoft.com/office/drawing/2014/main" val="10000"/>
                  </a:ext>
                </a:extLst>
              </a:tr>
              <a:tr h="337185">
                <a:tc>
                  <a:txBody>
                    <a:bodyPr/>
                    <a:lstStyle/>
                    <a:p>
                      <a:pPr marL="10160" algn="ctr">
                        <a:lnSpc>
                          <a:spcPct val="100000"/>
                        </a:lnSpc>
                        <a:spcBef>
                          <a:spcPts val="250"/>
                        </a:spcBef>
                      </a:pPr>
                      <a:r>
                        <a:rPr sz="1800" b="1" dirty="0">
                          <a:latin typeface="Meiryo UI"/>
                          <a:cs typeface="Meiryo UI"/>
                        </a:rPr>
                        <a:t>450万円</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910590" algn="r">
                        <a:lnSpc>
                          <a:spcPct val="100000"/>
                        </a:lnSpc>
                        <a:spcBef>
                          <a:spcPts val="250"/>
                        </a:spcBef>
                      </a:pPr>
                      <a:r>
                        <a:rPr sz="1800" b="1" spc="0" dirty="0">
                          <a:latin typeface="Meiryo UI"/>
                          <a:cs typeface="Meiryo UI"/>
                        </a:rPr>
                        <a:t>40</a:t>
                      </a:r>
                      <a:r>
                        <a:rPr sz="1800" b="1" dirty="0">
                          <a:latin typeface="Meiryo UI"/>
                          <a:cs typeface="Meiryo UI"/>
                        </a:rPr>
                        <a:t>万円</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250"/>
                        </a:spcBef>
                      </a:pPr>
                      <a:r>
                        <a:rPr sz="1800" b="1" dirty="0">
                          <a:latin typeface="Meiryo UI"/>
                          <a:cs typeface="Meiryo UI"/>
                        </a:rPr>
                        <a:t>1／2</a:t>
                      </a:r>
                      <a:endParaRPr sz="1800">
                        <a:latin typeface="Meiryo UI"/>
                        <a:cs typeface="Meiryo U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16" name="object 16"/>
          <p:cNvSpPr/>
          <p:nvPr/>
        </p:nvSpPr>
        <p:spPr>
          <a:xfrm>
            <a:off x="140207" y="5012435"/>
            <a:ext cx="4762500" cy="342900"/>
          </a:xfrm>
          <a:custGeom>
            <a:avLst/>
            <a:gdLst/>
            <a:ahLst/>
            <a:cxnLst/>
            <a:rect l="l" t="t" r="r" b="b"/>
            <a:pathLst>
              <a:path w="4762500" h="342900">
                <a:moveTo>
                  <a:pt x="0" y="0"/>
                </a:moveTo>
                <a:lnTo>
                  <a:pt x="4762500" y="0"/>
                </a:lnTo>
                <a:lnTo>
                  <a:pt x="4762500" y="342900"/>
                </a:lnTo>
                <a:lnTo>
                  <a:pt x="0" y="342900"/>
                </a:lnTo>
                <a:lnTo>
                  <a:pt x="0" y="0"/>
                </a:lnTo>
                <a:close/>
              </a:path>
            </a:pathLst>
          </a:custGeom>
          <a:solidFill>
            <a:srgbClr val="8EB4E3"/>
          </a:solidFill>
        </p:spPr>
        <p:txBody>
          <a:bodyPr wrap="square" lIns="0" tIns="0" rIns="0" bIns="0" rtlCol="0"/>
          <a:lstStyle/>
          <a:p>
            <a:endParaRPr/>
          </a:p>
        </p:txBody>
      </p:sp>
      <p:sp>
        <p:nvSpPr>
          <p:cNvPr id="17" name="object 17"/>
          <p:cNvSpPr/>
          <p:nvPr/>
        </p:nvSpPr>
        <p:spPr>
          <a:xfrm>
            <a:off x="79247" y="4991100"/>
            <a:ext cx="1085087" cy="45719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890016" y="4991100"/>
            <a:ext cx="679691" cy="457199"/>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166115" y="5949696"/>
            <a:ext cx="4762500" cy="342900"/>
          </a:xfrm>
          <a:custGeom>
            <a:avLst/>
            <a:gdLst/>
            <a:ahLst/>
            <a:cxnLst/>
            <a:rect l="l" t="t" r="r" b="b"/>
            <a:pathLst>
              <a:path w="4762500" h="342900">
                <a:moveTo>
                  <a:pt x="0" y="0"/>
                </a:moveTo>
                <a:lnTo>
                  <a:pt x="4762500" y="0"/>
                </a:lnTo>
                <a:lnTo>
                  <a:pt x="4762500" y="342899"/>
                </a:lnTo>
                <a:lnTo>
                  <a:pt x="0" y="342899"/>
                </a:lnTo>
                <a:lnTo>
                  <a:pt x="0" y="0"/>
                </a:lnTo>
                <a:close/>
              </a:path>
            </a:pathLst>
          </a:custGeom>
          <a:solidFill>
            <a:srgbClr val="8EB4E3"/>
          </a:solidFill>
        </p:spPr>
        <p:txBody>
          <a:bodyPr wrap="square" lIns="0" tIns="0" rIns="0" bIns="0" rtlCol="0"/>
          <a:lstStyle/>
          <a:p>
            <a:endParaRPr/>
          </a:p>
        </p:txBody>
      </p:sp>
      <p:sp>
        <p:nvSpPr>
          <p:cNvPr id="20" name="object 20"/>
          <p:cNvSpPr/>
          <p:nvPr/>
        </p:nvSpPr>
        <p:spPr>
          <a:xfrm>
            <a:off x="105155" y="5926835"/>
            <a:ext cx="1085087" cy="457199"/>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915924" y="5926835"/>
            <a:ext cx="882395" cy="457199"/>
          </a:xfrm>
          <a:prstGeom prst="rect">
            <a:avLst/>
          </a:prstGeom>
          <a:blipFill>
            <a:blip r:embed="rId13" cstate="print"/>
            <a:stretch>
              <a:fillRect/>
            </a:stretch>
          </a:blipFill>
        </p:spPr>
        <p:txBody>
          <a:bodyPr wrap="square" lIns="0" tIns="0" rIns="0" bIns="0" rtlCol="0"/>
          <a:lstStyle/>
          <a:p>
            <a:endParaRPr/>
          </a:p>
        </p:txBody>
      </p:sp>
      <p:sp>
        <p:nvSpPr>
          <p:cNvPr id="22" name="object 22"/>
          <p:cNvSpPr txBox="1"/>
          <p:nvPr/>
        </p:nvSpPr>
        <p:spPr>
          <a:xfrm>
            <a:off x="244725" y="6311859"/>
            <a:ext cx="7332980" cy="51308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公募：5月開始予定、採択：6月予定</a:t>
            </a:r>
            <a:endParaRPr sz="1600">
              <a:latin typeface="メイリオ"/>
              <a:cs typeface="メイリオ"/>
            </a:endParaRPr>
          </a:p>
          <a:p>
            <a:pPr marL="12700">
              <a:lnSpc>
                <a:spcPct val="100000"/>
              </a:lnSpc>
            </a:pPr>
            <a:r>
              <a:rPr sz="1600" spc="-5" dirty="0">
                <a:latin typeface="メイリオ"/>
                <a:cs typeface="メイリオ"/>
              </a:rPr>
              <a:t>決定次第、経済産業省ホームペー</a:t>
            </a:r>
            <a:r>
              <a:rPr sz="1600" dirty="0">
                <a:latin typeface="メイリオ"/>
                <a:cs typeface="メイリオ"/>
              </a:rPr>
              <a:t>ジ</a:t>
            </a:r>
            <a:r>
              <a:rPr sz="1600" spc="-5" dirty="0">
                <a:latin typeface="メイリオ"/>
                <a:cs typeface="メイリオ"/>
              </a:rPr>
              <a:t>や、</a:t>
            </a:r>
            <a:r>
              <a:rPr sz="1600" dirty="0">
                <a:latin typeface="メイリオ"/>
                <a:cs typeface="メイリオ"/>
              </a:rPr>
              <a:t>補</a:t>
            </a:r>
            <a:r>
              <a:rPr sz="1600" spc="-5" dirty="0">
                <a:latin typeface="メイリオ"/>
                <a:cs typeface="メイリオ"/>
              </a:rPr>
              <a:t>助金</a:t>
            </a:r>
            <a:r>
              <a:rPr sz="1600" dirty="0">
                <a:latin typeface="メイリオ"/>
                <a:cs typeface="メイリオ"/>
              </a:rPr>
              <a:t>ホ</a:t>
            </a:r>
            <a:r>
              <a:rPr sz="1600" spc="-5" dirty="0">
                <a:latin typeface="メイリオ"/>
                <a:cs typeface="メイリオ"/>
              </a:rPr>
              <a:t>ーム</a:t>
            </a:r>
            <a:r>
              <a:rPr sz="1600" dirty="0">
                <a:latin typeface="メイリオ"/>
                <a:cs typeface="メイリオ"/>
              </a:rPr>
              <a:t>ペ</a:t>
            </a:r>
            <a:r>
              <a:rPr sz="1600" spc="-5" dirty="0">
                <a:latin typeface="メイリオ"/>
                <a:cs typeface="メイリオ"/>
              </a:rPr>
              <a:t>ージ</a:t>
            </a:r>
            <a:r>
              <a:rPr sz="1600" dirty="0">
                <a:latin typeface="メイリオ"/>
                <a:cs typeface="メイリオ"/>
              </a:rPr>
              <a:t>に</a:t>
            </a:r>
            <a:r>
              <a:rPr sz="1600" spc="-5" dirty="0">
                <a:latin typeface="メイリオ"/>
                <a:cs typeface="メイリオ"/>
              </a:rPr>
              <a:t>掲載</a:t>
            </a:r>
            <a:r>
              <a:rPr sz="1600" dirty="0">
                <a:latin typeface="メイリオ"/>
                <a:cs typeface="メイリオ"/>
              </a:rPr>
              <a:t>い</a:t>
            </a:r>
            <a:r>
              <a:rPr sz="1600" spc="-5" dirty="0">
                <a:latin typeface="メイリオ"/>
                <a:cs typeface="メイリオ"/>
              </a:rPr>
              <a:t>たし</a:t>
            </a:r>
            <a:r>
              <a:rPr sz="1600" dirty="0">
                <a:latin typeface="メイリオ"/>
                <a:cs typeface="メイリオ"/>
              </a:rPr>
              <a:t>ま</a:t>
            </a:r>
            <a:r>
              <a:rPr sz="1600" spc="-5" dirty="0">
                <a:latin typeface="メイリオ"/>
                <a:cs typeface="メイリオ"/>
              </a:rPr>
              <a:t>す。</a:t>
            </a:r>
            <a:endParaRPr sz="1600">
              <a:latin typeface="メイリオ"/>
              <a:cs typeface="メイリオ"/>
            </a:endParaRPr>
          </a:p>
        </p:txBody>
      </p:sp>
      <p:sp>
        <p:nvSpPr>
          <p:cNvPr id="23" name="object 23"/>
          <p:cNvSpPr txBox="1"/>
          <p:nvPr/>
        </p:nvSpPr>
        <p:spPr>
          <a:xfrm>
            <a:off x="5170170" y="52577"/>
            <a:ext cx="4645660" cy="524510"/>
          </a:xfrm>
          <a:prstGeom prst="rect">
            <a:avLst/>
          </a:prstGeom>
          <a:ln w="28955">
            <a:solidFill>
              <a:srgbClr val="000000"/>
            </a:solidFill>
          </a:ln>
        </p:spPr>
        <p:txBody>
          <a:bodyPr vert="horz" wrap="square" lIns="0" tIns="20955" rIns="0" bIns="0" rtlCol="0">
            <a:spAutoFit/>
          </a:bodyPr>
          <a:lstStyle/>
          <a:p>
            <a:pPr marL="90170">
              <a:lnSpc>
                <a:spcPct val="100000"/>
              </a:lnSpc>
              <a:spcBef>
                <a:spcPts val="165"/>
              </a:spcBef>
            </a:pPr>
            <a:r>
              <a:rPr sz="1400" b="1" dirty="0">
                <a:latin typeface="メイリオ"/>
                <a:cs typeface="メイリオ"/>
              </a:rPr>
              <a:t>お問い合わせ先</a:t>
            </a:r>
            <a:r>
              <a:rPr sz="1400" b="1" spc="-5" dirty="0">
                <a:latin typeface="メイリオ"/>
                <a:cs typeface="メイリオ"/>
              </a:rPr>
              <a:t>：</a:t>
            </a:r>
            <a:r>
              <a:rPr sz="1400" b="1" spc="-5" dirty="0">
                <a:solidFill>
                  <a:srgbClr val="FF0000"/>
                </a:solidFill>
                <a:latin typeface="メイリオ"/>
                <a:cs typeface="メイリオ"/>
              </a:rPr>
              <a:t>03-3580-3922</a:t>
            </a:r>
            <a:endParaRPr sz="1400">
              <a:latin typeface="メイリオ"/>
              <a:cs typeface="メイリオ"/>
            </a:endParaRPr>
          </a:p>
          <a:p>
            <a:pPr marL="90170">
              <a:lnSpc>
                <a:spcPct val="100000"/>
              </a:lnSpc>
              <a:tabLst>
                <a:tab pos="3171825" algn="l"/>
              </a:tabLst>
            </a:pPr>
            <a:r>
              <a:rPr sz="1400" b="1" dirty="0">
                <a:latin typeface="メイリオ"/>
                <a:cs typeface="メイリオ"/>
              </a:rPr>
              <a:t>経済産業省</a:t>
            </a:r>
            <a:r>
              <a:rPr sz="1400" b="1" spc="-10" dirty="0">
                <a:latin typeface="メイリオ"/>
                <a:cs typeface="メイリオ"/>
              </a:rPr>
              <a:t> </a:t>
            </a:r>
            <a:r>
              <a:rPr sz="1400" b="1" dirty="0">
                <a:latin typeface="メイリオ"/>
                <a:cs typeface="メイリオ"/>
              </a:rPr>
              <a:t>商務・サービスグループ	サービス政策課</a:t>
            </a:r>
            <a:endParaRPr sz="1400">
              <a:latin typeface="メイリオ"/>
              <a:cs typeface="メイリオ"/>
            </a:endParaRPr>
          </a:p>
        </p:txBody>
      </p:sp>
      <p:sp>
        <p:nvSpPr>
          <p:cNvPr id="24" name="object 24"/>
          <p:cNvSpPr txBox="1">
            <a:spLocks noGrp="1"/>
          </p:cNvSpPr>
          <p:nvPr>
            <p:ph type="title"/>
          </p:nvPr>
        </p:nvSpPr>
        <p:spPr>
          <a:xfrm>
            <a:off x="171676" y="15905"/>
            <a:ext cx="434467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施策②－２	I</a:t>
            </a:r>
            <a:r>
              <a:rPr sz="2000" spc="-5" dirty="0"/>
              <a:t>T</a:t>
            </a:r>
            <a:r>
              <a:rPr sz="2000" dirty="0"/>
              <a:t>ツール導入支援</a:t>
            </a:r>
          </a:p>
        </p:txBody>
      </p:sp>
      <p:sp>
        <p:nvSpPr>
          <p:cNvPr id="25" name="object 25"/>
          <p:cNvSpPr txBox="1"/>
          <p:nvPr/>
        </p:nvSpPr>
        <p:spPr>
          <a:xfrm>
            <a:off x="199280" y="3766442"/>
            <a:ext cx="9431655" cy="2458085"/>
          </a:xfrm>
          <a:prstGeom prst="rect">
            <a:avLst/>
          </a:prstGeom>
        </p:spPr>
        <p:txBody>
          <a:bodyPr vert="horz" wrap="square" lIns="0" tIns="117475" rIns="0" bIns="0" rtlCol="0">
            <a:spAutoFit/>
          </a:bodyPr>
          <a:lstStyle/>
          <a:p>
            <a:pPr marL="12700">
              <a:lnSpc>
                <a:spcPct val="100000"/>
              </a:lnSpc>
              <a:spcBef>
                <a:spcPts val="925"/>
              </a:spcBef>
            </a:pPr>
            <a:r>
              <a:rPr sz="1600" b="1" spc="-5" dirty="0">
                <a:solidFill>
                  <a:srgbClr val="FFFFFF"/>
                </a:solidFill>
                <a:latin typeface="Meiryo UI" panose="020B0604030504040204" pitchFamily="50" charset="-128"/>
                <a:ea typeface="Meiryo UI" panose="020B0604030504040204" pitchFamily="50" charset="-128"/>
                <a:cs typeface="メイリオ"/>
              </a:rPr>
              <a:t>３．補助対象のITツール</a:t>
            </a:r>
            <a:endParaRPr sz="1600" dirty="0">
              <a:latin typeface="Meiryo UI" panose="020B0604030504040204" pitchFamily="50" charset="-128"/>
              <a:ea typeface="Meiryo UI" panose="020B0604030504040204" pitchFamily="50" charset="-128"/>
              <a:cs typeface="メイリオ"/>
            </a:endParaRPr>
          </a:p>
          <a:p>
            <a:pPr marL="44450">
              <a:lnSpc>
                <a:spcPct val="100000"/>
              </a:lnSpc>
              <a:spcBef>
                <a:spcPts val="830"/>
              </a:spcBef>
            </a:pPr>
            <a:r>
              <a:rPr sz="1600" spc="-10" dirty="0">
                <a:latin typeface="Meiryo UI" panose="020B0604030504040204" pitchFamily="50" charset="-128"/>
                <a:ea typeface="Meiryo UI" panose="020B0604030504040204" pitchFamily="50" charset="-128"/>
                <a:cs typeface="メイリオ"/>
              </a:rPr>
              <a:t>HP</a:t>
            </a:r>
            <a:r>
              <a:rPr sz="1600" spc="-5" dirty="0">
                <a:latin typeface="Meiryo UI" panose="020B0604030504040204" pitchFamily="50" charset="-128"/>
                <a:ea typeface="Meiryo UI" panose="020B0604030504040204" pitchFamily="50" charset="-128"/>
                <a:cs typeface="メイリオ"/>
              </a:rPr>
              <a:t>に登録、公開されているITツールが対</a:t>
            </a:r>
            <a:r>
              <a:rPr sz="1600" dirty="0">
                <a:latin typeface="Meiryo UI" panose="020B0604030504040204" pitchFamily="50" charset="-128"/>
                <a:ea typeface="Meiryo UI" panose="020B0604030504040204" pitchFamily="50" charset="-128"/>
                <a:cs typeface="メイリオ"/>
              </a:rPr>
              <a:t>象</a:t>
            </a:r>
            <a:r>
              <a:rPr sz="1600" spc="-5" dirty="0">
                <a:latin typeface="Meiryo UI" panose="020B0604030504040204" pitchFamily="50" charset="-128"/>
                <a:ea typeface="Meiryo UI" panose="020B0604030504040204" pitchFamily="50" charset="-128"/>
                <a:cs typeface="メイリオ"/>
              </a:rPr>
              <a:t>です</a:t>
            </a:r>
            <a:r>
              <a:rPr sz="1600" dirty="0">
                <a:latin typeface="Meiryo UI" panose="020B0604030504040204" pitchFamily="50" charset="-128"/>
                <a:ea typeface="Meiryo UI" panose="020B0604030504040204" pitchFamily="50" charset="-128"/>
                <a:cs typeface="メイリオ"/>
              </a:rPr>
              <a:t>。</a:t>
            </a:r>
            <a:r>
              <a:rPr sz="1600" spc="-5" dirty="0">
                <a:latin typeface="Meiryo UI" panose="020B0604030504040204" pitchFamily="50" charset="-128"/>
                <a:ea typeface="Meiryo UI" panose="020B0604030504040204" pitchFamily="50" charset="-128"/>
                <a:cs typeface="メイリオ"/>
              </a:rPr>
              <a:t>※ハ</a:t>
            </a:r>
            <a:r>
              <a:rPr sz="1600" dirty="0">
                <a:latin typeface="Meiryo UI" panose="020B0604030504040204" pitchFamily="50" charset="-128"/>
                <a:ea typeface="Meiryo UI" panose="020B0604030504040204" pitchFamily="50" charset="-128"/>
                <a:cs typeface="メイリオ"/>
              </a:rPr>
              <a:t>ー</a:t>
            </a:r>
            <a:r>
              <a:rPr sz="1600" spc="-5" dirty="0">
                <a:latin typeface="Meiryo UI" panose="020B0604030504040204" pitchFamily="50" charset="-128"/>
                <a:ea typeface="Meiryo UI" panose="020B0604030504040204" pitchFamily="50" charset="-128"/>
                <a:cs typeface="メイリオ"/>
              </a:rPr>
              <a:t>ドは</a:t>
            </a:r>
            <a:r>
              <a:rPr sz="1600" dirty="0">
                <a:latin typeface="Meiryo UI" panose="020B0604030504040204" pitchFamily="50" charset="-128"/>
                <a:ea typeface="Meiryo UI" panose="020B0604030504040204" pitchFamily="50" charset="-128"/>
                <a:cs typeface="メイリオ"/>
              </a:rPr>
              <a:t>対</a:t>
            </a:r>
            <a:r>
              <a:rPr sz="1600" spc="-5" dirty="0">
                <a:latin typeface="Meiryo UI" panose="020B0604030504040204" pitchFamily="50" charset="-128"/>
                <a:ea typeface="Meiryo UI" panose="020B0604030504040204" pitchFamily="50" charset="-128"/>
                <a:cs typeface="メイリオ"/>
              </a:rPr>
              <a:t>象外</a:t>
            </a:r>
            <a:endParaRPr sz="1600" dirty="0">
              <a:latin typeface="Meiryo UI" panose="020B0604030504040204" pitchFamily="50" charset="-128"/>
              <a:ea typeface="Meiryo UI" panose="020B0604030504040204" pitchFamily="50" charset="-128"/>
              <a:cs typeface="メイリオ"/>
            </a:endParaRPr>
          </a:p>
          <a:p>
            <a:pPr marL="44450" marR="39370">
              <a:lnSpc>
                <a:spcPct val="100000"/>
              </a:lnSpc>
            </a:pPr>
            <a:r>
              <a:rPr sz="1600" spc="-5" dirty="0">
                <a:latin typeface="Meiryo UI" panose="020B0604030504040204" pitchFamily="50" charset="-128"/>
                <a:ea typeface="Meiryo UI" panose="020B0604030504040204" pitchFamily="50" charset="-128"/>
                <a:cs typeface="メイリオ"/>
              </a:rPr>
              <a:t>例えば、</a:t>
            </a:r>
            <a:r>
              <a:rPr sz="1600" b="1" spc="-5" dirty="0">
                <a:solidFill>
                  <a:srgbClr val="FF0000"/>
                </a:solidFill>
                <a:latin typeface="Meiryo UI" panose="020B0604030504040204" pitchFamily="50" charset="-128"/>
                <a:ea typeface="Meiryo UI" panose="020B0604030504040204" pitchFamily="50" charset="-128"/>
                <a:cs typeface="メイリオ"/>
              </a:rPr>
              <a:t>日々の経理を効率化する</a:t>
            </a:r>
            <a:r>
              <a:rPr sz="1600" b="1" dirty="0">
                <a:solidFill>
                  <a:srgbClr val="FF0000"/>
                </a:solidFill>
                <a:latin typeface="Meiryo UI" panose="020B0604030504040204" pitchFamily="50" charset="-128"/>
                <a:ea typeface="Meiryo UI" panose="020B0604030504040204" pitchFamily="50" charset="-128"/>
                <a:cs typeface="メイリオ"/>
              </a:rPr>
              <a:t>会</a:t>
            </a:r>
            <a:r>
              <a:rPr sz="1600" b="1" spc="-5" dirty="0">
                <a:solidFill>
                  <a:srgbClr val="FF0000"/>
                </a:solidFill>
                <a:latin typeface="Meiryo UI" panose="020B0604030504040204" pitchFamily="50" charset="-128"/>
                <a:ea typeface="Meiryo UI" panose="020B0604030504040204" pitchFamily="50" charset="-128"/>
                <a:cs typeface="メイリオ"/>
              </a:rPr>
              <a:t>計ソ</a:t>
            </a:r>
            <a:r>
              <a:rPr sz="1600" b="1" dirty="0">
                <a:solidFill>
                  <a:srgbClr val="FF0000"/>
                </a:solidFill>
                <a:latin typeface="Meiryo UI" panose="020B0604030504040204" pitchFamily="50" charset="-128"/>
                <a:ea typeface="Meiryo UI" panose="020B0604030504040204" pitchFamily="50" charset="-128"/>
                <a:cs typeface="メイリオ"/>
              </a:rPr>
              <a:t>フ</a:t>
            </a:r>
            <a:r>
              <a:rPr sz="1600" b="1" spc="-5" dirty="0">
                <a:solidFill>
                  <a:srgbClr val="FF0000"/>
                </a:solidFill>
                <a:latin typeface="Meiryo UI" panose="020B0604030504040204" pitchFamily="50" charset="-128"/>
                <a:ea typeface="Meiryo UI" panose="020B0604030504040204" pitchFamily="50" charset="-128"/>
                <a:cs typeface="メイリオ"/>
              </a:rPr>
              <a:t>ト、</a:t>
            </a:r>
            <a:r>
              <a:rPr sz="1600" b="1" dirty="0">
                <a:solidFill>
                  <a:srgbClr val="FF0000"/>
                </a:solidFill>
                <a:latin typeface="Meiryo UI" panose="020B0604030504040204" pitchFamily="50" charset="-128"/>
                <a:ea typeface="Meiryo UI" panose="020B0604030504040204" pitchFamily="50" charset="-128"/>
                <a:cs typeface="メイリオ"/>
              </a:rPr>
              <a:t>顧</a:t>
            </a:r>
            <a:r>
              <a:rPr sz="1600" b="1" spc="-5" dirty="0">
                <a:solidFill>
                  <a:srgbClr val="FF0000"/>
                </a:solidFill>
                <a:latin typeface="Meiryo UI" panose="020B0604030504040204" pitchFamily="50" charset="-128"/>
                <a:ea typeface="Meiryo UI" panose="020B0604030504040204" pitchFamily="50" charset="-128"/>
                <a:cs typeface="メイリオ"/>
              </a:rPr>
              <a:t>客情</a:t>
            </a:r>
            <a:r>
              <a:rPr sz="1600" b="1" dirty="0">
                <a:solidFill>
                  <a:srgbClr val="FF0000"/>
                </a:solidFill>
                <a:latin typeface="Meiryo UI" panose="020B0604030504040204" pitchFamily="50" charset="-128"/>
                <a:ea typeface="Meiryo UI" panose="020B0604030504040204" pitchFamily="50" charset="-128"/>
                <a:cs typeface="メイリオ"/>
              </a:rPr>
              <a:t>報</a:t>
            </a:r>
            <a:r>
              <a:rPr sz="1600" b="1" spc="-5" dirty="0">
                <a:solidFill>
                  <a:srgbClr val="FF0000"/>
                </a:solidFill>
                <a:latin typeface="Meiryo UI" panose="020B0604030504040204" pitchFamily="50" charset="-128"/>
                <a:ea typeface="Meiryo UI" panose="020B0604030504040204" pitchFamily="50" charset="-128"/>
                <a:cs typeface="メイリオ"/>
              </a:rPr>
              <a:t>等を</a:t>
            </a:r>
            <a:r>
              <a:rPr sz="1600" b="1" dirty="0">
                <a:solidFill>
                  <a:srgbClr val="FF0000"/>
                </a:solidFill>
                <a:latin typeface="Meiryo UI" panose="020B0604030504040204" pitchFamily="50" charset="-128"/>
                <a:ea typeface="Meiryo UI" panose="020B0604030504040204" pitchFamily="50" charset="-128"/>
                <a:cs typeface="メイリオ"/>
              </a:rPr>
              <a:t>一</a:t>
            </a:r>
            <a:r>
              <a:rPr sz="1600" b="1" spc="-5" dirty="0">
                <a:solidFill>
                  <a:srgbClr val="FF0000"/>
                </a:solidFill>
                <a:latin typeface="Meiryo UI" panose="020B0604030504040204" pitchFamily="50" charset="-128"/>
                <a:ea typeface="Meiryo UI" panose="020B0604030504040204" pitchFamily="50" charset="-128"/>
                <a:cs typeface="メイリオ"/>
              </a:rPr>
              <a:t>元管</a:t>
            </a:r>
            <a:r>
              <a:rPr sz="1600" b="1" dirty="0">
                <a:solidFill>
                  <a:srgbClr val="FF0000"/>
                </a:solidFill>
                <a:latin typeface="Meiryo UI" panose="020B0604030504040204" pitchFamily="50" charset="-128"/>
                <a:ea typeface="Meiryo UI" panose="020B0604030504040204" pitchFamily="50" charset="-128"/>
                <a:cs typeface="メイリオ"/>
              </a:rPr>
              <a:t>理</a:t>
            </a:r>
            <a:r>
              <a:rPr sz="1600" b="1" spc="-5" dirty="0">
                <a:solidFill>
                  <a:srgbClr val="FF0000"/>
                </a:solidFill>
                <a:latin typeface="Meiryo UI" panose="020B0604030504040204" pitchFamily="50" charset="-128"/>
                <a:ea typeface="Meiryo UI" panose="020B0604030504040204" pitchFamily="50" charset="-128"/>
                <a:cs typeface="メイリオ"/>
              </a:rPr>
              <a:t>する</a:t>
            </a:r>
            <a:r>
              <a:rPr sz="1600" b="1" dirty="0">
                <a:solidFill>
                  <a:srgbClr val="FF0000"/>
                </a:solidFill>
                <a:latin typeface="Meiryo UI" panose="020B0604030504040204" pitchFamily="50" charset="-128"/>
                <a:ea typeface="Meiryo UI" panose="020B0604030504040204" pitchFamily="50" charset="-128"/>
                <a:cs typeface="メイリオ"/>
              </a:rPr>
              <a:t>ク</a:t>
            </a:r>
            <a:r>
              <a:rPr sz="1600" b="1" spc="-5" dirty="0">
                <a:solidFill>
                  <a:srgbClr val="FF0000"/>
                </a:solidFill>
                <a:latin typeface="Meiryo UI" panose="020B0604030504040204" pitchFamily="50" charset="-128"/>
                <a:ea typeface="Meiryo UI" panose="020B0604030504040204" pitchFamily="50" charset="-128"/>
                <a:cs typeface="メイリオ"/>
              </a:rPr>
              <a:t>ラウ</a:t>
            </a:r>
            <a:r>
              <a:rPr sz="1600" b="1" dirty="0">
                <a:solidFill>
                  <a:srgbClr val="FF0000"/>
                </a:solidFill>
                <a:latin typeface="Meiryo UI" panose="020B0604030504040204" pitchFamily="50" charset="-128"/>
                <a:ea typeface="Meiryo UI" panose="020B0604030504040204" pitchFamily="50" charset="-128"/>
                <a:cs typeface="メイリオ"/>
              </a:rPr>
              <a:t>ド</a:t>
            </a:r>
            <a:r>
              <a:rPr sz="1600" b="1" spc="-5" dirty="0">
                <a:solidFill>
                  <a:srgbClr val="FF0000"/>
                </a:solidFill>
                <a:latin typeface="Meiryo UI" panose="020B0604030504040204" pitchFamily="50" charset="-128"/>
                <a:ea typeface="Meiryo UI" panose="020B0604030504040204" pitchFamily="50" charset="-128"/>
                <a:cs typeface="メイリオ"/>
              </a:rPr>
              <a:t>シス</a:t>
            </a:r>
            <a:r>
              <a:rPr sz="1600" b="1" dirty="0">
                <a:solidFill>
                  <a:srgbClr val="FF0000"/>
                </a:solidFill>
                <a:latin typeface="Meiryo UI" panose="020B0604030504040204" pitchFamily="50" charset="-128"/>
                <a:ea typeface="Meiryo UI" panose="020B0604030504040204" pitchFamily="50" charset="-128"/>
                <a:cs typeface="メイリオ"/>
              </a:rPr>
              <a:t>テ</a:t>
            </a:r>
            <a:r>
              <a:rPr sz="1600" b="1" spc="-5" dirty="0">
                <a:solidFill>
                  <a:srgbClr val="FF0000"/>
                </a:solidFill>
                <a:latin typeface="Meiryo UI" panose="020B0604030504040204" pitchFamily="50" charset="-128"/>
                <a:ea typeface="Meiryo UI" panose="020B0604030504040204" pitchFamily="50" charset="-128"/>
                <a:cs typeface="メイリオ"/>
              </a:rPr>
              <a:t>ム、</a:t>
            </a:r>
            <a:r>
              <a:rPr sz="1600" b="1" dirty="0">
                <a:solidFill>
                  <a:srgbClr val="FF0000"/>
                </a:solidFill>
                <a:latin typeface="Meiryo UI" panose="020B0604030504040204" pitchFamily="50" charset="-128"/>
                <a:ea typeface="Meiryo UI" panose="020B0604030504040204" pitchFamily="50" charset="-128"/>
                <a:cs typeface="メイリオ"/>
              </a:rPr>
              <a:t>職</a:t>
            </a:r>
            <a:r>
              <a:rPr sz="1600" b="1" spc="-5" dirty="0">
                <a:solidFill>
                  <a:srgbClr val="FF0000"/>
                </a:solidFill>
                <a:latin typeface="Meiryo UI" panose="020B0604030504040204" pitchFamily="50" charset="-128"/>
                <a:ea typeface="Meiryo UI" panose="020B0604030504040204" pitchFamily="50" charset="-128"/>
                <a:cs typeface="メイリオ"/>
              </a:rPr>
              <a:t>員間の コミュニケーション・システム、</a:t>
            </a:r>
            <a:r>
              <a:rPr sz="1600" b="1" dirty="0">
                <a:solidFill>
                  <a:srgbClr val="FF0000"/>
                </a:solidFill>
                <a:latin typeface="Meiryo UI" panose="020B0604030504040204" pitchFamily="50" charset="-128"/>
                <a:ea typeface="Meiryo UI" panose="020B0604030504040204" pitchFamily="50" charset="-128"/>
                <a:cs typeface="メイリオ"/>
              </a:rPr>
              <a:t>飲</a:t>
            </a:r>
            <a:r>
              <a:rPr sz="1600" b="1" spc="-5" dirty="0">
                <a:solidFill>
                  <a:srgbClr val="FF0000"/>
                </a:solidFill>
                <a:latin typeface="Meiryo UI" panose="020B0604030504040204" pitchFamily="50" charset="-128"/>
                <a:ea typeface="Meiryo UI" panose="020B0604030504040204" pitchFamily="50" charset="-128"/>
                <a:cs typeface="メイリオ"/>
              </a:rPr>
              <a:t>食店</a:t>
            </a:r>
            <a:r>
              <a:rPr sz="1600" b="1" dirty="0">
                <a:solidFill>
                  <a:srgbClr val="FF0000"/>
                </a:solidFill>
                <a:latin typeface="Meiryo UI" panose="020B0604030504040204" pitchFamily="50" charset="-128"/>
                <a:ea typeface="Meiryo UI" panose="020B0604030504040204" pitchFamily="50" charset="-128"/>
                <a:cs typeface="メイリオ"/>
              </a:rPr>
              <a:t>の</a:t>
            </a:r>
            <a:r>
              <a:rPr sz="1600" b="1" spc="-5" dirty="0">
                <a:solidFill>
                  <a:srgbClr val="FF0000"/>
                </a:solidFill>
                <a:latin typeface="Meiryo UI" panose="020B0604030504040204" pitchFamily="50" charset="-128"/>
                <a:ea typeface="Meiryo UI" panose="020B0604030504040204" pitchFamily="50" charset="-128"/>
                <a:cs typeface="メイリオ"/>
              </a:rPr>
              <a:t>セル</a:t>
            </a:r>
            <a:r>
              <a:rPr sz="1600" b="1" dirty="0">
                <a:solidFill>
                  <a:srgbClr val="FF0000"/>
                </a:solidFill>
                <a:latin typeface="Meiryo UI" panose="020B0604030504040204" pitchFamily="50" charset="-128"/>
                <a:ea typeface="Meiryo UI" panose="020B0604030504040204" pitchFamily="50" charset="-128"/>
                <a:cs typeface="メイリオ"/>
              </a:rPr>
              <a:t>フ</a:t>
            </a:r>
            <a:r>
              <a:rPr sz="1600" b="1" spc="-5" dirty="0">
                <a:solidFill>
                  <a:srgbClr val="FF0000"/>
                </a:solidFill>
                <a:latin typeface="Meiryo UI" panose="020B0604030504040204" pitchFamily="50" charset="-128"/>
                <a:ea typeface="Meiryo UI" panose="020B0604030504040204" pitchFamily="50" charset="-128"/>
                <a:cs typeface="メイリオ"/>
              </a:rPr>
              <a:t>オー</a:t>
            </a:r>
            <a:r>
              <a:rPr sz="1600" b="1" dirty="0">
                <a:solidFill>
                  <a:srgbClr val="FF0000"/>
                </a:solidFill>
                <a:latin typeface="Meiryo UI" panose="020B0604030504040204" pitchFamily="50" charset="-128"/>
                <a:ea typeface="Meiryo UI" panose="020B0604030504040204" pitchFamily="50" charset="-128"/>
                <a:cs typeface="メイリオ"/>
              </a:rPr>
              <a:t>ダ</a:t>
            </a:r>
            <a:r>
              <a:rPr sz="1600" b="1" spc="-5" dirty="0">
                <a:solidFill>
                  <a:srgbClr val="FF0000"/>
                </a:solidFill>
                <a:latin typeface="Meiryo UI" panose="020B0604030504040204" pitchFamily="50" charset="-128"/>
                <a:ea typeface="Meiryo UI" panose="020B0604030504040204" pitchFamily="50" charset="-128"/>
                <a:cs typeface="メイリオ"/>
              </a:rPr>
              <a:t>ーシ</a:t>
            </a:r>
            <a:r>
              <a:rPr sz="1600" b="1" dirty="0">
                <a:solidFill>
                  <a:srgbClr val="FF0000"/>
                </a:solidFill>
                <a:latin typeface="Meiryo UI" panose="020B0604030504040204" pitchFamily="50" charset="-128"/>
                <a:ea typeface="Meiryo UI" panose="020B0604030504040204" pitchFamily="50" charset="-128"/>
                <a:cs typeface="メイリオ"/>
              </a:rPr>
              <a:t>ス</a:t>
            </a:r>
            <a:r>
              <a:rPr sz="1600" b="1" spc="-5" dirty="0">
                <a:solidFill>
                  <a:srgbClr val="FF0000"/>
                </a:solidFill>
                <a:latin typeface="Meiryo UI" panose="020B0604030504040204" pitchFamily="50" charset="-128"/>
                <a:ea typeface="Meiryo UI" panose="020B0604030504040204" pitchFamily="50" charset="-128"/>
                <a:cs typeface="メイリオ"/>
              </a:rPr>
              <a:t>テム</a:t>
            </a:r>
            <a:r>
              <a:rPr sz="1600" dirty="0">
                <a:latin typeface="Meiryo UI" panose="020B0604030504040204" pitchFamily="50" charset="-128"/>
                <a:ea typeface="Meiryo UI" panose="020B0604030504040204" pitchFamily="50" charset="-128"/>
                <a:cs typeface="メイリオ"/>
              </a:rPr>
              <a:t>の</a:t>
            </a:r>
            <a:r>
              <a:rPr sz="1600" spc="285" dirty="0">
                <a:latin typeface="Meiryo UI" panose="020B0604030504040204" pitchFamily="50" charset="-128"/>
                <a:ea typeface="Meiryo UI" panose="020B0604030504040204" pitchFamily="50" charset="-128"/>
                <a:cs typeface="メイリオ"/>
              </a:rPr>
              <a:t>導入</a:t>
            </a:r>
            <a:r>
              <a:rPr sz="1600" spc="290" dirty="0">
                <a:latin typeface="Meiryo UI" panose="020B0604030504040204" pitchFamily="50" charset="-128"/>
                <a:ea typeface="Meiryo UI" panose="020B0604030504040204" pitchFamily="50" charset="-128"/>
                <a:cs typeface="メイリオ"/>
              </a:rPr>
              <a:t>・</a:t>
            </a:r>
            <a:r>
              <a:rPr sz="1600" spc="-5" dirty="0">
                <a:latin typeface="Meiryo UI" panose="020B0604030504040204" pitchFamily="50" charset="-128"/>
                <a:ea typeface="Meiryo UI" panose="020B0604030504040204" pitchFamily="50" charset="-128"/>
                <a:cs typeface="メイリオ"/>
              </a:rPr>
              <a:t>設定</a:t>
            </a:r>
            <a:r>
              <a:rPr sz="1600" dirty="0">
                <a:latin typeface="Meiryo UI" panose="020B0604030504040204" pitchFamily="50" charset="-128"/>
                <a:ea typeface="Meiryo UI" panose="020B0604030504040204" pitchFamily="50" charset="-128"/>
                <a:cs typeface="メイリオ"/>
              </a:rPr>
              <a:t>費</a:t>
            </a:r>
            <a:r>
              <a:rPr sz="1600" spc="-5" dirty="0">
                <a:latin typeface="Meiryo UI" panose="020B0604030504040204" pitchFamily="50" charset="-128"/>
                <a:ea typeface="Meiryo UI" panose="020B0604030504040204" pitchFamily="50" charset="-128"/>
                <a:cs typeface="メイリオ"/>
              </a:rPr>
              <a:t>用等</a:t>
            </a:r>
            <a:r>
              <a:rPr sz="1600" dirty="0">
                <a:latin typeface="Meiryo UI" panose="020B0604030504040204" pitchFamily="50" charset="-128"/>
                <a:ea typeface="Meiryo UI" panose="020B0604030504040204" pitchFamily="50" charset="-128"/>
                <a:cs typeface="メイリオ"/>
              </a:rPr>
              <a:t>が</a:t>
            </a:r>
            <a:r>
              <a:rPr sz="1600" spc="-5" dirty="0">
                <a:latin typeface="Meiryo UI" panose="020B0604030504040204" pitchFamily="50" charset="-128"/>
                <a:ea typeface="Meiryo UI" panose="020B0604030504040204" pitchFamily="50" charset="-128"/>
                <a:cs typeface="メイリオ"/>
              </a:rPr>
              <a:t>含ま</a:t>
            </a:r>
            <a:r>
              <a:rPr sz="1600" dirty="0">
                <a:latin typeface="Meiryo UI" panose="020B0604030504040204" pitchFamily="50" charset="-128"/>
                <a:ea typeface="Meiryo UI" panose="020B0604030504040204" pitchFamily="50" charset="-128"/>
                <a:cs typeface="メイリオ"/>
              </a:rPr>
              <a:t>れ</a:t>
            </a:r>
            <a:r>
              <a:rPr sz="1600" spc="-5" dirty="0">
                <a:latin typeface="Meiryo UI" panose="020B0604030504040204" pitchFamily="50" charset="-128"/>
                <a:ea typeface="Meiryo UI" panose="020B0604030504040204" pitchFamily="50" charset="-128"/>
                <a:cs typeface="メイリオ"/>
              </a:rPr>
              <a:t>ます</a:t>
            </a:r>
            <a:r>
              <a:rPr sz="1600" spc="-910" dirty="0">
                <a:latin typeface="Meiryo UI" panose="020B0604030504040204" pitchFamily="50" charset="-128"/>
                <a:ea typeface="Meiryo UI" panose="020B0604030504040204" pitchFamily="50" charset="-128"/>
                <a:cs typeface="メイリオ"/>
              </a:rPr>
              <a:t>。</a:t>
            </a:r>
            <a:endParaRPr sz="1600" dirty="0">
              <a:latin typeface="Meiryo UI" panose="020B0604030504040204" pitchFamily="50" charset="-128"/>
              <a:ea typeface="Meiryo UI" panose="020B0604030504040204" pitchFamily="50" charset="-128"/>
              <a:cs typeface="メイリオ"/>
            </a:endParaRPr>
          </a:p>
          <a:p>
            <a:pPr marL="12700">
              <a:lnSpc>
                <a:spcPct val="100000"/>
              </a:lnSpc>
              <a:spcBef>
                <a:spcPts val="525"/>
              </a:spcBef>
            </a:pPr>
            <a:r>
              <a:rPr sz="1600" b="1" spc="-5" dirty="0">
                <a:solidFill>
                  <a:srgbClr val="FFFFFF"/>
                </a:solidFill>
                <a:latin typeface="Meiryo UI" panose="020B0604030504040204" pitchFamily="50" charset="-128"/>
                <a:ea typeface="Meiryo UI" panose="020B0604030504040204" pitchFamily="50" charset="-128"/>
                <a:cs typeface="メイリオ"/>
              </a:rPr>
              <a:t>４．申請方法</a:t>
            </a:r>
            <a:endParaRPr sz="1600" dirty="0">
              <a:latin typeface="Meiryo UI" panose="020B0604030504040204" pitchFamily="50" charset="-128"/>
              <a:ea typeface="Meiryo UI" panose="020B0604030504040204" pitchFamily="50" charset="-128"/>
              <a:cs typeface="メイリオ"/>
            </a:endParaRPr>
          </a:p>
          <a:p>
            <a:pPr marL="31750">
              <a:lnSpc>
                <a:spcPct val="100000"/>
              </a:lnSpc>
              <a:spcBef>
                <a:spcPts val="885"/>
              </a:spcBef>
            </a:pPr>
            <a:r>
              <a:rPr sz="1600" spc="-5" dirty="0">
                <a:latin typeface="Meiryo UI" panose="020B0604030504040204" pitchFamily="50" charset="-128"/>
                <a:ea typeface="Meiryo UI" panose="020B0604030504040204" pitchFamily="50" charset="-128"/>
                <a:cs typeface="メイリオ"/>
              </a:rPr>
              <a:t>ITツールや</a:t>
            </a:r>
            <a:r>
              <a:rPr sz="1600" dirty="0">
                <a:latin typeface="Meiryo UI" panose="020B0604030504040204" pitchFamily="50" charset="-128"/>
                <a:ea typeface="Meiryo UI" panose="020B0604030504040204" pitchFamily="50" charset="-128"/>
                <a:cs typeface="メイリオ"/>
              </a:rPr>
              <a:t>、国</a:t>
            </a:r>
            <a:r>
              <a:rPr sz="1600" spc="-5" dirty="0">
                <a:latin typeface="Meiryo UI" panose="020B0604030504040204" pitchFamily="50" charset="-128"/>
                <a:ea typeface="Meiryo UI" panose="020B0604030504040204" pitchFamily="50" charset="-128"/>
                <a:cs typeface="メイリオ"/>
              </a:rPr>
              <a:t>の補助</a:t>
            </a:r>
            <a:r>
              <a:rPr sz="1600" dirty="0">
                <a:latin typeface="Meiryo UI" panose="020B0604030504040204" pitchFamily="50" charset="-128"/>
                <a:ea typeface="Meiryo UI" panose="020B0604030504040204" pitchFamily="50" charset="-128"/>
                <a:cs typeface="メイリオ"/>
              </a:rPr>
              <a:t>金</a:t>
            </a:r>
            <a:r>
              <a:rPr sz="1600" spc="-5" dirty="0">
                <a:latin typeface="Meiryo UI" panose="020B0604030504040204" pitchFamily="50" charset="-128"/>
                <a:ea typeface="Meiryo UI" panose="020B0604030504040204" pitchFamily="50" charset="-128"/>
                <a:cs typeface="メイリオ"/>
              </a:rPr>
              <a:t>申請</a:t>
            </a:r>
            <a:r>
              <a:rPr sz="1600" dirty="0">
                <a:latin typeface="Meiryo UI" panose="020B0604030504040204" pitchFamily="50" charset="-128"/>
                <a:ea typeface="Meiryo UI" panose="020B0604030504040204" pitchFamily="50" charset="-128"/>
                <a:cs typeface="メイリオ"/>
              </a:rPr>
              <a:t>等</a:t>
            </a:r>
            <a:r>
              <a:rPr sz="1600" spc="-5" dirty="0">
                <a:latin typeface="Meiryo UI" panose="020B0604030504040204" pitchFamily="50" charset="-128"/>
                <a:ea typeface="Meiryo UI" panose="020B0604030504040204" pitchFamily="50" charset="-128"/>
                <a:cs typeface="メイリオ"/>
              </a:rPr>
              <a:t>の手続</a:t>
            </a:r>
            <a:r>
              <a:rPr sz="1600" dirty="0">
                <a:latin typeface="Meiryo UI" panose="020B0604030504040204" pitchFamily="50" charset="-128"/>
                <a:ea typeface="Meiryo UI" panose="020B0604030504040204" pitchFamily="50" charset="-128"/>
                <a:cs typeface="メイリオ"/>
              </a:rPr>
              <a:t>に</a:t>
            </a:r>
            <a:r>
              <a:rPr sz="1600" spc="-5" dirty="0">
                <a:latin typeface="Meiryo UI" panose="020B0604030504040204" pitchFamily="50" charset="-128"/>
                <a:ea typeface="Meiryo UI" panose="020B0604030504040204" pitchFamily="50" charset="-128"/>
                <a:cs typeface="メイリオ"/>
              </a:rPr>
              <a:t>詳し</a:t>
            </a:r>
            <a:r>
              <a:rPr sz="1600" dirty="0">
                <a:latin typeface="Meiryo UI" panose="020B0604030504040204" pitchFamily="50" charset="-128"/>
                <a:ea typeface="Meiryo UI" panose="020B0604030504040204" pitchFamily="50" charset="-128"/>
                <a:cs typeface="メイリオ"/>
              </a:rPr>
              <a:t>く</a:t>
            </a:r>
            <a:r>
              <a:rPr sz="1600" spc="-5" dirty="0">
                <a:latin typeface="Meiryo UI" panose="020B0604030504040204" pitchFamily="50" charset="-128"/>
                <a:ea typeface="Meiryo UI" panose="020B0604030504040204" pitchFamily="50" charset="-128"/>
                <a:cs typeface="メイリオ"/>
              </a:rPr>
              <a:t>ない方</a:t>
            </a:r>
            <a:r>
              <a:rPr sz="1600" dirty="0">
                <a:latin typeface="Meiryo UI" panose="020B0604030504040204" pitchFamily="50" charset="-128"/>
                <a:ea typeface="Meiryo UI" panose="020B0604030504040204" pitchFamily="50" charset="-128"/>
                <a:cs typeface="メイリオ"/>
              </a:rPr>
              <a:t>で</a:t>
            </a:r>
            <a:r>
              <a:rPr sz="1600" spc="-5" dirty="0">
                <a:latin typeface="Meiryo UI" panose="020B0604030504040204" pitchFamily="50" charset="-128"/>
                <a:ea typeface="Meiryo UI" panose="020B0604030504040204" pitchFamily="50" charset="-128"/>
                <a:cs typeface="メイリオ"/>
              </a:rPr>
              <a:t>も、</a:t>
            </a:r>
            <a:r>
              <a:rPr sz="1600" dirty="0">
                <a:latin typeface="Meiryo UI" panose="020B0604030504040204" pitchFamily="50" charset="-128"/>
                <a:ea typeface="Meiryo UI" panose="020B0604030504040204" pitchFamily="50" charset="-128"/>
                <a:cs typeface="メイリオ"/>
              </a:rPr>
              <a:t>本</a:t>
            </a:r>
            <a:r>
              <a:rPr sz="1600" spc="-5" dirty="0">
                <a:latin typeface="Meiryo UI" panose="020B0604030504040204" pitchFamily="50" charset="-128"/>
                <a:ea typeface="Meiryo UI" panose="020B0604030504040204" pitchFamily="50" charset="-128"/>
                <a:cs typeface="メイリオ"/>
              </a:rPr>
              <a:t>事業で</a:t>
            </a:r>
            <a:r>
              <a:rPr sz="1600" dirty="0">
                <a:latin typeface="Meiryo UI" panose="020B0604030504040204" pitchFamily="50" charset="-128"/>
                <a:ea typeface="Meiryo UI" panose="020B0604030504040204" pitchFamily="50" charset="-128"/>
                <a:cs typeface="メイリオ"/>
              </a:rPr>
              <a:t>登</a:t>
            </a:r>
            <a:r>
              <a:rPr sz="1600" spc="-5" dirty="0">
                <a:latin typeface="Meiryo UI" panose="020B0604030504040204" pitchFamily="50" charset="-128"/>
                <a:ea typeface="Meiryo UI" panose="020B0604030504040204" pitchFamily="50" charset="-128"/>
                <a:cs typeface="メイリオ"/>
              </a:rPr>
              <a:t>録さ</a:t>
            </a:r>
            <a:r>
              <a:rPr sz="1600" dirty="0">
                <a:latin typeface="Meiryo UI" panose="020B0604030504040204" pitchFamily="50" charset="-128"/>
                <a:ea typeface="Meiryo UI" panose="020B0604030504040204" pitchFamily="50" charset="-128"/>
                <a:cs typeface="メイリオ"/>
              </a:rPr>
              <a:t>れ</a:t>
            </a:r>
            <a:r>
              <a:rPr sz="1600" spc="-5" dirty="0">
                <a:latin typeface="Meiryo UI" panose="020B0604030504040204" pitchFamily="50" charset="-128"/>
                <a:ea typeface="Meiryo UI" panose="020B0604030504040204" pitchFamily="50" charset="-128"/>
                <a:cs typeface="メイリオ"/>
              </a:rPr>
              <a:t>た</a:t>
            </a:r>
            <a:r>
              <a:rPr sz="1600" b="1" spc="-5" dirty="0">
                <a:solidFill>
                  <a:srgbClr val="FF0000"/>
                </a:solidFill>
                <a:latin typeface="Meiryo UI" panose="020B0604030504040204" pitchFamily="50" charset="-128"/>
                <a:ea typeface="Meiryo UI" panose="020B0604030504040204" pitchFamily="50" charset="-128"/>
                <a:cs typeface="メイリオ"/>
              </a:rPr>
              <a:t>IT導</a:t>
            </a:r>
            <a:r>
              <a:rPr sz="1600" b="1" dirty="0">
                <a:solidFill>
                  <a:srgbClr val="FF0000"/>
                </a:solidFill>
                <a:latin typeface="Meiryo UI" panose="020B0604030504040204" pitchFamily="50" charset="-128"/>
                <a:ea typeface="Meiryo UI" panose="020B0604030504040204" pitchFamily="50" charset="-128"/>
                <a:cs typeface="メイリオ"/>
              </a:rPr>
              <a:t>入</a:t>
            </a:r>
            <a:r>
              <a:rPr sz="1600" b="1" spc="-5" dirty="0">
                <a:solidFill>
                  <a:srgbClr val="FF0000"/>
                </a:solidFill>
                <a:latin typeface="Meiryo UI" panose="020B0604030504040204" pitchFamily="50" charset="-128"/>
                <a:ea typeface="Meiryo UI" panose="020B0604030504040204" pitchFamily="50" charset="-128"/>
                <a:cs typeface="メイリオ"/>
              </a:rPr>
              <a:t>支援</a:t>
            </a:r>
            <a:r>
              <a:rPr sz="1600" b="1" dirty="0">
                <a:solidFill>
                  <a:srgbClr val="FF0000"/>
                </a:solidFill>
                <a:latin typeface="Meiryo UI" panose="020B0604030504040204" pitchFamily="50" charset="-128"/>
                <a:ea typeface="Meiryo UI" panose="020B0604030504040204" pitchFamily="50" charset="-128"/>
                <a:cs typeface="メイリオ"/>
              </a:rPr>
              <a:t>事</a:t>
            </a:r>
            <a:r>
              <a:rPr sz="1600" b="1" spc="-5" dirty="0">
                <a:solidFill>
                  <a:srgbClr val="FF0000"/>
                </a:solidFill>
                <a:latin typeface="Meiryo UI" panose="020B0604030504040204" pitchFamily="50" charset="-128"/>
                <a:ea typeface="Meiryo UI" panose="020B0604030504040204" pitchFamily="50" charset="-128"/>
                <a:cs typeface="メイリオ"/>
              </a:rPr>
              <a:t>業者が、</a:t>
            </a:r>
            <a:endParaRPr sz="1600" dirty="0">
              <a:latin typeface="Meiryo UI" panose="020B0604030504040204" pitchFamily="50" charset="-128"/>
              <a:ea typeface="Meiryo UI" panose="020B0604030504040204" pitchFamily="50" charset="-128"/>
              <a:cs typeface="メイリオ"/>
            </a:endParaRPr>
          </a:p>
          <a:p>
            <a:pPr marL="31750">
              <a:lnSpc>
                <a:spcPct val="100000"/>
              </a:lnSpc>
            </a:pPr>
            <a:r>
              <a:rPr sz="1600" b="1" spc="-5" dirty="0" err="1">
                <a:solidFill>
                  <a:srgbClr val="FF0000"/>
                </a:solidFill>
                <a:latin typeface="Meiryo UI" panose="020B0604030504040204" pitchFamily="50" charset="-128"/>
                <a:ea typeface="Meiryo UI" panose="020B0604030504040204" pitchFamily="50" charset="-128"/>
                <a:cs typeface="メイリオ"/>
              </a:rPr>
              <a:t>ITツールの説明</a:t>
            </a:r>
            <a:r>
              <a:rPr sz="1600" b="1" spc="-5" dirty="0" smtClean="0">
                <a:solidFill>
                  <a:srgbClr val="FF0000"/>
                </a:solidFill>
                <a:latin typeface="Meiryo UI" panose="020B0604030504040204" pitchFamily="50" charset="-128"/>
                <a:ea typeface="Meiryo UI" panose="020B0604030504040204" pitchFamily="50" charset="-128"/>
                <a:cs typeface="メイリオ"/>
              </a:rPr>
              <a:t>、</a:t>
            </a:r>
            <a:r>
              <a:rPr lang="ja-JP" altLang="en-US" sz="1600" b="1" spc="-5" dirty="0" smtClean="0">
                <a:solidFill>
                  <a:srgbClr val="FF0000"/>
                </a:solidFill>
                <a:latin typeface="Meiryo UI" panose="020B0604030504040204" pitchFamily="50" charset="-128"/>
                <a:ea typeface="Meiryo UI" panose="020B0604030504040204" pitchFamily="50" charset="-128"/>
                <a:cs typeface="メイリオ"/>
              </a:rPr>
              <a:t>国に対する補助金の代理</a:t>
            </a:r>
            <a:r>
              <a:rPr sz="1600" b="1" spc="-5" dirty="0" err="1" smtClean="0">
                <a:solidFill>
                  <a:srgbClr val="FF0000"/>
                </a:solidFill>
                <a:latin typeface="Meiryo UI" panose="020B0604030504040204" pitchFamily="50" charset="-128"/>
                <a:ea typeface="Meiryo UI" panose="020B0604030504040204" pitchFamily="50" charset="-128"/>
                <a:cs typeface="メイリオ"/>
              </a:rPr>
              <a:t>申請</a:t>
            </a:r>
            <a:r>
              <a:rPr sz="1600" b="1" spc="-5" dirty="0" err="1">
                <a:solidFill>
                  <a:srgbClr val="FF0000"/>
                </a:solidFill>
                <a:latin typeface="Meiryo UI" panose="020B0604030504040204" pitchFamily="50" charset="-128"/>
                <a:ea typeface="Meiryo UI" panose="020B0604030504040204" pitchFamily="50" charset="-128"/>
                <a:cs typeface="メイリオ"/>
              </a:rPr>
              <a:t>・導入・運</a:t>
            </a:r>
            <a:r>
              <a:rPr sz="1600" b="1" dirty="0" err="1">
                <a:solidFill>
                  <a:srgbClr val="FF0000"/>
                </a:solidFill>
                <a:latin typeface="Meiryo UI" panose="020B0604030504040204" pitchFamily="50" charset="-128"/>
                <a:ea typeface="Meiryo UI" panose="020B0604030504040204" pitchFamily="50" charset="-128"/>
                <a:cs typeface="メイリオ"/>
              </a:rPr>
              <a:t>用</a:t>
            </a:r>
            <a:r>
              <a:rPr sz="1600" b="1" spc="-5" dirty="0" err="1">
                <a:solidFill>
                  <a:srgbClr val="FF0000"/>
                </a:solidFill>
                <a:latin typeface="Meiryo UI" panose="020B0604030504040204" pitchFamily="50" charset="-128"/>
                <a:ea typeface="Meiryo UI" panose="020B0604030504040204" pitchFamily="50" charset="-128"/>
                <a:cs typeface="メイリオ"/>
              </a:rPr>
              <a:t>方法</a:t>
            </a:r>
            <a:r>
              <a:rPr sz="1600" b="1" dirty="0" err="1">
                <a:solidFill>
                  <a:srgbClr val="FF0000"/>
                </a:solidFill>
                <a:latin typeface="Meiryo UI" panose="020B0604030504040204" pitchFamily="50" charset="-128"/>
                <a:ea typeface="Meiryo UI" panose="020B0604030504040204" pitchFamily="50" charset="-128"/>
                <a:cs typeface="メイリオ"/>
              </a:rPr>
              <a:t>等</a:t>
            </a:r>
            <a:r>
              <a:rPr sz="1600" b="1" spc="-5" dirty="0" err="1">
                <a:solidFill>
                  <a:srgbClr val="FF0000"/>
                </a:solidFill>
                <a:latin typeface="Meiryo UI" panose="020B0604030504040204" pitchFamily="50" charset="-128"/>
                <a:ea typeface="Meiryo UI" panose="020B0604030504040204" pitchFamily="50" charset="-128"/>
                <a:cs typeface="メイリオ"/>
              </a:rPr>
              <a:t>のサ</a:t>
            </a:r>
            <a:r>
              <a:rPr sz="1600" b="1" dirty="0" err="1">
                <a:solidFill>
                  <a:srgbClr val="FF0000"/>
                </a:solidFill>
                <a:latin typeface="Meiryo UI" panose="020B0604030504040204" pitchFamily="50" charset="-128"/>
                <a:ea typeface="Meiryo UI" panose="020B0604030504040204" pitchFamily="50" charset="-128"/>
                <a:cs typeface="メイリオ"/>
              </a:rPr>
              <a:t>ポ</a:t>
            </a:r>
            <a:r>
              <a:rPr sz="1600" b="1" spc="-5" dirty="0" err="1">
                <a:solidFill>
                  <a:srgbClr val="FF0000"/>
                </a:solidFill>
                <a:latin typeface="Meiryo UI" panose="020B0604030504040204" pitchFamily="50" charset="-128"/>
                <a:ea typeface="Meiryo UI" panose="020B0604030504040204" pitchFamily="50" charset="-128"/>
                <a:cs typeface="メイリオ"/>
              </a:rPr>
              <a:t>ート</a:t>
            </a:r>
            <a:r>
              <a:rPr sz="1600" dirty="0" err="1">
                <a:latin typeface="Meiryo UI" panose="020B0604030504040204" pitchFamily="50" charset="-128"/>
                <a:ea typeface="Meiryo UI" panose="020B0604030504040204" pitchFamily="50" charset="-128"/>
                <a:cs typeface="メイリオ"/>
              </a:rPr>
              <a:t>を</a:t>
            </a:r>
            <a:r>
              <a:rPr sz="1600" spc="-5" dirty="0" err="1">
                <a:latin typeface="Meiryo UI" panose="020B0604030504040204" pitchFamily="50" charset="-128"/>
                <a:ea typeface="Meiryo UI" panose="020B0604030504040204" pitchFamily="50" charset="-128"/>
                <a:cs typeface="メイリオ"/>
              </a:rPr>
              <a:t>行い</a:t>
            </a:r>
            <a:r>
              <a:rPr sz="1600" dirty="0" err="1">
                <a:latin typeface="Meiryo UI" panose="020B0604030504040204" pitchFamily="50" charset="-128"/>
                <a:ea typeface="Meiryo UI" panose="020B0604030504040204" pitchFamily="50" charset="-128"/>
                <a:cs typeface="メイリオ"/>
              </a:rPr>
              <a:t>ま</a:t>
            </a:r>
            <a:r>
              <a:rPr sz="1600" spc="-5" dirty="0" err="1">
                <a:latin typeface="Meiryo UI" panose="020B0604030504040204" pitchFamily="50" charset="-128"/>
                <a:ea typeface="Meiryo UI" panose="020B0604030504040204" pitchFamily="50" charset="-128"/>
                <a:cs typeface="メイリオ"/>
              </a:rPr>
              <a:t>す</a:t>
            </a:r>
            <a:r>
              <a:rPr sz="1600" spc="-5" dirty="0">
                <a:latin typeface="Meiryo UI" panose="020B0604030504040204" pitchFamily="50" charset="-128"/>
                <a:ea typeface="Meiryo UI" panose="020B0604030504040204" pitchFamily="50" charset="-128"/>
                <a:cs typeface="メイリオ"/>
              </a:rPr>
              <a:t>。</a:t>
            </a:r>
            <a:endParaRPr sz="1600" dirty="0">
              <a:latin typeface="Meiryo UI" panose="020B0604030504040204" pitchFamily="50" charset="-128"/>
              <a:ea typeface="Meiryo UI" panose="020B0604030504040204" pitchFamily="50" charset="-128"/>
              <a:cs typeface="メイリオ"/>
            </a:endParaRPr>
          </a:p>
          <a:p>
            <a:pPr marL="38100">
              <a:lnSpc>
                <a:spcPct val="100000"/>
              </a:lnSpc>
              <a:spcBef>
                <a:spcPts val="725"/>
              </a:spcBef>
            </a:pPr>
            <a:r>
              <a:rPr sz="1600" b="1" spc="-5" dirty="0">
                <a:solidFill>
                  <a:srgbClr val="FFFFFF"/>
                </a:solidFill>
                <a:latin typeface="Meiryo UI" panose="020B0604030504040204" pitchFamily="50" charset="-128"/>
                <a:ea typeface="Meiryo UI" panose="020B0604030504040204" pitchFamily="50" charset="-128"/>
                <a:cs typeface="メイリオ"/>
              </a:rPr>
              <a:t>５．今後の予定</a:t>
            </a:r>
            <a:endParaRPr sz="1600" dirty="0">
              <a:latin typeface="Meiryo UI" panose="020B0604030504040204" pitchFamily="50" charset="-128"/>
              <a:ea typeface="Meiryo UI" panose="020B0604030504040204" pitchFamily="50" charset="-128"/>
              <a:cs typeface="メイリオ"/>
            </a:endParaRPr>
          </a:p>
        </p:txBody>
      </p:sp>
      <p:sp>
        <p:nvSpPr>
          <p:cNvPr id="26" name="object 26"/>
          <p:cNvSpPr txBox="1"/>
          <p:nvPr/>
        </p:nvSpPr>
        <p:spPr>
          <a:xfrm>
            <a:off x="9589034" y="658852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37</a:t>
            </a:r>
            <a:endParaRPr sz="1400" dirty="0">
              <a:latin typeface="Meiryo UI"/>
              <a:cs typeface="Meiryo U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14544" y="908303"/>
            <a:ext cx="4716780" cy="5695315"/>
          </a:xfrm>
          <a:custGeom>
            <a:avLst/>
            <a:gdLst/>
            <a:ahLst/>
            <a:cxnLst/>
            <a:rect l="l" t="t" r="r" b="b"/>
            <a:pathLst>
              <a:path w="4716780" h="5695315">
                <a:moveTo>
                  <a:pt x="0" y="0"/>
                </a:moveTo>
                <a:lnTo>
                  <a:pt x="4716780" y="0"/>
                </a:lnTo>
                <a:lnTo>
                  <a:pt x="4716780" y="5695188"/>
                </a:lnTo>
                <a:lnTo>
                  <a:pt x="0" y="5695188"/>
                </a:lnTo>
                <a:lnTo>
                  <a:pt x="0" y="0"/>
                </a:lnTo>
                <a:close/>
              </a:path>
            </a:pathLst>
          </a:custGeom>
          <a:solidFill>
            <a:srgbClr val="DBEEF4"/>
          </a:solidFill>
        </p:spPr>
        <p:txBody>
          <a:bodyPr wrap="square" lIns="0" tIns="0" rIns="0" bIns="0" rtlCol="0"/>
          <a:lstStyle/>
          <a:p>
            <a:endParaRPr/>
          </a:p>
        </p:txBody>
      </p:sp>
      <p:sp>
        <p:nvSpPr>
          <p:cNvPr id="3" name="object 3"/>
          <p:cNvSpPr/>
          <p:nvPr/>
        </p:nvSpPr>
        <p:spPr>
          <a:xfrm>
            <a:off x="5114544" y="908303"/>
            <a:ext cx="4716780" cy="5695315"/>
          </a:xfrm>
          <a:custGeom>
            <a:avLst/>
            <a:gdLst/>
            <a:ahLst/>
            <a:cxnLst/>
            <a:rect l="l" t="t" r="r" b="b"/>
            <a:pathLst>
              <a:path w="4716780" h="5695315">
                <a:moveTo>
                  <a:pt x="0" y="0"/>
                </a:moveTo>
                <a:lnTo>
                  <a:pt x="4716780" y="0"/>
                </a:lnTo>
                <a:lnTo>
                  <a:pt x="4716780" y="5695188"/>
                </a:lnTo>
                <a:lnTo>
                  <a:pt x="0" y="5695188"/>
                </a:lnTo>
                <a:lnTo>
                  <a:pt x="0" y="0"/>
                </a:lnTo>
                <a:close/>
              </a:path>
            </a:pathLst>
          </a:custGeom>
          <a:ln w="57912">
            <a:solidFill>
              <a:srgbClr val="95B3D7"/>
            </a:solidFill>
          </a:ln>
        </p:spPr>
        <p:txBody>
          <a:bodyPr wrap="square" lIns="0" tIns="0" rIns="0" bIns="0" rtlCol="0"/>
          <a:lstStyle/>
          <a:p>
            <a:endParaRPr/>
          </a:p>
        </p:txBody>
      </p:sp>
      <p:sp>
        <p:nvSpPr>
          <p:cNvPr id="4" name="object 4"/>
          <p:cNvSpPr/>
          <p:nvPr/>
        </p:nvSpPr>
        <p:spPr>
          <a:xfrm>
            <a:off x="56388" y="908303"/>
            <a:ext cx="4982210" cy="5695315"/>
          </a:xfrm>
          <a:custGeom>
            <a:avLst/>
            <a:gdLst/>
            <a:ahLst/>
            <a:cxnLst/>
            <a:rect l="l" t="t" r="r" b="b"/>
            <a:pathLst>
              <a:path w="4982210" h="5695315">
                <a:moveTo>
                  <a:pt x="0" y="0"/>
                </a:moveTo>
                <a:lnTo>
                  <a:pt x="4981956" y="0"/>
                </a:lnTo>
                <a:lnTo>
                  <a:pt x="4981956" y="5695188"/>
                </a:lnTo>
                <a:lnTo>
                  <a:pt x="0" y="5695188"/>
                </a:lnTo>
                <a:lnTo>
                  <a:pt x="0" y="0"/>
                </a:lnTo>
                <a:close/>
              </a:path>
            </a:pathLst>
          </a:custGeom>
          <a:solidFill>
            <a:srgbClr val="DBEEF4"/>
          </a:solidFill>
        </p:spPr>
        <p:txBody>
          <a:bodyPr wrap="square" lIns="0" tIns="0" rIns="0" bIns="0" rtlCol="0"/>
          <a:lstStyle/>
          <a:p>
            <a:endParaRPr/>
          </a:p>
        </p:txBody>
      </p:sp>
      <p:sp>
        <p:nvSpPr>
          <p:cNvPr id="5" name="object 5"/>
          <p:cNvSpPr/>
          <p:nvPr/>
        </p:nvSpPr>
        <p:spPr>
          <a:xfrm>
            <a:off x="56388" y="908303"/>
            <a:ext cx="4982210" cy="5695315"/>
          </a:xfrm>
          <a:custGeom>
            <a:avLst/>
            <a:gdLst/>
            <a:ahLst/>
            <a:cxnLst/>
            <a:rect l="l" t="t" r="r" b="b"/>
            <a:pathLst>
              <a:path w="4982210" h="5695315">
                <a:moveTo>
                  <a:pt x="0" y="0"/>
                </a:moveTo>
                <a:lnTo>
                  <a:pt x="4981956" y="0"/>
                </a:lnTo>
                <a:lnTo>
                  <a:pt x="4981956" y="5695188"/>
                </a:lnTo>
                <a:lnTo>
                  <a:pt x="0" y="5695188"/>
                </a:lnTo>
                <a:lnTo>
                  <a:pt x="0" y="0"/>
                </a:lnTo>
                <a:close/>
              </a:path>
            </a:pathLst>
          </a:custGeom>
          <a:ln w="57912">
            <a:solidFill>
              <a:srgbClr val="95B3D7"/>
            </a:solidFill>
          </a:ln>
        </p:spPr>
        <p:txBody>
          <a:bodyPr wrap="square" lIns="0" tIns="0" rIns="0" bIns="0" rtlCol="0"/>
          <a:lstStyle/>
          <a:p>
            <a:endParaRPr/>
          </a:p>
        </p:txBody>
      </p:sp>
      <p:sp>
        <p:nvSpPr>
          <p:cNvPr id="6" name="object 6"/>
          <p:cNvSpPr txBox="1"/>
          <p:nvPr/>
        </p:nvSpPr>
        <p:spPr>
          <a:xfrm>
            <a:off x="9568686" y="6598818"/>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38</a:t>
            </a:r>
            <a:endParaRPr sz="1400" dirty="0">
              <a:latin typeface="メイリオ"/>
              <a:cs typeface="メイリオ"/>
            </a:endParaRPr>
          </a:p>
        </p:txBody>
      </p:sp>
      <p:sp>
        <p:nvSpPr>
          <p:cNvPr id="7" name="object 7"/>
          <p:cNvSpPr txBox="1"/>
          <p:nvPr/>
        </p:nvSpPr>
        <p:spPr>
          <a:xfrm>
            <a:off x="288797" y="4014978"/>
            <a:ext cx="4593590" cy="1975541"/>
          </a:xfrm>
          <a:prstGeom prst="rect">
            <a:avLst/>
          </a:prstGeom>
          <a:solidFill>
            <a:srgbClr val="F2F2F2"/>
          </a:solidFill>
          <a:ln w="28955">
            <a:solidFill>
              <a:srgbClr val="808080"/>
            </a:solidFill>
          </a:ln>
        </p:spPr>
        <p:txBody>
          <a:bodyPr vert="horz" wrap="square" lIns="0" tIns="310515" rIns="0" bIns="0" rtlCol="0">
            <a:spAutoFit/>
          </a:bodyPr>
          <a:lstStyle/>
          <a:p>
            <a:pPr marL="360045" marR="156210" indent="-269875">
              <a:lnSpc>
                <a:spcPct val="100000"/>
              </a:lnSpc>
              <a:spcBef>
                <a:spcPts val="2445"/>
              </a:spcBef>
            </a:pPr>
            <a:r>
              <a:rPr spc="265" dirty="0">
                <a:latin typeface="メイリオ"/>
                <a:cs typeface="メイリオ"/>
              </a:rPr>
              <a:t>・手書き</a:t>
            </a:r>
            <a:r>
              <a:rPr dirty="0">
                <a:latin typeface="メイリオ"/>
                <a:cs typeface="メイリオ"/>
              </a:rPr>
              <a:t>の予約台帳を</a:t>
            </a:r>
            <a:r>
              <a:rPr spc="-15" dirty="0">
                <a:latin typeface="メイリオ"/>
                <a:cs typeface="メイリオ"/>
              </a:rPr>
              <a:t>ス</a:t>
            </a:r>
            <a:r>
              <a:rPr dirty="0">
                <a:latin typeface="メイリオ"/>
                <a:cs typeface="メイリオ"/>
              </a:rPr>
              <a:t>タッ</a:t>
            </a:r>
            <a:r>
              <a:rPr spc="-15" dirty="0">
                <a:latin typeface="メイリオ"/>
                <a:cs typeface="メイリオ"/>
              </a:rPr>
              <a:t>フ</a:t>
            </a:r>
            <a:r>
              <a:rPr dirty="0">
                <a:latin typeface="メイリオ"/>
                <a:cs typeface="メイリオ"/>
              </a:rPr>
              <a:t>全員</a:t>
            </a:r>
            <a:r>
              <a:rPr spc="-980" dirty="0">
                <a:latin typeface="メイリオ"/>
                <a:cs typeface="メイリオ"/>
              </a:rPr>
              <a:t>に </a:t>
            </a:r>
            <a:r>
              <a:rPr dirty="0">
                <a:latin typeface="メイリオ"/>
                <a:cs typeface="メイリオ"/>
              </a:rPr>
              <a:t>配っていたが</a:t>
            </a:r>
            <a:r>
              <a:rPr spc="-5" dirty="0">
                <a:latin typeface="メイリオ"/>
                <a:cs typeface="メイリオ"/>
              </a:rPr>
              <a:t>、</a:t>
            </a:r>
            <a:r>
              <a:rPr b="1" u="heavy" dirty="0">
                <a:solidFill>
                  <a:srgbClr val="FF0000"/>
                </a:solidFill>
                <a:uFill>
                  <a:solidFill>
                    <a:srgbClr val="FF0000"/>
                  </a:solidFill>
                </a:uFill>
                <a:latin typeface="メイリオ"/>
                <a:cs typeface="メイリオ"/>
              </a:rPr>
              <a:t>予約、</a:t>
            </a:r>
            <a:r>
              <a:rPr b="1" u="heavy" spc="-15" dirty="0">
                <a:solidFill>
                  <a:srgbClr val="FF0000"/>
                </a:solidFill>
                <a:uFill>
                  <a:solidFill>
                    <a:srgbClr val="FF0000"/>
                  </a:solidFill>
                </a:uFill>
                <a:latin typeface="メイリオ"/>
                <a:cs typeface="メイリオ"/>
              </a:rPr>
              <a:t>会</a:t>
            </a:r>
            <a:r>
              <a:rPr b="1" u="heavy" dirty="0">
                <a:solidFill>
                  <a:srgbClr val="FF0000"/>
                </a:solidFill>
                <a:uFill>
                  <a:solidFill>
                    <a:srgbClr val="FF0000"/>
                  </a:solidFill>
                </a:uFill>
                <a:latin typeface="メイリオ"/>
                <a:cs typeface="メイリオ"/>
              </a:rPr>
              <a:t>計管</a:t>
            </a:r>
            <a:r>
              <a:rPr b="1" u="heavy" spc="-15" dirty="0">
                <a:solidFill>
                  <a:srgbClr val="FF0000"/>
                </a:solidFill>
                <a:uFill>
                  <a:solidFill>
                    <a:srgbClr val="FF0000"/>
                  </a:solidFill>
                </a:uFill>
                <a:latin typeface="メイリオ"/>
                <a:cs typeface="メイリオ"/>
              </a:rPr>
              <a:t>理</a:t>
            </a:r>
            <a:r>
              <a:rPr b="1" u="heavy" dirty="0">
                <a:solidFill>
                  <a:srgbClr val="FF0000"/>
                </a:solidFill>
                <a:uFill>
                  <a:solidFill>
                    <a:srgbClr val="FF0000"/>
                  </a:solidFill>
                </a:uFill>
                <a:latin typeface="メイリオ"/>
                <a:cs typeface="メイリオ"/>
              </a:rPr>
              <a:t>、顧 客情報等の情報をタブ</a:t>
            </a:r>
            <a:r>
              <a:rPr b="1" u="heavy" spc="-15" dirty="0">
                <a:solidFill>
                  <a:srgbClr val="FF0000"/>
                </a:solidFill>
                <a:uFill>
                  <a:solidFill>
                    <a:srgbClr val="FF0000"/>
                  </a:solidFill>
                </a:uFill>
                <a:latin typeface="メイリオ"/>
                <a:cs typeface="メイリオ"/>
              </a:rPr>
              <a:t>レ</a:t>
            </a:r>
            <a:r>
              <a:rPr b="1" u="heavy" dirty="0">
                <a:solidFill>
                  <a:srgbClr val="FF0000"/>
                </a:solidFill>
                <a:uFill>
                  <a:solidFill>
                    <a:srgbClr val="FF0000"/>
                  </a:solidFill>
                </a:uFill>
                <a:latin typeface="メイリオ"/>
                <a:cs typeface="メイリオ"/>
              </a:rPr>
              <a:t>ット</a:t>
            </a:r>
            <a:r>
              <a:rPr b="1" u="heavy" spc="-15" dirty="0">
                <a:solidFill>
                  <a:srgbClr val="FF0000"/>
                </a:solidFill>
                <a:uFill>
                  <a:solidFill>
                    <a:srgbClr val="FF0000"/>
                  </a:solidFill>
                </a:uFill>
                <a:latin typeface="メイリオ"/>
                <a:cs typeface="メイリオ"/>
              </a:rPr>
              <a:t>で</a:t>
            </a:r>
            <a:r>
              <a:rPr b="1" u="heavy" dirty="0">
                <a:solidFill>
                  <a:srgbClr val="FF0000"/>
                </a:solidFill>
                <a:uFill>
                  <a:solidFill>
                    <a:srgbClr val="FF0000"/>
                  </a:solidFill>
                </a:uFill>
                <a:latin typeface="メイリオ"/>
                <a:cs typeface="メイリオ"/>
              </a:rPr>
              <a:t>スタ ッフ間において共有</a:t>
            </a:r>
            <a:r>
              <a:rPr spc="-15" dirty="0">
                <a:latin typeface="メイリオ"/>
                <a:cs typeface="メイリオ"/>
              </a:rPr>
              <a:t>す</a:t>
            </a:r>
            <a:r>
              <a:rPr dirty="0">
                <a:latin typeface="メイリオ"/>
                <a:cs typeface="メイリオ"/>
              </a:rPr>
              <a:t>る「</a:t>
            </a:r>
            <a:r>
              <a:rPr spc="-15" dirty="0">
                <a:latin typeface="メイリオ"/>
                <a:cs typeface="メイリオ"/>
              </a:rPr>
              <a:t>陣</a:t>
            </a:r>
            <a:r>
              <a:rPr dirty="0">
                <a:latin typeface="メイリオ"/>
                <a:cs typeface="メイリオ"/>
              </a:rPr>
              <a:t>屋コネ クト」を導入。</a:t>
            </a:r>
          </a:p>
          <a:p>
            <a:pPr marL="90170">
              <a:lnSpc>
                <a:spcPct val="100000"/>
              </a:lnSpc>
            </a:pPr>
            <a:r>
              <a:rPr spc="1775" dirty="0">
                <a:latin typeface="メイリオ"/>
                <a:cs typeface="メイリオ"/>
              </a:rPr>
              <a:t>・</a:t>
            </a:r>
            <a:r>
              <a:rPr b="1" u="heavy" dirty="0">
                <a:solidFill>
                  <a:srgbClr val="FF0000"/>
                </a:solidFill>
                <a:uFill>
                  <a:solidFill>
                    <a:srgbClr val="FF0000"/>
                  </a:solidFill>
                </a:uFill>
                <a:latin typeface="メイリオ"/>
                <a:cs typeface="メイリオ"/>
              </a:rPr>
              <a:t>導入後3年間で売上</a:t>
            </a:r>
            <a:r>
              <a:rPr b="1" u="heavy" spc="-15" dirty="0">
                <a:solidFill>
                  <a:srgbClr val="FF0000"/>
                </a:solidFill>
                <a:uFill>
                  <a:solidFill>
                    <a:srgbClr val="FF0000"/>
                  </a:solidFill>
                </a:uFill>
                <a:latin typeface="メイリオ"/>
                <a:cs typeface="メイリオ"/>
              </a:rPr>
              <a:t>3</a:t>
            </a:r>
            <a:r>
              <a:rPr b="1" u="heavy" spc="-5" dirty="0">
                <a:solidFill>
                  <a:srgbClr val="FF0000"/>
                </a:solidFill>
                <a:uFill>
                  <a:solidFill>
                    <a:srgbClr val="FF0000"/>
                  </a:solidFill>
                </a:uFill>
                <a:latin typeface="メイリオ"/>
                <a:cs typeface="メイリオ"/>
              </a:rPr>
              <a:t>5</a:t>
            </a:r>
            <a:r>
              <a:rPr b="1" u="heavy" spc="-15" dirty="0">
                <a:solidFill>
                  <a:srgbClr val="FF0000"/>
                </a:solidFill>
                <a:uFill>
                  <a:solidFill>
                    <a:srgbClr val="FF0000"/>
                  </a:solidFill>
                </a:uFill>
                <a:latin typeface="メイリオ"/>
                <a:cs typeface="メイリオ"/>
              </a:rPr>
              <a:t>％</a:t>
            </a:r>
            <a:r>
              <a:rPr b="1" u="heavy" dirty="0">
                <a:solidFill>
                  <a:srgbClr val="FF0000"/>
                </a:solidFill>
                <a:uFill>
                  <a:solidFill>
                    <a:srgbClr val="FF0000"/>
                  </a:solidFill>
                </a:uFill>
                <a:latin typeface="メイリオ"/>
                <a:cs typeface="メイリオ"/>
              </a:rPr>
              <a:t>増を</a:t>
            </a:r>
            <a:r>
              <a:rPr b="1" u="heavy" spc="-15" dirty="0">
                <a:solidFill>
                  <a:srgbClr val="FF0000"/>
                </a:solidFill>
                <a:uFill>
                  <a:solidFill>
                    <a:srgbClr val="FF0000"/>
                  </a:solidFill>
                </a:uFill>
                <a:latin typeface="メイリオ"/>
                <a:cs typeface="メイリオ"/>
              </a:rPr>
              <a:t>実</a:t>
            </a:r>
            <a:r>
              <a:rPr b="1" u="heavy" spc="-5" dirty="0">
                <a:solidFill>
                  <a:srgbClr val="FF0000"/>
                </a:solidFill>
                <a:uFill>
                  <a:solidFill>
                    <a:srgbClr val="FF0000"/>
                  </a:solidFill>
                </a:uFill>
                <a:latin typeface="メイリオ"/>
                <a:cs typeface="メイリオ"/>
              </a:rPr>
              <a:t>現</a:t>
            </a:r>
            <a:r>
              <a:rPr spc="-235" dirty="0">
                <a:latin typeface="メイリオ"/>
                <a:cs typeface="メイリオ"/>
              </a:rPr>
              <a:t>。</a:t>
            </a:r>
            <a:endParaRPr dirty="0">
              <a:latin typeface="メイリオ"/>
              <a:cs typeface="メイリオ"/>
            </a:endParaRPr>
          </a:p>
        </p:txBody>
      </p:sp>
      <p:sp>
        <p:nvSpPr>
          <p:cNvPr id="8" name="object 8"/>
          <p:cNvSpPr txBox="1"/>
          <p:nvPr/>
        </p:nvSpPr>
        <p:spPr>
          <a:xfrm>
            <a:off x="5281421" y="4005834"/>
            <a:ext cx="4447540" cy="1699183"/>
          </a:xfrm>
          <a:prstGeom prst="rect">
            <a:avLst/>
          </a:prstGeom>
          <a:solidFill>
            <a:srgbClr val="F2F2F2"/>
          </a:solidFill>
          <a:ln w="28955">
            <a:solidFill>
              <a:srgbClr val="808080"/>
            </a:solidFill>
          </a:ln>
        </p:spPr>
        <p:txBody>
          <a:bodyPr vert="horz" wrap="square" lIns="0" tIns="311150" rIns="0" bIns="0" rtlCol="0">
            <a:spAutoFit/>
          </a:bodyPr>
          <a:lstStyle/>
          <a:p>
            <a:pPr marL="359410" marR="13335" indent="-269875">
              <a:lnSpc>
                <a:spcPct val="100000"/>
              </a:lnSpc>
              <a:spcBef>
                <a:spcPts val="2450"/>
              </a:spcBef>
            </a:pPr>
            <a:r>
              <a:rPr spc="1775" dirty="0">
                <a:latin typeface="メイリオ"/>
                <a:cs typeface="メイリオ"/>
              </a:rPr>
              <a:t>・</a:t>
            </a:r>
            <a:r>
              <a:rPr b="1" u="heavy" spc="-5" dirty="0">
                <a:solidFill>
                  <a:srgbClr val="FF0000"/>
                </a:solidFill>
                <a:uFill>
                  <a:solidFill>
                    <a:srgbClr val="FF0000"/>
                  </a:solidFill>
                </a:uFill>
                <a:latin typeface="メイリオ"/>
                <a:cs typeface="メイリオ"/>
              </a:rPr>
              <a:t>2</a:t>
            </a:r>
            <a:r>
              <a:rPr b="1" u="heavy" dirty="0">
                <a:solidFill>
                  <a:srgbClr val="FF0000"/>
                </a:solidFill>
                <a:uFill>
                  <a:solidFill>
                    <a:srgbClr val="FF0000"/>
                  </a:solidFill>
                </a:uFill>
                <a:latin typeface="メイリオ"/>
                <a:cs typeface="メイリオ"/>
              </a:rPr>
              <a:t>日要していた給与</a:t>
            </a:r>
            <a:r>
              <a:rPr b="1" u="heavy" spc="-15" dirty="0">
                <a:solidFill>
                  <a:srgbClr val="FF0000"/>
                </a:solidFill>
                <a:uFill>
                  <a:solidFill>
                    <a:srgbClr val="FF0000"/>
                  </a:solidFill>
                </a:uFill>
                <a:latin typeface="メイリオ"/>
                <a:cs typeface="メイリオ"/>
              </a:rPr>
              <a:t>計</a:t>
            </a:r>
            <a:r>
              <a:rPr b="1" u="heavy" dirty="0">
                <a:solidFill>
                  <a:srgbClr val="FF0000"/>
                </a:solidFill>
                <a:uFill>
                  <a:solidFill>
                    <a:srgbClr val="FF0000"/>
                  </a:solidFill>
                </a:uFill>
                <a:latin typeface="メイリオ"/>
                <a:cs typeface="メイリオ"/>
              </a:rPr>
              <a:t>算と</a:t>
            </a:r>
            <a:r>
              <a:rPr b="1" u="heavy" spc="-15" dirty="0">
                <a:solidFill>
                  <a:srgbClr val="FF0000"/>
                </a:solidFill>
                <a:uFill>
                  <a:solidFill>
                    <a:srgbClr val="FF0000"/>
                  </a:solidFill>
                </a:uFill>
                <a:latin typeface="メイリオ"/>
                <a:cs typeface="メイリオ"/>
              </a:rPr>
              <a:t>管</a:t>
            </a:r>
            <a:r>
              <a:rPr b="1" u="heavy" dirty="0">
                <a:solidFill>
                  <a:srgbClr val="FF0000"/>
                </a:solidFill>
                <a:uFill>
                  <a:solidFill>
                    <a:srgbClr val="FF0000"/>
                  </a:solidFill>
                </a:uFill>
                <a:latin typeface="メイリオ"/>
                <a:cs typeface="メイリオ"/>
              </a:rPr>
              <a:t>理帳</a:t>
            </a:r>
            <a:r>
              <a:rPr b="1" u="heavy" spc="-1055" dirty="0">
                <a:solidFill>
                  <a:srgbClr val="FF0000"/>
                </a:solidFill>
                <a:uFill>
                  <a:solidFill>
                    <a:srgbClr val="FF0000"/>
                  </a:solidFill>
                </a:uFill>
                <a:latin typeface="メイリオ"/>
                <a:cs typeface="メイリオ"/>
              </a:rPr>
              <a:t>票 </a:t>
            </a:r>
            <a:r>
              <a:rPr b="1" u="heavy" dirty="0">
                <a:solidFill>
                  <a:srgbClr val="FF0000"/>
                </a:solidFill>
                <a:uFill>
                  <a:solidFill>
                    <a:srgbClr val="FF0000"/>
                  </a:solidFill>
                </a:uFill>
                <a:latin typeface="メイリオ"/>
                <a:cs typeface="メイリオ"/>
              </a:rPr>
              <a:t>の作成</a:t>
            </a:r>
            <a:r>
              <a:rPr b="1" u="heavy" spc="-15" dirty="0">
                <a:solidFill>
                  <a:srgbClr val="FF0000"/>
                </a:solidFill>
                <a:uFill>
                  <a:solidFill>
                    <a:srgbClr val="FF0000"/>
                  </a:solidFill>
                </a:uFill>
                <a:latin typeface="メイリオ"/>
                <a:cs typeface="メイリオ"/>
              </a:rPr>
              <a:t>が</a:t>
            </a:r>
            <a:r>
              <a:rPr b="1" u="heavy" dirty="0">
                <a:solidFill>
                  <a:srgbClr val="FF0000"/>
                </a:solidFill>
                <a:uFill>
                  <a:solidFill>
                    <a:srgbClr val="FF0000"/>
                  </a:solidFill>
                </a:uFill>
                <a:latin typeface="メイリオ"/>
                <a:cs typeface="メイリオ"/>
              </a:rPr>
              <a:t>数</a:t>
            </a:r>
            <a:r>
              <a:rPr b="1" u="heavy" spc="-15" dirty="0">
                <a:solidFill>
                  <a:srgbClr val="FF0000"/>
                </a:solidFill>
                <a:uFill>
                  <a:solidFill>
                    <a:srgbClr val="FF0000"/>
                  </a:solidFill>
                </a:uFill>
                <a:latin typeface="メイリオ"/>
                <a:cs typeface="メイリオ"/>
              </a:rPr>
              <a:t>時</a:t>
            </a:r>
            <a:r>
              <a:rPr b="1" u="heavy" dirty="0">
                <a:solidFill>
                  <a:srgbClr val="FF0000"/>
                </a:solidFill>
                <a:uFill>
                  <a:solidFill>
                    <a:srgbClr val="FF0000"/>
                  </a:solidFill>
                </a:uFill>
                <a:latin typeface="メイリオ"/>
                <a:cs typeface="メイリオ"/>
              </a:rPr>
              <a:t>間程度</a:t>
            </a:r>
            <a:r>
              <a:rPr spc="-15" dirty="0">
                <a:latin typeface="メイリオ"/>
                <a:cs typeface="メイリオ"/>
              </a:rPr>
              <a:t>の</a:t>
            </a:r>
            <a:r>
              <a:rPr dirty="0">
                <a:latin typeface="メイリオ"/>
                <a:cs typeface="メイリオ"/>
              </a:rPr>
              <a:t>作</a:t>
            </a:r>
            <a:r>
              <a:rPr spc="-15" dirty="0">
                <a:latin typeface="メイリオ"/>
                <a:cs typeface="メイリオ"/>
              </a:rPr>
              <a:t>業</a:t>
            </a:r>
            <a:r>
              <a:rPr dirty="0">
                <a:latin typeface="メイリオ"/>
                <a:cs typeface="メイリオ"/>
              </a:rPr>
              <a:t>となり、 大幅な業務効率化。</a:t>
            </a:r>
          </a:p>
          <a:p>
            <a:pPr marL="89535">
              <a:lnSpc>
                <a:spcPct val="100000"/>
              </a:lnSpc>
            </a:pPr>
            <a:r>
              <a:rPr spc="265" dirty="0">
                <a:latin typeface="メイリオ"/>
                <a:cs typeface="メイリオ"/>
              </a:rPr>
              <a:t>・残業</a:t>
            </a:r>
            <a:r>
              <a:rPr spc="250" dirty="0">
                <a:latin typeface="メイリオ"/>
                <a:cs typeface="メイリオ"/>
              </a:rPr>
              <a:t>時</a:t>
            </a:r>
            <a:r>
              <a:rPr dirty="0">
                <a:latin typeface="メイリオ"/>
                <a:cs typeface="メイリオ"/>
              </a:rPr>
              <a:t>間</a:t>
            </a:r>
            <a:r>
              <a:rPr spc="-15" dirty="0">
                <a:latin typeface="メイリオ"/>
                <a:cs typeface="メイリオ"/>
              </a:rPr>
              <a:t>の</a:t>
            </a:r>
            <a:r>
              <a:rPr dirty="0">
                <a:latin typeface="メイリオ"/>
                <a:cs typeface="メイリオ"/>
              </a:rPr>
              <a:t>即時把</a:t>
            </a:r>
            <a:r>
              <a:rPr spc="-15" dirty="0">
                <a:latin typeface="メイリオ"/>
                <a:cs typeface="メイリオ"/>
              </a:rPr>
              <a:t>握</a:t>
            </a:r>
            <a:r>
              <a:rPr dirty="0">
                <a:latin typeface="メイリオ"/>
                <a:cs typeface="メイリオ"/>
              </a:rPr>
              <a:t>が</a:t>
            </a:r>
            <a:r>
              <a:rPr spc="-15" dirty="0">
                <a:latin typeface="メイリオ"/>
                <a:cs typeface="メイリオ"/>
              </a:rPr>
              <a:t>可</a:t>
            </a:r>
            <a:r>
              <a:rPr dirty="0">
                <a:latin typeface="メイリオ"/>
                <a:cs typeface="メイリオ"/>
              </a:rPr>
              <a:t>能とな</a:t>
            </a:r>
            <a:r>
              <a:rPr spc="-15" dirty="0">
                <a:latin typeface="メイリオ"/>
                <a:cs typeface="メイリオ"/>
              </a:rPr>
              <a:t>り</a:t>
            </a:r>
            <a:r>
              <a:rPr spc="-800" dirty="0">
                <a:latin typeface="メイリオ"/>
                <a:cs typeface="メイリオ"/>
              </a:rPr>
              <a:t>、</a:t>
            </a:r>
            <a:endParaRPr dirty="0">
              <a:latin typeface="メイリオ"/>
              <a:cs typeface="メイリオ"/>
            </a:endParaRPr>
          </a:p>
          <a:p>
            <a:pPr marL="86995" algn="ctr">
              <a:lnSpc>
                <a:spcPct val="100000"/>
              </a:lnSpc>
            </a:pPr>
            <a:r>
              <a:rPr b="1" u="heavy" dirty="0">
                <a:solidFill>
                  <a:srgbClr val="FF0000"/>
                </a:solidFill>
                <a:uFill>
                  <a:solidFill>
                    <a:srgbClr val="FF0000"/>
                  </a:solidFill>
                </a:uFill>
                <a:latin typeface="メイリオ"/>
                <a:cs typeface="メイリオ"/>
              </a:rPr>
              <a:t>残</a:t>
            </a:r>
            <a:r>
              <a:rPr b="1" u="heavy" spc="-5" dirty="0">
                <a:solidFill>
                  <a:srgbClr val="FF0000"/>
                </a:solidFill>
                <a:uFill>
                  <a:solidFill>
                    <a:srgbClr val="FF0000"/>
                  </a:solidFill>
                </a:uFill>
                <a:latin typeface="メイリオ"/>
                <a:cs typeface="メイリオ"/>
              </a:rPr>
              <a:t>業</a:t>
            </a:r>
            <a:r>
              <a:rPr b="1" u="heavy" dirty="0">
                <a:solidFill>
                  <a:srgbClr val="FF0000"/>
                </a:solidFill>
                <a:uFill>
                  <a:solidFill>
                    <a:srgbClr val="FF0000"/>
                  </a:solidFill>
                </a:uFill>
                <a:latin typeface="メイリオ"/>
                <a:cs typeface="メイリオ"/>
              </a:rPr>
              <a:t>時間削減の意識向</a:t>
            </a:r>
            <a:r>
              <a:rPr b="1" u="heavy" spc="-15" dirty="0">
                <a:solidFill>
                  <a:srgbClr val="FF0000"/>
                </a:solidFill>
                <a:uFill>
                  <a:solidFill>
                    <a:srgbClr val="FF0000"/>
                  </a:solidFill>
                </a:uFill>
                <a:latin typeface="メイリオ"/>
                <a:cs typeface="メイリオ"/>
              </a:rPr>
              <a:t>上</a:t>
            </a:r>
            <a:r>
              <a:rPr b="1" u="heavy" dirty="0">
                <a:solidFill>
                  <a:srgbClr val="FF0000"/>
                </a:solidFill>
                <a:uFill>
                  <a:solidFill>
                    <a:srgbClr val="FF0000"/>
                  </a:solidFill>
                </a:uFill>
                <a:latin typeface="メイリオ"/>
                <a:cs typeface="メイリオ"/>
              </a:rPr>
              <a:t>に寄</a:t>
            </a:r>
            <a:r>
              <a:rPr b="1" u="heavy" spc="-15" dirty="0">
                <a:solidFill>
                  <a:srgbClr val="FF0000"/>
                </a:solidFill>
                <a:uFill>
                  <a:solidFill>
                    <a:srgbClr val="FF0000"/>
                  </a:solidFill>
                </a:uFill>
                <a:latin typeface="メイリオ"/>
                <a:cs typeface="メイリオ"/>
              </a:rPr>
              <a:t>与</a:t>
            </a:r>
            <a:r>
              <a:rPr dirty="0">
                <a:latin typeface="メイリオ"/>
                <a:cs typeface="メイリオ"/>
              </a:rPr>
              <a:t>。</a:t>
            </a:r>
          </a:p>
        </p:txBody>
      </p:sp>
      <p:sp>
        <p:nvSpPr>
          <p:cNvPr id="9" name="object 9"/>
          <p:cNvSpPr txBox="1">
            <a:spLocks noGrp="1"/>
          </p:cNvSpPr>
          <p:nvPr>
            <p:ph type="title"/>
          </p:nvPr>
        </p:nvSpPr>
        <p:spPr>
          <a:xfrm>
            <a:off x="366473" y="80403"/>
            <a:ext cx="4347845" cy="681597"/>
          </a:xfrm>
          <a:prstGeom prst="rect">
            <a:avLst/>
          </a:prstGeom>
        </p:spPr>
        <p:txBody>
          <a:bodyPr vert="horz" wrap="square" lIns="0" tIns="40005" rIns="0" bIns="0" rtlCol="0">
            <a:spAutoFit/>
          </a:bodyPr>
          <a:lstStyle/>
          <a:p>
            <a:pPr marL="15875">
              <a:lnSpc>
                <a:spcPct val="100000"/>
              </a:lnSpc>
              <a:spcBef>
                <a:spcPts val="315"/>
              </a:spcBef>
              <a:tabLst>
                <a:tab pos="1844675" algn="l"/>
              </a:tabLst>
            </a:pPr>
            <a:r>
              <a:rPr sz="2000" dirty="0"/>
              <a:t>施策②－２	I</a:t>
            </a:r>
            <a:r>
              <a:rPr sz="2000" spc="-5" dirty="0"/>
              <a:t>T</a:t>
            </a:r>
            <a:r>
              <a:rPr sz="2000" dirty="0"/>
              <a:t>ツール導入支援</a:t>
            </a:r>
          </a:p>
          <a:p>
            <a:pPr marL="12700">
              <a:lnSpc>
                <a:spcPct val="100000"/>
              </a:lnSpc>
              <a:spcBef>
                <a:spcPts val="220"/>
              </a:spcBef>
            </a:pPr>
            <a:r>
              <a:rPr sz="2000" dirty="0"/>
              <a:t>（参考）I</a:t>
            </a:r>
            <a:r>
              <a:rPr sz="2000" spc="-5" dirty="0"/>
              <a:t>T</a:t>
            </a:r>
            <a:r>
              <a:rPr sz="2000" dirty="0"/>
              <a:t>導入補助金活用事例</a:t>
            </a:r>
          </a:p>
        </p:txBody>
      </p:sp>
      <p:sp>
        <p:nvSpPr>
          <p:cNvPr id="10" name="object 10"/>
          <p:cNvSpPr/>
          <p:nvPr/>
        </p:nvSpPr>
        <p:spPr>
          <a:xfrm>
            <a:off x="248411" y="1431036"/>
            <a:ext cx="2747771" cy="2391155"/>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865120" y="1199388"/>
            <a:ext cx="1952625" cy="510540"/>
          </a:xfrm>
          <a:custGeom>
            <a:avLst/>
            <a:gdLst/>
            <a:ahLst/>
            <a:cxnLst/>
            <a:rect l="l" t="t" r="r" b="b"/>
            <a:pathLst>
              <a:path w="1952625" h="510539">
                <a:moveTo>
                  <a:pt x="1867154" y="0"/>
                </a:moveTo>
                <a:lnTo>
                  <a:pt x="85090" y="0"/>
                </a:lnTo>
                <a:lnTo>
                  <a:pt x="51970" y="6687"/>
                </a:lnTo>
                <a:lnTo>
                  <a:pt x="24923" y="24923"/>
                </a:lnTo>
                <a:lnTo>
                  <a:pt x="6687" y="51970"/>
                </a:lnTo>
                <a:lnTo>
                  <a:pt x="0" y="85089"/>
                </a:lnTo>
                <a:lnTo>
                  <a:pt x="0" y="425449"/>
                </a:lnTo>
                <a:lnTo>
                  <a:pt x="6687" y="458569"/>
                </a:lnTo>
                <a:lnTo>
                  <a:pt x="24923" y="485616"/>
                </a:lnTo>
                <a:lnTo>
                  <a:pt x="51970" y="503852"/>
                </a:lnTo>
                <a:lnTo>
                  <a:pt x="85090" y="510539"/>
                </a:lnTo>
                <a:lnTo>
                  <a:pt x="1867154" y="510539"/>
                </a:lnTo>
                <a:lnTo>
                  <a:pt x="1900273" y="503852"/>
                </a:lnTo>
                <a:lnTo>
                  <a:pt x="1927320" y="485616"/>
                </a:lnTo>
                <a:lnTo>
                  <a:pt x="1945556" y="458569"/>
                </a:lnTo>
                <a:lnTo>
                  <a:pt x="1952244" y="425449"/>
                </a:lnTo>
                <a:lnTo>
                  <a:pt x="1952244" y="85089"/>
                </a:lnTo>
                <a:lnTo>
                  <a:pt x="1945556" y="51970"/>
                </a:lnTo>
                <a:lnTo>
                  <a:pt x="1927320" y="24923"/>
                </a:lnTo>
                <a:lnTo>
                  <a:pt x="1900273" y="6687"/>
                </a:lnTo>
                <a:lnTo>
                  <a:pt x="1867154" y="0"/>
                </a:lnTo>
                <a:close/>
              </a:path>
            </a:pathLst>
          </a:custGeom>
          <a:solidFill>
            <a:srgbClr val="FFBE3C"/>
          </a:solidFill>
        </p:spPr>
        <p:txBody>
          <a:bodyPr wrap="square" lIns="0" tIns="0" rIns="0" bIns="0" rtlCol="0"/>
          <a:lstStyle/>
          <a:p>
            <a:endParaRPr/>
          </a:p>
        </p:txBody>
      </p:sp>
      <p:sp>
        <p:nvSpPr>
          <p:cNvPr id="12" name="object 12"/>
          <p:cNvSpPr txBox="1"/>
          <p:nvPr/>
        </p:nvSpPr>
        <p:spPr>
          <a:xfrm>
            <a:off x="231147" y="923897"/>
            <a:ext cx="4557395" cy="645795"/>
          </a:xfrm>
          <a:prstGeom prst="rect">
            <a:avLst/>
          </a:prstGeom>
        </p:spPr>
        <p:txBody>
          <a:bodyPr vert="horz" wrap="square" lIns="0" tIns="48260" rIns="0" bIns="0" rtlCol="0">
            <a:spAutoFit/>
          </a:bodyPr>
          <a:lstStyle/>
          <a:p>
            <a:pPr marL="12700">
              <a:lnSpc>
                <a:spcPct val="100000"/>
              </a:lnSpc>
              <a:spcBef>
                <a:spcPts val="380"/>
              </a:spcBef>
              <a:tabLst>
                <a:tab pos="926465" algn="l"/>
              </a:tabLst>
            </a:pPr>
            <a:r>
              <a:rPr sz="1800" dirty="0">
                <a:latin typeface="メイリオ"/>
                <a:cs typeface="メイリオ"/>
              </a:rPr>
              <a:t>事例①	</a:t>
            </a:r>
            <a:r>
              <a:rPr sz="1800" b="1" u="sng" dirty="0">
                <a:uFill>
                  <a:solidFill>
                    <a:srgbClr val="000000"/>
                  </a:solidFill>
                </a:uFill>
                <a:latin typeface="メイリオ"/>
                <a:cs typeface="メイリオ"/>
              </a:rPr>
              <a:t>宿泊業</a:t>
            </a:r>
            <a:endParaRPr sz="1800" dirty="0">
              <a:latin typeface="メイリオ"/>
              <a:cs typeface="メイリオ"/>
            </a:endParaRPr>
          </a:p>
          <a:p>
            <a:pPr marL="2676525">
              <a:lnSpc>
                <a:spcPct val="100000"/>
              </a:lnSpc>
              <a:spcBef>
                <a:spcPts val="284"/>
              </a:spcBef>
            </a:pPr>
            <a:r>
              <a:rPr sz="1800" b="1" dirty="0">
                <a:latin typeface="メイリオ"/>
                <a:cs typeface="メイリオ"/>
              </a:rPr>
              <a:t>導入した</a:t>
            </a:r>
            <a:r>
              <a:rPr sz="1800" b="1" spc="-5" dirty="0">
                <a:latin typeface="メイリオ"/>
                <a:cs typeface="メイリオ"/>
              </a:rPr>
              <a:t>IT</a:t>
            </a:r>
            <a:r>
              <a:rPr sz="1800" b="1" dirty="0">
                <a:latin typeface="メイリオ"/>
                <a:cs typeface="メイリオ"/>
              </a:rPr>
              <a:t>ツール</a:t>
            </a:r>
            <a:endParaRPr sz="1800" dirty="0">
              <a:latin typeface="メイリオ"/>
              <a:cs typeface="メイリオ"/>
            </a:endParaRPr>
          </a:p>
        </p:txBody>
      </p:sp>
      <p:sp>
        <p:nvSpPr>
          <p:cNvPr id="13" name="object 13"/>
          <p:cNvSpPr txBox="1"/>
          <p:nvPr/>
        </p:nvSpPr>
        <p:spPr>
          <a:xfrm>
            <a:off x="2865882" y="1683257"/>
            <a:ext cx="1938655" cy="1813560"/>
          </a:xfrm>
          <a:prstGeom prst="rect">
            <a:avLst/>
          </a:prstGeom>
          <a:solidFill>
            <a:srgbClr val="FDEADA"/>
          </a:solidFill>
          <a:ln w="38100">
            <a:solidFill>
              <a:srgbClr val="FFBE3C"/>
            </a:solidFill>
          </a:ln>
        </p:spPr>
        <p:txBody>
          <a:bodyPr vert="horz" wrap="square" lIns="0" tIns="10160" rIns="0" bIns="0" rtlCol="0">
            <a:spAutoFit/>
          </a:bodyPr>
          <a:lstStyle/>
          <a:p>
            <a:pPr marL="90170" marR="925830" algn="just">
              <a:lnSpc>
                <a:spcPct val="100000"/>
              </a:lnSpc>
              <a:spcBef>
                <a:spcPts val="80"/>
              </a:spcBef>
            </a:pPr>
            <a:r>
              <a:rPr sz="1800" dirty="0">
                <a:latin typeface="メイリオ"/>
                <a:cs typeface="メイリオ"/>
              </a:rPr>
              <a:t>主な機能 予約</a:t>
            </a:r>
            <a:endParaRPr sz="1800">
              <a:latin typeface="メイリオ"/>
              <a:cs typeface="メイリオ"/>
            </a:endParaRPr>
          </a:p>
          <a:p>
            <a:pPr marL="90170" marR="925830" algn="just">
              <a:lnSpc>
                <a:spcPct val="100000"/>
              </a:lnSpc>
            </a:pPr>
            <a:r>
              <a:rPr sz="1800" dirty="0">
                <a:latin typeface="メイリオ"/>
                <a:cs typeface="メイリオ"/>
              </a:rPr>
              <a:t>顧客管理 原価管理 業務管理</a:t>
            </a:r>
            <a:endParaRPr sz="1800">
              <a:latin typeface="メイリオ"/>
              <a:cs typeface="メイリオ"/>
            </a:endParaRPr>
          </a:p>
          <a:p>
            <a:pPr marL="90170" algn="just">
              <a:lnSpc>
                <a:spcPct val="100000"/>
              </a:lnSpc>
            </a:pPr>
            <a:r>
              <a:rPr sz="1800" dirty="0">
                <a:latin typeface="メイリオ"/>
                <a:cs typeface="メイリオ"/>
              </a:rPr>
              <a:t>財務</a:t>
            </a:r>
            <a:r>
              <a:rPr sz="1800" spc="180" dirty="0">
                <a:latin typeface="メイリオ"/>
                <a:cs typeface="メイリオ"/>
              </a:rPr>
              <a:t>・会計管理</a:t>
            </a:r>
            <a:endParaRPr sz="1800">
              <a:latin typeface="メイリオ"/>
              <a:cs typeface="メイリオ"/>
            </a:endParaRPr>
          </a:p>
        </p:txBody>
      </p:sp>
      <p:sp>
        <p:nvSpPr>
          <p:cNvPr id="14" name="object 14"/>
          <p:cNvSpPr/>
          <p:nvPr/>
        </p:nvSpPr>
        <p:spPr>
          <a:xfrm>
            <a:off x="7833359" y="1199389"/>
            <a:ext cx="1906905" cy="510540"/>
          </a:xfrm>
          <a:custGeom>
            <a:avLst/>
            <a:gdLst/>
            <a:ahLst/>
            <a:cxnLst/>
            <a:rect l="l" t="t" r="r" b="b"/>
            <a:pathLst>
              <a:path w="1906904" h="510539">
                <a:moveTo>
                  <a:pt x="1821433" y="0"/>
                </a:moveTo>
                <a:lnTo>
                  <a:pt x="85090" y="0"/>
                </a:lnTo>
                <a:lnTo>
                  <a:pt x="51970" y="6687"/>
                </a:lnTo>
                <a:lnTo>
                  <a:pt x="24923" y="24923"/>
                </a:lnTo>
                <a:lnTo>
                  <a:pt x="6687" y="51970"/>
                </a:lnTo>
                <a:lnTo>
                  <a:pt x="0" y="85089"/>
                </a:lnTo>
                <a:lnTo>
                  <a:pt x="0" y="425449"/>
                </a:lnTo>
                <a:lnTo>
                  <a:pt x="6687" y="458569"/>
                </a:lnTo>
                <a:lnTo>
                  <a:pt x="24923" y="485616"/>
                </a:lnTo>
                <a:lnTo>
                  <a:pt x="51970" y="503852"/>
                </a:lnTo>
                <a:lnTo>
                  <a:pt x="85090" y="510539"/>
                </a:lnTo>
                <a:lnTo>
                  <a:pt x="1821433" y="510539"/>
                </a:lnTo>
                <a:lnTo>
                  <a:pt x="1854553" y="503852"/>
                </a:lnTo>
                <a:lnTo>
                  <a:pt x="1881600" y="485616"/>
                </a:lnTo>
                <a:lnTo>
                  <a:pt x="1899836" y="458569"/>
                </a:lnTo>
                <a:lnTo>
                  <a:pt x="1906524" y="425449"/>
                </a:lnTo>
                <a:lnTo>
                  <a:pt x="1906524" y="85089"/>
                </a:lnTo>
                <a:lnTo>
                  <a:pt x="1899836" y="51970"/>
                </a:lnTo>
                <a:lnTo>
                  <a:pt x="1881600" y="24923"/>
                </a:lnTo>
                <a:lnTo>
                  <a:pt x="1854553" y="6687"/>
                </a:lnTo>
                <a:lnTo>
                  <a:pt x="1821433" y="0"/>
                </a:lnTo>
                <a:close/>
              </a:path>
            </a:pathLst>
          </a:custGeom>
          <a:solidFill>
            <a:srgbClr val="FFBE3C"/>
          </a:solidFill>
        </p:spPr>
        <p:txBody>
          <a:bodyPr wrap="square" lIns="0" tIns="0" rIns="0" bIns="0" rtlCol="0"/>
          <a:lstStyle/>
          <a:p>
            <a:endParaRPr/>
          </a:p>
        </p:txBody>
      </p:sp>
      <p:sp>
        <p:nvSpPr>
          <p:cNvPr id="15" name="object 15"/>
          <p:cNvSpPr txBox="1"/>
          <p:nvPr/>
        </p:nvSpPr>
        <p:spPr>
          <a:xfrm>
            <a:off x="5214104" y="859655"/>
            <a:ext cx="4519930" cy="710565"/>
          </a:xfrm>
          <a:prstGeom prst="rect">
            <a:avLst/>
          </a:prstGeom>
        </p:spPr>
        <p:txBody>
          <a:bodyPr vert="horz" wrap="square" lIns="0" tIns="80645" rIns="0" bIns="0" rtlCol="0">
            <a:spAutoFit/>
          </a:bodyPr>
          <a:lstStyle/>
          <a:p>
            <a:pPr marL="12700">
              <a:lnSpc>
                <a:spcPct val="100000"/>
              </a:lnSpc>
              <a:spcBef>
                <a:spcPts val="635"/>
              </a:spcBef>
              <a:tabLst>
                <a:tab pos="926465" algn="l"/>
              </a:tabLst>
            </a:pPr>
            <a:r>
              <a:rPr sz="1800" dirty="0">
                <a:latin typeface="メイリオ"/>
                <a:cs typeface="メイリオ"/>
              </a:rPr>
              <a:t>事例②	</a:t>
            </a:r>
            <a:r>
              <a:rPr sz="1800" b="1" u="sng" dirty="0">
                <a:uFill>
                  <a:solidFill>
                    <a:srgbClr val="000000"/>
                  </a:solidFill>
                </a:uFill>
                <a:latin typeface="メイリオ"/>
                <a:cs typeface="メイリオ"/>
              </a:rPr>
              <a:t>製造業</a:t>
            </a:r>
            <a:endParaRPr sz="1800" dirty="0">
              <a:latin typeface="メイリオ"/>
              <a:cs typeface="メイリオ"/>
            </a:endParaRPr>
          </a:p>
          <a:p>
            <a:pPr marL="2639695">
              <a:lnSpc>
                <a:spcPct val="100000"/>
              </a:lnSpc>
              <a:spcBef>
                <a:spcPts val="535"/>
              </a:spcBef>
            </a:pPr>
            <a:r>
              <a:rPr sz="1800" b="1" dirty="0">
                <a:latin typeface="メイリオ"/>
                <a:cs typeface="メイリオ"/>
              </a:rPr>
              <a:t>導入した</a:t>
            </a:r>
            <a:r>
              <a:rPr sz="1800" b="1" spc="-5" dirty="0">
                <a:latin typeface="メイリオ"/>
                <a:cs typeface="メイリオ"/>
              </a:rPr>
              <a:t>IT</a:t>
            </a:r>
            <a:r>
              <a:rPr sz="1800" b="1" dirty="0">
                <a:latin typeface="メイリオ"/>
                <a:cs typeface="メイリオ"/>
              </a:rPr>
              <a:t>ツール</a:t>
            </a:r>
            <a:endParaRPr sz="1800" dirty="0">
              <a:latin typeface="メイリオ"/>
              <a:cs typeface="メイリオ"/>
            </a:endParaRPr>
          </a:p>
        </p:txBody>
      </p:sp>
      <p:sp>
        <p:nvSpPr>
          <p:cNvPr id="16" name="object 16"/>
          <p:cNvSpPr txBox="1"/>
          <p:nvPr/>
        </p:nvSpPr>
        <p:spPr>
          <a:xfrm>
            <a:off x="7905750" y="1683257"/>
            <a:ext cx="1823085" cy="2106295"/>
          </a:xfrm>
          <a:prstGeom prst="rect">
            <a:avLst/>
          </a:prstGeom>
          <a:solidFill>
            <a:srgbClr val="FDEADA"/>
          </a:solidFill>
          <a:ln w="38100">
            <a:solidFill>
              <a:srgbClr val="FFBE3C"/>
            </a:solidFill>
          </a:ln>
        </p:spPr>
        <p:txBody>
          <a:bodyPr vert="horz" wrap="square" lIns="0" tIns="10160" rIns="0" bIns="0" rtlCol="0">
            <a:spAutoFit/>
          </a:bodyPr>
          <a:lstStyle/>
          <a:p>
            <a:pPr marL="90805">
              <a:lnSpc>
                <a:spcPct val="100000"/>
              </a:lnSpc>
              <a:spcBef>
                <a:spcPts val="80"/>
              </a:spcBef>
            </a:pPr>
            <a:r>
              <a:rPr sz="1800" dirty="0">
                <a:latin typeface="メイリオ"/>
                <a:cs typeface="メイリオ"/>
              </a:rPr>
              <a:t>主な機能</a:t>
            </a:r>
          </a:p>
          <a:p>
            <a:pPr marL="90805" marR="352425">
              <a:lnSpc>
                <a:spcPct val="100000"/>
              </a:lnSpc>
            </a:pPr>
            <a:r>
              <a:rPr sz="1800" dirty="0">
                <a:latin typeface="メイリオ"/>
                <a:cs typeface="メイリオ"/>
              </a:rPr>
              <a:t>コミュニケー ション</a:t>
            </a:r>
          </a:p>
          <a:p>
            <a:pPr marL="90805" marR="581025">
              <a:lnSpc>
                <a:spcPct val="100000"/>
              </a:lnSpc>
            </a:pPr>
            <a:r>
              <a:rPr sz="1800" dirty="0">
                <a:latin typeface="メイリオ"/>
                <a:cs typeface="メイリオ"/>
              </a:rPr>
              <a:t>人事シフト 原価管理 業務管理 給与</a:t>
            </a:r>
          </a:p>
        </p:txBody>
      </p:sp>
      <p:sp>
        <p:nvSpPr>
          <p:cNvPr id="17" name="object 17"/>
          <p:cNvSpPr/>
          <p:nvPr/>
        </p:nvSpPr>
        <p:spPr>
          <a:xfrm>
            <a:off x="5250179" y="1391411"/>
            <a:ext cx="2522219" cy="168706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339" y="2165950"/>
            <a:ext cx="4550753" cy="4044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5196" y="2178"/>
            <a:ext cx="52070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経営者の高齢化」その２</a:t>
            </a:r>
          </a:p>
        </p:txBody>
      </p:sp>
      <p:sp>
        <p:nvSpPr>
          <p:cNvPr id="4" name="object 4"/>
          <p:cNvSpPr txBox="1"/>
          <p:nvPr/>
        </p:nvSpPr>
        <p:spPr>
          <a:xfrm>
            <a:off x="201168" y="457200"/>
            <a:ext cx="9504045" cy="567463"/>
          </a:xfrm>
          <a:prstGeom prst="rect">
            <a:avLst/>
          </a:prstGeom>
          <a:solidFill>
            <a:srgbClr val="99D6EC"/>
          </a:solidFill>
        </p:spPr>
        <p:txBody>
          <a:bodyPr vert="horz" wrap="square" lIns="0" tIns="13335" rIns="0" bIns="0" rtlCol="0">
            <a:spAutoFit/>
          </a:bodyPr>
          <a:lstStyle/>
          <a:p>
            <a:pPr marL="377190" marR="84455" indent="-287020">
              <a:lnSpc>
                <a:spcPct val="100000"/>
              </a:lnSpc>
              <a:spcBef>
                <a:spcPts val="105"/>
              </a:spcBef>
              <a:buClr>
                <a:srgbClr val="17375E"/>
              </a:buClr>
              <a:buFont typeface="Wingdings"/>
              <a:buChar char=""/>
              <a:tabLst>
                <a:tab pos="377190" algn="l"/>
              </a:tabLst>
            </a:pPr>
            <a:r>
              <a:rPr sz="1800" spc="10" dirty="0">
                <a:latin typeface="メイリオ"/>
                <a:cs typeface="メイリオ"/>
              </a:rPr>
              <a:t>特に地方において</a:t>
            </a:r>
            <a:r>
              <a:rPr sz="1800" spc="25" dirty="0">
                <a:latin typeface="メイリオ"/>
                <a:cs typeface="メイリオ"/>
              </a:rPr>
              <a:t>、</a:t>
            </a:r>
            <a:r>
              <a:rPr sz="1800" spc="10" dirty="0">
                <a:latin typeface="メイリオ"/>
                <a:cs typeface="メイリオ"/>
              </a:rPr>
              <a:t>事業承継問題は深刻</a:t>
            </a:r>
            <a:r>
              <a:rPr sz="1800" spc="25" dirty="0">
                <a:latin typeface="メイリオ"/>
                <a:cs typeface="メイリオ"/>
              </a:rPr>
              <a:t>。</a:t>
            </a:r>
            <a:r>
              <a:rPr sz="1800" spc="10" dirty="0">
                <a:latin typeface="メイリオ"/>
                <a:cs typeface="メイリオ"/>
              </a:rPr>
              <a:t>事業承継問題の解決なくして</a:t>
            </a:r>
            <a:r>
              <a:rPr sz="1800" spc="25" dirty="0">
                <a:latin typeface="メイリオ"/>
                <a:cs typeface="メイリオ"/>
              </a:rPr>
              <a:t>、</a:t>
            </a:r>
            <a:r>
              <a:rPr sz="1800" b="1" u="sng" spc="10" dirty="0">
                <a:solidFill>
                  <a:srgbClr val="FF0000"/>
                </a:solidFill>
                <a:uFill>
                  <a:solidFill>
                    <a:srgbClr val="FF0000"/>
                  </a:solidFill>
                </a:uFill>
                <a:latin typeface="メイリオ"/>
                <a:cs typeface="メイリオ"/>
              </a:rPr>
              <a:t>地方経</a:t>
            </a:r>
            <a:r>
              <a:rPr sz="1800" b="1" u="sng" spc="25" dirty="0">
                <a:solidFill>
                  <a:srgbClr val="FF0000"/>
                </a:solidFill>
                <a:uFill>
                  <a:solidFill>
                    <a:srgbClr val="FF0000"/>
                  </a:solidFill>
                </a:uFill>
                <a:latin typeface="メイリオ"/>
                <a:cs typeface="メイリオ"/>
              </a:rPr>
              <a:t>済の</a:t>
            </a:r>
            <a:r>
              <a:rPr sz="1800" b="1" u="sng" dirty="0">
                <a:solidFill>
                  <a:srgbClr val="FF0000"/>
                </a:solidFill>
                <a:uFill>
                  <a:solidFill>
                    <a:srgbClr val="FF0000"/>
                  </a:solidFill>
                </a:uFill>
                <a:latin typeface="メイリオ"/>
                <a:cs typeface="メイリオ"/>
              </a:rPr>
              <a:t>再 生・持続的発展なし</a:t>
            </a:r>
            <a:r>
              <a:rPr sz="1800" b="1" dirty="0">
                <a:solidFill>
                  <a:srgbClr val="FF0000"/>
                </a:solidFill>
                <a:latin typeface="メイリオ"/>
                <a:cs typeface="メイリオ"/>
              </a:rPr>
              <a:t>。</a:t>
            </a:r>
            <a:endParaRPr sz="1800" dirty="0">
              <a:latin typeface="メイリオ"/>
              <a:cs typeface="メイリオ"/>
            </a:endParaRPr>
          </a:p>
        </p:txBody>
      </p:sp>
      <p:sp>
        <p:nvSpPr>
          <p:cNvPr id="5" name="object 5"/>
          <p:cNvSpPr txBox="1"/>
          <p:nvPr/>
        </p:nvSpPr>
        <p:spPr>
          <a:xfrm>
            <a:off x="351219" y="6312722"/>
            <a:ext cx="3987800" cy="39116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(出典)東京商工リサーチのデータを再編・加工</a:t>
            </a:r>
            <a:endParaRPr sz="1200">
              <a:latin typeface="メイリオ"/>
              <a:cs typeface="メイリオ"/>
            </a:endParaRPr>
          </a:p>
          <a:p>
            <a:pPr marL="12700">
              <a:lnSpc>
                <a:spcPct val="100000"/>
              </a:lnSpc>
            </a:pPr>
            <a:r>
              <a:rPr sz="1200" dirty="0">
                <a:latin typeface="メイリオ"/>
                <a:cs typeface="メイリオ"/>
              </a:rPr>
              <a:t>※３カ年以上財務情報があり、黒字の企業におけるデータ</a:t>
            </a:r>
            <a:endParaRPr sz="1200">
              <a:latin typeface="メイリオ"/>
              <a:cs typeface="メイリオ"/>
            </a:endParaRPr>
          </a:p>
        </p:txBody>
      </p:sp>
      <p:sp>
        <p:nvSpPr>
          <p:cNvPr id="6" name="object 6"/>
          <p:cNvSpPr/>
          <p:nvPr/>
        </p:nvSpPr>
        <p:spPr>
          <a:xfrm>
            <a:off x="4521708" y="1866900"/>
            <a:ext cx="5291327" cy="387400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391779" y="1287395"/>
            <a:ext cx="387604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産地における倒産・廃業の理由(複数</a:t>
            </a:r>
            <a:r>
              <a:rPr sz="1600" b="1" dirty="0">
                <a:latin typeface="メイリオ"/>
                <a:cs typeface="メイリオ"/>
              </a:rPr>
              <a:t>回</a:t>
            </a:r>
            <a:r>
              <a:rPr sz="1600" b="1" spc="-5" dirty="0">
                <a:latin typeface="メイリオ"/>
                <a:cs typeface="メイリオ"/>
              </a:rPr>
              <a:t>答)</a:t>
            </a:r>
            <a:endParaRPr sz="1600" dirty="0">
              <a:latin typeface="メイリオ"/>
              <a:cs typeface="メイリオ"/>
            </a:endParaRPr>
          </a:p>
        </p:txBody>
      </p:sp>
      <p:sp>
        <p:nvSpPr>
          <p:cNvPr id="8" name="object 8"/>
          <p:cNvSpPr txBox="1"/>
          <p:nvPr/>
        </p:nvSpPr>
        <p:spPr>
          <a:xfrm>
            <a:off x="4810918" y="6089191"/>
            <a:ext cx="4897755"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(出典)日本総研株式会社委託調査</a:t>
            </a:r>
            <a:endParaRPr sz="1200">
              <a:latin typeface="メイリオ"/>
              <a:cs typeface="メイリオ"/>
            </a:endParaRPr>
          </a:p>
          <a:p>
            <a:pPr marL="100965" marR="5080" indent="-88900">
              <a:lnSpc>
                <a:spcPct val="100000"/>
              </a:lnSpc>
            </a:pPr>
            <a:r>
              <a:rPr sz="1200" dirty="0">
                <a:latin typeface="メイリオ"/>
                <a:cs typeface="メイリオ"/>
              </a:rPr>
              <a:t>※全国</a:t>
            </a:r>
            <a:r>
              <a:rPr sz="1200" spc="-5" dirty="0">
                <a:latin typeface="メイリオ"/>
                <a:cs typeface="メイリオ"/>
              </a:rPr>
              <a:t>578</a:t>
            </a:r>
            <a:r>
              <a:rPr sz="1200" dirty="0">
                <a:latin typeface="メイリオ"/>
                <a:cs typeface="メイリオ"/>
              </a:rPr>
              <a:t>の産地を対象にし、</a:t>
            </a:r>
            <a:r>
              <a:rPr sz="1200" spc="-5" dirty="0">
                <a:latin typeface="メイリオ"/>
                <a:cs typeface="メイリオ"/>
              </a:rPr>
              <a:t>263</a:t>
            </a:r>
            <a:r>
              <a:rPr sz="1200" dirty="0">
                <a:latin typeface="メイリオ"/>
                <a:cs typeface="メイリオ"/>
              </a:rPr>
              <a:t>の産地(西陣織</a:t>
            </a:r>
            <a:r>
              <a:rPr sz="1200" spc="-60" dirty="0">
                <a:latin typeface="メイリオ"/>
                <a:cs typeface="メイリオ"/>
              </a:rPr>
              <a:t> </a:t>
            </a:r>
            <a:r>
              <a:rPr sz="1200" dirty="0">
                <a:latin typeface="メイリオ"/>
                <a:cs typeface="メイリオ"/>
              </a:rPr>
              <a:t>益子焼、川口鋳物等)  からの回答を元に調査。</a:t>
            </a:r>
            <a:endParaRPr sz="1200">
              <a:latin typeface="メイリオ"/>
              <a:cs typeface="メイリオ"/>
            </a:endParaRPr>
          </a:p>
        </p:txBody>
      </p:sp>
      <p:sp>
        <p:nvSpPr>
          <p:cNvPr id="9" name="object 9"/>
          <p:cNvSpPr txBox="1"/>
          <p:nvPr/>
        </p:nvSpPr>
        <p:spPr>
          <a:xfrm>
            <a:off x="764520" y="2912722"/>
            <a:ext cx="236220" cy="165735"/>
          </a:xfrm>
          <a:prstGeom prst="rect">
            <a:avLst/>
          </a:prstGeom>
        </p:spPr>
        <p:txBody>
          <a:bodyPr vert="vert" wrap="square" lIns="0" tIns="21590" rIns="0" bIns="0" rtlCol="0">
            <a:spAutoFit/>
          </a:bodyPr>
          <a:lstStyle/>
          <a:p>
            <a:pPr marL="12700">
              <a:lnSpc>
                <a:spcPct val="100000"/>
              </a:lnSpc>
              <a:spcBef>
                <a:spcPts val="170"/>
              </a:spcBef>
            </a:pPr>
            <a:r>
              <a:rPr sz="1100" dirty="0">
                <a:latin typeface="メイリオ"/>
                <a:cs typeface="メイリオ"/>
              </a:rPr>
              <a:t>…</a:t>
            </a:r>
            <a:endParaRPr sz="1100">
              <a:latin typeface="メイリオ"/>
              <a:cs typeface="メイリオ"/>
            </a:endParaRPr>
          </a:p>
        </p:txBody>
      </p:sp>
      <p:sp>
        <p:nvSpPr>
          <p:cNvPr id="10" name="object 10"/>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3</a:t>
            </a:r>
            <a:endParaRPr sz="1400">
              <a:latin typeface="メイリオ"/>
              <a:cs typeface="メイリオ"/>
            </a:endParaRPr>
          </a:p>
        </p:txBody>
      </p:sp>
      <p:graphicFrame>
        <p:nvGraphicFramePr>
          <p:cNvPr id="11" name="object 11"/>
          <p:cNvGraphicFramePr>
            <a:graphicFrameLocks noGrp="1"/>
          </p:cNvGraphicFramePr>
          <p:nvPr/>
        </p:nvGraphicFramePr>
        <p:xfrm>
          <a:off x="201166" y="3113528"/>
          <a:ext cx="1461769" cy="242570"/>
        </p:xfrm>
        <a:graphic>
          <a:graphicData uri="http://schemas.openxmlformats.org/drawingml/2006/table">
            <a:tbl>
              <a:tblPr firstRow="1" bandRow="1">
                <a:tableStyleId>{2D5ABB26-0587-4C30-8999-92F81FD0307C}</a:tableStyleId>
              </a:tblPr>
              <a:tblGrid>
                <a:gridCol w="332740">
                  <a:extLst>
                    <a:ext uri="{9D8B030D-6E8A-4147-A177-3AD203B41FA5}">
                      <a16:colId xmlns:a16="http://schemas.microsoft.com/office/drawing/2014/main" val="20000"/>
                    </a:ext>
                  </a:extLst>
                </a:gridCol>
                <a:gridCol w="574675">
                  <a:extLst>
                    <a:ext uri="{9D8B030D-6E8A-4147-A177-3AD203B41FA5}">
                      <a16:colId xmlns:a16="http://schemas.microsoft.com/office/drawing/2014/main" val="20001"/>
                    </a:ext>
                  </a:extLst>
                </a:gridCol>
                <a:gridCol w="554354">
                  <a:extLst>
                    <a:ext uri="{9D8B030D-6E8A-4147-A177-3AD203B41FA5}">
                      <a16:colId xmlns:a16="http://schemas.microsoft.com/office/drawing/2014/main" val="20002"/>
                    </a:ext>
                  </a:extLst>
                </a:gridCol>
              </a:tblGrid>
              <a:tr h="242570">
                <a:tc>
                  <a:txBody>
                    <a:bodyPr/>
                    <a:lstStyle/>
                    <a:p>
                      <a:pPr marL="120650">
                        <a:lnSpc>
                          <a:spcPct val="100000"/>
                        </a:lnSpc>
                        <a:spcBef>
                          <a:spcPts val="265"/>
                        </a:spcBef>
                      </a:pPr>
                      <a:r>
                        <a:rPr sz="1150" spc="-5" dirty="0">
                          <a:latin typeface="Meiryo UI"/>
                          <a:cs typeface="Meiryo UI"/>
                        </a:rPr>
                        <a:t>31</a:t>
                      </a:r>
                      <a:endParaRPr sz="1150">
                        <a:latin typeface="Meiryo UI"/>
                        <a:cs typeface="Meiryo U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005">
                        <a:lnSpc>
                          <a:spcPct val="100000"/>
                        </a:lnSpc>
                        <a:spcBef>
                          <a:spcPts val="265"/>
                        </a:spcBef>
                      </a:pPr>
                      <a:r>
                        <a:rPr sz="1150" spc="35" dirty="0">
                          <a:latin typeface="Meiryo UI"/>
                          <a:cs typeface="Meiryo UI"/>
                        </a:rPr>
                        <a:t>東京都</a:t>
                      </a:r>
                      <a:endParaRPr sz="1150">
                        <a:latin typeface="Meiryo UI"/>
                        <a:cs typeface="Meiryo U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0">
                        <a:lnSpc>
                          <a:spcPct val="100000"/>
                        </a:lnSpc>
                        <a:spcBef>
                          <a:spcPts val="265"/>
                        </a:spcBef>
                      </a:pPr>
                      <a:r>
                        <a:rPr sz="1150" spc="-5" dirty="0">
                          <a:latin typeface="Meiryo UI"/>
                          <a:cs typeface="Meiryo UI"/>
                        </a:rPr>
                        <a:t>50.6%</a:t>
                      </a:r>
                      <a:endParaRPr sz="1150">
                        <a:latin typeface="Meiryo UI"/>
                        <a:cs typeface="Meiryo U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12" name="object 12"/>
          <p:cNvGraphicFramePr>
            <a:graphicFrameLocks noGrp="1"/>
          </p:cNvGraphicFramePr>
          <p:nvPr/>
        </p:nvGraphicFramePr>
        <p:xfrm>
          <a:off x="192025" y="1746510"/>
          <a:ext cx="1461769" cy="1108075"/>
        </p:xfrm>
        <a:graphic>
          <a:graphicData uri="http://schemas.openxmlformats.org/drawingml/2006/table">
            <a:tbl>
              <a:tblPr firstRow="1" bandRow="1">
                <a:tableStyleId>{2D5ABB26-0587-4C30-8999-92F81FD0307C}</a:tableStyleId>
              </a:tblPr>
              <a:tblGrid>
                <a:gridCol w="332740">
                  <a:extLst>
                    <a:ext uri="{9D8B030D-6E8A-4147-A177-3AD203B41FA5}">
                      <a16:colId xmlns:a16="http://schemas.microsoft.com/office/drawing/2014/main" val="20000"/>
                    </a:ext>
                  </a:extLst>
                </a:gridCol>
                <a:gridCol w="574675">
                  <a:extLst>
                    <a:ext uri="{9D8B030D-6E8A-4147-A177-3AD203B41FA5}">
                      <a16:colId xmlns:a16="http://schemas.microsoft.com/office/drawing/2014/main" val="20001"/>
                    </a:ext>
                  </a:extLst>
                </a:gridCol>
                <a:gridCol w="554354">
                  <a:extLst>
                    <a:ext uri="{9D8B030D-6E8A-4147-A177-3AD203B41FA5}">
                      <a16:colId xmlns:a16="http://schemas.microsoft.com/office/drawing/2014/main" val="20002"/>
                    </a:ext>
                  </a:extLst>
                </a:gridCol>
              </a:tblGrid>
              <a:tr h="221615">
                <a:tc>
                  <a:txBody>
                    <a:bodyPr/>
                    <a:lstStyle/>
                    <a:p>
                      <a:pPr marR="19050" algn="r">
                        <a:lnSpc>
                          <a:spcPct val="100000"/>
                        </a:lnSpc>
                        <a:spcBef>
                          <a:spcPts val="240"/>
                        </a:spcBef>
                      </a:pPr>
                      <a:r>
                        <a:rPr sz="1050" dirty="0">
                          <a:latin typeface="Meiryo UI"/>
                          <a:cs typeface="Meiryo UI"/>
                        </a:rPr>
                        <a:t>1</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40005">
                        <a:lnSpc>
                          <a:spcPct val="100000"/>
                        </a:lnSpc>
                        <a:spcBef>
                          <a:spcPts val="240"/>
                        </a:spcBef>
                      </a:pPr>
                      <a:r>
                        <a:rPr sz="1050" spc="135" dirty="0">
                          <a:latin typeface="Meiryo UI"/>
                          <a:cs typeface="Meiryo UI"/>
                        </a:rPr>
                        <a:t>秋田県</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2860" algn="ctr">
                        <a:lnSpc>
                          <a:spcPct val="100000"/>
                        </a:lnSpc>
                        <a:spcBef>
                          <a:spcPts val="240"/>
                        </a:spcBef>
                      </a:pPr>
                      <a:r>
                        <a:rPr sz="1050" spc="55" dirty="0">
                          <a:latin typeface="Meiryo UI"/>
                          <a:cs typeface="Meiryo UI"/>
                        </a:rPr>
                        <a:t>66.7%</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21615">
                <a:tc>
                  <a:txBody>
                    <a:bodyPr/>
                    <a:lstStyle/>
                    <a:p>
                      <a:pPr marR="19050" algn="r">
                        <a:lnSpc>
                          <a:spcPct val="100000"/>
                        </a:lnSpc>
                        <a:spcBef>
                          <a:spcPts val="240"/>
                        </a:spcBef>
                      </a:pPr>
                      <a:r>
                        <a:rPr sz="1050" dirty="0">
                          <a:latin typeface="Meiryo UI"/>
                          <a:cs typeface="Meiryo UI"/>
                        </a:rPr>
                        <a:t>2</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40005">
                        <a:lnSpc>
                          <a:spcPct val="100000"/>
                        </a:lnSpc>
                        <a:spcBef>
                          <a:spcPts val="240"/>
                        </a:spcBef>
                      </a:pPr>
                      <a:r>
                        <a:rPr sz="1050" spc="135" dirty="0">
                          <a:latin typeface="Meiryo UI"/>
                          <a:cs typeface="Meiryo UI"/>
                        </a:rPr>
                        <a:t>島根県</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3495" algn="ctr">
                        <a:lnSpc>
                          <a:spcPct val="100000"/>
                        </a:lnSpc>
                        <a:spcBef>
                          <a:spcPts val="240"/>
                        </a:spcBef>
                      </a:pPr>
                      <a:r>
                        <a:rPr sz="1050" spc="55" dirty="0">
                          <a:latin typeface="Meiryo UI"/>
                          <a:cs typeface="Meiryo UI"/>
                        </a:rPr>
                        <a:t>62.8%</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1615">
                <a:tc>
                  <a:txBody>
                    <a:bodyPr/>
                    <a:lstStyle/>
                    <a:p>
                      <a:pPr marR="19050" algn="r">
                        <a:lnSpc>
                          <a:spcPct val="100000"/>
                        </a:lnSpc>
                        <a:spcBef>
                          <a:spcPts val="240"/>
                        </a:spcBef>
                      </a:pPr>
                      <a:r>
                        <a:rPr sz="1050" dirty="0">
                          <a:latin typeface="Meiryo UI"/>
                          <a:cs typeface="Meiryo UI"/>
                        </a:rPr>
                        <a:t>3</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40640">
                        <a:lnSpc>
                          <a:spcPct val="100000"/>
                        </a:lnSpc>
                        <a:spcBef>
                          <a:spcPts val="240"/>
                        </a:spcBef>
                      </a:pPr>
                      <a:r>
                        <a:rPr sz="1050" spc="135" dirty="0">
                          <a:latin typeface="Meiryo UI"/>
                          <a:cs typeface="Meiryo UI"/>
                        </a:rPr>
                        <a:t>佐賀県</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3495" algn="ctr">
                        <a:lnSpc>
                          <a:spcPct val="100000"/>
                        </a:lnSpc>
                        <a:spcBef>
                          <a:spcPts val="240"/>
                        </a:spcBef>
                      </a:pPr>
                      <a:r>
                        <a:rPr sz="1050" spc="55" dirty="0">
                          <a:latin typeface="Meiryo UI"/>
                          <a:cs typeface="Meiryo UI"/>
                        </a:rPr>
                        <a:t>60.9%</a:t>
                      </a:r>
                      <a:endParaRPr sz="1050">
                        <a:latin typeface="Meiryo UI"/>
                        <a:cs typeface="Meiryo UI"/>
                      </a:endParaRPr>
                    </a:p>
                  </a:txBody>
                  <a:tcPr marL="0" marR="0" marT="3048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21615">
                <a:tc>
                  <a:txBody>
                    <a:bodyPr/>
                    <a:lstStyle/>
                    <a:p>
                      <a:pPr marR="18415" algn="r">
                        <a:lnSpc>
                          <a:spcPct val="100000"/>
                        </a:lnSpc>
                        <a:spcBef>
                          <a:spcPts val="244"/>
                        </a:spcBef>
                      </a:pPr>
                      <a:r>
                        <a:rPr sz="1050" dirty="0">
                          <a:latin typeface="Meiryo UI"/>
                          <a:cs typeface="Meiryo UI"/>
                        </a:rPr>
                        <a:t>4</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40640">
                        <a:lnSpc>
                          <a:spcPct val="100000"/>
                        </a:lnSpc>
                        <a:spcBef>
                          <a:spcPts val="244"/>
                        </a:spcBef>
                      </a:pPr>
                      <a:r>
                        <a:rPr sz="1050" spc="135" dirty="0">
                          <a:latin typeface="Meiryo UI"/>
                          <a:cs typeface="Meiryo UI"/>
                        </a:rPr>
                        <a:t>北海道</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4130" algn="ctr">
                        <a:lnSpc>
                          <a:spcPct val="100000"/>
                        </a:lnSpc>
                        <a:spcBef>
                          <a:spcPts val="244"/>
                        </a:spcBef>
                      </a:pPr>
                      <a:r>
                        <a:rPr sz="1050" spc="55" dirty="0">
                          <a:latin typeface="Meiryo UI"/>
                          <a:cs typeface="Meiryo UI"/>
                        </a:rPr>
                        <a:t>60.3%</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1615">
                <a:tc>
                  <a:txBody>
                    <a:bodyPr/>
                    <a:lstStyle/>
                    <a:p>
                      <a:pPr marR="18415" algn="r">
                        <a:lnSpc>
                          <a:spcPct val="100000"/>
                        </a:lnSpc>
                        <a:spcBef>
                          <a:spcPts val="244"/>
                        </a:spcBef>
                      </a:pPr>
                      <a:r>
                        <a:rPr sz="1050" dirty="0">
                          <a:latin typeface="Meiryo UI"/>
                          <a:cs typeface="Meiryo UI"/>
                        </a:rPr>
                        <a:t>5</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40640">
                        <a:lnSpc>
                          <a:spcPct val="100000"/>
                        </a:lnSpc>
                        <a:spcBef>
                          <a:spcPts val="244"/>
                        </a:spcBef>
                      </a:pPr>
                      <a:r>
                        <a:rPr sz="1050" spc="135" dirty="0">
                          <a:latin typeface="Meiryo UI"/>
                          <a:cs typeface="Meiryo UI"/>
                        </a:rPr>
                        <a:t>茨城県</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4130" algn="ctr">
                        <a:lnSpc>
                          <a:spcPct val="100000"/>
                        </a:lnSpc>
                        <a:spcBef>
                          <a:spcPts val="244"/>
                        </a:spcBef>
                      </a:pPr>
                      <a:r>
                        <a:rPr sz="1050" spc="55" dirty="0">
                          <a:latin typeface="Meiryo UI"/>
                          <a:cs typeface="Meiryo UI"/>
                        </a:rPr>
                        <a:t>58.9%</a:t>
                      </a:r>
                      <a:endParaRPr sz="1050">
                        <a:latin typeface="Meiryo UI"/>
                        <a:cs typeface="Meiryo UI"/>
                      </a:endParaRPr>
                    </a:p>
                  </a:txBody>
                  <a:tcPr marL="0" marR="0" marT="31114"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13" name="object 13"/>
          <p:cNvSpPr txBox="1"/>
          <p:nvPr/>
        </p:nvSpPr>
        <p:spPr>
          <a:xfrm>
            <a:off x="393191" y="1248200"/>
            <a:ext cx="3491865" cy="300355"/>
          </a:xfrm>
          <a:prstGeom prst="rect">
            <a:avLst/>
          </a:prstGeom>
          <a:noFill/>
        </p:spPr>
        <p:txBody>
          <a:bodyPr vert="horz" wrap="square" lIns="0" tIns="12065" rIns="0" bIns="0" rtlCol="0">
            <a:spAutoFit/>
          </a:bodyPr>
          <a:lstStyle/>
          <a:p>
            <a:pPr marL="141605">
              <a:lnSpc>
                <a:spcPct val="100000"/>
              </a:lnSpc>
              <a:spcBef>
                <a:spcPts val="95"/>
              </a:spcBef>
              <a:tabLst>
                <a:tab pos="774065" algn="l"/>
              </a:tabLst>
            </a:pPr>
            <a:r>
              <a:rPr sz="2400" b="1" spc="-7" baseline="1736" dirty="0">
                <a:solidFill>
                  <a:srgbClr val="FFFFFF"/>
                </a:solidFill>
                <a:latin typeface="メイリオ"/>
                <a:cs typeface="メイリオ"/>
              </a:rPr>
              <a:t>図1	</a:t>
            </a:r>
            <a:r>
              <a:rPr sz="1600" b="1" spc="-5" dirty="0">
                <a:latin typeface="メイリオ"/>
                <a:cs typeface="メイリオ"/>
              </a:rPr>
              <a:t>60歳以上の経営者割合</a:t>
            </a:r>
            <a:r>
              <a:rPr sz="1600" b="1" spc="-15" dirty="0">
                <a:latin typeface="メイリオ"/>
                <a:cs typeface="メイリオ"/>
              </a:rPr>
              <a:t>(</a:t>
            </a:r>
            <a:r>
              <a:rPr sz="1600" b="1" dirty="0">
                <a:latin typeface="メイリオ"/>
                <a:cs typeface="メイリオ"/>
              </a:rPr>
              <a:t>法</a:t>
            </a:r>
            <a:r>
              <a:rPr sz="1600" b="1" spc="-5" dirty="0">
                <a:latin typeface="メイリオ"/>
                <a:cs typeface="メイリオ"/>
              </a:rPr>
              <a:t>人)</a:t>
            </a:r>
            <a:endParaRPr sz="1600" dirty="0">
              <a:latin typeface="メイリオ"/>
              <a:cs typeface="メイリオ"/>
            </a:endParaRPr>
          </a:p>
        </p:txBody>
      </p:sp>
      <p:sp>
        <p:nvSpPr>
          <p:cNvPr id="14" name="object 14"/>
          <p:cNvSpPr txBox="1"/>
          <p:nvPr/>
        </p:nvSpPr>
        <p:spPr>
          <a:xfrm>
            <a:off x="4640579" y="1266444"/>
            <a:ext cx="624840" cy="315595"/>
          </a:xfrm>
          <a:prstGeom prst="rect">
            <a:avLst/>
          </a:prstGeom>
          <a:solidFill>
            <a:srgbClr val="1F497D"/>
          </a:solidFill>
        </p:spPr>
        <p:txBody>
          <a:bodyPr vert="horz" wrap="square" lIns="0" tIns="4445" rIns="0" bIns="0" rtlCol="0">
            <a:spAutoFit/>
          </a:bodyPr>
          <a:lstStyle/>
          <a:p>
            <a:pPr marL="142240">
              <a:lnSpc>
                <a:spcPct val="100000"/>
              </a:lnSpc>
              <a:spcBef>
                <a:spcPts val="35"/>
              </a:spcBef>
            </a:pPr>
            <a:r>
              <a:rPr sz="1600" b="1" spc="-5" dirty="0">
                <a:solidFill>
                  <a:srgbClr val="FFFFFF"/>
                </a:solidFill>
                <a:latin typeface="メイリオ"/>
                <a:cs typeface="メイリオ"/>
              </a:rPr>
              <a:t>図2</a:t>
            </a:r>
            <a:endParaRPr sz="1600">
              <a:latin typeface="メイリオ"/>
              <a:cs typeface="メイリオ"/>
            </a:endParaRPr>
          </a:p>
        </p:txBody>
      </p:sp>
      <p:sp>
        <p:nvSpPr>
          <p:cNvPr id="15" name="object 126"/>
          <p:cNvSpPr txBox="1"/>
          <p:nvPr/>
        </p:nvSpPr>
        <p:spPr>
          <a:xfrm>
            <a:off x="385679" y="1232626"/>
            <a:ext cx="623570" cy="288290"/>
          </a:xfrm>
          <a:prstGeom prst="rect">
            <a:avLst/>
          </a:prstGeom>
          <a:solidFill>
            <a:srgbClr val="1F497D"/>
          </a:solidFill>
        </p:spPr>
        <p:txBody>
          <a:bodyPr vert="horz" wrap="square" lIns="0" tIns="0" rIns="0" bIns="0" rtlCol="0">
            <a:spAutoFit/>
          </a:bodyPr>
          <a:lstStyle/>
          <a:p>
            <a:pPr marL="141605">
              <a:lnSpc>
                <a:spcPts val="1855"/>
              </a:lnSpc>
            </a:pPr>
            <a:r>
              <a:rPr sz="1600" b="1" spc="-5" dirty="0">
                <a:solidFill>
                  <a:srgbClr val="FFFFFF"/>
                </a:solidFill>
                <a:latin typeface="メイリオ"/>
                <a:cs typeface="メイリオ"/>
              </a:rPr>
              <a:t>図1</a:t>
            </a:r>
            <a:endParaRPr sz="1600" dirty="0">
              <a:latin typeface="メイリオ"/>
              <a:cs typeface="メイリオ"/>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404" y="844296"/>
            <a:ext cx="9593580" cy="792480"/>
          </a:xfrm>
          <a:custGeom>
            <a:avLst/>
            <a:gdLst/>
            <a:ahLst/>
            <a:cxnLst/>
            <a:rect l="l" t="t" r="r" b="b"/>
            <a:pathLst>
              <a:path w="9593580" h="792480">
                <a:moveTo>
                  <a:pt x="0" y="0"/>
                </a:moveTo>
                <a:lnTo>
                  <a:pt x="9593580" y="0"/>
                </a:lnTo>
                <a:lnTo>
                  <a:pt x="9593580" y="792479"/>
                </a:lnTo>
                <a:lnTo>
                  <a:pt x="0" y="792479"/>
                </a:lnTo>
                <a:lnTo>
                  <a:pt x="0" y="0"/>
                </a:lnTo>
                <a:close/>
              </a:path>
            </a:pathLst>
          </a:custGeom>
          <a:solidFill>
            <a:srgbClr val="E3562F"/>
          </a:solidFill>
        </p:spPr>
        <p:txBody>
          <a:bodyPr wrap="square" lIns="0" tIns="0" rIns="0" bIns="0" rtlCol="0"/>
          <a:lstStyle/>
          <a:p>
            <a:endParaRPr/>
          </a:p>
        </p:txBody>
      </p:sp>
      <p:sp>
        <p:nvSpPr>
          <p:cNvPr id="3" name="object 3"/>
          <p:cNvSpPr txBox="1"/>
          <p:nvPr/>
        </p:nvSpPr>
        <p:spPr>
          <a:xfrm>
            <a:off x="276547" y="5870440"/>
            <a:ext cx="3981638"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メイリオ"/>
                <a:cs typeface="メイリオ"/>
              </a:rPr>
              <a:t>販路拡大に資する取組を支援しま</a:t>
            </a:r>
            <a:r>
              <a:rPr sz="1600" dirty="0">
                <a:latin typeface="メイリオ"/>
                <a:cs typeface="メイリオ"/>
              </a:rPr>
              <a:t>す</a:t>
            </a:r>
            <a:r>
              <a:rPr sz="1600" spc="-5" dirty="0">
                <a:latin typeface="メイリオ"/>
                <a:cs typeface="メイリオ"/>
              </a:rPr>
              <a:t>。例 </a:t>
            </a:r>
            <a:r>
              <a:rPr sz="1600" spc="-5" dirty="0" err="1">
                <a:latin typeface="メイリオ"/>
                <a:cs typeface="メイリオ"/>
              </a:rPr>
              <a:t>えば、</a:t>
            </a:r>
            <a:r>
              <a:rPr sz="1600" spc="-10" dirty="0" err="1">
                <a:solidFill>
                  <a:srgbClr val="FF0000"/>
                </a:solidFill>
                <a:latin typeface="メイリオ"/>
                <a:cs typeface="メイリオ"/>
              </a:rPr>
              <a:t>HP</a:t>
            </a:r>
            <a:r>
              <a:rPr sz="1600" spc="180" dirty="0" err="1">
                <a:solidFill>
                  <a:srgbClr val="FF0000"/>
                </a:solidFill>
                <a:latin typeface="メイリオ"/>
                <a:cs typeface="メイリオ"/>
              </a:rPr>
              <a:t>作成・看板・チラシ作成</a:t>
            </a:r>
            <a:r>
              <a:rPr sz="1600" spc="180" dirty="0" smtClean="0">
                <a:solidFill>
                  <a:srgbClr val="FF0000"/>
                </a:solidFill>
                <a:latin typeface="メイリオ"/>
                <a:cs typeface="メイリオ"/>
              </a:rPr>
              <a:t>・</a:t>
            </a:r>
            <a:r>
              <a:rPr lang="ja-JP" altLang="en-US" sz="1600" spc="180" dirty="0" smtClean="0">
                <a:solidFill>
                  <a:srgbClr val="FF0000"/>
                </a:solidFill>
                <a:latin typeface="Meiryo UI" panose="020B0604030504040204" pitchFamily="50" charset="-128"/>
                <a:ea typeface="Meiryo UI" panose="020B0604030504040204" pitchFamily="50" charset="-128"/>
                <a:cs typeface="メイリオ"/>
              </a:rPr>
              <a:t>移動</a:t>
            </a:r>
            <a:r>
              <a:rPr sz="1600" spc="105" dirty="0" err="1" smtClean="0">
                <a:solidFill>
                  <a:srgbClr val="FF0000"/>
                </a:solidFill>
                <a:latin typeface="Meiryo UI" panose="020B0604030504040204" pitchFamily="50" charset="-128"/>
                <a:ea typeface="Meiryo UI" panose="020B0604030504040204" pitchFamily="50" charset="-128"/>
                <a:cs typeface="メイリオ"/>
              </a:rPr>
              <a:t>販売車</a:t>
            </a:r>
            <a:r>
              <a:rPr sz="1600" spc="105" dirty="0" err="1">
                <a:solidFill>
                  <a:srgbClr val="FF0000"/>
                </a:solidFill>
                <a:latin typeface="Meiryo UI" panose="020B0604030504040204" pitchFamily="50" charset="-128"/>
                <a:ea typeface="Meiryo UI" panose="020B0604030504040204" pitchFamily="50" charset="-128"/>
                <a:cs typeface="メイリオ"/>
              </a:rPr>
              <a:t>・内装の</a:t>
            </a:r>
            <a:r>
              <a:rPr sz="1600" spc="-5" dirty="0" err="1">
                <a:solidFill>
                  <a:srgbClr val="FF0000"/>
                </a:solidFill>
                <a:latin typeface="Meiryo UI" panose="020B0604030504040204" pitchFamily="50" charset="-128"/>
                <a:ea typeface="Meiryo UI" panose="020B0604030504040204" pitchFamily="50" charset="-128"/>
                <a:cs typeface="メイリオ"/>
              </a:rPr>
              <a:t>改装</a:t>
            </a:r>
            <a:r>
              <a:rPr sz="1600" spc="-5" dirty="0" err="1">
                <a:latin typeface="Meiryo UI" panose="020B0604030504040204" pitchFamily="50" charset="-128"/>
                <a:ea typeface="Meiryo UI" panose="020B0604030504040204" pitchFamily="50" charset="-128"/>
                <a:cs typeface="メイリオ"/>
              </a:rPr>
              <a:t>などに使えま</a:t>
            </a:r>
            <a:r>
              <a:rPr sz="1600" dirty="0" err="1">
                <a:latin typeface="Meiryo UI" panose="020B0604030504040204" pitchFamily="50" charset="-128"/>
                <a:ea typeface="Meiryo UI" panose="020B0604030504040204" pitchFamily="50" charset="-128"/>
                <a:cs typeface="メイリオ"/>
              </a:rPr>
              <a:t>す</a:t>
            </a:r>
            <a:r>
              <a:rPr sz="1600" dirty="0">
                <a:latin typeface="Meiryo UI" panose="020B0604030504040204" pitchFamily="50" charset="-128"/>
                <a:ea typeface="Meiryo UI" panose="020B0604030504040204" pitchFamily="50" charset="-128"/>
                <a:cs typeface="メイリオ"/>
              </a:rPr>
              <a:t> </a:t>
            </a:r>
            <a:r>
              <a:rPr sz="1600" spc="-5" dirty="0">
                <a:latin typeface="メイリオ"/>
                <a:cs typeface="メイリオ"/>
              </a:rPr>
              <a:t>。</a:t>
            </a:r>
            <a:endParaRPr sz="1600" dirty="0">
              <a:latin typeface="メイリオ"/>
              <a:cs typeface="メイリオ"/>
            </a:endParaRPr>
          </a:p>
        </p:txBody>
      </p:sp>
      <p:sp>
        <p:nvSpPr>
          <p:cNvPr id="4" name="object 4"/>
          <p:cNvSpPr txBox="1"/>
          <p:nvPr/>
        </p:nvSpPr>
        <p:spPr>
          <a:xfrm>
            <a:off x="7987283" y="2964179"/>
            <a:ext cx="1645920" cy="1329055"/>
          </a:xfrm>
          <a:prstGeom prst="rect">
            <a:avLst/>
          </a:prstGeom>
          <a:solidFill>
            <a:srgbClr val="92D050"/>
          </a:solidFill>
        </p:spPr>
        <p:txBody>
          <a:bodyPr vert="horz" wrap="square" lIns="0" tIns="635" rIns="0" bIns="0" rtlCol="0">
            <a:spAutoFit/>
          </a:bodyPr>
          <a:lstStyle/>
          <a:p>
            <a:pPr>
              <a:lnSpc>
                <a:spcPct val="100000"/>
              </a:lnSpc>
              <a:spcBef>
                <a:spcPts val="5"/>
              </a:spcBef>
            </a:pPr>
            <a:endParaRPr sz="2900">
              <a:latin typeface="Times New Roman"/>
              <a:cs typeface="Times New Roman"/>
            </a:endParaRPr>
          </a:p>
          <a:p>
            <a:pPr algn="ctr">
              <a:lnSpc>
                <a:spcPct val="100000"/>
              </a:lnSpc>
            </a:pPr>
            <a:r>
              <a:rPr sz="1400" b="1" dirty="0">
                <a:solidFill>
                  <a:srgbClr val="FFFFFF"/>
                </a:solidFill>
                <a:latin typeface="メイリオ"/>
                <a:cs typeface="メイリオ"/>
              </a:rPr>
              <a:t>販路開拓</a:t>
            </a:r>
            <a:endParaRPr sz="1400">
              <a:latin typeface="メイリオ"/>
              <a:cs typeface="メイリオ"/>
            </a:endParaRPr>
          </a:p>
          <a:p>
            <a:pPr algn="ctr">
              <a:lnSpc>
                <a:spcPct val="100000"/>
              </a:lnSpc>
            </a:pPr>
            <a:r>
              <a:rPr sz="1400" b="1" dirty="0">
                <a:solidFill>
                  <a:srgbClr val="FFFFFF"/>
                </a:solidFill>
                <a:latin typeface="メイリオ"/>
                <a:cs typeface="メイリオ"/>
              </a:rPr>
              <a:t>新規顧客の獲得</a:t>
            </a:r>
            <a:endParaRPr sz="1400">
              <a:latin typeface="メイリオ"/>
              <a:cs typeface="メイリオ"/>
            </a:endParaRPr>
          </a:p>
        </p:txBody>
      </p:sp>
      <p:sp>
        <p:nvSpPr>
          <p:cNvPr id="5" name="object 5"/>
          <p:cNvSpPr/>
          <p:nvPr/>
        </p:nvSpPr>
        <p:spPr>
          <a:xfrm>
            <a:off x="327659" y="2964179"/>
            <a:ext cx="6768465" cy="745490"/>
          </a:xfrm>
          <a:custGeom>
            <a:avLst/>
            <a:gdLst/>
            <a:ahLst/>
            <a:cxnLst/>
            <a:rect l="l" t="t" r="r" b="b"/>
            <a:pathLst>
              <a:path w="6768465" h="745489">
                <a:moveTo>
                  <a:pt x="0" y="0"/>
                </a:moveTo>
                <a:lnTo>
                  <a:pt x="6768083" y="0"/>
                </a:lnTo>
                <a:lnTo>
                  <a:pt x="6768083" y="745236"/>
                </a:lnTo>
                <a:lnTo>
                  <a:pt x="0" y="745236"/>
                </a:lnTo>
                <a:lnTo>
                  <a:pt x="0" y="0"/>
                </a:lnTo>
                <a:close/>
              </a:path>
            </a:pathLst>
          </a:custGeom>
          <a:solidFill>
            <a:srgbClr val="FF5A00"/>
          </a:solidFill>
        </p:spPr>
        <p:txBody>
          <a:bodyPr wrap="square" lIns="0" tIns="0" rIns="0" bIns="0" rtlCol="0"/>
          <a:lstStyle/>
          <a:p>
            <a:endParaRPr/>
          </a:p>
        </p:txBody>
      </p:sp>
      <p:sp>
        <p:nvSpPr>
          <p:cNvPr id="6" name="object 6"/>
          <p:cNvSpPr/>
          <p:nvPr/>
        </p:nvSpPr>
        <p:spPr>
          <a:xfrm>
            <a:off x="327659" y="3755135"/>
            <a:ext cx="6764020" cy="538480"/>
          </a:xfrm>
          <a:custGeom>
            <a:avLst/>
            <a:gdLst/>
            <a:ahLst/>
            <a:cxnLst/>
            <a:rect l="l" t="t" r="r" b="b"/>
            <a:pathLst>
              <a:path w="6764020" h="538479">
                <a:moveTo>
                  <a:pt x="0" y="0"/>
                </a:moveTo>
                <a:lnTo>
                  <a:pt x="6763511" y="0"/>
                </a:lnTo>
                <a:lnTo>
                  <a:pt x="6763511" y="537972"/>
                </a:lnTo>
                <a:lnTo>
                  <a:pt x="0" y="537972"/>
                </a:lnTo>
                <a:lnTo>
                  <a:pt x="0" y="0"/>
                </a:lnTo>
                <a:close/>
              </a:path>
            </a:pathLst>
          </a:custGeom>
          <a:solidFill>
            <a:srgbClr val="A7A8A7"/>
          </a:solidFill>
        </p:spPr>
        <p:txBody>
          <a:bodyPr wrap="square" lIns="0" tIns="0" rIns="0" bIns="0" rtlCol="0"/>
          <a:lstStyle/>
          <a:p>
            <a:endParaRPr/>
          </a:p>
        </p:txBody>
      </p:sp>
      <p:sp>
        <p:nvSpPr>
          <p:cNvPr id="7" name="object 7"/>
          <p:cNvSpPr/>
          <p:nvPr/>
        </p:nvSpPr>
        <p:spPr>
          <a:xfrm>
            <a:off x="388620" y="3235451"/>
            <a:ext cx="2212975" cy="440690"/>
          </a:xfrm>
          <a:custGeom>
            <a:avLst/>
            <a:gdLst/>
            <a:ahLst/>
            <a:cxnLst/>
            <a:rect l="l" t="t" r="r" b="b"/>
            <a:pathLst>
              <a:path w="2212975" h="440689">
                <a:moveTo>
                  <a:pt x="2049564" y="0"/>
                </a:moveTo>
                <a:lnTo>
                  <a:pt x="0" y="0"/>
                </a:lnTo>
                <a:lnTo>
                  <a:pt x="0" y="440436"/>
                </a:lnTo>
                <a:lnTo>
                  <a:pt x="2049564" y="440436"/>
                </a:lnTo>
                <a:lnTo>
                  <a:pt x="2212848" y="220218"/>
                </a:lnTo>
                <a:lnTo>
                  <a:pt x="2049564" y="0"/>
                </a:lnTo>
                <a:close/>
              </a:path>
            </a:pathLst>
          </a:custGeom>
          <a:solidFill>
            <a:srgbClr val="FFFFFF"/>
          </a:solidFill>
        </p:spPr>
        <p:txBody>
          <a:bodyPr wrap="square" lIns="0" tIns="0" rIns="0" bIns="0" rtlCol="0"/>
          <a:lstStyle/>
          <a:p>
            <a:endParaRPr/>
          </a:p>
        </p:txBody>
      </p:sp>
      <p:sp>
        <p:nvSpPr>
          <p:cNvPr id="8" name="object 8"/>
          <p:cNvSpPr/>
          <p:nvPr/>
        </p:nvSpPr>
        <p:spPr>
          <a:xfrm>
            <a:off x="388620" y="3235451"/>
            <a:ext cx="2212975" cy="440690"/>
          </a:xfrm>
          <a:custGeom>
            <a:avLst/>
            <a:gdLst/>
            <a:ahLst/>
            <a:cxnLst/>
            <a:rect l="l" t="t" r="r" b="b"/>
            <a:pathLst>
              <a:path w="2212975" h="440689">
                <a:moveTo>
                  <a:pt x="0" y="0"/>
                </a:moveTo>
                <a:lnTo>
                  <a:pt x="2049564" y="0"/>
                </a:lnTo>
                <a:lnTo>
                  <a:pt x="2212848" y="220218"/>
                </a:lnTo>
                <a:lnTo>
                  <a:pt x="2049564" y="440436"/>
                </a:lnTo>
                <a:lnTo>
                  <a:pt x="0" y="440436"/>
                </a:lnTo>
                <a:lnTo>
                  <a:pt x="0" y="0"/>
                </a:lnTo>
                <a:close/>
              </a:path>
            </a:pathLst>
          </a:custGeom>
          <a:ln w="9144">
            <a:solidFill>
              <a:srgbClr val="000000"/>
            </a:solidFill>
          </a:ln>
        </p:spPr>
        <p:txBody>
          <a:bodyPr wrap="square" lIns="0" tIns="0" rIns="0" bIns="0" rtlCol="0"/>
          <a:lstStyle/>
          <a:p>
            <a:endParaRPr/>
          </a:p>
        </p:txBody>
      </p:sp>
      <p:sp>
        <p:nvSpPr>
          <p:cNvPr id="9" name="object 9"/>
          <p:cNvSpPr txBox="1"/>
          <p:nvPr/>
        </p:nvSpPr>
        <p:spPr>
          <a:xfrm>
            <a:off x="480678" y="3309181"/>
            <a:ext cx="1082675" cy="239395"/>
          </a:xfrm>
          <a:prstGeom prst="rect">
            <a:avLst/>
          </a:prstGeom>
        </p:spPr>
        <p:txBody>
          <a:bodyPr vert="horz" wrap="square" lIns="0" tIns="13335" rIns="0" bIns="0" rtlCol="0">
            <a:spAutoFit/>
          </a:bodyPr>
          <a:lstStyle/>
          <a:p>
            <a:pPr>
              <a:lnSpc>
                <a:spcPct val="100000"/>
              </a:lnSpc>
              <a:spcBef>
                <a:spcPts val="105"/>
              </a:spcBef>
            </a:pPr>
            <a:r>
              <a:rPr sz="1400" dirty="0">
                <a:latin typeface="メイリオ"/>
                <a:cs typeface="メイリオ"/>
              </a:rPr>
              <a:t>①現状の整理</a:t>
            </a:r>
            <a:endParaRPr sz="1400">
              <a:latin typeface="メイリオ"/>
              <a:cs typeface="メイリオ"/>
            </a:endParaRPr>
          </a:p>
        </p:txBody>
      </p:sp>
      <p:sp>
        <p:nvSpPr>
          <p:cNvPr id="10" name="object 10"/>
          <p:cNvSpPr/>
          <p:nvPr/>
        </p:nvSpPr>
        <p:spPr>
          <a:xfrm>
            <a:off x="2604516" y="3235451"/>
            <a:ext cx="2212975" cy="440690"/>
          </a:xfrm>
          <a:custGeom>
            <a:avLst/>
            <a:gdLst/>
            <a:ahLst/>
            <a:cxnLst/>
            <a:rect l="l" t="t" r="r" b="b"/>
            <a:pathLst>
              <a:path w="2212975" h="440689">
                <a:moveTo>
                  <a:pt x="2049564" y="0"/>
                </a:moveTo>
                <a:lnTo>
                  <a:pt x="0" y="0"/>
                </a:lnTo>
                <a:lnTo>
                  <a:pt x="0" y="440436"/>
                </a:lnTo>
                <a:lnTo>
                  <a:pt x="2049564" y="440436"/>
                </a:lnTo>
                <a:lnTo>
                  <a:pt x="2212848" y="220218"/>
                </a:lnTo>
                <a:lnTo>
                  <a:pt x="2049564" y="0"/>
                </a:lnTo>
                <a:close/>
              </a:path>
            </a:pathLst>
          </a:custGeom>
          <a:solidFill>
            <a:srgbClr val="FFFFFF"/>
          </a:solidFill>
        </p:spPr>
        <p:txBody>
          <a:bodyPr wrap="square" lIns="0" tIns="0" rIns="0" bIns="0" rtlCol="0"/>
          <a:lstStyle/>
          <a:p>
            <a:endParaRPr/>
          </a:p>
        </p:txBody>
      </p:sp>
      <p:sp>
        <p:nvSpPr>
          <p:cNvPr id="11" name="object 11"/>
          <p:cNvSpPr/>
          <p:nvPr/>
        </p:nvSpPr>
        <p:spPr>
          <a:xfrm>
            <a:off x="2604516" y="3235451"/>
            <a:ext cx="2212975" cy="440690"/>
          </a:xfrm>
          <a:custGeom>
            <a:avLst/>
            <a:gdLst/>
            <a:ahLst/>
            <a:cxnLst/>
            <a:rect l="l" t="t" r="r" b="b"/>
            <a:pathLst>
              <a:path w="2212975" h="440689">
                <a:moveTo>
                  <a:pt x="0" y="0"/>
                </a:moveTo>
                <a:lnTo>
                  <a:pt x="2049564" y="0"/>
                </a:lnTo>
                <a:lnTo>
                  <a:pt x="2212848" y="220218"/>
                </a:lnTo>
                <a:lnTo>
                  <a:pt x="2049564" y="440436"/>
                </a:lnTo>
                <a:lnTo>
                  <a:pt x="0" y="440436"/>
                </a:lnTo>
                <a:lnTo>
                  <a:pt x="0" y="0"/>
                </a:lnTo>
                <a:close/>
              </a:path>
            </a:pathLst>
          </a:custGeom>
          <a:ln w="9144">
            <a:solidFill>
              <a:srgbClr val="000000"/>
            </a:solidFill>
          </a:ln>
        </p:spPr>
        <p:txBody>
          <a:bodyPr wrap="square" lIns="0" tIns="0" rIns="0" bIns="0" rtlCol="0"/>
          <a:lstStyle/>
          <a:p>
            <a:endParaRPr/>
          </a:p>
        </p:txBody>
      </p:sp>
      <p:sp>
        <p:nvSpPr>
          <p:cNvPr id="12" name="object 12"/>
          <p:cNvSpPr txBox="1"/>
          <p:nvPr/>
        </p:nvSpPr>
        <p:spPr>
          <a:xfrm>
            <a:off x="2696085" y="2960442"/>
            <a:ext cx="1562100" cy="588645"/>
          </a:xfrm>
          <a:prstGeom prst="rect">
            <a:avLst/>
          </a:prstGeom>
        </p:spPr>
        <p:txBody>
          <a:bodyPr vert="horz" wrap="square" lIns="0" tIns="13335" rIns="0" bIns="0" rtlCol="0">
            <a:spAutoFit/>
          </a:bodyPr>
          <a:lstStyle/>
          <a:p>
            <a:pPr marL="479425">
              <a:lnSpc>
                <a:spcPct val="100000"/>
              </a:lnSpc>
              <a:spcBef>
                <a:spcPts val="105"/>
              </a:spcBef>
            </a:pPr>
            <a:r>
              <a:rPr sz="1400" b="1" dirty="0">
                <a:solidFill>
                  <a:srgbClr val="FFFFFF"/>
                </a:solidFill>
                <a:latin typeface="メイリオ"/>
                <a:cs typeface="メイリオ"/>
              </a:rPr>
              <a:t>小規模事業者</a:t>
            </a:r>
            <a:endParaRPr sz="1400">
              <a:latin typeface="メイリオ"/>
              <a:cs typeface="メイリオ"/>
            </a:endParaRPr>
          </a:p>
          <a:p>
            <a:pPr>
              <a:lnSpc>
                <a:spcPct val="100000"/>
              </a:lnSpc>
              <a:spcBef>
                <a:spcPts val="1065"/>
              </a:spcBef>
            </a:pPr>
            <a:r>
              <a:rPr sz="1400" dirty="0">
                <a:latin typeface="メイリオ"/>
                <a:cs typeface="メイリオ"/>
              </a:rPr>
              <a:t>②経営計画の策定</a:t>
            </a:r>
            <a:endParaRPr sz="1400">
              <a:latin typeface="メイリオ"/>
              <a:cs typeface="メイリオ"/>
            </a:endParaRPr>
          </a:p>
        </p:txBody>
      </p:sp>
      <p:sp>
        <p:nvSpPr>
          <p:cNvPr id="13" name="object 13"/>
          <p:cNvSpPr/>
          <p:nvPr/>
        </p:nvSpPr>
        <p:spPr>
          <a:xfrm>
            <a:off x="4821935" y="3250692"/>
            <a:ext cx="2212975" cy="425450"/>
          </a:xfrm>
          <a:custGeom>
            <a:avLst/>
            <a:gdLst/>
            <a:ahLst/>
            <a:cxnLst/>
            <a:rect l="l" t="t" r="r" b="b"/>
            <a:pathLst>
              <a:path w="2212975" h="425450">
                <a:moveTo>
                  <a:pt x="2055215" y="0"/>
                </a:moveTo>
                <a:lnTo>
                  <a:pt x="0" y="0"/>
                </a:lnTo>
                <a:lnTo>
                  <a:pt x="0" y="425195"/>
                </a:lnTo>
                <a:lnTo>
                  <a:pt x="2055215" y="425195"/>
                </a:lnTo>
                <a:lnTo>
                  <a:pt x="2212848" y="212597"/>
                </a:lnTo>
                <a:lnTo>
                  <a:pt x="2055215" y="0"/>
                </a:lnTo>
                <a:close/>
              </a:path>
            </a:pathLst>
          </a:custGeom>
          <a:solidFill>
            <a:srgbClr val="FFFFFF"/>
          </a:solidFill>
        </p:spPr>
        <p:txBody>
          <a:bodyPr wrap="square" lIns="0" tIns="0" rIns="0" bIns="0" rtlCol="0"/>
          <a:lstStyle/>
          <a:p>
            <a:endParaRPr/>
          </a:p>
        </p:txBody>
      </p:sp>
      <p:sp>
        <p:nvSpPr>
          <p:cNvPr id="14" name="object 14"/>
          <p:cNvSpPr/>
          <p:nvPr/>
        </p:nvSpPr>
        <p:spPr>
          <a:xfrm>
            <a:off x="4821935" y="3250692"/>
            <a:ext cx="2212975" cy="425450"/>
          </a:xfrm>
          <a:custGeom>
            <a:avLst/>
            <a:gdLst/>
            <a:ahLst/>
            <a:cxnLst/>
            <a:rect l="l" t="t" r="r" b="b"/>
            <a:pathLst>
              <a:path w="2212975" h="425450">
                <a:moveTo>
                  <a:pt x="0" y="0"/>
                </a:moveTo>
                <a:lnTo>
                  <a:pt x="2055215" y="0"/>
                </a:lnTo>
                <a:lnTo>
                  <a:pt x="2212848" y="212597"/>
                </a:lnTo>
                <a:lnTo>
                  <a:pt x="2055215" y="425195"/>
                </a:lnTo>
                <a:lnTo>
                  <a:pt x="0" y="425195"/>
                </a:lnTo>
                <a:lnTo>
                  <a:pt x="0" y="0"/>
                </a:lnTo>
                <a:close/>
              </a:path>
            </a:pathLst>
          </a:custGeom>
          <a:ln w="9143">
            <a:solidFill>
              <a:srgbClr val="000000"/>
            </a:solidFill>
          </a:ln>
        </p:spPr>
        <p:txBody>
          <a:bodyPr wrap="square" lIns="0" tIns="0" rIns="0" bIns="0" rtlCol="0"/>
          <a:lstStyle/>
          <a:p>
            <a:endParaRPr/>
          </a:p>
        </p:txBody>
      </p:sp>
      <p:sp>
        <p:nvSpPr>
          <p:cNvPr id="15" name="object 15"/>
          <p:cNvSpPr txBox="1"/>
          <p:nvPr/>
        </p:nvSpPr>
        <p:spPr>
          <a:xfrm>
            <a:off x="4912788" y="3227788"/>
            <a:ext cx="1617980" cy="453390"/>
          </a:xfrm>
          <a:prstGeom prst="rect">
            <a:avLst/>
          </a:prstGeom>
        </p:spPr>
        <p:txBody>
          <a:bodyPr vert="horz" wrap="square" lIns="0" tIns="13335" rIns="0" bIns="0" rtlCol="0">
            <a:spAutoFit/>
          </a:bodyPr>
          <a:lstStyle/>
          <a:p>
            <a:pPr>
              <a:lnSpc>
                <a:spcPct val="100000"/>
              </a:lnSpc>
              <a:spcBef>
                <a:spcPts val="105"/>
              </a:spcBef>
            </a:pPr>
            <a:r>
              <a:rPr sz="1400" dirty="0">
                <a:latin typeface="メイリオ"/>
                <a:cs typeface="メイリオ"/>
              </a:rPr>
              <a:t>③経営計画に</a:t>
            </a:r>
            <a:endParaRPr sz="1400">
              <a:latin typeface="メイリオ"/>
              <a:cs typeface="メイリオ"/>
            </a:endParaRPr>
          </a:p>
          <a:p>
            <a:pPr marL="177800">
              <a:lnSpc>
                <a:spcPct val="100000"/>
              </a:lnSpc>
            </a:pPr>
            <a:r>
              <a:rPr sz="1400" dirty="0">
                <a:latin typeface="メイリオ"/>
                <a:cs typeface="メイリオ"/>
              </a:rPr>
              <a:t>基づく取組の実施</a:t>
            </a:r>
            <a:endParaRPr sz="1400">
              <a:latin typeface="メイリオ"/>
              <a:cs typeface="メイリオ"/>
            </a:endParaRPr>
          </a:p>
        </p:txBody>
      </p:sp>
      <p:sp>
        <p:nvSpPr>
          <p:cNvPr id="16" name="object 16"/>
          <p:cNvSpPr/>
          <p:nvPr/>
        </p:nvSpPr>
        <p:spPr>
          <a:xfrm>
            <a:off x="406908" y="4012691"/>
            <a:ext cx="6638925" cy="241300"/>
          </a:xfrm>
          <a:custGeom>
            <a:avLst/>
            <a:gdLst/>
            <a:ahLst/>
            <a:cxnLst/>
            <a:rect l="l" t="t" r="r" b="b"/>
            <a:pathLst>
              <a:path w="6638925" h="241300">
                <a:moveTo>
                  <a:pt x="6549275" y="0"/>
                </a:moveTo>
                <a:lnTo>
                  <a:pt x="0" y="0"/>
                </a:lnTo>
                <a:lnTo>
                  <a:pt x="0" y="240791"/>
                </a:lnTo>
                <a:lnTo>
                  <a:pt x="6549275" y="240791"/>
                </a:lnTo>
                <a:lnTo>
                  <a:pt x="6638544" y="120395"/>
                </a:lnTo>
                <a:lnTo>
                  <a:pt x="6549275" y="0"/>
                </a:lnTo>
                <a:close/>
              </a:path>
            </a:pathLst>
          </a:custGeom>
          <a:solidFill>
            <a:srgbClr val="FFFFFF"/>
          </a:solidFill>
        </p:spPr>
        <p:txBody>
          <a:bodyPr wrap="square" lIns="0" tIns="0" rIns="0" bIns="0" rtlCol="0"/>
          <a:lstStyle/>
          <a:p>
            <a:endParaRPr/>
          </a:p>
        </p:txBody>
      </p:sp>
      <p:sp>
        <p:nvSpPr>
          <p:cNvPr id="17" name="object 17"/>
          <p:cNvSpPr/>
          <p:nvPr/>
        </p:nvSpPr>
        <p:spPr>
          <a:xfrm>
            <a:off x="406908" y="4012691"/>
            <a:ext cx="6638925" cy="241300"/>
          </a:xfrm>
          <a:custGeom>
            <a:avLst/>
            <a:gdLst/>
            <a:ahLst/>
            <a:cxnLst/>
            <a:rect l="l" t="t" r="r" b="b"/>
            <a:pathLst>
              <a:path w="6638925" h="241300">
                <a:moveTo>
                  <a:pt x="0" y="0"/>
                </a:moveTo>
                <a:lnTo>
                  <a:pt x="6549275" y="0"/>
                </a:lnTo>
                <a:lnTo>
                  <a:pt x="6638544" y="120395"/>
                </a:lnTo>
                <a:lnTo>
                  <a:pt x="6549275" y="240791"/>
                </a:lnTo>
                <a:lnTo>
                  <a:pt x="0" y="240791"/>
                </a:lnTo>
                <a:lnTo>
                  <a:pt x="0" y="0"/>
                </a:lnTo>
                <a:close/>
              </a:path>
            </a:pathLst>
          </a:custGeom>
          <a:ln w="9144">
            <a:solidFill>
              <a:srgbClr val="000000"/>
            </a:solidFill>
          </a:ln>
        </p:spPr>
        <p:txBody>
          <a:bodyPr wrap="square" lIns="0" tIns="0" rIns="0" bIns="0" rtlCol="0"/>
          <a:lstStyle/>
          <a:p>
            <a:endParaRPr/>
          </a:p>
        </p:txBody>
      </p:sp>
      <p:sp>
        <p:nvSpPr>
          <p:cNvPr id="18" name="object 18"/>
          <p:cNvSpPr txBox="1"/>
          <p:nvPr/>
        </p:nvSpPr>
        <p:spPr>
          <a:xfrm>
            <a:off x="327659" y="3706331"/>
            <a:ext cx="6764020" cy="541655"/>
          </a:xfrm>
          <a:prstGeom prst="rect">
            <a:avLst/>
          </a:prstGeom>
        </p:spPr>
        <p:txBody>
          <a:bodyPr vert="horz" wrap="square" lIns="0" tIns="57150" rIns="0" bIns="0" rtlCol="0">
            <a:spAutoFit/>
          </a:bodyPr>
          <a:lstStyle/>
          <a:p>
            <a:pPr algn="ctr">
              <a:lnSpc>
                <a:spcPct val="100000"/>
              </a:lnSpc>
              <a:spcBef>
                <a:spcPts val="450"/>
              </a:spcBef>
            </a:pPr>
            <a:r>
              <a:rPr sz="1400" b="1" dirty="0">
                <a:solidFill>
                  <a:srgbClr val="FFFFFF"/>
                </a:solidFill>
                <a:latin typeface="メイリオ"/>
                <a:cs typeface="メイリオ"/>
              </a:rPr>
              <a:t>商工会・商工会議所（</a:t>
            </a:r>
            <a:r>
              <a:rPr sz="1400" b="1" spc="-15" dirty="0">
                <a:solidFill>
                  <a:srgbClr val="FFFFFF"/>
                </a:solidFill>
                <a:latin typeface="メイリオ"/>
                <a:cs typeface="メイリオ"/>
              </a:rPr>
              <a:t>経</a:t>
            </a:r>
            <a:r>
              <a:rPr sz="1400" b="1" dirty="0">
                <a:solidFill>
                  <a:srgbClr val="FFFFFF"/>
                </a:solidFill>
                <a:latin typeface="メイリオ"/>
                <a:cs typeface="メイリオ"/>
              </a:rPr>
              <a:t>営指</a:t>
            </a:r>
            <a:r>
              <a:rPr sz="1400" b="1" spc="-15" dirty="0">
                <a:solidFill>
                  <a:srgbClr val="FFFFFF"/>
                </a:solidFill>
                <a:latin typeface="メイリオ"/>
                <a:cs typeface="メイリオ"/>
              </a:rPr>
              <a:t>導</a:t>
            </a:r>
            <a:r>
              <a:rPr sz="1400" b="1" dirty="0">
                <a:solidFill>
                  <a:srgbClr val="FFFFFF"/>
                </a:solidFill>
                <a:latin typeface="メイリオ"/>
                <a:cs typeface="メイリオ"/>
              </a:rPr>
              <a:t>員）</a:t>
            </a:r>
            <a:endParaRPr sz="1400">
              <a:latin typeface="メイリオ"/>
              <a:cs typeface="メイリオ"/>
            </a:endParaRPr>
          </a:p>
          <a:p>
            <a:pPr marR="48895" algn="ctr">
              <a:lnSpc>
                <a:spcPct val="100000"/>
              </a:lnSpc>
              <a:spcBef>
                <a:spcPts val="350"/>
              </a:spcBef>
            </a:pPr>
            <a:r>
              <a:rPr sz="1400" dirty="0">
                <a:latin typeface="メイリオ"/>
                <a:cs typeface="メイリオ"/>
              </a:rPr>
              <a:t>現状分析～計画策定～</a:t>
            </a:r>
            <a:r>
              <a:rPr sz="1400" spc="-15" dirty="0">
                <a:latin typeface="メイリオ"/>
                <a:cs typeface="メイリオ"/>
              </a:rPr>
              <a:t>事</a:t>
            </a:r>
            <a:r>
              <a:rPr sz="1400" dirty="0">
                <a:latin typeface="メイリオ"/>
                <a:cs typeface="メイリオ"/>
              </a:rPr>
              <a:t>業の</a:t>
            </a:r>
            <a:r>
              <a:rPr sz="1400" spc="-15" dirty="0">
                <a:latin typeface="メイリオ"/>
                <a:cs typeface="メイリオ"/>
              </a:rPr>
              <a:t>実</a:t>
            </a:r>
            <a:r>
              <a:rPr sz="1400" dirty="0">
                <a:latin typeface="メイリオ"/>
                <a:cs typeface="メイリオ"/>
              </a:rPr>
              <a:t>行ま</a:t>
            </a:r>
            <a:r>
              <a:rPr sz="1400" spc="-15" dirty="0">
                <a:latin typeface="メイリオ"/>
                <a:cs typeface="メイリオ"/>
              </a:rPr>
              <a:t>で</a:t>
            </a:r>
            <a:r>
              <a:rPr sz="1400" dirty="0">
                <a:latin typeface="メイリオ"/>
                <a:cs typeface="メイリオ"/>
              </a:rPr>
              <a:t>伴走</a:t>
            </a:r>
            <a:r>
              <a:rPr sz="1400" spc="-15" dirty="0">
                <a:latin typeface="メイリオ"/>
                <a:cs typeface="メイリオ"/>
              </a:rPr>
              <a:t>し</a:t>
            </a:r>
            <a:r>
              <a:rPr sz="1400" dirty="0">
                <a:latin typeface="メイリオ"/>
                <a:cs typeface="メイリオ"/>
              </a:rPr>
              <a:t>て支援</a:t>
            </a:r>
            <a:endParaRPr sz="1400">
              <a:latin typeface="メイリオ"/>
              <a:cs typeface="メイリオ"/>
            </a:endParaRPr>
          </a:p>
        </p:txBody>
      </p:sp>
      <p:sp>
        <p:nvSpPr>
          <p:cNvPr id="19" name="object 19"/>
          <p:cNvSpPr/>
          <p:nvPr/>
        </p:nvSpPr>
        <p:spPr>
          <a:xfrm>
            <a:off x="7184135" y="2964179"/>
            <a:ext cx="742315" cy="1329055"/>
          </a:xfrm>
          <a:custGeom>
            <a:avLst/>
            <a:gdLst/>
            <a:ahLst/>
            <a:cxnLst/>
            <a:rect l="l" t="t" r="r" b="b"/>
            <a:pathLst>
              <a:path w="742315" h="1329054">
                <a:moveTo>
                  <a:pt x="371094" y="0"/>
                </a:moveTo>
                <a:lnTo>
                  <a:pt x="0" y="0"/>
                </a:lnTo>
                <a:lnTo>
                  <a:pt x="0" y="1328928"/>
                </a:lnTo>
                <a:lnTo>
                  <a:pt x="371094" y="1328928"/>
                </a:lnTo>
                <a:lnTo>
                  <a:pt x="742188" y="664464"/>
                </a:lnTo>
                <a:lnTo>
                  <a:pt x="371094" y="0"/>
                </a:lnTo>
                <a:close/>
              </a:path>
            </a:pathLst>
          </a:custGeom>
          <a:solidFill>
            <a:srgbClr val="F79646"/>
          </a:solidFill>
        </p:spPr>
        <p:txBody>
          <a:bodyPr wrap="square" lIns="0" tIns="0" rIns="0" bIns="0" rtlCol="0"/>
          <a:lstStyle/>
          <a:p>
            <a:endParaRPr/>
          </a:p>
        </p:txBody>
      </p:sp>
      <p:sp>
        <p:nvSpPr>
          <p:cNvPr id="20" name="object 20"/>
          <p:cNvSpPr txBox="1"/>
          <p:nvPr/>
        </p:nvSpPr>
        <p:spPr>
          <a:xfrm>
            <a:off x="7262596" y="3482022"/>
            <a:ext cx="38227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メイリオ"/>
                <a:cs typeface="メイリオ"/>
              </a:rPr>
              <a:t>結果</a:t>
            </a:r>
            <a:endParaRPr sz="1400">
              <a:latin typeface="メイリオ"/>
              <a:cs typeface="メイリオ"/>
            </a:endParaRPr>
          </a:p>
        </p:txBody>
      </p:sp>
      <p:sp>
        <p:nvSpPr>
          <p:cNvPr id="21" name="object 21"/>
          <p:cNvSpPr txBox="1"/>
          <p:nvPr/>
        </p:nvSpPr>
        <p:spPr>
          <a:xfrm>
            <a:off x="211836" y="2586227"/>
            <a:ext cx="2725420" cy="311150"/>
          </a:xfrm>
          <a:prstGeom prst="rect">
            <a:avLst/>
          </a:prstGeom>
          <a:solidFill>
            <a:srgbClr val="E3562F"/>
          </a:solidFill>
        </p:spPr>
        <p:txBody>
          <a:bodyPr vert="horz" wrap="square" lIns="0" tIns="1905" rIns="0" bIns="0" rtlCol="0">
            <a:spAutoFit/>
          </a:bodyPr>
          <a:lstStyle/>
          <a:p>
            <a:pPr marL="90805">
              <a:lnSpc>
                <a:spcPct val="100000"/>
              </a:lnSpc>
              <a:spcBef>
                <a:spcPts val="15"/>
              </a:spcBef>
            </a:pPr>
            <a:r>
              <a:rPr sz="1600" b="1" spc="-5" dirty="0">
                <a:solidFill>
                  <a:srgbClr val="FFFFFF"/>
                </a:solidFill>
                <a:latin typeface="メイリオ"/>
                <a:cs typeface="メイリオ"/>
              </a:rPr>
              <a:t>１．事業の流れ</a:t>
            </a:r>
            <a:endParaRPr sz="1600">
              <a:latin typeface="メイリオ"/>
              <a:cs typeface="メイリオ"/>
            </a:endParaRPr>
          </a:p>
        </p:txBody>
      </p:sp>
      <p:sp>
        <p:nvSpPr>
          <p:cNvPr id="22" name="object 22"/>
          <p:cNvSpPr txBox="1"/>
          <p:nvPr/>
        </p:nvSpPr>
        <p:spPr>
          <a:xfrm>
            <a:off x="4383587" y="5805685"/>
            <a:ext cx="5408238" cy="868828"/>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公募：３月開始予定、採択：６月</a:t>
            </a:r>
            <a:r>
              <a:rPr sz="1600" b="1" dirty="0">
                <a:latin typeface="メイリオ"/>
                <a:cs typeface="メイリオ"/>
              </a:rPr>
              <a:t>予</a:t>
            </a:r>
            <a:r>
              <a:rPr sz="1600" b="1" spc="-5" dirty="0">
                <a:latin typeface="メイリオ"/>
                <a:cs typeface="メイリオ"/>
              </a:rPr>
              <a:t>定</a:t>
            </a:r>
            <a:endParaRPr sz="1600" dirty="0">
              <a:latin typeface="メイリオ"/>
              <a:cs typeface="メイリオ"/>
            </a:endParaRPr>
          </a:p>
          <a:p>
            <a:pPr marL="12700">
              <a:lnSpc>
                <a:spcPct val="100000"/>
              </a:lnSpc>
            </a:pPr>
            <a:r>
              <a:rPr sz="1600" b="1" spc="-5" dirty="0">
                <a:solidFill>
                  <a:srgbClr val="FF0000"/>
                </a:solidFill>
                <a:latin typeface="メイリオ"/>
                <a:cs typeface="メイリオ"/>
              </a:rPr>
              <a:t>お近くの商工会・商工会議所へお</a:t>
            </a:r>
            <a:r>
              <a:rPr sz="1600" b="1" dirty="0">
                <a:solidFill>
                  <a:srgbClr val="FF0000"/>
                </a:solidFill>
                <a:latin typeface="メイリオ"/>
                <a:cs typeface="メイリオ"/>
              </a:rPr>
              <a:t>た</a:t>
            </a:r>
            <a:r>
              <a:rPr sz="1600" b="1" spc="-5" dirty="0">
                <a:solidFill>
                  <a:srgbClr val="FF0000"/>
                </a:solidFill>
                <a:latin typeface="メイリオ"/>
                <a:cs typeface="メイリオ"/>
              </a:rPr>
              <a:t>ずね</a:t>
            </a:r>
            <a:r>
              <a:rPr sz="1600" b="1" dirty="0">
                <a:solidFill>
                  <a:srgbClr val="FF0000"/>
                </a:solidFill>
                <a:latin typeface="メイリオ"/>
                <a:cs typeface="メイリオ"/>
              </a:rPr>
              <a:t>く</a:t>
            </a:r>
            <a:r>
              <a:rPr sz="1600" b="1" spc="-5" dirty="0">
                <a:solidFill>
                  <a:srgbClr val="FF0000"/>
                </a:solidFill>
                <a:latin typeface="メイリオ"/>
                <a:cs typeface="メイリオ"/>
              </a:rPr>
              <a:t>ださ</a:t>
            </a:r>
            <a:r>
              <a:rPr sz="1600" b="1" dirty="0">
                <a:solidFill>
                  <a:srgbClr val="FF0000"/>
                </a:solidFill>
                <a:latin typeface="メイリオ"/>
                <a:cs typeface="メイリオ"/>
              </a:rPr>
              <a:t>い</a:t>
            </a:r>
            <a:r>
              <a:rPr sz="1600" b="1" spc="-5" dirty="0">
                <a:solidFill>
                  <a:srgbClr val="FF0000"/>
                </a:solidFill>
                <a:latin typeface="メイリオ"/>
                <a:cs typeface="メイリオ"/>
              </a:rPr>
              <a:t>。</a:t>
            </a:r>
            <a:endParaRPr sz="1600" dirty="0">
              <a:latin typeface="メイリオ"/>
              <a:cs typeface="メイリオ"/>
            </a:endParaRPr>
          </a:p>
          <a:p>
            <a:pPr marL="73660">
              <a:lnSpc>
                <a:spcPct val="100000"/>
              </a:lnSpc>
              <a:spcBef>
                <a:spcPts val="235"/>
              </a:spcBef>
            </a:pPr>
            <a:r>
              <a:rPr sz="1100" dirty="0">
                <a:latin typeface="メイリオ"/>
                <a:cs typeface="メイリオ"/>
              </a:rPr>
              <a:t>※</a:t>
            </a:r>
            <a:r>
              <a:rPr sz="1100" spc="190" dirty="0">
                <a:latin typeface="メイリオ"/>
                <a:cs typeface="メイリオ"/>
              </a:rPr>
              <a:t> </a:t>
            </a:r>
            <a:r>
              <a:rPr sz="1100" dirty="0">
                <a:latin typeface="メイリオ"/>
                <a:cs typeface="メイリオ"/>
              </a:rPr>
              <a:t>お近く</a:t>
            </a:r>
            <a:r>
              <a:rPr sz="1100" spc="65" dirty="0">
                <a:latin typeface="メイリオ"/>
                <a:cs typeface="メイリオ"/>
              </a:rPr>
              <a:t>の商工会・商工</a:t>
            </a:r>
            <a:r>
              <a:rPr sz="1100" spc="50" dirty="0">
                <a:latin typeface="メイリオ"/>
                <a:cs typeface="メイリオ"/>
              </a:rPr>
              <a:t>会</a:t>
            </a:r>
            <a:r>
              <a:rPr sz="1100" dirty="0">
                <a:latin typeface="メイリオ"/>
                <a:cs typeface="メイリオ"/>
              </a:rPr>
              <a:t>議所</a:t>
            </a:r>
            <a:r>
              <a:rPr sz="1100" spc="-15" dirty="0">
                <a:latin typeface="メイリオ"/>
                <a:cs typeface="メイリオ"/>
              </a:rPr>
              <a:t>は</a:t>
            </a:r>
            <a:r>
              <a:rPr sz="1100" dirty="0">
                <a:latin typeface="メイリオ"/>
                <a:cs typeface="メイリオ"/>
              </a:rPr>
              <a:t>、商</a:t>
            </a:r>
            <a:r>
              <a:rPr sz="1100" spc="-15" dirty="0">
                <a:latin typeface="メイリオ"/>
                <a:cs typeface="メイリオ"/>
              </a:rPr>
              <a:t>工</a:t>
            </a:r>
            <a:r>
              <a:rPr sz="1100" dirty="0">
                <a:latin typeface="メイリオ"/>
                <a:cs typeface="メイリオ"/>
              </a:rPr>
              <a:t>会検</a:t>
            </a:r>
            <a:r>
              <a:rPr sz="1100" spc="-15" dirty="0">
                <a:latin typeface="メイリオ"/>
                <a:cs typeface="メイリオ"/>
              </a:rPr>
              <a:t>索</a:t>
            </a:r>
            <a:r>
              <a:rPr sz="1100" dirty="0">
                <a:latin typeface="メイリオ"/>
                <a:cs typeface="メイリオ"/>
              </a:rPr>
              <a:t>サイ</a:t>
            </a:r>
            <a:r>
              <a:rPr sz="1100" spc="-15" dirty="0">
                <a:latin typeface="メイリオ"/>
                <a:cs typeface="メイリオ"/>
              </a:rPr>
              <a:t>ト</a:t>
            </a:r>
            <a:r>
              <a:rPr sz="1100" spc="200" dirty="0">
                <a:latin typeface="メイリオ"/>
                <a:cs typeface="メイリオ"/>
              </a:rPr>
              <a:t>・商</a:t>
            </a:r>
            <a:r>
              <a:rPr sz="1100" spc="185" dirty="0">
                <a:latin typeface="メイリオ"/>
                <a:cs typeface="メイリオ"/>
              </a:rPr>
              <a:t>工</a:t>
            </a:r>
            <a:r>
              <a:rPr sz="1100" dirty="0">
                <a:latin typeface="メイリオ"/>
                <a:cs typeface="メイリオ"/>
              </a:rPr>
              <a:t>会議</a:t>
            </a:r>
            <a:r>
              <a:rPr sz="1100" spc="-15" dirty="0">
                <a:latin typeface="メイリオ"/>
                <a:cs typeface="メイリオ"/>
              </a:rPr>
              <a:t>所</a:t>
            </a:r>
            <a:r>
              <a:rPr sz="1100" dirty="0">
                <a:latin typeface="メイリオ"/>
                <a:cs typeface="メイリオ"/>
              </a:rPr>
              <a:t>検索</a:t>
            </a:r>
            <a:r>
              <a:rPr sz="1100" spc="-15" dirty="0">
                <a:latin typeface="メイリオ"/>
                <a:cs typeface="メイリオ"/>
              </a:rPr>
              <a:t>サ</a:t>
            </a:r>
            <a:r>
              <a:rPr sz="1100" dirty="0">
                <a:latin typeface="メイリオ"/>
                <a:cs typeface="メイリオ"/>
              </a:rPr>
              <a:t>イト</a:t>
            </a:r>
            <a:r>
              <a:rPr sz="1100" spc="-1090" dirty="0">
                <a:latin typeface="メイリオ"/>
                <a:cs typeface="メイリオ"/>
              </a:rPr>
              <a:t>で</a:t>
            </a:r>
            <a:endParaRPr sz="1100" dirty="0">
              <a:latin typeface="メイリオ"/>
              <a:cs typeface="メイリオ"/>
            </a:endParaRPr>
          </a:p>
        </p:txBody>
      </p:sp>
      <p:sp>
        <p:nvSpPr>
          <p:cNvPr id="23" name="object 23"/>
          <p:cNvSpPr txBox="1"/>
          <p:nvPr/>
        </p:nvSpPr>
        <p:spPr>
          <a:xfrm>
            <a:off x="4454271" y="6664325"/>
            <a:ext cx="72644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メイリオ"/>
                <a:cs typeface="メイリオ"/>
              </a:rPr>
              <a:t>ください。</a:t>
            </a:r>
          </a:p>
        </p:txBody>
      </p:sp>
      <p:sp>
        <p:nvSpPr>
          <p:cNvPr id="24" name="object 24"/>
          <p:cNvSpPr txBox="1">
            <a:spLocks noGrp="1"/>
          </p:cNvSpPr>
          <p:nvPr>
            <p:ph type="title"/>
          </p:nvPr>
        </p:nvSpPr>
        <p:spPr>
          <a:xfrm>
            <a:off x="355600" y="136599"/>
            <a:ext cx="58166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施策②－３	小規模事業者の販路開拓支援</a:t>
            </a:r>
          </a:p>
        </p:txBody>
      </p:sp>
      <p:sp>
        <p:nvSpPr>
          <p:cNvPr id="25" name="object 25"/>
          <p:cNvSpPr txBox="1"/>
          <p:nvPr/>
        </p:nvSpPr>
        <p:spPr>
          <a:xfrm>
            <a:off x="405809" y="4688775"/>
            <a:ext cx="1851660" cy="269240"/>
          </a:xfrm>
          <a:prstGeom prst="rect">
            <a:avLst/>
          </a:prstGeom>
        </p:spPr>
        <p:txBody>
          <a:bodyPr vert="horz" wrap="square" lIns="0" tIns="12065" rIns="0" bIns="0" rtlCol="0">
            <a:spAutoFit/>
          </a:bodyPr>
          <a:lstStyle/>
          <a:p>
            <a:pPr marL="12700">
              <a:lnSpc>
                <a:spcPct val="100000"/>
              </a:lnSpc>
              <a:spcBef>
                <a:spcPts val="95"/>
              </a:spcBef>
              <a:tabLst>
                <a:tab pos="419100" algn="l"/>
                <a:tab pos="824865" algn="l"/>
              </a:tabLst>
            </a:pPr>
            <a:r>
              <a:rPr sz="1600" spc="-5" dirty="0">
                <a:latin typeface="メイリオ"/>
                <a:cs typeface="メイリオ"/>
              </a:rPr>
              <a:t>補	助	率：</a:t>
            </a:r>
            <a:r>
              <a:rPr sz="1600" b="1" spc="-5" dirty="0">
                <a:latin typeface="メイリオ"/>
                <a:cs typeface="メイリオ"/>
              </a:rPr>
              <a:t>２／３</a:t>
            </a:r>
            <a:endParaRPr sz="1600">
              <a:latin typeface="メイリオ"/>
              <a:cs typeface="メイリオ"/>
            </a:endParaRPr>
          </a:p>
        </p:txBody>
      </p:sp>
      <p:sp>
        <p:nvSpPr>
          <p:cNvPr id="26" name="object 26"/>
          <p:cNvSpPr txBox="1"/>
          <p:nvPr/>
        </p:nvSpPr>
        <p:spPr>
          <a:xfrm>
            <a:off x="405809" y="4932613"/>
            <a:ext cx="5593715"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メイリオ"/>
                <a:cs typeface="メイリオ"/>
              </a:rPr>
              <a:t>補助上限額：</a:t>
            </a:r>
            <a:r>
              <a:rPr sz="1600" b="1" spc="-5" dirty="0">
                <a:latin typeface="メイリオ"/>
                <a:cs typeface="メイリオ"/>
              </a:rPr>
              <a:t>５０万円</a:t>
            </a:r>
            <a:endParaRPr sz="1600">
              <a:latin typeface="メイリオ"/>
              <a:cs typeface="メイリオ"/>
            </a:endParaRPr>
          </a:p>
          <a:p>
            <a:pPr marL="1231265">
              <a:lnSpc>
                <a:spcPct val="100000"/>
              </a:lnSpc>
            </a:pPr>
            <a:r>
              <a:rPr sz="1600" b="1" spc="-5" dirty="0">
                <a:latin typeface="メイリオ"/>
                <a:cs typeface="メイリオ"/>
              </a:rPr>
              <a:t>５００万円</a:t>
            </a:r>
            <a:r>
              <a:rPr sz="1600" spc="-5" dirty="0">
                <a:latin typeface="メイリオ"/>
                <a:cs typeface="メイリオ"/>
              </a:rPr>
              <a:t>（複数の事業者が連携</a:t>
            </a:r>
            <a:r>
              <a:rPr sz="1600" dirty="0">
                <a:latin typeface="メイリオ"/>
                <a:cs typeface="メイリオ"/>
              </a:rPr>
              <a:t>し</a:t>
            </a:r>
            <a:r>
              <a:rPr sz="1600" spc="-5" dirty="0">
                <a:latin typeface="メイリオ"/>
                <a:cs typeface="メイリオ"/>
              </a:rPr>
              <a:t>た共</a:t>
            </a:r>
            <a:r>
              <a:rPr sz="1600" dirty="0">
                <a:latin typeface="メイリオ"/>
                <a:cs typeface="メイリオ"/>
              </a:rPr>
              <a:t>同</a:t>
            </a:r>
            <a:r>
              <a:rPr sz="1600" spc="-5" dirty="0">
                <a:latin typeface="メイリオ"/>
                <a:cs typeface="メイリオ"/>
              </a:rPr>
              <a:t>事業)</a:t>
            </a:r>
            <a:endParaRPr sz="1600">
              <a:latin typeface="メイリオ"/>
              <a:cs typeface="メイリオ"/>
            </a:endParaRPr>
          </a:p>
        </p:txBody>
      </p:sp>
      <p:sp>
        <p:nvSpPr>
          <p:cNvPr id="27" name="object 27"/>
          <p:cNvSpPr txBox="1"/>
          <p:nvPr/>
        </p:nvSpPr>
        <p:spPr>
          <a:xfrm>
            <a:off x="6387509" y="5200839"/>
            <a:ext cx="212852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※（５０万円</a:t>
            </a:r>
            <a:r>
              <a:rPr sz="1400" spc="-5" dirty="0">
                <a:latin typeface="メイリオ"/>
                <a:cs typeface="メイリオ"/>
              </a:rPr>
              <a:t>×</a:t>
            </a:r>
            <a:r>
              <a:rPr sz="1400" dirty="0">
                <a:latin typeface="メイリオ"/>
                <a:cs typeface="メイリオ"/>
              </a:rPr>
              <a:t>事業者</a:t>
            </a:r>
            <a:r>
              <a:rPr sz="1400" spc="-15" dirty="0">
                <a:latin typeface="メイリオ"/>
                <a:cs typeface="メイリオ"/>
              </a:rPr>
              <a:t>数</a:t>
            </a:r>
            <a:r>
              <a:rPr sz="1400" dirty="0">
                <a:latin typeface="メイリオ"/>
                <a:cs typeface="メイリオ"/>
              </a:rPr>
              <a:t>）</a:t>
            </a:r>
            <a:endParaRPr sz="1400">
              <a:latin typeface="メイリオ"/>
              <a:cs typeface="メイリオ"/>
            </a:endParaRPr>
          </a:p>
        </p:txBody>
      </p:sp>
      <p:sp>
        <p:nvSpPr>
          <p:cNvPr id="28" name="object 28"/>
          <p:cNvSpPr txBox="1"/>
          <p:nvPr/>
        </p:nvSpPr>
        <p:spPr>
          <a:xfrm>
            <a:off x="6176771" y="117347"/>
            <a:ext cx="3615054" cy="737870"/>
          </a:xfrm>
          <a:prstGeom prst="rect">
            <a:avLst/>
          </a:prstGeom>
          <a:ln w="9144">
            <a:solidFill>
              <a:srgbClr val="000000"/>
            </a:solidFill>
          </a:ln>
        </p:spPr>
        <p:txBody>
          <a:bodyPr vert="horz" wrap="square" lIns="0" tIns="28575" rIns="0" bIns="0" rtlCol="0">
            <a:spAutoFit/>
          </a:bodyPr>
          <a:lstStyle/>
          <a:p>
            <a:pPr marL="91440">
              <a:lnSpc>
                <a:spcPct val="100000"/>
              </a:lnSpc>
              <a:spcBef>
                <a:spcPts val="225"/>
              </a:spcBef>
            </a:pPr>
            <a:r>
              <a:rPr sz="1400" b="1" dirty="0">
                <a:latin typeface="メイリオ"/>
                <a:cs typeface="メイリオ"/>
              </a:rPr>
              <a:t>お問い合わせ先</a:t>
            </a:r>
            <a:endParaRPr sz="1400">
              <a:latin typeface="メイリオ"/>
              <a:cs typeface="メイリオ"/>
            </a:endParaRPr>
          </a:p>
          <a:p>
            <a:pPr marL="91440" marR="349885" indent="-635">
              <a:lnSpc>
                <a:spcPct val="100000"/>
              </a:lnSpc>
              <a:tabLst>
                <a:tab pos="1706880" algn="l"/>
              </a:tabLst>
            </a:pPr>
            <a:r>
              <a:rPr sz="1400" b="1" dirty="0">
                <a:latin typeface="メイリオ"/>
                <a:cs typeface="メイリオ"/>
              </a:rPr>
              <a:t>全国商工会連合会	：</a:t>
            </a:r>
            <a:r>
              <a:rPr sz="1400" b="1" spc="-5" dirty="0">
                <a:solidFill>
                  <a:srgbClr val="FF0000"/>
                </a:solidFill>
                <a:latin typeface="メイリオ"/>
                <a:cs typeface="メイリオ"/>
              </a:rPr>
              <a:t>03</a:t>
            </a:r>
            <a:r>
              <a:rPr sz="1400" b="1" dirty="0">
                <a:solidFill>
                  <a:srgbClr val="FF0000"/>
                </a:solidFill>
                <a:latin typeface="メイリオ"/>
                <a:cs typeface="メイリオ"/>
              </a:rPr>
              <a:t>-</a:t>
            </a:r>
            <a:r>
              <a:rPr sz="1400" b="1" spc="-5" dirty="0">
                <a:solidFill>
                  <a:srgbClr val="FF0000"/>
                </a:solidFill>
                <a:latin typeface="メイリオ"/>
                <a:cs typeface="メイリオ"/>
              </a:rPr>
              <a:t>6268</a:t>
            </a:r>
            <a:r>
              <a:rPr sz="1400" b="1" dirty="0">
                <a:solidFill>
                  <a:srgbClr val="FF0000"/>
                </a:solidFill>
                <a:latin typeface="メイリオ"/>
                <a:cs typeface="メイリオ"/>
              </a:rPr>
              <a:t>-</a:t>
            </a:r>
            <a:r>
              <a:rPr sz="1400" b="1" spc="-5" dirty="0">
                <a:solidFill>
                  <a:srgbClr val="FF0000"/>
                </a:solidFill>
                <a:latin typeface="メイリオ"/>
                <a:cs typeface="メイリオ"/>
              </a:rPr>
              <a:t>0088 </a:t>
            </a:r>
            <a:r>
              <a:rPr sz="1400" b="1" dirty="0">
                <a:latin typeface="メイリオ"/>
                <a:cs typeface="メイリオ"/>
              </a:rPr>
              <a:t>日本商工会議所	：</a:t>
            </a:r>
            <a:r>
              <a:rPr sz="1400" b="1" spc="-5" dirty="0">
                <a:solidFill>
                  <a:srgbClr val="FF0000"/>
                </a:solidFill>
                <a:latin typeface="メイリオ"/>
                <a:cs typeface="メイリオ"/>
              </a:rPr>
              <a:t>03</a:t>
            </a:r>
            <a:r>
              <a:rPr sz="1400" b="1" dirty="0">
                <a:solidFill>
                  <a:srgbClr val="FF0000"/>
                </a:solidFill>
                <a:latin typeface="メイリオ"/>
                <a:cs typeface="メイリオ"/>
              </a:rPr>
              <a:t>-</a:t>
            </a:r>
            <a:r>
              <a:rPr sz="1400" b="1" spc="-5" dirty="0">
                <a:solidFill>
                  <a:srgbClr val="FF0000"/>
                </a:solidFill>
                <a:latin typeface="メイリオ"/>
                <a:cs typeface="メイリオ"/>
              </a:rPr>
              <a:t>3283</a:t>
            </a:r>
            <a:r>
              <a:rPr sz="1400" b="1" dirty="0">
                <a:solidFill>
                  <a:srgbClr val="FF0000"/>
                </a:solidFill>
                <a:latin typeface="メイリオ"/>
                <a:cs typeface="メイリオ"/>
              </a:rPr>
              <a:t>-</a:t>
            </a:r>
            <a:r>
              <a:rPr sz="1400" b="1" spc="-5" dirty="0">
                <a:solidFill>
                  <a:srgbClr val="FF0000"/>
                </a:solidFill>
                <a:latin typeface="メイリオ"/>
                <a:cs typeface="メイリオ"/>
              </a:rPr>
              <a:t>7823</a:t>
            </a:r>
            <a:endParaRPr sz="1400">
              <a:latin typeface="メイリオ"/>
              <a:cs typeface="メイリオ"/>
            </a:endParaRPr>
          </a:p>
        </p:txBody>
      </p:sp>
      <p:sp>
        <p:nvSpPr>
          <p:cNvPr id="29" name="object 29"/>
          <p:cNvSpPr txBox="1"/>
          <p:nvPr/>
        </p:nvSpPr>
        <p:spPr>
          <a:xfrm>
            <a:off x="263700" y="805904"/>
            <a:ext cx="9434830" cy="1687195"/>
          </a:xfrm>
          <a:prstGeom prst="rect">
            <a:avLst/>
          </a:prstGeom>
        </p:spPr>
        <p:txBody>
          <a:bodyPr vert="horz" wrap="square" lIns="0" tIns="29844" rIns="0" bIns="0" rtlCol="0">
            <a:spAutoFit/>
          </a:bodyPr>
          <a:lstStyle/>
          <a:p>
            <a:pPr marL="12700">
              <a:lnSpc>
                <a:spcPct val="100000"/>
              </a:lnSpc>
              <a:spcBef>
                <a:spcPts val="234"/>
              </a:spcBef>
            </a:pPr>
            <a:r>
              <a:rPr b="1" dirty="0">
                <a:solidFill>
                  <a:srgbClr val="FFFFFF"/>
                </a:solidFill>
                <a:latin typeface="メイリオ"/>
                <a:cs typeface="メイリオ"/>
              </a:rPr>
              <a:t>小規模事業者持続化補</a:t>
            </a:r>
            <a:r>
              <a:rPr b="1" spc="-15" dirty="0">
                <a:solidFill>
                  <a:srgbClr val="FFFFFF"/>
                </a:solidFill>
                <a:latin typeface="メイリオ"/>
                <a:cs typeface="メイリオ"/>
              </a:rPr>
              <a:t>助</a:t>
            </a:r>
            <a:r>
              <a:rPr b="1" dirty="0">
                <a:solidFill>
                  <a:srgbClr val="FFFFFF"/>
                </a:solidFill>
                <a:latin typeface="メイリオ"/>
                <a:cs typeface="メイリオ"/>
              </a:rPr>
              <a:t>金</a:t>
            </a:r>
            <a:endParaRPr dirty="0">
              <a:latin typeface="メイリオ"/>
              <a:cs typeface="メイリオ"/>
            </a:endParaRPr>
          </a:p>
          <a:p>
            <a:pPr marL="1819910" marR="5080" indent="1243330">
              <a:lnSpc>
                <a:spcPct val="100000"/>
              </a:lnSpc>
              <a:spcBef>
                <a:spcPts val="95"/>
              </a:spcBef>
              <a:tabLst>
                <a:tab pos="4017645" algn="l"/>
                <a:tab pos="7927975" algn="l"/>
                <a:tab pos="7985759" algn="l"/>
              </a:tabLst>
            </a:pPr>
            <a:r>
              <a:rPr sz="1400" b="1" dirty="0">
                <a:solidFill>
                  <a:srgbClr val="FFFFFF"/>
                </a:solidFill>
                <a:latin typeface="メイリオ"/>
                <a:cs typeface="メイリオ"/>
              </a:rPr>
              <a:t>平成</a:t>
            </a:r>
            <a:r>
              <a:rPr sz="1400" b="1" spc="-5" dirty="0">
                <a:solidFill>
                  <a:srgbClr val="FFFFFF"/>
                </a:solidFill>
                <a:latin typeface="メイリオ"/>
                <a:cs typeface="メイリオ"/>
              </a:rPr>
              <a:t>30</a:t>
            </a:r>
            <a:r>
              <a:rPr sz="1400" b="1" dirty="0">
                <a:solidFill>
                  <a:srgbClr val="FFFFFF"/>
                </a:solidFill>
                <a:latin typeface="メイリオ"/>
                <a:cs typeface="メイリオ"/>
              </a:rPr>
              <a:t>年度第</a:t>
            </a:r>
            <a:r>
              <a:rPr sz="1400" b="1" spc="-5" dirty="0">
                <a:solidFill>
                  <a:srgbClr val="FFFFFF"/>
                </a:solidFill>
                <a:latin typeface="メイリオ"/>
                <a:cs typeface="メイリオ"/>
              </a:rPr>
              <a:t>2</a:t>
            </a:r>
            <a:r>
              <a:rPr sz="1400" b="1" dirty="0">
                <a:solidFill>
                  <a:srgbClr val="FFFFFF"/>
                </a:solidFill>
                <a:latin typeface="メイリオ"/>
                <a:cs typeface="メイリオ"/>
              </a:rPr>
              <a:t>次補正予算額 </a:t>
            </a:r>
            <a:r>
              <a:rPr sz="1400" b="1" spc="-45" dirty="0">
                <a:solidFill>
                  <a:srgbClr val="FFFFFF"/>
                </a:solidFill>
                <a:latin typeface="メイリオ"/>
                <a:cs typeface="メイリオ"/>
              </a:rPr>
              <a:t> </a:t>
            </a:r>
            <a:r>
              <a:rPr sz="1400" b="1" dirty="0">
                <a:solidFill>
                  <a:srgbClr val="FFFFFF"/>
                </a:solidFill>
                <a:latin typeface="メイリオ"/>
                <a:cs typeface="メイリオ"/>
              </a:rPr>
              <a:t>中小企業生産性革命推</a:t>
            </a:r>
            <a:r>
              <a:rPr sz="1400" b="1" spc="-15" dirty="0">
                <a:solidFill>
                  <a:srgbClr val="FFFFFF"/>
                </a:solidFill>
                <a:latin typeface="メイリオ"/>
                <a:cs typeface="メイリオ"/>
              </a:rPr>
              <a:t>進</a:t>
            </a:r>
            <a:r>
              <a:rPr sz="1400" b="1" dirty="0">
                <a:solidFill>
                  <a:srgbClr val="FFFFFF"/>
                </a:solidFill>
                <a:latin typeface="メイリオ"/>
                <a:cs typeface="メイリオ"/>
              </a:rPr>
              <a:t>事業		</a:t>
            </a:r>
            <a:r>
              <a:rPr sz="1400" b="1" spc="-5" dirty="0">
                <a:solidFill>
                  <a:srgbClr val="FFFFFF"/>
                </a:solidFill>
                <a:latin typeface="メイリオ"/>
                <a:cs typeface="メイリオ"/>
              </a:rPr>
              <a:t>1</a:t>
            </a:r>
            <a:r>
              <a:rPr sz="1400" b="1" spc="0" dirty="0">
                <a:solidFill>
                  <a:srgbClr val="FFFFFF"/>
                </a:solidFill>
                <a:latin typeface="メイリオ"/>
                <a:cs typeface="メイリオ"/>
              </a:rPr>
              <a:t>,</a:t>
            </a:r>
            <a:r>
              <a:rPr sz="1400" b="1" spc="-5" dirty="0">
                <a:solidFill>
                  <a:srgbClr val="FFFFFF"/>
                </a:solidFill>
                <a:latin typeface="メイリオ"/>
                <a:cs typeface="メイリオ"/>
              </a:rPr>
              <a:t>100</a:t>
            </a:r>
            <a:r>
              <a:rPr sz="1400" b="1" dirty="0">
                <a:solidFill>
                  <a:srgbClr val="FFFFFF"/>
                </a:solidFill>
                <a:latin typeface="メイリオ"/>
                <a:cs typeface="メイリオ"/>
              </a:rPr>
              <a:t>億円の内数 平成</a:t>
            </a:r>
            <a:r>
              <a:rPr sz="1400" b="1" spc="-5" dirty="0">
                <a:solidFill>
                  <a:srgbClr val="FFFFFF"/>
                </a:solidFill>
                <a:latin typeface="メイリオ"/>
                <a:cs typeface="メイリオ"/>
              </a:rPr>
              <a:t>31</a:t>
            </a:r>
            <a:r>
              <a:rPr sz="1400" b="1" dirty="0">
                <a:solidFill>
                  <a:srgbClr val="FFFFFF"/>
                </a:solidFill>
                <a:latin typeface="メイリオ"/>
                <a:cs typeface="メイリオ"/>
              </a:rPr>
              <a:t>年度当初予算案額	地方公共団体による</a:t>
            </a:r>
            <a:r>
              <a:rPr sz="1400" b="1" spc="-15" dirty="0">
                <a:solidFill>
                  <a:srgbClr val="FFFFFF"/>
                </a:solidFill>
                <a:latin typeface="メイリオ"/>
                <a:cs typeface="メイリオ"/>
              </a:rPr>
              <a:t>小</a:t>
            </a:r>
            <a:r>
              <a:rPr sz="1400" b="1" dirty="0">
                <a:solidFill>
                  <a:srgbClr val="FFFFFF"/>
                </a:solidFill>
                <a:latin typeface="メイリオ"/>
                <a:cs typeface="メイリオ"/>
              </a:rPr>
              <a:t>規模</a:t>
            </a:r>
            <a:r>
              <a:rPr sz="1400" b="1" spc="-15" dirty="0">
                <a:solidFill>
                  <a:srgbClr val="FFFFFF"/>
                </a:solidFill>
                <a:latin typeface="メイリオ"/>
                <a:cs typeface="メイリオ"/>
              </a:rPr>
              <a:t>事</a:t>
            </a:r>
            <a:r>
              <a:rPr sz="1400" b="1" dirty="0">
                <a:solidFill>
                  <a:srgbClr val="FFFFFF"/>
                </a:solidFill>
                <a:latin typeface="メイリオ"/>
                <a:cs typeface="メイリオ"/>
              </a:rPr>
              <a:t>業者</a:t>
            </a:r>
            <a:r>
              <a:rPr sz="1400" b="1" spc="-15" dirty="0">
                <a:solidFill>
                  <a:srgbClr val="FFFFFF"/>
                </a:solidFill>
                <a:latin typeface="メイリオ"/>
                <a:cs typeface="メイリオ"/>
              </a:rPr>
              <a:t>支</a:t>
            </a:r>
            <a:r>
              <a:rPr sz="1400" b="1" dirty="0">
                <a:solidFill>
                  <a:srgbClr val="FFFFFF"/>
                </a:solidFill>
                <a:latin typeface="メイリオ"/>
                <a:cs typeface="メイリオ"/>
              </a:rPr>
              <a:t>援推</a:t>
            </a:r>
            <a:r>
              <a:rPr sz="1400" b="1" spc="-15" dirty="0">
                <a:solidFill>
                  <a:srgbClr val="FFFFFF"/>
                </a:solidFill>
                <a:latin typeface="メイリオ"/>
                <a:cs typeface="メイリオ"/>
              </a:rPr>
              <a:t>進</a:t>
            </a:r>
            <a:r>
              <a:rPr sz="1400" b="1" dirty="0">
                <a:solidFill>
                  <a:srgbClr val="FFFFFF"/>
                </a:solidFill>
                <a:latin typeface="メイリオ"/>
                <a:cs typeface="メイリオ"/>
              </a:rPr>
              <a:t>事業	</a:t>
            </a:r>
            <a:r>
              <a:rPr sz="1400" b="1" spc="-5" dirty="0">
                <a:solidFill>
                  <a:srgbClr val="FFFFFF"/>
                </a:solidFill>
                <a:latin typeface="メイリオ"/>
                <a:cs typeface="メイリオ"/>
              </a:rPr>
              <a:t>10</a:t>
            </a:r>
            <a:r>
              <a:rPr sz="1400" b="1" spc="0" dirty="0">
                <a:solidFill>
                  <a:srgbClr val="FFFFFF"/>
                </a:solidFill>
                <a:latin typeface="メイリオ"/>
                <a:cs typeface="メイリオ"/>
              </a:rPr>
              <a:t>.</a:t>
            </a:r>
            <a:r>
              <a:rPr sz="1400" b="1" spc="-5" dirty="0">
                <a:solidFill>
                  <a:srgbClr val="FFFFFF"/>
                </a:solidFill>
                <a:latin typeface="メイリオ"/>
                <a:cs typeface="メイリオ"/>
              </a:rPr>
              <a:t>1</a:t>
            </a:r>
            <a:r>
              <a:rPr sz="1400" b="1" dirty="0">
                <a:solidFill>
                  <a:srgbClr val="FFFFFF"/>
                </a:solidFill>
                <a:latin typeface="メイリオ"/>
                <a:cs typeface="メイリオ"/>
              </a:rPr>
              <a:t>億円（新規）</a:t>
            </a:r>
            <a:endParaRPr sz="1400" dirty="0">
              <a:latin typeface="メイリオ"/>
              <a:cs typeface="メイリオ"/>
            </a:endParaRPr>
          </a:p>
          <a:p>
            <a:pPr marL="12700" marR="74930">
              <a:lnSpc>
                <a:spcPct val="100000"/>
              </a:lnSpc>
              <a:spcBef>
                <a:spcPts val="1330"/>
              </a:spcBef>
            </a:pPr>
            <a:r>
              <a:rPr sz="1600" b="1" spc="-5" dirty="0">
                <a:latin typeface="メイリオ"/>
                <a:cs typeface="メイリオ"/>
              </a:rPr>
              <a:t>小規模事業者が、</a:t>
            </a:r>
            <a:r>
              <a:rPr sz="1600" b="1" spc="-5" dirty="0">
                <a:solidFill>
                  <a:srgbClr val="FF0000"/>
                </a:solidFill>
                <a:latin typeface="メイリオ"/>
                <a:cs typeface="メイリオ"/>
              </a:rPr>
              <a:t>商工会・商工会</a:t>
            </a:r>
            <a:r>
              <a:rPr sz="1600" b="1" dirty="0">
                <a:solidFill>
                  <a:srgbClr val="FF0000"/>
                </a:solidFill>
                <a:latin typeface="メイリオ"/>
                <a:cs typeface="メイリオ"/>
              </a:rPr>
              <a:t>議</a:t>
            </a:r>
            <a:r>
              <a:rPr sz="1600" b="1" spc="-5" dirty="0">
                <a:solidFill>
                  <a:srgbClr val="FF0000"/>
                </a:solidFill>
                <a:latin typeface="メイリオ"/>
                <a:cs typeface="メイリオ"/>
              </a:rPr>
              <a:t>所と</a:t>
            </a:r>
            <a:r>
              <a:rPr sz="1600" b="1" dirty="0">
                <a:solidFill>
                  <a:srgbClr val="FF0000"/>
                </a:solidFill>
                <a:latin typeface="メイリオ"/>
                <a:cs typeface="メイリオ"/>
              </a:rPr>
              <a:t>一</a:t>
            </a:r>
            <a:r>
              <a:rPr sz="1600" b="1" spc="-5" dirty="0">
                <a:solidFill>
                  <a:srgbClr val="FF0000"/>
                </a:solidFill>
                <a:latin typeface="メイリオ"/>
                <a:cs typeface="メイリオ"/>
              </a:rPr>
              <a:t>体と</a:t>
            </a:r>
            <a:r>
              <a:rPr sz="1600" b="1" dirty="0">
                <a:solidFill>
                  <a:srgbClr val="FF0000"/>
                </a:solidFill>
                <a:latin typeface="メイリオ"/>
                <a:cs typeface="メイリオ"/>
              </a:rPr>
              <a:t>な</a:t>
            </a:r>
            <a:r>
              <a:rPr sz="1600" b="1" spc="-5" dirty="0">
                <a:solidFill>
                  <a:srgbClr val="FF0000"/>
                </a:solidFill>
                <a:latin typeface="メイリオ"/>
                <a:cs typeface="メイリオ"/>
              </a:rPr>
              <a:t>って</a:t>
            </a:r>
            <a:r>
              <a:rPr sz="1600" b="1" dirty="0">
                <a:solidFill>
                  <a:srgbClr val="FF0000"/>
                </a:solidFill>
                <a:latin typeface="メイリオ"/>
                <a:cs typeface="メイリオ"/>
              </a:rPr>
              <a:t>経</a:t>
            </a:r>
            <a:r>
              <a:rPr sz="1600" b="1" spc="-5" dirty="0">
                <a:solidFill>
                  <a:srgbClr val="FF0000"/>
                </a:solidFill>
                <a:latin typeface="メイリオ"/>
                <a:cs typeface="メイリオ"/>
              </a:rPr>
              <a:t>営計</a:t>
            </a:r>
            <a:r>
              <a:rPr sz="1600" b="1" dirty="0">
                <a:solidFill>
                  <a:srgbClr val="FF0000"/>
                </a:solidFill>
                <a:latin typeface="メイリオ"/>
                <a:cs typeface="メイリオ"/>
              </a:rPr>
              <a:t>画</a:t>
            </a:r>
            <a:r>
              <a:rPr sz="1600" b="1" spc="-5" dirty="0">
                <a:solidFill>
                  <a:srgbClr val="FF0000"/>
                </a:solidFill>
                <a:latin typeface="メイリオ"/>
                <a:cs typeface="メイリオ"/>
              </a:rPr>
              <a:t>を作</a:t>
            </a:r>
            <a:r>
              <a:rPr sz="1600" b="1" dirty="0">
                <a:solidFill>
                  <a:srgbClr val="FF0000"/>
                </a:solidFill>
                <a:latin typeface="メイリオ"/>
                <a:cs typeface="メイリオ"/>
              </a:rPr>
              <a:t>成</a:t>
            </a:r>
            <a:r>
              <a:rPr sz="1600" b="1" spc="-5" dirty="0">
                <a:solidFill>
                  <a:srgbClr val="FF0000"/>
                </a:solidFill>
                <a:latin typeface="メイリオ"/>
                <a:cs typeface="メイリオ"/>
              </a:rPr>
              <a:t>し、</a:t>
            </a:r>
            <a:r>
              <a:rPr sz="1600" b="1" dirty="0">
                <a:solidFill>
                  <a:srgbClr val="FF0000"/>
                </a:solidFill>
                <a:latin typeface="メイリオ"/>
                <a:cs typeface="メイリオ"/>
              </a:rPr>
              <a:t>取</a:t>
            </a:r>
            <a:r>
              <a:rPr sz="1600" b="1" spc="-5" dirty="0">
                <a:solidFill>
                  <a:srgbClr val="FF0000"/>
                </a:solidFill>
                <a:latin typeface="メイリオ"/>
                <a:cs typeface="メイリオ"/>
              </a:rPr>
              <a:t>り組</a:t>
            </a:r>
            <a:r>
              <a:rPr sz="1600" b="1" dirty="0">
                <a:solidFill>
                  <a:srgbClr val="FF0000"/>
                </a:solidFill>
                <a:latin typeface="メイリオ"/>
                <a:cs typeface="メイリオ"/>
              </a:rPr>
              <a:t>む</a:t>
            </a:r>
            <a:r>
              <a:rPr sz="1600" b="1" spc="-5" dirty="0">
                <a:solidFill>
                  <a:srgbClr val="FF0000"/>
                </a:solidFill>
                <a:latin typeface="メイリオ"/>
                <a:cs typeface="メイリオ"/>
              </a:rPr>
              <a:t>販路</a:t>
            </a:r>
            <a:r>
              <a:rPr sz="1600" b="1" dirty="0">
                <a:solidFill>
                  <a:srgbClr val="FF0000"/>
                </a:solidFill>
                <a:latin typeface="メイリオ"/>
                <a:cs typeface="メイリオ"/>
              </a:rPr>
              <a:t>開</a:t>
            </a:r>
            <a:r>
              <a:rPr sz="1600" b="1" spc="-5" dirty="0">
                <a:solidFill>
                  <a:srgbClr val="FF0000"/>
                </a:solidFill>
                <a:latin typeface="メイリオ"/>
                <a:cs typeface="メイリオ"/>
              </a:rPr>
              <a:t>拓（</a:t>
            </a:r>
            <a:r>
              <a:rPr sz="1600" b="1" dirty="0">
                <a:solidFill>
                  <a:srgbClr val="FF0000"/>
                </a:solidFill>
                <a:latin typeface="メイリオ"/>
                <a:cs typeface="メイリオ"/>
              </a:rPr>
              <a:t>例</a:t>
            </a:r>
            <a:r>
              <a:rPr sz="1600" b="1" spc="-5" dirty="0">
                <a:solidFill>
                  <a:srgbClr val="FF0000"/>
                </a:solidFill>
                <a:latin typeface="メイリオ"/>
                <a:cs typeface="メイリオ"/>
              </a:rPr>
              <a:t>：看板 作成、</a:t>
            </a:r>
            <a:r>
              <a:rPr sz="1600" b="1" spc="-10" dirty="0">
                <a:solidFill>
                  <a:srgbClr val="FF0000"/>
                </a:solidFill>
                <a:latin typeface="メイリオ"/>
                <a:cs typeface="メイリオ"/>
              </a:rPr>
              <a:t>HP</a:t>
            </a:r>
            <a:r>
              <a:rPr sz="1600" b="1" spc="-5" dirty="0">
                <a:solidFill>
                  <a:srgbClr val="FF0000"/>
                </a:solidFill>
                <a:latin typeface="メイリオ"/>
                <a:cs typeface="メイリオ"/>
              </a:rPr>
              <a:t>作成、チラシ作成）</a:t>
            </a:r>
            <a:r>
              <a:rPr sz="1600" b="1" dirty="0">
                <a:solidFill>
                  <a:srgbClr val="FF0000"/>
                </a:solidFill>
                <a:latin typeface="メイリオ"/>
                <a:cs typeface="メイリオ"/>
              </a:rPr>
              <a:t>等</a:t>
            </a:r>
            <a:r>
              <a:rPr sz="1600" b="1" spc="-5" dirty="0">
                <a:latin typeface="メイリオ"/>
                <a:cs typeface="メイリオ"/>
              </a:rPr>
              <a:t>を支</a:t>
            </a:r>
            <a:r>
              <a:rPr sz="1600" b="1" dirty="0">
                <a:latin typeface="メイリオ"/>
                <a:cs typeface="メイリオ"/>
              </a:rPr>
              <a:t>援</a:t>
            </a:r>
            <a:r>
              <a:rPr sz="1600" b="1" spc="-5" dirty="0">
                <a:latin typeface="メイリオ"/>
                <a:cs typeface="メイリオ"/>
              </a:rPr>
              <a:t>しま</a:t>
            </a:r>
            <a:r>
              <a:rPr sz="1600" b="1" dirty="0">
                <a:latin typeface="メイリオ"/>
                <a:cs typeface="メイリオ"/>
              </a:rPr>
              <a:t>す</a:t>
            </a:r>
            <a:r>
              <a:rPr sz="1600" b="1" spc="-5" dirty="0">
                <a:latin typeface="メイリオ"/>
                <a:cs typeface="メイリオ"/>
              </a:rPr>
              <a:t>。</a:t>
            </a:r>
            <a:endParaRPr sz="1600" dirty="0">
              <a:latin typeface="メイリオ"/>
              <a:cs typeface="メイリオ"/>
            </a:endParaRPr>
          </a:p>
          <a:p>
            <a:pPr marL="12700">
              <a:lnSpc>
                <a:spcPct val="100000"/>
              </a:lnSpc>
            </a:pPr>
            <a:r>
              <a:rPr sz="1600" spc="-5" dirty="0">
                <a:latin typeface="メイリオ"/>
                <a:cs typeface="メイリオ"/>
              </a:rPr>
              <a:t>「持続化補助金」の採択企業のう</a:t>
            </a:r>
            <a:r>
              <a:rPr sz="1600" dirty="0">
                <a:latin typeface="メイリオ"/>
                <a:cs typeface="メイリオ"/>
              </a:rPr>
              <a:t>ち</a:t>
            </a:r>
            <a:r>
              <a:rPr sz="1600" b="1" spc="-5" dirty="0">
                <a:solidFill>
                  <a:srgbClr val="FF0000"/>
                </a:solidFill>
                <a:latin typeface="メイリオ"/>
                <a:cs typeface="メイリオ"/>
              </a:rPr>
              <a:t>96％</a:t>
            </a:r>
            <a:r>
              <a:rPr sz="1600" b="1" dirty="0">
                <a:solidFill>
                  <a:srgbClr val="FF0000"/>
                </a:solidFill>
                <a:latin typeface="メイリオ"/>
                <a:cs typeface="メイリオ"/>
              </a:rPr>
              <a:t>の</a:t>
            </a:r>
            <a:r>
              <a:rPr sz="1600" b="1" spc="-5" dirty="0">
                <a:solidFill>
                  <a:srgbClr val="FF0000"/>
                </a:solidFill>
                <a:latin typeface="メイリオ"/>
                <a:cs typeface="メイリオ"/>
              </a:rPr>
              <a:t>事業</a:t>
            </a:r>
            <a:r>
              <a:rPr sz="1600" b="1" dirty="0">
                <a:solidFill>
                  <a:srgbClr val="FF0000"/>
                </a:solidFill>
                <a:latin typeface="メイリオ"/>
                <a:cs typeface="メイリオ"/>
              </a:rPr>
              <a:t>者</a:t>
            </a:r>
            <a:r>
              <a:rPr sz="1600" b="1" spc="-5" dirty="0">
                <a:solidFill>
                  <a:srgbClr val="FF0000"/>
                </a:solidFill>
                <a:latin typeface="メイリオ"/>
                <a:cs typeface="メイリオ"/>
              </a:rPr>
              <a:t>の売</a:t>
            </a:r>
            <a:r>
              <a:rPr sz="1600" b="1" dirty="0">
                <a:solidFill>
                  <a:srgbClr val="FF0000"/>
                </a:solidFill>
                <a:latin typeface="メイリオ"/>
                <a:cs typeface="メイリオ"/>
              </a:rPr>
              <a:t>上</a:t>
            </a:r>
            <a:r>
              <a:rPr sz="1600" b="1" spc="-5" dirty="0">
                <a:solidFill>
                  <a:srgbClr val="FF0000"/>
                </a:solidFill>
                <a:latin typeface="メイリオ"/>
                <a:cs typeface="メイリオ"/>
              </a:rPr>
              <a:t>が増</a:t>
            </a:r>
            <a:r>
              <a:rPr sz="1600" b="1" dirty="0">
                <a:solidFill>
                  <a:srgbClr val="FF0000"/>
                </a:solidFill>
                <a:latin typeface="メイリオ"/>
                <a:cs typeface="メイリオ"/>
              </a:rPr>
              <a:t>加</a:t>
            </a:r>
            <a:r>
              <a:rPr sz="1600" spc="-5" dirty="0">
                <a:latin typeface="メイリオ"/>
                <a:cs typeface="メイリオ"/>
              </a:rPr>
              <a:t>して</a:t>
            </a:r>
            <a:r>
              <a:rPr sz="1600" dirty="0">
                <a:latin typeface="メイリオ"/>
                <a:cs typeface="メイリオ"/>
              </a:rPr>
              <a:t>い</a:t>
            </a:r>
            <a:r>
              <a:rPr sz="1600" spc="-5" dirty="0">
                <a:latin typeface="メイリオ"/>
                <a:cs typeface="メイリオ"/>
              </a:rPr>
              <a:t>ます。</a:t>
            </a:r>
            <a:endParaRPr sz="1600" dirty="0">
              <a:latin typeface="メイリオ"/>
              <a:cs typeface="メイリオ"/>
            </a:endParaRPr>
          </a:p>
        </p:txBody>
      </p:sp>
      <p:sp>
        <p:nvSpPr>
          <p:cNvPr id="30" name="object 30"/>
          <p:cNvSpPr txBox="1"/>
          <p:nvPr/>
        </p:nvSpPr>
        <p:spPr>
          <a:xfrm>
            <a:off x="211836" y="4390644"/>
            <a:ext cx="2725420" cy="311150"/>
          </a:xfrm>
          <a:prstGeom prst="rect">
            <a:avLst/>
          </a:prstGeom>
          <a:solidFill>
            <a:srgbClr val="E3562F"/>
          </a:solidFill>
        </p:spPr>
        <p:txBody>
          <a:bodyPr vert="horz" wrap="square" lIns="0" tIns="2540" rIns="0" bIns="0" rtlCol="0">
            <a:spAutoFit/>
          </a:bodyPr>
          <a:lstStyle/>
          <a:p>
            <a:pPr marL="90805">
              <a:lnSpc>
                <a:spcPct val="100000"/>
              </a:lnSpc>
              <a:spcBef>
                <a:spcPts val="20"/>
              </a:spcBef>
            </a:pPr>
            <a:r>
              <a:rPr sz="1600" b="1" spc="-5" dirty="0">
                <a:solidFill>
                  <a:srgbClr val="FFFFFF"/>
                </a:solidFill>
                <a:latin typeface="メイリオ"/>
                <a:cs typeface="メイリオ"/>
              </a:rPr>
              <a:t>２．補助率等</a:t>
            </a:r>
            <a:endParaRPr sz="1600">
              <a:latin typeface="メイリオ"/>
              <a:cs typeface="メイリオ"/>
            </a:endParaRPr>
          </a:p>
        </p:txBody>
      </p:sp>
      <p:sp>
        <p:nvSpPr>
          <p:cNvPr id="31" name="object 31"/>
          <p:cNvSpPr txBox="1"/>
          <p:nvPr/>
        </p:nvSpPr>
        <p:spPr>
          <a:xfrm>
            <a:off x="4376928" y="5483352"/>
            <a:ext cx="4175760" cy="312420"/>
          </a:xfrm>
          <a:prstGeom prst="rect">
            <a:avLst/>
          </a:prstGeom>
          <a:solidFill>
            <a:srgbClr val="E3562F"/>
          </a:solidFill>
        </p:spPr>
        <p:txBody>
          <a:bodyPr vert="horz" wrap="square" lIns="0" tIns="3175" rIns="0" bIns="0" rtlCol="0">
            <a:spAutoFit/>
          </a:bodyPr>
          <a:lstStyle/>
          <a:p>
            <a:pPr marL="91440">
              <a:lnSpc>
                <a:spcPct val="100000"/>
              </a:lnSpc>
              <a:spcBef>
                <a:spcPts val="25"/>
              </a:spcBef>
            </a:pPr>
            <a:r>
              <a:rPr sz="1600" b="1" spc="-5" dirty="0">
                <a:solidFill>
                  <a:srgbClr val="FFFFFF"/>
                </a:solidFill>
                <a:latin typeface="メイリオ"/>
                <a:cs typeface="メイリオ"/>
              </a:rPr>
              <a:t>４．スケジュール・問い合わせ先</a:t>
            </a:r>
            <a:endParaRPr sz="1600">
              <a:latin typeface="メイリオ"/>
              <a:cs typeface="メイリオ"/>
            </a:endParaRPr>
          </a:p>
        </p:txBody>
      </p:sp>
      <p:sp>
        <p:nvSpPr>
          <p:cNvPr id="32" name="object 32"/>
          <p:cNvSpPr txBox="1"/>
          <p:nvPr/>
        </p:nvSpPr>
        <p:spPr>
          <a:xfrm>
            <a:off x="211836" y="5494020"/>
            <a:ext cx="2725420" cy="311150"/>
          </a:xfrm>
          <a:prstGeom prst="rect">
            <a:avLst/>
          </a:prstGeom>
          <a:solidFill>
            <a:srgbClr val="E3562F"/>
          </a:solidFill>
        </p:spPr>
        <p:txBody>
          <a:bodyPr vert="horz" wrap="square" lIns="0" tIns="2540" rIns="0" bIns="0" rtlCol="0">
            <a:spAutoFit/>
          </a:bodyPr>
          <a:lstStyle/>
          <a:p>
            <a:pPr marL="90805">
              <a:lnSpc>
                <a:spcPct val="100000"/>
              </a:lnSpc>
              <a:spcBef>
                <a:spcPts val="20"/>
              </a:spcBef>
            </a:pPr>
            <a:r>
              <a:rPr sz="1600" b="1" spc="-5" dirty="0">
                <a:solidFill>
                  <a:srgbClr val="FFFFFF"/>
                </a:solidFill>
                <a:latin typeface="メイリオ"/>
                <a:cs typeface="メイリオ"/>
              </a:rPr>
              <a:t>３．補助対象例</a:t>
            </a:r>
            <a:endParaRPr sz="1600">
              <a:latin typeface="メイリオ"/>
              <a:cs typeface="メイリオ"/>
            </a:endParaRPr>
          </a:p>
        </p:txBody>
      </p:sp>
      <p:sp>
        <p:nvSpPr>
          <p:cNvPr id="33" name="object 33"/>
          <p:cNvSpPr txBox="1"/>
          <p:nvPr/>
        </p:nvSpPr>
        <p:spPr>
          <a:xfrm>
            <a:off x="4592065" y="6477267"/>
            <a:ext cx="5184140" cy="182101"/>
          </a:xfrm>
          <a:prstGeom prst="rect">
            <a:avLst/>
          </a:prstGeom>
        </p:spPr>
        <p:txBody>
          <a:bodyPr vert="horz" wrap="square" lIns="0" tIns="12700" rIns="0" bIns="0" rtlCol="0">
            <a:spAutoFit/>
          </a:bodyPr>
          <a:lstStyle/>
          <a:p>
            <a:pPr marL="12700">
              <a:lnSpc>
                <a:spcPct val="100000"/>
              </a:lnSpc>
              <a:spcBef>
                <a:spcPts val="100"/>
              </a:spcBef>
            </a:pPr>
            <a:r>
              <a:rPr sz="1100" dirty="0" err="1">
                <a:latin typeface="メイリオ"/>
                <a:cs typeface="メイリオ"/>
              </a:rPr>
              <a:t>ご確認いただくか、全</a:t>
            </a:r>
            <a:r>
              <a:rPr sz="1100" spc="-15" dirty="0" err="1">
                <a:latin typeface="メイリオ"/>
                <a:cs typeface="メイリオ"/>
              </a:rPr>
              <a:t>国</a:t>
            </a:r>
            <a:r>
              <a:rPr sz="1100" dirty="0" err="1">
                <a:latin typeface="メイリオ"/>
                <a:cs typeface="メイリオ"/>
              </a:rPr>
              <a:t>商工</a:t>
            </a:r>
            <a:r>
              <a:rPr sz="1100" spc="-15" dirty="0" err="1">
                <a:latin typeface="メイリオ"/>
                <a:cs typeface="メイリオ"/>
              </a:rPr>
              <a:t>会</a:t>
            </a:r>
            <a:r>
              <a:rPr sz="1100" dirty="0" err="1">
                <a:latin typeface="メイリオ"/>
                <a:cs typeface="メイリオ"/>
              </a:rPr>
              <a:t>連合</a:t>
            </a:r>
            <a:r>
              <a:rPr sz="1100" spc="-15" dirty="0" err="1">
                <a:latin typeface="メイリオ"/>
                <a:cs typeface="メイリオ"/>
              </a:rPr>
              <a:t>会</a:t>
            </a:r>
            <a:r>
              <a:rPr sz="1100" spc="200" dirty="0" err="1">
                <a:latin typeface="メイリオ"/>
                <a:cs typeface="メイリオ"/>
              </a:rPr>
              <a:t>・日</a:t>
            </a:r>
            <a:r>
              <a:rPr sz="1100" spc="185" dirty="0" err="1">
                <a:latin typeface="メイリオ"/>
                <a:cs typeface="メイリオ"/>
              </a:rPr>
              <a:t>本</a:t>
            </a:r>
            <a:r>
              <a:rPr sz="1100" dirty="0" err="1">
                <a:latin typeface="メイリオ"/>
                <a:cs typeface="メイリオ"/>
              </a:rPr>
              <a:t>商工</a:t>
            </a:r>
            <a:r>
              <a:rPr sz="1100" spc="-15" dirty="0" err="1">
                <a:latin typeface="メイリオ"/>
                <a:cs typeface="メイリオ"/>
              </a:rPr>
              <a:t>会</a:t>
            </a:r>
            <a:r>
              <a:rPr sz="1100" dirty="0" err="1">
                <a:latin typeface="メイリオ"/>
                <a:cs typeface="メイリオ"/>
              </a:rPr>
              <a:t>議所</a:t>
            </a:r>
            <a:r>
              <a:rPr sz="1100" spc="-15" dirty="0" err="1">
                <a:latin typeface="メイリオ"/>
                <a:cs typeface="メイリオ"/>
              </a:rPr>
              <a:t>に</a:t>
            </a:r>
            <a:r>
              <a:rPr sz="1100" dirty="0" err="1">
                <a:latin typeface="メイリオ"/>
                <a:cs typeface="メイリオ"/>
              </a:rPr>
              <a:t>お電</a:t>
            </a:r>
            <a:r>
              <a:rPr sz="1100" spc="-15" dirty="0" err="1">
                <a:latin typeface="メイリオ"/>
                <a:cs typeface="メイリオ"/>
              </a:rPr>
              <a:t>話</a:t>
            </a:r>
            <a:r>
              <a:rPr sz="1100" dirty="0" err="1">
                <a:latin typeface="メイリオ"/>
                <a:cs typeface="メイリオ"/>
              </a:rPr>
              <a:t>で問</a:t>
            </a:r>
            <a:r>
              <a:rPr sz="1100" spc="-15" dirty="0" err="1">
                <a:latin typeface="メイリオ"/>
                <a:cs typeface="メイリオ"/>
              </a:rPr>
              <a:t>い</a:t>
            </a:r>
            <a:r>
              <a:rPr sz="1100" dirty="0" err="1">
                <a:latin typeface="メイリオ"/>
                <a:cs typeface="メイリオ"/>
              </a:rPr>
              <a:t>合わせ</a:t>
            </a:r>
            <a:r>
              <a:rPr sz="1100" spc="-110" dirty="0">
                <a:latin typeface="メイリオ"/>
                <a:cs typeface="メイリオ"/>
              </a:rPr>
              <a:t> </a:t>
            </a:r>
            <a:endParaRPr sz="2100" baseline="-27777" dirty="0">
              <a:latin typeface="メイリオ"/>
              <a:cs typeface="メイリオ"/>
            </a:endParaRPr>
          </a:p>
        </p:txBody>
      </p:sp>
      <p:sp>
        <p:nvSpPr>
          <p:cNvPr id="35" name="object 6"/>
          <p:cNvSpPr txBox="1"/>
          <p:nvPr/>
        </p:nvSpPr>
        <p:spPr>
          <a:xfrm>
            <a:off x="9568686" y="6598818"/>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39</a:t>
            </a:r>
            <a:endParaRPr sz="1400" dirty="0">
              <a:latin typeface="メイリオ"/>
              <a:cs typeface="メイリオ"/>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14544" y="856488"/>
            <a:ext cx="4716780" cy="5695315"/>
          </a:xfrm>
          <a:custGeom>
            <a:avLst/>
            <a:gdLst/>
            <a:ahLst/>
            <a:cxnLst/>
            <a:rect l="l" t="t" r="r" b="b"/>
            <a:pathLst>
              <a:path w="4716780" h="5695315">
                <a:moveTo>
                  <a:pt x="0" y="0"/>
                </a:moveTo>
                <a:lnTo>
                  <a:pt x="4716780" y="0"/>
                </a:lnTo>
                <a:lnTo>
                  <a:pt x="4716780" y="5695188"/>
                </a:lnTo>
                <a:lnTo>
                  <a:pt x="0" y="5695188"/>
                </a:lnTo>
                <a:lnTo>
                  <a:pt x="0" y="0"/>
                </a:lnTo>
                <a:close/>
              </a:path>
            </a:pathLst>
          </a:custGeom>
          <a:solidFill>
            <a:srgbClr val="FDEADA"/>
          </a:solidFill>
        </p:spPr>
        <p:txBody>
          <a:bodyPr wrap="square" lIns="0" tIns="0" rIns="0" bIns="0" rtlCol="0"/>
          <a:lstStyle/>
          <a:p>
            <a:endParaRPr/>
          </a:p>
        </p:txBody>
      </p:sp>
      <p:sp>
        <p:nvSpPr>
          <p:cNvPr id="3" name="object 3"/>
          <p:cNvSpPr/>
          <p:nvPr/>
        </p:nvSpPr>
        <p:spPr>
          <a:xfrm>
            <a:off x="5114544" y="856488"/>
            <a:ext cx="4716780" cy="5695315"/>
          </a:xfrm>
          <a:custGeom>
            <a:avLst/>
            <a:gdLst/>
            <a:ahLst/>
            <a:cxnLst/>
            <a:rect l="l" t="t" r="r" b="b"/>
            <a:pathLst>
              <a:path w="4716780" h="5695315">
                <a:moveTo>
                  <a:pt x="0" y="0"/>
                </a:moveTo>
                <a:lnTo>
                  <a:pt x="4716780" y="0"/>
                </a:lnTo>
                <a:lnTo>
                  <a:pt x="4716780" y="5695188"/>
                </a:lnTo>
                <a:lnTo>
                  <a:pt x="0" y="5695188"/>
                </a:lnTo>
                <a:lnTo>
                  <a:pt x="0" y="0"/>
                </a:lnTo>
                <a:close/>
              </a:path>
            </a:pathLst>
          </a:custGeom>
          <a:ln w="57912">
            <a:solidFill>
              <a:srgbClr val="F79646"/>
            </a:solidFill>
          </a:ln>
        </p:spPr>
        <p:txBody>
          <a:bodyPr wrap="square" lIns="0" tIns="0" rIns="0" bIns="0" rtlCol="0"/>
          <a:lstStyle/>
          <a:p>
            <a:endParaRPr/>
          </a:p>
        </p:txBody>
      </p:sp>
      <p:sp>
        <p:nvSpPr>
          <p:cNvPr id="4" name="object 4"/>
          <p:cNvSpPr/>
          <p:nvPr/>
        </p:nvSpPr>
        <p:spPr>
          <a:xfrm>
            <a:off x="65531" y="856488"/>
            <a:ext cx="4982210" cy="5695315"/>
          </a:xfrm>
          <a:custGeom>
            <a:avLst/>
            <a:gdLst/>
            <a:ahLst/>
            <a:cxnLst/>
            <a:rect l="l" t="t" r="r" b="b"/>
            <a:pathLst>
              <a:path w="4982210" h="5695315">
                <a:moveTo>
                  <a:pt x="0" y="0"/>
                </a:moveTo>
                <a:lnTo>
                  <a:pt x="4981956" y="0"/>
                </a:lnTo>
                <a:lnTo>
                  <a:pt x="4981956" y="5695188"/>
                </a:lnTo>
                <a:lnTo>
                  <a:pt x="0" y="5695188"/>
                </a:lnTo>
                <a:lnTo>
                  <a:pt x="0" y="0"/>
                </a:lnTo>
                <a:close/>
              </a:path>
            </a:pathLst>
          </a:custGeom>
          <a:solidFill>
            <a:srgbClr val="FDEADA"/>
          </a:solidFill>
        </p:spPr>
        <p:txBody>
          <a:bodyPr wrap="square" lIns="0" tIns="0" rIns="0" bIns="0" rtlCol="0"/>
          <a:lstStyle/>
          <a:p>
            <a:endParaRPr/>
          </a:p>
        </p:txBody>
      </p:sp>
      <p:sp>
        <p:nvSpPr>
          <p:cNvPr id="5" name="object 5"/>
          <p:cNvSpPr/>
          <p:nvPr/>
        </p:nvSpPr>
        <p:spPr>
          <a:xfrm>
            <a:off x="65531" y="856488"/>
            <a:ext cx="4982210" cy="5695315"/>
          </a:xfrm>
          <a:custGeom>
            <a:avLst/>
            <a:gdLst/>
            <a:ahLst/>
            <a:cxnLst/>
            <a:rect l="l" t="t" r="r" b="b"/>
            <a:pathLst>
              <a:path w="4982210" h="5695315">
                <a:moveTo>
                  <a:pt x="0" y="0"/>
                </a:moveTo>
                <a:lnTo>
                  <a:pt x="4981956" y="0"/>
                </a:lnTo>
                <a:lnTo>
                  <a:pt x="4981956" y="5695188"/>
                </a:lnTo>
                <a:lnTo>
                  <a:pt x="0" y="5695188"/>
                </a:lnTo>
                <a:lnTo>
                  <a:pt x="0" y="0"/>
                </a:lnTo>
                <a:close/>
              </a:path>
            </a:pathLst>
          </a:custGeom>
          <a:ln w="57912">
            <a:solidFill>
              <a:srgbClr val="F79646"/>
            </a:solidFill>
          </a:ln>
        </p:spPr>
        <p:txBody>
          <a:bodyPr wrap="square" lIns="0" tIns="0" rIns="0" bIns="0" rtlCol="0"/>
          <a:lstStyle/>
          <a:p>
            <a:endParaRPr/>
          </a:p>
        </p:txBody>
      </p:sp>
      <p:sp>
        <p:nvSpPr>
          <p:cNvPr id="6" name="object 6"/>
          <p:cNvSpPr txBox="1"/>
          <p:nvPr/>
        </p:nvSpPr>
        <p:spPr>
          <a:xfrm>
            <a:off x="9568686" y="6561294"/>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40</a:t>
            </a:r>
            <a:endParaRPr sz="1400" dirty="0">
              <a:latin typeface="メイリオ"/>
              <a:cs typeface="メイリオ"/>
            </a:endParaRPr>
          </a:p>
        </p:txBody>
      </p:sp>
      <p:sp>
        <p:nvSpPr>
          <p:cNvPr id="7" name="object 7"/>
          <p:cNvSpPr txBox="1">
            <a:spLocks noGrp="1"/>
          </p:cNvSpPr>
          <p:nvPr>
            <p:ph type="title"/>
          </p:nvPr>
        </p:nvSpPr>
        <p:spPr>
          <a:xfrm>
            <a:off x="355600" y="133623"/>
            <a:ext cx="5816600" cy="628377"/>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施策②－３	小規模事業者の販路開拓支援</a:t>
            </a:r>
          </a:p>
          <a:p>
            <a:pPr marL="12700">
              <a:lnSpc>
                <a:spcPct val="100000"/>
              </a:lnSpc>
            </a:pPr>
            <a:r>
              <a:rPr sz="2000" dirty="0"/>
              <a:t>（参考）持続化補助金活用事例</a:t>
            </a:r>
          </a:p>
        </p:txBody>
      </p:sp>
      <p:sp>
        <p:nvSpPr>
          <p:cNvPr id="8" name="object 8"/>
          <p:cNvSpPr txBox="1"/>
          <p:nvPr/>
        </p:nvSpPr>
        <p:spPr>
          <a:xfrm>
            <a:off x="5214104" y="875385"/>
            <a:ext cx="7112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事例②</a:t>
            </a:r>
            <a:endParaRPr sz="1800">
              <a:latin typeface="メイリオ"/>
              <a:cs typeface="メイリオ"/>
            </a:endParaRPr>
          </a:p>
        </p:txBody>
      </p:sp>
      <p:sp>
        <p:nvSpPr>
          <p:cNvPr id="9" name="object 9"/>
          <p:cNvSpPr/>
          <p:nvPr/>
        </p:nvSpPr>
        <p:spPr>
          <a:xfrm>
            <a:off x="5226801" y="1419957"/>
            <a:ext cx="4622800" cy="0"/>
          </a:xfrm>
          <a:custGeom>
            <a:avLst/>
            <a:gdLst/>
            <a:ahLst/>
            <a:cxnLst/>
            <a:rect l="l" t="t" r="r" b="b"/>
            <a:pathLst>
              <a:path w="4622800">
                <a:moveTo>
                  <a:pt x="0" y="0"/>
                </a:moveTo>
                <a:lnTo>
                  <a:pt x="4622292" y="0"/>
                </a:lnTo>
              </a:path>
            </a:pathLst>
          </a:custGeom>
          <a:ln w="12179">
            <a:solidFill>
              <a:srgbClr val="000000"/>
            </a:solidFill>
          </a:ln>
        </p:spPr>
        <p:txBody>
          <a:bodyPr wrap="square" lIns="0" tIns="0" rIns="0" bIns="0" rtlCol="0"/>
          <a:lstStyle/>
          <a:p>
            <a:endParaRPr/>
          </a:p>
        </p:txBody>
      </p:sp>
      <p:sp>
        <p:nvSpPr>
          <p:cNvPr id="10" name="object 10"/>
          <p:cNvSpPr txBox="1"/>
          <p:nvPr/>
        </p:nvSpPr>
        <p:spPr>
          <a:xfrm>
            <a:off x="5214104" y="1149705"/>
            <a:ext cx="464820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メイリオ"/>
                <a:cs typeface="メイリオ"/>
              </a:rPr>
              <a:t>有限会社かねきや糀店</a:t>
            </a:r>
            <a:r>
              <a:rPr sz="1800" dirty="0">
                <a:latin typeface="メイリオ"/>
                <a:cs typeface="メイリオ"/>
              </a:rPr>
              <a:t>(福島県</a:t>
            </a:r>
            <a:r>
              <a:rPr sz="1800" spc="-100" dirty="0">
                <a:latin typeface="メイリオ"/>
                <a:cs typeface="メイリオ"/>
              </a:rPr>
              <a:t> </a:t>
            </a:r>
            <a:r>
              <a:rPr sz="1800" dirty="0">
                <a:latin typeface="メイリオ"/>
                <a:cs typeface="メイリオ"/>
              </a:rPr>
              <a:t>郡山市中田町)  業種：⾷料品製造業、従業員数</a:t>
            </a:r>
            <a:r>
              <a:rPr sz="1800" spc="-5" dirty="0">
                <a:latin typeface="メイリオ"/>
                <a:cs typeface="メイリオ"/>
              </a:rPr>
              <a:t>：2</a:t>
            </a:r>
            <a:r>
              <a:rPr sz="1800" dirty="0">
                <a:latin typeface="メイリオ"/>
                <a:cs typeface="メイリオ"/>
              </a:rPr>
              <a:t>名</a:t>
            </a:r>
            <a:endParaRPr sz="1800">
              <a:latin typeface="メイリオ"/>
              <a:cs typeface="メイリオ"/>
            </a:endParaRPr>
          </a:p>
        </p:txBody>
      </p:sp>
      <p:sp>
        <p:nvSpPr>
          <p:cNvPr id="11" name="object 11"/>
          <p:cNvSpPr/>
          <p:nvPr/>
        </p:nvSpPr>
        <p:spPr>
          <a:xfrm>
            <a:off x="2432304" y="4104132"/>
            <a:ext cx="2468879" cy="230428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92023" y="1869948"/>
            <a:ext cx="2394203" cy="197510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858261" y="2113026"/>
            <a:ext cx="2074545" cy="1136850"/>
          </a:xfrm>
          <a:prstGeom prst="rect">
            <a:avLst/>
          </a:prstGeom>
          <a:solidFill>
            <a:srgbClr val="F2F2F2"/>
          </a:solidFill>
          <a:ln w="28955">
            <a:solidFill>
              <a:srgbClr val="808080"/>
            </a:solidFill>
          </a:ln>
        </p:spPr>
        <p:txBody>
          <a:bodyPr vert="horz" wrap="square" lIns="0" tIns="8255" rIns="0" bIns="0" rtlCol="0">
            <a:spAutoFit/>
          </a:bodyPr>
          <a:lstStyle/>
          <a:p>
            <a:pPr marL="71120" marR="165735" algn="just">
              <a:lnSpc>
                <a:spcPts val="2160"/>
              </a:lnSpc>
              <a:spcBef>
                <a:spcPts val="65"/>
              </a:spcBef>
            </a:pPr>
            <a:r>
              <a:rPr sz="1600" b="1" u="sng" dirty="0">
                <a:solidFill>
                  <a:srgbClr val="FF0000"/>
                </a:solidFill>
                <a:uFill>
                  <a:solidFill>
                    <a:srgbClr val="FF0000"/>
                  </a:solidFill>
                </a:uFill>
                <a:latin typeface="メイリオ"/>
                <a:cs typeface="メイリオ"/>
              </a:rPr>
              <a:t>店舗改修工事</a:t>
            </a:r>
            <a:r>
              <a:rPr sz="1600" b="1" dirty="0">
                <a:latin typeface="メイリオ"/>
                <a:cs typeface="メイリオ"/>
              </a:rPr>
              <a:t>を行 うことにより、顧 客来店動機をアッ プ。</a:t>
            </a:r>
            <a:endParaRPr sz="1600" dirty="0">
              <a:latin typeface="メイリオ"/>
              <a:cs typeface="メイリオ"/>
            </a:endParaRPr>
          </a:p>
        </p:txBody>
      </p:sp>
      <p:sp>
        <p:nvSpPr>
          <p:cNvPr id="14" name="object 14"/>
          <p:cNvSpPr txBox="1"/>
          <p:nvPr/>
        </p:nvSpPr>
        <p:spPr>
          <a:xfrm>
            <a:off x="153162" y="4104894"/>
            <a:ext cx="2217420" cy="1754505"/>
          </a:xfrm>
          <a:prstGeom prst="rect">
            <a:avLst/>
          </a:prstGeom>
          <a:solidFill>
            <a:srgbClr val="F2F2F2"/>
          </a:solidFill>
          <a:ln w="28955">
            <a:solidFill>
              <a:srgbClr val="808080"/>
            </a:solidFill>
          </a:ln>
        </p:spPr>
        <p:txBody>
          <a:bodyPr vert="horz" wrap="square" lIns="0" tIns="8255" rIns="0" bIns="0" rtlCol="0">
            <a:spAutoFit/>
          </a:bodyPr>
          <a:lstStyle/>
          <a:p>
            <a:pPr marL="71120" marR="80645" algn="just">
              <a:lnSpc>
                <a:spcPts val="2160"/>
              </a:lnSpc>
              <a:spcBef>
                <a:spcPts val="65"/>
              </a:spcBef>
            </a:pPr>
            <a:r>
              <a:rPr sz="1600" b="1" dirty="0">
                <a:latin typeface="メイリオ"/>
                <a:cs typeface="メイリオ"/>
              </a:rPr>
              <a:t>ＩＨ調理器を利用し た料理教室の実施な ど</a:t>
            </a:r>
            <a:r>
              <a:rPr sz="1600" b="1" u="sng" dirty="0">
                <a:solidFill>
                  <a:srgbClr val="FF0000"/>
                </a:solidFill>
                <a:uFill>
                  <a:solidFill>
                    <a:srgbClr val="FF0000"/>
                  </a:solidFill>
                </a:uFill>
                <a:latin typeface="メイリオ"/>
                <a:cs typeface="メイリオ"/>
              </a:rPr>
              <a:t>高齢者向けの体験 サービスを実施</a:t>
            </a:r>
            <a:r>
              <a:rPr sz="1600" b="1" dirty="0">
                <a:latin typeface="メイリオ"/>
                <a:cs typeface="メイリオ"/>
              </a:rPr>
              <a:t>し、 新規顧客の獲得や満 足度の向上を実現。</a:t>
            </a:r>
            <a:endParaRPr sz="1600" dirty="0">
              <a:latin typeface="メイリオ"/>
              <a:cs typeface="メイリオ"/>
            </a:endParaRPr>
          </a:p>
        </p:txBody>
      </p:sp>
      <p:sp>
        <p:nvSpPr>
          <p:cNvPr id="15" name="object 15"/>
          <p:cNvSpPr txBox="1"/>
          <p:nvPr/>
        </p:nvSpPr>
        <p:spPr>
          <a:xfrm>
            <a:off x="231147" y="907507"/>
            <a:ext cx="3884295"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a:cs typeface="メイリオ"/>
              </a:rPr>
              <a:t>事例①</a:t>
            </a:r>
            <a:endParaRPr sz="1800">
              <a:latin typeface="メイリオ"/>
              <a:cs typeface="メイリオ"/>
            </a:endParaRPr>
          </a:p>
          <a:p>
            <a:pPr marL="12700" marR="5080">
              <a:lnSpc>
                <a:spcPct val="100000"/>
              </a:lnSpc>
              <a:tabLst>
                <a:tab pos="2399030" algn="l"/>
              </a:tabLst>
            </a:pPr>
            <a:r>
              <a:rPr sz="1800" b="1" u="sng" dirty="0">
                <a:uFill>
                  <a:solidFill>
                    <a:srgbClr val="000000"/>
                  </a:solidFill>
                </a:uFill>
                <a:latin typeface="メイリオ"/>
                <a:cs typeface="メイリオ"/>
              </a:rPr>
              <a:t>桜井電機商会</a:t>
            </a:r>
            <a:r>
              <a:rPr sz="1800" u="sng" dirty="0">
                <a:uFill>
                  <a:solidFill>
                    <a:srgbClr val="000000"/>
                  </a:solidFill>
                </a:uFill>
                <a:latin typeface="メイリオ"/>
                <a:cs typeface="メイリオ"/>
              </a:rPr>
              <a:t>(福島県	福島市飯野町) </a:t>
            </a:r>
            <a:r>
              <a:rPr sz="1800" dirty="0">
                <a:latin typeface="メイリオ"/>
                <a:cs typeface="メイリオ"/>
              </a:rPr>
              <a:t>業種：機械器具小売業、従業員</a:t>
            </a:r>
            <a:r>
              <a:rPr sz="1800" spc="-5" dirty="0">
                <a:latin typeface="メイリオ"/>
                <a:cs typeface="メイリオ"/>
              </a:rPr>
              <a:t>：1</a:t>
            </a:r>
            <a:r>
              <a:rPr sz="1800" dirty="0">
                <a:latin typeface="メイリオ"/>
                <a:cs typeface="メイリオ"/>
              </a:rPr>
              <a:t>名</a:t>
            </a:r>
            <a:endParaRPr sz="1800">
              <a:latin typeface="メイリオ"/>
              <a:cs typeface="メイリオ"/>
            </a:endParaRPr>
          </a:p>
        </p:txBody>
      </p:sp>
      <p:sp>
        <p:nvSpPr>
          <p:cNvPr id="16" name="object 16"/>
          <p:cNvSpPr/>
          <p:nvPr/>
        </p:nvSpPr>
        <p:spPr>
          <a:xfrm>
            <a:off x="5242090" y="1869948"/>
            <a:ext cx="2248369" cy="1975103"/>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490459" y="3953256"/>
            <a:ext cx="2289962" cy="2447886"/>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7559802" y="1881377"/>
            <a:ext cx="2217420" cy="1554913"/>
          </a:xfrm>
          <a:prstGeom prst="rect">
            <a:avLst/>
          </a:prstGeom>
          <a:solidFill>
            <a:srgbClr val="F2F2F2"/>
          </a:solidFill>
          <a:ln w="28955">
            <a:solidFill>
              <a:srgbClr val="808080"/>
            </a:solidFill>
          </a:ln>
        </p:spPr>
        <p:txBody>
          <a:bodyPr vert="horz" wrap="square" lIns="0" tIns="8255" rIns="0" bIns="0" rtlCol="0">
            <a:spAutoFit/>
          </a:bodyPr>
          <a:lstStyle/>
          <a:p>
            <a:pPr marL="71755" marR="80010">
              <a:lnSpc>
                <a:spcPts val="2160"/>
              </a:lnSpc>
              <a:spcBef>
                <a:spcPts val="65"/>
              </a:spcBef>
            </a:pPr>
            <a:r>
              <a:rPr sz="1600" b="1" u="sng" dirty="0">
                <a:solidFill>
                  <a:srgbClr val="FF0000"/>
                </a:solidFill>
                <a:uFill>
                  <a:solidFill>
                    <a:srgbClr val="FF0000"/>
                  </a:solidFill>
                </a:uFill>
                <a:latin typeface="メイリオ"/>
                <a:cs typeface="メイリオ"/>
              </a:rPr>
              <a:t>少量パック商品の開 発販売と卸先の開拓</a:t>
            </a:r>
            <a:endParaRPr sz="1600" dirty="0">
              <a:latin typeface="メイリオ"/>
              <a:cs typeface="メイリオ"/>
            </a:endParaRPr>
          </a:p>
          <a:p>
            <a:pPr marL="71755" marR="80010">
              <a:lnSpc>
                <a:spcPct val="100000"/>
              </a:lnSpc>
              <a:spcBef>
                <a:spcPts val="940"/>
              </a:spcBef>
            </a:pPr>
            <a:r>
              <a:rPr sz="1600" b="1" dirty="0">
                <a:latin typeface="メイリオ"/>
                <a:cs typeface="メイリオ"/>
              </a:rPr>
              <a:t>使い切りサイズ、お 手頃お試しを開発</a:t>
            </a:r>
            <a:endParaRPr sz="1600" dirty="0">
              <a:latin typeface="メイリオ"/>
              <a:cs typeface="メイリオ"/>
            </a:endParaRPr>
          </a:p>
          <a:p>
            <a:pPr marL="71755">
              <a:lnSpc>
                <a:spcPct val="100000"/>
              </a:lnSpc>
              <a:spcBef>
                <a:spcPts val="995"/>
              </a:spcBef>
            </a:pPr>
            <a:r>
              <a:rPr sz="1600" b="1" dirty="0">
                <a:latin typeface="メイリオ"/>
                <a:cs typeface="メイリオ"/>
              </a:rPr>
              <a:t>コンビニ等への展開</a:t>
            </a:r>
            <a:endParaRPr sz="1600" dirty="0">
              <a:latin typeface="メイリオ"/>
              <a:cs typeface="メイリオ"/>
            </a:endParaRPr>
          </a:p>
        </p:txBody>
      </p:sp>
      <p:sp>
        <p:nvSpPr>
          <p:cNvPr id="19" name="object 19"/>
          <p:cNvSpPr txBox="1"/>
          <p:nvPr/>
        </p:nvSpPr>
        <p:spPr>
          <a:xfrm>
            <a:off x="5228082" y="4126229"/>
            <a:ext cx="2217420" cy="1759456"/>
          </a:xfrm>
          <a:prstGeom prst="rect">
            <a:avLst/>
          </a:prstGeom>
          <a:solidFill>
            <a:srgbClr val="F2F2F2"/>
          </a:solidFill>
          <a:ln w="28955">
            <a:solidFill>
              <a:srgbClr val="808080"/>
            </a:solidFill>
          </a:ln>
        </p:spPr>
        <p:txBody>
          <a:bodyPr vert="horz" wrap="square" lIns="0" tIns="0" rIns="0" bIns="0" rtlCol="0">
            <a:spAutoFit/>
          </a:bodyPr>
          <a:lstStyle/>
          <a:p>
            <a:pPr marL="71120" marR="80645" algn="just">
              <a:lnSpc>
                <a:spcPct val="100000"/>
              </a:lnSpc>
            </a:pPr>
            <a:r>
              <a:rPr sz="1600" b="1" u="sng" dirty="0">
                <a:solidFill>
                  <a:srgbClr val="FF0000"/>
                </a:solidFill>
                <a:uFill>
                  <a:solidFill>
                    <a:srgbClr val="FF0000"/>
                  </a:solidFill>
                </a:uFill>
                <a:latin typeface="メイリオ"/>
                <a:cs typeface="メイリオ"/>
              </a:rPr>
              <a:t>新商品開発と業務の</a:t>
            </a:r>
            <a:r>
              <a:rPr sz="1600" b="1" u="sng" spc="-1835" dirty="0">
                <a:solidFill>
                  <a:srgbClr val="FF0000"/>
                </a:solidFill>
                <a:uFill>
                  <a:solidFill>
                    <a:srgbClr val="FF0000"/>
                  </a:solidFill>
                </a:uFill>
                <a:latin typeface="メイリオ"/>
                <a:cs typeface="メイリオ"/>
              </a:rPr>
              <a:t>効 </a:t>
            </a:r>
            <a:r>
              <a:rPr sz="1600" b="1" u="sng" dirty="0">
                <a:solidFill>
                  <a:srgbClr val="FF0000"/>
                </a:solidFill>
                <a:uFill>
                  <a:solidFill>
                    <a:srgbClr val="FF0000"/>
                  </a:solidFill>
                </a:uFill>
                <a:latin typeface="メイリオ"/>
                <a:cs typeface="メイリオ"/>
              </a:rPr>
              <a:t>                         率化</a:t>
            </a:r>
            <a:endParaRPr sz="1600">
              <a:latin typeface="メイリオ"/>
              <a:cs typeface="メイリオ"/>
            </a:endParaRPr>
          </a:p>
          <a:p>
            <a:pPr marL="71120" marR="80645" algn="just">
              <a:lnSpc>
                <a:spcPct val="100000"/>
              </a:lnSpc>
              <a:spcBef>
                <a:spcPts val="2160"/>
              </a:spcBef>
            </a:pPr>
            <a:r>
              <a:rPr sz="1600" b="1" dirty="0">
                <a:latin typeface="メイリオ"/>
                <a:cs typeface="メイリオ"/>
              </a:rPr>
              <a:t>使い切りサイズを作 るためにカップシー ル機を購入。業務効 率化も同時に達成。</a:t>
            </a:r>
            <a:endParaRPr sz="1600">
              <a:latin typeface="メイリオ"/>
              <a:cs typeface="メイリオ"/>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15" y="678180"/>
            <a:ext cx="9726295" cy="1527175"/>
          </a:xfrm>
          <a:custGeom>
            <a:avLst/>
            <a:gdLst/>
            <a:ahLst/>
            <a:cxnLst/>
            <a:rect l="l" t="t" r="r" b="b"/>
            <a:pathLst>
              <a:path w="9726295" h="1527175">
                <a:moveTo>
                  <a:pt x="0" y="1527048"/>
                </a:moveTo>
                <a:lnTo>
                  <a:pt x="9726168" y="1527048"/>
                </a:lnTo>
                <a:lnTo>
                  <a:pt x="9726168" y="0"/>
                </a:lnTo>
                <a:lnTo>
                  <a:pt x="0" y="0"/>
                </a:lnTo>
                <a:lnTo>
                  <a:pt x="0" y="1527048"/>
                </a:lnTo>
                <a:close/>
              </a:path>
            </a:pathLst>
          </a:custGeom>
          <a:solidFill>
            <a:srgbClr val="99D5EB"/>
          </a:solidFill>
        </p:spPr>
        <p:txBody>
          <a:bodyPr wrap="square" lIns="0" tIns="0" rIns="0" bIns="0" rtlCol="0"/>
          <a:lstStyle/>
          <a:p>
            <a:endParaRPr/>
          </a:p>
        </p:txBody>
      </p:sp>
      <p:sp>
        <p:nvSpPr>
          <p:cNvPr id="3" name="object 3"/>
          <p:cNvSpPr/>
          <p:nvPr/>
        </p:nvSpPr>
        <p:spPr>
          <a:xfrm>
            <a:off x="6608064" y="1016127"/>
            <a:ext cx="2033270" cy="0"/>
          </a:xfrm>
          <a:custGeom>
            <a:avLst/>
            <a:gdLst/>
            <a:ahLst/>
            <a:cxnLst/>
            <a:rect l="l" t="t" r="r" b="b"/>
            <a:pathLst>
              <a:path w="2033270">
                <a:moveTo>
                  <a:pt x="0" y="0"/>
                </a:moveTo>
                <a:lnTo>
                  <a:pt x="2033016" y="0"/>
                </a:lnTo>
              </a:path>
            </a:pathLst>
          </a:custGeom>
          <a:ln w="10667">
            <a:solidFill>
              <a:srgbClr val="000000"/>
            </a:solidFill>
          </a:ln>
        </p:spPr>
        <p:txBody>
          <a:bodyPr wrap="square" lIns="0" tIns="0" rIns="0" bIns="0" rtlCol="0"/>
          <a:lstStyle/>
          <a:p>
            <a:endParaRPr/>
          </a:p>
        </p:txBody>
      </p:sp>
      <p:sp>
        <p:nvSpPr>
          <p:cNvPr id="4" name="object 4"/>
          <p:cNvSpPr/>
          <p:nvPr/>
        </p:nvSpPr>
        <p:spPr>
          <a:xfrm>
            <a:off x="8775192" y="1016127"/>
            <a:ext cx="512445" cy="0"/>
          </a:xfrm>
          <a:custGeom>
            <a:avLst/>
            <a:gdLst/>
            <a:ahLst/>
            <a:cxnLst/>
            <a:rect l="l" t="t" r="r" b="b"/>
            <a:pathLst>
              <a:path w="512445">
                <a:moveTo>
                  <a:pt x="0" y="0"/>
                </a:moveTo>
                <a:lnTo>
                  <a:pt x="512064" y="0"/>
                </a:lnTo>
              </a:path>
            </a:pathLst>
          </a:custGeom>
          <a:ln w="10667">
            <a:solidFill>
              <a:srgbClr val="000000"/>
            </a:solidFill>
          </a:ln>
        </p:spPr>
        <p:txBody>
          <a:bodyPr wrap="square" lIns="0" tIns="0" rIns="0" bIns="0" rtlCol="0"/>
          <a:lstStyle/>
          <a:p>
            <a:endParaRPr/>
          </a:p>
        </p:txBody>
      </p:sp>
      <p:sp>
        <p:nvSpPr>
          <p:cNvPr id="5" name="object 5"/>
          <p:cNvSpPr txBox="1"/>
          <p:nvPr/>
        </p:nvSpPr>
        <p:spPr>
          <a:xfrm>
            <a:off x="293624" y="775842"/>
            <a:ext cx="9199880" cy="513080"/>
          </a:xfrm>
          <a:prstGeom prst="rect">
            <a:avLst/>
          </a:prstGeom>
        </p:spPr>
        <p:txBody>
          <a:bodyPr vert="horz" wrap="square" lIns="0" tIns="12065" rIns="0" bIns="0" rtlCol="0">
            <a:spAutoFit/>
          </a:bodyPr>
          <a:lstStyle/>
          <a:p>
            <a:pPr marL="277495" marR="5080" indent="-264795">
              <a:lnSpc>
                <a:spcPct val="100000"/>
              </a:lnSpc>
              <a:spcBef>
                <a:spcPts val="95"/>
              </a:spcBef>
              <a:buClr>
                <a:srgbClr val="001F5F"/>
              </a:buClr>
              <a:buFont typeface="Wingdings"/>
              <a:buChar char=""/>
              <a:tabLst>
                <a:tab pos="278130" algn="l"/>
              </a:tabLst>
            </a:pPr>
            <a:r>
              <a:rPr sz="1600" spc="-5" dirty="0">
                <a:latin typeface="Meiryo UI"/>
                <a:cs typeface="Meiryo UI"/>
              </a:rPr>
              <a:t>中小企業</a:t>
            </a:r>
            <a:r>
              <a:rPr sz="1600" spc="-10" dirty="0">
                <a:latin typeface="Meiryo UI"/>
                <a:cs typeface="Meiryo UI"/>
              </a:rPr>
              <a:t>・</a:t>
            </a:r>
            <a:r>
              <a:rPr sz="1600" spc="-5" dirty="0">
                <a:latin typeface="Meiryo UI"/>
                <a:cs typeface="Meiryo UI"/>
              </a:rPr>
              <a:t>小規模事業者の</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「攻めの投資」を後押し</a:t>
            </a:r>
            <a:r>
              <a:rPr sz="1600" b="1" u="sng" spc="-10" dirty="0">
                <a:uFill>
                  <a:solidFill>
                    <a:srgbClr val="000000"/>
                  </a:solidFill>
                </a:uFill>
                <a:latin typeface="Meiryo UI"/>
                <a:cs typeface="Meiryo UI"/>
              </a:rPr>
              <a:t>する</a:t>
            </a:r>
            <a:r>
              <a:rPr sz="1600" b="1" u="sng" dirty="0">
                <a:uFill>
                  <a:solidFill>
                    <a:srgbClr val="000000"/>
                  </a:solidFill>
                </a:uFill>
                <a:latin typeface="Meiryo UI"/>
                <a:cs typeface="Meiryo UI"/>
              </a:rPr>
              <a:t>た</a:t>
            </a:r>
            <a:r>
              <a:rPr sz="1600" b="1" u="sng" spc="-10" dirty="0">
                <a:uFill>
                  <a:solidFill>
                    <a:srgbClr val="000000"/>
                  </a:solidFill>
                </a:uFill>
                <a:latin typeface="Meiryo UI"/>
                <a:cs typeface="Meiryo UI"/>
              </a:rPr>
              <a:t>めの</a:t>
            </a:r>
            <a:r>
              <a:rPr sz="1600" b="1" u="sng" dirty="0">
                <a:uFill>
                  <a:solidFill>
                    <a:srgbClr val="000000"/>
                  </a:solidFill>
                </a:uFill>
                <a:latin typeface="Meiryo UI"/>
                <a:cs typeface="Meiryo UI"/>
              </a:rPr>
              <a:t>税</a:t>
            </a:r>
            <a:r>
              <a:rPr sz="1600" b="1" u="sng" spc="-5" dirty="0">
                <a:uFill>
                  <a:solidFill>
                    <a:srgbClr val="000000"/>
                  </a:solidFill>
                </a:uFill>
                <a:latin typeface="Meiryo UI"/>
                <a:cs typeface="Meiryo UI"/>
              </a:rPr>
              <a:t>制</a:t>
            </a:r>
            <a:r>
              <a:rPr sz="1600" dirty="0">
                <a:latin typeface="Meiryo UI"/>
                <a:cs typeface="Meiryo UI"/>
              </a:rPr>
              <a:t>と</a:t>
            </a:r>
            <a:r>
              <a:rPr sz="1600" spc="-5" dirty="0">
                <a:latin typeface="Meiryo UI"/>
                <a:cs typeface="Meiryo UI"/>
              </a:rPr>
              <a:t>して、</a:t>
            </a:r>
            <a:r>
              <a:rPr sz="1600" b="1" spc="-5" dirty="0">
                <a:latin typeface="Meiryo UI"/>
                <a:cs typeface="Meiryo UI"/>
              </a:rPr>
              <a:t>中</a:t>
            </a:r>
            <a:r>
              <a:rPr sz="1600" b="1" dirty="0">
                <a:latin typeface="Meiryo UI"/>
                <a:cs typeface="Meiryo UI"/>
              </a:rPr>
              <a:t>小</a:t>
            </a:r>
            <a:r>
              <a:rPr sz="1600" b="1" spc="-5" dirty="0">
                <a:latin typeface="Meiryo UI"/>
                <a:cs typeface="Meiryo UI"/>
              </a:rPr>
              <a:t>企業</a:t>
            </a:r>
            <a:r>
              <a:rPr sz="1600" b="1" dirty="0">
                <a:latin typeface="Meiryo UI"/>
                <a:cs typeface="Meiryo UI"/>
              </a:rPr>
              <a:t>投</a:t>
            </a:r>
            <a:r>
              <a:rPr sz="1600" b="1" spc="-5" dirty="0">
                <a:latin typeface="Meiryo UI"/>
                <a:cs typeface="Meiryo UI"/>
              </a:rPr>
              <a:t>資促</a:t>
            </a:r>
            <a:r>
              <a:rPr sz="1600" b="1" dirty="0">
                <a:latin typeface="Meiryo UI"/>
                <a:cs typeface="Meiryo UI"/>
              </a:rPr>
              <a:t>進</a:t>
            </a:r>
            <a:r>
              <a:rPr sz="1600" b="1" spc="-5" dirty="0">
                <a:latin typeface="Meiryo UI"/>
                <a:cs typeface="Meiryo UI"/>
              </a:rPr>
              <a:t>税</a:t>
            </a:r>
            <a:r>
              <a:rPr sz="1600" b="1" spc="0" dirty="0">
                <a:latin typeface="Meiryo UI"/>
                <a:cs typeface="Meiryo UI"/>
              </a:rPr>
              <a:t>制</a:t>
            </a:r>
            <a:r>
              <a:rPr sz="1600" b="1" spc="-10" dirty="0">
                <a:latin typeface="Meiryo UI"/>
                <a:cs typeface="Meiryo UI"/>
              </a:rPr>
              <a:t>、</a:t>
            </a:r>
            <a:r>
              <a:rPr sz="1600" b="1" spc="-5" dirty="0">
                <a:latin typeface="Meiryo UI"/>
                <a:cs typeface="Meiryo UI"/>
              </a:rPr>
              <a:t>商</a:t>
            </a:r>
            <a:r>
              <a:rPr sz="1600" b="1" dirty="0">
                <a:latin typeface="Meiryo UI"/>
                <a:cs typeface="Meiryo UI"/>
              </a:rPr>
              <a:t>業</a:t>
            </a:r>
            <a:r>
              <a:rPr sz="1600" b="1" spc="-5" dirty="0">
                <a:latin typeface="Meiryo UI"/>
                <a:cs typeface="Meiryo UI"/>
              </a:rPr>
              <a:t>・</a:t>
            </a:r>
            <a:r>
              <a:rPr sz="1600" b="1" u="sng" spc="-1300" dirty="0">
                <a:uFill>
                  <a:solidFill>
                    <a:srgbClr val="000000"/>
                  </a:solidFill>
                </a:uFill>
                <a:latin typeface="Meiryo UI"/>
                <a:cs typeface="Meiryo UI"/>
              </a:rPr>
              <a:t>サ </a:t>
            </a:r>
            <a:r>
              <a:rPr sz="1600" b="1" u="sng" spc="-5" dirty="0">
                <a:uFill>
                  <a:solidFill>
                    <a:srgbClr val="000000"/>
                  </a:solidFill>
                </a:uFill>
                <a:latin typeface="Meiryo UI"/>
                <a:cs typeface="Meiryo UI"/>
              </a:rPr>
              <a:t>ービ</a:t>
            </a:r>
            <a:r>
              <a:rPr sz="1600" b="1" u="sng" dirty="0">
                <a:uFill>
                  <a:solidFill>
                    <a:srgbClr val="000000"/>
                  </a:solidFill>
                </a:uFill>
                <a:latin typeface="Meiryo UI"/>
                <a:cs typeface="Meiryo UI"/>
              </a:rPr>
              <a:t>ス</a:t>
            </a:r>
            <a:r>
              <a:rPr sz="1600" b="1" u="sng" spc="-5" dirty="0">
                <a:uFill>
                  <a:solidFill>
                    <a:srgbClr val="000000"/>
                  </a:solidFill>
                </a:uFill>
                <a:latin typeface="Meiryo UI"/>
                <a:cs typeface="Meiryo UI"/>
              </a:rPr>
              <a:t>業・農林水産業活性</a:t>
            </a:r>
            <a:r>
              <a:rPr sz="1600" b="1" u="sng" spc="-15" dirty="0">
                <a:uFill>
                  <a:solidFill>
                    <a:srgbClr val="000000"/>
                  </a:solidFill>
                </a:uFill>
                <a:latin typeface="Meiryo UI"/>
                <a:cs typeface="Meiryo UI"/>
              </a:rPr>
              <a:t>化</a:t>
            </a:r>
            <a:r>
              <a:rPr sz="1600" b="1" u="sng" spc="-5" dirty="0">
                <a:uFill>
                  <a:solidFill>
                    <a:srgbClr val="000000"/>
                  </a:solidFill>
                </a:uFill>
                <a:latin typeface="Meiryo UI"/>
                <a:cs typeface="Meiryo UI"/>
              </a:rPr>
              <a:t>税制</a:t>
            </a:r>
            <a:r>
              <a:rPr sz="1600" b="1" spc="-5" dirty="0">
                <a:latin typeface="Meiryo UI"/>
                <a:cs typeface="Meiryo UI"/>
              </a:rPr>
              <a:t>、</a:t>
            </a:r>
            <a:r>
              <a:rPr sz="1600" b="1" u="sng" spc="-530" dirty="0">
                <a:uFill>
                  <a:solidFill>
                    <a:srgbClr val="000000"/>
                  </a:solidFill>
                </a:uFill>
                <a:latin typeface="Meiryo UI"/>
                <a:cs typeface="Meiryo UI"/>
              </a:rPr>
              <a:t> </a:t>
            </a:r>
            <a:r>
              <a:rPr sz="1600" b="1" u="sng" spc="-5" dirty="0">
                <a:uFill>
                  <a:solidFill>
                    <a:srgbClr val="000000"/>
                  </a:solidFill>
                </a:uFill>
                <a:latin typeface="Meiryo UI"/>
                <a:cs typeface="Meiryo UI"/>
              </a:rPr>
              <a:t>中小</a:t>
            </a:r>
            <a:r>
              <a:rPr sz="1600" b="1" u="sng" dirty="0">
                <a:uFill>
                  <a:solidFill>
                    <a:srgbClr val="000000"/>
                  </a:solidFill>
                </a:uFill>
                <a:latin typeface="Meiryo UI"/>
                <a:cs typeface="Meiryo UI"/>
              </a:rPr>
              <a:t>企</a:t>
            </a:r>
            <a:r>
              <a:rPr sz="1600" b="1" u="sng" spc="-5" dirty="0">
                <a:uFill>
                  <a:solidFill>
                    <a:srgbClr val="000000"/>
                  </a:solidFill>
                </a:uFill>
                <a:latin typeface="Meiryo UI"/>
                <a:cs typeface="Meiryo UI"/>
              </a:rPr>
              <a:t>業経</a:t>
            </a:r>
            <a:r>
              <a:rPr sz="1600" b="1" u="sng" dirty="0">
                <a:uFill>
                  <a:solidFill>
                    <a:srgbClr val="000000"/>
                  </a:solidFill>
                </a:uFill>
                <a:latin typeface="Meiryo UI"/>
                <a:cs typeface="Meiryo UI"/>
              </a:rPr>
              <a:t>営</a:t>
            </a:r>
            <a:r>
              <a:rPr sz="1600" b="1" u="sng" spc="-5" dirty="0">
                <a:uFill>
                  <a:solidFill>
                    <a:srgbClr val="000000"/>
                  </a:solidFill>
                </a:uFill>
                <a:latin typeface="Meiryo UI"/>
                <a:cs typeface="Meiryo UI"/>
              </a:rPr>
              <a:t>強化</a:t>
            </a:r>
            <a:r>
              <a:rPr sz="1600" b="1" u="sng" dirty="0">
                <a:uFill>
                  <a:solidFill>
                    <a:srgbClr val="000000"/>
                  </a:solidFill>
                </a:uFill>
                <a:latin typeface="Meiryo UI"/>
                <a:cs typeface="Meiryo UI"/>
              </a:rPr>
              <a:t>税制</a:t>
            </a:r>
            <a:r>
              <a:rPr sz="1600" spc="-5" dirty="0">
                <a:latin typeface="Meiryo UI"/>
                <a:cs typeface="Meiryo UI"/>
              </a:rPr>
              <a:t>を措置して</a:t>
            </a:r>
            <a:r>
              <a:rPr sz="1600" spc="0" dirty="0">
                <a:latin typeface="Meiryo UI"/>
                <a:cs typeface="Meiryo UI"/>
              </a:rPr>
              <a:t>い</a:t>
            </a:r>
            <a:r>
              <a:rPr sz="1600" spc="-5" dirty="0">
                <a:latin typeface="Meiryo UI"/>
                <a:cs typeface="Meiryo UI"/>
              </a:rPr>
              <a:t>る</a:t>
            </a:r>
            <a:r>
              <a:rPr sz="1600" dirty="0">
                <a:latin typeface="Meiryo UI"/>
                <a:cs typeface="Meiryo UI"/>
              </a:rPr>
              <a:t>とこ</a:t>
            </a:r>
            <a:r>
              <a:rPr sz="1600" spc="-5" dirty="0">
                <a:latin typeface="Meiryo UI"/>
                <a:cs typeface="Meiryo UI"/>
              </a:rPr>
              <a:t>ろ、</a:t>
            </a:r>
            <a:r>
              <a:rPr sz="1600" u="sng" spc="-535" dirty="0">
                <a:uFill>
                  <a:solidFill>
                    <a:srgbClr val="000000"/>
                  </a:solidFill>
                </a:uFill>
                <a:latin typeface="Meiryo UI"/>
                <a:cs typeface="Meiryo UI"/>
              </a:rPr>
              <a:t> </a:t>
            </a:r>
            <a:r>
              <a:rPr sz="1600" b="1" u="sng" spc="-5" dirty="0">
                <a:uFill>
                  <a:solidFill>
                    <a:srgbClr val="000000"/>
                  </a:solidFill>
                </a:uFill>
                <a:latin typeface="Meiryo UI"/>
                <a:cs typeface="Meiryo UI"/>
              </a:rPr>
              <a:t>中</a:t>
            </a:r>
            <a:r>
              <a:rPr sz="1600" b="1" u="sng" dirty="0">
                <a:uFill>
                  <a:solidFill>
                    <a:srgbClr val="000000"/>
                  </a:solidFill>
                </a:uFill>
                <a:latin typeface="Meiryo UI"/>
                <a:cs typeface="Meiryo UI"/>
              </a:rPr>
              <a:t>小</a:t>
            </a:r>
            <a:r>
              <a:rPr sz="1600" b="1" u="sng" spc="-5" dirty="0">
                <a:uFill>
                  <a:solidFill>
                    <a:srgbClr val="000000"/>
                  </a:solidFill>
                </a:uFill>
                <a:latin typeface="Meiryo UI"/>
                <a:cs typeface="Meiryo UI"/>
              </a:rPr>
              <a:t>企業の</a:t>
            </a:r>
            <a:r>
              <a:rPr sz="1600" b="1" u="sng" dirty="0">
                <a:uFill>
                  <a:solidFill>
                    <a:srgbClr val="000000"/>
                  </a:solidFill>
                </a:uFill>
                <a:latin typeface="Meiryo UI"/>
                <a:cs typeface="Meiryo UI"/>
              </a:rPr>
              <a:t>積</a:t>
            </a:r>
            <a:r>
              <a:rPr sz="1600" b="1" u="sng" spc="-5" dirty="0">
                <a:uFill>
                  <a:solidFill>
                    <a:srgbClr val="000000"/>
                  </a:solidFill>
                </a:uFill>
                <a:latin typeface="Meiryo UI"/>
                <a:cs typeface="Meiryo UI"/>
              </a:rPr>
              <a:t>極的な</a:t>
            </a:r>
            <a:r>
              <a:rPr sz="1600" b="1" u="sng" spc="-15" dirty="0">
                <a:uFill>
                  <a:solidFill>
                    <a:srgbClr val="000000"/>
                  </a:solidFill>
                </a:uFill>
                <a:latin typeface="Meiryo UI"/>
                <a:cs typeface="Meiryo UI"/>
              </a:rPr>
              <a:t>設</a:t>
            </a:r>
            <a:endParaRPr sz="1600">
              <a:latin typeface="Meiryo UI"/>
              <a:cs typeface="Meiryo UI"/>
            </a:endParaRPr>
          </a:p>
        </p:txBody>
      </p:sp>
      <p:sp>
        <p:nvSpPr>
          <p:cNvPr id="6" name="object 6"/>
          <p:cNvSpPr/>
          <p:nvPr/>
        </p:nvSpPr>
        <p:spPr>
          <a:xfrm>
            <a:off x="4212335" y="1823847"/>
            <a:ext cx="5242560" cy="0"/>
          </a:xfrm>
          <a:custGeom>
            <a:avLst/>
            <a:gdLst/>
            <a:ahLst/>
            <a:cxnLst/>
            <a:rect l="l" t="t" r="r" b="b"/>
            <a:pathLst>
              <a:path w="5242559">
                <a:moveTo>
                  <a:pt x="0" y="0"/>
                </a:moveTo>
                <a:lnTo>
                  <a:pt x="5242560" y="0"/>
                </a:lnTo>
              </a:path>
            </a:pathLst>
          </a:custGeom>
          <a:ln w="10667">
            <a:solidFill>
              <a:srgbClr val="000000"/>
            </a:solidFill>
          </a:ln>
        </p:spPr>
        <p:txBody>
          <a:bodyPr wrap="square" lIns="0" tIns="0" rIns="0" bIns="0" rtlCol="0"/>
          <a:lstStyle/>
          <a:p>
            <a:endParaRPr/>
          </a:p>
        </p:txBody>
      </p:sp>
      <p:sp>
        <p:nvSpPr>
          <p:cNvPr id="7" name="object 7"/>
          <p:cNvSpPr txBox="1"/>
          <p:nvPr/>
        </p:nvSpPr>
        <p:spPr>
          <a:xfrm>
            <a:off x="293624" y="1187133"/>
            <a:ext cx="9173845" cy="665480"/>
          </a:xfrm>
          <a:prstGeom prst="rect">
            <a:avLst/>
          </a:prstGeom>
        </p:spPr>
        <p:txBody>
          <a:bodyPr vert="horz" wrap="square" lIns="0" tIns="88265" rIns="0" bIns="0" rtlCol="0">
            <a:spAutoFit/>
          </a:bodyPr>
          <a:lstStyle/>
          <a:p>
            <a:pPr marL="277495">
              <a:lnSpc>
                <a:spcPct val="100000"/>
              </a:lnSpc>
              <a:spcBef>
                <a:spcPts val="695"/>
              </a:spcBef>
              <a:tabLst>
                <a:tab pos="480059" algn="l"/>
              </a:tabLst>
            </a:pPr>
            <a:r>
              <a:rPr sz="1600" b="1" u="sng" spc="-1605" dirty="0">
                <a:uFill>
                  <a:solidFill>
                    <a:srgbClr val="000000"/>
                  </a:solidFill>
                </a:uFill>
                <a:latin typeface="Meiryo UI"/>
                <a:cs typeface="Meiryo UI"/>
              </a:rPr>
              <a:t>備</a:t>
            </a:r>
            <a:r>
              <a:rPr sz="1600" b="1" spc="-1605" dirty="0">
                <a:latin typeface="Meiryo UI"/>
                <a:cs typeface="Meiryo UI"/>
              </a:rPr>
              <a:t>	</a:t>
            </a:r>
            <a:r>
              <a:rPr sz="1600" b="1" u="sng" spc="-5" dirty="0">
                <a:uFill>
                  <a:solidFill>
                    <a:srgbClr val="000000"/>
                  </a:solidFill>
                </a:uFill>
                <a:latin typeface="Meiryo UI"/>
                <a:cs typeface="Meiryo UI"/>
              </a:rPr>
              <a:t>投資を後押しし、「生産性革命」</a:t>
            </a:r>
            <a:r>
              <a:rPr sz="1600" b="1" u="sng" spc="-10" dirty="0">
                <a:uFill>
                  <a:solidFill>
                    <a:srgbClr val="000000"/>
                  </a:solidFill>
                </a:uFill>
                <a:latin typeface="Meiryo UI"/>
                <a:cs typeface="Meiryo UI"/>
              </a:rPr>
              <a:t>の</a:t>
            </a:r>
            <a:r>
              <a:rPr sz="1600" b="1" u="sng" spc="-5" dirty="0">
                <a:uFill>
                  <a:solidFill>
                    <a:srgbClr val="000000"/>
                  </a:solidFill>
                </a:uFill>
                <a:latin typeface="Meiryo UI"/>
                <a:cs typeface="Meiryo UI"/>
              </a:rPr>
              <a:t>実現を図る</a:t>
            </a:r>
            <a:r>
              <a:rPr sz="1600" b="1" u="sng" dirty="0">
                <a:uFill>
                  <a:solidFill>
                    <a:srgbClr val="000000"/>
                  </a:solidFill>
                </a:uFill>
                <a:latin typeface="Meiryo UI"/>
                <a:cs typeface="Meiryo UI"/>
              </a:rPr>
              <a:t>観</a:t>
            </a:r>
            <a:r>
              <a:rPr sz="1600" b="1" u="sng" spc="-40" dirty="0">
                <a:uFill>
                  <a:solidFill>
                    <a:srgbClr val="000000"/>
                  </a:solidFill>
                </a:uFill>
                <a:latin typeface="Meiryo UI"/>
                <a:cs typeface="Meiryo UI"/>
              </a:rPr>
              <a:t>点</a:t>
            </a:r>
            <a:r>
              <a:rPr sz="1600" spc="0" dirty="0">
                <a:latin typeface="Meiryo UI"/>
                <a:cs typeface="Meiryo UI"/>
              </a:rPr>
              <a:t>か</a:t>
            </a:r>
            <a:r>
              <a:rPr sz="1600" spc="-10" dirty="0">
                <a:latin typeface="Meiryo UI"/>
                <a:cs typeface="Meiryo UI"/>
              </a:rPr>
              <a:t>ら</a:t>
            </a:r>
            <a:r>
              <a:rPr sz="1600" spc="-5" dirty="0">
                <a:latin typeface="Meiryo UI"/>
                <a:cs typeface="Meiryo UI"/>
              </a:rPr>
              <a:t>、</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こ</a:t>
            </a:r>
            <a:r>
              <a:rPr sz="1600" b="1" u="sng" spc="-10" dirty="0">
                <a:uFill>
                  <a:solidFill>
                    <a:srgbClr val="000000"/>
                  </a:solidFill>
                </a:uFill>
                <a:latin typeface="Meiryo UI"/>
                <a:cs typeface="Meiryo UI"/>
              </a:rPr>
              <a:t>れらの措置の</a:t>
            </a:r>
            <a:r>
              <a:rPr sz="1600" b="1" u="sng" spc="-5" dirty="0">
                <a:uFill>
                  <a:solidFill>
                    <a:srgbClr val="000000"/>
                  </a:solidFill>
                </a:uFill>
                <a:latin typeface="Meiryo UI"/>
                <a:cs typeface="Meiryo UI"/>
              </a:rPr>
              <a:t>適用期</a:t>
            </a:r>
            <a:r>
              <a:rPr sz="1600" b="1" u="sng" dirty="0">
                <a:uFill>
                  <a:solidFill>
                    <a:srgbClr val="000000"/>
                  </a:solidFill>
                </a:uFill>
                <a:latin typeface="Meiryo UI"/>
                <a:cs typeface="Meiryo UI"/>
              </a:rPr>
              <a:t>限</a:t>
            </a:r>
            <a:r>
              <a:rPr sz="1600" b="1" u="sng" spc="-5" dirty="0">
                <a:uFill>
                  <a:solidFill>
                    <a:srgbClr val="000000"/>
                  </a:solidFill>
                </a:uFill>
                <a:latin typeface="Meiryo UI"/>
                <a:cs typeface="Meiryo UI"/>
              </a:rPr>
              <a:t>を２年間延</a:t>
            </a:r>
            <a:r>
              <a:rPr sz="1600" b="1" u="sng" spc="5" dirty="0">
                <a:uFill>
                  <a:solidFill>
                    <a:srgbClr val="000000"/>
                  </a:solidFill>
                </a:uFill>
                <a:latin typeface="Meiryo UI"/>
                <a:cs typeface="Meiryo UI"/>
              </a:rPr>
              <a:t>長</a:t>
            </a:r>
            <a:r>
              <a:rPr sz="1600" spc="-5" dirty="0">
                <a:latin typeface="Meiryo UI"/>
                <a:cs typeface="Meiryo UI"/>
              </a:rPr>
              <a:t>。</a:t>
            </a:r>
            <a:endParaRPr sz="1600">
              <a:latin typeface="Meiryo UI"/>
              <a:cs typeface="Meiryo UI"/>
            </a:endParaRPr>
          </a:p>
          <a:p>
            <a:pPr marL="277495" indent="-264795">
              <a:lnSpc>
                <a:spcPct val="100000"/>
              </a:lnSpc>
              <a:spcBef>
                <a:spcPts val="600"/>
              </a:spcBef>
              <a:buClr>
                <a:srgbClr val="001F5F"/>
              </a:buClr>
              <a:buFont typeface="Wingdings"/>
              <a:buChar char=""/>
              <a:tabLst>
                <a:tab pos="278130" algn="l"/>
              </a:tabLst>
            </a:pPr>
            <a:r>
              <a:rPr sz="1600" spc="-5" dirty="0">
                <a:latin typeface="Meiryo UI"/>
                <a:cs typeface="Meiryo UI"/>
              </a:rPr>
              <a:t>加え</a:t>
            </a:r>
            <a:r>
              <a:rPr sz="1600" spc="-15" dirty="0">
                <a:latin typeface="Meiryo UI"/>
                <a:cs typeface="Meiryo UI"/>
              </a:rPr>
              <a:t>て</a:t>
            </a:r>
            <a:r>
              <a:rPr sz="1600" spc="-10" dirty="0">
                <a:latin typeface="Meiryo UI"/>
                <a:cs typeface="Meiryo UI"/>
              </a:rPr>
              <a:t>、中小企業経</a:t>
            </a:r>
            <a:r>
              <a:rPr sz="1600" spc="-5" dirty="0">
                <a:latin typeface="Meiryo UI"/>
                <a:cs typeface="Meiryo UI"/>
              </a:rPr>
              <a:t>営強化</a:t>
            </a:r>
            <a:r>
              <a:rPr sz="1600" dirty="0">
                <a:latin typeface="Meiryo UI"/>
                <a:cs typeface="Meiryo UI"/>
              </a:rPr>
              <a:t>税制</a:t>
            </a:r>
            <a:r>
              <a:rPr sz="1600" spc="-5" dirty="0">
                <a:latin typeface="Meiryo UI"/>
                <a:cs typeface="Meiryo UI"/>
              </a:rPr>
              <a:t>に</a:t>
            </a:r>
            <a:r>
              <a:rPr sz="1600" spc="-10" dirty="0">
                <a:latin typeface="Meiryo UI"/>
                <a:cs typeface="Meiryo UI"/>
              </a:rPr>
              <a:t>つ</a:t>
            </a:r>
            <a:r>
              <a:rPr sz="1600" dirty="0">
                <a:latin typeface="Meiryo UI"/>
                <a:cs typeface="Meiryo UI"/>
              </a:rPr>
              <a:t>い</a:t>
            </a:r>
            <a:r>
              <a:rPr sz="1600" spc="-5" dirty="0">
                <a:latin typeface="Meiryo UI"/>
                <a:cs typeface="Meiryo UI"/>
              </a:rPr>
              <a:t>て</a:t>
            </a:r>
            <a:r>
              <a:rPr sz="1600" dirty="0">
                <a:latin typeface="Meiryo UI"/>
                <a:cs typeface="Meiryo UI"/>
              </a:rPr>
              <a:t>は</a:t>
            </a:r>
            <a:r>
              <a:rPr sz="1600" spc="-45" dirty="0">
                <a:latin typeface="Meiryo UI"/>
                <a:cs typeface="Meiryo UI"/>
              </a:rPr>
              <a:t>、</a:t>
            </a:r>
            <a:r>
              <a:rPr sz="1600" b="1" spc="-5" dirty="0">
                <a:latin typeface="Meiryo UI"/>
                <a:cs typeface="Meiryo UI"/>
              </a:rPr>
              <a:t>働</a:t>
            </a:r>
            <a:r>
              <a:rPr sz="1600" b="1" dirty="0">
                <a:latin typeface="Meiryo UI"/>
                <a:cs typeface="Meiryo UI"/>
              </a:rPr>
              <a:t>き</a:t>
            </a:r>
            <a:r>
              <a:rPr sz="1600" b="1" spc="-5" dirty="0">
                <a:latin typeface="Meiryo UI"/>
                <a:cs typeface="Meiryo UI"/>
              </a:rPr>
              <a:t>方</a:t>
            </a:r>
            <a:r>
              <a:rPr sz="1600" b="1" spc="-10" dirty="0">
                <a:latin typeface="Meiryo UI"/>
                <a:cs typeface="Meiryo UI"/>
              </a:rPr>
              <a:t>改</a:t>
            </a:r>
            <a:r>
              <a:rPr sz="1600" b="1" spc="-5" dirty="0">
                <a:latin typeface="Meiryo UI"/>
                <a:cs typeface="Meiryo UI"/>
              </a:rPr>
              <a:t>革の実現</a:t>
            </a:r>
            <a:r>
              <a:rPr sz="1600" b="1" spc="-15" dirty="0">
                <a:latin typeface="Meiryo UI"/>
                <a:cs typeface="Meiryo UI"/>
              </a:rPr>
              <a:t>に</a:t>
            </a:r>
            <a:r>
              <a:rPr sz="1600" b="1" spc="-5" dirty="0">
                <a:latin typeface="Meiryo UI"/>
                <a:cs typeface="Meiryo UI"/>
              </a:rPr>
              <a:t>向</a:t>
            </a:r>
            <a:r>
              <a:rPr sz="1600" b="1" spc="-10" dirty="0">
                <a:latin typeface="Meiryo UI"/>
                <a:cs typeface="Meiryo UI"/>
              </a:rPr>
              <a:t>け</a:t>
            </a:r>
            <a:r>
              <a:rPr sz="1600" b="1" spc="-5" dirty="0">
                <a:latin typeface="Meiryo UI"/>
                <a:cs typeface="Meiryo UI"/>
              </a:rPr>
              <a:t>た取組み</a:t>
            </a:r>
            <a:r>
              <a:rPr sz="1600" b="1" spc="-15" dirty="0">
                <a:latin typeface="Meiryo UI"/>
                <a:cs typeface="Meiryo UI"/>
              </a:rPr>
              <a:t>を</a:t>
            </a:r>
            <a:r>
              <a:rPr sz="1600" b="1" spc="-5" dirty="0">
                <a:latin typeface="Meiryo UI"/>
                <a:cs typeface="Meiryo UI"/>
              </a:rPr>
              <a:t>支援す</a:t>
            </a:r>
            <a:r>
              <a:rPr sz="1600" b="1" spc="-10" dirty="0">
                <a:latin typeface="Meiryo UI"/>
                <a:cs typeface="Meiryo UI"/>
              </a:rPr>
              <a:t>る観点から、対象設</a:t>
            </a:r>
            <a:endParaRPr sz="1600">
              <a:latin typeface="Meiryo UI"/>
              <a:cs typeface="Meiryo UI"/>
            </a:endParaRPr>
          </a:p>
        </p:txBody>
      </p:sp>
      <p:sp>
        <p:nvSpPr>
          <p:cNvPr id="8" name="object 8"/>
          <p:cNvSpPr txBox="1"/>
          <p:nvPr/>
        </p:nvSpPr>
        <p:spPr>
          <a:xfrm>
            <a:off x="558800" y="1827656"/>
            <a:ext cx="2938145" cy="269240"/>
          </a:xfrm>
          <a:prstGeom prst="rect">
            <a:avLst/>
          </a:prstGeom>
        </p:spPr>
        <p:txBody>
          <a:bodyPr vert="horz" wrap="square" lIns="0" tIns="12065" rIns="0" bIns="0" rtlCol="0">
            <a:spAutoFit/>
          </a:bodyPr>
          <a:lstStyle/>
          <a:p>
            <a:pPr marL="12700">
              <a:lnSpc>
                <a:spcPct val="100000"/>
              </a:lnSpc>
              <a:spcBef>
                <a:spcPts val="95"/>
              </a:spcBef>
              <a:tabLst>
                <a:tab pos="215265" algn="l"/>
              </a:tabLst>
            </a:pPr>
            <a:r>
              <a:rPr sz="1600" b="1" u="sng" spc="-1605" dirty="0">
                <a:uFill>
                  <a:solidFill>
                    <a:srgbClr val="000000"/>
                  </a:solidFill>
                </a:uFill>
                <a:latin typeface="Meiryo UI"/>
                <a:cs typeface="Meiryo UI"/>
              </a:rPr>
              <a:t>備</a:t>
            </a:r>
            <a:r>
              <a:rPr sz="1600" b="1" spc="-1605" dirty="0">
                <a:latin typeface="Meiryo UI"/>
                <a:cs typeface="Meiryo UI"/>
              </a:rPr>
              <a:t>	</a:t>
            </a:r>
            <a:r>
              <a:rPr sz="1600" b="1" u="sng" spc="-5" dirty="0">
                <a:uFill>
                  <a:solidFill>
                    <a:srgbClr val="000000"/>
                  </a:solidFill>
                </a:uFill>
                <a:latin typeface="Meiryo UI"/>
                <a:cs typeface="Meiryo UI"/>
              </a:rPr>
              <a:t>を明確</a:t>
            </a:r>
            <a:r>
              <a:rPr sz="1600" b="1" u="sng" spc="-15" dirty="0">
                <a:uFill>
                  <a:solidFill>
                    <a:srgbClr val="000000"/>
                  </a:solidFill>
                </a:uFill>
                <a:latin typeface="Meiryo UI"/>
                <a:cs typeface="Meiryo UI"/>
              </a:rPr>
              <a:t>化</a:t>
            </a:r>
            <a:r>
              <a:rPr sz="1600" spc="-5" dirty="0">
                <a:latin typeface="Meiryo UI"/>
                <a:cs typeface="Meiryo UI"/>
              </a:rPr>
              <a:t>するとい</a:t>
            </a:r>
            <a:r>
              <a:rPr sz="1600" dirty="0">
                <a:latin typeface="Meiryo UI"/>
                <a:cs typeface="Meiryo UI"/>
              </a:rPr>
              <a:t>っ</a:t>
            </a:r>
            <a:r>
              <a:rPr sz="1600" spc="-15" dirty="0">
                <a:latin typeface="Meiryo UI"/>
                <a:cs typeface="Meiryo UI"/>
              </a:rPr>
              <a:t>た</a:t>
            </a:r>
            <a:r>
              <a:rPr sz="1600" spc="-5" dirty="0">
                <a:latin typeface="Meiryo UI"/>
                <a:cs typeface="Meiryo UI"/>
              </a:rPr>
              <a:t>強</a:t>
            </a:r>
            <a:r>
              <a:rPr sz="1600" dirty="0">
                <a:latin typeface="Meiryo UI"/>
                <a:cs typeface="Meiryo UI"/>
              </a:rPr>
              <a:t>化</a:t>
            </a:r>
            <a:r>
              <a:rPr sz="1600" spc="-5" dirty="0">
                <a:latin typeface="Meiryo UI"/>
                <a:cs typeface="Meiryo UI"/>
              </a:rPr>
              <a:t>を行</a:t>
            </a:r>
            <a:r>
              <a:rPr sz="1600" dirty="0">
                <a:latin typeface="Meiryo UI"/>
                <a:cs typeface="Meiryo UI"/>
              </a:rPr>
              <a:t>う</a:t>
            </a:r>
            <a:r>
              <a:rPr sz="1600" spc="-5" dirty="0">
                <a:latin typeface="Meiryo UI"/>
                <a:cs typeface="Meiryo UI"/>
              </a:rPr>
              <a:t>。</a:t>
            </a:r>
            <a:endParaRPr sz="1600">
              <a:latin typeface="Meiryo UI"/>
              <a:cs typeface="Meiryo UI"/>
            </a:endParaRPr>
          </a:p>
        </p:txBody>
      </p:sp>
      <p:sp>
        <p:nvSpPr>
          <p:cNvPr id="9" name="object 9"/>
          <p:cNvSpPr txBox="1"/>
          <p:nvPr/>
        </p:nvSpPr>
        <p:spPr>
          <a:xfrm>
            <a:off x="5635497" y="6343903"/>
            <a:ext cx="3914140" cy="186690"/>
          </a:xfrm>
          <a:prstGeom prst="rect">
            <a:avLst/>
          </a:prstGeom>
        </p:spPr>
        <p:txBody>
          <a:bodyPr vert="horz" wrap="square" lIns="0" tIns="13335" rIns="0" bIns="0" rtlCol="0">
            <a:spAutoFit/>
          </a:bodyPr>
          <a:lstStyle/>
          <a:p>
            <a:pPr marL="12700">
              <a:lnSpc>
                <a:spcPct val="100000"/>
              </a:lnSpc>
              <a:spcBef>
                <a:spcPts val="105"/>
              </a:spcBef>
            </a:pPr>
            <a:r>
              <a:rPr sz="1050" spc="0" dirty="0">
                <a:latin typeface="Meiryo UI"/>
                <a:cs typeface="Meiryo UI"/>
              </a:rPr>
              <a:t>※</a:t>
            </a:r>
            <a:r>
              <a:rPr sz="1050" spc="-30" dirty="0">
                <a:latin typeface="Meiryo UI"/>
                <a:cs typeface="Meiryo UI"/>
              </a:rPr>
              <a:t> </a:t>
            </a:r>
            <a:r>
              <a:rPr sz="1050" spc="-5" dirty="0">
                <a:latin typeface="Meiryo UI"/>
                <a:cs typeface="Meiryo UI"/>
              </a:rPr>
              <a:t>を</a:t>
            </a:r>
            <a:r>
              <a:rPr sz="1050" spc="0" dirty="0">
                <a:latin typeface="Meiryo UI"/>
                <a:cs typeface="Meiryo UI"/>
              </a:rPr>
              <a:t>付</a:t>
            </a:r>
            <a:r>
              <a:rPr sz="1050" dirty="0">
                <a:latin typeface="Meiryo UI"/>
                <a:cs typeface="Meiryo UI"/>
              </a:rPr>
              <a:t>し</a:t>
            </a:r>
            <a:r>
              <a:rPr sz="1050" spc="-5" dirty="0">
                <a:latin typeface="Meiryo UI"/>
                <a:cs typeface="Meiryo UI"/>
              </a:rPr>
              <a:t>た</a:t>
            </a:r>
            <a:r>
              <a:rPr sz="1050" dirty="0">
                <a:latin typeface="Meiryo UI"/>
                <a:cs typeface="Meiryo UI"/>
              </a:rPr>
              <a:t>部分は</a:t>
            </a:r>
            <a:r>
              <a:rPr sz="1050" spc="-10" dirty="0">
                <a:latin typeface="Meiryo UI"/>
                <a:cs typeface="Meiryo UI"/>
              </a:rPr>
              <a:t>、</a:t>
            </a:r>
            <a:r>
              <a:rPr sz="1050" spc="0" dirty="0">
                <a:latin typeface="Meiryo UI"/>
                <a:cs typeface="Meiryo UI"/>
              </a:rPr>
              <a:t>資</a:t>
            </a:r>
            <a:r>
              <a:rPr sz="1050" spc="-10" dirty="0">
                <a:latin typeface="Meiryo UI"/>
                <a:cs typeface="Meiryo UI"/>
              </a:rPr>
              <a:t>本</a:t>
            </a:r>
            <a:r>
              <a:rPr sz="1050" spc="0" dirty="0">
                <a:latin typeface="Meiryo UI"/>
                <a:cs typeface="Meiryo UI"/>
              </a:rPr>
              <a:t>金</a:t>
            </a:r>
            <a:r>
              <a:rPr sz="1050" spc="-5" dirty="0">
                <a:latin typeface="Meiryo UI"/>
                <a:cs typeface="Meiryo UI"/>
              </a:rPr>
              <a:t>３,０００</a:t>
            </a:r>
            <a:r>
              <a:rPr sz="1050" spc="0" dirty="0">
                <a:latin typeface="Meiryo UI"/>
                <a:cs typeface="Meiryo UI"/>
              </a:rPr>
              <a:t>万</a:t>
            </a:r>
            <a:r>
              <a:rPr sz="1050" spc="-10" dirty="0">
                <a:latin typeface="Meiryo UI"/>
                <a:cs typeface="Meiryo UI"/>
              </a:rPr>
              <a:t>円</a:t>
            </a:r>
            <a:r>
              <a:rPr sz="1050" spc="0" dirty="0">
                <a:latin typeface="Meiryo UI"/>
                <a:cs typeface="Meiryo UI"/>
              </a:rPr>
              <a:t>超</a:t>
            </a:r>
            <a:r>
              <a:rPr sz="1050" spc="-10" dirty="0">
                <a:latin typeface="Meiryo UI"/>
                <a:cs typeface="Meiryo UI"/>
              </a:rPr>
              <a:t>１</a:t>
            </a:r>
            <a:r>
              <a:rPr sz="1050" spc="0" dirty="0">
                <a:latin typeface="Meiryo UI"/>
                <a:cs typeface="Meiryo UI"/>
              </a:rPr>
              <a:t>億</a:t>
            </a:r>
            <a:r>
              <a:rPr sz="1050" spc="-10" dirty="0">
                <a:latin typeface="Meiryo UI"/>
                <a:cs typeface="Meiryo UI"/>
              </a:rPr>
              <a:t>円</a:t>
            </a:r>
            <a:r>
              <a:rPr sz="1050" spc="0" dirty="0">
                <a:latin typeface="Meiryo UI"/>
                <a:cs typeface="Meiryo UI"/>
              </a:rPr>
              <a:t>以</a:t>
            </a:r>
            <a:r>
              <a:rPr sz="1050" spc="-10" dirty="0">
                <a:latin typeface="Meiryo UI"/>
                <a:cs typeface="Meiryo UI"/>
              </a:rPr>
              <a:t>下</a:t>
            </a:r>
            <a:r>
              <a:rPr sz="1050" spc="-5" dirty="0">
                <a:latin typeface="Meiryo UI"/>
                <a:cs typeface="Meiryo UI"/>
              </a:rPr>
              <a:t>の</a:t>
            </a:r>
            <a:r>
              <a:rPr sz="1050" dirty="0">
                <a:latin typeface="Meiryo UI"/>
                <a:cs typeface="Meiryo UI"/>
              </a:rPr>
              <a:t>法</a:t>
            </a:r>
            <a:r>
              <a:rPr sz="1050" spc="-5" dirty="0">
                <a:latin typeface="Meiryo UI"/>
                <a:cs typeface="Meiryo UI"/>
              </a:rPr>
              <a:t>人の場</a:t>
            </a:r>
            <a:r>
              <a:rPr sz="1050" spc="0" dirty="0">
                <a:latin typeface="Meiryo UI"/>
                <a:cs typeface="Meiryo UI"/>
              </a:rPr>
              <a:t>合</a:t>
            </a:r>
            <a:endParaRPr sz="1050">
              <a:latin typeface="Meiryo UI"/>
              <a:cs typeface="Meiryo UI"/>
            </a:endParaRPr>
          </a:p>
        </p:txBody>
      </p:sp>
      <p:sp>
        <p:nvSpPr>
          <p:cNvPr id="10" name="object 10"/>
          <p:cNvSpPr/>
          <p:nvPr/>
        </p:nvSpPr>
        <p:spPr>
          <a:xfrm>
            <a:off x="598614" y="2898825"/>
            <a:ext cx="1311910" cy="588645"/>
          </a:xfrm>
          <a:custGeom>
            <a:avLst/>
            <a:gdLst/>
            <a:ahLst/>
            <a:cxnLst/>
            <a:rect l="l" t="t" r="r" b="b"/>
            <a:pathLst>
              <a:path w="1311910" h="588645">
                <a:moveTo>
                  <a:pt x="0" y="588340"/>
                </a:moveTo>
                <a:lnTo>
                  <a:pt x="1311783" y="588340"/>
                </a:lnTo>
                <a:lnTo>
                  <a:pt x="1311783" y="0"/>
                </a:lnTo>
                <a:lnTo>
                  <a:pt x="0" y="0"/>
                </a:lnTo>
                <a:lnTo>
                  <a:pt x="0" y="588340"/>
                </a:lnTo>
                <a:close/>
              </a:path>
            </a:pathLst>
          </a:custGeom>
          <a:solidFill>
            <a:srgbClr val="D9D9D9"/>
          </a:solidFill>
        </p:spPr>
        <p:txBody>
          <a:bodyPr wrap="square" lIns="0" tIns="0" rIns="0" bIns="0" rtlCol="0"/>
          <a:lstStyle/>
          <a:p>
            <a:endParaRPr/>
          </a:p>
        </p:txBody>
      </p:sp>
      <p:sp>
        <p:nvSpPr>
          <p:cNvPr id="11" name="object 11"/>
          <p:cNvSpPr/>
          <p:nvPr/>
        </p:nvSpPr>
        <p:spPr>
          <a:xfrm>
            <a:off x="598614" y="3487102"/>
            <a:ext cx="1311910" cy="2760345"/>
          </a:xfrm>
          <a:custGeom>
            <a:avLst/>
            <a:gdLst/>
            <a:ahLst/>
            <a:cxnLst/>
            <a:rect l="l" t="t" r="r" b="b"/>
            <a:pathLst>
              <a:path w="1311910" h="2760345">
                <a:moveTo>
                  <a:pt x="0" y="2760091"/>
                </a:moveTo>
                <a:lnTo>
                  <a:pt x="1311783" y="2760091"/>
                </a:lnTo>
                <a:lnTo>
                  <a:pt x="1311783" y="0"/>
                </a:lnTo>
                <a:lnTo>
                  <a:pt x="0" y="0"/>
                </a:lnTo>
                <a:lnTo>
                  <a:pt x="0" y="2760091"/>
                </a:lnTo>
                <a:close/>
              </a:path>
            </a:pathLst>
          </a:custGeom>
          <a:solidFill>
            <a:srgbClr val="D9D9D9"/>
          </a:solidFill>
        </p:spPr>
        <p:txBody>
          <a:bodyPr wrap="square" lIns="0" tIns="0" rIns="0" bIns="0" rtlCol="0"/>
          <a:lstStyle/>
          <a:p>
            <a:endParaRPr/>
          </a:p>
        </p:txBody>
      </p:sp>
      <p:sp>
        <p:nvSpPr>
          <p:cNvPr id="12" name="object 12"/>
          <p:cNvSpPr/>
          <p:nvPr/>
        </p:nvSpPr>
        <p:spPr>
          <a:xfrm>
            <a:off x="1910333" y="2892425"/>
            <a:ext cx="0" cy="3361690"/>
          </a:xfrm>
          <a:custGeom>
            <a:avLst/>
            <a:gdLst/>
            <a:ahLst/>
            <a:cxnLst/>
            <a:rect l="l" t="t" r="r" b="b"/>
            <a:pathLst>
              <a:path h="3361690">
                <a:moveTo>
                  <a:pt x="0" y="0"/>
                </a:moveTo>
                <a:lnTo>
                  <a:pt x="0" y="3361118"/>
                </a:lnTo>
              </a:path>
            </a:pathLst>
          </a:custGeom>
          <a:ln w="12700">
            <a:solidFill>
              <a:srgbClr val="000000"/>
            </a:solidFill>
            <a:prstDash val="sysDash"/>
          </a:ln>
        </p:spPr>
        <p:txBody>
          <a:bodyPr wrap="square" lIns="0" tIns="0" rIns="0" bIns="0" rtlCol="0"/>
          <a:lstStyle/>
          <a:p>
            <a:endParaRPr/>
          </a:p>
        </p:txBody>
      </p:sp>
      <p:sp>
        <p:nvSpPr>
          <p:cNvPr id="13" name="object 13"/>
          <p:cNvSpPr/>
          <p:nvPr/>
        </p:nvSpPr>
        <p:spPr>
          <a:xfrm>
            <a:off x="3778630" y="2892425"/>
            <a:ext cx="0" cy="3361690"/>
          </a:xfrm>
          <a:custGeom>
            <a:avLst/>
            <a:gdLst/>
            <a:ahLst/>
            <a:cxnLst/>
            <a:rect l="l" t="t" r="r" b="b"/>
            <a:pathLst>
              <a:path h="3361690">
                <a:moveTo>
                  <a:pt x="0" y="0"/>
                </a:moveTo>
                <a:lnTo>
                  <a:pt x="0" y="3361118"/>
                </a:lnTo>
              </a:path>
            </a:pathLst>
          </a:custGeom>
          <a:ln w="12700">
            <a:solidFill>
              <a:srgbClr val="000000"/>
            </a:solidFill>
            <a:prstDash val="sysDash"/>
          </a:ln>
        </p:spPr>
        <p:txBody>
          <a:bodyPr wrap="square" lIns="0" tIns="0" rIns="0" bIns="0" rtlCol="0"/>
          <a:lstStyle/>
          <a:p>
            <a:endParaRPr/>
          </a:p>
        </p:txBody>
      </p:sp>
      <p:sp>
        <p:nvSpPr>
          <p:cNvPr id="14" name="object 14"/>
          <p:cNvSpPr/>
          <p:nvPr/>
        </p:nvSpPr>
        <p:spPr>
          <a:xfrm>
            <a:off x="5647054" y="2892425"/>
            <a:ext cx="0" cy="765175"/>
          </a:xfrm>
          <a:custGeom>
            <a:avLst/>
            <a:gdLst/>
            <a:ahLst/>
            <a:cxnLst/>
            <a:rect l="l" t="t" r="r" b="b"/>
            <a:pathLst>
              <a:path h="765175">
                <a:moveTo>
                  <a:pt x="0" y="0"/>
                </a:moveTo>
                <a:lnTo>
                  <a:pt x="0" y="765175"/>
                </a:lnTo>
              </a:path>
            </a:pathLst>
          </a:custGeom>
          <a:ln w="12700">
            <a:solidFill>
              <a:srgbClr val="000000"/>
            </a:solidFill>
            <a:prstDash val="sysDash"/>
          </a:ln>
        </p:spPr>
        <p:txBody>
          <a:bodyPr wrap="square" lIns="0" tIns="0" rIns="0" bIns="0" rtlCol="0"/>
          <a:lstStyle/>
          <a:p>
            <a:endParaRPr/>
          </a:p>
        </p:txBody>
      </p:sp>
      <p:sp>
        <p:nvSpPr>
          <p:cNvPr id="15" name="object 15"/>
          <p:cNvSpPr/>
          <p:nvPr/>
        </p:nvSpPr>
        <p:spPr>
          <a:xfrm>
            <a:off x="5647054" y="3808476"/>
            <a:ext cx="0" cy="287020"/>
          </a:xfrm>
          <a:custGeom>
            <a:avLst/>
            <a:gdLst/>
            <a:ahLst/>
            <a:cxnLst/>
            <a:rect l="l" t="t" r="r" b="b"/>
            <a:pathLst>
              <a:path h="287020">
                <a:moveTo>
                  <a:pt x="0" y="0"/>
                </a:moveTo>
                <a:lnTo>
                  <a:pt x="0" y="286512"/>
                </a:lnTo>
              </a:path>
            </a:pathLst>
          </a:custGeom>
          <a:ln w="12700">
            <a:solidFill>
              <a:srgbClr val="000000"/>
            </a:solidFill>
            <a:prstDash val="sysDash"/>
          </a:ln>
        </p:spPr>
        <p:txBody>
          <a:bodyPr wrap="square" lIns="0" tIns="0" rIns="0" bIns="0" rtlCol="0"/>
          <a:lstStyle/>
          <a:p>
            <a:endParaRPr/>
          </a:p>
        </p:txBody>
      </p:sp>
      <p:sp>
        <p:nvSpPr>
          <p:cNvPr id="16" name="object 16"/>
          <p:cNvSpPr/>
          <p:nvPr/>
        </p:nvSpPr>
        <p:spPr>
          <a:xfrm>
            <a:off x="5647054" y="4241291"/>
            <a:ext cx="0" cy="2012314"/>
          </a:xfrm>
          <a:custGeom>
            <a:avLst/>
            <a:gdLst/>
            <a:ahLst/>
            <a:cxnLst/>
            <a:rect l="l" t="t" r="r" b="b"/>
            <a:pathLst>
              <a:path h="2012314">
                <a:moveTo>
                  <a:pt x="0" y="0"/>
                </a:moveTo>
                <a:lnTo>
                  <a:pt x="0" y="2012251"/>
                </a:lnTo>
              </a:path>
            </a:pathLst>
          </a:custGeom>
          <a:ln w="12700">
            <a:solidFill>
              <a:srgbClr val="000000"/>
            </a:solidFill>
            <a:prstDash val="sysDash"/>
          </a:ln>
        </p:spPr>
        <p:txBody>
          <a:bodyPr wrap="square" lIns="0" tIns="0" rIns="0" bIns="0" rtlCol="0"/>
          <a:lstStyle/>
          <a:p>
            <a:endParaRPr/>
          </a:p>
        </p:txBody>
      </p:sp>
      <p:sp>
        <p:nvSpPr>
          <p:cNvPr id="17" name="object 17"/>
          <p:cNvSpPr/>
          <p:nvPr/>
        </p:nvSpPr>
        <p:spPr>
          <a:xfrm>
            <a:off x="7515352" y="2892425"/>
            <a:ext cx="0" cy="765175"/>
          </a:xfrm>
          <a:custGeom>
            <a:avLst/>
            <a:gdLst/>
            <a:ahLst/>
            <a:cxnLst/>
            <a:rect l="l" t="t" r="r" b="b"/>
            <a:pathLst>
              <a:path h="765175">
                <a:moveTo>
                  <a:pt x="0" y="0"/>
                </a:moveTo>
                <a:lnTo>
                  <a:pt x="0" y="765175"/>
                </a:lnTo>
              </a:path>
            </a:pathLst>
          </a:custGeom>
          <a:ln w="12700">
            <a:solidFill>
              <a:srgbClr val="000000"/>
            </a:solidFill>
            <a:prstDash val="sysDash"/>
          </a:ln>
        </p:spPr>
        <p:txBody>
          <a:bodyPr wrap="square" lIns="0" tIns="0" rIns="0" bIns="0" rtlCol="0"/>
          <a:lstStyle/>
          <a:p>
            <a:endParaRPr/>
          </a:p>
        </p:txBody>
      </p:sp>
      <p:sp>
        <p:nvSpPr>
          <p:cNvPr id="18" name="object 18"/>
          <p:cNvSpPr/>
          <p:nvPr/>
        </p:nvSpPr>
        <p:spPr>
          <a:xfrm>
            <a:off x="7515352" y="3808476"/>
            <a:ext cx="0" cy="287020"/>
          </a:xfrm>
          <a:custGeom>
            <a:avLst/>
            <a:gdLst/>
            <a:ahLst/>
            <a:cxnLst/>
            <a:rect l="l" t="t" r="r" b="b"/>
            <a:pathLst>
              <a:path h="287020">
                <a:moveTo>
                  <a:pt x="0" y="0"/>
                </a:moveTo>
                <a:lnTo>
                  <a:pt x="0" y="286512"/>
                </a:lnTo>
              </a:path>
            </a:pathLst>
          </a:custGeom>
          <a:ln w="12700">
            <a:solidFill>
              <a:srgbClr val="000000"/>
            </a:solidFill>
            <a:prstDash val="sysDash"/>
          </a:ln>
        </p:spPr>
        <p:txBody>
          <a:bodyPr wrap="square" lIns="0" tIns="0" rIns="0" bIns="0" rtlCol="0"/>
          <a:lstStyle/>
          <a:p>
            <a:endParaRPr/>
          </a:p>
        </p:txBody>
      </p:sp>
      <p:sp>
        <p:nvSpPr>
          <p:cNvPr id="19" name="object 19"/>
          <p:cNvSpPr/>
          <p:nvPr/>
        </p:nvSpPr>
        <p:spPr>
          <a:xfrm>
            <a:off x="7515352" y="4241291"/>
            <a:ext cx="0" cy="2012314"/>
          </a:xfrm>
          <a:custGeom>
            <a:avLst/>
            <a:gdLst/>
            <a:ahLst/>
            <a:cxnLst/>
            <a:rect l="l" t="t" r="r" b="b"/>
            <a:pathLst>
              <a:path h="2012314">
                <a:moveTo>
                  <a:pt x="0" y="0"/>
                </a:moveTo>
                <a:lnTo>
                  <a:pt x="0" y="2012251"/>
                </a:lnTo>
              </a:path>
            </a:pathLst>
          </a:custGeom>
          <a:ln w="12700">
            <a:solidFill>
              <a:srgbClr val="000000"/>
            </a:solidFill>
            <a:prstDash val="sysDash"/>
          </a:ln>
        </p:spPr>
        <p:txBody>
          <a:bodyPr wrap="square" lIns="0" tIns="0" rIns="0" bIns="0" rtlCol="0"/>
          <a:lstStyle/>
          <a:p>
            <a:endParaRPr/>
          </a:p>
        </p:txBody>
      </p:sp>
      <p:sp>
        <p:nvSpPr>
          <p:cNvPr id="20" name="object 20"/>
          <p:cNvSpPr/>
          <p:nvPr/>
        </p:nvSpPr>
        <p:spPr>
          <a:xfrm>
            <a:off x="592264" y="3487165"/>
            <a:ext cx="8797925" cy="0"/>
          </a:xfrm>
          <a:custGeom>
            <a:avLst/>
            <a:gdLst/>
            <a:ahLst/>
            <a:cxnLst/>
            <a:rect l="l" t="t" r="r" b="b"/>
            <a:pathLst>
              <a:path w="8797925">
                <a:moveTo>
                  <a:pt x="0" y="0"/>
                </a:moveTo>
                <a:lnTo>
                  <a:pt x="8797734" y="0"/>
                </a:lnTo>
              </a:path>
            </a:pathLst>
          </a:custGeom>
          <a:ln w="12700">
            <a:solidFill>
              <a:srgbClr val="000000"/>
            </a:solidFill>
            <a:prstDash val="sysDash"/>
          </a:ln>
        </p:spPr>
        <p:txBody>
          <a:bodyPr wrap="square" lIns="0" tIns="0" rIns="0" bIns="0" rtlCol="0"/>
          <a:lstStyle/>
          <a:p>
            <a:endParaRPr/>
          </a:p>
        </p:txBody>
      </p:sp>
      <p:sp>
        <p:nvSpPr>
          <p:cNvPr id="21" name="object 21"/>
          <p:cNvSpPr/>
          <p:nvPr/>
        </p:nvSpPr>
        <p:spPr>
          <a:xfrm>
            <a:off x="1903983" y="4661027"/>
            <a:ext cx="7486015" cy="0"/>
          </a:xfrm>
          <a:custGeom>
            <a:avLst/>
            <a:gdLst/>
            <a:ahLst/>
            <a:cxnLst/>
            <a:rect l="l" t="t" r="r" b="b"/>
            <a:pathLst>
              <a:path w="7486015">
                <a:moveTo>
                  <a:pt x="0" y="0"/>
                </a:moveTo>
                <a:lnTo>
                  <a:pt x="7486015" y="0"/>
                </a:lnTo>
              </a:path>
            </a:pathLst>
          </a:custGeom>
          <a:ln w="12700">
            <a:solidFill>
              <a:srgbClr val="000000"/>
            </a:solidFill>
            <a:prstDash val="sysDash"/>
          </a:ln>
        </p:spPr>
        <p:txBody>
          <a:bodyPr wrap="square" lIns="0" tIns="0" rIns="0" bIns="0" rtlCol="0"/>
          <a:lstStyle/>
          <a:p>
            <a:endParaRPr/>
          </a:p>
        </p:txBody>
      </p:sp>
      <p:sp>
        <p:nvSpPr>
          <p:cNvPr id="22" name="object 22"/>
          <p:cNvSpPr/>
          <p:nvPr/>
        </p:nvSpPr>
        <p:spPr>
          <a:xfrm>
            <a:off x="598614" y="2892425"/>
            <a:ext cx="0" cy="3361690"/>
          </a:xfrm>
          <a:custGeom>
            <a:avLst/>
            <a:gdLst/>
            <a:ahLst/>
            <a:cxnLst/>
            <a:rect l="l" t="t" r="r" b="b"/>
            <a:pathLst>
              <a:path h="3361690">
                <a:moveTo>
                  <a:pt x="0" y="0"/>
                </a:moveTo>
                <a:lnTo>
                  <a:pt x="0" y="3361118"/>
                </a:lnTo>
              </a:path>
            </a:pathLst>
          </a:custGeom>
          <a:ln w="12700">
            <a:solidFill>
              <a:srgbClr val="000000"/>
            </a:solidFill>
          </a:ln>
        </p:spPr>
        <p:txBody>
          <a:bodyPr wrap="square" lIns="0" tIns="0" rIns="0" bIns="0" rtlCol="0"/>
          <a:lstStyle/>
          <a:p>
            <a:endParaRPr/>
          </a:p>
        </p:txBody>
      </p:sp>
      <p:sp>
        <p:nvSpPr>
          <p:cNvPr id="23" name="object 23"/>
          <p:cNvSpPr/>
          <p:nvPr/>
        </p:nvSpPr>
        <p:spPr>
          <a:xfrm>
            <a:off x="9383648" y="2892425"/>
            <a:ext cx="0" cy="3361690"/>
          </a:xfrm>
          <a:custGeom>
            <a:avLst/>
            <a:gdLst/>
            <a:ahLst/>
            <a:cxnLst/>
            <a:rect l="l" t="t" r="r" b="b"/>
            <a:pathLst>
              <a:path h="3361690">
                <a:moveTo>
                  <a:pt x="0" y="0"/>
                </a:moveTo>
                <a:lnTo>
                  <a:pt x="0" y="3361118"/>
                </a:lnTo>
              </a:path>
            </a:pathLst>
          </a:custGeom>
          <a:ln w="12700">
            <a:solidFill>
              <a:srgbClr val="000000"/>
            </a:solidFill>
          </a:ln>
        </p:spPr>
        <p:txBody>
          <a:bodyPr wrap="square" lIns="0" tIns="0" rIns="0" bIns="0" rtlCol="0"/>
          <a:lstStyle/>
          <a:p>
            <a:endParaRPr/>
          </a:p>
        </p:txBody>
      </p:sp>
      <p:sp>
        <p:nvSpPr>
          <p:cNvPr id="24" name="object 24"/>
          <p:cNvSpPr/>
          <p:nvPr/>
        </p:nvSpPr>
        <p:spPr>
          <a:xfrm>
            <a:off x="592264" y="2898775"/>
            <a:ext cx="8797925" cy="0"/>
          </a:xfrm>
          <a:custGeom>
            <a:avLst/>
            <a:gdLst/>
            <a:ahLst/>
            <a:cxnLst/>
            <a:rect l="l" t="t" r="r" b="b"/>
            <a:pathLst>
              <a:path w="8797925">
                <a:moveTo>
                  <a:pt x="0" y="0"/>
                </a:moveTo>
                <a:lnTo>
                  <a:pt x="8797734" y="0"/>
                </a:lnTo>
              </a:path>
            </a:pathLst>
          </a:custGeom>
          <a:ln w="12700">
            <a:solidFill>
              <a:srgbClr val="000000"/>
            </a:solidFill>
          </a:ln>
        </p:spPr>
        <p:txBody>
          <a:bodyPr wrap="square" lIns="0" tIns="0" rIns="0" bIns="0" rtlCol="0"/>
          <a:lstStyle/>
          <a:p>
            <a:endParaRPr/>
          </a:p>
        </p:txBody>
      </p:sp>
      <p:sp>
        <p:nvSpPr>
          <p:cNvPr id="25" name="object 25"/>
          <p:cNvSpPr/>
          <p:nvPr/>
        </p:nvSpPr>
        <p:spPr>
          <a:xfrm>
            <a:off x="592264" y="6247193"/>
            <a:ext cx="8797925" cy="0"/>
          </a:xfrm>
          <a:custGeom>
            <a:avLst/>
            <a:gdLst/>
            <a:ahLst/>
            <a:cxnLst/>
            <a:rect l="l" t="t" r="r" b="b"/>
            <a:pathLst>
              <a:path w="8797925">
                <a:moveTo>
                  <a:pt x="0" y="0"/>
                </a:moveTo>
                <a:lnTo>
                  <a:pt x="8797734" y="0"/>
                </a:lnTo>
              </a:path>
            </a:pathLst>
          </a:custGeom>
          <a:ln w="12700">
            <a:solidFill>
              <a:srgbClr val="000000"/>
            </a:solidFill>
          </a:ln>
        </p:spPr>
        <p:txBody>
          <a:bodyPr wrap="square" lIns="0" tIns="0" rIns="0" bIns="0" rtlCol="0"/>
          <a:lstStyle/>
          <a:p>
            <a:endParaRPr/>
          </a:p>
        </p:txBody>
      </p:sp>
      <p:sp>
        <p:nvSpPr>
          <p:cNvPr id="26" name="object 26"/>
          <p:cNvSpPr txBox="1"/>
          <p:nvPr/>
        </p:nvSpPr>
        <p:spPr>
          <a:xfrm>
            <a:off x="784351" y="2998089"/>
            <a:ext cx="939800" cy="391160"/>
          </a:xfrm>
          <a:prstGeom prst="rect">
            <a:avLst/>
          </a:prstGeom>
        </p:spPr>
        <p:txBody>
          <a:bodyPr vert="horz" wrap="square" lIns="0" tIns="12700" rIns="0" bIns="0" rtlCol="0">
            <a:spAutoFit/>
          </a:bodyPr>
          <a:lstStyle/>
          <a:p>
            <a:pPr algn="ctr">
              <a:lnSpc>
                <a:spcPct val="100000"/>
              </a:lnSpc>
              <a:spcBef>
                <a:spcPts val="100"/>
              </a:spcBef>
            </a:pPr>
            <a:r>
              <a:rPr sz="1200" dirty="0">
                <a:latin typeface="Meiryo UI"/>
                <a:cs typeface="Meiryo UI"/>
              </a:rPr>
              <a:t>設備の種類</a:t>
            </a:r>
            <a:endParaRPr sz="1200">
              <a:latin typeface="Meiryo UI"/>
              <a:cs typeface="Meiryo UI"/>
            </a:endParaRPr>
          </a:p>
          <a:p>
            <a:pPr algn="ctr">
              <a:lnSpc>
                <a:spcPct val="100000"/>
              </a:lnSpc>
            </a:pPr>
            <a:r>
              <a:rPr sz="1200" dirty="0">
                <a:latin typeface="Meiryo UI"/>
                <a:cs typeface="Meiryo UI"/>
              </a:rPr>
              <a:t>（価額要件）</a:t>
            </a:r>
            <a:endParaRPr sz="1200">
              <a:latin typeface="Meiryo UI"/>
              <a:cs typeface="Meiryo UI"/>
            </a:endParaRPr>
          </a:p>
        </p:txBody>
      </p:sp>
      <p:sp>
        <p:nvSpPr>
          <p:cNvPr id="27" name="object 27"/>
          <p:cNvSpPr txBox="1"/>
          <p:nvPr/>
        </p:nvSpPr>
        <p:spPr>
          <a:xfrm>
            <a:off x="2232405" y="2998089"/>
            <a:ext cx="1223645" cy="391160"/>
          </a:xfrm>
          <a:prstGeom prst="rect">
            <a:avLst/>
          </a:prstGeom>
        </p:spPr>
        <p:txBody>
          <a:bodyPr vert="horz" wrap="square" lIns="0" tIns="12700" rIns="0" bIns="0" rtlCol="0">
            <a:spAutoFit/>
          </a:bodyPr>
          <a:lstStyle/>
          <a:p>
            <a:pPr algn="ctr">
              <a:lnSpc>
                <a:spcPct val="100000"/>
              </a:lnSpc>
              <a:spcBef>
                <a:spcPts val="100"/>
              </a:spcBef>
            </a:pPr>
            <a:r>
              <a:rPr sz="1200" dirty="0">
                <a:latin typeface="Meiryo UI"/>
                <a:cs typeface="Meiryo UI"/>
              </a:rPr>
              <a:t>機械装置</a:t>
            </a:r>
            <a:endParaRPr sz="1200">
              <a:latin typeface="Meiryo UI"/>
              <a:cs typeface="Meiryo UI"/>
            </a:endParaRPr>
          </a:p>
          <a:p>
            <a:pPr algn="ctr">
              <a:lnSpc>
                <a:spcPct val="100000"/>
              </a:lnSpc>
            </a:pPr>
            <a:r>
              <a:rPr sz="1200" dirty="0">
                <a:latin typeface="Meiryo UI"/>
                <a:cs typeface="Meiryo UI"/>
              </a:rPr>
              <a:t>（</a:t>
            </a:r>
            <a:r>
              <a:rPr sz="1200" spc="-5" dirty="0">
                <a:latin typeface="Meiryo UI"/>
                <a:cs typeface="Meiryo UI"/>
              </a:rPr>
              <a:t>160</a:t>
            </a:r>
            <a:r>
              <a:rPr sz="1200" dirty="0">
                <a:latin typeface="Meiryo UI"/>
                <a:cs typeface="Meiryo UI"/>
              </a:rPr>
              <a:t>万円以上）</a:t>
            </a:r>
            <a:endParaRPr sz="1200">
              <a:latin typeface="Meiryo UI"/>
              <a:cs typeface="Meiryo UI"/>
            </a:endParaRPr>
          </a:p>
        </p:txBody>
      </p:sp>
      <p:sp>
        <p:nvSpPr>
          <p:cNvPr id="28" name="object 28"/>
          <p:cNvSpPr txBox="1"/>
          <p:nvPr/>
        </p:nvSpPr>
        <p:spPr>
          <a:xfrm>
            <a:off x="4148073" y="2998089"/>
            <a:ext cx="1129665" cy="391160"/>
          </a:xfrm>
          <a:prstGeom prst="rect">
            <a:avLst/>
          </a:prstGeom>
        </p:spPr>
        <p:txBody>
          <a:bodyPr vert="horz" wrap="square" lIns="0" tIns="12700" rIns="0" bIns="0" rtlCol="0">
            <a:spAutoFit/>
          </a:bodyPr>
          <a:lstStyle/>
          <a:p>
            <a:pPr marL="1270" algn="ctr">
              <a:lnSpc>
                <a:spcPct val="100000"/>
              </a:lnSpc>
              <a:spcBef>
                <a:spcPts val="100"/>
              </a:spcBef>
            </a:pPr>
            <a:r>
              <a:rPr sz="1200" spc="-5" dirty="0">
                <a:latin typeface="Meiryo UI"/>
                <a:cs typeface="Meiryo UI"/>
              </a:rPr>
              <a:t>ソ</a:t>
            </a:r>
            <a:r>
              <a:rPr sz="1200" dirty="0">
                <a:latin typeface="Meiryo UI"/>
                <a:cs typeface="Meiryo UI"/>
              </a:rPr>
              <a:t>フ</a:t>
            </a:r>
            <a:r>
              <a:rPr sz="1200" spc="-5" dirty="0">
                <a:latin typeface="Meiryo UI"/>
                <a:cs typeface="Meiryo UI"/>
              </a:rPr>
              <a:t>トウ</a:t>
            </a:r>
            <a:r>
              <a:rPr sz="1200" dirty="0">
                <a:latin typeface="Meiryo UI"/>
                <a:cs typeface="Meiryo UI"/>
              </a:rPr>
              <a:t>ェア</a:t>
            </a:r>
            <a:endParaRPr sz="1200">
              <a:latin typeface="Meiryo UI"/>
              <a:cs typeface="Meiryo UI"/>
            </a:endParaRPr>
          </a:p>
          <a:p>
            <a:pPr algn="ctr">
              <a:lnSpc>
                <a:spcPct val="100000"/>
              </a:lnSpc>
            </a:pPr>
            <a:r>
              <a:rPr sz="1200" dirty="0">
                <a:latin typeface="Meiryo UI"/>
                <a:cs typeface="Meiryo UI"/>
              </a:rPr>
              <a:t>（</a:t>
            </a:r>
            <a:r>
              <a:rPr sz="1200" spc="-5" dirty="0">
                <a:latin typeface="Meiryo UI"/>
                <a:cs typeface="Meiryo UI"/>
              </a:rPr>
              <a:t>7</a:t>
            </a:r>
            <a:r>
              <a:rPr sz="1200" dirty="0">
                <a:latin typeface="Meiryo UI"/>
                <a:cs typeface="Meiryo UI"/>
              </a:rPr>
              <a:t>0万円以上）</a:t>
            </a:r>
            <a:endParaRPr sz="1200">
              <a:latin typeface="Meiryo UI"/>
              <a:cs typeface="Meiryo UI"/>
            </a:endParaRPr>
          </a:p>
        </p:txBody>
      </p:sp>
      <p:sp>
        <p:nvSpPr>
          <p:cNvPr id="29" name="object 29"/>
          <p:cNvSpPr txBox="1"/>
          <p:nvPr/>
        </p:nvSpPr>
        <p:spPr>
          <a:xfrm>
            <a:off x="6016878" y="2998089"/>
            <a:ext cx="1129030" cy="391160"/>
          </a:xfrm>
          <a:prstGeom prst="rect">
            <a:avLst/>
          </a:prstGeom>
        </p:spPr>
        <p:txBody>
          <a:bodyPr vert="horz" wrap="square" lIns="0" tIns="12700" rIns="0" bIns="0" rtlCol="0">
            <a:spAutoFit/>
          </a:bodyPr>
          <a:lstStyle/>
          <a:p>
            <a:pPr marL="68580">
              <a:lnSpc>
                <a:spcPct val="100000"/>
              </a:lnSpc>
              <a:spcBef>
                <a:spcPts val="100"/>
              </a:spcBef>
            </a:pPr>
            <a:r>
              <a:rPr sz="1200" dirty="0">
                <a:latin typeface="Meiryo UI"/>
                <a:cs typeface="Meiryo UI"/>
              </a:rPr>
              <a:t>工具・器具備品</a:t>
            </a:r>
            <a:endParaRPr sz="1200">
              <a:latin typeface="Meiryo UI"/>
              <a:cs typeface="Meiryo UI"/>
            </a:endParaRPr>
          </a:p>
          <a:p>
            <a:pPr marL="12700">
              <a:lnSpc>
                <a:spcPct val="100000"/>
              </a:lnSpc>
            </a:pPr>
            <a:r>
              <a:rPr sz="1200" dirty="0">
                <a:latin typeface="Meiryo UI"/>
                <a:cs typeface="Meiryo UI"/>
              </a:rPr>
              <a:t>（</a:t>
            </a:r>
            <a:r>
              <a:rPr sz="1200" spc="-5" dirty="0">
                <a:latin typeface="Meiryo UI"/>
                <a:cs typeface="Meiryo UI"/>
              </a:rPr>
              <a:t>30</a:t>
            </a:r>
            <a:r>
              <a:rPr sz="1200" dirty="0">
                <a:latin typeface="Meiryo UI"/>
                <a:cs typeface="Meiryo UI"/>
              </a:rPr>
              <a:t>万円以上）</a:t>
            </a:r>
            <a:endParaRPr sz="1200">
              <a:latin typeface="Meiryo UI"/>
              <a:cs typeface="Meiryo UI"/>
            </a:endParaRPr>
          </a:p>
        </p:txBody>
      </p:sp>
      <p:sp>
        <p:nvSpPr>
          <p:cNvPr id="30" name="object 30"/>
          <p:cNvSpPr txBox="1"/>
          <p:nvPr/>
        </p:nvSpPr>
        <p:spPr>
          <a:xfrm>
            <a:off x="7885303" y="2998089"/>
            <a:ext cx="1129030" cy="391160"/>
          </a:xfrm>
          <a:prstGeom prst="rect">
            <a:avLst/>
          </a:prstGeom>
        </p:spPr>
        <p:txBody>
          <a:bodyPr vert="horz" wrap="square" lIns="0" tIns="12700" rIns="0" bIns="0" rtlCol="0">
            <a:spAutoFit/>
          </a:bodyPr>
          <a:lstStyle/>
          <a:p>
            <a:pPr algn="ctr">
              <a:lnSpc>
                <a:spcPct val="100000"/>
              </a:lnSpc>
              <a:spcBef>
                <a:spcPts val="100"/>
              </a:spcBef>
            </a:pPr>
            <a:r>
              <a:rPr sz="1200" dirty="0">
                <a:latin typeface="Meiryo UI"/>
                <a:cs typeface="Meiryo UI"/>
              </a:rPr>
              <a:t>建物附属設備</a:t>
            </a:r>
            <a:endParaRPr sz="1200">
              <a:latin typeface="Meiryo UI"/>
              <a:cs typeface="Meiryo UI"/>
            </a:endParaRPr>
          </a:p>
          <a:p>
            <a:pPr algn="ctr">
              <a:lnSpc>
                <a:spcPct val="100000"/>
              </a:lnSpc>
            </a:pPr>
            <a:r>
              <a:rPr sz="1200" dirty="0">
                <a:latin typeface="Meiryo UI"/>
                <a:cs typeface="Meiryo UI"/>
              </a:rPr>
              <a:t>（</a:t>
            </a:r>
            <a:r>
              <a:rPr sz="1200" spc="-5" dirty="0">
                <a:latin typeface="Meiryo UI"/>
                <a:cs typeface="Meiryo UI"/>
              </a:rPr>
              <a:t>60</a:t>
            </a:r>
            <a:r>
              <a:rPr sz="1200" dirty="0">
                <a:latin typeface="Meiryo UI"/>
                <a:cs typeface="Meiryo UI"/>
              </a:rPr>
              <a:t>万円以上）</a:t>
            </a:r>
            <a:endParaRPr sz="1200">
              <a:latin typeface="Meiryo UI"/>
              <a:cs typeface="Meiryo UI"/>
            </a:endParaRPr>
          </a:p>
        </p:txBody>
      </p:sp>
      <p:sp>
        <p:nvSpPr>
          <p:cNvPr id="31" name="object 31"/>
          <p:cNvSpPr txBox="1"/>
          <p:nvPr/>
        </p:nvSpPr>
        <p:spPr>
          <a:xfrm>
            <a:off x="936752" y="4764151"/>
            <a:ext cx="635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支援措置</a:t>
            </a:r>
            <a:endParaRPr sz="1200">
              <a:latin typeface="Meiryo UI"/>
              <a:cs typeface="Meiryo UI"/>
            </a:endParaRPr>
          </a:p>
        </p:txBody>
      </p:sp>
      <p:sp>
        <p:nvSpPr>
          <p:cNvPr id="32" name="object 32"/>
          <p:cNvSpPr/>
          <p:nvPr/>
        </p:nvSpPr>
        <p:spPr>
          <a:xfrm>
            <a:off x="1940051" y="4684776"/>
            <a:ext cx="3948684" cy="1530096"/>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1997201" y="4722114"/>
            <a:ext cx="3839210" cy="1420495"/>
          </a:xfrm>
          <a:custGeom>
            <a:avLst/>
            <a:gdLst/>
            <a:ahLst/>
            <a:cxnLst/>
            <a:rect l="l" t="t" r="r" b="b"/>
            <a:pathLst>
              <a:path w="3839210" h="1420495">
                <a:moveTo>
                  <a:pt x="3602228" y="0"/>
                </a:moveTo>
                <a:lnTo>
                  <a:pt x="236728" y="0"/>
                </a:lnTo>
                <a:lnTo>
                  <a:pt x="189035" y="4811"/>
                </a:lnTo>
                <a:lnTo>
                  <a:pt x="144607" y="18611"/>
                </a:lnTo>
                <a:lnTo>
                  <a:pt x="104396" y="40444"/>
                </a:lnTo>
                <a:lnTo>
                  <a:pt x="69357" y="69357"/>
                </a:lnTo>
                <a:lnTo>
                  <a:pt x="40444" y="104396"/>
                </a:lnTo>
                <a:lnTo>
                  <a:pt x="18611" y="144607"/>
                </a:lnTo>
                <a:lnTo>
                  <a:pt x="4811" y="189035"/>
                </a:lnTo>
                <a:lnTo>
                  <a:pt x="0" y="236728"/>
                </a:lnTo>
                <a:lnTo>
                  <a:pt x="0" y="1183640"/>
                </a:lnTo>
                <a:lnTo>
                  <a:pt x="4811" y="1231346"/>
                </a:lnTo>
                <a:lnTo>
                  <a:pt x="18611" y="1275782"/>
                </a:lnTo>
                <a:lnTo>
                  <a:pt x="40444" y="1315993"/>
                </a:lnTo>
                <a:lnTo>
                  <a:pt x="69357" y="1351029"/>
                </a:lnTo>
                <a:lnTo>
                  <a:pt x="104396" y="1379936"/>
                </a:lnTo>
                <a:lnTo>
                  <a:pt x="144607" y="1401763"/>
                </a:lnTo>
                <a:lnTo>
                  <a:pt x="189035" y="1415558"/>
                </a:lnTo>
                <a:lnTo>
                  <a:pt x="236728" y="1420368"/>
                </a:lnTo>
                <a:lnTo>
                  <a:pt x="3602228" y="1420368"/>
                </a:lnTo>
                <a:lnTo>
                  <a:pt x="3649920" y="1415558"/>
                </a:lnTo>
                <a:lnTo>
                  <a:pt x="3694348" y="1401763"/>
                </a:lnTo>
                <a:lnTo>
                  <a:pt x="3734559" y="1379936"/>
                </a:lnTo>
                <a:lnTo>
                  <a:pt x="3769598" y="1351029"/>
                </a:lnTo>
                <a:lnTo>
                  <a:pt x="3798511" y="1315993"/>
                </a:lnTo>
                <a:lnTo>
                  <a:pt x="3820344" y="1275782"/>
                </a:lnTo>
                <a:lnTo>
                  <a:pt x="3834144" y="1231346"/>
                </a:lnTo>
                <a:lnTo>
                  <a:pt x="3838956" y="1183640"/>
                </a:lnTo>
                <a:lnTo>
                  <a:pt x="3838956" y="236728"/>
                </a:lnTo>
                <a:lnTo>
                  <a:pt x="3834144" y="189035"/>
                </a:lnTo>
                <a:lnTo>
                  <a:pt x="3820344" y="144607"/>
                </a:lnTo>
                <a:lnTo>
                  <a:pt x="3798511" y="104396"/>
                </a:lnTo>
                <a:lnTo>
                  <a:pt x="3769598" y="69357"/>
                </a:lnTo>
                <a:lnTo>
                  <a:pt x="3734559" y="40444"/>
                </a:lnTo>
                <a:lnTo>
                  <a:pt x="3694348" y="18611"/>
                </a:lnTo>
                <a:lnTo>
                  <a:pt x="3649920" y="4811"/>
                </a:lnTo>
                <a:lnTo>
                  <a:pt x="3602228" y="0"/>
                </a:lnTo>
                <a:close/>
              </a:path>
            </a:pathLst>
          </a:custGeom>
          <a:solidFill>
            <a:srgbClr val="FFFFFF"/>
          </a:solidFill>
        </p:spPr>
        <p:txBody>
          <a:bodyPr wrap="square" lIns="0" tIns="0" rIns="0" bIns="0" rtlCol="0"/>
          <a:lstStyle/>
          <a:p>
            <a:endParaRPr/>
          </a:p>
        </p:txBody>
      </p:sp>
      <p:sp>
        <p:nvSpPr>
          <p:cNvPr id="34" name="object 34"/>
          <p:cNvSpPr/>
          <p:nvPr/>
        </p:nvSpPr>
        <p:spPr>
          <a:xfrm>
            <a:off x="1997201" y="4722114"/>
            <a:ext cx="3839210" cy="1420495"/>
          </a:xfrm>
          <a:custGeom>
            <a:avLst/>
            <a:gdLst/>
            <a:ahLst/>
            <a:cxnLst/>
            <a:rect l="l" t="t" r="r" b="b"/>
            <a:pathLst>
              <a:path w="3839210" h="1420495">
                <a:moveTo>
                  <a:pt x="0" y="236728"/>
                </a:moveTo>
                <a:lnTo>
                  <a:pt x="4811" y="189035"/>
                </a:lnTo>
                <a:lnTo>
                  <a:pt x="18611" y="144607"/>
                </a:lnTo>
                <a:lnTo>
                  <a:pt x="40444" y="104396"/>
                </a:lnTo>
                <a:lnTo>
                  <a:pt x="69357" y="69357"/>
                </a:lnTo>
                <a:lnTo>
                  <a:pt x="104396" y="40444"/>
                </a:lnTo>
                <a:lnTo>
                  <a:pt x="144607" y="18611"/>
                </a:lnTo>
                <a:lnTo>
                  <a:pt x="189035" y="4811"/>
                </a:lnTo>
                <a:lnTo>
                  <a:pt x="236728" y="0"/>
                </a:lnTo>
                <a:lnTo>
                  <a:pt x="3602228" y="0"/>
                </a:lnTo>
                <a:lnTo>
                  <a:pt x="3649920" y="4811"/>
                </a:lnTo>
                <a:lnTo>
                  <a:pt x="3694348" y="18611"/>
                </a:lnTo>
                <a:lnTo>
                  <a:pt x="3734559" y="40444"/>
                </a:lnTo>
                <a:lnTo>
                  <a:pt x="3769598" y="69357"/>
                </a:lnTo>
                <a:lnTo>
                  <a:pt x="3798511" y="104396"/>
                </a:lnTo>
                <a:lnTo>
                  <a:pt x="3820344" y="144607"/>
                </a:lnTo>
                <a:lnTo>
                  <a:pt x="3834144" y="189035"/>
                </a:lnTo>
                <a:lnTo>
                  <a:pt x="3838956" y="236728"/>
                </a:lnTo>
                <a:lnTo>
                  <a:pt x="3838956" y="1183640"/>
                </a:lnTo>
                <a:lnTo>
                  <a:pt x="3834144" y="1231346"/>
                </a:lnTo>
                <a:lnTo>
                  <a:pt x="3820344" y="1275782"/>
                </a:lnTo>
                <a:lnTo>
                  <a:pt x="3798511" y="1315993"/>
                </a:lnTo>
                <a:lnTo>
                  <a:pt x="3769598" y="1351029"/>
                </a:lnTo>
                <a:lnTo>
                  <a:pt x="3734559" y="1379936"/>
                </a:lnTo>
                <a:lnTo>
                  <a:pt x="3694348" y="1401763"/>
                </a:lnTo>
                <a:lnTo>
                  <a:pt x="3649920" y="1415558"/>
                </a:lnTo>
                <a:lnTo>
                  <a:pt x="3602228" y="1420368"/>
                </a:lnTo>
                <a:lnTo>
                  <a:pt x="236728" y="1420368"/>
                </a:lnTo>
                <a:lnTo>
                  <a:pt x="189035" y="1415558"/>
                </a:lnTo>
                <a:lnTo>
                  <a:pt x="144607" y="1401763"/>
                </a:lnTo>
                <a:lnTo>
                  <a:pt x="104396" y="1379936"/>
                </a:lnTo>
                <a:lnTo>
                  <a:pt x="69357" y="1351029"/>
                </a:lnTo>
                <a:lnTo>
                  <a:pt x="40444" y="1315993"/>
                </a:lnTo>
                <a:lnTo>
                  <a:pt x="18611" y="1275782"/>
                </a:lnTo>
                <a:lnTo>
                  <a:pt x="4811" y="1231346"/>
                </a:lnTo>
                <a:lnTo>
                  <a:pt x="0" y="1183640"/>
                </a:lnTo>
                <a:lnTo>
                  <a:pt x="0" y="236728"/>
                </a:lnTo>
                <a:close/>
              </a:path>
            </a:pathLst>
          </a:custGeom>
          <a:ln w="28956">
            <a:solidFill>
              <a:srgbClr val="497DBA"/>
            </a:solidFill>
          </a:ln>
        </p:spPr>
        <p:txBody>
          <a:bodyPr wrap="square" lIns="0" tIns="0" rIns="0" bIns="0" rtlCol="0"/>
          <a:lstStyle/>
          <a:p>
            <a:endParaRPr/>
          </a:p>
        </p:txBody>
      </p:sp>
      <p:sp>
        <p:nvSpPr>
          <p:cNvPr id="35" name="object 35"/>
          <p:cNvSpPr txBox="1"/>
          <p:nvPr/>
        </p:nvSpPr>
        <p:spPr>
          <a:xfrm>
            <a:off x="2645155" y="4947920"/>
            <a:ext cx="2540635" cy="970915"/>
          </a:xfrm>
          <a:prstGeom prst="rect">
            <a:avLst/>
          </a:prstGeom>
        </p:spPr>
        <p:txBody>
          <a:bodyPr vert="horz" wrap="square" lIns="0" tIns="12700" rIns="0" bIns="0" rtlCol="0">
            <a:spAutoFit/>
          </a:bodyPr>
          <a:lstStyle/>
          <a:p>
            <a:pPr algn="ctr">
              <a:lnSpc>
                <a:spcPct val="100000"/>
              </a:lnSpc>
              <a:spcBef>
                <a:spcPts val="100"/>
              </a:spcBef>
            </a:pPr>
            <a:r>
              <a:rPr sz="1800" dirty="0">
                <a:latin typeface="Meiryo UI"/>
                <a:cs typeface="Meiryo UI"/>
              </a:rPr>
              <a:t>【中小企業投資促進税制】</a:t>
            </a:r>
            <a:endParaRPr sz="1800">
              <a:latin typeface="Meiryo UI"/>
              <a:cs typeface="Meiryo UI"/>
            </a:endParaRPr>
          </a:p>
          <a:p>
            <a:pPr algn="ctr">
              <a:lnSpc>
                <a:spcPct val="100000"/>
              </a:lnSpc>
            </a:pPr>
            <a:r>
              <a:rPr sz="1200" spc="-5" dirty="0">
                <a:latin typeface="Meiryo UI"/>
                <a:cs typeface="Meiryo UI"/>
              </a:rPr>
              <a:t>30％</a:t>
            </a:r>
            <a:r>
              <a:rPr sz="1200" dirty="0">
                <a:latin typeface="Meiryo UI"/>
                <a:cs typeface="Meiryo UI"/>
              </a:rPr>
              <a:t>特別償却又は税額控除</a:t>
            </a:r>
            <a:r>
              <a:rPr sz="1200" spc="-5" dirty="0">
                <a:latin typeface="Meiryo UI"/>
                <a:cs typeface="Meiryo UI"/>
              </a:rPr>
              <a:t>7％</a:t>
            </a:r>
            <a:endParaRPr sz="1200">
              <a:latin typeface="Meiryo UI"/>
              <a:cs typeface="Meiryo UI"/>
            </a:endParaRPr>
          </a:p>
          <a:p>
            <a:pPr algn="ctr">
              <a:lnSpc>
                <a:spcPct val="100000"/>
              </a:lnSpc>
            </a:pPr>
            <a:r>
              <a:rPr sz="1200" dirty="0">
                <a:latin typeface="Meiryo UI"/>
                <a:cs typeface="Meiryo UI"/>
              </a:rPr>
              <a:t>（</a:t>
            </a:r>
            <a:r>
              <a:rPr sz="1050" dirty="0">
                <a:latin typeface="Meiryo UI"/>
                <a:cs typeface="Meiryo UI"/>
              </a:rPr>
              <a:t>※30％</a:t>
            </a:r>
            <a:r>
              <a:rPr sz="1050" spc="0" dirty="0">
                <a:latin typeface="Meiryo UI"/>
                <a:cs typeface="Meiryo UI"/>
              </a:rPr>
              <a:t>特</a:t>
            </a:r>
            <a:r>
              <a:rPr sz="1050" spc="-10" dirty="0">
                <a:latin typeface="Meiryo UI"/>
                <a:cs typeface="Meiryo UI"/>
              </a:rPr>
              <a:t>別</a:t>
            </a:r>
            <a:r>
              <a:rPr sz="1050" spc="0" dirty="0">
                <a:latin typeface="Meiryo UI"/>
                <a:cs typeface="Meiryo UI"/>
              </a:rPr>
              <a:t>償</a:t>
            </a:r>
            <a:r>
              <a:rPr sz="1050" spc="-10" dirty="0">
                <a:latin typeface="Meiryo UI"/>
                <a:cs typeface="Meiryo UI"/>
              </a:rPr>
              <a:t>却</a:t>
            </a:r>
            <a:r>
              <a:rPr sz="1050" spc="-5" dirty="0">
                <a:latin typeface="Meiryo UI"/>
                <a:cs typeface="Meiryo UI"/>
              </a:rPr>
              <a:t>の</a:t>
            </a:r>
            <a:r>
              <a:rPr sz="1050" spc="-10" dirty="0">
                <a:latin typeface="Meiryo UI"/>
                <a:cs typeface="Meiryo UI"/>
              </a:rPr>
              <a:t>み</a:t>
            </a:r>
            <a:r>
              <a:rPr sz="1050" spc="0" dirty="0">
                <a:latin typeface="Meiryo UI"/>
                <a:cs typeface="Meiryo UI"/>
              </a:rPr>
              <a:t>適</a:t>
            </a:r>
            <a:r>
              <a:rPr sz="1050" spc="-10" dirty="0">
                <a:latin typeface="Meiryo UI"/>
                <a:cs typeface="Meiryo UI"/>
              </a:rPr>
              <a:t>用</a:t>
            </a:r>
            <a:r>
              <a:rPr sz="1050" spc="0" dirty="0">
                <a:latin typeface="Meiryo UI"/>
                <a:cs typeface="Meiryo UI"/>
              </a:rPr>
              <a:t>）</a:t>
            </a:r>
            <a:endParaRPr sz="1050">
              <a:latin typeface="Meiryo UI"/>
              <a:cs typeface="Meiryo UI"/>
            </a:endParaRPr>
          </a:p>
          <a:p>
            <a:pPr marL="1270" algn="ctr">
              <a:lnSpc>
                <a:spcPct val="100000"/>
              </a:lnSpc>
            </a:pPr>
            <a:r>
              <a:rPr sz="2000" b="1" dirty="0">
                <a:solidFill>
                  <a:srgbClr val="FF0000"/>
                </a:solidFill>
                <a:latin typeface="Meiryo UI"/>
                <a:cs typeface="Meiryo UI"/>
              </a:rPr>
              <a:t>⇒延長</a:t>
            </a:r>
            <a:endParaRPr sz="2000">
              <a:latin typeface="Meiryo UI"/>
              <a:cs typeface="Meiryo UI"/>
            </a:endParaRPr>
          </a:p>
        </p:txBody>
      </p:sp>
      <p:sp>
        <p:nvSpPr>
          <p:cNvPr id="36" name="object 36"/>
          <p:cNvSpPr/>
          <p:nvPr/>
        </p:nvSpPr>
        <p:spPr>
          <a:xfrm>
            <a:off x="5832347" y="4684776"/>
            <a:ext cx="3549396" cy="1530096"/>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5989320" y="4878323"/>
            <a:ext cx="3235452" cy="1225308"/>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5889497" y="4722114"/>
            <a:ext cx="3439795" cy="1420495"/>
          </a:xfrm>
          <a:custGeom>
            <a:avLst/>
            <a:gdLst/>
            <a:ahLst/>
            <a:cxnLst/>
            <a:rect l="l" t="t" r="r" b="b"/>
            <a:pathLst>
              <a:path w="3439795" h="1420495">
                <a:moveTo>
                  <a:pt x="3202940" y="0"/>
                </a:moveTo>
                <a:lnTo>
                  <a:pt x="236727" y="0"/>
                </a:lnTo>
                <a:lnTo>
                  <a:pt x="189035" y="4811"/>
                </a:lnTo>
                <a:lnTo>
                  <a:pt x="144607" y="18611"/>
                </a:lnTo>
                <a:lnTo>
                  <a:pt x="104396" y="40444"/>
                </a:lnTo>
                <a:lnTo>
                  <a:pt x="69357" y="69357"/>
                </a:lnTo>
                <a:lnTo>
                  <a:pt x="40444" y="104396"/>
                </a:lnTo>
                <a:lnTo>
                  <a:pt x="18611" y="144607"/>
                </a:lnTo>
                <a:lnTo>
                  <a:pt x="4811" y="189035"/>
                </a:lnTo>
                <a:lnTo>
                  <a:pt x="0" y="236728"/>
                </a:lnTo>
                <a:lnTo>
                  <a:pt x="0" y="1183640"/>
                </a:lnTo>
                <a:lnTo>
                  <a:pt x="4811" y="1231346"/>
                </a:lnTo>
                <a:lnTo>
                  <a:pt x="18611" y="1275782"/>
                </a:lnTo>
                <a:lnTo>
                  <a:pt x="40444" y="1315993"/>
                </a:lnTo>
                <a:lnTo>
                  <a:pt x="69357" y="1351029"/>
                </a:lnTo>
                <a:lnTo>
                  <a:pt x="104396" y="1379936"/>
                </a:lnTo>
                <a:lnTo>
                  <a:pt x="144607" y="1401763"/>
                </a:lnTo>
                <a:lnTo>
                  <a:pt x="189035" y="1415558"/>
                </a:lnTo>
                <a:lnTo>
                  <a:pt x="236727" y="1420368"/>
                </a:lnTo>
                <a:lnTo>
                  <a:pt x="3202940" y="1420368"/>
                </a:lnTo>
                <a:lnTo>
                  <a:pt x="3250632" y="1415558"/>
                </a:lnTo>
                <a:lnTo>
                  <a:pt x="3295060" y="1401763"/>
                </a:lnTo>
                <a:lnTo>
                  <a:pt x="3335271" y="1379936"/>
                </a:lnTo>
                <a:lnTo>
                  <a:pt x="3370310" y="1351029"/>
                </a:lnTo>
                <a:lnTo>
                  <a:pt x="3399223" y="1315993"/>
                </a:lnTo>
                <a:lnTo>
                  <a:pt x="3421056" y="1275782"/>
                </a:lnTo>
                <a:lnTo>
                  <a:pt x="3434856" y="1231346"/>
                </a:lnTo>
                <a:lnTo>
                  <a:pt x="3439668" y="1183640"/>
                </a:lnTo>
                <a:lnTo>
                  <a:pt x="3439668" y="236728"/>
                </a:lnTo>
                <a:lnTo>
                  <a:pt x="3434856" y="189035"/>
                </a:lnTo>
                <a:lnTo>
                  <a:pt x="3421056" y="144607"/>
                </a:lnTo>
                <a:lnTo>
                  <a:pt x="3399223" y="104396"/>
                </a:lnTo>
                <a:lnTo>
                  <a:pt x="3370310" y="69357"/>
                </a:lnTo>
                <a:lnTo>
                  <a:pt x="3335271" y="40444"/>
                </a:lnTo>
                <a:lnTo>
                  <a:pt x="3295060" y="18611"/>
                </a:lnTo>
                <a:lnTo>
                  <a:pt x="3250632" y="4811"/>
                </a:lnTo>
                <a:lnTo>
                  <a:pt x="3202940" y="0"/>
                </a:lnTo>
                <a:close/>
              </a:path>
            </a:pathLst>
          </a:custGeom>
          <a:solidFill>
            <a:srgbClr val="FFFFFF"/>
          </a:solidFill>
        </p:spPr>
        <p:txBody>
          <a:bodyPr wrap="square" lIns="0" tIns="0" rIns="0" bIns="0" rtlCol="0"/>
          <a:lstStyle/>
          <a:p>
            <a:endParaRPr/>
          </a:p>
        </p:txBody>
      </p:sp>
      <p:sp>
        <p:nvSpPr>
          <p:cNvPr id="39" name="object 39"/>
          <p:cNvSpPr/>
          <p:nvPr/>
        </p:nvSpPr>
        <p:spPr>
          <a:xfrm>
            <a:off x="5889497" y="4722114"/>
            <a:ext cx="3439795" cy="1420495"/>
          </a:xfrm>
          <a:custGeom>
            <a:avLst/>
            <a:gdLst/>
            <a:ahLst/>
            <a:cxnLst/>
            <a:rect l="l" t="t" r="r" b="b"/>
            <a:pathLst>
              <a:path w="3439795" h="1420495">
                <a:moveTo>
                  <a:pt x="0" y="236728"/>
                </a:moveTo>
                <a:lnTo>
                  <a:pt x="4811" y="189035"/>
                </a:lnTo>
                <a:lnTo>
                  <a:pt x="18611" y="144607"/>
                </a:lnTo>
                <a:lnTo>
                  <a:pt x="40444" y="104396"/>
                </a:lnTo>
                <a:lnTo>
                  <a:pt x="69357" y="69357"/>
                </a:lnTo>
                <a:lnTo>
                  <a:pt x="104396" y="40444"/>
                </a:lnTo>
                <a:lnTo>
                  <a:pt x="144607" y="18611"/>
                </a:lnTo>
                <a:lnTo>
                  <a:pt x="189035" y="4811"/>
                </a:lnTo>
                <a:lnTo>
                  <a:pt x="236727" y="0"/>
                </a:lnTo>
                <a:lnTo>
                  <a:pt x="3202940" y="0"/>
                </a:lnTo>
                <a:lnTo>
                  <a:pt x="3250632" y="4811"/>
                </a:lnTo>
                <a:lnTo>
                  <a:pt x="3295060" y="18611"/>
                </a:lnTo>
                <a:lnTo>
                  <a:pt x="3335271" y="40444"/>
                </a:lnTo>
                <a:lnTo>
                  <a:pt x="3370310" y="69357"/>
                </a:lnTo>
                <a:lnTo>
                  <a:pt x="3399223" y="104396"/>
                </a:lnTo>
                <a:lnTo>
                  <a:pt x="3421056" y="144607"/>
                </a:lnTo>
                <a:lnTo>
                  <a:pt x="3434856" y="189035"/>
                </a:lnTo>
                <a:lnTo>
                  <a:pt x="3439668" y="236728"/>
                </a:lnTo>
                <a:lnTo>
                  <a:pt x="3439668" y="1183640"/>
                </a:lnTo>
                <a:lnTo>
                  <a:pt x="3434856" y="1231346"/>
                </a:lnTo>
                <a:lnTo>
                  <a:pt x="3421056" y="1275782"/>
                </a:lnTo>
                <a:lnTo>
                  <a:pt x="3399223" y="1315993"/>
                </a:lnTo>
                <a:lnTo>
                  <a:pt x="3370310" y="1351029"/>
                </a:lnTo>
                <a:lnTo>
                  <a:pt x="3335271" y="1379936"/>
                </a:lnTo>
                <a:lnTo>
                  <a:pt x="3295060" y="1401763"/>
                </a:lnTo>
                <a:lnTo>
                  <a:pt x="3250632" y="1415558"/>
                </a:lnTo>
                <a:lnTo>
                  <a:pt x="3202940" y="1420368"/>
                </a:lnTo>
                <a:lnTo>
                  <a:pt x="236727" y="1420368"/>
                </a:lnTo>
                <a:lnTo>
                  <a:pt x="189035" y="1415558"/>
                </a:lnTo>
                <a:lnTo>
                  <a:pt x="144607" y="1401763"/>
                </a:lnTo>
                <a:lnTo>
                  <a:pt x="104396" y="1379936"/>
                </a:lnTo>
                <a:lnTo>
                  <a:pt x="69357" y="1351029"/>
                </a:lnTo>
                <a:lnTo>
                  <a:pt x="40444" y="1315993"/>
                </a:lnTo>
                <a:lnTo>
                  <a:pt x="18611" y="1275782"/>
                </a:lnTo>
                <a:lnTo>
                  <a:pt x="4811" y="1231346"/>
                </a:lnTo>
                <a:lnTo>
                  <a:pt x="0" y="1183640"/>
                </a:lnTo>
                <a:lnTo>
                  <a:pt x="0" y="236728"/>
                </a:lnTo>
                <a:close/>
              </a:path>
            </a:pathLst>
          </a:custGeom>
          <a:ln w="28956">
            <a:solidFill>
              <a:srgbClr val="497DBA"/>
            </a:solidFill>
          </a:ln>
        </p:spPr>
        <p:txBody>
          <a:bodyPr wrap="square" lIns="0" tIns="0" rIns="0" bIns="0" rtlCol="0"/>
          <a:lstStyle/>
          <a:p>
            <a:endParaRPr/>
          </a:p>
        </p:txBody>
      </p:sp>
      <p:sp>
        <p:nvSpPr>
          <p:cNvPr id="40" name="object 40"/>
          <p:cNvSpPr txBox="1"/>
          <p:nvPr/>
        </p:nvSpPr>
        <p:spPr>
          <a:xfrm>
            <a:off x="6157340" y="4959222"/>
            <a:ext cx="2906395" cy="948690"/>
          </a:xfrm>
          <a:prstGeom prst="rect">
            <a:avLst/>
          </a:prstGeom>
        </p:spPr>
        <p:txBody>
          <a:bodyPr vert="horz" wrap="square" lIns="0" tIns="12700" rIns="0" bIns="0" rtlCol="0">
            <a:spAutoFit/>
          </a:bodyPr>
          <a:lstStyle/>
          <a:p>
            <a:pPr algn="ctr">
              <a:lnSpc>
                <a:spcPct val="100000"/>
              </a:lnSpc>
              <a:spcBef>
                <a:spcPts val="100"/>
              </a:spcBef>
            </a:pPr>
            <a:r>
              <a:rPr sz="1800" dirty="0">
                <a:latin typeface="Meiryo UI"/>
                <a:cs typeface="Meiryo UI"/>
              </a:rPr>
              <a:t>【商業・サ</a:t>
            </a:r>
            <a:r>
              <a:rPr sz="1800" spc="-10" dirty="0">
                <a:latin typeface="Meiryo UI"/>
                <a:cs typeface="Meiryo UI"/>
              </a:rPr>
              <a:t>ー</a:t>
            </a:r>
            <a:r>
              <a:rPr sz="1800" spc="-5" dirty="0">
                <a:latin typeface="Meiryo UI"/>
                <a:cs typeface="Meiryo UI"/>
              </a:rPr>
              <a:t>ビス業活性化税</a:t>
            </a:r>
            <a:r>
              <a:rPr sz="1800" dirty="0">
                <a:latin typeface="Meiryo UI"/>
                <a:cs typeface="Meiryo UI"/>
              </a:rPr>
              <a:t>制】</a:t>
            </a:r>
            <a:endParaRPr sz="1800">
              <a:latin typeface="Meiryo UI"/>
              <a:cs typeface="Meiryo UI"/>
            </a:endParaRPr>
          </a:p>
          <a:p>
            <a:pPr algn="ctr">
              <a:lnSpc>
                <a:spcPct val="100000"/>
              </a:lnSpc>
            </a:pPr>
            <a:r>
              <a:rPr sz="1200" spc="-5" dirty="0">
                <a:latin typeface="Meiryo UI"/>
                <a:cs typeface="Meiryo UI"/>
              </a:rPr>
              <a:t>30％特</a:t>
            </a:r>
            <a:r>
              <a:rPr sz="1200" dirty="0">
                <a:latin typeface="Meiryo UI"/>
                <a:cs typeface="Meiryo UI"/>
              </a:rPr>
              <a:t>別</a:t>
            </a:r>
            <a:r>
              <a:rPr sz="1200" spc="-5" dirty="0">
                <a:latin typeface="Meiryo UI"/>
                <a:cs typeface="Meiryo UI"/>
              </a:rPr>
              <a:t>償</a:t>
            </a:r>
            <a:r>
              <a:rPr sz="1200" dirty="0">
                <a:latin typeface="Meiryo UI"/>
                <a:cs typeface="Meiryo UI"/>
              </a:rPr>
              <a:t>却</a:t>
            </a:r>
            <a:r>
              <a:rPr sz="1200" spc="-5" dirty="0">
                <a:latin typeface="Meiryo UI"/>
                <a:cs typeface="Meiryo UI"/>
              </a:rPr>
              <a:t>又</a:t>
            </a:r>
            <a:r>
              <a:rPr sz="1200" dirty="0">
                <a:latin typeface="Meiryo UI"/>
                <a:cs typeface="Meiryo UI"/>
              </a:rPr>
              <a:t>は税</a:t>
            </a:r>
            <a:r>
              <a:rPr sz="1200" spc="-5" dirty="0">
                <a:latin typeface="Meiryo UI"/>
                <a:cs typeface="Meiryo UI"/>
              </a:rPr>
              <a:t>額</a:t>
            </a:r>
            <a:r>
              <a:rPr sz="1200" dirty="0">
                <a:latin typeface="Meiryo UI"/>
                <a:cs typeface="Meiryo UI"/>
              </a:rPr>
              <a:t>控</a:t>
            </a:r>
            <a:r>
              <a:rPr sz="1200" spc="-5" dirty="0">
                <a:latin typeface="Meiryo UI"/>
                <a:cs typeface="Meiryo UI"/>
              </a:rPr>
              <a:t>除7％</a:t>
            </a:r>
            <a:endParaRPr sz="1200">
              <a:latin typeface="Meiryo UI"/>
              <a:cs typeface="Meiryo UI"/>
            </a:endParaRPr>
          </a:p>
          <a:p>
            <a:pPr algn="ctr">
              <a:lnSpc>
                <a:spcPts val="1260"/>
              </a:lnSpc>
              <a:spcBef>
                <a:spcPts val="5"/>
              </a:spcBef>
            </a:pPr>
            <a:r>
              <a:rPr sz="1050" spc="0" dirty="0">
                <a:latin typeface="Meiryo UI"/>
                <a:cs typeface="Meiryo UI"/>
              </a:rPr>
              <a:t>（※30％</a:t>
            </a:r>
            <a:r>
              <a:rPr sz="1050" spc="-10" dirty="0">
                <a:latin typeface="Meiryo UI"/>
                <a:cs typeface="Meiryo UI"/>
              </a:rPr>
              <a:t>特</a:t>
            </a:r>
            <a:r>
              <a:rPr sz="1050" spc="0" dirty="0">
                <a:latin typeface="Meiryo UI"/>
                <a:cs typeface="Meiryo UI"/>
              </a:rPr>
              <a:t>別</a:t>
            </a:r>
            <a:r>
              <a:rPr sz="1050" spc="-10" dirty="0">
                <a:latin typeface="Meiryo UI"/>
                <a:cs typeface="Meiryo UI"/>
              </a:rPr>
              <a:t>償</a:t>
            </a:r>
            <a:r>
              <a:rPr sz="1050" spc="0" dirty="0">
                <a:latin typeface="Meiryo UI"/>
                <a:cs typeface="Meiryo UI"/>
              </a:rPr>
              <a:t>却</a:t>
            </a:r>
            <a:r>
              <a:rPr sz="1050" dirty="0">
                <a:latin typeface="Meiryo UI"/>
                <a:cs typeface="Meiryo UI"/>
              </a:rPr>
              <a:t>の</a:t>
            </a:r>
            <a:r>
              <a:rPr sz="1050" spc="-10" dirty="0">
                <a:latin typeface="Meiryo UI"/>
                <a:cs typeface="Meiryo UI"/>
              </a:rPr>
              <a:t>み適</a:t>
            </a:r>
            <a:r>
              <a:rPr sz="1050" spc="0" dirty="0">
                <a:latin typeface="Meiryo UI"/>
                <a:cs typeface="Meiryo UI"/>
              </a:rPr>
              <a:t>用）</a:t>
            </a:r>
            <a:endParaRPr sz="1050">
              <a:latin typeface="Meiryo UI"/>
              <a:cs typeface="Meiryo UI"/>
            </a:endParaRPr>
          </a:p>
          <a:p>
            <a:pPr algn="ctr">
              <a:lnSpc>
                <a:spcPct val="100000"/>
              </a:lnSpc>
            </a:pPr>
            <a:r>
              <a:rPr sz="2000" b="1" dirty="0">
                <a:solidFill>
                  <a:srgbClr val="FF0000"/>
                </a:solidFill>
                <a:latin typeface="Meiryo UI"/>
                <a:cs typeface="Meiryo UI"/>
              </a:rPr>
              <a:t>⇒延長</a:t>
            </a:r>
            <a:endParaRPr sz="2000">
              <a:latin typeface="Meiryo UI"/>
              <a:cs typeface="Meiryo UI"/>
            </a:endParaRPr>
          </a:p>
        </p:txBody>
      </p:sp>
      <p:sp>
        <p:nvSpPr>
          <p:cNvPr id="41" name="object 41"/>
          <p:cNvSpPr/>
          <p:nvPr/>
        </p:nvSpPr>
        <p:spPr>
          <a:xfrm>
            <a:off x="1929383" y="3540239"/>
            <a:ext cx="7435596" cy="1079004"/>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1986533" y="3577590"/>
            <a:ext cx="7325995" cy="969644"/>
          </a:xfrm>
          <a:custGeom>
            <a:avLst/>
            <a:gdLst/>
            <a:ahLst/>
            <a:cxnLst/>
            <a:rect l="l" t="t" r="r" b="b"/>
            <a:pathLst>
              <a:path w="7325995" h="969645">
                <a:moveTo>
                  <a:pt x="7198868" y="0"/>
                </a:moveTo>
                <a:lnTo>
                  <a:pt x="127000" y="0"/>
                </a:lnTo>
                <a:lnTo>
                  <a:pt x="77581" y="9985"/>
                </a:lnTo>
                <a:lnTo>
                  <a:pt x="37211" y="37211"/>
                </a:lnTo>
                <a:lnTo>
                  <a:pt x="9985" y="77581"/>
                </a:lnTo>
                <a:lnTo>
                  <a:pt x="0" y="127000"/>
                </a:lnTo>
                <a:lnTo>
                  <a:pt x="0" y="842264"/>
                </a:lnTo>
                <a:lnTo>
                  <a:pt x="9985" y="891682"/>
                </a:lnTo>
                <a:lnTo>
                  <a:pt x="37211" y="932053"/>
                </a:lnTo>
                <a:lnTo>
                  <a:pt x="77581" y="959278"/>
                </a:lnTo>
                <a:lnTo>
                  <a:pt x="127000" y="969264"/>
                </a:lnTo>
                <a:lnTo>
                  <a:pt x="7198868" y="969264"/>
                </a:lnTo>
                <a:lnTo>
                  <a:pt x="7248286" y="959278"/>
                </a:lnTo>
                <a:lnTo>
                  <a:pt x="7288657" y="932053"/>
                </a:lnTo>
                <a:lnTo>
                  <a:pt x="7315882" y="891682"/>
                </a:lnTo>
                <a:lnTo>
                  <a:pt x="7325868" y="842264"/>
                </a:lnTo>
                <a:lnTo>
                  <a:pt x="7325868" y="127000"/>
                </a:lnTo>
                <a:lnTo>
                  <a:pt x="7315882" y="77581"/>
                </a:lnTo>
                <a:lnTo>
                  <a:pt x="7288657" y="37211"/>
                </a:lnTo>
                <a:lnTo>
                  <a:pt x="7248286" y="9985"/>
                </a:lnTo>
                <a:lnTo>
                  <a:pt x="7198868" y="0"/>
                </a:lnTo>
                <a:close/>
              </a:path>
            </a:pathLst>
          </a:custGeom>
          <a:solidFill>
            <a:srgbClr val="F1DCDB"/>
          </a:solidFill>
        </p:spPr>
        <p:txBody>
          <a:bodyPr wrap="square" lIns="0" tIns="0" rIns="0" bIns="0" rtlCol="0"/>
          <a:lstStyle/>
          <a:p>
            <a:endParaRPr/>
          </a:p>
        </p:txBody>
      </p:sp>
      <p:sp>
        <p:nvSpPr>
          <p:cNvPr id="43" name="object 43"/>
          <p:cNvSpPr/>
          <p:nvPr/>
        </p:nvSpPr>
        <p:spPr>
          <a:xfrm>
            <a:off x="1986533" y="3577590"/>
            <a:ext cx="7325995" cy="969644"/>
          </a:xfrm>
          <a:custGeom>
            <a:avLst/>
            <a:gdLst/>
            <a:ahLst/>
            <a:cxnLst/>
            <a:rect l="l" t="t" r="r" b="b"/>
            <a:pathLst>
              <a:path w="7325995" h="969645">
                <a:moveTo>
                  <a:pt x="0" y="127000"/>
                </a:moveTo>
                <a:lnTo>
                  <a:pt x="9985" y="77581"/>
                </a:lnTo>
                <a:lnTo>
                  <a:pt x="37211" y="37211"/>
                </a:lnTo>
                <a:lnTo>
                  <a:pt x="77581" y="9985"/>
                </a:lnTo>
                <a:lnTo>
                  <a:pt x="127000" y="0"/>
                </a:lnTo>
                <a:lnTo>
                  <a:pt x="7198868" y="0"/>
                </a:lnTo>
                <a:lnTo>
                  <a:pt x="7248286" y="9985"/>
                </a:lnTo>
                <a:lnTo>
                  <a:pt x="7288657" y="37211"/>
                </a:lnTo>
                <a:lnTo>
                  <a:pt x="7315882" y="77581"/>
                </a:lnTo>
                <a:lnTo>
                  <a:pt x="7325868" y="127000"/>
                </a:lnTo>
                <a:lnTo>
                  <a:pt x="7325868" y="842264"/>
                </a:lnTo>
                <a:lnTo>
                  <a:pt x="7315882" y="891682"/>
                </a:lnTo>
                <a:lnTo>
                  <a:pt x="7288657" y="932053"/>
                </a:lnTo>
                <a:lnTo>
                  <a:pt x="7248286" y="959278"/>
                </a:lnTo>
                <a:lnTo>
                  <a:pt x="7198868" y="969264"/>
                </a:lnTo>
                <a:lnTo>
                  <a:pt x="127000" y="969264"/>
                </a:lnTo>
                <a:lnTo>
                  <a:pt x="77581" y="959278"/>
                </a:lnTo>
                <a:lnTo>
                  <a:pt x="37211" y="932053"/>
                </a:lnTo>
                <a:lnTo>
                  <a:pt x="9985" y="891682"/>
                </a:lnTo>
                <a:lnTo>
                  <a:pt x="0" y="842264"/>
                </a:lnTo>
                <a:lnTo>
                  <a:pt x="0" y="127000"/>
                </a:lnTo>
                <a:close/>
              </a:path>
            </a:pathLst>
          </a:custGeom>
          <a:ln w="28956">
            <a:solidFill>
              <a:srgbClr val="BD4A47"/>
            </a:solidFill>
          </a:ln>
        </p:spPr>
        <p:txBody>
          <a:bodyPr wrap="square" lIns="0" tIns="0" rIns="0" bIns="0" rtlCol="0"/>
          <a:lstStyle/>
          <a:p>
            <a:endParaRPr/>
          </a:p>
        </p:txBody>
      </p:sp>
      <p:sp>
        <p:nvSpPr>
          <p:cNvPr id="44" name="object 44"/>
          <p:cNvSpPr txBox="1"/>
          <p:nvPr/>
        </p:nvSpPr>
        <p:spPr>
          <a:xfrm>
            <a:off x="2390394" y="3672585"/>
            <a:ext cx="25406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eiryo UI"/>
                <a:cs typeface="Meiryo UI"/>
              </a:rPr>
              <a:t>【中小企業経営強化税制】</a:t>
            </a:r>
            <a:endParaRPr sz="1800">
              <a:latin typeface="Meiryo UI"/>
              <a:cs typeface="Meiryo UI"/>
            </a:endParaRPr>
          </a:p>
        </p:txBody>
      </p:sp>
      <p:sp>
        <p:nvSpPr>
          <p:cNvPr id="45" name="object 45"/>
          <p:cNvSpPr txBox="1"/>
          <p:nvPr/>
        </p:nvSpPr>
        <p:spPr>
          <a:xfrm>
            <a:off x="2390394" y="3946905"/>
            <a:ext cx="25406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Meiryo UI"/>
                <a:cs typeface="Meiryo UI"/>
              </a:rPr>
              <a:t>即時償却又は税額控除10％</a:t>
            </a:r>
            <a:r>
              <a:rPr sz="1050" dirty="0">
                <a:latin typeface="Meiryo UI"/>
                <a:cs typeface="Meiryo UI"/>
              </a:rPr>
              <a:t>（※７％）</a:t>
            </a:r>
            <a:endParaRPr sz="1050">
              <a:latin typeface="Meiryo UI"/>
              <a:cs typeface="Meiryo UI"/>
            </a:endParaRPr>
          </a:p>
        </p:txBody>
      </p:sp>
      <p:sp>
        <p:nvSpPr>
          <p:cNvPr id="46" name="object 46"/>
          <p:cNvSpPr txBox="1"/>
          <p:nvPr/>
        </p:nvSpPr>
        <p:spPr>
          <a:xfrm>
            <a:off x="2945129" y="4129785"/>
            <a:ext cx="143129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0000"/>
                </a:solidFill>
                <a:latin typeface="Meiryo UI"/>
                <a:cs typeface="Meiryo UI"/>
              </a:rPr>
              <a:t>⇒</a:t>
            </a:r>
            <a:r>
              <a:rPr sz="2000" b="1" dirty="0">
                <a:solidFill>
                  <a:srgbClr val="FF0000"/>
                </a:solidFill>
                <a:latin typeface="Meiryo UI"/>
                <a:cs typeface="Meiryo UI"/>
              </a:rPr>
              <a:t>延長・強化</a:t>
            </a:r>
            <a:endParaRPr sz="2000">
              <a:latin typeface="Meiryo UI"/>
              <a:cs typeface="Meiryo UI"/>
            </a:endParaRPr>
          </a:p>
        </p:txBody>
      </p:sp>
      <p:sp>
        <p:nvSpPr>
          <p:cNvPr id="47" name="object 47"/>
          <p:cNvSpPr/>
          <p:nvPr/>
        </p:nvSpPr>
        <p:spPr>
          <a:xfrm>
            <a:off x="5343144" y="3657600"/>
            <a:ext cx="2970530" cy="151130"/>
          </a:xfrm>
          <a:custGeom>
            <a:avLst/>
            <a:gdLst/>
            <a:ahLst/>
            <a:cxnLst/>
            <a:rect l="l" t="t" r="r" b="b"/>
            <a:pathLst>
              <a:path w="2970529" h="151129">
                <a:moveTo>
                  <a:pt x="0" y="150875"/>
                </a:moveTo>
                <a:lnTo>
                  <a:pt x="2970276" y="150875"/>
                </a:lnTo>
                <a:lnTo>
                  <a:pt x="2970276" y="0"/>
                </a:lnTo>
                <a:lnTo>
                  <a:pt x="0" y="0"/>
                </a:lnTo>
                <a:lnTo>
                  <a:pt x="0" y="150875"/>
                </a:lnTo>
                <a:close/>
              </a:path>
            </a:pathLst>
          </a:custGeom>
          <a:solidFill>
            <a:srgbClr val="C0504D"/>
          </a:solidFill>
        </p:spPr>
        <p:txBody>
          <a:bodyPr wrap="square" lIns="0" tIns="0" rIns="0" bIns="0" rtlCol="0"/>
          <a:lstStyle/>
          <a:p>
            <a:endParaRPr/>
          </a:p>
        </p:txBody>
      </p:sp>
      <p:sp>
        <p:nvSpPr>
          <p:cNvPr id="48" name="object 48"/>
          <p:cNvSpPr txBox="1"/>
          <p:nvPr/>
        </p:nvSpPr>
        <p:spPr>
          <a:xfrm>
            <a:off x="5997955" y="3637279"/>
            <a:ext cx="166243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Meiryo UI"/>
                <a:cs typeface="Meiryo UI"/>
              </a:rPr>
              <a:t>生産性向上設備（A類型）</a:t>
            </a:r>
            <a:endParaRPr sz="1100">
              <a:latin typeface="Meiryo UI"/>
              <a:cs typeface="Meiryo UI"/>
            </a:endParaRPr>
          </a:p>
        </p:txBody>
      </p:sp>
      <p:sp>
        <p:nvSpPr>
          <p:cNvPr id="49" name="object 49"/>
          <p:cNvSpPr txBox="1"/>
          <p:nvPr/>
        </p:nvSpPr>
        <p:spPr>
          <a:xfrm>
            <a:off x="5752846" y="4266691"/>
            <a:ext cx="222186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Meiryo UI"/>
                <a:cs typeface="Meiryo UI"/>
              </a:rPr>
              <a:t>投資利益率５％以上のパッ</a:t>
            </a:r>
            <a:r>
              <a:rPr sz="1100" spc="-10" dirty="0">
                <a:latin typeface="Meiryo UI"/>
                <a:cs typeface="Meiryo UI"/>
              </a:rPr>
              <a:t>ケ</a:t>
            </a:r>
            <a:r>
              <a:rPr sz="1100" spc="-5" dirty="0">
                <a:latin typeface="Meiryo UI"/>
                <a:cs typeface="Meiryo UI"/>
              </a:rPr>
              <a:t>ー</a:t>
            </a:r>
            <a:r>
              <a:rPr sz="1100" spc="-10" dirty="0">
                <a:latin typeface="Meiryo UI"/>
                <a:cs typeface="Meiryo UI"/>
              </a:rPr>
              <a:t>ジ</a:t>
            </a:r>
            <a:r>
              <a:rPr sz="1100" dirty="0">
                <a:latin typeface="Meiryo UI"/>
                <a:cs typeface="Meiryo UI"/>
              </a:rPr>
              <a:t>投資</a:t>
            </a:r>
            <a:endParaRPr sz="1100">
              <a:latin typeface="Meiryo UI"/>
              <a:cs typeface="Meiryo UI"/>
            </a:endParaRPr>
          </a:p>
        </p:txBody>
      </p:sp>
      <p:sp>
        <p:nvSpPr>
          <p:cNvPr id="50" name="object 50"/>
          <p:cNvSpPr/>
          <p:nvPr/>
        </p:nvSpPr>
        <p:spPr>
          <a:xfrm>
            <a:off x="5362955" y="4094988"/>
            <a:ext cx="2970530" cy="146685"/>
          </a:xfrm>
          <a:custGeom>
            <a:avLst/>
            <a:gdLst/>
            <a:ahLst/>
            <a:cxnLst/>
            <a:rect l="l" t="t" r="r" b="b"/>
            <a:pathLst>
              <a:path w="2970529" h="146685">
                <a:moveTo>
                  <a:pt x="0" y="146304"/>
                </a:moveTo>
                <a:lnTo>
                  <a:pt x="2970276" y="146304"/>
                </a:lnTo>
                <a:lnTo>
                  <a:pt x="2970276" y="0"/>
                </a:lnTo>
                <a:lnTo>
                  <a:pt x="0" y="0"/>
                </a:lnTo>
                <a:lnTo>
                  <a:pt x="0" y="146304"/>
                </a:lnTo>
                <a:close/>
              </a:path>
            </a:pathLst>
          </a:custGeom>
          <a:solidFill>
            <a:srgbClr val="E36C09"/>
          </a:solidFill>
        </p:spPr>
        <p:txBody>
          <a:bodyPr wrap="square" lIns="0" tIns="0" rIns="0" bIns="0" rtlCol="0"/>
          <a:lstStyle/>
          <a:p>
            <a:endParaRPr/>
          </a:p>
        </p:txBody>
      </p:sp>
      <p:sp>
        <p:nvSpPr>
          <p:cNvPr id="51" name="object 51"/>
          <p:cNvSpPr txBox="1"/>
          <p:nvPr/>
        </p:nvSpPr>
        <p:spPr>
          <a:xfrm>
            <a:off x="5938520" y="3780002"/>
            <a:ext cx="1821180" cy="486409"/>
          </a:xfrm>
          <a:prstGeom prst="rect">
            <a:avLst/>
          </a:prstGeom>
        </p:spPr>
        <p:txBody>
          <a:bodyPr vert="horz" wrap="square" lIns="0" tIns="12700" rIns="0" bIns="0" rtlCol="0">
            <a:spAutoFit/>
          </a:bodyPr>
          <a:lstStyle/>
          <a:p>
            <a:pPr marL="92075" marR="5080" indent="-80010">
              <a:lnSpc>
                <a:spcPct val="137400"/>
              </a:lnSpc>
              <a:spcBef>
                <a:spcPts val="100"/>
              </a:spcBef>
            </a:pPr>
            <a:r>
              <a:rPr sz="1100" dirty="0">
                <a:latin typeface="Meiryo UI"/>
                <a:cs typeface="Meiryo UI"/>
              </a:rPr>
              <a:t>生産性が年平均１％以上</a:t>
            </a:r>
            <a:r>
              <a:rPr sz="1100" spc="-15" dirty="0">
                <a:latin typeface="Meiryo UI"/>
                <a:cs typeface="Meiryo UI"/>
              </a:rPr>
              <a:t>向</a:t>
            </a:r>
            <a:r>
              <a:rPr sz="1100" dirty="0">
                <a:latin typeface="Meiryo UI"/>
                <a:cs typeface="Meiryo UI"/>
              </a:rPr>
              <a:t>上 </a:t>
            </a:r>
            <a:r>
              <a:rPr sz="1100" dirty="0">
                <a:solidFill>
                  <a:srgbClr val="FFFFFF"/>
                </a:solidFill>
                <a:latin typeface="Meiryo UI"/>
                <a:cs typeface="Meiryo UI"/>
              </a:rPr>
              <a:t>収益力強化設備（B</a:t>
            </a:r>
            <a:r>
              <a:rPr sz="1100" spc="-10" dirty="0">
                <a:solidFill>
                  <a:srgbClr val="FFFFFF"/>
                </a:solidFill>
                <a:latin typeface="Meiryo UI"/>
                <a:cs typeface="Meiryo UI"/>
              </a:rPr>
              <a:t>類</a:t>
            </a:r>
            <a:r>
              <a:rPr sz="1100" dirty="0">
                <a:solidFill>
                  <a:srgbClr val="FFFFFF"/>
                </a:solidFill>
                <a:latin typeface="Meiryo UI"/>
                <a:cs typeface="Meiryo UI"/>
              </a:rPr>
              <a:t>型）</a:t>
            </a:r>
            <a:endParaRPr sz="1100">
              <a:latin typeface="Meiryo UI"/>
              <a:cs typeface="Meiryo UI"/>
            </a:endParaRPr>
          </a:p>
        </p:txBody>
      </p:sp>
      <p:sp>
        <p:nvSpPr>
          <p:cNvPr id="52" name="object 52"/>
          <p:cNvSpPr/>
          <p:nvPr/>
        </p:nvSpPr>
        <p:spPr>
          <a:xfrm>
            <a:off x="5207508" y="3653028"/>
            <a:ext cx="84455" cy="847725"/>
          </a:xfrm>
          <a:custGeom>
            <a:avLst/>
            <a:gdLst/>
            <a:ahLst/>
            <a:cxnLst/>
            <a:rect l="l" t="t" r="r" b="b"/>
            <a:pathLst>
              <a:path w="84454" h="847725">
                <a:moveTo>
                  <a:pt x="84074" y="847344"/>
                </a:moveTo>
                <a:lnTo>
                  <a:pt x="51381" y="840726"/>
                </a:lnTo>
                <a:lnTo>
                  <a:pt x="24653" y="822690"/>
                </a:lnTo>
                <a:lnTo>
                  <a:pt x="6617" y="795962"/>
                </a:lnTo>
                <a:lnTo>
                  <a:pt x="0" y="763270"/>
                </a:lnTo>
                <a:lnTo>
                  <a:pt x="0" y="84074"/>
                </a:lnTo>
                <a:lnTo>
                  <a:pt x="6617" y="51381"/>
                </a:lnTo>
                <a:lnTo>
                  <a:pt x="24653" y="24653"/>
                </a:lnTo>
                <a:lnTo>
                  <a:pt x="51381" y="6617"/>
                </a:lnTo>
                <a:lnTo>
                  <a:pt x="84074" y="0"/>
                </a:lnTo>
              </a:path>
            </a:pathLst>
          </a:custGeom>
          <a:ln w="9143">
            <a:solidFill>
              <a:srgbClr val="000000"/>
            </a:solidFill>
          </a:ln>
        </p:spPr>
        <p:txBody>
          <a:bodyPr wrap="square" lIns="0" tIns="0" rIns="0" bIns="0" rtlCol="0"/>
          <a:lstStyle/>
          <a:p>
            <a:endParaRPr/>
          </a:p>
        </p:txBody>
      </p:sp>
      <p:sp>
        <p:nvSpPr>
          <p:cNvPr id="53" name="object 53"/>
          <p:cNvSpPr/>
          <p:nvPr/>
        </p:nvSpPr>
        <p:spPr>
          <a:xfrm>
            <a:off x="8435085" y="3653028"/>
            <a:ext cx="84455" cy="847725"/>
          </a:xfrm>
          <a:custGeom>
            <a:avLst/>
            <a:gdLst/>
            <a:ahLst/>
            <a:cxnLst/>
            <a:rect l="l" t="t" r="r" b="b"/>
            <a:pathLst>
              <a:path w="84454" h="847725">
                <a:moveTo>
                  <a:pt x="0" y="0"/>
                </a:moveTo>
                <a:lnTo>
                  <a:pt x="32692" y="6617"/>
                </a:lnTo>
                <a:lnTo>
                  <a:pt x="59420" y="24653"/>
                </a:lnTo>
                <a:lnTo>
                  <a:pt x="77456" y="51381"/>
                </a:lnTo>
                <a:lnTo>
                  <a:pt x="84074" y="84074"/>
                </a:lnTo>
                <a:lnTo>
                  <a:pt x="84074" y="763270"/>
                </a:lnTo>
                <a:lnTo>
                  <a:pt x="77456" y="795962"/>
                </a:lnTo>
                <a:lnTo>
                  <a:pt x="59420" y="822690"/>
                </a:lnTo>
                <a:lnTo>
                  <a:pt x="32692" y="840726"/>
                </a:lnTo>
                <a:lnTo>
                  <a:pt x="0" y="847344"/>
                </a:lnTo>
              </a:path>
            </a:pathLst>
          </a:custGeom>
          <a:ln w="9143">
            <a:solidFill>
              <a:srgbClr val="000000"/>
            </a:solidFill>
          </a:ln>
        </p:spPr>
        <p:txBody>
          <a:bodyPr wrap="square" lIns="0" tIns="0" rIns="0" bIns="0" rtlCol="0"/>
          <a:lstStyle/>
          <a:p>
            <a:endParaRPr/>
          </a:p>
        </p:txBody>
      </p:sp>
      <p:sp>
        <p:nvSpPr>
          <p:cNvPr id="58" name="object 58"/>
          <p:cNvSpPr txBox="1"/>
          <p:nvPr/>
        </p:nvSpPr>
        <p:spPr>
          <a:xfrm>
            <a:off x="9493504" y="6473734"/>
            <a:ext cx="323850" cy="307135"/>
          </a:xfrm>
          <a:prstGeom prst="rect">
            <a:avLst/>
          </a:prstGeom>
        </p:spPr>
        <p:txBody>
          <a:bodyPr vert="horz" wrap="square" lIns="0" tIns="90805" rIns="0" bIns="0" rtlCol="0">
            <a:spAutoFit/>
          </a:bodyPr>
          <a:lstStyle/>
          <a:p>
            <a:pPr marL="74930">
              <a:lnSpc>
                <a:spcPct val="100000"/>
              </a:lnSpc>
              <a:spcBef>
                <a:spcPts val="715"/>
              </a:spcBef>
            </a:pPr>
            <a:r>
              <a:rPr lang="en-US" sz="1400" dirty="0" smtClean="0">
                <a:latin typeface="Meiryo UI"/>
                <a:cs typeface="Meiryo UI"/>
              </a:rPr>
              <a:t>4</a:t>
            </a:r>
            <a:r>
              <a:rPr sz="1400" dirty="0" smtClean="0">
                <a:latin typeface="Meiryo UI"/>
                <a:cs typeface="Meiryo UI"/>
              </a:rPr>
              <a:t>1</a:t>
            </a:r>
            <a:endParaRPr sz="1400" dirty="0">
              <a:latin typeface="Meiryo UI"/>
              <a:cs typeface="Meiryo UI"/>
            </a:endParaRPr>
          </a:p>
        </p:txBody>
      </p:sp>
      <p:sp>
        <p:nvSpPr>
          <p:cNvPr id="55" name="object 55"/>
          <p:cNvSpPr txBox="1"/>
          <p:nvPr/>
        </p:nvSpPr>
        <p:spPr>
          <a:xfrm>
            <a:off x="1503680" y="2465577"/>
            <a:ext cx="287591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【適用期限：平成３２</a:t>
            </a:r>
            <a:r>
              <a:rPr sz="1400" spc="-15" dirty="0">
                <a:latin typeface="メイリオ"/>
                <a:cs typeface="メイリオ"/>
              </a:rPr>
              <a:t>年</a:t>
            </a:r>
            <a:r>
              <a:rPr sz="1400" dirty="0">
                <a:latin typeface="メイリオ"/>
                <a:cs typeface="メイリオ"/>
              </a:rPr>
              <a:t>度末</a:t>
            </a:r>
            <a:r>
              <a:rPr sz="1400" spc="-15" dirty="0">
                <a:latin typeface="メイリオ"/>
                <a:cs typeface="メイリオ"/>
              </a:rPr>
              <a:t>ま</a:t>
            </a:r>
            <a:r>
              <a:rPr sz="1400" dirty="0">
                <a:latin typeface="メイリオ"/>
                <a:cs typeface="メイリオ"/>
              </a:rPr>
              <a:t>で】</a:t>
            </a:r>
            <a:endParaRPr sz="1400">
              <a:latin typeface="メイリオ"/>
              <a:cs typeface="メイリオ"/>
            </a:endParaRPr>
          </a:p>
        </p:txBody>
      </p:sp>
      <p:sp>
        <p:nvSpPr>
          <p:cNvPr id="56" name="object 56"/>
          <p:cNvSpPr txBox="1"/>
          <p:nvPr/>
        </p:nvSpPr>
        <p:spPr>
          <a:xfrm>
            <a:off x="406908" y="2421635"/>
            <a:ext cx="1059180" cy="323215"/>
          </a:xfrm>
          <a:prstGeom prst="rect">
            <a:avLst/>
          </a:prstGeom>
          <a:ln w="12192">
            <a:solidFill>
              <a:srgbClr val="000000"/>
            </a:solidFill>
          </a:ln>
        </p:spPr>
        <p:txBody>
          <a:bodyPr vert="horz" wrap="square" lIns="0" tIns="19050" rIns="0" bIns="0" rtlCol="0">
            <a:spAutoFit/>
          </a:bodyPr>
          <a:lstStyle/>
          <a:p>
            <a:pPr marL="123189">
              <a:lnSpc>
                <a:spcPct val="100000"/>
              </a:lnSpc>
              <a:spcBef>
                <a:spcPts val="150"/>
              </a:spcBef>
            </a:pPr>
            <a:r>
              <a:rPr sz="1600" spc="-5" dirty="0">
                <a:latin typeface="メイリオ"/>
                <a:cs typeface="メイリオ"/>
              </a:rPr>
              <a:t>改正概要</a:t>
            </a:r>
            <a:endParaRPr sz="1600">
              <a:latin typeface="メイリオ"/>
              <a:cs typeface="メイリオ"/>
            </a:endParaRPr>
          </a:p>
        </p:txBody>
      </p:sp>
      <p:sp>
        <p:nvSpPr>
          <p:cNvPr id="57" name="object 57"/>
          <p:cNvSpPr txBox="1">
            <a:spLocks noGrp="1"/>
          </p:cNvSpPr>
          <p:nvPr>
            <p:ph type="title"/>
          </p:nvPr>
        </p:nvSpPr>
        <p:spPr>
          <a:xfrm>
            <a:off x="241198" y="76200"/>
            <a:ext cx="9575012" cy="537967"/>
          </a:xfrm>
          <a:prstGeom prst="rect">
            <a:avLst/>
          </a:prstGeom>
        </p:spPr>
        <p:txBody>
          <a:bodyPr vert="horz" wrap="square" lIns="0" tIns="32384" rIns="0" bIns="0" rtlCol="0">
            <a:spAutoFit/>
          </a:bodyPr>
          <a:lstStyle/>
          <a:p>
            <a:pPr marL="12700">
              <a:lnSpc>
                <a:spcPct val="100000"/>
              </a:lnSpc>
              <a:spcBef>
                <a:spcPts val="254"/>
              </a:spcBef>
            </a:pPr>
            <a:r>
              <a:rPr lang="ja-JP" altLang="en-US" sz="2000" dirty="0" smtClean="0">
                <a:latin typeface="メイリオ" panose="020B0604030504040204" pitchFamily="50" charset="-128"/>
                <a:ea typeface="メイリオ" panose="020B0604030504040204" pitchFamily="50" charset="-128"/>
              </a:rPr>
              <a:t>　</a:t>
            </a:r>
            <a:r>
              <a:rPr lang="ja-JP" altLang="en-US" sz="2000" dirty="0" smtClean="0">
                <a:latin typeface="Meiryo UI" panose="020B0604030504040204" pitchFamily="50" charset="-128"/>
                <a:ea typeface="Meiryo UI" panose="020B0604030504040204" pitchFamily="50" charset="-128"/>
              </a:rPr>
              <a:t>施策</a:t>
            </a:r>
            <a:r>
              <a:rPr lang="ja-JP" altLang="en-US" sz="2000" dirty="0">
                <a:latin typeface="Meiryo UI" panose="020B0604030504040204" pitchFamily="50" charset="-128"/>
                <a:ea typeface="Meiryo UI" panose="020B0604030504040204" pitchFamily="50" charset="-128"/>
              </a:rPr>
              <a:t>②</a:t>
            </a:r>
            <a:r>
              <a:rPr lang="ja-JP" altLang="en-US" sz="2000" dirty="0" smtClean="0">
                <a:latin typeface="Meiryo UI" panose="020B0604030504040204" pitchFamily="50" charset="-128"/>
                <a:ea typeface="Meiryo UI" panose="020B0604030504040204" pitchFamily="50" charset="-128"/>
              </a:rPr>
              <a:t>－４～</a:t>
            </a:r>
            <a:r>
              <a:rPr lang="ja-JP" altLang="en-US" sz="2000" dirty="0" smtClean="0"/>
              <a:t>　</a:t>
            </a:r>
            <a:r>
              <a:rPr sz="2000" spc="-5" dirty="0" err="1" smtClean="0"/>
              <a:t>中</a:t>
            </a:r>
            <a:r>
              <a:rPr sz="2000" dirty="0" err="1" smtClean="0"/>
              <a:t>小</a:t>
            </a:r>
            <a:r>
              <a:rPr sz="2000" spc="-5" dirty="0" err="1" smtClean="0"/>
              <a:t>企業</a:t>
            </a:r>
            <a:r>
              <a:rPr sz="2000" spc="-5" dirty="0" err="1"/>
              <a:t>・</a:t>
            </a:r>
            <a:r>
              <a:rPr sz="2000" spc="-5" dirty="0" err="1" smtClean="0"/>
              <a:t>小規模事業者の設備投資を支援</a:t>
            </a:r>
            <a:r>
              <a:rPr sz="2000" dirty="0" err="1" smtClean="0"/>
              <a:t>す</a:t>
            </a:r>
            <a:r>
              <a:rPr sz="2000" spc="-5" dirty="0" err="1" smtClean="0"/>
              <a:t>る税制措置</a:t>
            </a:r>
            <a:r>
              <a:rPr sz="2000" dirty="0" err="1" smtClean="0"/>
              <a:t>の</a:t>
            </a:r>
            <a:r>
              <a:rPr sz="2000" spc="-5" dirty="0" err="1" smtClean="0"/>
              <a:t>延長</a:t>
            </a:r>
            <a:endParaRPr sz="2000" spc="-5" dirty="0"/>
          </a:p>
          <a:p>
            <a:pPr marR="5080" algn="r">
              <a:lnSpc>
                <a:spcPct val="100000"/>
              </a:lnSpc>
              <a:spcBef>
                <a:spcPts val="105"/>
              </a:spcBef>
            </a:pPr>
            <a:r>
              <a:rPr sz="1200" b="0" dirty="0">
                <a:latin typeface="Meiryo UI"/>
                <a:cs typeface="Meiryo UI"/>
              </a:rPr>
              <a:t>（</a:t>
            </a:r>
            <a:r>
              <a:rPr sz="1200" b="0" dirty="0">
                <a:latin typeface="メイリオ"/>
                <a:cs typeface="メイリオ"/>
              </a:rPr>
              <a:t>法人税</a:t>
            </a:r>
            <a:r>
              <a:rPr sz="1200" b="0" dirty="0">
                <a:latin typeface="Meiryo UI"/>
                <a:cs typeface="Meiryo UI"/>
              </a:rPr>
              <a:t>・</a:t>
            </a:r>
            <a:r>
              <a:rPr sz="1200" b="0" dirty="0">
                <a:latin typeface="メイリオ"/>
                <a:cs typeface="メイリオ"/>
              </a:rPr>
              <a:t>所得税</a:t>
            </a:r>
            <a:r>
              <a:rPr sz="1200" b="0" dirty="0">
                <a:latin typeface="Meiryo UI"/>
                <a:cs typeface="Meiryo UI"/>
              </a:rPr>
              <a:t>・</a:t>
            </a:r>
            <a:r>
              <a:rPr sz="1200" b="0" dirty="0">
                <a:latin typeface="メイリオ"/>
                <a:cs typeface="メイリオ"/>
              </a:rPr>
              <a:t>法人住民税</a:t>
            </a:r>
            <a:r>
              <a:rPr sz="1200" b="0" dirty="0">
                <a:latin typeface="Meiryo UI"/>
                <a:cs typeface="Meiryo UI"/>
              </a:rPr>
              <a:t>・</a:t>
            </a:r>
            <a:r>
              <a:rPr sz="1200" b="0" dirty="0">
                <a:latin typeface="メイリオ"/>
                <a:cs typeface="メイリオ"/>
              </a:rPr>
              <a:t>事業税</a:t>
            </a:r>
            <a:r>
              <a:rPr sz="1200" b="0" dirty="0">
                <a:latin typeface="Meiryo UI"/>
                <a:cs typeface="Meiryo UI"/>
              </a:rPr>
              <a:t>）</a:t>
            </a:r>
            <a:endParaRPr sz="1200" dirty="0">
              <a:latin typeface="Meiryo UI"/>
              <a:cs typeface="Meiryo UI"/>
            </a:endParaRPr>
          </a:p>
        </p:txBody>
      </p:sp>
      <p:sp>
        <p:nvSpPr>
          <p:cNvPr id="59" name="object 7"/>
          <p:cNvSpPr txBox="1"/>
          <p:nvPr/>
        </p:nvSpPr>
        <p:spPr>
          <a:xfrm>
            <a:off x="5658739" y="2305556"/>
            <a:ext cx="3931920" cy="559435"/>
          </a:xfrm>
          <a:prstGeom prst="rect">
            <a:avLst/>
          </a:prstGeom>
          <a:ln w="28955">
            <a:solidFill>
              <a:srgbClr val="000000"/>
            </a:solidFill>
          </a:ln>
        </p:spPr>
        <p:txBody>
          <a:bodyPr vert="horz" wrap="square" lIns="0" tIns="38100" rIns="0" bIns="0" rtlCol="0">
            <a:spAutoFit/>
          </a:bodyPr>
          <a:lstStyle/>
          <a:p>
            <a:pPr marL="90805" marR="1035050" indent="-635">
              <a:lnSpc>
                <a:spcPct val="100000"/>
              </a:lnSpc>
              <a:spcBef>
                <a:spcPts val="300"/>
              </a:spcBef>
            </a:pPr>
            <a:r>
              <a:rPr sz="1400" b="1" dirty="0">
                <a:latin typeface="メイリオ"/>
                <a:cs typeface="メイリオ"/>
              </a:rPr>
              <a:t>お問い合わせ先</a:t>
            </a:r>
            <a:r>
              <a:rPr sz="1400" b="1" spc="-5" dirty="0">
                <a:latin typeface="メイリオ"/>
                <a:cs typeface="メイリオ"/>
              </a:rPr>
              <a:t>：</a:t>
            </a:r>
            <a:r>
              <a:rPr sz="1400" b="1" spc="-5" dirty="0">
                <a:solidFill>
                  <a:srgbClr val="FF0000"/>
                </a:solidFill>
                <a:latin typeface="メイリオ"/>
                <a:cs typeface="メイリオ"/>
              </a:rPr>
              <a:t>03-6281-9821  </a:t>
            </a:r>
            <a:r>
              <a:rPr sz="1400" b="1" dirty="0">
                <a:latin typeface="メイリオ"/>
                <a:cs typeface="メイリオ"/>
              </a:rPr>
              <a:t>中小企業税制サポート</a:t>
            </a:r>
            <a:r>
              <a:rPr sz="1400" b="1" spc="-15" dirty="0">
                <a:latin typeface="メイリオ"/>
                <a:cs typeface="メイリオ"/>
              </a:rPr>
              <a:t>セ</a:t>
            </a:r>
            <a:r>
              <a:rPr sz="1400" b="1" dirty="0">
                <a:latin typeface="メイリオ"/>
                <a:cs typeface="メイリオ"/>
              </a:rPr>
              <a:t>ンター</a:t>
            </a:r>
            <a:endParaRPr sz="1400" dirty="0">
              <a:latin typeface="メイリオ"/>
              <a:cs typeface="メイリオ"/>
            </a:endParaRPr>
          </a:p>
        </p:txBody>
      </p:sp>
    </p:spTree>
    <p:extLst>
      <p:ext uri="{BB962C8B-B14F-4D97-AF65-F5344CB8AC3E}">
        <p14:creationId xmlns:p14="http://schemas.microsoft.com/office/powerpoint/2010/main" val="42296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98" y="151638"/>
            <a:ext cx="6883502" cy="382156"/>
          </a:xfrm>
          <a:prstGeom prst="rect">
            <a:avLst/>
          </a:prstGeom>
        </p:spPr>
        <p:txBody>
          <a:bodyPr vert="horz" wrap="square" lIns="0" tIns="12700" rIns="0" bIns="0" rtlCol="0">
            <a:spAutoFit/>
          </a:bodyPr>
          <a:lstStyle/>
          <a:p>
            <a:pPr marL="12700">
              <a:lnSpc>
                <a:spcPct val="100000"/>
              </a:lnSpc>
              <a:spcBef>
                <a:spcPts val="100"/>
              </a:spcBef>
            </a:pPr>
            <a:r>
              <a:rPr lang="ja-JP" altLang="en-US" sz="2000" dirty="0">
                <a:latin typeface="メイリオ" panose="020B0604030504040204" pitchFamily="50" charset="-128"/>
                <a:ea typeface="メイリオ" panose="020B0604030504040204" pitchFamily="50" charset="-128"/>
              </a:rPr>
              <a:t>施策②</a:t>
            </a:r>
            <a:r>
              <a:rPr lang="ja-JP" altLang="en-US" sz="2000" dirty="0" smtClean="0">
                <a:latin typeface="メイリオ" panose="020B0604030504040204" pitchFamily="50" charset="-128"/>
                <a:ea typeface="メイリオ" panose="020B0604030504040204" pitchFamily="50" charset="-128"/>
              </a:rPr>
              <a:t>－４</a:t>
            </a:r>
            <a:r>
              <a:rPr lang="ja-JP" altLang="en-US" dirty="0" smtClean="0">
                <a:latin typeface="メイリオ" panose="020B0604030504040204" pitchFamily="50" charset="-128"/>
                <a:ea typeface="メイリオ" panose="020B0604030504040204" pitchFamily="50" charset="-128"/>
              </a:rPr>
              <a:t>　</a:t>
            </a:r>
            <a:r>
              <a:rPr sz="2000" dirty="0" err="1" smtClean="0"/>
              <a:t>中小企業投資促進税制</a:t>
            </a:r>
            <a:r>
              <a:rPr sz="1200" b="0" dirty="0" err="1">
                <a:latin typeface="Meiryo UI"/>
                <a:cs typeface="Meiryo UI"/>
              </a:rPr>
              <a:t>（法人税・所得税・法人住民税・事業税</a:t>
            </a:r>
            <a:r>
              <a:rPr sz="1200" b="0" dirty="0">
                <a:latin typeface="Meiryo UI"/>
                <a:cs typeface="Meiryo UI"/>
              </a:rPr>
              <a:t>）</a:t>
            </a:r>
            <a:endParaRPr sz="1200" dirty="0">
              <a:latin typeface="Meiryo UI"/>
              <a:cs typeface="Meiryo UI"/>
            </a:endParaRPr>
          </a:p>
        </p:txBody>
      </p:sp>
      <p:sp>
        <p:nvSpPr>
          <p:cNvPr id="3" name="object 3"/>
          <p:cNvSpPr txBox="1"/>
          <p:nvPr/>
        </p:nvSpPr>
        <p:spPr>
          <a:xfrm>
            <a:off x="199644" y="641604"/>
            <a:ext cx="9507220" cy="1141730"/>
          </a:xfrm>
          <a:prstGeom prst="rect">
            <a:avLst/>
          </a:prstGeom>
          <a:solidFill>
            <a:srgbClr val="99D5EB"/>
          </a:solidFill>
        </p:spPr>
        <p:txBody>
          <a:bodyPr vert="horz" wrap="square" lIns="0" tIns="109220" rIns="0" bIns="0" rtlCol="0">
            <a:spAutoFit/>
          </a:bodyPr>
          <a:lstStyle/>
          <a:p>
            <a:pPr marL="558800" indent="-342900">
              <a:lnSpc>
                <a:spcPct val="100000"/>
              </a:lnSpc>
              <a:spcBef>
                <a:spcPts val="860"/>
              </a:spcBef>
              <a:buClr>
                <a:srgbClr val="001F5F"/>
              </a:buClr>
              <a:buFont typeface="Wingdings"/>
              <a:buChar char=""/>
              <a:tabLst>
                <a:tab pos="558800" algn="l"/>
                <a:tab pos="559435" algn="l"/>
              </a:tabLst>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中小企</a:t>
            </a:r>
            <a:r>
              <a:rPr sz="1600" b="1" u="sng" dirty="0">
                <a:uFill>
                  <a:solidFill>
                    <a:srgbClr val="000000"/>
                  </a:solidFill>
                </a:uFill>
                <a:latin typeface="Meiryo UI"/>
                <a:cs typeface="Meiryo UI"/>
              </a:rPr>
              <a:t>業</a:t>
            </a:r>
            <a:r>
              <a:rPr sz="1600" b="1" u="sng" spc="-5" dirty="0">
                <a:uFill>
                  <a:solidFill>
                    <a:srgbClr val="000000"/>
                  </a:solidFill>
                </a:uFill>
                <a:latin typeface="Meiryo UI"/>
                <a:cs typeface="Meiryo UI"/>
              </a:rPr>
              <a:t>投資</a:t>
            </a:r>
            <a:r>
              <a:rPr sz="1600" b="1" u="sng" dirty="0">
                <a:uFill>
                  <a:solidFill>
                    <a:srgbClr val="000000"/>
                  </a:solidFill>
                </a:uFill>
                <a:latin typeface="Meiryo UI"/>
                <a:cs typeface="Meiryo UI"/>
              </a:rPr>
              <a:t>促</a:t>
            </a:r>
            <a:r>
              <a:rPr sz="1600" b="1" u="sng" spc="-5" dirty="0">
                <a:uFill>
                  <a:solidFill>
                    <a:srgbClr val="000000"/>
                  </a:solidFill>
                </a:uFill>
                <a:latin typeface="Meiryo UI"/>
                <a:cs typeface="Meiryo UI"/>
              </a:rPr>
              <a:t>進税</a:t>
            </a:r>
            <a:r>
              <a:rPr sz="1600" b="1" u="sng" spc="0" dirty="0">
                <a:uFill>
                  <a:solidFill>
                    <a:srgbClr val="000000"/>
                  </a:solidFill>
                </a:uFill>
                <a:latin typeface="Meiryo UI"/>
                <a:cs typeface="Meiryo UI"/>
              </a:rPr>
              <a:t>制</a:t>
            </a:r>
            <a:r>
              <a:rPr sz="1600" spc="-10" dirty="0">
                <a:latin typeface="Meiryo UI"/>
                <a:cs typeface="Meiryo UI"/>
              </a:rPr>
              <a:t>は、</a:t>
            </a:r>
            <a:r>
              <a:rPr sz="1600" spc="-5" dirty="0">
                <a:latin typeface="Meiryo UI"/>
                <a:cs typeface="Meiryo UI"/>
              </a:rPr>
              <a:t>中小</a:t>
            </a:r>
            <a:r>
              <a:rPr sz="1600" dirty="0">
                <a:latin typeface="Meiryo UI"/>
                <a:cs typeface="Meiryo UI"/>
              </a:rPr>
              <a:t>企業</a:t>
            </a:r>
            <a:r>
              <a:rPr sz="1600" spc="-15" dirty="0">
                <a:latin typeface="Meiryo UI"/>
                <a:cs typeface="Meiryo UI"/>
              </a:rPr>
              <a:t>に</a:t>
            </a:r>
            <a:r>
              <a:rPr sz="1600" spc="-5" dirty="0">
                <a:latin typeface="Meiryo UI"/>
                <a:cs typeface="Meiryo UI"/>
              </a:rPr>
              <a:t>お</a:t>
            </a:r>
            <a:r>
              <a:rPr sz="1600" spc="0" dirty="0">
                <a:latin typeface="Meiryo UI"/>
                <a:cs typeface="Meiryo UI"/>
              </a:rPr>
              <a:t>け</a:t>
            </a:r>
            <a:r>
              <a:rPr sz="1600" spc="-5" dirty="0">
                <a:latin typeface="Meiryo UI"/>
                <a:cs typeface="Meiryo UI"/>
              </a:rPr>
              <a:t>る生産</a:t>
            </a:r>
            <a:r>
              <a:rPr sz="1600" dirty="0">
                <a:latin typeface="Meiryo UI"/>
                <a:cs typeface="Meiryo UI"/>
              </a:rPr>
              <a:t>性</a:t>
            </a:r>
            <a:r>
              <a:rPr sz="1600" spc="-5" dirty="0">
                <a:latin typeface="Meiryo UI"/>
                <a:cs typeface="Meiryo UI"/>
              </a:rPr>
              <a:t>向上</a:t>
            </a:r>
            <a:r>
              <a:rPr sz="1600" dirty="0">
                <a:latin typeface="Meiryo UI"/>
                <a:cs typeface="Meiryo UI"/>
              </a:rPr>
              <a:t>等</a:t>
            </a:r>
            <a:r>
              <a:rPr sz="1600" spc="-5" dirty="0">
                <a:latin typeface="Meiryo UI"/>
                <a:cs typeface="Meiryo UI"/>
              </a:rPr>
              <a:t>を図るた</a:t>
            </a:r>
            <a:r>
              <a:rPr sz="1600" spc="0" dirty="0">
                <a:latin typeface="Meiryo UI"/>
                <a:cs typeface="Meiryo UI"/>
              </a:rPr>
              <a:t>め</a:t>
            </a:r>
            <a:r>
              <a:rPr sz="1600" spc="-10" dirty="0">
                <a:latin typeface="Meiryo UI"/>
                <a:cs typeface="Meiryo UI"/>
              </a:rPr>
              <a:t>、一</a:t>
            </a:r>
            <a:r>
              <a:rPr sz="1600" spc="-5" dirty="0">
                <a:latin typeface="Meiryo UI"/>
                <a:cs typeface="Meiryo UI"/>
              </a:rPr>
              <a:t>定の設</a:t>
            </a:r>
            <a:r>
              <a:rPr sz="1600" dirty="0">
                <a:latin typeface="Meiryo UI"/>
                <a:cs typeface="Meiryo UI"/>
              </a:rPr>
              <a:t>備</a:t>
            </a:r>
            <a:r>
              <a:rPr sz="1600" spc="-5" dirty="0">
                <a:latin typeface="Meiryo UI"/>
                <a:cs typeface="Meiryo UI"/>
              </a:rPr>
              <a:t>投</a:t>
            </a:r>
            <a:r>
              <a:rPr sz="1600" dirty="0">
                <a:latin typeface="Meiryo UI"/>
                <a:cs typeface="Meiryo UI"/>
              </a:rPr>
              <a:t>資</a:t>
            </a:r>
            <a:r>
              <a:rPr sz="1600" spc="-5" dirty="0">
                <a:latin typeface="Meiryo UI"/>
                <a:cs typeface="Meiryo UI"/>
              </a:rPr>
              <a:t>を行</a:t>
            </a:r>
            <a:r>
              <a:rPr sz="1600" dirty="0">
                <a:latin typeface="Meiryo UI"/>
                <a:cs typeface="Meiryo UI"/>
              </a:rPr>
              <a:t>っ</a:t>
            </a:r>
            <a:r>
              <a:rPr sz="1600" spc="-15" dirty="0">
                <a:latin typeface="Meiryo UI"/>
                <a:cs typeface="Meiryo UI"/>
              </a:rPr>
              <a:t>た</a:t>
            </a:r>
            <a:r>
              <a:rPr sz="1600" dirty="0">
                <a:latin typeface="Meiryo UI"/>
                <a:cs typeface="Meiryo UI"/>
              </a:rPr>
              <a:t>場合</a:t>
            </a:r>
            <a:r>
              <a:rPr sz="1600" spc="15" dirty="0">
                <a:latin typeface="Meiryo UI"/>
                <a:cs typeface="Meiryo UI"/>
              </a:rPr>
              <a:t>に</a:t>
            </a:r>
            <a:r>
              <a:rPr sz="1600" spc="-5" dirty="0">
                <a:latin typeface="Meiryo UI"/>
                <a:cs typeface="Meiryo UI"/>
              </a:rPr>
              <a:t>、</a:t>
            </a:r>
            <a:endParaRPr sz="1600">
              <a:latin typeface="Meiryo UI"/>
              <a:cs typeface="Meiryo UI"/>
            </a:endParaRPr>
          </a:p>
          <a:p>
            <a:pPr marL="558800">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特別償却</a:t>
            </a:r>
            <a:r>
              <a:rPr sz="1600" b="1" u="sng" spc="-10" dirty="0">
                <a:uFill>
                  <a:solidFill>
                    <a:srgbClr val="000000"/>
                  </a:solidFill>
                </a:uFill>
                <a:latin typeface="Meiryo UI"/>
                <a:cs typeface="Meiryo UI"/>
              </a:rPr>
              <a:t>（30％）</a:t>
            </a:r>
            <a:r>
              <a:rPr sz="1600" spc="-5" dirty="0">
                <a:latin typeface="Meiryo UI"/>
                <a:cs typeface="Meiryo UI"/>
              </a:rPr>
              <a:t>又は</a:t>
            </a:r>
            <a:r>
              <a:rPr sz="1600" b="1" u="sng" spc="-5" dirty="0">
                <a:uFill>
                  <a:solidFill>
                    <a:srgbClr val="000000"/>
                  </a:solidFill>
                </a:uFill>
                <a:latin typeface="Meiryo UI"/>
                <a:cs typeface="Meiryo UI"/>
              </a:rPr>
              <a:t>税</a:t>
            </a:r>
            <a:r>
              <a:rPr sz="1600" b="1" u="sng" dirty="0">
                <a:uFill>
                  <a:solidFill>
                    <a:srgbClr val="000000"/>
                  </a:solidFill>
                </a:uFill>
                <a:latin typeface="Meiryo UI"/>
                <a:cs typeface="Meiryo UI"/>
              </a:rPr>
              <a:t>額</a:t>
            </a:r>
            <a:r>
              <a:rPr sz="1600" b="1" u="sng" spc="-5" dirty="0">
                <a:uFill>
                  <a:solidFill>
                    <a:srgbClr val="000000"/>
                  </a:solidFill>
                </a:uFill>
                <a:latin typeface="Meiryo UI"/>
                <a:cs typeface="Meiryo UI"/>
              </a:rPr>
              <a:t>控除</a:t>
            </a:r>
            <a:r>
              <a:rPr sz="1600" b="1" u="sng" dirty="0">
                <a:uFill>
                  <a:solidFill>
                    <a:srgbClr val="000000"/>
                  </a:solidFill>
                </a:uFill>
                <a:latin typeface="Meiryo UI"/>
                <a:cs typeface="Meiryo UI"/>
              </a:rPr>
              <a:t>（７％）</a:t>
            </a:r>
            <a:r>
              <a:rPr sz="1100" dirty="0">
                <a:latin typeface="Meiryo UI"/>
                <a:cs typeface="Meiryo UI"/>
              </a:rPr>
              <a:t>（※）</a:t>
            </a:r>
            <a:r>
              <a:rPr sz="1600" spc="-5" dirty="0">
                <a:latin typeface="Meiryo UI"/>
                <a:cs typeface="Meiryo UI"/>
              </a:rPr>
              <a:t>の適</a:t>
            </a:r>
            <a:r>
              <a:rPr sz="1600" dirty="0">
                <a:latin typeface="Meiryo UI"/>
                <a:cs typeface="Meiryo UI"/>
              </a:rPr>
              <a:t>用</a:t>
            </a:r>
            <a:r>
              <a:rPr sz="1600" spc="-5" dirty="0">
                <a:latin typeface="Meiryo UI"/>
                <a:cs typeface="Meiryo UI"/>
              </a:rPr>
              <a:t>を認</a:t>
            </a:r>
            <a:r>
              <a:rPr sz="1600" spc="0" dirty="0">
                <a:latin typeface="Meiryo UI"/>
                <a:cs typeface="Meiryo UI"/>
              </a:rPr>
              <a:t>め</a:t>
            </a:r>
            <a:r>
              <a:rPr sz="1600" spc="-5" dirty="0">
                <a:latin typeface="Meiryo UI"/>
                <a:cs typeface="Meiryo UI"/>
              </a:rPr>
              <a:t>る措置。</a:t>
            </a:r>
            <a:endParaRPr sz="1600">
              <a:latin typeface="Meiryo UI"/>
              <a:cs typeface="Meiryo UI"/>
            </a:endParaRPr>
          </a:p>
          <a:p>
            <a:pPr marL="558800" indent="-342900">
              <a:lnSpc>
                <a:spcPct val="100000"/>
              </a:lnSpc>
              <a:spcBef>
                <a:spcPts val="1200"/>
              </a:spcBef>
              <a:buClr>
                <a:srgbClr val="001F5F"/>
              </a:buClr>
              <a:buFont typeface="Wingdings"/>
              <a:buChar char=""/>
              <a:tabLst>
                <a:tab pos="558800" algn="l"/>
                <a:tab pos="559435" algn="l"/>
              </a:tabLst>
            </a:pPr>
            <a:r>
              <a:rPr sz="1600" spc="-5" dirty="0">
                <a:latin typeface="Meiryo UI"/>
                <a:cs typeface="Meiryo UI"/>
              </a:rPr>
              <a:t>引き続</a:t>
            </a:r>
            <a:r>
              <a:rPr sz="1600" spc="-15" dirty="0">
                <a:latin typeface="Meiryo UI"/>
                <a:cs typeface="Meiryo UI"/>
              </a:rPr>
              <a:t>き</a:t>
            </a:r>
            <a:r>
              <a:rPr sz="1600" spc="-10" dirty="0">
                <a:latin typeface="Meiryo UI"/>
                <a:cs typeface="Meiryo UI"/>
              </a:rPr>
              <a:t>、中小企業の</a:t>
            </a:r>
            <a:r>
              <a:rPr sz="1600" dirty="0">
                <a:latin typeface="Meiryo UI"/>
                <a:cs typeface="Meiryo UI"/>
              </a:rPr>
              <a:t>設</a:t>
            </a:r>
            <a:r>
              <a:rPr sz="1600" spc="-5" dirty="0">
                <a:latin typeface="Meiryo UI"/>
                <a:cs typeface="Meiryo UI"/>
              </a:rPr>
              <a:t>備投</a:t>
            </a:r>
            <a:r>
              <a:rPr sz="1600" dirty="0">
                <a:latin typeface="Meiryo UI"/>
                <a:cs typeface="Meiryo UI"/>
              </a:rPr>
              <a:t>資</a:t>
            </a:r>
            <a:r>
              <a:rPr sz="1600" spc="-5" dirty="0">
                <a:latin typeface="Meiryo UI"/>
                <a:cs typeface="Meiryo UI"/>
              </a:rPr>
              <a:t>を促</a:t>
            </a:r>
            <a:r>
              <a:rPr sz="1600" dirty="0">
                <a:latin typeface="Meiryo UI"/>
                <a:cs typeface="Meiryo UI"/>
              </a:rPr>
              <a:t>す</a:t>
            </a:r>
            <a:r>
              <a:rPr sz="1600" spc="-5" dirty="0">
                <a:latin typeface="Meiryo UI"/>
                <a:cs typeface="Meiryo UI"/>
              </a:rPr>
              <a:t>ため</a:t>
            </a:r>
            <a:r>
              <a:rPr sz="1600" spc="0" dirty="0">
                <a:latin typeface="Meiryo UI"/>
                <a:cs typeface="Meiryo UI"/>
              </a:rPr>
              <a:t>、</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本税</a:t>
            </a:r>
            <a:r>
              <a:rPr sz="1600" b="1" u="sng" dirty="0">
                <a:uFill>
                  <a:solidFill>
                    <a:srgbClr val="000000"/>
                  </a:solidFill>
                </a:uFill>
                <a:latin typeface="Meiryo UI"/>
                <a:cs typeface="Meiryo UI"/>
              </a:rPr>
              <a:t>制</a:t>
            </a:r>
            <a:r>
              <a:rPr sz="1600" b="1" u="sng" spc="-5" dirty="0">
                <a:uFill>
                  <a:solidFill>
                    <a:srgbClr val="000000"/>
                  </a:solidFill>
                </a:uFill>
                <a:latin typeface="Meiryo UI"/>
                <a:cs typeface="Meiryo UI"/>
              </a:rPr>
              <a:t>措置の</a:t>
            </a:r>
            <a:r>
              <a:rPr sz="1600" b="1" u="sng" dirty="0">
                <a:uFill>
                  <a:solidFill>
                    <a:srgbClr val="000000"/>
                  </a:solidFill>
                </a:uFill>
                <a:latin typeface="Meiryo UI"/>
                <a:cs typeface="Meiryo UI"/>
              </a:rPr>
              <a:t>適</a:t>
            </a:r>
            <a:r>
              <a:rPr sz="1600" b="1" u="sng" spc="-5" dirty="0">
                <a:uFill>
                  <a:solidFill>
                    <a:srgbClr val="000000"/>
                  </a:solidFill>
                </a:uFill>
                <a:latin typeface="Meiryo UI"/>
                <a:cs typeface="Meiryo UI"/>
              </a:rPr>
              <a:t>用期</a:t>
            </a:r>
            <a:r>
              <a:rPr sz="1600" b="1" u="sng" dirty="0">
                <a:uFill>
                  <a:solidFill>
                    <a:srgbClr val="000000"/>
                  </a:solidFill>
                </a:uFill>
                <a:latin typeface="Meiryo UI"/>
                <a:cs typeface="Meiryo UI"/>
              </a:rPr>
              <a:t>限</a:t>
            </a:r>
            <a:r>
              <a:rPr sz="1600" b="1" u="sng" spc="-5" dirty="0">
                <a:uFill>
                  <a:solidFill>
                    <a:srgbClr val="000000"/>
                  </a:solidFill>
                </a:uFill>
                <a:latin typeface="Meiryo UI"/>
                <a:cs typeface="Meiryo UI"/>
              </a:rPr>
              <a:t>を２年間延</a:t>
            </a:r>
            <a:r>
              <a:rPr sz="1600" b="1" u="sng" spc="0" dirty="0">
                <a:uFill>
                  <a:solidFill>
                    <a:srgbClr val="000000"/>
                  </a:solidFill>
                </a:uFill>
                <a:latin typeface="Meiryo UI"/>
                <a:cs typeface="Meiryo UI"/>
              </a:rPr>
              <a:t>長</a:t>
            </a:r>
            <a:r>
              <a:rPr sz="1600" spc="-5" dirty="0">
                <a:latin typeface="Meiryo UI"/>
                <a:cs typeface="Meiryo UI"/>
              </a:rPr>
              <a:t>。</a:t>
            </a:r>
            <a:endParaRPr sz="1600">
              <a:latin typeface="Meiryo UI"/>
              <a:cs typeface="Meiryo UI"/>
            </a:endParaRPr>
          </a:p>
        </p:txBody>
      </p:sp>
      <p:sp>
        <p:nvSpPr>
          <p:cNvPr id="4" name="object 4"/>
          <p:cNvSpPr txBox="1"/>
          <p:nvPr/>
        </p:nvSpPr>
        <p:spPr>
          <a:xfrm>
            <a:off x="1556130" y="2019426"/>
            <a:ext cx="262064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【適用期限：平成</a:t>
            </a:r>
            <a:r>
              <a:rPr sz="1400" spc="-5" dirty="0">
                <a:latin typeface="Meiryo UI"/>
                <a:cs typeface="Meiryo UI"/>
              </a:rPr>
              <a:t>３２</a:t>
            </a:r>
            <a:r>
              <a:rPr sz="1400" dirty="0">
                <a:latin typeface="Meiryo UI"/>
                <a:cs typeface="Meiryo UI"/>
              </a:rPr>
              <a:t>年度</a:t>
            </a:r>
            <a:r>
              <a:rPr sz="1400" spc="-15" dirty="0">
                <a:latin typeface="Meiryo UI"/>
                <a:cs typeface="Meiryo UI"/>
              </a:rPr>
              <a:t>末</a:t>
            </a:r>
            <a:r>
              <a:rPr sz="1400" dirty="0">
                <a:latin typeface="Meiryo UI"/>
                <a:cs typeface="Meiryo UI"/>
              </a:rPr>
              <a:t>ま</a:t>
            </a:r>
            <a:r>
              <a:rPr sz="1400" spc="-10" dirty="0">
                <a:latin typeface="Meiryo UI"/>
                <a:cs typeface="Meiryo UI"/>
              </a:rPr>
              <a:t>で</a:t>
            </a:r>
            <a:r>
              <a:rPr sz="1400" dirty="0">
                <a:latin typeface="Meiryo UI"/>
                <a:cs typeface="Meiryo UI"/>
              </a:rPr>
              <a:t>】</a:t>
            </a:r>
            <a:endParaRPr sz="1400">
              <a:latin typeface="Meiryo UI"/>
              <a:cs typeface="Meiryo UI"/>
            </a:endParaRPr>
          </a:p>
        </p:txBody>
      </p:sp>
      <p:sp>
        <p:nvSpPr>
          <p:cNvPr id="5" name="object 5"/>
          <p:cNvSpPr/>
          <p:nvPr/>
        </p:nvSpPr>
        <p:spPr>
          <a:xfrm>
            <a:off x="670559" y="2455164"/>
            <a:ext cx="8746236" cy="424586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184140" y="1832610"/>
            <a:ext cx="46050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※税額控除は資本金3,000</a:t>
            </a:r>
            <a:r>
              <a:rPr sz="1400" spc="-15" dirty="0">
                <a:latin typeface="Meiryo UI"/>
                <a:cs typeface="Meiryo UI"/>
              </a:rPr>
              <a:t>万</a:t>
            </a:r>
            <a:r>
              <a:rPr sz="1400" dirty="0">
                <a:latin typeface="Meiryo UI"/>
                <a:cs typeface="Meiryo UI"/>
              </a:rPr>
              <a:t>円以</a:t>
            </a:r>
            <a:r>
              <a:rPr sz="1400" spc="-15" dirty="0">
                <a:latin typeface="Meiryo UI"/>
                <a:cs typeface="Meiryo UI"/>
              </a:rPr>
              <a:t>下</a:t>
            </a:r>
            <a:r>
              <a:rPr sz="1400" spc="-10" dirty="0">
                <a:latin typeface="Meiryo UI"/>
                <a:cs typeface="Meiryo UI"/>
              </a:rPr>
              <a:t>の</a:t>
            </a:r>
            <a:r>
              <a:rPr sz="1400" dirty="0">
                <a:latin typeface="Meiryo UI"/>
                <a:cs typeface="Meiryo UI"/>
              </a:rPr>
              <a:t>中</a:t>
            </a:r>
            <a:r>
              <a:rPr sz="1400" spc="-15" dirty="0">
                <a:latin typeface="Meiryo UI"/>
                <a:cs typeface="Meiryo UI"/>
              </a:rPr>
              <a:t>小</a:t>
            </a:r>
            <a:r>
              <a:rPr sz="1400" dirty="0">
                <a:latin typeface="Meiryo UI"/>
                <a:cs typeface="Meiryo UI"/>
              </a:rPr>
              <a:t>企業</a:t>
            </a:r>
            <a:r>
              <a:rPr sz="1400" spc="-15" dirty="0">
                <a:latin typeface="Meiryo UI"/>
                <a:cs typeface="Meiryo UI"/>
              </a:rPr>
              <a:t>者</a:t>
            </a:r>
            <a:r>
              <a:rPr sz="1400" dirty="0">
                <a:latin typeface="Meiryo UI"/>
                <a:cs typeface="Meiryo UI"/>
              </a:rPr>
              <a:t>等に</a:t>
            </a:r>
            <a:r>
              <a:rPr sz="1400" spc="-10" dirty="0">
                <a:latin typeface="Meiryo UI"/>
                <a:cs typeface="Meiryo UI"/>
              </a:rPr>
              <a:t>限</a:t>
            </a:r>
            <a:r>
              <a:rPr sz="1400" dirty="0">
                <a:latin typeface="Meiryo UI"/>
                <a:cs typeface="Meiryo UI"/>
              </a:rPr>
              <a:t>る。</a:t>
            </a:r>
            <a:endParaRPr sz="1400">
              <a:latin typeface="Meiryo UI"/>
              <a:cs typeface="Meiryo UI"/>
            </a:endParaRPr>
          </a:p>
        </p:txBody>
      </p:sp>
      <p:sp>
        <p:nvSpPr>
          <p:cNvPr id="9" name="object 9"/>
          <p:cNvSpPr txBox="1"/>
          <p:nvPr/>
        </p:nvSpPr>
        <p:spPr>
          <a:xfrm>
            <a:off x="9604756" y="6549297"/>
            <a:ext cx="323850" cy="307135"/>
          </a:xfrm>
          <a:prstGeom prst="rect">
            <a:avLst/>
          </a:prstGeom>
        </p:spPr>
        <p:txBody>
          <a:bodyPr vert="horz" wrap="square" lIns="0" tIns="90805" rIns="0" bIns="0" rtlCol="0">
            <a:spAutoFit/>
          </a:bodyPr>
          <a:lstStyle/>
          <a:p>
            <a:pPr marL="74930">
              <a:lnSpc>
                <a:spcPct val="100000"/>
              </a:lnSpc>
              <a:spcBef>
                <a:spcPts val="715"/>
              </a:spcBef>
            </a:pPr>
            <a:r>
              <a:rPr lang="en-US" sz="1400" dirty="0" smtClean="0">
                <a:latin typeface="Meiryo UI"/>
                <a:cs typeface="Meiryo UI"/>
              </a:rPr>
              <a:t>42</a:t>
            </a:r>
            <a:endParaRPr sz="1400" dirty="0">
              <a:latin typeface="Meiryo UI"/>
              <a:cs typeface="Meiryo UI"/>
            </a:endParaRPr>
          </a:p>
        </p:txBody>
      </p:sp>
      <p:sp>
        <p:nvSpPr>
          <p:cNvPr id="7" name="object 7"/>
          <p:cNvSpPr txBox="1"/>
          <p:nvPr/>
        </p:nvSpPr>
        <p:spPr>
          <a:xfrm>
            <a:off x="8625840" y="155447"/>
            <a:ext cx="1007744" cy="334010"/>
          </a:xfrm>
          <a:prstGeom prst="rect">
            <a:avLst/>
          </a:prstGeom>
          <a:ln w="12192">
            <a:solidFill>
              <a:srgbClr val="000000"/>
            </a:solidFill>
          </a:ln>
        </p:spPr>
        <p:txBody>
          <a:bodyPr vert="horz" wrap="square" lIns="0" tIns="60325" rIns="0" bIns="0" rtlCol="0">
            <a:spAutoFit/>
          </a:bodyPr>
          <a:lstStyle/>
          <a:p>
            <a:pPr marL="325755">
              <a:lnSpc>
                <a:spcPct val="100000"/>
              </a:lnSpc>
              <a:spcBef>
                <a:spcPts val="475"/>
              </a:spcBef>
            </a:pPr>
            <a:r>
              <a:rPr sz="1400" dirty="0">
                <a:latin typeface="Meiryo UI"/>
                <a:cs typeface="Meiryo UI"/>
              </a:rPr>
              <a:t>延長</a:t>
            </a:r>
            <a:endParaRPr sz="1400">
              <a:latin typeface="Meiryo UI"/>
              <a:cs typeface="Meiryo UI"/>
            </a:endParaRPr>
          </a:p>
        </p:txBody>
      </p:sp>
      <p:sp>
        <p:nvSpPr>
          <p:cNvPr id="8" name="object 8"/>
          <p:cNvSpPr txBox="1"/>
          <p:nvPr/>
        </p:nvSpPr>
        <p:spPr>
          <a:xfrm>
            <a:off x="406908" y="1958339"/>
            <a:ext cx="1059180" cy="323215"/>
          </a:xfrm>
          <a:prstGeom prst="rect">
            <a:avLst/>
          </a:prstGeom>
          <a:ln w="12192">
            <a:solidFill>
              <a:srgbClr val="000000"/>
            </a:solidFill>
          </a:ln>
        </p:spPr>
        <p:txBody>
          <a:bodyPr vert="horz" wrap="square" lIns="0" tIns="19050" rIns="0" bIns="0" rtlCol="0">
            <a:spAutoFit/>
          </a:bodyPr>
          <a:lstStyle/>
          <a:p>
            <a:pPr marL="123189">
              <a:lnSpc>
                <a:spcPct val="100000"/>
              </a:lnSpc>
              <a:spcBef>
                <a:spcPts val="150"/>
              </a:spcBef>
            </a:pPr>
            <a:r>
              <a:rPr sz="1600" spc="-5" dirty="0">
                <a:latin typeface="メイリオ"/>
                <a:cs typeface="メイリオ"/>
              </a:rPr>
              <a:t>改正概要</a:t>
            </a:r>
            <a:endParaRPr sz="1600">
              <a:latin typeface="メイリオ"/>
              <a:cs typeface="メイリオ"/>
            </a:endParaRPr>
          </a:p>
        </p:txBody>
      </p:sp>
    </p:spTree>
    <p:extLst>
      <p:ext uri="{BB962C8B-B14F-4D97-AF65-F5344CB8AC3E}">
        <p14:creationId xmlns:p14="http://schemas.microsoft.com/office/powerpoint/2010/main" val="2779948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03604"/>
            <a:ext cx="736158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dirty="0">
                <a:latin typeface="メイリオ" panose="020B0604030504040204" pitchFamily="50" charset="-128"/>
                <a:ea typeface="メイリオ" panose="020B0604030504040204" pitchFamily="50" charset="-128"/>
              </a:rPr>
              <a:t>施策②</a:t>
            </a:r>
            <a:r>
              <a:rPr lang="ja-JP" altLang="en-US" sz="2000" dirty="0" smtClean="0">
                <a:latin typeface="メイリオ" panose="020B0604030504040204" pitchFamily="50" charset="-128"/>
                <a:ea typeface="メイリオ" panose="020B0604030504040204" pitchFamily="50" charset="-128"/>
              </a:rPr>
              <a:t>－５　</a:t>
            </a:r>
            <a:r>
              <a:rPr sz="2000" dirty="0" err="1" smtClean="0"/>
              <a:t>中小企業経営強化税制</a:t>
            </a:r>
            <a:r>
              <a:rPr sz="1200" b="0" dirty="0" err="1">
                <a:latin typeface="Meiryo UI"/>
                <a:cs typeface="Meiryo UI"/>
              </a:rPr>
              <a:t>（法人税・所得税・法人住民税・事業税</a:t>
            </a:r>
            <a:r>
              <a:rPr sz="1200" b="0" dirty="0">
                <a:latin typeface="Meiryo UI"/>
                <a:cs typeface="Meiryo UI"/>
              </a:rPr>
              <a:t>）</a:t>
            </a:r>
            <a:endParaRPr sz="1200" dirty="0">
              <a:latin typeface="Meiryo UI"/>
              <a:cs typeface="Meiryo UI"/>
            </a:endParaRPr>
          </a:p>
        </p:txBody>
      </p:sp>
      <p:sp>
        <p:nvSpPr>
          <p:cNvPr id="3" name="object 3"/>
          <p:cNvSpPr/>
          <p:nvPr/>
        </p:nvSpPr>
        <p:spPr>
          <a:xfrm>
            <a:off x="199644" y="429768"/>
            <a:ext cx="9507220" cy="2019300"/>
          </a:xfrm>
          <a:custGeom>
            <a:avLst/>
            <a:gdLst/>
            <a:ahLst/>
            <a:cxnLst/>
            <a:rect l="l" t="t" r="r" b="b"/>
            <a:pathLst>
              <a:path w="9507220" h="2019300">
                <a:moveTo>
                  <a:pt x="0" y="2019300"/>
                </a:moveTo>
                <a:lnTo>
                  <a:pt x="9506712" y="2019300"/>
                </a:lnTo>
                <a:lnTo>
                  <a:pt x="9506712" y="0"/>
                </a:lnTo>
                <a:lnTo>
                  <a:pt x="0" y="0"/>
                </a:lnTo>
                <a:lnTo>
                  <a:pt x="0" y="2019300"/>
                </a:lnTo>
                <a:close/>
              </a:path>
            </a:pathLst>
          </a:custGeom>
          <a:solidFill>
            <a:srgbClr val="99D5EB"/>
          </a:solidFill>
        </p:spPr>
        <p:txBody>
          <a:bodyPr wrap="square" lIns="0" tIns="0" rIns="0" bIns="0" rtlCol="0"/>
          <a:lstStyle/>
          <a:p>
            <a:endParaRPr/>
          </a:p>
        </p:txBody>
      </p:sp>
      <p:sp>
        <p:nvSpPr>
          <p:cNvPr id="4" name="object 4"/>
          <p:cNvSpPr/>
          <p:nvPr/>
        </p:nvSpPr>
        <p:spPr>
          <a:xfrm>
            <a:off x="6166103" y="1011682"/>
            <a:ext cx="3037840" cy="0"/>
          </a:xfrm>
          <a:custGeom>
            <a:avLst/>
            <a:gdLst/>
            <a:ahLst/>
            <a:cxnLst/>
            <a:rect l="l" t="t" r="r" b="b"/>
            <a:pathLst>
              <a:path w="3037840">
                <a:moveTo>
                  <a:pt x="0" y="0"/>
                </a:moveTo>
                <a:lnTo>
                  <a:pt x="3037331" y="0"/>
                </a:lnTo>
              </a:path>
            </a:pathLst>
          </a:custGeom>
          <a:ln w="10667">
            <a:solidFill>
              <a:srgbClr val="000000"/>
            </a:solidFill>
          </a:ln>
        </p:spPr>
        <p:txBody>
          <a:bodyPr wrap="square" lIns="0" tIns="0" rIns="0" bIns="0" rtlCol="0"/>
          <a:lstStyle/>
          <a:p>
            <a:endParaRPr/>
          </a:p>
        </p:txBody>
      </p:sp>
      <p:sp>
        <p:nvSpPr>
          <p:cNvPr id="5" name="object 5"/>
          <p:cNvSpPr/>
          <p:nvPr/>
        </p:nvSpPr>
        <p:spPr>
          <a:xfrm>
            <a:off x="1203934" y="2063242"/>
            <a:ext cx="2077720" cy="0"/>
          </a:xfrm>
          <a:custGeom>
            <a:avLst/>
            <a:gdLst/>
            <a:ahLst/>
            <a:cxnLst/>
            <a:rect l="l" t="t" r="r" b="b"/>
            <a:pathLst>
              <a:path w="2077720">
                <a:moveTo>
                  <a:pt x="0" y="0"/>
                </a:moveTo>
                <a:lnTo>
                  <a:pt x="2077212" y="0"/>
                </a:lnTo>
              </a:path>
            </a:pathLst>
          </a:custGeom>
          <a:ln w="10667">
            <a:solidFill>
              <a:srgbClr val="000000"/>
            </a:solidFill>
          </a:ln>
        </p:spPr>
        <p:txBody>
          <a:bodyPr wrap="square" lIns="0" tIns="0" rIns="0" bIns="0" rtlCol="0"/>
          <a:lstStyle/>
          <a:p>
            <a:endParaRPr/>
          </a:p>
        </p:txBody>
      </p:sp>
      <p:sp>
        <p:nvSpPr>
          <p:cNvPr id="6" name="object 6"/>
          <p:cNvSpPr/>
          <p:nvPr/>
        </p:nvSpPr>
        <p:spPr>
          <a:xfrm>
            <a:off x="1318260" y="2307082"/>
            <a:ext cx="5181600" cy="0"/>
          </a:xfrm>
          <a:custGeom>
            <a:avLst/>
            <a:gdLst/>
            <a:ahLst/>
            <a:cxnLst/>
            <a:rect l="l" t="t" r="r" b="b"/>
            <a:pathLst>
              <a:path w="5181600">
                <a:moveTo>
                  <a:pt x="0" y="0"/>
                </a:moveTo>
                <a:lnTo>
                  <a:pt x="5181600" y="0"/>
                </a:lnTo>
              </a:path>
            </a:pathLst>
          </a:custGeom>
          <a:ln w="10667">
            <a:solidFill>
              <a:srgbClr val="000000"/>
            </a:solidFill>
          </a:ln>
        </p:spPr>
        <p:txBody>
          <a:bodyPr wrap="square" lIns="0" tIns="0" rIns="0" bIns="0" rtlCol="0"/>
          <a:lstStyle/>
          <a:p>
            <a:endParaRPr/>
          </a:p>
        </p:txBody>
      </p:sp>
      <p:sp>
        <p:nvSpPr>
          <p:cNvPr id="7" name="object 7"/>
          <p:cNvSpPr/>
          <p:nvPr/>
        </p:nvSpPr>
        <p:spPr>
          <a:xfrm>
            <a:off x="199644" y="3128770"/>
            <a:ext cx="6553200" cy="3721608"/>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268094" y="2787523"/>
            <a:ext cx="262064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【適用期限：平成</a:t>
            </a:r>
            <a:r>
              <a:rPr sz="1400" spc="-5" dirty="0">
                <a:latin typeface="Meiryo UI"/>
                <a:cs typeface="Meiryo UI"/>
              </a:rPr>
              <a:t>３２</a:t>
            </a:r>
            <a:r>
              <a:rPr sz="1400" dirty="0">
                <a:latin typeface="Meiryo UI"/>
                <a:cs typeface="Meiryo UI"/>
              </a:rPr>
              <a:t>年度</a:t>
            </a:r>
            <a:r>
              <a:rPr sz="1400" spc="-15" dirty="0">
                <a:latin typeface="Meiryo UI"/>
                <a:cs typeface="Meiryo UI"/>
              </a:rPr>
              <a:t>末</a:t>
            </a:r>
            <a:r>
              <a:rPr sz="1400" dirty="0">
                <a:latin typeface="Meiryo UI"/>
                <a:cs typeface="Meiryo UI"/>
              </a:rPr>
              <a:t>ま</a:t>
            </a:r>
            <a:r>
              <a:rPr sz="1400" spc="-10" dirty="0">
                <a:latin typeface="Meiryo UI"/>
                <a:cs typeface="Meiryo UI"/>
              </a:rPr>
              <a:t>で</a:t>
            </a:r>
            <a:r>
              <a:rPr sz="1400" dirty="0">
                <a:latin typeface="Meiryo UI"/>
                <a:cs typeface="Meiryo UI"/>
              </a:rPr>
              <a:t>】</a:t>
            </a:r>
            <a:endParaRPr sz="1400">
              <a:latin typeface="Meiryo UI"/>
              <a:cs typeface="Meiryo UI"/>
            </a:endParaRPr>
          </a:p>
        </p:txBody>
      </p:sp>
      <p:sp>
        <p:nvSpPr>
          <p:cNvPr id="9" name="object 9"/>
          <p:cNvSpPr txBox="1"/>
          <p:nvPr/>
        </p:nvSpPr>
        <p:spPr>
          <a:xfrm>
            <a:off x="199644" y="527430"/>
            <a:ext cx="9507220" cy="2209165"/>
          </a:xfrm>
          <a:prstGeom prst="rect">
            <a:avLst/>
          </a:prstGeom>
        </p:spPr>
        <p:txBody>
          <a:bodyPr vert="horz" wrap="square" lIns="0" tIns="12065" rIns="0" bIns="0" rtlCol="0">
            <a:spAutoFit/>
          </a:bodyPr>
          <a:lstStyle/>
          <a:p>
            <a:pPr marL="558800" marR="292100" indent="-342900">
              <a:lnSpc>
                <a:spcPct val="100000"/>
              </a:lnSpc>
              <a:spcBef>
                <a:spcPts val="95"/>
              </a:spcBef>
              <a:buClr>
                <a:srgbClr val="001F5F"/>
              </a:buClr>
              <a:buFont typeface="Wingdings"/>
              <a:buChar char=""/>
              <a:tabLst>
                <a:tab pos="558800" algn="l"/>
                <a:tab pos="559435" algn="l"/>
              </a:tabLst>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中小企業経営強化税制</a:t>
            </a:r>
            <a:r>
              <a:rPr sz="1600" spc="-10" dirty="0">
                <a:latin typeface="Meiryo UI"/>
                <a:cs typeface="Meiryo UI"/>
              </a:rPr>
              <a:t>は、中小</a:t>
            </a:r>
            <a:r>
              <a:rPr sz="1600" spc="-5" dirty="0">
                <a:latin typeface="Meiryo UI"/>
                <a:cs typeface="Meiryo UI"/>
              </a:rPr>
              <a:t>企業</a:t>
            </a:r>
            <a:r>
              <a:rPr sz="1600" spc="0" dirty="0">
                <a:latin typeface="Meiryo UI"/>
                <a:cs typeface="Meiryo UI"/>
              </a:rPr>
              <a:t>の</a:t>
            </a:r>
            <a:r>
              <a:rPr sz="1600" spc="-5" dirty="0">
                <a:latin typeface="Meiryo UI"/>
                <a:cs typeface="Meiryo UI"/>
              </a:rPr>
              <a:t>稼ぐ</a:t>
            </a:r>
            <a:r>
              <a:rPr sz="1600" dirty="0">
                <a:latin typeface="Meiryo UI"/>
                <a:cs typeface="Meiryo UI"/>
              </a:rPr>
              <a:t>力</a:t>
            </a:r>
            <a:r>
              <a:rPr sz="1600" spc="-5" dirty="0">
                <a:latin typeface="Meiryo UI"/>
                <a:cs typeface="Meiryo UI"/>
              </a:rPr>
              <a:t>を向</a:t>
            </a:r>
            <a:r>
              <a:rPr sz="1600" dirty="0">
                <a:latin typeface="Meiryo UI"/>
                <a:cs typeface="Meiryo UI"/>
              </a:rPr>
              <a:t>上</a:t>
            </a:r>
            <a:r>
              <a:rPr sz="1600" spc="-10" dirty="0">
                <a:latin typeface="Meiryo UI"/>
                <a:cs typeface="Meiryo UI"/>
              </a:rPr>
              <a:t>さ</a:t>
            </a:r>
            <a:r>
              <a:rPr sz="1600" dirty="0">
                <a:latin typeface="Meiryo UI"/>
                <a:cs typeface="Meiryo UI"/>
              </a:rPr>
              <a:t>せ</a:t>
            </a:r>
            <a:r>
              <a:rPr sz="1600" spc="15" dirty="0">
                <a:latin typeface="Meiryo UI"/>
                <a:cs typeface="Meiryo UI"/>
              </a:rPr>
              <a:t>る</a:t>
            </a:r>
            <a:r>
              <a:rPr sz="1600" spc="-5" dirty="0">
                <a:latin typeface="Meiryo UI"/>
                <a:cs typeface="Meiryo UI"/>
              </a:rPr>
              <a:t>取</a:t>
            </a:r>
            <a:r>
              <a:rPr sz="1600" dirty="0">
                <a:latin typeface="Meiryo UI"/>
                <a:cs typeface="Meiryo UI"/>
              </a:rPr>
              <a:t>組み</a:t>
            </a:r>
            <a:r>
              <a:rPr sz="1600" spc="-10" dirty="0">
                <a:latin typeface="Meiryo UI"/>
                <a:cs typeface="Meiryo UI"/>
              </a:rPr>
              <a:t>を</a:t>
            </a:r>
            <a:r>
              <a:rPr sz="1600" spc="-5" dirty="0">
                <a:latin typeface="Meiryo UI"/>
                <a:cs typeface="Meiryo UI"/>
              </a:rPr>
              <a:t>支</a:t>
            </a:r>
            <a:r>
              <a:rPr sz="1600" dirty="0">
                <a:latin typeface="Meiryo UI"/>
                <a:cs typeface="Meiryo UI"/>
              </a:rPr>
              <a:t>援す</a:t>
            </a:r>
            <a:r>
              <a:rPr sz="1600" spc="-5" dirty="0">
                <a:latin typeface="Meiryo UI"/>
                <a:cs typeface="Meiryo UI"/>
              </a:rPr>
              <a:t>るため</a:t>
            </a:r>
            <a:r>
              <a:rPr sz="1600" spc="-10" dirty="0">
                <a:latin typeface="Meiryo UI"/>
                <a:cs typeface="Meiryo UI"/>
              </a:rPr>
              <a:t>、</a:t>
            </a:r>
            <a:r>
              <a:rPr sz="1600" spc="-5" dirty="0">
                <a:latin typeface="Meiryo UI"/>
                <a:cs typeface="Meiryo UI"/>
              </a:rPr>
              <a:t>中小企</a:t>
            </a:r>
            <a:r>
              <a:rPr sz="1600" dirty="0">
                <a:latin typeface="Meiryo UI"/>
                <a:cs typeface="Meiryo UI"/>
              </a:rPr>
              <a:t>業</a:t>
            </a:r>
            <a:r>
              <a:rPr sz="1600" spc="-5" dirty="0">
                <a:latin typeface="Meiryo UI"/>
                <a:cs typeface="Meiryo UI"/>
              </a:rPr>
              <a:t>等経</a:t>
            </a:r>
            <a:r>
              <a:rPr sz="1600" spc="15" dirty="0">
                <a:latin typeface="Meiryo UI"/>
                <a:cs typeface="Meiryo UI"/>
              </a:rPr>
              <a:t>営</a:t>
            </a:r>
            <a:r>
              <a:rPr sz="1600" spc="-5" dirty="0">
                <a:latin typeface="Meiryo UI"/>
                <a:cs typeface="Meiryo UI"/>
              </a:rPr>
              <a:t>強化 法</a:t>
            </a:r>
            <a:r>
              <a:rPr sz="1600" spc="-10" dirty="0">
                <a:latin typeface="Meiryo UI"/>
                <a:cs typeface="Meiryo UI"/>
              </a:rPr>
              <a:t>に</a:t>
            </a:r>
            <a:r>
              <a:rPr sz="1600" spc="-5" dirty="0">
                <a:latin typeface="Meiryo UI"/>
                <a:cs typeface="Meiryo UI"/>
              </a:rPr>
              <a:t>よ</a:t>
            </a:r>
            <a:r>
              <a:rPr sz="1600" spc="-15" dirty="0">
                <a:latin typeface="Meiryo UI"/>
                <a:cs typeface="Meiryo UI"/>
              </a:rPr>
              <a:t>る</a:t>
            </a:r>
            <a:r>
              <a:rPr sz="1600" spc="-5" dirty="0">
                <a:latin typeface="Meiryo UI"/>
                <a:cs typeface="Meiryo UI"/>
              </a:rPr>
              <a:t>認定を受</a:t>
            </a:r>
            <a:r>
              <a:rPr sz="1600" spc="0" dirty="0">
                <a:latin typeface="Meiryo UI"/>
                <a:cs typeface="Meiryo UI"/>
              </a:rPr>
              <a:t>け</a:t>
            </a:r>
            <a:r>
              <a:rPr sz="1600" spc="-5" dirty="0">
                <a:latin typeface="Meiryo UI"/>
                <a:cs typeface="Meiryo UI"/>
              </a:rPr>
              <a:t>た経営</a:t>
            </a:r>
            <a:r>
              <a:rPr sz="1600" dirty="0">
                <a:latin typeface="Meiryo UI"/>
                <a:cs typeface="Meiryo UI"/>
              </a:rPr>
              <a:t>力</a:t>
            </a:r>
            <a:r>
              <a:rPr sz="1600" spc="-5" dirty="0">
                <a:latin typeface="Meiryo UI"/>
                <a:cs typeface="Meiryo UI"/>
              </a:rPr>
              <a:t>向上</a:t>
            </a:r>
            <a:r>
              <a:rPr sz="1600" dirty="0">
                <a:latin typeface="Meiryo UI"/>
                <a:cs typeface="Meiryo UI"/>
              </a:rPr>
              <a:t>計画</a:t>
            </a:r>
            <a:r>
              <a:rPr sz="1600" spc="-5" dirty="0">
                <a:latin typeface="Meiryo UI"/>
                <a:cs typeface="Meiryo UI"/>
              </a:rPr>
              <a:t>に</a:t>
            </a:r>
            <a:r>
              <a:rPr sz="1600" dirty="0">
                <a:latin typeface="Meiryo UI"/>
                <a:cs typeface="Meiryo UI"/>
              </a:rPr>
              <a:t>基</a:t>
            </a:r>
            <a:r>
              <a:rPr sz="1600" spc="-5" dirty="0">
                <a:latin typeface="Meiryo UI"/>
                <a:cs typeface="Meiryo UI"/>
              </a:rPr>
              <a:t>づく設備</a:t>
            </a:r>
            <a:r>
              <a:rPr sz="1600" dirty="0">
                <a:latin typeface="Meiryo UI"/>
                <a:cs typeface="Meiryo UI"/>
              </a:rPr>
              <a:t>投資</a:t>
            </a:r>
            <a:r>
              <a:rPr sz="1600" spc="-5" dirty="0">
                <a:latin typeface="Meiryo UI"/>
                <a:cs typeface="Meiryo UI"/>
              </a:rPr>
              <a:t>に</a:t>
            </a:r>
            <a:r>
              <a:rPr sz="1600" spc="-15" dirty="0">
                <a:latin typeface="Meiryo UI"/>
                <a:cs typeface="Meiryo UI"/>
              </a:rPr>
              <a:t>つ</a:t>
            </a:r>
            <a:r>
              <a:rPr sz="1600" spc="0" dirty="0">
                <a:latin typeface="Meiryo UI"/>
                <a:cs typeface="Meiryo UI"/>
              </a:rPr>
              <a:t>い</a:t>
            </a:r>
            <a:r>
              <a:rPr sz="1600" spc="-5" dirty="0">
                <a:latin typeface="Meiryo UI"/>
                <a:cs typeface="Meiryo UI"/>
              </a:rPr>
              <a:t>て、</a:t>
            </a:r>
            <a:r>
              <a:rPr sz="1600" b="1" dirty="0">
                <a:latin typeface="Meiryo UI"/>
                <a:cs typeface="Meiryo UI"/>
              </a:rPr>
              <a:t>即</a:t>
            </a:r>
            <a:r>
              <a:rPr sz="1600" b="1" spc="-5" dirty="0">
                <a:latin typeface="Meiryo UI"/>
                <a:cs typeface="Meiryo UI"/>
              </a:rPr>
              <a:t>時償</a:t>
            </a:r>
            <a:r>
              <a:rPr sz="1600" b="1" dirty="0">
                <a:latin typeface="Meiryo UI"/>
                <a:cs typeface="Meiryo UI"/>
              </a:rPr>
              <a:t>却</a:t>
            </a:r>
            <a:r>
              <a:rPr sz="1600" b="1" spc="-5" dirty="0">
                <a:latin typeface="Meiryo UI"/>
                <a:cs typeface="Meiryo UI"/>
              </a:rPr>
              <a:t>及び</a:t>
            </a:r>
            <a:r>
              <a:rPr sz="1600" b="1" dirty="0">
                <a:latin typeface="Meiryo UI"/>
                <a:cs typeface="Meiryo UI"/>
              </a:rPr>
              <a:t>税</a:t>
            </a:r>
            <a:r>
              <a:rPr sz="1600" b="1" spc="-5" dirty="0">
                <a:latin typeface="Meiryo UI"/>
                <a:cs typeface="Meiryo UI"/>
              </a:rPr>
              <a:t>額控</a:t>
            </a:r>
            <a:r>
              <a:rPr sz="1600" b="1" dirty="0">
                <a:latin typeface="Meiryo UI"/>
                <a:cs typeface="Meiryo UI"/>
              </a:rPr>
              <a:t>除</a:t>
            </a:r>
            <a:r>
              <a:rPr sz="1600" b="1" spc="-5" dirty="0">
                <a:latin typeface="Meiryo UI"/>
                <a:cs typeface="Meiryo UI"/>
              </a:rPr>
              <a:t>（１０％）</a:t>
            </a:r>
            <a:endParaRPr sz="1600">
              <a:latin typeface="Meiryo UI"/>
              <a:cs typeface="Meiryo UI"/>
            </a:endParaRPr>
          </a:p>
          <a:p>
            <a:pPr marL="558800">
              <a:lnSpc>
                <a:spcPct val="100000"/>
              </a:lnSpc>
            </a:pPr>
            <a:r>
              <a:rPr sz="1100" dirty="0">
                <a:latin typeface="Meiryo UI"/>
                <a:cs typeface="Meiryo UI"/>
              </a:rPr>
              <a:t>（※）</a:t>
            </a:r>
            <a:r>
              <a:rPr sz="1600" spc="-5" dirty="0">
                <a:latin typeface="Meiryo UI"/>
                <a:cs typeface="Meiryo UI"/>
              </a:rPr>
              <a:t>のいずれかの適用を認める措</a:t>
            </a:r>
            <a:r>
              <a:rPr sz="1600" spc="0" dirty="0">
                <a:latin typeface="Meiryo UI"/>
                <a:cs typeface="Meiryo UI"/>
              </a:rPr>
              <a:t>置</a:t>
            </a:r>
            <a:r>
              <a:rPr sz="1600" spc="-5" dirty="0">
                <a:latin typeface="Meiryo UI"/>
                <a:cs typeface="Meiryo UI"/>
              </a:rPr>
              <a:t>。</a:t>
            </a:r>
            <a:endParaRPr sz="1600">
              <a:latin typeface="Meiryo UI"/>
              <a:cs typeface="Meiryo UI"/>
            </a:endParaRPr>
          </a:p>
          <a:p>
            <a:pPr marL="558800" indent="-342900">
              <a:lnSpc>
                <a:spcPct val="100000"/>
              </a:lnSpc>
              <a:spcBef>
                <a:spcPts val="300"/>
              </a:spcBef>
              <a:buClr>
                <a:srgbClr val="001F5F"/>
              </a:buClr>
              <a:buFont typeface="Wingdings"/>
              <a:buChar char=""/>
              <a:tabLst>
                <a:tab pos="558800" algn="l"/>
                <a:tab pos="559435" algn="l"/>
              </a:tabLst>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中小企業・小規模事業者の生産性向上に向</a:t>
            </a:r>
            <a:r>
              <a:rPr sz="1600" b="1" u="sng" spc="-10" dirty="0">
                <a:uFill>
                  <a:solidFill>
                    <a:srgbClr val="000000"/>
                  </a:solidFill>
                </a:uFill>
                <a:latin typeface="Meiryo UI"/>
                <a:cs typeface="Meiryo UI"/>
              </a:rPr>
              <a:t>け</a:t>
            </a:r>
            <a:r>
              <a:rPr sz="1600" b="1" u="sng" dirty="0">
                <a:uFill>
                  <a:solidFill>
                    <a:srgbClr val="000000"/>
                  </a:solidFill>
                </a:uFill>
                <a:latin typeface="Meiryo UI"/>
                <a:cs typeface="Meiryo UI"/>
              </a:rPr>
              <a:t>た</a:t>
            </a:r>
            <a:r>
              <a:rPr sz="1600" b="1" u="sng" spc="-5" dirty="0">
                <a:uFill>
                  <a:solidFill>
                    <a:srgbClr val="000000"/>
                  </a:solidFill>
                </a:uFill>
                <a:latin typeface="Meiryo UI"/>
                <a:cs typeface="Meiryo UI"/>
              </a:rPr>
              <a:t>設備</a:t>
            </a:r>
            <a:r>
              <a:rPr sz="1600" b="1" u="sng" dirty="0">
                <a:uFill>
                  <a:solidFill>
                    <a:srgbClr val="000000"/>
                  </a:solidFill>
                </a:uFill>
                <a:latin typeface="Meiryo UI"/>
                <a:cs typeface="Meiryo UI"/>
              </a:rPr>
              <a:t>投</a:t>
            </a:r>
            <a:r>
              <a:rPr sz="1600" b="1" u="sng" spc="-5" dirty="0">
                <a:uFill>
                  <a:solidFill>
                    <a:srgbClr val="000000"/>
                  </a:solidFill>
                </a:uFill>
                <a:latin typeface="Meiryo UI"/>
                <a:cs typeface="Meiryo UI"/>
              </a:rPr>
              <a:t>資を後押</a:t>
            </a:r>
            <a:r>
              <a:rPr sz="1600" b="1" u="sng" dirty="0">
                <a:uFill>
                  <a:solidFill>
                    <a:srgbClr val="000000"/>
                  </a:solidFill>
                </a:uFill>
                <a:latin typeface="Meiryo UI"/>
                <a:cs typeface="Meiryo UI"/>
              </a:rPr>
              <a:t>し</a:t>
            </a:r>
            <a:r>
              <a:rPr sz="1600" dirty="0">
                <a:latin typeface="Meiryo UI"/>
                <a:cs typeface="Meiryo UI"/>
              </a:rPr>
              <a:t>す</a:t>
            </a:r>
            <a:r>
              <a:rPr sz="1600" spc="-5" dirty="0">
                <a:latin typeface="Meiryo UI"/>
                <a:cs typeface="Meiryo UI"/>
              </a:rPr>
              <a:t>るため、</a:t>
            </a:r>
            <a:r>
              <a:rPr sz="1600" u="sng" spc="-535" dirty="0">
                <a:uFill>
                  <a:solidFill>
                    <a:srgbClr val="000000"/>
                  </a:solidFill>
                </a:uFill>
                <a:latin typeface="Meiryo UI"/>
                <a:cs typeface="Meiryo UI"/>
              </a:rPr>
              <a:t> </a:t>
            </a:r>
            <a:r>
              <a:rPr sz="1600" b="1" u="sng" spc="-5" dirty="0">
                <a:uFill>
                  <a:solidFill>
                    <a:srgbClr val="000000"/>
                  </a:solidFill>
                </a:uFill>
                <a:latin typeface="Meiryo UI"/>
                <a:cs typeface="Meiryo UI"/>
              </a:rPr>
              <a:t>本税</a:t>
            </a:r>
            <a:r>
              <a:rPr sz="1600" b="1" u="sng" dirty="0">
                <a:uFill>
                  <a:solidFill>
                    <a:srgbClr val="000000"/>
                  </a:solidFill>
                </a:uFill>
                <a:latin typeface="Meiryo UI"/>
                <a:cs typeface="Meiryo UI"/>
              </a:rPr>
              <a:t>制</a:t>
            </a:r>
            <a:r>
              <a:rPr sz="1600" b="1" u="sng" spc="-5" dirty="0">
                <a:uFill>
                  <a:solidFill>
                    <a:srgbClr val="000000"/>
                  </a:solidFill>
                </a:uFill>
                <a:latin typeface="Meiryo UI"/>
                <a:cs typeface="Meiryo UI"/>
              </a:rPr>
              <a:t>措置の</a:t>
            </a:r>
            <a:r>
              <a:rPr sz="1600" b="1" u="sng" dirty="0">
                <a:uFill>
                  <a:solidFill>
                    <a:srgbClr val="000000"/>
                  </a:solidFill>
                </a:uFill>
                <a:latin typeface="Meiryo UI"/>
                <a:cs typeface="Meiryo UI"/>
              </a:rPr>
              <a:t>適</a:t>
            </a:r>
            <a:r>
              <a:rPr sz="1600" b="1" u="sng" spc="-5" dirty="0">
                <a:uFill>
                  <a:solidFill>
                    <a:srgbClr val="000000"/>
                  </a:solidFill>
                </a:uFill>
                <a:latin typeface="Meiryo UI"/>
                <a:cs typeface="Meiryo UI"/>
              </a:rPr>
              <a:t>用期</a:t>
            </a:r>
            <a:r>
              <a:rPr sz="1600" b="1" u="sng" dirty="0">
                <a:uFill>
                  <a:solidFill>
                    <a:srgbClr val="000000"/>
                  </a:solidFill>
                </a:uFill>
                <a:latin typeface="Meiryo UI"/>
                <a:cs typeface="Meiryo UI"/>
              </a:rPr>
              <a:t>限</a:t>
            </a:r>
            <a:r>
              <a:rPr sz="1600" b="1" u="sng" spc="-5" dirty="0">
                <a:uFill>
                  <a:solidFill>
                    <a:srgbClr val="000000"/>
                  </a:solidFill>
                </a:uFill>
                <a:latin typeface="Meiryo UI"/>
                <a:cs typeface="Meiryo UI"/>
              </a:rPr>
              <a:t>を</a:t>
            </a:r>
            <a:endParaRPr sz="1600">
              <a:latin typeface="Meiryo UI"/>
              <a:cs typeface="Meiryo UI"/>
            </a:endParaRPr>
          </a:p>
          <a:p>
            <a:pPr marL="558800">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２年間延長</a:t>
            </a:r>
            <a:r>
              <a:rPr sz="1600" spc="-5" dirty="0">
                <a:latin typeface="Meiryo UI"/>
                <a:cs typeface="Meiryo UI"/>
              </a:rPr>
              <a:t>。</a:t>
            </a:r>
            <a:endParaRPr sz="1600">
              <a:latin typeface="Meiryo UI"/>
              <a:cs typeface="Meiryo UI"/>
            </a:endParaRPr>
          </a:p>
          <a:p>
            <a:pPr marL="558800" marR="483870" indent="-342900">
              <a:lnSpc>
                <a:spcPct val="100000"/>
              </a:lnSpc>
              <a:spcBef>
                <a:spcPts val="300"/>
              </a:spcBef>
              <a:buClr>
                <a:srgbClr val="001F5F"/>
              </a:buClr>
              <a:buFont typeface="Wingdings"/>
              <a:buChar char=""/>
              <a:tabLst>
                <a:tab pos="558800" algn="l"/>
                <a:tab pos="559435" algn="l"/>
              </a:tabLst>
            </a:pPr>
            <a:r>
              <a:rPr sz="1600" spc="-5" dirty="0">
                <a:latin typeface="Meiryo UI"/>
                <a:cs typeface="Meiryo UI"/>
              </a:rPr>
              <a:t>ま</a:t>
            </a:r>
            <a:r>
              <a:rPr sz="1600" spc="-15" dirty="0">
                <a:latin typeface="Meiryo UI"/>
                <a:cs typeface="Meiryo UI"/>
              </a:rPr>
              <a:t>た</a:t>
            </a:r>
            <a:r>
              <a:rPr sz="1600" spc="-10" dirty="0">
                <a:latin typeface="Meiryo UI"/>
                <a:cs typeface="Meiryo UI"/>
              </a:rPr>
              <a:t>、</a:t>
            </a:r>
            <a:r>
              <a:rPr sz="1600" b="1" spc="-5" dirty="0">
                <a:latin typeface="Meiryo UI"/>
                <a:cs typeface="Meiryo UI"/>
              </a:rPr>
              <a:t>働き方改革に資す</a:t>
            </a:r>
            <a:r>
              <a:rPr sz="1600" b="1" spc="-10" dirty="0">
                <a:latin typeface="Meiryo UI"/>
                <a:cs typeface="Meiryo UI"/>
              </a:rPr>
              <a:t>る設</a:t>
            </a:r>
            <a:r>
              <a:rPr sz="1600" b="1" spc="5" dirty="0">
                <a:latin typeface="Meiryo UI"/>
                <a:cs typeface="Meiryo UI"/>
              </a:rPr>
              <a:t>備</a:t>
            </a:r>
            <a:r>
              <a:rPr sz="1600" spc="-5" dirty="0">
                <a:latin typeface="Meiryo UI"/>
                <a:cs typeface="Meiryo UI"/>
              </a:rPr>
              <a:t>（休</a:t>
            </a:r>
            <a:r>
              <a:rPr sz="1600" dirty="0">
                <a:latin typeface="Meiryo UI"/>
                <a:cs typeface="Meiryo UI"/>
              </a:rPr>
              <a:t>憩室</a:t>
            </a:r>
            <a:r>
              <a:rPr sz="1600" spc="-15" dirty="0">
                <a:latin typeface="Meiryo UI"/>
                <a:cs typeface="Meiryo UI"/>
              </a:rPr>
              <a:t>に</a:t>
            </a:r>
            <a:r>
              <a:rPr sz="1600" dirty="0">
                <a:latin typeface="Meiryo UI"/>
                <a:cs typeface="Meiryo UI"/>
              </a:rPr>
              <a:t>設</a:t>
            </a:r>
            <a:r>
              <a:rPr sz="1600" spc="-5" dirty="0">
                <a:latin typeface="Meiryo UI"/>
                <a:cs typeface="Meiryo UI"/>
              </a:rPr>
              <a:t>置</a:t>
            </a:r>
            <a:r>
              <a:rPr sz="1600" dirty="0">
                <a:latin typeface="Meiryo UI"/>
                <a:cs typeface="Meiryo UI"/>
              </a:rPr>
              <a:t>され</a:t>
            </a:r>
            <a:r>
              <a:rPr sz="1600" spc="-5" dirty="0">
                <a:latin typeface="Meiryo UI"/>
                <a:cs typeface="Meiryo UI"/>
              </a:rPr>
              <a:t>る冷暖房</a:t>
            </a:r>
            <a:r>
              <a:rPr sz="1600" dirty="0">
                <a:latin typeface="Meiryo UI"/>
                <a:cs typeface="Meiryo UI"/>
              </a:rPr>
              <a:t>設</a:t>
            </a:r>
            <a:r>
              <a:rPr sz="1600" spc="-5" dirty="0">
                <a:latin typeface="Meiryo UI"/>
                <a:cs typeface="Meiryo UI"/>
              </a:rPr>
              <a:t>備</a:t>
            </a:r>
            <a:r>
              <a:rPr sz="1600" dirty="0">
                <a:latin typeface="Meiryo UI"/>
                <a:cs typeface="Meiryo UI"/>
              </a:rPr>
              <a:t>や</a:t>
            </a:r>
            <a:r>
              <a:rPr sz="1600" spc="-5" dirty="0">
                <a:latin typeface="Meiryo UI"/>
                <a:cs typeface="Meiryo UI"/>
              </a:rPr>
              <a:t>作業</a:t>
            </a:r>
            <a:r>
              <a:rPr sz="1600" dirty="0">
                <a:latin typeface="Meiryo UI"/>
                <a:cs typeface="Meiryo UI"/>
              </a:rPr>
              <a:t>場</a:t>
            </a:r>
            <a:r>
              <a:rPr sz="1600" spc="-5" dirty="0">
                <a:latin typeface="Meiryo UI"/>
                <a:cs typeface="Meiryo UI"/>
              </a:rPr>
              <a:t>に設</a:t>
            </a:r>
            <a:r>
              <a:rPr sz="1600" dirty="0">
                <a:latin typeface="Meiryo UI"/>
                <a:cs typeface="Meiryo UI"/>
              </a:rPr>
              <a:t>置され</a:t>
            </a:r>
            <a:r>
              <a:rPr sz="1600" spc="-5" dirty="0">
                <a:latin typeface="Meiryo UI"/>
                <a:cs typeface="Meiryo UI"/>
              </a:rPr>
              <a:t>るテレワ</a:t>
            </a:r>
            <a:r>
              <a:rPr sz="1600" dirty="0">
                <a:latin typeface="Meiryo UI"/>
                <a:cs typeface="Meiryo UI"/>
              </a:rPr>
              <a:t>ー</a:t>
            </a:r>
            <a:r>
              <a:rPr sz="1600" spc="-10" dirty="0">
                <a:latin typeface="Meiryo UI"/>
                <a:cs typeface="Meiryo UI"/>
              </a:rPr>
              <a:t>ク</a:t>
            </a:r>
            <a:r>
              <a:rPr sz="1600" spc="25" dirty="0">
                <a:latin typeface="Meiryo UI"/>
                <a:cs typeface="Meiryo UI"/>
              </a:rPr>
              <a:t>用</a:t>
            </a:r>
            <a:r>
              <a:rPr sz="1600" spc="-10" dirty="0">
                <a:latin typeface="Meiryo UI"/>
                <a:cs typeface="Meiryo UI"/>
              </a:rPr>
              <a:t>PC  </a:t>
            </a:r>
            <a:r>
              <a:rPr sz="1600" spc="-5" dirty="0">
                <a:latin typeface="Meiryo UI"/>
                <a:cs typeface="Meiryo UI"/>
              </a:rPr>
              <a:t>等）</a:t>
            </a:r>
            <a:r>
              <a:rPr sz="1600" spc="-10" dirty="0">
                <a:latin typeface="Meiryo UI"/>
                <a:cs typeface="Meiryo UI"/>
              </a:rPr>
              <a:t>も</a:t>
            </a:r>
            <a:r>
              <a:rPr sz="1600" b="1" spc="-5" dirty="0">
                <a:latin typeface="Meiryo UI"/>
                <a:cs typeface="Meiryo UI"/>
              </a:rPr>
              <a:t>本税制措置の適用対象であ</a:t>
            </a:r>
            <a:r>
              <a:rPr sz="1600" b="1" spc="0" dirty="0">
                <a:latin typeface="Meiryo UI"/>
                <a:cs typeface="Meiryo UI"/>
              </a:rPr>
              <a:t>る</a:t>
            </a:r>
            <a:r>
              <a:rPr sz="1600" b="1" spc="-5" dirty="0">
                <a:latin typeface="Meiryo UI"/>
                <a:cs typeface="Meiryo UI"/>
              </a:rPr>
              <a:t>こ</a:t>
            </a:r>
            <a:r>
              <a:rPr sz="1600" b="1" spc="-10" dirty="0">
                <a:latin typeface="Meiryo UI"/>
                <a:cs typeface="Meiryo UI"/>
              </a:rPr>
              <a:t>と</a:t>
            </a:r>
            <a:r>
              <a:rPr sz="1600" b="1" dirty="0">
                <a:latin typeface="Meiryo UI"/>
                <a:cs typeface="Meiryo UI"/>
              </a:rPr>
              <a:t>を</a:t>
            </a:r>
            <a:r>
              <a:rPr sz="1600" b="1" spc="10" dirty="0">
                <a:latin typeface="Meiryo UI"/>
                <a:cs typeface="Meiryo UI"/>
              </a:rPr>
              <a:t>Q&amp;A</a:t>
            </a:r>
            <a:r>
              <a:rPr sz="1600" b="1" spc="-5" dirty="0">
                <a:latin typeface="Meiryo UI"/>
                <a:cs typeface="Meiryo UI"/>
              </a:rPr>
              <a:t>集等を通じて</a:t>
            </a:r>
            <a:r>
              <a:rPr sz="1600" b="1" dirty="0">
                <a:latin typeface="Meiryo UI"/>
                <a:cs typeface="Meiryo UI"/>
              </a:rPr>
              <a:t>明</a:t>
            </a:r>
            <a:r>
              <a:rPr sz="1600" b="1" spc="-5" dirty="0">
                <a:latin typeface="Meiryo UI"/>
                <a:cs typeface="Meiryo UI"/>
              </a:rPr>
              <a:t>確</a:t>
            </a:r>
            <a:r>
              <a:rPr sz="1600" b="1" spc="-15" dirty="0">
                <a:latin typeface="Meiryo UI"/>
                <a:cs typeface="Meiryo UI"/>
              </a:rPr>
              <a:t>化</a:t>
            </a:r>
            <a:r>
              <a:rPr sz="1600" spc="-5" dirty="0">
                <a:latin typeface="Meiryo UI"/>
                <a:cs typeface="Meiryo UI"/>
              </a:rPr>
              <a:t>。</a:t>
            </a:r>
            <a:endParaRPr sz="1600">
              <a:latin typeface="Meiryo UI"/>
              <a:cs typeface="Meiryo UI"/>
            </a:endParaRPr>
          </a:p>
          <a:p>
            <a:pPr marL="4681855">
              <a:lnSpc>
                <a:spcPct val="100000"/>
              </a:lnSpc>
              <a:spcBef>
                <a:spcPts val="1714"/>
              </a:spcBef>
            </a:pPr>
            <a:r>
              <a:rPr sz="1200" dirty="0">
                <a:latin typeface="Meiryo UI"/>
                <a:cs typeface="Meiryo UI"/>
              </a:rPr>
              <a:t>※資本金</a:t>
            </a:r>
            <a:r>
              <a:rPr sz="1200" spc="-5" dirty="0">
                <a:latin typeface="Meiryo UI"/>
                <a:cs typeface="Meiryo UI"/>
              </a:rPr>
              <a:t>3,000</a:t>
            </a:r>
            <a:r>
              <a:rPr sz="1200" dirty="0">
                <a:latin typeface="Meiryo UI"/>
                <a:cs typeface="Meiryo UI"/>
              </a:rPr>
              <a:t>万円超</a:t>
            </a:r>
            <a:r>
              <a:rPr sz="1200" spc="-5" dirty="0">
                <a:latin typeface="Meiryo UI"/>
                <a:cs typeface="Meiryo UI"/>
              </a:rPr>
              <a:t>1</a:t>
            </a:r>
            <a:r>
              <a:rPr sz="1200" dirty="0">
                <a:latin typeface="Meiryo UI"/>
                <a:cs typeface="Meiryo UI"/>
              </a:rPr>
              <a:t>億円以下の中小企業者等の税額控除率は</a:t>
            </a:r>
            <a:r>
              <a:rPr sz="1200" spc="-5" dirty="0">
                <a:latin typeface="Meiryo UI"/>
                <a:cs typeface="Meiryo UI"/>
              </a:rPr>
              <a:t>7％</a:t>
            </a:r>
            <a:r>
              <a:rPr sz="1200" dirty="0">
                <a:latin typeface="Meiryo UI"/>
                <a:cs typeface="Meiryo UI"/>
              </a:rPr>
              <a:t>。</a:t>
            </a:r>
            <a:endParaRPr sz="1200">
              <a:latin typeface="Meiryo UI"/>
              <a:cs typeface="Meiryo UI"/>
            </a:endParaRPr>
          </a:p>
        </p:txBody>
      </p:sp>
      <p:sp>
        <p:nvSpPr>
          <p:cNvPr id="10" name="object 10"/>
          <p:cNvSpPr txBox="1"/>
          <p:nvPr/>
        </p:nvSpPr>
        <p:spPr>
          <a:xfrm>
            <a:off x="8625840" y="57911"/>
            <a:ext cx="1007744" cy="332740"/>
          </a:xfrm>
          <a:prstGeom prst="rect">
            <a:avLst/>
          </a:prstGeom>
          <a:ln w="12192">
            <a:solidFill>
              <a:srgbClr val="000000"/>
            </a:solidFill>
          </a:ln>
        </p:spPr>
        <p:txBody>
          <a:bodyPr vert="horz" wrap="square" lIns="0" tIns="59690" rIns="0" bIns="0" rtlCol="0">
            <a:spAutoFit/>
          </a:bodyPr>
          <a:lstStyle/>
          <a:p>
            <a:pPr marL="103505">
              <a:lnSpc>
                <a:spcPct val="100000"/>
              </a:lnSpc>
              <a:spcBef>
                <a:spcPts val="470"/>
              </a:spcBef>
            </a:pPr>
            <a:r>
              <a:rPr sz="1400" dirty="0">
                <a:latin typeface="Meiryo UI"/>
                <a:cs typeface="Meiryo UI"/>
              </a:rPr>
              <a:t>延長・強化</a:t>
            </a:r>
            <a:endParaRPr sz="1400">
              <a:latin typeface="Meiryo UI"/>
              <a:cs typeface="Meiryo UI"/>
            </a:endParaRPr>
          </a:p>
        </p:txBody>
      </p:sp>
      <p:sp>
        <p:nvSpPr>
          <p:cNvPr id="11" name="object 11"/>
          <p:cNvSpPr/>
          <p:nvPr/>
        </p:nvSpPr>
        <p:spPr>
          <a:xfrm>
            <a:off x="6782561" y="3187445"/>
            <a:ext cx="2901950" cy="3558540"/>
          </a:xfrm>
          <a:custGeom>
            <a:avLst/>
            <a:gdLst/>
            <a:ahLst/>
            <a:cxnLst/>
            <a:rect l="l" t="t" r="r" b="b"/>
            <a:pathLst>
              <a:path w="2901950" h="3558540">
                <a:moveTo>
                  <a:pt x="0" y="300100"/>
                </a:moveTo>
                <a:lnTo>
                  <a:pt x="3927" y="251424"/>
                </a:lnTo>
                <a:lnTo>
                  <a:pt x="15299" y="205248"/>
                </a:lnTo>
                <a:lnTo>
                  <a:pt x="33497" y="162190"/>
                </a:lnTo>
                <a:lnTo>
                  <a:pt x="57903" y="122867"/>
                </a:lnTo>
                <a:lnTo>
                  <a:pt x="87899" y="87899"/>
                </a:lnTo>
                <a:lnTo>
                  <a:pt x="122867" y="57903"/>
                </a:lnTo>
                <a:lnTo>
                  <a:pt x="162190" y="33497"/>
                </a:lnTo>
                <a:lnTo>
                  <a:pt x="205248" y="15299"/>
                </a:lnTo>
                <a:lnTo>
                  <a:pt x="251424" y="3927"/>
                </a:lnTo>
                <a:lnTo>
                  <a:pt x="300101" y="0"/>
                </a:lnTo>
                <a:lnTo>
                  <a:pt x="2601595" y="0"/>
                </a:lnTo>
                <a:lnTo>
                  <a:pt x="2650271" y="3927"/>
                </a:lnTo>
                <a:lnTo>
                  <a:pt x="2696447" y="15299"/>
                </a:lnTo>
                <a:lnTo>
                  <a:pt x="2739505" y="33497"/>
                </a:lnTo>
                <a:lnTo>
                  <a:pt x="2778828" y="57903"/>
                </a:lnTo>
                <a:lnTo>
                  <a:pt x="2813796" y="87899"/>
                </a:lnTo>
                <a:lnTo>
                  <a:pt x="2843792" y="122867"/>
                </a:lnTo>
                <a:lnTo>
                  <a:pt x="2868198" y="162190"/>
                </a:lnTo>
                <a:lnTo>
                  <a:pt x="2886396" y="205248"/>
                </a:lnTo>
                <a:lnTo>
                  <a:pt x="2897768" y="251424"/>
                </a:lnTo>
                <a:lnTo>
                  <a:pt x="2901696" y="300100"/>
                </a:lnTo>
                <a:lnTo>
                  <a:pt x="2901696" y="3258388"/>
                </a:lnTo>
                <a:lnTo>
                  <a:pt x="2897768" y="3307075"/>
                </a:lnTo>
                <a:lnTo>
                  <a:pt x="2886396" y="3353260"/>
                </a:lnTo>
                <a:lnTo>
                  <a:pt x="2868198" y="3396326"/>
                </a:lnTo>
                <a:lnTo>
                  <a:pt x="2843792" y="3435655"/>
                </a:lnTo>
                <a:lnTo>
                  <a:pt x="2813796" y="3470628"/>
                </a:lnTo>
                <a:lnTo>
                  <a:pt x="2778828" y="3500628"/>
                </a:lnTo>
                <a:lnTo>
                  <a:pt x="2739505" y="3525037"/>
                </a:lnTo>
                <a:lnTo>
                  <a:pt x="2696447" y="3543237"/>
                </a:lnTo>
                <a:lnTo>
                  <a:pt x="2650271" y="3554610"/>
                </a:lnTo>
                <a:lnTo>
                  <a:pt x="2601595" y="3558538"/>
                </a:lnTo>
                <a:lnTo>
                  <a:pt x="300101" y="3558538"/>
                </a:lnTo>
                <a:lnTo>
                  <a:pt x="251424" y="3554610"/>
                </a:lnTo>
                <a:lnTo>
                  <a:pt x="205248" y="3543237"/>
                </a:lnTo>
                <a:lnTo>
                  <a:pt x="162190" y="3525037"/>
                </a:lnTo>
                <a:lnTo>
                  <a:pt x="122867" y="3500628"/>
                </a:lnTo>
                <a:lnTo>
                  <a:pt x="87899" y="3470628"/>
                </a:lnTo>
                <a:lnTo>
                  <a:pt x="57903" y="3435655"/>
                </a:lnTo>
                <a:lnTo>
                  <a:pt x="33497" y="3396326"/>
                </a:lnTo>
                <a:lnTo>
                  <a:pt x="15299" y="3353260"/>
                </a:lnTo>
                <a:lnTo>
                  <a:pt x="3927" y="3307075"/>
                </a:lnTo>
                <a:lnTo>
                  <a:pt x="0" y="3258388"/>
                </a:lnTo>
                <a:lnTo>
                  <a:pt x="0" y="300100"/>
                </a:lnTo>
                <a:close/>
              </a:path>
            </a:pathLst>
          </a:custGeom>
          <a:ln w="28956">
            <a:solidFill>
              <a:srgbClr val="0063C7"/>
            </a:solidFill>
          </a:ln>
        </p:spPr>
        <p:txBody>
          <a:bodyPr wrap="square" lIns="0" tIns="0" rIns="0" bIns="0" rtlCol="0"/>
          <a:lstStyle/>
          <a:p>
            <a:endParaRPr/>
          </a:p>
        </p:txBody>
      </p:sp>
      <p:sp>
        <p:nvSpPr>
          <p:cNvPr id="12" name="object 12"/>
          <p:cNvSpPr/>
          <p:nvPr/>
        </p:nvSpPr>
        <p:spPr>
          <a:xfrm>
            <a:off x="6781800" y="3128772"/>
            <a:ext cx="2910840" cy="358140"/>
          </a:xfrm>
          <a:custGeom>
            <a:avLst/>
            <a:gdLst/>
            <a:ahLst/>
            <a:cxnLst/>
            <a:rect l="l" t="t" r="r" b="b"/>
            <a:pathLst>
              <a:path w="2910840" h="358139">
                <a:moveTo>
                  <a:pt x="2731770" y="0"/>
                </a:moveTo>
                <a:lnTo>
                  <a:pt x="179070" y="0"/>
                </a:lnTo>
                <a:lnTo>
                  <a:pt x="131453" y="6394"/>
                </a:lnTo>
                <a:lnTo>
                  <a:pt x="88674" y="24440"/>
                </a:lnTo>
                <a:lnTo>
                  <a:pt x="52435" y="52435"/>
                </a:lnTo>
                <a:lnTo>
                  <a:pt x="24440" y="88674"/>
                </a:lnTo>
                <a:lnTo>
                  <a:pt x="6394" y="131453"/>
                </a:lnTo>
                <a:lnTo>
                  <a:pt x="0" y="179069"/>
                </a:lnTo>
                <a:lnTo>
                  <a:pt x="0" y="358139"/>
                </a:lnTo>
                <a:lnTo>
                  <a:pt x="2910840" y="358139"/>
                </a:lnTo>
                <a:lnTo>
                  <a:pt x="2910840" y="179069"/>
                </a:lnTo>
                <a:lnTo>
                  <a:pt x="2904445" y="131453"/>
                </a:lnTo>
                <a:lnTo>
                  <a:pt x="2886399" y="88674"/>
                </a:lnTo>
                <a:lnTo>
                  <a:pt x="2858404" y="52435"/>
                </a:lnTo>
                <a:lnTo>
                  <a:pt x="2822165" y="24440"/>
                </a:lnTo>
                <a:lnTo>
                  <a:pt x="2779386" y="6394"/>
                </a:lnTo>
                <a:lnTo>
                  <a:pt x="2731770" y="0"/>
                </a:lnTo>
                <a:close/>
              </a:path>
            </a:pathLst>
          </a:custGeom>
          <a:solidFill>
            <a:srgbClr val="0063C7"/>
          </a:solidFill>
        </p:spPr>
        <p:txBody>
          <a:bodyPr wrap="square" lIns="0" tIns="0" rIns="0" bIns="0" rtlCol="0"/>
          <a:lstStyle/>
          <a:p>
            <a:endParaRPr/>
          </a:p>
        </p:txBody>
      </p:sp>
      <p:sp>
        <p:nvSpPr>
          <p:cNvPr id="13" name="object 13"/>
          <p:cNvSpPr txBox="1"/>
          <p:nvPr/>
        </p:nvSpPr>
        <p:spPr>
          <a:xfrm>
            <a:off x="6885558" y="3214497"/>
            <a:ext cx="2448560" cy="535940"/>
          </a:xfrm>
          <a:prstGeom prst="rect">
            <a:avLst/>
          </a:prstGeom>
        </p:spPr>
        <p:txBody>
          <a:bodyPr vert="horz" wrap="square" lIns="0" tIns="13335" rIns="0" bIns="0" rtlCol="0">
            <a:spAutoFit/>
          </a:bodyPr>
          <a:lstStyle/>
          <a:p>
            <a:pPr marL="270510">
              <a:lnSpc>
                <a:spcPct val="100000"/>
              </a:lnSpc>
              <a:spcBef>
                <a:spcPts val="105"/>
              </a:spcBef>
            </a:pPr>
            <a:r>
              <a:rPr sz="1400" b="1" dirty="0">
                <a:solidFill>
                  <a:srgbClr val="FFFFFF"/>
                </a:solidFill>
                <a:latin typeface="Meiryo UI"/>
                <a:cs typeface="Meiryo UI"/>
              </a:rPr>
              <a:t>働き方改革</a:t>
            </a:r>
            <a:r>
              <a:rPr sz="1400" b="1" spc="-10" dirty="0">
                <a:solidFill>
                  <a:srgbClr val="FFFFFF"/>
                </a:solidFill>
                <a:latin typeface="Meiryo UI"/>
                <a:cs typeface="Meiryo UI"/>
              </a:rPr>
              <a:t>に</a:t>
            </a:r>
            <a:r>
              <a:rPr sz="1400" b="1" dirty="0">
                <a:solidFill>
                  <a:srgbClr val="FFFFFF"/>
                </a:solidFill>
                <a:latin typeface="Meiryo UI"/>
                <a:cs typeface="Meiryo UI"/>
              </a:rPr>
              <a:t>資</a:t>
            </a:r>
            <a:r>
              <a:rPr sz="1400" b="1" spc="-10" dirty="0">
                <a:solidFill>
                  <a:srgbClr val="FFFFFF"/>
                </a:solidFill>
                <a:latin typeface="Meiryo UI"/>
                <a:cs typeface="Meiryo UI"/>
              </a:rPr>
              <a:t>す</a:t>
            </a:r>
            <a:r>
              <a:rPr sz="1400" b="1" spc="-5" dirty="0">
                <a:solidFill>
                  <a:srgbClr val="FFFFFF"/>
                </a:solidFill>
                <a:latin typeface="Meiryo UI"/>
                <a:cs typeface="Meiryo UI"/>
              </a:rPr>
              <a:t>る設備の例</a:t>
            </a:r>
            <a:endParaRPr sz="1400">
              <a:latin typeface="Meiryo UI"/>
              <a:cs typeface="Meiryo UI"/>
            </a:endParaRPr>
          </a:p>
          <a:p>
            <a:pPr marL="12700">
              <a:lnSpc>
                <a:spcPct val="100000"/>
              </a:lnSpc>
              <a:spcBef>
                <a:spcPts val="1010"/>
              </a:spcBef>
            </a:pPr>
            <a:r>
              <a:rPr sz="1100" b="1" dirty="0">
                <a:latin typeface="Meiryo UI"/>
                <a:cs typeface="Meiryo UI"/>
              </a:rPr>
              <a:t>＜建物附属設備＞</a:t>
            </a:r>
            <a:endParaRPr sz="1100">
              <a:latin typeface="Meiryo UI"/>
              <a:cs typeface="Meiryo UI"/>
            </a:endParaRPr>
          </a:p>
        </p:txBody>
      </p:sp>
      <p:sp>
        <p:nvSpPr>
          <p:cNvPr id="14" name="object 14"/>
          <p:cNvSpPr/>
          <p:nvPr/>
        </p:nvSpPr>
        <p:spPr>
          <a:xfrm>
            <a:off x="6892211" y="3860291"/>
            <a:ext cx="1369392" cy="80924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7066801" y="5108476"/>
            <a:ext cx="976869" cy="963111"/>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793738" y="3976877"/>
            <a:ext cx="2964180" cy="2513965"/>
          </a:xfrm>
          <a:prstGeom prst="rect">
            <a:avLst/>
          </a:prstGeom>
        </p:spPr>
        <p:txBody>
          <a:bodyPr vert="horz" wrap="square" lIns="0" tIns="12700" rIns="0" bIns="0" rtlCol="0">
            <a:spAutoFit/>
          </a:bodyPr>
          <a:lstStyle/>
          <a:p>
            <a:pPr marL="1567815" marR="266065" indent="-140335" algn="just">
              <a:lnSpc>
                <a:spcPct val="100000"/>
              </a:lnSpc>
              <a:spcBef>
                <a:spcPts val="100"/>
              </a:spcBef>
            </a:pPr>
            <a:r>
              <a:rPr sz="1100" dirty="0">
                <a:latin typeface="メイリオ"/>
                <a:cs typeface="メイリオ"/>
              </a:rPr>
              <a:t>・工場等の休憩室等 に設置される冷暖 房設備等。</a:t>
            </a:r>
            <a:endParaRPr sz="1100">
              <a:latin typeface="メイリオ"/>
              <a:cs typeface="メイリオ"/>
            </a:endParaRPr>
          </a:p>
          <a:p>
            <a:pPr>
              <a:lnSpc>
                <a:spcPct val="100000"/>
              </a:lnSpc>
              <a:spcBef>
                <a:spcPts val="55"/>
              </a:spcBef>
            </a:pPr>
            <a:endParaRPr sz="2050">
              <a:latin typeface="Times New Roman"/>
              <a:cs typeface="Times New Roman"/>
            </a:endParaRPr>
          </a:p>
          <a:p>
            <a:pPr marL="104139">
              <a:lnSpc>
                <a:spcPct val="100000"/>
              </a:lnSpc>
            </a:pPr>
            <a:r>
              <a:rPr sz="1100" b="1" dirty="0">
                <a:latin typeface="Meiryo UI"/>
                <a:cs typeface="Meiryo UI"/>
              </a:rPr>
              <a:t>＜器具備品＞</a:t>
            </a:r>
            <a:endParaRPr sz="1100">
              <a:latin typeface="Meiryo UI"/>
              <a:cs typeface="Meiryo UI"/>
            </a:endParaRPr>
          </a:p>
          <a:p>
            <a:pPr>
              <a:lnSpc>
                <a:spcPct val="100000"/>
              </a:lnSpc>
              <a:spcBef>
                <a:spcPts val="20"/>
              </a:spcBef>
            </a:pPr>
            <a:endParaRPr sz="1750">
              <a:latin typeface="Times New Roman"/>
              <a:cs typeface="Times New Roman"/>
            </a:endParaRPr>
          </a:p>
          <a:p>
            <a:pPr marL="1573530" marR="260350" indent="-140335" algn="just">
              <a:lnSpc>
                <a:spcPct val="100000"/>
              </a:lnSpc>
            </a:pPr>
            <a:r>
              <a:rPr sz="1100" dirty="0">
                <a:latin typeface="メイリオ"/>
                <a:cs typeface="メイリオ"/>
              </a:rPr>
              <a:t>・作業場等に設置さ れるテレワーク用</a:t>
            </a:r>
            <a:endParaRPr sz="1100">
              <a:latin typeface="メイリオ"/>
              <a:cs typeface="メイリオ"/>
            </a:endParaRPr>
          </a:p>
          <a:p>
            <a:pPr marL="1573530">
              <a:lnSpc>
                <a:spcPct val="100000"/>
              </a:lnSpc>
            </a:pPr>
            <a:r>
              <a:rPr sz="1100" dirty="0">
                <a:latin typeface="メイリオ"/>
                <a:cs typeface="メイリオ"/>
              </a:rPr>
              <a:t>PC等。</a:t>
            </a:r>
            <a:endParaRPr sz="1100">
              <a:latin typeface="メイリオ"/>
              <a:cs typeface="メイリオ"/>
            </a:endParaRPr>
          </a:p>
          <a:p>
            <a:pPr>
              <a:lnSpc>
                <a:spcPct val="100000"/>
              </a:lnSpc>
            </a:pPr>
            <a:endParaRPr sz="1600">
              <a:latin typeface="Times New Roman"/>
              <a:cs typeface="Times New Roman"/>
            </a:endParaRPr>
          </a:p>
          <a:p>
            <a:pPr marL="152400" marR="5080" indent="-140335">
              <a:lnSpc>
                <a:spcPct val="100000"/>
              </a:lnSpc>
              <a:spcBef>
                <a:spcPts val="1425"/>
              </a:spcBef>
            </a:pPr>
            <a:r>
              <a:rPr sz="1100" dirty="0">
                <a:latin typeface="メイリオ"/>
                <a:cs typeface="メイリオ"/>
              </a:rPr>
              <a:t>※生産等活動の用に直</a:t>
            </a:r>
            <a:r>
              <a:rPr sz="1100" spc="-15" dirty="0">
                <a:latin typeface="メイリオ"/>
                <a:cs typeface="メイリオ"/>
              </a:rPr>
              <a:t>接</a:t>
            </a:r>
            <a:r>
              <a:rPr sz="1100" dirty="0">
                <a:latin typeface="メイリオ"/>
                <a:cs typeface="メイリオ"/>
              </a:rPr>
              <a:t>供さ</a:t>
            </a:r>
            <a:r>
              <a:rPr sz="1100" spc="-15" dirty="0">
                <a:latin typeface="メイリオ"/>
                <a:cs typeface="メイリオ"/>
              </a:rPr>
              <a:t>れ</a:t>
            </a:r>
            <a:r>
              <a:rPr sz="1100" dirty="0">
                <a:latin typeface="メイリオ"/>
                <a:cs typeface="メイリオ"/>
              </a:rPr>
              <a:t>る工</a:t>
            </a:r>
            <a:r>
              <a:rPr sz="1100" spc="-15" dirty="0">
                <a:latin typeface="メイリオ"/>
                <a:cs typeface="メイリオ"/>
              </a:rPr>
              <a:t>場</a:t>
            </a:r>
            <a:r>
              <a:rPr sz="1100" dirty="0">
                <a:latin typeface="メイリオ"/>
                <a:cs typeface="メイリオ"/>
              </a:rPr>
              <a:t>、店</a:t>
            </a:r>
            <a:r>
              <a:rPr sz="1100" spc="-15" dirty="0">
                <a:latin typeface="メイリオ"/>
                <a:cs typeface="メイリオ"/>
              </a:rPr>
              <a:t>舗</a:t>
            </a:r>
            <a:r>
              <a:rPr sz="1100" dirty="0">
                <a:latin typeface="メイリオ"/>
                <a:cs typeface="メイリオ"/>
              </a:rPr>
              <a:t>、 作業場等に設置され</a:t>
            </a:r>
            <a:r>
              <a:rPr sz="1100" spc="-15" dirty="0">
                <a:latin typeface="メイリオ"/>
                <a:cs typeface="メイリオ"/>
              </a:rPr>
              <a:t>る</a:t>
            </a:r>
            <a:r>
              <a:rPr sz="1100" dirty="0">
                <a:latin typeface="メイリオ"/>
                <a:cs typeface="メイリオ"/>
              </a:rPr>
              <a:t>もの</a:t>
            </a:r>
            <a:r>
              <a:rPr sz="1100" spc="-15" dirty="0">
                <a:latin typeface="メイリオ"/>
                <a:cs typeface="メイリオ"/>
              </a:rPr>
              <a:t>に</a:t>
            </a:r>
            <a:r>
              <a:rPr sz="1100" dirty="0">
                <a:latin typeface="メイリオ"/>
                <a:cs typeface="メイリオ"/>
              </a:rPr>
              <a:t>限る。</a:t>
            </a:r>
            <a:endParaRPr sz="1100">
              <a:latin typeface="メイリオ"/>
              <a:cs typeface="メイリオ"/>
            </a:endParaRPr>
          </a:p>
        </p:txBody>
      </p:sp>
      <p:sp>
        <p:nvSpPr>
          <p:cNvPr id="17" name="object 17"/>
          <p:cNvSpPr txBox="1"/>
          <p:nvPr/>
        </p:nvSpPr>
        <p:spPr>
          <a:xfrm>
            <a:off x="272795" y="2691383"/>
            <a:ext cx="963294" cy="323215"/>
          </a:xfrm>
          <a:prstGeom prst="rect">
            <a:avLst/>
          </a:prstGeom>
          <a:ln w="12192">
            <a:solidFill>
              <a:srgbClr val="000000"/>
            </a:solidFill>
          </a:ln>
        </p:spPr>
        <p:txBody>
          <a:bodyPr vert="horz" wrap="square" lIns="0" tIns="19050" rIns="0" bIns="0" rtlCol="0">
            <a:spAutoFit/>
          </a:bodyPr>
          <a:lstStyle/>
          <a:p>
            <a:pPr marL="76200">
              <a:lnSpc>
                <a:spcPct val="100000"/>
              </a:lnSpc>
              <a:spcBef>
                <a:spcPts val="150"/>
              </a:spcBef>
            </a:pPr>
            <a:r>
              <a:rPr sz="1600" spc="-5" dirty="0">
                <a:latin typeface="メイリオ"/>
                <a:cs typeface="メイリオ"/>
              </a:rPr>
              <a:t>改正概要</a:t>
            </a:r>
            <a:endParaRPr sz="1600">
              <a:latin typeface="メイリオ"/>
              <a:cs typeface="メイリオ"/>
            </a:endParaRPr>
          </a:p>
        </p:txBody>
      </p:sp>
      <p:sp>
        <p:nvSpPr>
          <p:cNvPr id="20" name="object 6"/>
          <p:cNvSpPr txBox="1"/>
          <p:nvPr/>
        </p:nvSpPr>
        <p:spPr>
          <a:xfrm>
            <a:off x="9568686" y="6598818"/>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43</a:t>
            </a:r>
            <a:endParaRPr sz="1400" dirty="0">
              <a:latin typeface="メイリオ"/>
              <a:cs typeface="メイリオ"/>
            </a:endParaRPr>
          </a:p>
        </p:txBody>
      </p:sp>
    </p:spTree>
    <p:extLst>
      <p:ext uri="{BB962C8B-B14F-4D97-AF65-F5344CB8AC3E}">
        <p14:creationId xmlns:p14="http://schemas.microsoft.com/office/powerpoint/2010/main" val="828166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963" y="212799"/>
            <a:ext cx="7616037"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dirty="0">
                <a:latin typeface="メイリオ" panose="020B0604030504040204" pitchFamily="50" charset="-128"/>
                <a:ea typeface="メイリオ" panose="020B0604030504040204" pitchFamily="50" charset="-128"/>
              </a:rPr>
              <a:t>施策②</a:t>
            </a:r>
            <a:r>
              <a:rPr lang="ja-JP" altLang="en-US" sz="2000" dirty="0" smtClean="0">
                <a:latin typeface="メイリオ" panose="020B0604030504040204" pitchFamily="50" charset="-128"/>
                <a:ea typeface="メイリオ" panose="020B0604030504040204" pitchFamily="50" charset="-128"/>
              </a:rPr>
              <a:t>－６</a:t>
            </a:r>
            <a:r>
              <a:rPr lang="ja-JP" altLang="en-US" sz="2000" dirty="0" smtClean="0"/>
              <a:t>　</a:t>
            </a:r>
            <a:r>
              <a:rPr sz="2000" dirty="0" err="1" smtClean="0"/>
              <a:t>中小企業者等の法人税率の特例の延長</a:t>
            </a:r>
            <a:r>
              <a:rPr sz="1200" b="0" dirty="0" err="1">
                <a:latin typeface="Meiryo UI"/>
                <a:cs typeface="Meiryo UI"/>
              </a:rPr>
              <a:t>（法人税・法人住民税</a:t>
            </a:r>
            <a:r>
              <a:rPr sz="1200" b="0" dirty="0">
                <a:latin typeface="Meiryo UI"/>
                <a:cs typeface="Meiryo UI"/>
              </a:rPr>
              <a:t>）</a:t>
            </a:r>
            <a:endParaRPr sz="1200" dirty="0">
              <a:latin typeface="Meiryo UI"/>
              <a:cs typeface="Meiryo UI"/>
            </a:endParaRPr>
          </a:p>
        </p:txBody>
      </p:sp>
      <p:sp>
        <p:nvSpPr>
          <p:cNvPr id="3" name="object 3"/>
          <p:cNvSpPr txBox="1"/>
          <p:nvPr/>
        </p:nvSpPr>
        <p:spPr>
          <a:xfrm>
            <a:off x="8625840" y="208788"/>
            <a:ext cx="1007744" cy="332740"/>
          </a:xfrm>
          <a:prstGeom prst="rect">
            <a:avLst/>
          </a:prstGeom>
          <a:ln w="12192">
            <a:solidFill>
              <a:srgbClr val="000000"/>
            </a:solidFill>
          </a:ln>
        </p:spPr>
        <p:txBody>
          <a:bodyPr vert="horz" wrap="square" lIns="0" tIns="59690" rIns="0" bIns="0" rtlCol="0">
            <a:spAutoFit/>
          </a:bodyPr>
          <a:lstStyle/>
          <a:p>
            <a:pPr marL="325755">
              <a:lnSpc>
                <a:spcPct val="100000"/>
              </a:lnSpc>
              <a:spcBef>
                <a:spcPts val="470"/>
              </a:spcBef>
            </a:pPr>
            <a:r>
              <a:rPr sz="1400" dirty="0">
                <a:latin typeface="Meiryo UI"/>
                <a:cs typeface="Meiryo UI"/>
              </a:rPr>
              <a:t>延長</a:t>
            </a:r>
            <a:endParaRPr sz="1400">
              <a:latin typeface="Meiryo UI"/>
              <a:cs typeface="Meiryo UI"/>
            </a:endParaRPr>
          </a:p>
        </p:txBody>
      </p:sp>
      <p:sp>
        <p:nvSpPr>
          <p:cNvPr id="4" name="object 4"/>
          <p:cNvSpPr txBox="1"/>
          <p:nvPr/>
        </p:nvSpPr>
        <p:spPr>
          <a:xfrm>
            <a:off x="1628394" y="2553970"/>
            <a:ext cx="3981450" cy="452755"/>
          </a:xfrm>
          <a:prstGeom prst="rect">
            <a:avLst/>
          </a:prstGeom>
        </p:spPr>
        <p:txBody>
          <a:bodyPr vert="horz" wrap="square" lIns="0" tIns="13335" rIns="0" bIns="0" rtlCol="0">
            <a:spAutoFit/>
          </a:bodyPr>
          <a:lstStyle/>
          <a:p>
            <a:pPr marL="12700">
              <a:lnSpc>
                <a:spcPct val="100000"/>
              </a:lnSpc>
              <a:spcBef>
                <a:spcPts val="105"/>
              </a:spcBef>
            </a:pPr>
            <a:r>
              <a:rPr sz="1400" dirty="0">
                <a:latin typeface="Meiryo UI"/>
                <a:cs typeface="Meiryo UI"/>
              </a:rPr>
              <a:t>【本則：期限</a:t>
            </a:r>
            <a:r>
              <a:rPr sz="1400" spc="-10" dirty="0">
                <a:latin typeface="Meiryo UI"/>
                <a:cs typeface="Meiryo UI"/>
              </a:rPr>
              <a:t>の</a:t>
            </a:r>
            <a:r>
              <a:rPr sz="1400" dirty="0">
                <a:latin typeface="Meiryo UI"/>
                <a:cs typeface="Meiryo UI"/>
              </a:rPr>
              <a:t>定</a:t>
            </a:r>
            <a:r>
              <a:rPr sz="1400" spc="-10" dirty="0">
                <a:latin typeface="Meiryo UI"/>
                <a:cs typeface="Meiryo UI"/>
              </a:rPr>
              <a:t>め</a:t>
            </a:r>
            <a:r>
              <a:rPr sz="1400" spc="-5" dirty="0">
                <a:latin typeface="Meiryo UI"/>
                <a:cs typeface="Meiryo UI"/>
              </a:rPr>
              <a:t>な</a:t>
            </a:r>
            <a:r>
              <a:rPr sz="1400" spc="-10" dirty="0">
                <a:latin typeface="Meiryo UI"/>
                <a:cs typeface="Meiryo UI"/>
              </a:rPr>
              <a:t>し</a:t>
            </a:r>
            <a:r>
              <a:rPr sz="1400" dirty="0">
                <a:latin typeface="Meiryo UI"/>
                <a:cs typeface="Meiryo UI"/>
              </a:rPr>
              <a:t>】</a:t>
            </a:r>
            <a:endParaRPr sz="1400">
              <a:latin typeface="Meiryo UI"/>
              <a:cs typeface="Meiryo UI"/>
            </a:endParaRPr>
          </a:p>
          <a:p>
            <a:pPr marL="12700">
              <a:lnSpc>
                <a:spcPct val="100000"/>
              </a:lnSpc>
            </a:pPr>
            <a:r>
              <a:rPr sz="1400" dirty="0">
                <a:latin typeface="Meiryo UI"/>
                <a:cs typeface="Meiryo UI"/>
              </a:rPr>
              <a:t>【租税特別措置法：</a:t>
            </a:r>
            <a:r>
              <a:rPr sz="1400" spc="-15" dirty="0">
                <a:latin typeface="Meiryo UI"/>
                <a:cs typeface="Meiryo UI"/>
              </a:rPr>
              <a:t>適</a:t>
            </a:r>
            <a:r>
              <a:rPr sz="1400" dirty="0">
                <a:latin typeface="Meiryo UI"/>
                <a:cs typeface="Meiryo UI"/>
              </a:rPr>
              <a:t>用期限</a:t>
            </a:r>
            <a:r>
              <a:rPr sz="1400" spc="385" dirty="0">
                <a:latin typeface="Meiryo UI"/>
                <a:cs typeface="Meiryo UI"/>
              </a:rPr>
              <a:t> </a:t>
            </a:r>
            <a:r>
              <a:rPr sz="1400" dirty="0">
                <a:latin typeface="Meiryo UI"/>
                <a:cs typeface="Meiryo UI"/>
              </a:rPr>
              <a:t>平成３２年度末ま</a:t>
            </a:r>
            <a:r>
              <a:rPr sz="1400" spc="-10" dirty="0">
                <a:latin typeface="Meiryo UI"/>
                <a:cs typeface="Meiryo UI"/>
              </a:rPr>
              <a:t>で</a:t>
            </a:r>
            <a:r>
              <a:rPr sz="1400" dirty="0">
                <a:latin typeface="Meiryo UI"/>
                <a:cs typeface="Meiryo UI"/>
              </a:rPr>
              <a:t>】</a:t>
            </a:r>
            <a:endParaRPr sz="1400">
              <a:latin typeface="Meiryo UI"/>
              <a:cs typeface="Meiryo UI"/>
            </a:endParaRPr>
          </a:p>
        </p:txBody>
      </p:sp>
      <p:sp>
        <p:nvSpPr>
          <p:cNvPr id="5" name="object 5"/>
          <p:cNvSpPr txBox="1"/>
          <p:nvPr/>
        </p:nvSpPr>
        <p:spPr>
          <a:xfrm>
            <a:off x="423163" y="3190748"/>
            <a:ext cx="8911590"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Meiryo UI"/>
                <a:cs typeface="Meiryo UI"/>
              </a:rPr>
              <a:t>○中小企業者等の法人税率は</a:t>
            </a:r>
            <a:r>
              <a:rPr sz="1600" dirty="0">
                <a:latin typeface="Meiryo UI"/>
                <a:cs typeface="Meiryo UI"/>
              </a:rPr>
              <a:t>、</a:t>
            </a:r>
            <a:r>
              <a:rPr sz="1600" spc="-35" dirty="0">
                <a:latin typeface="Meiryo UI"/>
                <a:cs typeface="Meiryo UI"/>
              </a:rPr>
              <a:t>年</a:t>
            </a:r>
            <a:r>
              <a:rPr sz="1600" spc="-5" dirty="0">
                <a:latin typeface="Meiryo UI"/>
                <a:cs typeface="Meiryo UI"/>
              </a:rPr>
              <a:t>８００万</a:t>
            </a:r>
            <a:r>
              <a:rPr sz="1600" dirty="0">
                <a:latin typeface="Meiryo UI"/>
                <a:cs typeface="Meiryo UI"/>
              </a:rPr>
              <a:t>円</a:t>
            </a:r>
            <a:r>
              <a:rPr sz="1600" spc="-5" dirty="0">
                <a:latin typeface="Meiryo UI"/>
                <a:cs typeface="Meiryo UI"/>
              </a:rPr>
              <a:t>以下</a:t>
            </a:r>
            <a:r>
              <a:rPr sz="1600" spc="0" dirty="0">
                <a:latin typeface="Meiryo UI"/>
                <a:cs typeface="Meiryo UI"/>
              </a:rPr>
              <a:t>の</a:t>
            </a:r>
            <a:r>
              <a:rPr sz="1600" spc="-5" dirty="0">
                <a:latin typeface="Meiryo UI"/>
                <a:cs typeface="Meiryo UI"/>
              </a:rPr>
              <a:t>所得</a:t>
            </a:r>
            <a:r>
              <a:rPr sz="1600" dirty="0">
                <a:latin typeface="Meiryo UI"/>
                <a:cs typeface="Meiryo UI"/>
              </a:rPr>
              <a:t>金額</a:t>
            </a:r>
            <a:r>
              <a:rPr sz="1600" spc="-5" dirty="0">
                <a:latin typeface="Meiryo UI"/>
                <a:cs typeface="Meiryo UI"/>
              </a:rPr>
              <a:t>に</a:t>
            </a:r>
            <a:r>
              <a:rPr sz="1600" spc="-15" dirty="0">
                <a:latin typeface="Meiryo UI"/>
                <a:cs typeface="Meiryo UI"/>
              </a:rPr>
              <a:t>つ</a:t>
            </a:r>
            <a:r>
              <a:rPr sz="1600" spc="0" dirty="0">
                <a:latin typeface="Meiryo UI"/>
                <a:cs typeface="Meiryo UI"/>
              </a:rPr>
              <a:t>いて</a:t>
            </a:r>
            <a:r>
              <a:rPr sz="1600" spc="-5" dirty="0">
                <a:latin typeface="Meiryo UI"/>
                <a:cs typeface="Meiryo UI"/>
              </a:rPr>
              <a:t>１９％</a:t>
            </a:r>
            <a:r>
              <a:rPr sz="1600" spc="-15" dirty="0">
                <a:latin typeface="Meiryo UI"/>
                <a:cs typeface="Meiryo UI"/>
              </a:rPr>
              <a:t>に</a:t>
            </a:r>
            <a:r>
              <a:rPr sz="1600" spc="-5" dirty="0">
                <a:latin typeface="Meiryo UI"/>
                <a:cs typeface="Meiryo UI"/>
              </a:rPr>
              <a:t>軽</a:t>
            </a:r>
            <a:r>
              <a:rPr sz="1600" dirty="0">
                <a:latin typeface="Meiryo UI"/>
                <a:cs typeface="Meiryo UI"/>
              </a:rPr>
              <a:t>減され</a:t>
            </a:r>
            <a:r>
              <a:rPr sz="1600" spc="-15" dirty="0">
                <a:latin typeface="Meiryo UI"/>
                <a:cs typeface="Meiryo UI"/>
              </a:rPr>
              <a:t>て</a:t>
            </a:r>
            <a:r>
              <a:rPr sz="1600" spc="0" dirty="0">
                <a:latin typeface="Meiryo UI"/>
                <a:cs typeface="Meiryo UI"/>
              </a:rPr>
              <a:t>い</a:t>
            </a:r>
            <a:r>
              <a:rPr sz="1600" spc="-5" dirty="0">
                <a:latin typeface="Meiryo UI"/>
                <a:cs typeface="Meiryo UI"/>
              </a:rPr>
              <a:t>る（</a:t>
            </a:r>
            <a:r>
              <a:rPr sz="1600" dirty="0">
                <a:latin typeface="Meiryo UI"/>
                <a:cs typeface="Meiryo UI"/>
              </a:rPr>
              <a:t>本</a:t>
            </a:r>
            <a:r>
              <a:rPr sz="1600" spc="-5" dirty="0">
                <a:latin typeface="Meiryo UI"/>
                <a:cs typeface="Meiryo UI"/>
              </a:rPr>
              <a:t>則）。</a:t>
            </a:r>
            <a:endParaRPr sz="1600">
              <a:latin typeface="Meiryo UI"/>
              <a:cs typeface="Meiryo UI"/>
            </a:endParaRPr>
          </a:p>
          <a:p>
            <a:pPr marL="12700">
              <a:lnSpc>
                <a:spcPct val="100000"/>
              </a:lnSpc>
            </a:pPr>
            <a:r>
              <a:rPr sz="1600" spc="-5" dirty="0">
                <a:latin typeface="Meiryo UI"/>
                <a:cs typeface="Meiryo UI"/>
              </a:rPr>
              <a:t>○当該税率を、平成</a:t>
            </a:r>
            <a:r>
              <a:rPr sz="1600" spc="-15" dirty="0">
                <a:latin typeface="Meiryo UI"/>
                <a:cs typeface="Meiryo UI"/>
              </a:rPr>
              <a:t>３３</a:t>
            </a:r>
            <a:r>
              <a:rPr sz="1600" spc="-5" dirty="0">
                <a:latin typeface="Meiryo UI"/>
                <a:cs typeface="Meiryo UI"/>
              </a:rPr>
              <a:t>年</a:t>
            </a:r>
            <a:r>
              <a:rPr sz="1600" dirty="0">
                <a:latin typeface="Meiryo UI"/>
                <a:cs typeface="Meiryo UI"/>
              </a:rPr>
              <a:t>３</a:t>
            </a:r>
            <a:r>
              <a:rPr sz="1600" spc="-5" dirty="0">
                <a:latin typeface="Meiryo UI"/>
                <a:cs typeface="Meiryo UI"/>
              </a:rPr>
              <a:t>月３１</a:t>
            </a:r>
            <a:r>
              <a:rPr sz="1600" dirty="0">
                <a:latin typeface="Meiryo UI"/>
                <a:cs typeface="Meiryo UI"/>
              </a:rPr>
              <a:t>日</a:t>
            </a:r>
            <a:r>
              <a:rPr sz="1600" spc="-5" dirty="0">
                <a:latin typeface="Meiryo UI"/>
                <a:cs typeface="Meiryo UI"/>
              </a:rPr>
              <a:t>まで</a:t>
            </a:r>
            <a:r>
              <a:rPr sz="1600" spc="0" dirty="0">
                <a:latin typeface="Meiryo UI"/>
                <a:cs typeface="Meiryo UI"/>
              </a:rPr>
              <a:t>の</a:t>
            </a:r>
            <a:r>
              <a:rPr sz="1600" spc="-5" dirty="0">
                <a:latin typeface="Meiryo UI"/>
                <a:cs typeface="Meiryo UI"/>
              </a:rPr>
              <a:t>時限</a:t>
            </a:r>
            <a:r>
              <a:rPr sz="1600" dirty="0">
                <a:latin typeface="Meiryo UI"/>
                <a:cs typeface="Meiryo UI"/>
              </a:rPr>
              <a:t>的</a:t>
            </a:r>
            <a:r>
              <a:rPr sz="1600" spc="-10" dirty="0">
                <a:latin typeface="Meiryo UI"/>
                <a:cs typeface="Meiryo UI"/>
              </a:rPr>
              <a:t>な</a:t>
            </a:r>
            <a:r>
              <a:rPr sz="1600" dirty="0">
                <a:latin typeface="Meiryo UI"/>
                <a:cs typeface="Meiryo UI"/>
              </a:rPr>
              <a:t>措</a:t>
            </a:r>
            <a:r>
              <a:rPr sz="1600" spc="-5" dirty="0">
                <a:latin typeface="Meiryo UI"/>
                <a:cs typeface="Meiryo UI"/>
              </a:rPr>
              <a:t>置</a:t>
            </a:r>
            <a:r>
              <a:rPr sz="1600" dirty="0">
                <a:latin typeface="Meiryo UI"/>
                <a:cs typeface="Meiryo UI"/>
              </a:rPr>
              <a:t>と</a:t>
            </a:r>
            <a:r>
              <a:rPr sz="1600" spc="-5" dirty="0">
                <a:latin typeface="Meiryo UI"/>
                <a:cs typeface="Meiryo UI"/>
              </a:rPr>
              <a:t>して</a:t>
            </a:r>
            <a:r>
              <a:rPr sz="1600" spc="-10" dirty="0">
                <a:latin typeface="Meiryo UI"/>
                <a:cs typeface="Meiryo UI"/>
              </a:rPr>
              <a:t>、</a:t>
            </a:r>
            <a:r>
              <a:rPr sz="1600" spc="-5" dirty="0">
                <a:latin typeface="Meiryo UI"/>
                <a:cs typeface="Meiryo UI"/>
              </a:rPr>
              <a:t>更に１５％に軽減</a:t>
            </a:r>
            <a:r>
              <a:rPr sz="1600" dirty="0">
                <a:latin typeface="Meiryo UI"/>
                <a:cs typeface="Meiryo UI"/>
              </a:rPr>
              <a:t>（</a:t>
            </a:r>
            <a:r>
              <a:rPr sz="1600" spc="-5" dirty="0">
                <a:latin typeface="Meiryo UI"/>
                <a:cs typeface="Meiryo UI"/>
              </a:rPr>
              <a:t>租税</a:t>
            </a:r>
            <a:r>
              <a:rPr sz="1600" dirty="0">
                <a:latin typeface="Meiryo UI"/>
                <a:cs typeface="Meiryo UI"/>
              </a:rPr>
              <a:t>特</a:t>
            </a:r>
            <a:r>
              <a:rPr sz="1600" spc="-5" dirty="0">
                <a:latin typeface="Meiryo UI"/>
                <a:cs typeface="Meiryo UI"/>
              </a:rPr>
              <a:t>別措</a:t>
            </a:r>
            <a:r>
              <a:rPr sz="1600" dirty="0">
                <a:latin typeface="Meiryo UI"/>
                <a:cs typeface="Meiryo UI"/>
              </a:rPr>
              <a:t>置</a:t>
            </a:r>
            <a:r>
              <a:rPr sz="1600" spc="-5" dirty="0">
                <a:latin typeface="Meiryo UI"/>
                <a:cs typeface="Meiryo UI"/>
              </a:rPr>
              <a:t>）。</a:t>
            </a:r>
            <a:endParaRPr sz="1600">
              <a:latin typeface="Meiryo UI"/>
              <a:cs typeface="Meiryo UI"/>
            </a:endParaRPr>
          </a:p>
        </p:txBody>
      </p:sp>
      <p:sp>
        <p:nvSpPr>
          <p:cNvPr id="6" name="object 6"/>
          <p:cNvSpPr/>
          <p:nvPr/>
        </p:nvSpPr>
        <p:spPr>
          <a:xfrm>
            <a:off x="108204" y="665987"/>
            <a:ext cx="9650095" cy="1525905"/>
          </a:xfrm>
          <a:custGeom>
            <a:avLst/>
            <a:gdLst/>
            <a:ahLst/>
            <a:cxnLst/>
            <a:rect l="l" t="t" r="r" b="b"/>
            <a:pathLst>
              <a:path w="9650095" h="1525905">
                <a:moveTo>
                  <a:pt x="0" y="1525524"/>
                </a:moveTo>
                <a:lnTo>
                  <a:pt x="9649968" y="1525524"/>
                </a:lnTo>
                <a:lnTo>
                  <a:pt x="9649968" y="0"/>
                </a:lnTo>
                <a:lnTo>
                  <a:pt x="0" y="0"/>
                </a:lnTo>
                <a:lnTo>
                  <a:pt x="0" y="1525524"/>
                </a:lnTo>
                <a:close/>
              </a:path>
            </a:pathLst>
          </a:custGeom>
          <a:solidFill>
            <a:srgbClr val="99D5EB"/>
          </a:solidFill>
        </p:spPr>
        <p:txBody>
          <a:bodyPr wrap="square" lIns="0" tIns="0" rIns="0" bIns="0" rtlCol="0"/>
          <a:lstStyle/>
          <a:p>
            <a:endParaRPr/>
          </a:p>
        </p:txBody>
      </p:sp>
      <p:sp>
        <p:nvSpPr>
          <p:cNvPr id="7" name="object 7"/>
          <p:cNvSpPr/>
          <p:nvPr/>
        </p:nvSpPr>
        <p:spPr>
          <a:xfrm>
            <a:off x="3660140" y="1003046"/>
            <a:ext cx="2828925" cy="0"/>
          </a:xfrm>
          <a:custGeom>
            <a:avLst/>
            <a:gdLst/>
            <a:ahLst/>
            <a:cxnLst/>
            <a:rect l="l" t="t" r="r" b="b"/>
            <a:pathLst>
              <a:path w="2828925">
                <a:moveTo>
                  <a:pt x="0" y="0"/>
                </a:moveTo>
                <a:lnTo>
                  <a:pt x="2828544" y="0"/>
                </a:lnTo>
              </a:path>
            </a:pathLst>
          </a:custGeom>
          <a:ln w="10667">
            <a:solidFill>
              <a:srgbClr val="000000"/>
            </a:solidFill>
          </a:ln>
        </p:spPr>
        <p:txBody>
          <a:bodyPr wrap="square" lIns="0" tIns="0" rIns="0" bIns="0" rtlCol="0"/>
          <a:lstStyle/>
          <a:p>
            <a:endParaRPr/>
          </a:p>
        </p:txBody>
      </p:sp>
      <p:sp>
        <p:nvSpPr>
          <p:cNvPr id="8" name="object 8"/>
          <p:cNvSpPr/>
          <p:nvPr/>
        </p:nvSpPr>
        <p:spPr>
          <a:xfrm>
            <a:off x="7895335" y="1003046"/>
            <a:ext cx="1550035" cy="0"/>
          </a:xfrm>
          <a:custGeom>
            <a:avLst/>
            <a:gdLst/>
            <a:ahLst/>
            <a:cxnLst/>
            <a:rect l="l" t="t" r="r" b="b"/>
            <a:pathLst>
              <a:path w="1550034">
                <a:moveTo>
                  <a:pt x="0" y="0"/>
                </a:moveTo>
                <a:lnTo>
                  <a:pt x="1549907" y="0"/>
                </a:lnTo>
              </a:path>
            </a:pathLst>
          </a:custGeom>
          <a:ln w="10667">
            <a:solidFill>
              <a:srgbClr val="000000"/>
            </a:solidFill>
          </a:ln>
        </p:spPr>
        <p:txBody>
          <a:bodyPr wrap="square" lIns="0" tIns="0" rIns="0" bIns="0" rtlCol="0"/>
          <a:lstStyle/>
          <a:p>
            <a:endParaRPr/>
          </a:p>
        </p:txBody>
      </p:sp>
      <p:sp>
        <p:nvSpPr>
          <p:cNvPr id="9" name="object 9"/>
          <p:cNvSpPr/>
          <p:nvPr/>
        </p:nvSpPr>
        <p:spPr>
          <a:xfrm>
            <a:off x="1680464" y="1810766"/>
            <a:ext cx="7827645" cy="0"/>
          </a:xfrm>
          <a:custGeom>
            <a:avLst/>
            <a:gdLst/>
            <a:ahLst/>
            <a:cxnLst/>
            <a:rect l="l" t="t" r="r" b="b"/>
            <a:pathLst>
              <a:path w="7827645">
                <a:moveTo>
                  <a:pt x="0" y="0"/>
                </a:moveTo>
                <a:lnTo>
                  <a:pt x="7827263" y="0"/>
                </a:lnTo>
              </a:path>
            </a:pathLst>
          </a:custGeom>
          <a:ln w="10667">
            <a:solidFill>
              <a:srgbClr val="000000"/>
            </a:solidFill>
          </a:ln>
        </p:spPr>
        <p:txBody>
          <a:bodyPr wrap="square" lIns="0" tIns="0" rIns="0" bIns="0" rtlCol="0"/>
          <a:lstStyle/>
          <a:p>
            <a:endParaRPr/>
          </a:p>
        </p:txBody>
      </p:sp>
      <p:sp>
        <p:nvSpPr>
          <p:cNvPr id="10" name="object 10"/>
          <p:cNvSpPr txBox="1"/>
          <p:nvPr/>
        </p:nvSpPr>
        <p:spPr>
          <a:xfrm>
            <a:off x="311607" y="762761"/>
            <a:ext cx="9210675" cy="1320800"/>
          </a:xfrm>
          <a:prstGeom prst="rect">
            <a:avLst/>
          </a:prstGeom>
        </p:spPr>
        <p:txBody>
          <a:bodyPr vert="horz" wrap="square" lIns="0" tIns="12065" rIns="0" bIns="0" rtlCol="0">
            <a:spAutoFit/>
          </a:bodyPr>
          <a:lstStyle/>
          <a:p>
            <a:pPr marL="354965" indent="-342265">
              <a:lnSpc>
                <a:spcPct val="100000"/>
              </a:lnSpc>
              <a:spcBef>
                <a:spcPts val="95"/>
              </a:spcBef>
              <a:buClr>
                <a:srgbClr val="001F5F"/>
              </a:buClr>
              <a:buFont typeface="Wingdings"/>
              <a:buChar char=""/>
              <a:tabLst>
                <a:tab pos="354965" algn="l"/>
                <a:tab pos="355600" algn="l"/>
              </a:tabLst>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中小企業者等</a:t>
            </a:r>
            <a:r>
              <a:rPr sz="1600" b="1" u="sng" spc="-10" dirty="0">
                <a:uFill>
                  <a:solidFill>
                    <a:srgbClr val="000000"/>
                  </a:solidFill>
                </a:uFill>
                <a:latin typeface="Meiryo UI"/>
                <a:cs typeface="Meiryo UI"/>
              </a:rPr>
              <a:t>の</a:t>
            </a:r>
            <a:r>
              <a:rPr sz="1600" b="1" u="sng" spc="-5" dirty="0">
                <a:uFill>
                  <a:solidFill>
                    <a:srgbClr val="000000"/>
                  </a:solidFill>
                </a:uFill>
                <a:latin typeface="Meiryo UI"/>
                <a:cs typeface="Meiryo UI"/>
              </a:rPr>
              <a:t>法人税率</a:t>
            </a:r>
            <a:r>
              <a:rPr sz="1600" spc="-5" dirty="0">
                <a:latin typeface="Meiryo UI"/>
                <a:cs typeface="Meiryo UI"/>
              </a:rPr>
              <a:t>に</a:t>
            </a:r>
            <a:r>
              <a:rPr sz="1600" spc="-15" dirty="0">
                <a:latin typeface="Meiryo UI"/>
                <a:cs typeface="Meiryo UI"/>
              </a:rPr>
              <a:t>つ</a:t>
            </a:r>
            <a:r>
              <a:rPr sz="1600" spc="0" dirty="0">
                <a:latin typeface="Meiryo UI"/>
                <a:cs typeface="Meiryo UI"/>
              </a:rPr>
              <a:t>い</a:t>
            </a:r>
            <a:r>
              <a:rPr sz="1600" spc="-5" dirty="0">
                <a:latin typeface="Meiryo UI"/>
                <a:cs typeface="Meiryo UI"/>
              </a:rPr>
              <a:t>て、</a:t>
            </a:r>
            <a:r>
              <a:rPr sz="1600" b="1" spc="-5" dirty="0">
                <a:latin typeface="Meiryo UI"/>
                <a:cs typeface="Meiryo UI"/>
              </a:rPr>
              <a:t>年</a:t>
            </a:r>
            <a:r>
              <a:rPr sz="1600" b="1" dirty="0">
                <a:latin typeface="Meiryo UI"/>
                <a:cs typeface="Meiryo UI"/>
              </a:rPr>
              <a:t>間</a:t>
            </a:r>
            <a:r>
              <a:rPr sz="1600" b="1" spc="-5" dirty="0">
                <a:latin typeface="Meiryo UI"/>
                <a:cs typeface="Meiryo UI"/>
              </a:rPr>
              <a:t>８００万円</a:t>
            </a:r>
            <a:r>
              <a:rPr sz="1600" b="1" dirty="0">
                <a:latin typeface="Meiryo UI"/>
                <a:cs typeface="Meiryo UI"/>
              </a:rPr>
              <a:t>以</a:t>
            </a:r>
            <a:r>
              <a:rPr sz="1600" b="1" spc="-5" dirty="0">
                <a:latin typeface="Meiryo UI"/>
                <a:cs typeface="Meiryo UI"/>
              </a:rPr>
              <a:t>下の所</a:t>
            </a:r>
            <a:r>
              <a:rPr sz="1600" b="1" dirty="0">
                <a:latin typeface="Meiryo UI"/>
                <a:cs typeface="Meiryo UI"/>
              </a:rPr>
              <a:t>得</a:t>
            </a:r>
            <a:r>
              <a:rPr sz="1600" b="1" spc="-5" dirty="0">
                <a:latin typeface="Meiryo UI"/>
                <a:cs typeface="Meiryo UI"/>
              </a:rPr>
              <a:t>金</a:t>
            </a:r>
            <a:r>
              <a:rPr sz="1600" b="1" spc="0" dirty="0">
                <a:latin typeface="Meiryo UI"/>
                <a:cs typeface="Meiryo UI"/>
              </a:rPr>
              <a:t>額</a:t>
            </a:r>
            <a:r>
              <a:rPr sz="1600" spc="-5" dirty="0">
                <a:latin typeface="Meiryo UI"/>
                <a:cs typeface="Meiryo UI"/>
              </a:rPr>
              <a:t>に対</a:t>
            </a:r>
            <a:r>
              <a:rPr sz="1600" dirty="0">
                <a:latin typeface="Meiryo UI"/>
                <a:cs typeface="Meiryo UI"/>
              </a:rPr>
              <a:t>す</a:t>
            </a:r>
            <a:r>
              <a:rPr sz="1600" spc="-5" dirty="0">
                <a:latin typeface="Meiryo UI"/>
                <a:cs typeface="Meiryo UI"/>
              </a:rPr>
              <a:t>る税率</a:t>
            </a:r>
            <a:r>
              <a:rPr sz="1600" dirty="0">
                <a:latin typeface="Meiryo UI"/>
                <a:cs typeface="Meiryo UI"/>
              </a:rPr>
              <a:t>は</a:t>
            </a:r>
            <a:r>
              <a:rPr sz="1600" spc="-5" dirty="0">
                <a:latin typeface="Meiryo UI"/>
                <a:cs typeface="Meiryo UI"/>
              </a:rPr>
              <a:t>、</a:t>
            </a:r>
            <a:r>
              <a:rPr sz="1600" b="1" spc="-5" dirty="0">
                <a:latin typeface="Meiryo UI"/>
                <a:cs typeface="Meiryo UI"/>
              </a:rPr>
              <a:t>１９％か</a:t>
            </a:r>
            <a:r>
              <a:rPr sz="1600" b="1" spc="-10" dirty="0">
                <a:latin typeface="Meiryo UI"/>
                <a:cs typeface="Meiryo UI"/>
              </a:rPr>
              <a:t>ら</a:t>
            </a:r>
            <a:r>
              <a:rPr sz="1600" b="1" spc="-5" dirty="0">
                <a:latin typeface="Meiryo UI"/>
                <a:cs typeface="Meiryo UI"/>
              </a:rPr>
              <a:t>１５％</a:t>
            </a:r>
            <a:endParaRPr sz="1600">
              <a:latin typeface="Meiryo UI"/>
              <a:cs typeface="Meiryo UI"/>
            </a:endParaRPr>
          </a:p>
          <a:p>
            <a:pPr marL="354965">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に軽</a:t>
            </a:r>
            <a:r>
              <a:rPr sz="1600" b="1" u="sng" spc="-10" dirty="0">
                <a:uFill>
                  <a:solidFill>
                    <a:srgbClr val="000000"/>
                  </a:solidFill>
                </a:uFill>
                <a:latin typeface="Meiryo UI"/>
                <a:cs typeface="Meiryo UI"/>
              </a:rPr>
              <a:t>減</a:t>
            </a:r>
            <a:r>
              <a:rPr sz="1600" spc="-10" dirty="0">
                <a:latin typeface="Meiryo UI"/>
                <a:cs typeface="Meiryo UI"/>
              </a:rPr>
              <a:t>されてい</a:t>
            </a:r>
            <a:r>
              <a:rPr sz="1600" spc="-5" dirty="0">
                <a:latin typeface="Meiryo UI"/>
                <a:cs typeface="Meiryo UI"/>
              </a:rPr>
              <a:t>る。</a:t>
            </a:r>
            <a:endParaRPr sz="1600">
              <a:latin typeface="Meiryo UI"/>
              <a:cs typeface="Meiryo UI"/>
            </a:endParaRPr>
          </a:p>
          <a:p>
            <a:pPr marL="355600" indent="-342900">
              <a:lnSpc>
                <a:spcPct val="100000"/>
              </a:lnSpc>
              <a:spcBef>
                <a:spcPts val="600"/>
              </a:spcBef>
              <a:buClr>
                <a:srgbClr val="001F5F"/>
              </a:buClr>
              <a:buFont typeface="Wingdings"/>
              <a:buChar char=""/>
              <a:tabLst>
                <a:tab pos="354965" algn="l"/>
                <a:tab pos="355600" algn="l"/>
              </a:tabLst>
            </a:pPr>
            <a:r>
              <a:rPr sz="1600" spc="-5" dirty="0">
                <a:latin typeface="Meiryo UI"/>
                <a:cs typeface="Meiryo UI"/>
              </a:rPr>
              <a:t>海</a:t>
            </a:r>
            <a:r>
              <a:rPr sz="1600" spc="-10" dirty="0">
                <a:latin typeface="Meiryo UI"/>
                <a:cs typeface="Meiryo UI"/>
              </a:rPr>
              <a:t>外</a:t>
            </a:r>
            <a:r>
              <a:rPr sz="1600" spc="-5" dirty="0">
                <a:latin typeface="Meiryo UI"/>
                <a:cs typeface="Meiryo UI"/>
              </a:rPr>
              <a:t>経</a:t>
            </a:r>
            <a:r>
              <a:rPr sz="1600" spc="-10" dirty="0">
                <a:latin typeface="Meiryo UI"/>
                <a:cs typeface="Meiryo UI"/>
              </a:rPr>
              <a:t>済の不確実</a:t>
            </a:r>
            <a:r>
              <a:rPr sz="1600" spc="-15" dirty="0">
                <a:latin typeface="Meiryo UI"/>
                <a:cs typeface="Meiryo UI"/>
              </a:rPr>
              <a:t>性</a:t>
            </a:r>
            <a:r>
              <a:rPr sz="1600" spc="-5" dirty="0">
                <a:latin typeface="Meiryo UI"/>
                <a:cs typeface="Meiryo UI"/>
              </a:rPr>
              <a:t>や人手</a:t>
            </a:r>
            <a:r>
              <a:rPr sz="1600" spc="-15" dirty="0">
                <a:latin typeface="Meiryo UI"/>
                <a:cs typeface="Meiryo UI"/>
              </a:rPr>
              <a:t>不</a:t>
            </a:r>
            <a:r>
              <a:rPr sz="1600" spc="-5" dirty="0">
                <a:latin typeface="Meiryo UI"/>
                <a:cs typeface="Meiryo UI"/>
              </a:rPr>
              <a:t>足、労働生産性</a:t>
            </a:r>
            <a:r>
              <a:rPr sz="1600" spc="-10" dirty="0">
                <a:latin typeface="Meiryo UI"/>
                <a:cs typeface="Meiryo UI"/>
              </a:rPr>
              <a:t>の伸</a:t>
            </a:r>
            <a:r>
              <a:rPr sz="1600" dirty="0">
                <a:latin typeface="Meiryo UI"/>
                <a:cs typeface="Meiryo UI"/>
              </a:rPr>
              <a:t>び</a:t>
            </a:r>
            <a:r>
              <a:rPr sz="1600" spc="-5" dirty="0">
                <a:latin typeface="Meiryo UI"/>
                <a:cs typeface="Meiryo UI"/>
              </a:rPr>
              <a:t>悩みや後継</a:t>
            </a:r>
            <a:r>
              <a:rPr sz="1600" spc="-10" dirty="0">
                <a:latin typeface="Meiryo UI"/>
                <a:cs typeface="Meiryo UI"/>
              </a:rPr>
              <a:t>者</a:t>
            </a:r>
            <a:r>
              <a:rPr sz="1600" spc="-5" dirty="0">
                <a:latin typeface="Meiryo UI"/>
                <a:cs typeface="Meiryo UI"/>
              </a:rPr>
              <a:t>難等</a:t>
            </a:r>
            <a:r>
              <a:rPr sz="1600" spc="-10" dirty="0">
                <a:latin typeface="Meiryo UI"/>
                <a:cs typeface="Meiryo UI"/>
              </a:rPr>
              <a:t>を</a:t>
            </a:r>
            <a:r>
              <a:rPr sz="1600" spc="-5" dirty="0">
                <a:latin typeface="Meiryo UI"/>
                <a:cs typeface="Meiryo UI"/>
              </a:rPr>
              <a:t>背景</a:t>
            </a:r>
            <a:r>
              <a:rPr sz="1600" dirty="0">
                <a:latin typeface="Meiryo UI"/>
                <a:cs typeface="Meiryo UI"/>
              </a:rPr>
              <a:t>と</a:t>
            </a:r>
            <a:r>
              <a:rPr sz="1600" spc="-5" dirty="0">
                <a:latin typeface="Meiryo UI"/>
                <a:cs typeface="Meiryo UI"/>
              </a:rPr>
              <a:t>し</a:t>
            </a:r>
            <a:r>
              <a:rPr sz="1600" spc="-15" dirty="0">
                <a:latin typeface="Meiryo UI"/>
                <a:cs typeface="Meiryo UI"/>
              </a:rPr>
              <a:t>た</a:t>
            </a:r>
            <a:r>
              <a:rPr sz="1600" spc="-5" dirty="0">
                <a:latin typeface="Meiryo UI"/>
                <a:cs typeface="Meiryo UI"/>
              </a:rPr>
              <a:t>先行き不</a:t>
            </a:r>
            <a:r>
              <a:rPr sz="1600" spc="-10" dirty="0">
                <a:latin typeface="Meiryo UI"/>
                <a:cs typeface="Meiryo UI"/>
              </a:rPr>
              <a:t>透</a:t>
            </a:r>
            <a:r>
              <a:rPr sz="1600" spc="-5" dirty="0">
                <a:latin typeface="Meiryo UI"/>
                <a:cs typeface="Meiryo UI"/>
              </a:rPr>
              <a:t>明感</a:t>
            </a:r>
            <a:r>
              <a:rPr sz="1600" dirty="0">
                <a:latin typeface="Meiryo UI"/>
                <a:cs typeface="Meiryo UI"/>
              </a:rPr>
              <a:t>が</a:t>
            </a:r>
            <a:r>
              <a:rPr sz="1600" spc="-5" dirty="0">
                <a:latin typeface="Meiryo UI"/>
                <a:cs typeface="Meiryo UI"/>
              </a:rPr>
              <a:t>指</a:t>
            </a:r>
            <a:endParaRPr sz="1600">
              <a:latin typeface="Meiryo UI"/>
              <a:cs typeface="Meiryo UI"/>
            </a:endParaRPr>
          </a:p>
          <a:p>
            <a:pPr marL="355600">
              <a:lnSpc>
                <a:spcPct val="100000"/>
              </a:lnSpc>
            </a:pPr>
            <a:r>
              <a:rPr sz="1600" spc="-5" dirty="0">
                <a:latin typeface="Meiryo UI"/>
                <a:cs typeface="Meiryo UI"/>
              </a:rPr>
              <a:t>摘される中</a:t>
            </a:r>
            <a:r>
              <a:rPr sz="1600" spc="-15" dirty="0">
                <a:latin typeface="Meiryo UI"/>
                <a:cs typeface="Meiryo UI"/>
              </a:rPr>
              <a:t>、</a:t>
            </a:r>
            <a:r>
              <a:rPr sz="1600" b="1" spc="-5" dirty="0">
                <a:latin typeface="Meiryo UI"/>
                <a:cs typeface="Meiryo UI"/>
              </a:rPr>
              <a:t>中小企</a:t>
            </a:r>
            <a:r>
              <a:rPr sz="1600" b="1" dirty="0">
                <a:latin typeface="Meiryo UI"/>
                <a:cs typeface="Meiryo UI"/>
              </a:rPr>
              <a:t>業</a:t>
            </a:r>
            <a:r>
              <a:rPr sz="1600" b="1" spc="-5" dirty="0">
                <a:latin typeface="Meiryo UI"/>
                <a:cs typeface="Meiryo UI"/>
              </a:rPr>
              <a:t>・小規模</a:t>
            </a:r>
            <a:r>
              <a:rPr sz="1600" b="1" dirty="0">
                <a:latin typeface="Meiryo UI"/>
                <a:cs typeface="Meiryo UI"/>
              </a:rPr>
              <a:t>事</a:t>
            </a:r>
            <a:r>
              <a:rPr sz="1600" b="1" spc="-5" dirty="0">
                <a:latin typeface="Meiryo UI"/>
                <a:cs typeface="Meiryo UI"/>
              </a:rPr>
              <a:t>業者の経</a:t>
            </a:r>
            <a:r>
              <a:rPr sz="1600" b="1" dirty="0">
                <a:latin typeface="Meiryo UI"/>
                <a:cs typeface="Meiryo UI"/>
              </a:rPr>
              <a:t>営</a:t>
            </a:r>
            <a:r>
              <a:rPr sz="1600" b="1" spc="-5" dirty="0">
                <a:latin typeface="Meiryo UI"/>
                <a:cs typeface="Meiryo UI"/>
              </a:rPr>
              <a:t>基盤を引き続</a:t>
            </a:r>
            <a:r>
              <a:rPr sz="1600" b="1" spc="0" dirty="0">
                <a:latin typeface="Meiryo UI"/>
                <a:cs typeface="Meiryo UI"/>
              </a:rPr>
              <a:t>き</a:t>
            </a:r>
            <a:r>
              <a:rPr sz="1600" b="1" spc="-5" dirty="0">
                <a:latin typeface="Meiryo UI"/>
                <a:cs typeface="Meiryo UI"/>
              </a:rPr>
              <a:t>強化す</a:t>
            </a:r>
            <a:r>
              <a:rPr sz="1600" b="1" spc="-10" dirty="0">
                <a:latin typeface="Meiryo UI"/>
                <a:cs typeface="Meiryo UI"/>
              </a:rPr>
              <a:t>る</a:t>
            </a:r>
            <a:r>
              <a:rPr sz="1600" b="1" dirty="0">
                <a:latin typeface="Meiryo UI"/>
                <a:cs typeface="Meiryo UI"/>
              </a:rPr>
              <a:t>た</a:t>
            </a:r>
            <a:r>
              <a:rPr sz="1600" b="1" spc="-10" dirty="0">
                <a:latin typeface="Meiryo UI"/>
                <a:cs typeface="Meiryo UI"/>
              </a:rPr>
              <a:t>め</a:t>
            </a:r>
            <a:r>
              <a:rPr sz="1600" b="1" spc="15" dirty="0">
                <a:latin typeface="Meiryo UI"/>
                <a:cs typeface="Meiryo UI"/>
              </a:rPr>
              <a:t>、</a:t>
            </a:r>
            <a:r>
              <a:rPr sz="1600" b="1" spc="-5" dirty="0">
                <a:latin typeface="Meiryo UI"/>
                <a:cs typeface="Meiryo UI"/>
              </a:rPr>
              <a:t>本税</a:t>
            </a:r>
            <a:r>
              <a:rPr sz="1600" b="1" dirty="0">
                <a:latin typeface="Meiryo UI"/>
                <a:cs typeface="Meiryo UI"/>
              </a:rPr>
              <a:t>制</a:t>
            </a:r>
            <a:r>
              <a:rPr sz="1600" b="1" spc="-5" dirty="0">
                <a:latin typeface="Meiryo UI"/>
                <a:cs typeface="Meiryo UI"/>
              </a:rPr>
              <a:t>措置の</a:t>
            </a:r>
            <a:r>
              <a:rPr sz="1600" b="1" dirty="0">
                <a:latin typeface="Meiryo UI"/>
                <a:cs typeface="Meiryo UI"/>
              </a:rPr>
              <a:t>適</a:t>
            </a:r>
            <a:r>
              <a:rPr sz="1600" b="1" spc="-5" dirty="0">
                <a:latin typeface="Meiryo UI"/>
                <a:cs typeface="Meiryo UI"/>
              </a:rPr>
              <a:t>用期</a:t>
            </a:r>
            <a:r>
              <a:rPr sz="1600" b="1" dirty="0">
                <a:latin typeface="Meiryo UI"/>
                <a:cs typeface="Meiryo UI"/>
              </a:rPr>
              <a:t>限</a:t>
            </a:r>
            <a:r>
              <a:rPr sz="1600" b="1" spc="-5" dirty="0">
                <a:latin typeface="Meiryo UI"/>
                <a:cs typeface="Meiryo UI"/>
              </a:rPr>
              <a:t>を２年</a:t>
            </a:r>
            <a:endParaRPr sz="1600">
              <a:latin typeface="Meiryo UI"/>
              <a:cs typeface="Meiryo UI"/>
            </a:endParaRPr>
          </a:p>
          <a:p>
            <a:pPr marL="354965">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間延長</a:t>
            </a:r>
            <a:r>
              <a:rPr sz="1600" spc="-5" dirty="0">
                <a:latin typeface="Meiryo UI"/>
                <a:cs typeface="Meiryo UI"/>
              </a:rPr>
              <a:t>。</a:t>
            </a:r>
            <a:endParaRPr sz="1600">
              <a:latin typeface="Meiryo UI"/>
              <a:cs typeface="Meiryo UI"/>
            </a:endParaRPr>
          </a:p>
        </p:txBody>
      </p:sp>
      <p:graphicFrame>
        <p:nvGraphicFramePr>
          <p:cNvPr id="11" name="object 11"/>
          <p:cNvGraphicFramePr>
            <a:graphicFrameLocks noGrp="1"/>
          </p:cNvGraphicFramePr>
          <p:nvPr/>
        </p:nvGraphicFramePr>
        <p:xfrm>
          <a:off x="338137" y="3854703"/>
          <a:ext cx="9290049" cy="2662555"/>
        </p:xfrm>
        <a:graphic>
          <a:graphicData uri="http://schemas.openxmlformats.org/drawingml/2006/table">
            <a:tbl>
              <a:tblPr firstRow="1" bandRow="1">
                <a:tableStyleId>{2D5ABB26-0587-4C30-8999-92F81FD0307C}</a:tableStyleId>
              </a:tblPr>
              <a:tblGrid>
                <a:gridCol w="2830830">
                  <a:extLst>
                    <a:ext uri="{9D8B030D-6E8A-4147-A177-3AD203B41FA5}">
                      <a16:colId xmlns:a16="http://schemas.microsoft.com/office/drawing/2014/main" val="20000"/>
                    </a:ext>
                  </a:extLst>
                </a:gridCol>
                <a:gridCol w="2974974">
                  <a:extLst>
                    <a:ext uri="{9D8B030D-6E8A-4147-A177-3AD203B41FA5}">
                      <a16:colId xmlns:a16="http://schemas.microsoft.com/office/drawing/2014/main" val="20001"/>
                    </a:ext>
                  </a:extLst>
                </a:gridCol>
                <a:gridCol w="1393825">
                  <a:extLst>
                    <a:ext uri="{9D8B030D-6E8A-4147-A177-3AD203B41FA5}">
                      <a16:colId xmlns:a16="http://schemas.microsoft.com/office/drawing/2014/main" val="20002"/>
                    </a:ext>
                  </a:extLst>
                </a:gridCol>
                <a:gridCol w="2090420">
                  <a:extLst>
                    <a:ext uri="{9D8B030D-6E8A-4147-A177-3AD203B41FA5}">
                      <a16:colId xmlns:a16="http://schemas.microsoft.com/office/drawing/2014/main" val="20003"/>
                    </a:ext>
                  </a:extLst>
                </a:gridCol>
              </a:tblGrid>
              <a:tr h="519430">
                <a:tc>
                  <a:txBody>
                    <a:bodyPr/>
                    <a:lstStyle/>
                    <a:p>
                      <a:pPr marL="12700" algn="ctr">
                        <a:lnSpc>
                          <a:spcPct val="100000"/>
                        </a:lnSpc>
                        <a:spcBef>
                          <a:spcPts val="1100"/>
                        </a:spcBef>
                      </a:pPr>
                      <a:r>
                        <a:rPr sz="1600" spc="-5" dirty="0">
                          <a:latin typeface="Meiryo UI"/>
                          <a:cs typeface="Meiryo UI"/>
                        </a:rPr>
                        <a:t>対象</a:t>
                      </a:r>
                      <a:endParaRPr sz="1600">
                        <a:latin typeface="Meiryo UI"/>
                        <a:cs typeface="Meiryo UI"/>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gridSpan="2">
                  <a:txBody>
                    <a:bodyPr/>
                    <a:lstStyle/>
                    <a:p>
                      <a:pPr marL="13335" algn="ctr">
                        <a:lnSpc>
                          <a:spcPct val="100000"/>
                        </a:lnSpc>
                        <a:spcBef>
                          <a:spcPts val="1100"/>
                        </a:spcBef>
                      </a:pPr>
                      <a:r>
                        <a:rPr sz="1600" spc="-5" dirty="0">
                          <a:latin typeface="Meiryo UI"/>
                          <a:cs typeface="Meiryo UI"/>
                        </a:rPr>
                        <a:t>本則税率</a:t>
                      </a:r>
                      <a:endParaRPr sz="1600">
                        <a:latin typeface="Meiryo UI"/>
                        <a:cs typeface="Meiryo UI"/>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hMerge="1">
                  <a:txBody>
                    <a:bodyPr/>
                    <a:lstStyle/>
                    <a:p>
                      <a:endParaRPr/>
                    </a:p>
                  </a:txBody>
                  <a:tcPr marL="0" marR="0" marT="0" marB="0"/>
                </a:tc>
                <a:tc>
                  <a:txBody>
                    <a:bodyPr/>
                    <a:lstStyle/>
                    <a:p>
                      <a:pPr marL="12065" algn="ctr">
                        <a:lnSpc>
                          <a:spcPct val="100000"/>
                        </a:lnSpc>
                        <a:spcBef>
                          <a:spcPts val="1100"/>
                        </a:spcBef>
                      </a:pPr>
                      <a:r>
                        <a:rPr sz="1600" spc="-5" dirty="0">
                          <a:latin typeface="Meiryo UI"/>
                          <a:cs typeface="Meiryo UI"/>
                        </a:rPr>
                        <a:t>租特税率</a:t>
                      </a:r>
                      <a:endParaRPr sz="1600">
                        <a:latin typeface="Meiryo UI"/>
                        <a:cs typeface="Meiryo UI"/>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extLst>
                  <a:ext uri="{0D108BD9-81ED-4DB2-BD59-A6C34878D82A}">
                    <a16:rowId xmlns:a16="http://schemas.microsoft.com/office/drawing/2014/main" val="10000"/>
                  </a:ext>
                </a:extLst>
              </a:tr>
              <a:tr h="811530">
                <a:tc>
                  <a:txBody>
                    <a:bodyPr/>
                    <a:lstStyle/>
                    <a:p>
                      <a:pPr marL="97155">
                        <a:lnSpc>
                          <a:spcPct val="100000"/>
                        </a:lnSpc>
                        <a:spcBef>
                          <a:spcPts val="1295"/>
                        </a:spcBef>
                      </a:pPr>
                      <a:r>
                        <a:rPr sz="1600" spc="-5" dirty="0">
                          <a:latin typeface="Meiryo UI"/>
                          <a:cs typeface="Meiryo UI"/>
                        </a:rPr>
                        <a:t>大法人</a:t>
                      </a:r>
                      <a:endParaRPr sz="1600">
                        <a:latin typeface="Meiryo UI"/>
                        <a:cs typeface="Meiryo UI"/>
                      </a:endParaRPr>
                    </a:p>
                    <a:p>
                      <a:pPr marL="97155">
                        <a:lnSpc>
                          <a:spcPct val="100000"/>
                        </a:lnSpc>
                      </a:pPr>
                      <a:r>
                        <a:rPr sz="1600" spc="-5" dirty="0">
                          <a:latin typeface="Meiryo UI"/>
                          <a:cs typeface="Meiryo UI"/>
                        </a:rPr>
                        <a:t>（資本金１億円超の法人）</a:t>
                      </a:r>
                      <a:endParaRPr sz="1600">
                        <a:latin typeface="Meiryo UI"/>
                        <a:cs typeface="Meiryo UI"/>
                      </a:endParaRPr>
                    </a:p>
                  </a:txBody>
                  <a:tcPr marL="0" marR="0" marT="164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950">
                        <a:latin typeface="Times New Roman"/>
                        <a:cs typeface="Times New Roman"/>
                      </a:endParaRPr>
                    </a:p>
                    <a:p>
                      <a:pPr marL="97790">
                        <a:lnSpc>
                          <a:spcPct val="100000"/>
                        </a:lnSpc>
                      </a:pPr>
                      <a:r>
                        <a:rPr sz="1600" spc="-5" dirty="0">
                          <a:latin typeface="Meiryo UI"/>
                          <a:cs typeface="Meiryo UI"/>
                        </a:rPr>
                        <a:t>所得区分なし</a:t>
                      </a:r>
                      <a:endParaRPr sz="1600">
                        <a:latin typeface="Meiryo UI"/>
                        <a:cs typeface="Meiryo U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950">
                        <a:latin typeface="Times New Roman"/>
                        <a:cs typeface="Times New Roman"/>
                      </a:endParaRPr>
                    </a:p>
                    <a:p>
                      <a:pPr marL="12700" algn="ctr">
                        <a:lnSpc>
                          <a:spcPct val="100000"/>
                        </a:lnSpc>
                      </a:pPr>
                      <a:r>
                        <a:rPr sz="1600" spc="-5" dirty="0">
                          <a:latin typeface="Meiryo UI"/>
                          <a:cs typeface="Meiryo UI"/>
                        </a:rPr>
                        <a:t>２３．２％</a:t>
                      </a:r>
                      <a:endParaRPr sz="1600">
                        <a:latin typeface="Meiryo UI"/>
                        <a:cs typeface="Meiryo U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950">
                        <a:latin typeface="Times New Roman"/>
                        <a:cs typeface="Times New Roman"/>
                      </a:endParaRPr>
                    </a:p>
                    <a:p>
                      <a:pPr marL="13335" algn="ctr">
                        <a:lnSpc>
                          <a:spcPct val="100000"/>
                        </a:lnSpc>
                      </a:pPr>
                      <a:r>
                        <a:rPr sz="1600" dirty="0">
                          <a:latin typeface="Meiryo UI"/>
                          <a:cs typeface="Meiryo UI"/>
                        </a:rPr>
                        <a:t>－</a:t>
                      </a:r>
                      <a:endParaRPr sz="1600">
                        <a:latin typeface="Meiryo UI"/>
                        <a:cs typeface="Meiryo U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20065">
                <a:tc rowSpan="2">
                  <a:txBody>
                    <a:bodyPr/>
                    <a:lstStyle/>
                    <a:p>
                      <a:pPr>
                        <a:lnSpc>
                          <a:spcPct val="100000"/>
                        </a:lnSpc>
                        <a:spcBef>
                          <a:spcPts val="5"/>
                        </a:spcBef>
                      </a:pPr>
                      <a:endParaRPr sz="2900">
                        <a:latin typeface="Times New Roman"/>
                        <a:cs typeface="Times New Roman"/>
                      </a:endParaRPr>
                    </a:p>
                    <a:p>
                      <a:pPr marL="97155">
                        <a:lnSpc>
                          <a:spcPct val="100000"/>
                        </a:lnSpc>
                        <a:spcBef>
                          <a:spcPts val="5"/>
                        </a:spcBef>
                      </a:pPr>
                      <a:r>
                        <a:rPr sz="1600" spc="-5" dirty="0">
                          <a:latin typeface="Meiryo UI"/>
                          <a:cs typeface="Meiryo UI"/>
                        </a:rPr>
                        <a:t>中小法人</a:t>
                      </a:r>
                      <a:endParaRPr sz="1600">
                        <a:latin typeface="Meiryo UI"/>
                        <a:cs typeface="Meiryo UI"/>
                      </a:endParaRPr>
                    </a:p>
                    <a:p>
                      <a:pPr marL="97155">
                        <a:lnSpc>
                          <a:spcPct val="100000"/>
                        </a:lnSpc>
                      </a:pPr>
                      <a:r>
                        <a:rPr sz="1600" spc="-5" dirty="0">
                          <a:latin typeface="Meiryo UI"/>
                          <a:cs typeface="Meiryo UI"/>
                        </a:rPr>
                        <a:t>（資本金１億円以下の法人）</a:t>
                      </a:r>
                      <a:endParaRPr sz="1600">
                        <a:latin typeface="Meiryo UI"/>
                        <a:cs typeface="Meiryo U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1105"/>
                        </a:spcBef>
                      </a:pPr>
                      <a:r>
                        <a:rPr sz="1600" spc="-10" dirty="0">
                          <a:latin typeface="Meiryo UI"/>
                          <a:cs typeface="Meiryo UI"/>
                        </a:rPr>
                        <a:t>年８００万円超</a:t>
                      </a:r>
                      <a:r>
                        <a:rPr sz="1600" spc="-5" dirty="0">
                          <a:latin typeface="Meiryo UI"/>
                          <a:cs typeface="Meiryo UI"/>
                        </a:rPr>
                        <a:t>の</a:t>
                      </a:r>
                      <a:r>
                        <a:rPr sz="1600" spc="-10" dirty="0">
                          <a:latin typeface="Meiryo UI"/>
                          <a:cs typeface="Meiryo UI"/>
                        </a:rPr>
                        <a:t>所得金額</a:t>
                      </a:r>
                      <a:endParaRPr sz="1600" dirty="0">
                        <a:latin typeface="Meiryo UI"/>
                        <a:cs typeface="Meiryo UI"/>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1105"/>
                        </a:spcBef>
                      </a:pPr>
                      <a:r>
                        <a:rPr sz="1600" spc="-10" dirty="0">
                          <a:latin typeface="Meiryo UI"/>
                          <a:cs typeface="Meiryo UI"/>
                        </a:rPr>
                        <a:t>２３．２％</a:t>
                      </a:r>
                      <a:endParaRPr sz="1600">
                        <a:latin typeface="Meiryo UI"/>
                        <a:cs typeface="Meiryo UI"/>
                      </a:endParaRPr>
                    </a:p>
                  </a:txBody>
                  <a:tcPr marL="0" marR="0" marT="140335" marB="0">
                    <a:lnL w="12700">
                      <a:solidFill>
                        <a:srgbClr val="000000"/>
                      </a:solidFill>
                      <a:prstDash val="solid"/>
                    </a:lnL>
                    <a:lnR w="53975">
                      <a:solidFill>
                        <a:srgbClr val="FF0000"/>
                      </a:solidFill>
                      <a:prstDash val="solid"/>
                    </a:lnR>
                    <a:lnT w="12700">
                      <a:solidFill>
                        <a:srgbClr val="000000"/>
                      </a:solidFill>
                      <a:prstDash val="solid"/>
                    </a:lnT>
                    <a:lnB w="53975">
                      <a:solidFill>
                        <a:srgbClr val="FF0000"/>
                      </a:solidFill>
                      <a:prstDash val="solid"/>
                    </a:lnB>
                  </a:tcPr>
                </a:tc>
                <a:tc>
                  <a:txBody>
                    <a:bodyPr/>
                    <a:lstStyle/>
                    <a:p>
                      <a:pPr marL="13335" algn="ctr">
                        <a:lnSpc>
                          <a:spcPct val="100000"/>
                        </a:lnSpc>
                        <a:spcBef>
                          <a:spcPts val="1105"/>
                        </a:spcBef>
                      </a:pPr>
                      <a:r>
                        <a:rPr sz="1600" dirty="0">
                          <a:latin typeface="Meiryo UI"/>
                          <a:cs typeface="Meiryo UI"/>
                        </a:rPr>
                        <a:t>－</a:t>
                      </a:r>
                      <a:endParaRPr sz="1600">
                        <a:latin typeface="Meiryo UI"/>
                        <a:cs typeface="Meiryo UI"/>
                      </a:endParaRPr>
                    </a:p>
                  </a:txBody>
                  <a:tcPr marL="0" marR="0" marT="140335" marB="0">
                    <a:lnL w="53975">
                      <a:solidFill>
                        <a:srgbClr val="FF0000"/>
                      </a:solidFill>
                      <a:prstDash val="solid"/>
                    </a:lnL>
                    <a:lnR w="38100">
                      <a:solidFill>
                        <a:srgbClr val="FF0000"/>
                      </a:solidFill>
                      <a:prstDash val="solid"/>
                    </a:lnR>
                    <a:lnT w="12700">
                      <a:solidFill>
                        <a:srgbClr val="000000"/>
                      </a:solidFill>
                      <a:prstDash val="solid"/>
                    </a:lnT>
                    <a:lnB w="53975">
                      <a:solidFill>
                        <a:srgbClr val="FF0000"/>
                      </a:solidFill>
                      <a:prstDash val="solid"/>
                    </a:lnB>
                  </a:tcPr>
                </a:tc>
                <a:extLst>
                  <a:ext uri="{0D108BD9-81ED-4DB2-BD59-A6C34878D82A}">
                    <a16:rowId xmlns:a16="http://schemas.microsoft.com/office/drawing/2014/main" val="10002"/>
                  </a:ext>
                </a:extLst>
              </a:tr>
              <a:tr h="811530">
                <a:tc vMerge="1">
                  <a:txBody>
                    <a:bodyPr/>
                    <a:lstStyle/>
                    <a:p>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950">
                        <a:latin typeface="Times New Roman"/>
                        <a:cs typeface="Times New Roman"/>
                      </a:endParaRPr>
                    </a:p>
                    <a:p>
                      <a:pPr marL="97790">
                        <a:lnSpc>
                          <a:spcPct val="100000"/>
                        </a:lnSpc>
                      </a:pPr>
                      <a:r>
                        <a:rPr sz="1600" spc="-5" dirty="0">
                          <a:latin typeface="Meiryo UI"/>
                          <a:cs typeface="Meiryo UI"/>
                        </a:rPr>
                        <a:t>年８００万円以下の所得金額</a:t>
                      </a:r>
                      <a:endParaRPr sz="1600">
                        <a:latin typeface="Meiryo UI"/>
                        <a:cs typeface="Meiryo UI"/>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950">
                        <a:latin typeface="Times New Roman"/>
                        <a:cs typeface="Times New Roman"/>
                      </a:endParaRPr>
                    </a:p>
                    <a:p>
                      <a:pPr marL="12700" algn="ctr">
                        <a:lnSpc>
                          <a:spcPct val="100000"/>
                        </a:lnSpc>
                      </a:pPr>
                      <a:r>
                        <a:rPr sz="1600" u="sng" spc="-5" dirty="0">
                          <a:uFill>
                            <a:solidFill>
                              <a:srgbClr val="000000"/>
                            </a:solidFill>
                          </a:uFill>
                          <a:latin typeface="Meiryo UI"/>
                          <a:cs typeface="Meiryo UI"/>
                        </a:rPr>
                        <a:t>１９％</a:t>
                      </a:r>
                      <a:endParaRPr sz="1600">
                        <a:latin typeface="Meiryo UI"/>
                        <a:cs typeface="Meiryo UI"/>
                      </a:endParaRPr>
                    </a:p>
                  </a:txBody>
                  <a:tcPr marL="0" marR="0" marT="1270" marB="0">
                    <a:lnL w="12700">
                      <a:solidFill>
                        <a:srgbClr val="000000"/>
                      </a:solidFill>
                      <a:prstDash val="solid"/>
                    </a:lnL>
                    <a:lnR w="53975">
                      <a:solidFill>
                        <a:srgbClr val="FF0000"/>
                      </a:solidFill>
                      <a:prstDash val="solid"/>
                    </a:lnR>
                    <a:lnT w="53975">
                      <a:solidFill>
                        <a:srgbClr val="FF0000"/>
                      </a:solidFill>
                      <a:prstDash val="solid"/>
                    </a:lnT>
                    <a:lnB w="38100">
                      <a:solidFill>
                        <a:srgbClr val="FF0000"/>
                      </a:solidFill>
                      <a:prstDash val="solid"/>
                    </a:lnB>
                  </a:tcPr>
                </a:tc>
                <a:tc>
                  <a:txBody>
                    <a:bodyPr/>
                    <a:lstStyle/>
                    <a:p>
                      <a:pPr>
                        <a:lnSpc>
                          <a:spcPct val="100000"/>
                        </a:lnSpc>
                        <a:spcBef>
                          <a:spcPts val="10"/>
                        </a:spcBef>
                      </a:pPr>
                      <a:endParaRPr sz="1950" dirty="0">
                        <a:latin typeface="Times New Roman"/>
                        <a:cs typeface="Times New Roman"/>
                      </a:endParaRPr>
                    </a:p>
                    <a:p>
                      <a:pPr marL="13335" algn="ctr">
                        <a:lnSpc>
                          <a:spcPct val="100000"/>
                        </a:lnSpc>
                      </a:pPr>
                      <a:r>
                        <a:rPr sz="1600" u="sng" spc="-5" dirty="0">
                          <a:uFill>
                            <a:solidFill>
                              <a:srgbClr val="000000"/>
                            </a:solidFill>
                          </a:uFill>
                          <a:latin typeface="Meiryo UI"/>
                          <a:cs typeface="Meiryo UI"/>
                        </a:rPr>
                        <a:t>１５％</a:t>
                      </a:r>
                      <a:endParaRPr sz="1600" dirty="0">
                        <a:latin typeface="Meiryo UI"/>
                        <a:cs typeface="Meiryo UI"/>
                      </a:endParaRPr>
                    </a:p>
                  </a:txBody>
                  <a:tcPr marL="0" marR="0" marT="1270" marB="0">
                    <a:lnL w="53975">
                      <a:solidFill>
                        <a:srgbClr val="FF0000"/>
                      </a:solidFill>
                      <a:prstDash val="solid"/>
                    </a:lnL>
                    <a:lnR w="38100">
                      <a:solidFill>
                        <a:srgbClr val="FF0000"/>
                      </a:solidFill>
                      <a:prstDash val="solid"/>
                    </a:lnR>
                    <a:lnT w="53975">
                      <a:solidFill>
                        <a:srgbClr val="FF0000"/>
                      </a:solidFill>
                      <a:prstDash val="solid"/>
                    </a:lnT>
                    <a:lnB w="38100">
                      <a:solidFill>
                        <a:srgbClr val="FF0000"/>
                      </a:solidFill>
                      <a:prstDash val="solid"/>
                    </a:lnB>
                  </a:tcPr>
                </a:tc>
                <a:extLst>
                  <a:ext uri="{0D108BD9-81ED-4DB2-BD59-A6C34878D82A}">
                    <a16:rowId xmlns:a16="http://schemas.microsoft.com/office/drawing/2014/main" val="10003"/>
                  </a:ext>
                </a:extLst>
              </a:tr>
            </a:tbl>
          </a:graphicData>
        </a:graphic>
      </p:graphicFrame>
      <p:sp>
        <p:nvSpPr>
          <p:cNvPr id="12" name="object 12"/>
          <p:cNvSpPr txBox="1"/>
          <p:nvPr/>
        </p:nvSpPr>
        <p:spPr>
          <a:xfrm>
            <a:off x="455676" y="2616707"/>
            <a:ext cx="963294" cy="323215"/>
          </a:xfrm>
          <a:prstGeom prst="rect">
            <a:avLst/>
          </a:prstGeom>
          <a:ln w="12192">
            <a:solidFill>
              <a:srgbClr val="000000"/>
            </a:solidFill>
          </a:ln>
        </p:spPr>
        <p:txBody>
          <a:bodyPr vert="horz" wrap="square" lIns="0" tIns="19050" rIns="0" bIns="0" rtlCol="0">
            <a:spAutoFit/>
          </a:bodyPr>
          <a:lstStyle/>
          <a:p>
            <a:pPr marL="76200">
              <a:lnSpc>
                <a:spcPct val="100000"/>
              </a:lnSpc>
              <a:spcBef>
                <a:spcPts val="150"/>
              </a:spcBef>
            </a:pPr>
            <a:r>
              <a:rPr sz="1600" spc="-5" dirty="0">
                <a:latin typeface="メイリオ"/>
                <a:cs typeface="メイリオ"/>
              </a:rPr>
              <a:t>改正概要</a:t>
            </a:r>
            <a:endParaRPr sz="1600">
              <a:latin typeface="メイリオ"/>
              <a:cs typeface="メイリオ"/>
            </a:endParaRPr>
          </a:p>
        </p:txBody>
      </p:sp>
      <p:sp>
        <p:nvSpPr>
          <p:cNvPr id="15" name="object 6"/>
          <p:cNvSpPr txBox="1"/>
          <p:nvPr/>
        </p:nvSpPr>
        <p:spPr>
          <a:xfrm>
            <a:off x="9568686" y="6598818"/>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44</a:t>
            </a:r>
            <a:endParaRPr sz="1400" dirty="0">
              <a:latin typeface="メイリオ"/>
              <a:cs typeface="メイリオ"/>
            </a:endParaRPr>
          </a:p>
        </p:txBody>
      </p:sp>
    </p:spTree>
    <p:extLst>
      <p:ext uri="{BB962C8B-B14F-4D97-AF65-F5344CB8AC3E}">
        <p14:creationId xmlns:p14="http://schemas.microsoft.com/office/powerpoint/2010/main" val="1970108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60594405"/>
              </p:ext>
            </p:extLst>
          </p:nvPr>
        </p:nvGraphicFramePr>
        <p:xfrm>
          <a:off x="338137" y="1660827"/>
          <a:ext cx="9145269" cy="3938904"/>
        </p:xfrm>
        <a:graphic>
          <a:graphicData uri="http://schemas.openxmlformats.org/drawingml/2006/table">
            <a:tbl>
              <a:tblPr firstRow="1" bandRow="1">
                <a:tableStyleId>{2D5ABB26-0587-4C30-8999-92F81FD0307C}</a:tableStyleId>
              </a:tblPr>
              <a:tblGrid>
                <a:gridCol w="1359535">
                  <a:extLst>
                    <a:ext uri="{9D8B030D-6E8A-4147-A177-3AD203B41FA5}">
                      <a16:colId xmlns:a16="http://schemas.microsoft.com/office/drawing/2014/main" val="20000"/>
                    </a:ext>
                  </a:extLst>
                </a:gridCol>
                <a:gridCol w="7785734">
                  <a:extLst>
                    <a:ext uri="{9D8B030D-6E8A-4147-A177-3AD203B41FA5}">
                      <a16:colId xmlns:a16="http://schemas.microsoft.com/office/drawing/2014/main" val="20001"/>
                    </a:ext>
                  </a:extLst>
                </a:gridCol>
              </a:tblGrid>
              <a:tr h="873760">
                <a:tc>
                  <a:txBody>
                    <a:bodyPr/>
                    <a:lstStyle/>
                    <a:p>
                      <a:pPr marL="381000">
                        <a:lnSpc>
                          <a:spcPct val="100000"/>
                        </a:lnSpc>
                        <a:spcBef>
                          <a:spcPts val="1575"/>
                        </a:spcBef>
                      </a:pPr>
                      <a:r>
                        <a:rPr sz="1600" dirty="0">
                          <a:latin typeface="メイリオ"/>
                          <a:cs typeface="メイリオ"/>
                        </a:rPr>
                        <a:t>対象者</a:t>
                      </a:r>
                      <a:endParaRPr sz="1600">
                        <a:latin typeface="メイリオ"/>
                        <a:cs typeface="メイリオ"/>
                      </a:endParaRPr>
                    </a:p>
                    <a:p>
                      <a:pPr marL="405130">
                        <a:lnSpc>
                          <a:spcPct val="100000"/>
                        </a:lnSpc>
                        <a:spcBef>
                          <a:spcPts val="80"/>
                        </a:spcBef>
                      </a:pPr>
                      <a:r>
                        <a:rPr sz="1100" dirty="0">
                          <a:latin typeface="メイリオ"/>
                          <a:cs typeface="メイリオ"/>
                        </a:rPr>
                        <a:t>（※１）</a:t>
                      </a:r>
                      <a:endParaRPr sz="1100">
                        <a:latin typeface="メイリオ"/>
                        <a:cs typeface="メイリオ"/>
                      </a:endParaRPr>
                    </a:p>
                  </a:txBody>
                  <a:tcPr marL="0" marR="0" marT="200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L="97155" marR="156210">
                        <a:lnSpc>
                          <a:spcPct val="100000"/>
                        </a:lnSpc>
                        <a:spcBef>
                          <a:spcPts val="1275"/>
                        </a:spcBef>
                      </a:pPr>
                      <a:r>
                        <a:rPr sz="1600" b="1" spc="-5" dirty="0">
                          <a:solidFill>
                            <a:srgbClr val="FF0000"/>
                          </a:solidFill>
                          <a:latin typeface="メイリオ"/>
                          <a:cs typeface="メイリオ"/>
                        </a:rPr>
                        <a:t>資本金額１億円以下の法人、従業</a:t>
                      </a:r>
                      <a:r>
                        <a:rPr sz="1600" b="1" dirty="0">
                          <a:solidFill>
                            <a:srgbClr val="FF0000"/>
                          </a:solidFill>
                          <a:latin typeface="メイリオ"/>
                          <a:cs typeface="メイリオ"/>
                        </a:rPr>
                        <a:t>員</a:t>
                      </a:r>
                      <a:r>
                        <a:rPr sz="1600" b="1" spc="-5" dirty="0">
                          <a:solidFill>
                            <a:srgbClr val="FF0000"/>
                          </a:solidFill>
                          <a:latin typeface="メイリオ"/>
                          <a:cs typeface="メイリオ"/>
                        </a:rPr>
                        <a:t>数1,000</a:t>
                      </a:r>
                      <a:r>
                        <a:rPr sz="1600" b="1" dirty="0">
                          <a:solidFill>
                            <a:srgbClr val="FF0000"/>
                          </a:solidFill>
                          <a:latin typeface="メイリオ"/>
                          <a:cs typeface="メイリオ"/>
                        </a:rPr>
                        <a:t>人</a:t>
                      </a:r>
                      <a:r>
                        <a:rPr sz="1600" b="1" spc="-5" dirty="0">
                          <a:solidFill>
                            <a:srgbClr val="FF0000"/>
                          </a:solidFill>
                          <a:latin typeface="メイリオ"/>
                          <a:cs typeface="メイリオ"/>
                        </a:rPr>
                        <a:t>以下</a:t>
                      </a:r>
                      <a:r>
                        <a:rPr sz="1600" b="1" dirty="0">
                          <a:solidFill>
                            <a:srgbClr val="FF0000"/>
                          </a:solidFill>
                          <a:latin typeface="メイリオ"/>
                          <a:cs typeface="メイリオ"/>
                        </a:rPr>
                        <a:t>の</a:t>
                      </a:r>
                      <a:r>
                        <a:rPr sz="1600" b="1" spc="-5" dirty="0">
                          <a:solidFill>
                            <a:srgbClr val="FF0000"/>
                          </a:solidFill>
                          <a:latin typeface="メイリオ"/>
                          <a:cs typeface="メイリオ"/>
                        </a:rPr>
                        <a:t>個人</a:t>
                      </a:r>
                      <a:r>
                        <a:rPr sz="1600" b="1" dirty="0">
                          <a:solidFill>
                            <a:srgbClr val="FF0000"/>
                          </a:solidFill>
                          <a:latin typeface="メイリオ"/>
                          <a:cs typeface="メイリオ"/>
                        </a:rPr>
                        <a:t>事</a:t>
                      </a:r>
                      <a:r>
                        <a:rPr sz="1600" b="1" spc="-5" dirty="0">
                          <a:solidFill>
                            <a:srgbClr val="FF0000"/>
                          </a:solidFill>
                          <a:latin typeface="メイリオ"/>
                          <a:cs typeface="メイリオ"/>
                        </a:rPr>
                        <a:t>業主等</a:t>
                      </a:r>
                      <a:r>
                        <a:rPr sz="1600" spc="-5" dirty="0">
                          <a:latin typeface="メイリオ"/>
                          <a:cs typeface="メイリオ"/>
                        </a:rPr>
                        <a:t>のう</a:t>
                      </a:r>
                      <a:r>
                        <a:rPr sz="1600" dirty="0">
                          <a:latin typeface="メイリオ"/>
                          <a:cs typeface="メイリオ"/>
                        </a:rPr>
                        <a:t>ち</a:t>
                      </a:r>
                      <a:r>
                        <a:rPr sz="1600" spc="-5" dirty="0">
                          <a:latin typeface="メイリオ"/>
                          <a:cs typeface="メイリオ"/>
                        </a:rPr>
                        <a:t>、先</a:t>
                      </a:r>
                      <a:r>
                        <a:rPr sz="1600" dirty="0">
                          <a:latin typeface="メイリオ"/>
                          <a:cs typeface="メイリオ"/>
                        </a:rPr>
                        <a:t>端</a:t>
                      </a:r>
                      <a:r>
                        <a:rPr sz="1600" spc="-5" dirty="0">
                          <a:latin typeface="メイリオ"/>
                          <a:cs typeface="メイリオ"/>
                        </a:rPr>
                        <a:t>設 備等導入計画の認定を受けた者（</a:t>
                      </a:r>
                      <a:r>
                        <a:rPr sz="1600" dirty="0">
                          <a:latin typeface="メイリオ"/>
                          <a:cs typeface="メイリオ"/>
                        </a:rPr>
                        <a:t>大</a:t>
                      </a:r>
                      <a:r>
                        <a:rPr sz="1600" spc="-5" dirty="0">
                          <a:latin typeface="メイリオ"/>
                          <a:cs typeface="メイリオ"/>
                        </a:rPr>
                        <a:t>企業</a:t>
                      </a:r>
                      <a:r>
                        <a:rPr sz="1600" dirty="0">
                          <a:latin typeface="メイリオ"/>
                          <a:cs typeface="メイリオ"/>
                        </a:rPr>
                        <a:t>の</a:t>
                      </a:r>
                      <a:r>
                        <a:rPr sz="1600" spc="-5" dirty="0">
                          <a:latin typeface="メイリオ"/>
                          <a:cs typeface="メイリオ"/>
                        </a:rPr>
                        <a:t>子会</a:t>
                      </a:r>
                      <a:r>
                        <a:rPr sz="1600" dirty="0">
                          <a:latin typeface="メイリオ"/>
                          <a:cs typeface="メイリオ"/>
                        </a:rPr>
                        <a:t>社</a:t>
                      </a:r>
                      <a:r>
                        <a:rPr sz="1600" spc="-5" dirty="0">
                          <a:latin typeface="メイリオ"/>
                          <a:cs typeface="メイリオ"/>
                        </a:rPr>
                        <a:t>等を</a:t>
                      </a:r>
                      <a:r>
                        <a:rPr sz="1600" dirty="0">
                          <a:latin typeface="メイリオ"/>
                          <a:cs typeface="メイリオ"/>
                        </a:rPr>
                        <a:t>除</a:t>
                      </a:r>
                      <a:r>
                        <a:rPr sz="1600" spc="-5" dirty="0">
                          <a:latin typeface="メイリオ"/>
                          <a:cs typeface="メイリオ"/>
                        </a:rPr>
                        <a:t>く）。</a:t>
                      </a:r>
                      <a:endParaRPr sz="1600">
                        <a:latin typeface="メイリオ"/>
                        <a:cs typeface="メイリオ"/>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783714">
                <a:tc>
                  <a:txBody>
                    <a:bodyPr/>
                    <a:lstStyle/>
                    <a:p>
                      <a:pPr>
                        <a:lnSpc>
                          <a:spcPct val="100000"/>
                        </a:lnSpc>
                      </a:pPr>
                      <a:endParaRPr sz="2400">
                        <a:latin typeface="Times New Roman"/>
                        <a:cs typeface="Times New Roman"/>
                      </a:endParaRPr>
                    </a:p>
                    <a:p>
                      <a:pPr>
                        <a:lnSpc>
                          <a:spcPct val="100000"/>
                        </a:lnSpc>
                        <a:spcBef>
                          <a:spcPts val="40"/>
                        </a:spcBef>
                      </a:pPr>
                      <a:endParaRPr sz="2050">
                        <a:latin typeface="Times New Roman"/>
                        <a:cs typeface="Times New Roman"/>
                      </a:endParaRPr>
                    </a:p>
                    <a:p>
                      <a:pPr marL="12700" algn="ctr">
                        <a:lnSpc>
                          <a:spcPct val="100000"/>
                        </a:lnSpc>
                      </a:pPr>
                      <a:r>
                        <a:rPr sz="1600" spc="-5" dirty="0">
                          <a:latin typeface="メイリオ"/>
                          <a:cs typeface="メイリオ"/>
                        </a:rPr>
                        <a:t>対象設備</a:t>
                      </a:r>
                      <a:endParaRPr sz="1600">
                        <a:latin typeface="メイリオ"/>
                        <a:cs typeface="メイリオ"/>
                      </a:endParaRPr>
                    </a:p>
                    <a:p>
                      <a:pPr marL="12700" algn="ctr">
                        <a:lnSpc>
                          <a:spcPct val="100000"/>
                        </a:lnSpc>
                        <a:spcBef>
                          <a:spcPts val="80"/>
                        </a:spcBef>
                      </a:pPr>
                      <a:r>
                        <a:rPr sz="1100" dirty="0">
                          <a:latin typeface="メイリオ"/>
                          <a:cs typeface="メイリオ"/>
                        </a:rPr>
                        <a:t>（※１）</a:t>
                      </a:r>
                      <a:endParaRPr sz="1100">
                        <a:latin typeface="メイリオ"/>
                        <a:cs typeface="メイリオ"/>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L="97155">
                        <a:lnSpc>
                          <a:spcPct val="100000"/>
                        </a:lnSpc>
                        <a:spcBef>
                          <a:spcPts val="720"/>
                        </a:spcBef>
                      </a:pPr>
                      <a:r>
                        <a:rPr sz="1600" spc="-5" dirty="0">
                          <a:latin typeface="メイリオ"/>
                          <a:cs typeface="メイリオ"/>
                        </a:rPr>
                        <a:t>生産性向上に資する指標が旧モデ</a:t>
                      </a:r>
                      <a:r>
                        <a:rPr sz="1600" dirty="0">
                          <a:latin typeface="メイリオ"/>
                          <a:cs typeface="メイリオ"/>
                        </a:rPr>
                        <a:t>ル</a:t>
                      </a:r>
                      <a:r>
                        <a:rPr sz="1600" spc="-5" dirty="0">
                          <a:latin typeface="メイリオ"/>
                          <a:cs typeface="メイリオ"/>
                        </a:rPr>
                        <a:t>比で</a:t>
                      </a:r>
                      <a:r>
                        <a:rPr sz="1600" dirty="0">
                          <a:latin typeface="メイリオ"/>
                          <a:cs typeface="メイリオ"/>
                        </a:rPr>
                        <a:t>年</a:t>
                      </a:r>
                      <a:r>
                        <a:rPr sz="1600" spc="-5" dirty="0">
                          <a:latin typeface="メイリオ"/>
                          <a:cs typeface="メイリオ"/>
                        </a:rPr>
                        <a:t>平均１％以</a:t>
                      </a:r>
                      <a:r>
                        <a:rPr sz="1600" dirty="0">
                          <a:latin typeface="メイリオ"/>
                          <a:cs typeface="メイリオ"/>
                        </a:rPr>
                        <a:t>上</a:t>
                      </a:r>
                      <a:r>
                        <a:rPr sz="1600" spc="-5" dirty="0">
                          <a:latin typeface="メイリオ"/>
                          <a:cs typeface="メイリオ"/>
                        </a:rPr>
                        <a:t>向上</a:t>
                      </a:r>
                      <a:r>
                        <a:rPr sz="1600" dirty="0">
                          <a:latin typeface="メイリオ"/>
                          <a:cs typeface="メイリオ"/>
                        </a:rPr>
                        <a:t>す</a:t>
                      </a:r>
                      <a:r>
                        <a:rPr sz="1600" spc="-5" dirty="0">
                          <a:latin typeface="メイリオ"/>
                          <a:cs typeface="メイリオ"/>
                        </a:rPr>
                        <a:t>る下</a:t>
                      </a:r>
                      <a:r>
                        <a:rPr sz="1600" dirty="0">
                          <a:latin typeface="メイリオ"/>
                          <a:cs typeface="メイリオ"/>
                        </a:rPr>
                        <a:t>記</a:t>
                      </a:r>
                      <a:r>
                        <a:rPr sz="1600" spc="-5" dirty="0">
                          <a:latin typeface="メイリオ"/>
                          <a:cs typeface="メイリオ"/>
                        </a:rPr>
                        <a:t>の設備</a:t>
                      </a:r>
                      <a:endParaRPr sz="1600">
                        <a:latin typeface="メイリオ"/>
                        <a:cs typeface="メイリオ"/>
                      </a:endParaRPr>
                    </a:p>
                    <a:p>
                      <a:pPr marL="97155">
                        <a:lnSpc>
                          <a:spcPct val="100000"/>
                        </a:lnSpc>
                        <a:spcBef>
                          <a:spcPts val="600"/>
                        </a:spcBef>
                      </a:pPr>
                      <a:r>
                        <a:rPr sz="1600" spc="-5" dirty="0">
                          <a:latin typeface="メイリオ"/>
                          <a:cs typeface="メイリオ"/>
                        </a:rPr>
                        <a:t>【減価償却資産の種類（最低取得</a:t>
                      </a:r>
                      <a:r>
                        <a:rPr sz="1600" dirty="0">
                          <a:latin typeface="メイリオ"/>
                          <a:cs typeface="メイリオ"/>
                        </a:rPr>
                        <a:t>価</a:t>
                      </a:r>
                      <a:r>
                        <a:rPr sz="1600" spc="-5" dirty="0">
                          <a:latin typeface="メイリオ"/>
                          <a:cs typeface="メイリオ"/>
                        </a:rPr>
                        <a:t>格/</a:t>
                      </a:r>
                      <a:r>
                        <a:rPr sz="1600" dirty="0">
                          <a:latin typeface="メイリオ"/>
                          <a:cs typeface="メイリオ"/>
                        </a:rPr>
                        <a:t>販</a:t>
                      </a:r>
                      <a:r>
                        <a:rPr sz="1600" spc="-5" dirty="0">
                          <a:latin typeface="メイリオ"/>
                          <a:cs typeface="メイリオ"/>
                        </a:rPr>
                        <a:t>売開</a:t>
                      </a:r>
                      <a:r>
                        <a:rPr sz="1600" dirty="0">
                          <a:latin typeface="メイリオ"/>
                          <a:cs typeface="メイリオ"/>
                        </a:rPr>
                        <a:t>始</a:t>
                      </a:r>
                      <a:r>
                        <a:rPr sz="1600" spc="-5" dirty="0">
                          <a:latin typeface="メイリオ"/>
                          <a:cs typeface="メイリオ"/>
                        </a:rPr>
                        <a:t>時期</a:t>
                      </a:r>
                      <a:r>
                        <a:rPr sz="1600" dirty="0">
                          <a:latin typeface="メイリオ"/>
                          <a:cs typeface="メイリオ"/>
                        </a:rPr>
                        <a:t>）</a:t>
                      </a:r>
                      <a:r>
                        <a:rPr sz="1600" spc="-5" dirty="0">
                          <a:latin typeface="メイリオ"/>
                          <a:cs typeface="メイリオ"/>
                        </a:rPr>
                        <a:t>】</a:t>
                      </a:r>
                      <a:endParaRPr sz="1600">
                        <a:latin typeface="メイリオ"/>
                        <a:cs typeface="メイリオ"/>
                      </a:endParaRPr>
                    </a:p>
                    <a:p>
                      <a:pPr marL="300355">
                        <a:lnSpc>
                          <a:spcPct val="100000"/>
                        </a:lnSpc>
                      </a:pPr>
                      <a:r>
                        <a:rPr sz="1600" spc="-5" dirty="0">
                          <a:latin typeface="メイリオ"/>
                          <a:cs typeface="メイリオ"/>
                        </a:rPr>
                        <a:t>◆機械装置（160万円以上</a:t>
                      </a:r>
                      <a:r>
                        <a:rPr sz="1600" dirty="0">
                          <a:latin typeface="メイリオ"/>
                          <a:cs typeface="メイリオ"/>
                        </a:rPr>
                        <a:t>/10</a:t>
                      </a:r>
                      <a:r>
                        <a:rPr sz="1600" spc="-5" dirty="0">
                          <a:latin typeface="メイリオ"/>
                          <a:cs typeface="メイリオ"/>
                        </a:rPr>
                        <a:t>年</a:t>
                      </a:r>
                      <a:r>
                        <a:rPr sz="1600" dirty="0">
                          <a:latin typeface="メイリオ"/>
                          <a:cs typeface="メイリオ"/>
                        </a:rPr>
                        <a:t>以</a:t>
                      </a:r>
                      <a:r>
                        <a:rPr sz="1600" spc="-5" dirty="0">
                          <a:latin typeface="メイリオ"/>
                          <a:cs typeface="メイリオ"/>
                        </a:rPr>
                        <a:t>内）</a:t>
                      </a:r>
                      <a:endParaRPr sz="1600">
                        <a:latin typeface="メイリオ"/>
                        <a:cs typeface="メイリオ"/>
                      </a:endParaRPr>
                    </a:p>
                    <a:p>
                      <a:pPr marL="300355">
                        <a:lnSpc>
                          <a:spcPct val="100000"/>
                        </a:lnSpc>
                      </a:pPr>
                      <a:r>
                        <a:rPr sz="1600" spc="-5" dirty="0">
                          <a:latin typeface="メイリオ"/>
                          <a:cs typeface="メイリオ"/>
                        </a:rPr>
                        <a:t>◆測定工具及び検査工具（30</a:t>
                      </a:r>
                      <a:r>
                        <a:rPr sz="1600" dirty="0">
                          <a:latin typeface="メイリオ"/>
                          <a:cs typeface="メイリオ"/>
                        </a:rPr>
                        <a:t>万</a:t>
                      </a:r>
                      <a:r>
                        <a:rPr sz="1600" spc="-5" dirty="0">
                          <a:latin typeface="メイリオ"/>
                          <a:cs typeface="メイリオ"/>
                        </a:rPr>
                        <a:t>円以</a:t>
                      </a:r>
                      <a:r>
                        <a:rPr sz="1600" dirty="0">
                          <a:latin typeface="メイリオ"/>
                          <a:cs typeface="メイリオ"/>
                        </a:rPr>
                        <a:t>上</a:t>
                      </a:r>
                      <a:r>
                        <a:rPr sz="1600" spc="-5" dirty="0">
                          <a:latin typeface="メイリオ"/>
                          <a:cs typeface="メイリオ"/>
                        </a:rPr>
                        <a:t>/5</a:t>
                      </a:r>
                      <a:r>
                        <a:rPr sz="1600" dirty="0">
                          <a:latin typeface="メイリオ"/>
                          <a:cs typeface="メイリオ"/>
                        </a:rPr>
                        <a:t>年</a:t>
                      </a:r>
                      <a:r>
                        <a:rPr sz="1600" spc="-5" dirty="0">
                          <a:latin typeface="メイリオ"/>
                          <a:cs typeface="メイリオ"/>
                        </a:rPr>
                        <a:t>以内）</a:t>
                      </a:r>
                      <a:endParaRPr sz="1600">
                        <a:latin typeface="メイリオ"/>
                        <a:cs typeface="メイリオ"/>
                      </a:endParaRPr>
                    </a:p>
                    <a:p>
                      <a:pPr marL="300355">
                        <a:lnSpc>
                          <a:spcPct val="100000"/>
                        </a:lnSpc>
                      </a:pPr>
                      <a:r>
                        <a:rPr sz="1600" spc="-5" dirty="0">
                          <a:latin typeface="メイリオ"/>
                          <a:cs typeface="メイリオ"/>
                        </a:rPr>
                        <a:t>◆器具備品（30万円以上/6</a:t>
                      </a:r>
                      <a:r>
                        <a:rPr sz="1600" dirty="0">
                          <a:latin typeface="メイリオ"/>
                          <a:cs typeface="メイリオ"/>
                        </a:rPr>
                        <a:t>年</a:t>
                      </a:r>
                      <a:r>
                        <a:rPr sz="1600" spc="-5" dirty="0">
                          <a:latin typeface="メイリオ"/>
                          <a:cs typeface="メイリオ"/>
                        </a:rPr>
                        <a:t>以内）</a:t>
                      </a:r>
                      <a:endParaRPr sz="1600">
                        <a:latin typeface="メイリオ"/>
                        <a:cs typeface="メイリオ"/>
                      </a:endParaRPr>
                    </a:p>
                    <a:p>
                      <a:pPr marL="300355">
                        <a:lnSpc>
                          <a:spcPct val="100000"/>
                        </a:lnSpc>
                      </a:pPr>
                      <a:r>
                        <a:rPr sz="1600" spc="-5" dirty="0">
                          <a:latin typeface="メイリオ"/>
                          <a:cs typeface="メイリオ"/>
                        </a:rPr>
                        <a:t>◆建物附属設</a:t>
                      </a:r>
                      <a:r>
                        <a:rPr sz="1600" spc="-10" dirty="0">
                          <a:latin typeface="メイリオ"/>
                          <a:cs typeface="メイリオ"/>
                        </a:rPr>
                        <a:t>備</a:t>
                      </a:r>
                      <a:r>
                        <a:rPr sz="1100" dirty="0">
                          <a:latin typeface="メイリオ"/>
                          <a:cs typeface="メイリオ"/>
                        </a:rPr>
                        <a:t>（※２）</a:t>
                      </a:r>
                      <a:r>
                        <a:rPr sz="1600" dirty="0">
                          <a:latin typeface="メイリオ"/>
                          <a:cs typeface="メイリオ"/>
                        </a:rPr>
                        <a:t>（60</a:t>
                      </a:r>
                      <a:r>
                        <a:rPr sz="1600" spc="-5" dirty="0">
                          <a:latin typeface="メイリオ"/>
                          <a:cs typeface="メイリオ"/>
                        </a:rPr>
                        <a:t>万円以上/14年</a:t>
                      </a:r>
                      <a:r>
                        <a:rPr sz="1600" dirty="0">
                          <a:latin typeface="メイリオ"/>
                          <a:cs typeface="メイリオ"/>
                        </a:rPr>
                        <a:t>以</a:t>
                      </a:r>
                      <a:r>
                        <a:rPr sz="1600" spc="-5" dirty="0">
                          <a:latin typeface="メイリオ"/>
                          <a:cs typeface="メイリオ"/>
                        </a:rPr>
                        <a:t>内）</a:t>
                      </a:r>
                      <a:endParaRPr sz="1600">
                        <a:latin typeface="メイリオ"/>
                        <a:cs typeface="メイリオ"/>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15315">
                <a:tc>
                  <a:txBody>
                    <a:bodyPr/>
                    <a:lstStyle/>
                    <a:p>
                      <a:pPr marL="10795" algn="ctr">
                        <a:lnSpc>
                          <a:spcPct val="100000"/>
                        </a:lnSpc>
                        <a:spcBef>
                          <a:spcPts val="1220"/>
                        </a:spcBef>
                      </a:pPr>
                      <a:r>
                        <a:rPr sz="1600" spc="-5" dirty="0">
                          <a:latin typeface="メイリオ"/>
                          <a:cs typeface="メイリオ"/>
                        </a:rPr>
                        <a:t>その他要件</a:t>
                      </a:r>
                      <a:endParaRPr sz="1600">
                        <a:latin typeface="メイリオ"/>
                        <a:cs typeface="メイリオ"/>
                      </a:endParaRPr>
                    </a:p>
                  </a:txBody>
                  <a:tcPr marL="0" marR="0" marT="154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L="97155">
                        <a:lnSpc>
                          <a:spcPct val="100000"/>
                        </a:lnSpc>
                        <a:spcBef>
                          <a:spcPts val="1220"/>
                        </a:spcBef>
                      </a:pPr>
                      <a:r>
                        <a:rPr sz="1600" spc="-5" dirty="0">
                          <a:latin typeface="メイリオ"/>
                          <a:cs typeface="メイリオ"/>
                        </a:rPr>
                        <a:t>生産、販売活動等の用に直接供さ</a:t>
                      </a:r>
                      <a:r>
                        <a:rPr sz="1600" dirty="0">
                          <a:latin typeface="メイリオ"/>
                          <a:cs typeface="メイリオ"/>
                        </a:rPr>
                        <a:t>れ</a:t>
                      </a:r>
                      <a:r>
                        <a:rPr sz="1600" spc="-5" dirty="0">
                          <a:latin typeface="メイリオ"/>
                          <a:cs typeface="メイリオ"/>
                        </a:rPr>
                        <a:t>るも</a:t>
                      </a:r>
                      <a:r>
                        <a:rPr sz="1600" dirty="0">
                          <a:latin typeface="メイリオ"/>
                          <a:cs typeface="メイリオ"/>
                        </a:rPr>
                        <a:t>の</a:t>
                      </a:r>
                      <a:r>
                        <a:rPr sz="1600" spc="-5" dirty="0">
                          <a:latin typeface="メイリオ"/>
                          <a:cs typeface="メイリオ"/>
                        </a:rPr>
                        <a:t>であ</a:t>
                      </a:r>
                      <a:r>
                        <a:rPr sz="1600" dirty="0">
                          <a:latin typeface="メイリオ"/>
                          <a:cs typeface="メイリオ"/>
                        </a:rPr>
                        <a:t>る</a:t>
                      </a:r>
                      <a:r>
                        <a:rPr sz="1600" spc="-5" dirty="0">
                          <a:latin typeface="メイリオ"/>
                          <a:cs typeface="メイリオ"/>
                        </a:rPr>
                        <a:t>こと</a:t>
                      </a:r>
                      <a:r>
                        <a:rPr sz="1600" dirty="0">
                          <a:latin typeface="メイリオ"/>
                          <a:cs typeface="メイリオ"/>
                        </a:rPr>
                        <a:t>/</a:t>
                      </a:r>
                      <a:r>
                        <a:rPr sz="1600" spc="-5" dirty="0">
                          <a:latin typeface="メイリオ"/>
                          <a:cs typeface="メイリオ"/>
                        </a:rPr>
                        <a:t>中古</a:t>
                      </a:r>
                      <a:r>
                        <a:rPr sz="1600" dirty="0">
                          <a:latin typeface="メイリオ"/>
                          <a:cs typeface="メイリオ"/>
                        </a:rPr>
                        <a:t>資</a:t>
                      </a:r>
                      <a:r>
                        <a:rPr sz="1600" spc="-5" dirty="0">
                          <a:latin typeface="メイリオ"/>
                          <a:cs typeface="メイリオ"/>
                        </a:rPr>
                        <a:t>産で</a:t>
                      </a:r>
                      <a:r>
                        <a:rPr sz="1600" dirty="0">
                          <a:latin typeface="メイリオ"/>
                          <a:cs typeface="メイリオ"/>
                        </a:rPr>
                        <a:t>な</a:t>
                      </a:r>
                      <a:r>
                        <a:rPr sz="1600" spc="-5" dirty="0">
                          <a:latin typeface="メイリオ"/>
                          <a:cs typeface="メイリオ"/>
                        </a:rPr>
                        <a:t>いこと</a:t>
                      </a:r>
                      <a:endParaRPr sz="1600" dirty="0">
                        <a:latin typeface="メイリオ"/>
                        <a:cs typeface="メイリオ"/>
                      </a:endParaRPr>
                    </a:p>
                  </a:txBody>
                  <a:tcPr marL="0" marR="0" marT="154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62305">
                <a:tc>
                  <a:txBody>
                    <a:bodyPr/>
                    <a:lstStyle/>
                    <a:p>
                      <a:pPr marL="12700" algn="ctr">
                        <a:lnSpc>
                          <a:spcPct val="100000"/>
                        </a:lnSpc>
                        <a:spcBef>
                          <a:spcPts val="1405"/>
                        </a:spcBef>
                      </a:pPr>
                      <a:r>
                        <a:rPr sz="1600" spc="-5" dirty="0">
                          <a:latin typeface="メイリオ"/>
                          <a:cs typeface="メイリオ"/>
                        </a:rPr>
                        <a:t>特例措置</a:t>
                      </a:r>
                      <a:endParaRPr sz="1600">
                        <a:latin typeface="メイリオ"/>
                        <a:cs typeface="メイリオ"/>
                      </a:endParaRPr>
                    </a:p>
                  </a:txBody>
                  <a:tcPr marL="0" marR="0" marT="1784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L="97155">
                        <a:lnSpc>
                          <a:spcPct val="100000"/>
                        </a:lnSpc>
                        <a:spcBef>
                          <a:spcPts val="0"/>
                        </a:spcBef>
                        <a:tabLst>
                          <a:tab pos="3347720" algn="l"/>
                        </a:tabLst>
                      </a:pPr>
                      <a:r>
                        <a:rPr lang="ja-JP" altLang="en-US" sz="1600" spc="-5" dirty="0" smtClean="0">
                          <a:latin typeface="Meiryo UI" panose="020B0604030504040204" pitchFamily="50" charset="-128"/>
                          <a:ea typeface="Meiryo UI" panose="020B0604030504040204" pitchFamily="50" charset="-128"/>
                          <a:cs typeface="メイリオ"/>
                        </a:rPr>
                        <a:t>平成</a:t>
                      </a:r>
                      <a:r>
                        <a:rPr lang="en-US" altLang="ja-JP" sz="1600" spc="-5" dirty="0" smtClean="0">
                          <a:latin typeface="Meiryo UI" panose="020B0604030504040204" pitchFamily="50" charset="-128"/>
                          <a:ea typeface="Meiryo UI" panose="020B0604030504040204" pitchFamily="50" charset="-128"/>
                          <a:cs typeface="メイリオ"/>
                        </a:rPr>
                        <a:t>32</a:t>
                      </a:r>
                      <a:r>
                        <a:rPr lang="ja-JP" altLang="en-US" sz="1600" spc="-5" dirty="0" smtClean="0">
                          <a:latin typeface="Meiryo UI" panose="020B0604030504040204" pitchFamily="50" charset="-128"/>
                          <a:ea typeface="Meiryo UI" panose="020B0604030504040204" pitchFamily="50" charset="-128"/>
                          <a:cs typeface="メイリオ"/>
                        </a:rPr>
                        <a:t>年</a:t>
                      </a:r>
                      <a:r>
                        <a:rPr lang="ja-JP" altLang="en-US" sz="1600" dirty="0" smtClean="0">
                          <a:latin typeface="Meiryo UI" panose="020B0604030504040204" pitchFamily="50" charset="-128"/>
                          <a:ea typeface="Meiryo UI" panose="020B0604030504040204" pitchFamily="50" charset="-128"/>
                          <a:cs typeface="メイリオ"/>
                        </a:rPr>
                        <a:t>度</a:t>
                      </a:r>
                      <a:r>
                        <a:rPr lang="ja-JP" altLang="en-US" sz="1600" spc="-5" dirty="0" smtClean="0">
                          <a:latin typeface="Meiryo UI" panose="020B0604030504040204" pitchFamily="50" charset="-128"/>
                          <a:ea typeface="Meiryo UI" panose="020B0604030504040204" pitchFamily="50" charset="-128"/>
                          <a:cs typeface="メイリオ"/>
                        </a:rPr>
                        <a:t>末ま</a:t>
                      </a:r>
                      <a:r>
                        <a:rPr lang="ja-JP" altLang="en-US" sz="1600" dirty="0" smtClean="0">
                          <a:latin typeface="Meiryo UI" panose="020B0604030504040204" pitchFamily="50" charset="-128"/>
                          <a:ea typeface="Meiryo UI" panose="020B0604030504040204" pitchFamily="50" charset="-128"/>
                          <a:cs typeface="メイリオ"/>
                        </a:rPr>
                        <a:t>で</a:t>
                      </a:r>
                      <a:r>
                        <a:rPr lang="ja-JP" altLang="en-US" sz="1600" spc="-5" dirty="0" smtClean="0">
                          <a:latin typeface="Meiryo UI" panose="020B0604030504040204" pitchFamily="50" charset="-128"/>
                          <a:ea typeface="Meiryo UI" panose="020B0604030504040204" pitchFamily="50" charset="-128"/>
                          <a:cs typeface="メイリオ"/>
                        </a:rPr>
                        <a:t>に新</a:t>
                      </a:r>
                      <a:r>
                        <a:rPr lang="ja-JP" altLang="en-US" sz="1600" dirty="0" smtClean="0">
                          <a:latin typeface="Meiryo UI" panose="020B0604030504040204" pitchFamily="50" charset="-128"/>
                          <a:ea typeface="Meiryo UI" panose="020B0604030504040204" pitchFamily="50" charset="-128"/>
                          <a:cs typeface="メイリオ"/>
                        </a:rPr>
                        <a:t>規</a:t>
                      </a:r>
                      <a:r>
                        <a:rPr lang="ja-JP" altLang="en-US" sz="1600" spc="-5" dirty="0" smtClean="0">
                          <a:latin typeface="Meiryo UI" panose="020B0604030504040204" pitchFamily="50" charset="-128"/>
                          <a:ea typeface="Meiryo UI" panose="020B0604030504040204" pitchFamily="50" charset="-128"/>
                          <a:cs typeface="メイリオ"/>
                        </a:rPr>
                        <a:t>取得</a:t>
                      </a:r>
                      <a:r>
                        <a:rPr lang="ja-JP" altLang="en-US" sz="1600" dirty="0" smtClean="0">
                          <a:latin typeface="Meiryo UI" panose="020B0604030504040204" pitchFamily="50" charset="-128"/>
                          <a:ea typeface="Meiryo UI" panose="020B0604030504040204" pitchFamily="50" charset="-128"/>
                          <a:cs typeface="メイリオ"/>
                        </a:rPr>
                        <a:t>さ</a:t>
                      </a:r>
                      <a:r>
                        <a:rPr lang="ja-JP" altLang="en-US" sz="1600" spc="-5" dirty="0" smtClean="0">
                          <a:latin typeface="Meiryo UI" panose="020B0604030504040204" pitchFamily="50" charset="-128"/>
                          <a:ea typeface="Meiryo UI" panose="020B0604030504040204" pitchFamily="50" charset="-128"/>
                          <a:cs typeface="メイリオ"/>
                        </a:rPr>
                        <a:t>れる</a:t>
                      </a:r>
                      <a:r>
                        <a:rPr lang="ja-JP" altLang="en-US" sz="1600" dirty="0" smtClean="0">
                          <a:latin typeface="Meiryo UI" panose="020B0604030504040204" pitchFamily="50" charset="-128"/>
                          <a:ea typeface="Meiryo UI" panose="020B0604030504040204" pitchFamily="50" charset="-128"/>
                          <a:cs typeface="メイリオ"/>
                        </a:rPr>
                        <a:t>償</a:t>
                      </a:r>
                      <a:r>
                        <a:rPr lang="ja-JP" altLang="en-US" sz="1600" spc="-5" dirty="0" smtClean="0">
                          <a:latin typeface="Meiryo UI" panose="020B0604030504040204" pitchFamily="50" charset="-128"/>
                          <a:ea typeface="Meiryo UI" panose="020B0604030504040204" pitchFamily="50" charset="-128"/>
                          <a:cs typeface="メイリオ"/>
                        </a:rPr>
                        <a:t>却資</a:t>
                      </a:r>
                      <a:r>
                        <a:rPr lang="ja-JP" altLang="en-US" sz="1600" dirty="0" smtClean="0">
                          <a:latin typeface="Meiryo UI" panose="020B0604030504040204" pitchFamily="50" charset="-128"/>
                          <a:ea typeface="Meiryo UI" panose="020B0604030504040204" pitchFamily="50" charset="-128"/>
                          <a:cs typeface="メイリオ"/>
                        </a:rPr>
                        <a:t>産</a:t>
                      </a:r>
                      <a:r>
                        <a:rPr lang="ja-JP" altLang="en-US" sz="1600" spc="-5" dirty="0" smtClean="0">
                          <a:latin typeface="Meiryo UI" panose="020B0604030504040204" pitchFamily="50" charset="-128"/>
                          <a:ea typeface="Meiryo UI" panose="020B0604030504040204" pitchFamily="50" charset="-128"/>
                          <a:cs typeface="メイリオ"/>
                        </a:rPr>
                        <a:t>に係</a:t>
                      </a:r>
                      <a:r>
                        <a:rPr lang="ja-JP" altLang="en-US" sz="1600" dirty="0" smtClean="0">
                          <a:latin typeface="Meiryo UI" panose="020B0604030504040204" pitchFamily="50" charset="-128"/>
                          <a:ea typeface="Meiryo UI" panose="020B0604030504040204" pitchFamily="50" charset="-128"/>
                          <a:cs typeface="メイリオ"/>
                        </a:rPr>
                        <a:t>る</a:t>
                      </a:r>
                      <a:r>
                        <a:rPr sz="1600" spc="-5" dirty="0" err="1" smtClean="0">
                          <a:latin typeface="Meiryo UI" panose="020B0604030504040204" pitchFamily="50" charset="-128"/>
                          <a:ea typeface="Meiryo UI" panose="020B0604030504040204" pitchFamily="50" charset="-128"/>
                          <a:cs typeface="メイリオ"/>
                        </a:rPr>
                        <a:t>固定資産税の課税標準を</a:t>
                      </a:r>
                      <a:r>
                        <a:rPr sz="1600" spc="-5" dirty="0" smtClean="0">
                          <a:latin typeface="Meiryo UI" panose="020B0604030504040204" pitchFamily="50" charset="-128"/>
                          <a:ea typeface="Meiryo UI" panose="020B0604030504040204" pitchFamily="50" charset="-128"/>
                          <a:cs typeface="メイリオ"/>
                        </a:rPr>
                        <a:t>、</a:t>
                      </a:r>
                      <a:endParaRPr lang="en-US" sz="1600" spc="-5" dirty="0" smtClean="0">
                        <a:latin typeface="Meiryo UI" panose="020B0604030504040204" pitchFamily="50" charset="-128"/>
                        <a:ea typeface="Meiryo UI" panose="020B0604030504040204" pitchFamily="50" charset="-128"/>
                        <a:cs typeface="メイリオ"/>
                      </a:endParaRPr>
                    </a:p>
                    <a:p>
                      <a:pPr marL="97155">
                        <a:lnSpc>
                          <a:spcPct val="100000"/>
                        </a:lnSpc>
                        <a:spcBef>
                          <a:spcPts val="0"/>
                        </a:spcBef>
                        <a:tabLst>
                          <a:tab pos="3347720" algn="l"/>
                        </a:tabLst>
                      </a:pPr>
                      <a:r>
                        <a:rPr sz="1600" spc="-5" dirty="0" smtClean="0">
                          <a:latin typeface="Meiryo UI" panose="020B0604030504040204" pitchFamily="50" charset="-128"/>
                          <a:ea typeface="Meiryo UI" panose="020B0604030504040204" pitchFamily="50" charset="-128"/>
                          <a:cs typeface="メイリオ"/>
                        </a:rPr>
                        <a:t>３年間ゼロ</a:t>
                      </a:r>
                      <a:r>
                        <a:rPr sz="1600" spc="-5" dirty="0">
                          <a:latin typeface="Meiryo UI" panose="020B0604030504040204" pitchFamily="50" charset="-128"/>
                          <a:ea typeface="Meiryo UI" panose="020B0604030504040204" pitchFamily="50" charset="-128"/>
                          <a:cs typeface="メイリオ"/>
                        </a:rPr>
                        <a:t>～１／２</a:t>
                      </a:r>
                      <a:r>
                        <a:rPr sz="1100" spc="-5" dirty="0">
                          <a:latin typeface="Meiryo UI" panose="020B0604030504040204" pitchFamily="50" charset="-128"/>
                          <a:ea typeface="Meiryo UI" panose="020B0604030504040204" pitchFamily="50" charset="-128"/>
                          <a:cs typeface="メイリオ"/>
                        </a:rPr>
                        <a:t>（※３）</a:t>
                      </a:r>
                      <a:r>
                        <a:rPr sz="1600" spc="-5" dirty="0">
                          <a:latin typeface="Meiryo UI" panose="020B0604030504040204" pitchFamily="50" charset="-128"/>
                          <a:ea typeface="Meiryo UI" panose="020B0604030504040204" pitchFamily="50" charset="-128"/>
                          <a:cs typeface="メイリオ"/>
                        </a:rPr>
                        <a:t>に軽減</a:t>
                      </a:r>
                      <a:endParaRPr sz="1600" dirty="0">
                        <a:latin typeface="Meiryo UI" panose="020B0604030504040204" pitchFamily="50" charset="-128"/>
                        <a:ea typeface="Meiryo UI" panose="020B0604030504040204" pitchFamily="50" charset="-128"/>
                        <a:cs typeface="メイリオ"/>
                      </a:endParaRPr>
                    </a:p>
                  </a:txBody>
                  <a:tcPr marL="0" marR="0" marT="1784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p:nvPr/>
        </p:nvSpPr>
        <p:spPr>
          <a:xfrm>
            <a:off x="423227" y="5871619"/>
            <a:ext cx="4003040" cy="666750"/>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※１</a:t>
            </a:r>
            <a:r>
              <a:rPr sz="1400" spc="-15" dirty="0">
                <a:latin typeface="メイリオ"/>
                <a:cs typeface="メイリオ"/>
              </a:rPr>
              <a:t> </a:t>
            </a:r>
            <a:r>
              <a:rPr sz="1400" dirty="0">
                <a:latin typeface="メイリオ"/>
                <a:cs typeface="メイリオ"/>
              </a:rPr>
              <a:t>市町村によって異なる</a:t>
            </a:r>
            <a:r>
              <a:rPr sz="1400" spc="-15" dirty="0">
                <a:latin typeface="メイリオ"/>
                <a:cs typeface="メイリオ"/>
              </a:rPr>
              <a:t>場</a:t>
            </a:r>
            <a:r>
              <a:rPr sz="1400" dirty="0">
                <a:latin typeface="メイリオ"/>
                <a:cs typeface="メイリオ"/>
              </a:rPr>
              <a:t>合あり</a:t>
            </a:r>
            <a:endParaRPr sz="1400">
              <a:latin typeface="メイリオ"/>
              <a:cs typeface="メイリオ"/>
            </a:endParaRPr>
          </a:p>
          <a:p>
            <a:pPr marL="12700">
              <a:lnSpc>
                <a:spcPct val="100000"/>
              </a:lnSpc>
              <a:spcBef>
                <a:spcPts val="5"/>
              </a:spcBef>
            </a:pPr>
            <a:r>
              <a:rPr sz="1400" dirty="0">
                <a:latin typeface="メイリオ"/>
                <a:cs typeface="メイリオ"/>
              </a:rPr>
              <a:t>※２</a:t>
            </a:r>
            <a:r>
              <a:rPr sz="1400" spc="-20" dirty="0">
                <a:latin typeface="メイリオ"/>
                <a:cs typeface="メイリオ"/>
              </a:rPr>
              <a:t> </a:t>
            </a:r>
            <a:r>
              <a:rPr sz="1400" dirty="0">
                <a:latin typeface="メイリオ"/>
                <a:cs typeface="メイリオ"/>
              </a:rPr>
              <a:t>家屋と一体となって効</a:t>
            </a:r>
            <a:r>
              <a:rPr sz="1400" spc="-15" dirty="0">
                <a:latin typeface="メイリオ"/>
                <a:cs typeface="メイリオ"/>
              </a:rPr>
              <a:t>用</a:t>
            </a:r>
            <a:r>
              <a:rPr sz="1400" dirty="0">
                <a:latin typeface="メイリオ"/>
                <a:cs typeface="メイリオ"/>
              </a:rPr>
              <a:t>を果</a:t>
            </a:r>
            <a:r>
              <a:rPr sz="1400" spc="-15" dirty="0">
                <a:latin typeface="メイリオ"/>
                <a:cs typeface="メイリオ"/>
              </a:rPr>
              <a:t>た</a:t>
            </a:r>
            <a:r>
              <a:rPr sz="1400" dirty="0">
                <a:latin typeface="メイリオ"/>
                <a:cs typeface="メイリオ"/>
              </a:rPr>
              <a:t>すも</a:t>
            </a:r>
            <a:r>
              <a:rPr sz="1400" spc="-15" dirty="0">
                <a:latin typeface="メイリオ"/>
                <a:cs typeface="メイリオ"/>
              </a:rPr>
              <a:t>の</a:t>
            </a:r>
            <a:r>
              <a:rPr sz="1400" dirty="0">
                <a:latin typeface="メイリオ"/>
                <a:cs typeface="メイリオ"/>
              </a:rPr>
              <a:t>を除く</a:t>
            </a:r>
            <a:endParaRPr sz="1400">
              <a:latin typeface="メイリオ"/>
              <a:cs typeface="メイリオ"/>
            </a:endParaRPr>
          </a:p>
          <a:p>
            <a:pPr marL="12700">
              <a:lnSpc>
                <a:spcPct val="100000"/>
              </a:lnSpc>
            </a:pPr>
            <a:r>
              <a:rPr sz="1400" dirty="0">
                <a:latin typeface="メイリオ"/>
                <a:cs typeface="メイリオ"/>
              </a:rPr>
              <a:t>※３</a:t>
            </a:r>
            <a:r>
              <a:rPr sz="1400" spc="-15" dirty="0">
                <a:latin typeface="メイリオ"/>
                <a:cs typeface="メイリオ"/>
              </a:rPr>
              <a:t> </a:t>
            </a:r>
            <a:r>
              <a:rPr sz="1400" dirty="0">
                <a:latin typeface="メイリオ"/>
                <a:cs typeface="メイリオ"/>
              </a:rPr>
              <a:t>市町村の条例で定める</a:t>
            </a:r>
            <a:r>
              <a:rPr sz="1400" spc="-15" dirty="0">
                <a:latin typeface="メイリオ"/>
                <a:cs typeface="メイリオ"/>
              </a:rPr>
              <a:t>割</a:t>
            </a:r>
            <a:r>
              <a:rPr sz="1400" dirty="0">
                <a:latin typeface="メイリオ"/>
                <a:cs typeface="メイリオ"/>
              </a:rPr>
              <a:t>合</a:t>
            </a:r>
            <a:endParaRPr sz="1400">
              <a:latin typeface="メイリオ"/>
              <a:cs typeface="メイリオ"/>
            </a:endParaRPr>
          </a:p>
        </p:txBody>
      </p:sp>
      <p:sp>
        <p:nvSpPr>
          <p:cNvPr id="4" name="object 4"/>
          <p:cNvSpPr txBox="1"/>
          <p:nvPr/>
        </p:nvSpPr>
        <p:spPr>
          <a:xfrm>
            <a:off x="9528075" y="6523015"/>
            <a:ext cx="3092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smtClean="0">
                <a:latin typeface="メイリオ"/>
                <a:cs typeface="メイリオ"/>
              </a:rPr>
              <a:t>45</a:t>
            </a:r>
            <a:endParaRPr sz="1800" dirty="0">
              <a:latin typeface="メイリオ"/>
              <a:cs typeface="メイリオ"/>
            </a:endParaRPr>
          </a:p>
        </p:txBody>
      </p:sp>
      <p:sp>
        <p:nvSpPr>
          <p:cNvPr id="5" name="object 5"/>
          <p:cNvSpPr txBox="1"/>
          <p:nvPr/>
        </p:nvSpPr>
        <p:spPr>
          <a:xfrm>
            <a:off x="138684" y="632459"/>
            <a:ext cx="9505315" cy="772795"/>
          </a:xfrm>
          <a:prstGeom prst="rect">
            <a:avLst/>
          </a:prstGeom>
          <a:solidFill>
            <a:srgbClr val="99D6EC"/>
          </a:solidFill>
        </p:spPr>
        <p:txBody>
          <a:bodyPr vert="horz" wrap="square" lIns="0" tIns="73025" rIns="0" bIns="0" rtlCol="0">
            <a:spAutoFit/>
          </a:bodyPr>
          <a:lstStyle/>
          <a:p>
            <a:pPr marL="558165" marR="252095" indent="-342900">
              <a:lnSpc>
                <a:spcPct val="100000"/>
              </a:lnSpc>
              <a:spcBef>
                <a:spcPts val="575"/>
              </a:spcBef>
              <a:buClr>
                <a:srgbClr val="002060"/>
              </a:buClr>
              <a:buFont typeface="Wingdings"/>
              <a:buChar char=""/>
              <a:tabLst>
                <a:tab pos="558165" algn="l"/>
                <a:tab pos="558800" algn="l"/>
              </a:tabLst>
            </a:pPr>
            <a:r>
              <a:rPr sz="1800" b="1" u="sng" dirty="0">
                <a:uFill>
                  <a:solidFill>
                    <a:srgbClr val="000000"/>
                  </a:solidFill>
                </a:uFill>
                <a:latin typeface="メイリオ"/>
                <a:cs typeface="メイリオ"/>
              </a:rPr>
              <a:t>先端設備等導入計画の認定を受けた中小企業</a:t>
            </a:r>
            <a:r>
              <a:rPr sz="1800" dirty="0">
                <a:latin typeface="メイリオ"/>
                <a:cs typeface="メイリオ"/>
              </a:rPr>
              <a:t>のうち、以下の一定の要件を満たした場 合、</a:t>
            </a:r>
            <a:r>
              <a:rPr sz="1800" b="1" u="sng" dirty="0">
                <a:uFill>
                  <a:solidFill>
                    <a:srgbClr val="000000"/>
                  </a:solidFill>
                </a:uFill>
                <a:latin typeface="メイリオ"/>
                <a:cs typeface="メイリオ"/>
              </a:rPr>
              <a:t>地方税法において固定資産税の特例</a:t>
            </a:r>
            <a:r>
              <a:rPr sz="1800" dirty="0">
                <a:latin typeface="メイリオ"/>
                <a:cs typeface="メイリオ"/>
              </a:rPr>
              <a:t>を受けることができる。</a:t>
            </a:r>
            <a:endParaRPr sz="1800">
              <a:latin typeface="メイリオ"/>
              <a:cs typeface="メイリオ"/>
            </a:endParaRPr>
          </a:p>
        </p:txBody>
      </p:sp>
      <p:sp>
        <p:nvSpPr>
          <p:cNvPr id="6" name="object 6"/>
          <p:cNvSpPr txBox="1">
            <a:spLocks noGrp="1"/>
          </p:cNvSpPr>
          <p:nvPr>
            <p:ph type="title"/>
          </p:nvPr>
        </p:nvSpPr>
        <p:spPr>
          <a:xfrm>
            <a:off x="431800" y="212799"/>
            <a:ext cx="45974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latin typeface="メイリオ" panose="020B0604030504040204" pitchFamily="50" charset="-128"/>
                <a:ea typeface="メイリオ" panose="020B0604030504040204" pitchFamily="50" charset="-128"/>
              </a:rPr>
              <a:t>施策②</a:t>
            </a:r>
            <a:r>
              <a:rPr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７</a:t>
            </a:r>
            <a:r>
              <a:rPr sz="2000" dirty="0">
                <a:latin typeface="メイリオ" panose="020B0604030504040204" pitchFamily="50" charset="-128"/>
                <a:ea typeface="メイリオ" panose="020B0604030504040204" pitchFamily="50" charset="-128"/>
              </a:rPr>
              <a:t>	固定資産税ゼロ措置</a:t>
            </a:r>
          </a:p>
        </p:txBody>
      </p:sp>
      <p:sp>
        <p:nvSpPr>
          <p:cNvPr id="7" name="object 7"/>
          <p:cNvSpPr txBox="1"/>
          <p:nvPr/>
        </p:nvSpPr>
        <p:spPr>
          <a:xfrm>
            <a:off x="5889497" y="67818"/>
            <a:ext cx="3816350" cy="342900"/>
          </a:xfrm>
          <a:prstGeom prst="rect">
            <a:avLst/>
          </a:prstGeom>
          <a:ln w="28955">
            <a:solidFill>
              <a:srgbClr val="000000"/>
            </a:solidFill>
          </a:ln>
        </p:spPr>
        <p:txBody>
          <a:bodyPr vert="horz" wrap="square" lIns="0" tIns="36830" rIns="0" bIns="0" rtlCol="0">
            <a:spAutoFit/>
          </a:bodyPr>
          <a:lstStyle/>
          <a:p>
            <a:pPr marL="90805">
              <a:lnSpc>
                <a:spcPct val="100000"/>
              </a:lnSpc>
              <a:spcBef>
                <a:spcPts val="290"/>
              </a:spcBef>
              <a:tabLst>
                <a:tab pos="1512570" algn="l"/>
              </a:tabLst>
            </a:pPr>
            <a:r>
              <a:rPr sz="1400" b="1" dirty="0">
                <a:latin typeface="メイリオ"/>
                <a:cs typeface="メイリオ"/>
              </a:rPr>
              <a:t>お問い合わせ先	</a:t>
            </a:r>
            <a:r>
              <a:rPr sz="1400" b="1" dirty="0">
                <a:solidFill>
                  <a:srgbClr val="FF0000"/>
                </a:solidFill>
                <a:latin typeface="メイリオ"/>
                <a:cs typeface="メイリオ"/>
              </a:rPr>
              <a:t>設備を導入する市区町村</a:t>
            </a:r>
            <a:endParaRPr sz="1400">
              <a:latin typeface="メイリオ"/>
              <a:cs typeface="メイリオ"/>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14" y="178175"/>
            <a:ext cx="7340600" cy="391160"/>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dirty="0" err="1" smtClean="0"/>
              <a:t>固定資産税ゼロ措置</a:t>
            </a:r>
            <a:r>
              <a:rPr dirty="0" err="1"/>
              <a:t>（これまでの成果</a:t>
            </a:r>
            <a:r>
              <a:rPr dirty="0"/>
              <a:t>）</a:t>
            </a:r>
          </a:p>
        </p:txBody>
      </p:sp>
      <p:sp>
        <p:nvSpPr>
          <p:cNvPr id="3" name="object 3"/>
          <p:cNvSpPr/>
          <p:nvPr/>
        </p:nvSpPr>
        <p:spPr>
          <a:xfrm>
            <a:off x="201929" y="1125470"/>
            <a:ext cx="4680585" cy="2159635"/>
          </a:xfrm>
          <a:custGeom>
            <a:avLst/>
            <a:gdLst/>
            <a:ahLst/>
            <a:cxnLst/>
            <a:rect l="l" t="t" r="r" b="b"/>
            <a:pathLst>
              <a:path w="4680585" h="2159635">
                <a:moveTo>
                  <a:pt x="0" y="359930"/>
                </a:moveTo>
                <a:lnTo>
                  <a:pt x="3285" y="311091"/>
                </a:lnTo>
                <a:lnTo>
                  <a:pt x="12857" y="264248"/>
                </a:lnTo>
                <a:lnTo>
                  <a:pt x="28285" y="219831"/>
                </a:lnTo>
                <a:lnTo>
                  <a:pt x="49141" y="178268"/>
                </a:lnTo>
                <a:lnTo>
                  <a:pt x="74997" y="139989"/>
                </a:lnTo>
                <a:lnTo>
                  <a:pt x="105422" y="105422"/>
                </a:lnTo>
                <a:lnTo>
                  <a:pt x="139989" y="74997"/>
                </a:lnTo>
                <a:lnTo>
                  <a:pt x="178268" y="49141"/>
                </a:lnTo>
                <a:lnTo>
                  <a:pt x="219831" y="28285"/>
                </a:lnTo>
                <a:lnTo>
                  <a:pt x="264248" y="12857"/>
                </a:lnTo>
                <a:lnTo>
                  <a:pt x="311091" y="3285"/>
                </a:lnTo>
                <a:lnTo>
                  <a:pt x="359930" y="0"/>
                </a:lnTo>
                <a:lnTo>
                  <a:pt x="4320273" y="0"/>
                </a:lnTo>
                <a:lnTo>
                  <a:pt x="4369112" y="3285"/>
                </a:lnTo>
                <a:lnTo>
                  <a:pt x="4415955" y="12857"/>
                </a:lnTo>
                <a:lnTo>
                  <a:pt x="4460372" y="28285"/>
                </a:lnTo>
                <a:lnTo>
                  <a:pt x="4501935" y="49141"/>
                </a:lnTo>
                <a:lnTo>
                  <a:pt x="4540214" y="74997"/>
                </a:lnTo>
                <a:lnTo>
                  <a:pt x="4574781" y="105422"/>
                </a:lnTo>
                <a:lnTo>
                  <a:pt x="4605206" y="139989"/>
                </a:lnTo>
                <a:lnTo>
                  <a:pt x="4631062" y="178268"/>
                </a:lnTo>
                <a:lnTo>
                  <a:pt x="4651918" y="219831"/>
                </a:lnTo>
                <a:lnTo>
                  <a:pt x="4667346" y="264248"/>
                </a:lnTo>
                <a:lnTo>
                  <a:pt x="4676918" y="311091"/>
                </a:lnTo>
                <a:lnTo>
                  <a:pt x="4680204" y="359930"/>
                </a:lnTo>
                <a:lnTo>
                  <a:pt x="4680204" y="1799589"/>
                </a:lnTo>
                <a:lnTo>
                  <a:pt x="4676918" y="1848429"/>
                </a:lnTo>
                <a:lnTo>
                  <a:pt x="4667346" y="1895271"/>
                </a:lnTo>
                <a:lnTo>
                  <a:pt x="4651918" y="1939687"/>
                </a:lnTo>
                <a:lnTo>
                  <a:pt x="4631062" y="1981248"/>
                </a:lnTo>
                <a:lnTo>
                  <a:pt x="4605206" y="2019526"/>
                </a:lnTo>
                <a:lnTo>
                  <a:pt x="4574781" y="2054091"/>
                </a:lnTo>
                <a:lnTo>
                  <a:pt x="4540214" y="2084515"/>
                </a:lnTo>
                <a:lnTo>
                  <a:pt x="4501935" y="2110369"/>
                </a:lnTo>
                <a:lnTo>
                  <a:pt x="4460372" y="2131224"/>
                </a:lnTo>
                <a:lnTo>
                  <a:pt x="4415955" y="2146651"/>
                </a:lnTo>
                <a:lnTo>
                  <a:pt x="4369112" y="2156222"/>
                </a:lnTo>
                <a:lnTo>
                  <a:pt x="4320273" y="2159508"/>
                </a:lnTo>
                <a:lnTo>
                  <a:pt x="359930" y="2159508"/>
                </a:lnTo>
                <a:lnTo>
                  <a:pt x="311091" y="2156222"/>
                </a:lnTo>
                <a:lnTo>
                  <a:pt x="264248" y="2146651"/>
                </a:lnTo>
                <a:lnTo>
                  <a:pt x="219831" y="2131224"/>
                </a:lnTo>
                <a:lnTo>
                  <a:pt x="178268" y="2110369"/>
                </a:lnTo>
                <a:lnTo>
                  <a:pt x="139989" y="2084515"/>
                </a:lnTo>
                <a:lnTo>
                  <a:pt x="105422" y="2054091"/>
                </a:lnTo>
                <a:lnTo>
                  <a:pt x="74997" y="2019526"/>
                </a:lnTo>
                <a:lnTo>
                  <a:pt x="49141" y="1981248"/>
                </a:lnTo>
                <a:lnTo>
                  <a:pt x="28285" y="1939687"/>
                </a:lnTo>
                <a:lnTo>
                  <a:pt x="12857" y="1895271"/>
                </a:lnTo>
                <a:lnTo>
                  <a:pt x="3285" y="1848429"/>
                </a:lnTo>
                <a:lnTo>
                  <a:pt x="0" y="1799589"/>
                </a:lnTo>
                <a:lnTo>
                  <a:pt x="0" y="359930"/>
                </a:lnTo>
                <a:close/>
              </a:path>
            </a:pathLst>
          </a:custGeom>
          <a:ln w="38099">
            <a:solidFill>
              <a:srgbClr val="C0C0C0"/>
            </a:solidFill>
          </a:ln>
        </p:spPr>
        <p:txBody>
          <a:bodyPr wrap="square" lIns="0" tIns="0" rIns="0" bIns="0" rtlCol="0"/>
          <a:lstStyle/>
          <a:p>
            <a:endParaRPr/>
          </a:p>
        </p:txBody>
      </p:sp>
      <p:sp>
        <p:nvSpPr>
          <p:cNvPr id="4" name="object 4"/>
          <p:cNvSpPr/>
          <p:nvPr/>
        </p:nvSpPr>
        <p:spPr>
          <a:xfrm>
            <a:off x="5026914" y="1125470"/>
            <a:ext cx="4680585" cy="2159635"/>
          </a:xfrm>
          <a:custGeom>
            <a:avLst/>
            <a:gdLst/>
            <a:ahLst/>
            <a:cxnLst/>
            <a:rect l="l" t="t" r="r" b="b"/>
            <a:pathLst>
              <a:path w="4680584" h="2159635">
                <a:moveTo>
                  <a:pt x="0" y="359930"/>
                </a:moveTo>
                <a:lnTo>
                  <a:pt x="3285" y="311091"/>
                </a:lnTo>
                <a:lnTo>
                  <a:pt x="12857" y="264248"/>
                </a:lnTo>
                <a:lnTo>
                  <a:pt x="28285" y="219831"/>
                </a:lnTo>
                <a:lnTo>
                  <a:pt x="49141" y="178268"/>
                </a:lnTo>
                <a:lnTo>
                  <a:pt x="74997" y="139989"/>
                </a:lnTo>
                <a:lnTo>
                  <a:pt x="105422" y="105422"/>
                </a:lnTo>
                <a:lnTo>
                  <a:pt x="139989" y="74997"/>
                </a:lnTo>
                <a:lnTo>
                  <a:pt x="178268" y="49141"/>
                </a:lnTo>
                <a:lnTo>
                  <a:pt x="219831" y="28285"/>
                </a:lnTo>
                <a:lnTo>
                  <a:pt x="264248" y="12857"/>
                </a:lnTo>
                <a:lnTo>
                  <a:pt x="311091" y="3285"/>
                </a:lnTo>
                <a:lnTo>
                  <a:pt x="359930" y="0"/>
                </a:lnTo>
                <a:lnTo>
                  <a:pt x="4320273" y="0"/>
                </a:lnTo>
                <a:lnTo>
                  <a:pt x="4369112" y="3285"/>
                </a:lnTo>
                <a:lnTo>
                  <a:pt x="4415955" y="12857"/>
                </a:lnTo>
                <a:lnTo>
                  <a:pt x="4460372" y="28285"/>
                </a:lnTo>
                <a:lnTo>
                  <a:pt x="4501935" y="49141"/>
                </a:lnTo>
                <a:lnTo>
                  <a:pt x="4540214" y="74997"/>
                </a:lnTo>
                <a:lnTo>
                  <a:pt x="4574781" y="105422"/>
                </a:lnTo>
                <a:lnTo>
                  <a:pt x="4605206" y="139989"/>
                </a:lnTo>
                <a:lnTo>
                  <a:pt x="4631062" y="178268"/>
                </a:lnTo>
                <a:lnTo>
                  <a:pt x="4651918" y="219831"/>
                </a:lnTo>
                <a:lnTo>
                  <a:pt x="4667346" y="264248"/>
                </a:lnTo>
                <a:lnTo>
                  <a:pt x="4676918" y="311091"/>
                </a:lnTo>
                <a:lnTo>
                  <a:pt x="4680204" y="359930"/>
                </a:lnTo>
                <a:lnTo>
                  <a:pt x="4680204" y="1799589"/>
                </a:lnTo>
                <a:lnTo>
                  <a:pt x="4676918" y="1848429"/>
                </a:lnTo>
                <a:lnTo>
                  <a:pt x="4667346" y="1895271"/>
                </a:lnTo>
                <a:lnTo>
                  <a:pt x="4651918" y="1939687"/>
                </a:lnTo>
                <a:lnTo>
                  <a:pt x="4631062" y="1981248"/>
                </a:lnTo>
                <a:lnTo>
                  <a:pt x="4605206" y="2019526"/>
                </a:lnTo>
                <a:lnTo>
                  <a:pt x="4574781" y="2054091"/>
                </a:lnTo>
                <a:lnTo>
                  <a:pt x="4540214" y="2084515"/>
                </a:lnTo>
                <a:lnTo>
                  <a:pt x="4501935" y="2110369"/>
                </a:lnTo>
                <a:lnTo>
                  <a:pt x="4460372" y="2131224"/>
                </a:lnTo>
                <a:lnTo>
                  <a:pt x="4415955" y="2146651"/>
                </a:lnTo>
                <a:lnTo>
                  <a:pt x="4369112" y="2156222"/>
                </a:lnTo>
                <a:lnTo>
                  <a:pt x="4320273" y="2159508"/>
                </a:lnTo>
                <a:lnTo>
                  <a:pt x="359930" y="2159508"/>
                </a:lnTo>
                <a:lnTo>
                  <a:pt x="311091" y="2156222"/>
                </a:lnTo>
                <a:lnTo>
                  <a:pt x="264248" y="2146651"/>
                </a:lnTo>
                <a:lnTo>
                  <a:pt x="219831" y="2131224"/>
                </a:lnTo>
                <a:lnTo>
                  <a:pt x="178268" y="2110369"/>
                </a:lnTo>
                <a:lnTo>
                  <a:pt x="139989" y="2084515"/>
                </a:lnTo>
                <a:lnTo>
                  <a:pt x="105422" y="2054091"/>
                </a:lnTo>
                <a:lnTo>
                  <a:pt x="74997" y="2019526"/>
                </a:lnTo>
                <a:lnTo>
                  <a:pt x="49141" y="1981248"/>
                </a:lnTo>
                <a:lnTo>
                  <a:pt x="28285" y="1939687"/>
                </a:lnTo>
                <a:lnTo>
                  <a:pt x="12857" y="1895271"/>
                </a:lnTo>
                <a:lnTo>
                  <a:pt x="3285" y="1848429"/>
                </a:lnTo>
                <a:lnTo>
                  <a:pt x="0" y="1799589"/>
                </a:lnTo>
                <a:lnTo>
                  <a:pt x="0" y="359930"/>
                </a:lnTo>
                <a:close/>
              </a:path>
            </a:pathLst>
          </a:custGeom>
          <a:ln w="38100">
            <a:solidFill>
              <a:srgbClr val="C0C0C0"/>
            </a:solidFill>
          </a:ln>
        </p:spPr>
        <p:txBody>
          <a:bodyPr wrap="square" lIns="0" tIns="0" rIns="0" bIns="0" rtlCol="0"/>
          <a:lstStyle/>
          <a:p>
            <a:endParaRPr/>
          </a:p>
        </p:txBody>
      </p:sp>
      <p:sp>
        <p:nvSpPr>
          <p:cNvPr id="5" name="object 5"/>
          <p:cNvSpPr/>
          <p:nvPr/>
        </p:nvSpPr>
        <p:spPr>
          <a:xfrm>
            <a:off x="489204" y="1952244"/>
            <a:ext cx="719327" cy="6720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457444" y="1974303"/>
            <a:ext cx="719327" cy="6606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01929" y="3771134"/>
            <a:ext cx="4680585" cy="2159635"/>
          </a:xfrm>
          <a:custGeom>
            <a:avLst/>
            <a:gdLst/>
            <a:ahLst/>
            <a:cxnLst/>
            <a:rect l="l" t="t" r="r" b="b"/>
            <a:pathLst>
              <a:path w="4680585" h="2159635">
                <a:moveTo>
                  <a:pt x="0" y="359930"/>
                </a:moveTo>
                <a:lnTo>
                  <a:pt x="3285" y="311091"/>
                </a:lnTo>
                <a:lnTo>
                  <a:pt x="12857" y="264248"/>
                </a:lnTo>
                <a:lnTo>
                  <a:pt x="28285" y="219831"/>
                </a:lnTo>
                <a:lnTo>
                  <a:pt x="49141" y="178268"/>
                </a:lnTo>
                <a:lnTo>
                  <a:pt x="74997" y="139989"/>
                </a:lnTo>
                <a:lnTo>
                  <a:pt x="105422" y="105422"/>
                </a:lnTo>
                <a:lnTo>
                  <a:pt x="139989" y="74997"/>
                </a:lnTo>
                <a:lnTo>
                  <a:pt x="178268" y="49141"/>
                </a:lnTo>
                <a:lnTo>
                  <a:pt x="219831" y="28285"/>
                </a:lnTo>
                <a:lnTo>
                  <a:pt x="264248" y="12857"/>
                </a:lnTo>
                <a:lnTo>
                  <a:pt x="311091" y="3285"/>
                </a:lnTo>
                <a:lnTo>
                  <a:pt x="359930" y="0"/>
                </a:lnTo>
                <a:lnTo>
                  <a:pt x="4320273" y="0"/>
                </a:lnTo>
                <a:lnTo>
                  <a:pt x="4369112" y="3285"/>
                </a:lnTo>
                <a:lnTo>
                  <a:pt x="4415955" y="12857"/>
                </a:lnTo>
                <a:lnTo>
                  <a:pt x="4460372" y="28285"/>
                </a:lnTo>
                <a:lnTo>
                  <a:pt x="4501935" y="49141"/>
                </a:lnTo>
                <a:lnTo>
                  <a:pt x="4540214" y="74997"/>
                </a:lnTo>
                <a:lnTo>
                  <a:pt x="4574781" y="105422"/>
                </a:lnTo>
                <a:lnTo>
                  <a:pt x="4605206" y="139989"/>
                </a:lnTo>
                <a:lnTo>
                  <a:pt x="4631062" y="178268"/>
                </a:lnTo>
                <a:lnTo>
                  <a:pt x="4651918" y="219831"/>
                </a:lnTo>
                <a:lnTo>
                  <a:pt x="4667346" y="264248"/>
                </a:lnTo>
                <a:lnTo>
                  <a:pt x="4676918" y="311091"/>
                </a:lnTo>
                <a:lnTo>
                  <a:pt x="4680204" y="359930"/>
                </a:lnTo>
                <a:lnTo>
                  <a:pt x="4680204" y="1799589"/>
                </a:lnTo>
                <a:lnTo>
                  <a:pt x="4676918" y="1848429"/>
                </a:lnTo>
                <a:lnTo>
                  <a:pt x="4667346" y="1895271"/>
                </a:lnTo>
                <a:lnTo>
                  <a:pt x="4651918" y="1939687"/>
                </a:lnTo>
                <a:lnTo>
                  <a:pt x="4631062" y="1981248"/>
                </a:lnTo>
                <a:lnTo>
                  <a:pt x="4605206" y="2019526"/>
                </a:lnTo>
                <a:lnTo>
                  <a:pt x="4574781" y="2054091"/>
                </a:lnTo>
                <a:lnTo>
                  <a:pt x="4540214" y="2084515"/>
                </a:lnTo>
                <a:lnTo>
                  <a:pt x="4501935" y="2110369"/>
                </a:lnTo>
                <a:lnTo>
                  <a:pt x="4460372" y="2131224"/>
                </a:lnTo>
                <a:lnTo>
                  <a:pt x="4415955" y="2146651"/>
                </a:lnTo>
                <a:lnTo>
                  <a:pt x="4369112" y="2156222"/>
                </a:lnTo>
                <a:lnTo>
                  <a:pt x="4320273" y="2159508"/>
                </a:lnTo>
                <a:lnTo>
                  <a:pt x="359930" y="2159508"/>
                </a:lnTo>
                <a:lnTo>
                  <a:pt x="311091" y="2156222"/>
                </a:lnTo>
                <a:lnTo>
                  <a:pt x="264248" y="2146651"/>
                </a:lnTo>
                <a:lnTo>
                  <a:pt x="219831" y="2131224"/>
                </a:lnTo>
                <a:lnTo>
                  <a:pt x="178268" y="2110369"/>
                </a:lnTo>
                <a:lnTo>
                  <a:pt x="139989" y="2084515"/>
                </a:lnTo>
                <a:lnTo>
                  <a:pt x="105422" y="2054091"/>
                </a:lnTo>
                <a:lnTo>
                  <a:pt x="74997" y="2019526"/>
                </a:lnTo>
                <a:lnTo>
                  <a:pt x="49141" y="1981248"/>
                </a:lnTo>
                <a:lnTo>
                  <a:pt x="28285" y="1939687"/>
                </a:lnTo>
                <a:lnTo>
                  <a:pt x="12857" y="1895271"/>
                </a:lnTo>
                <a:lnTo>
                  <a:pt x="3285" y="1848429"/>
                </a:lnTo>
                <a:lnTo>
                  <a:pt x="0" y="1799589"/>
                </a:lnTo>
                <a:lnTo>
                  <a:pt x="0" y="359930"/>
                </a:lnTo>
                <a:close/>
              </a:path>
            </a:pathLst>
          </a:custGeom>
          <a:ln w="38099">
            <a:solidFill>
              <a:srgbClr val="C0C0C0"/>
            </a:solidFill>
          </a:ln>
        </p:spPr>
        <p:txBody>
          <a:bodyPr wrap="square" lIns="0" tIns="0" rIns="0" bIns="0" rtlCol="0"/>
          <a:lstStyle/>
          <a:p>
            <a:endParaRPr/>
          </a:p>
        </p:txBody>
      </p:sp>
      <p:sp>
        <p:nvSpPr>
          <p:cNvPr id="8" name="object 8"/>
          <p:cNvSpPr txBox="1"/>
          <p:nvPr/>
        </p:nvSpPr>
        <p:spPr>
          <a:xfrm>
            <a:off x="1718409" y="3873511"/>
            <a:ext cx="1644650" cy="299720"/>
          </a:xfrm>
          <a:prstGeom prst="rect">
            <a:avLst/>
          </a:prstGeom>
        </p:spPr>
        <p:txBody>
          <a:bodyPr vert="horz" wrap="square" lIns="0" tIns="12700" rIns="0" bIns="0" rtlCol="0">
            <a:spAutoFit/>
          </a:bodyPr>
          <a:lstStyle/>
          <a:p>
            <a:pPr marL="12700">
              <a:lnSpc>
                <a:spcPct val="100000"/>
              </a:lnSpc>
              <a:spcBef>
                <a:spcPts val="100"/>
              </a:spcBef>
            </a:pPr>
            <a:r>
              <a:rPr sz="1800" b="1" u="sng" dirty="0">
                <a:uFill>
                  <a:solidFill>
                    <a:srgbClr val="000000"/>
                  </a:solidFill>
                </a:uFill>
                <a:latin typeface="メイリオ"/>
                <a:cs typeface="メイリオ"/>
              </a:rPr>
              <a:t>総設備投資額</a:t>
            </a:r>
            <a:r>
              <a:rPr sz="1800" baseline="25462" dirty="0">
                <a:latin typeface="メイリオ"/>
                <a:cs typeface="メイリオ"/>
              </a:rPr>
              <a:t>※3</a:t>
            </a:r>
            <a:endParaRPr sz="1800" baseline="25462">
              <a:latin typeface="メイリオ"/>
              <a:cs typeface="メイリオ"/>
            </a:endParaRPr>
          </a:p>
        </p:txBody>
      </p:sp>
      <p:sp>
        <p:nvSpPr>
          <p:cNvPr id="9" name="object 9"/>
          <p:cNvSpPr/>
          <p:nvPr/>
        </p:nvSpPr>
        <p:spPr>
          <a:xfrm>
            <a:off x="560832" y="4821109"/>
            <a:ext cx="719327" cy="65919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026914" y="3771134"/>
            <a:ext cx="4680585" cy="2159635"/>
          </a:xfrm>
          <a:custGeom>
            <a:avLst/>
            <a:gdLst/>
            <a:ahLst/>
            <a:cxnLst/>
            <a:rect l="l" t="t" r="r" b="b"/>
            <a:pathLst>
              <a:path w="4680584" h="2159635">
                <a:moveTo>
                  <a:pt x="0" y="359930"/>
                </a:moveTo>
                <a:lnTo>
                  <a:pt x="3285" y="311091"/>
                </a:lnTo>
                <a:lnTo>
                  <a:pt x="12857" y="264248"/>
                </a:lnTo>
                <a:lnTo>
                  <a:pt x="28285" y="219831"/>
                </a:lnTo>
                <a:lnTo>
                  <a:pt x="49141" y="178268"/>
                </a:lnTo>
                <a:lnTo>
                  <a:pt x="74997" y="139989"/>
                </a:lnTo>
                <a:lnTo>
                  <a:pt x="105422" y="105422"/>
                </a:lnTo>
                <a:lnTo>
                  <a:pt x="139989" y="74997"/>
                </a:lnTo>
                <a:lnTo>
                  <a:pt x="178268" y="49141"/>
                </a:lnTo>
                <a:lnTo>
                  <a:pt x="219831" y="28285"/>
                </a:lnTo>
                <a:lnTo>
                  <a:pt x="264248" y="12857"/>
                </a:lnTo>
                <a:lnTo>
                  <a:pt x="311091" y="3285"/>
                </a:lnTo>
                <a:lnTo>
                  <a:pt x="359930" y="0"/>
                </a:lnTo>
                <a:lnTo>
                  <a:pt x="4320273" y="0"/>
                </a:lnTo>
                <a:lnTo>
                  <a:pt x="4369112" y="3285"/>
                </a:lnTo>
                <a:lnTo>
                  <a:pt x="4415955" y="12857"/>
                </a:lnTo>
                <a:lnTo>
                  <a:pt x="4460372" y="28285"/>
                </a:lnTo>
                <a:lnTo>
                  <a:pt x="4501935" y="49141"/>
                </a:lnTo>
                <a:lnTo>
                  <a:pt x="4540214" y="74997"/>
                </a:lnTo>
                <a:lnTo>
                  <a:pt x="4574781" y="105422"/>
                </a:lnTo>
                <a:lnTo>
                  <a:pt x="4605206" y="139989"/>
                </a:lnTo>
                <a:lnTo>
                  <a:pt x="4631062" y="178268"/>
                </a:lnTo>
                <a:lnTo>
                  <a:pt x="4651918" y="219831"/>
                </a:lnTo>
                <a:lnTo>
                  <a:pt x="4667346" y="264248"/>
                </a:lnTo>
                <a:lnTo>
                  <a:pt x="4676918" y="311091"/>
                </a:lnTo>
                <a:lnTo>
                  <a:pt x="4680204" y="359930"/>
                </a:lnTo>
                <a:lnTo>
                  <a:pt x="4680204" y="1799589"/>
                </a:lnTo>
                <a:lnTo>
                  <a:pt x="4676918" y="1848429"/>
                </a:lnTo>
                <a:lnTo>
                  <a:pt x="4667346" y="1895271"/>
                </a:lnTo>
                <a:lnTo>
                  <a:pt x="4651918" y="1939687"/>
                </a:lnTo>
                <a:lnTo>
                  <a:pt x="4631062" y="1981248"/>
                </a:lnTo>
                <a:lnTo>
                  <a:pt x="4605206" y="2019526"/>
                </a:lnTo>
                <a:lnTo>
                  <a:pt x="4574781" y="2054091"/>
                </a:lnTo>
                <a:lnTo>
                  <a:pt x="4540214" y="2084515"/>
                </a:lnTo>
                <a:lnTo>
                  <a:pt x="4501935" y="2110369"/>
                </a:lnTo>
                <a:lnTo>
                  <a:pt x="4460372" y="2131224"/>
                </a:lnTo>
                <a:lnTo>
                  <a:pt x="4415955" y="2146651"/>
                </a:lnTo>
                <a:lnTo>
                  <a:pt x="4369112" y="2156222"/>
                </a:lnTo>
                <a:lnTo>
                  <a:pt x="4320273" y="2159508"/>
                </a:lnTo>
                <a:lnTo>
                  <a:pt x="359930" y="2159508"/>
                </a:lnTo>
                <a:lnTo>
                  <a:pt x="311091" y="2156222"/>
                </a:lnTo>
                <a:lnTo>
                  <a:pt x="264248" y="2146651"/>
                </a:lnTo>
                <a:lnTo>
                  <a:pt x="219831" y="2131224"/>
                </a:lnTo>
                <a:lnTo>
                  <a:pt x="178268" y="2110369"/>
                </a:lnTo>
                <a:lnTo>
                  <a:pt x="139989" y="2084515"/>
                </a:lnTo>
                <a:lnTo>
                  <a:pt x="105422" y="2054091"/>
                </a:lnTo>
                <a:lnTo>
                  <a:pt x="74997" y="2019526"/>
                </a:lnTo>
                <a:lnTo>
                  <a:pt x="49141" y="1981248"/>
                </a:lnTo>
                <a:lnTo>
                  <a:pt x="28285" y="1939687"/>
                </a:lnTo>
                <a:lnTo>
                  <a:pt x="12857" y="1895271"/>
                </a:lnTo>
                <a:lnTo>
                  <a:pt x="3285" y="1848429"/>
                </a:lnTo>
                <a:lnTo>
                  <a:pt x="0" y="1799589"/>
                </a:lnTo>
                <a:lnTo>
                  <a:pt x="0" y="359930"/>
                </a:lnTo>
                <a:close/>
              </a:path>
            </a:pathLst>
          </a:custGeom>
          <a:ln w="38100">
            <a:solidFill>
              <a:srgbClr val="C0C0C0"/>
            </a:solidFill>
          </a:ln>
        </p:spPr>
        <p:txBody>
          <a:bodyPr wrap="square" lIns="0" tIns="0" rIns="0" bIns="0" rtlCol="0"/>
          <a:lstStyle/>
          <a:p>
            <a:endParaRPr/>
          </a:p>
        </p:txBody>
      </p:sp>
      <p:sp>
        <p:nvSpPr>
          <p:cNvPr id="11" name="object 11"/>
          <p:cNvSpPr txBox="1"/>
          <p:nvPr/>
        </p:nvSpPr>
        <p:spPr>
          <a:xfrm>
            <a:off x="5628991" y="3873511"/>
            <a:ext cx="3473450" cy="299720"/>
          </a:xfrm>
          <a:prstGeom prst="rect">
            <a:avLst/>
          </a:prstGeom>
        </p:spPr>
        <p:txBody>
          <a:bodyPr vert="horz" wrap="square" lIns="0" tIns="12700" rIns="0" bIns="0" rtlCol="0">
            <a:spAutoFit/>
          </a:bodyPr>
          <a:lstStyle/>
          <a:p>
            <a:pPr marL="12700">
              <a:lnSpc>
                <a:spcPct val="100000"/>
              </a:lnSpc>
              <a:spcBef>
                <a:spcPts val="100"/>
              </a:spcBef>
            </a:pPr>
            <a:r>
              <a:rPr sz="1800" b="1" u="sng" dirty="0">
                <a:uFill>
                  <a:solidFill>
                    <a:srgbClr val="000000"/>
                  </a:solidFill>
                </a:uFill>
                <a:latin typeface="メイリオ"/>
                <a:cs typeface="メイリオ"/>
              </a:rPr>
              <a:t>中小企業１社あたり設備投資額</a:t>
            </a:r>
            <a:r>
              <a:rPr sz="1800" baseline="25462" dirty="0">
                <a:latin typeface="メイリオ"/>
                <a:cs typeface="メイリオ"/>
              </a:rPr>
              <a:t>※4</a:t>
            </a:r>
            <a:endParaRPr sz="1800" baseline="25462">
              <a:latin typeface="メイリオ"/>
              <a:cs typeface="メイリオ"/>
            </a:endParaRPr>
          </a:p>
        </p:txBody>
      </p:sp>
      <p:sp>
        <p:nvSpPr>
          <p:cNvPr id="12" name="object 12"/>
          <p:cNvSpPr/>
          <p:nvPr/>
        </p:nvSpPr>
        <p:spPr>
          <a:xfrm>
            <a:off x="5521452" y="4829555"/>
            <a:ext cx="720851" cy="67055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799332" y="3357371"/>
            <a:ext cx="2306320" cy="340360"/>
          </a:xfrm>
          <a:custGeom>
            <a:avLst/>
            <a:gdLst/>
            <a:ahLst/>
            <a:cxnLst/>
            <a:rect l="l" t="t" r="r" b="b"/>
            <a:pathLst>
              <a:path w="2306320" h="340360">
                <a:moveTo>
                  <a:pt x="2305812" y="169925"/>
                </a:moveTo>
                <a:lnTo>
                  <a:pt x="0" y="169925"/>
                </a:lnTo>
                <a:lnTo>
                  <a:pt x="1152906" y="339852"/>
                </a:lnTo>
                <a:lnTo>
                  <a:pt x="2305812" y="169925"/>
                </a:lnTo>
                <a:close/>
              </a:path>
              <a:path w="2306320" h="340360">
                <a:moveTo>
                  <a:pt x="1729358" y="0"/>
                </a:moveTo>
                <a:lnTo>
                  <a:pt x="576453" y="0"/>
                </a:lnTo>
                <a:lnTo>
                  <a:pt x="576453" y="169925"/>
                </a:lnTo>
                <a:lnTo>
                  <a:pt x="1729358" y="169925"/>
                </a:lnTo>
                <a:lnTo>
                  <a:pt x="1729358" y="0"/>
                </a:lnTo>
                <a:close/>
              </a:path>
            </a:pathLst>
          </a:custGeom>
          <a:solidFill>
            <a:srgbClr val="C0C0C0"/>
          </a:solidFill>
        </p:spPr>
        <p:txBody>
          <a:bodyPr wrap="square" lIns="0" tIns="0" rIns="0" bIns="0" rtlCol="0"/>
          <a:lstStyle/>
          <a:p>
            <a:endParaRPr/>
          </a:p>
        </p:txBody>
      </p:sp>
      <p:sp>
        <p:nvSpPr>
          <p:cNvPr id="14" name="object 14"/>
          <p:cNvSpPr/>
          <p:nvPr/>
        </p:nvSpPr>
        <p:spPr>
          <a:xfrm>
            <a:off x="3799332" y="3357371"/>
            <a:ext cx="2306320" cy="340360"/>
          </a:xfrm>
          <a:custGeom>
            <a:avLst/>
            <a:gdLst/>
            <a:ahLst/>
            <a:cxnLst/>
            <a:rect l="l" t="t" r="r" b="b"/>
            <a:pathLst>
              <a:path w="2306320" h="340360">
                <a:moveTo>
                  <a:pt x="0" y="169925"/>
                </a:moveTo>
                <a:lnTo>
                  <a:pt x="576453" y="169925"/>
                </a:lnTo>
                <a:lnTo>
                  <a:pt x="576453" y="0"/>
                </a:lnTo>
                <a:lnTo>
                  <a:pt x="1729358" y="0"/>
                </a:lnTo>
                <a:lnTo>
                  <a:pt x="1729358" y="169925"/>
                </a:lnTo>
                <a:lnTo>
                  <a:pt x="2305812" y="169925"/>
                </a:lnTo>
                <a:lnTo>
                  <a:pt x="1152906" y="339852"/>
                </a:lnTo>
                <a:lnTo>
                  <a:pt x="0" y="169925"/>
                </a:lnTo>
                <a:close/>
              </a:path>
            </a:pathLst>
          </a:custGeom>
          <a:ln w="9144">
            <a:solidFill>
              <a:srgbClr val="B3B3B3"/>
            </a:solidFill>
          </a:ln>
        </p:spPr>
        <p:txBody>
          <a:bodyPr wrap="square" lIns="0" tIns="0" rIns="0" bIns="0" rtlCol="0"/>
          <a:lstStyle/>
          <a:p>
            <a:endParaRPr/>
          </a:p>
        </p:txBody>
      </p:sp>
      <p:sp>
        <p:nvSpPr>
          <p:cNvPr id="15" name="object 15"/>
          <p:cNvSpPr txBox="1"/>
          <p:nvPr/>
        </p:nvSpPr>
        <p:spPr>
          <a:xfrm>
            <a:off x="319375" y="695236"/>
            <a:ext cx="9211310" cy="1806575"/>
          </a:xfrm>
          <a:prstGeom prst="rect">
            <a:avLst/>
          </a:prstGeom>
        </p:spPr>
        <p:txBody>
          <a:bodyPr vert="horz" wrap="square" lIns="0" tIns="12065" rIns="0" bIns="0" rtlCol="0">
            <a:spAutoFit/>
          </a:bodyPr>
          <a:lstStyle/>
          <a:p>
            <a:pPr marL="44450">
              <a:lnSpc>
                <a:spcPct val="100000"/>
              </a:lnSpc>
              <a:spcBef>
                <a:spcPts val="95"/>
              </a:spcBef>
            </a:pPr>
            <a:r>
              <a:rPr sz="1600" spc="-5" dirty="0">
                <a:latin typeface="メイリオ"/>
                <a:cs typeface="メイリオ"/>
              </a:rPr>
              <a:t>市区町村の判断により、最大３年</a:t>
            </a:r>
            <a:r>
              <a:rPr sz="1600" dirty="0">
                <a:latin typeface="メイリオ"/>
                <a:cs typeface="メイリオ"/>
              </a:rPr>
              <a:t>間</a:t>
            </a:r>
            <a:r>
              <a:rPr sz="1600" spc="-5" dirty="0">
                <a:latin typeface="メイリオ"/>
                <a:cs typeface="メイリオ"/>
              </a:rPr>
              <a:t>固定</a:t>
            </a:r>
            <a:r>
              <a:rPr sz="1600" dirty="0">
                <a:latin typeface="メイリオ"/>
                <a:cs typeface="メイリオ"/>
              </a:rPr>
              <a:t>資</a:t>
            </a:r>
            <a:r>
              <a:rPr sz="1600" spc="-5" dirty="0">
                <a:latin typeface="メイリオ"/>
                <a:cs typeface="メイリオ"/>
              </a:rPr>
              <a:t>産税</a:t>
            </a:r>
            <a:r>
              <a:rPr sz="1600" dirty="0">
                <a:latin typeface="メイリオ"/>
                <a:cs typeface="メイリオ"/>
              </a:rPr>
              <a:t>が</a:t>
            </a:r>
            <a:r>
              <a:rPr sz="1600" spc="-5" dirty="0">
                <a:latin typeface="メイリオ"/>
                <a:cs typeface="メイリオ"/>
              </a:rPr>
              <a:t>ゼロ</a:t>
            </a:r>
            <a:r>
              <a:rPr sz="1600" dirty="0">
                <a:latin typeface="メイリオ"/>
                <a:cs typeface="メイリオ"/>
              </a:rPr>
              <a:t>に</a:t>
            </a:r>
            <a:r>
              <a:rPr sz="1600" spc="-5" dirty="0">
                <a:latin typeface="メイリオ"/>
                <a:cs typeface="メイリオ"/>
              </a:rPr>
              <a:t>なる</a:t>
            </a:r>
            <a:r>
              <a:rPr sz="1600" dirty="0">
                <a:latin typeface="メイリオ"/>
                <a:cs typeface="メイリオ"/>
              </a:rPr>
              <a:t>措</a:t>
            </a:r>
            <a:r>
              <a:rPr sz="1600" spc="-5" dirty="0">
                <a:latin typeface="メイリオ"/>
                <a:cs typeface="メイリオ"/>
              </a:rPr>
              <a:t>置を</a:t>
            </a:r>
            <a:r>
              <a:rPr sz="1600" dirty="0">
                <a:latin typeface="メイリオ"/>
                <a:cs typeface="メイリオ"/>
              </a:rPr>
              <a:t>講</a:t>
            </a:r>
            <a:r>
              <a:rPr sz="1600" spc="-5" dirty="0">
                <a:latin typeface="メイリオ"/>
                <a:cs typeface="メイリオ"/>
              </a:rPr>
              <a:t>じ、</a:t>
            </a:r>
            <a:r>
              <a:rPr sz="1600" dirty="0">
                <a:latin typeface="メイリオ"/>
                <a:cs typeface="メイリオ"/>
              </a:rPr>
              <a:t>新</a:t>
            </a:r>
            <a:r>
              <a:rPr sz="1600" spc="-5" dirty="0">
                <a:latin typeface="メイリオ"/>
                <a:cs typeface="メイリオ"/>
              </a:rPr>
              <a:t>規の</a:t>
            </a:r>
            <a:r>
              <a:rPr sz="1600" dirty="0">
                <a:latin typeface="メイリオ"/>
                <a:cs typeface="メイリオ"/>
              </a:rPr>
              <a:t>設</a:t>
            </a:r>
            <a:r>
              <a:rPr sz="1600" spc="-5" dirty="0">
                <a:latin typeface="メイリオ"/>
                <a:cs typeface="メイリオ"/>
              </a:rPr>
              <a:t>備投</a:t>
            </a:r>
            <a:r>
              <a:rPr sz="1600" dirty="0">
                <a:latin typeface="メイリオ"/>
                <a:cs typeface="メイリオ"/>
              </a:rPr>
              <a:t>資</a:t>
            </a:r>
            <a:r>
              <a:rPr sz="1600" spc="-5" dirty="0">
                <a:latin typeface="メイリオ"/>
                <a:cs typeface="メイリオ"/>
              </a:rPr>
              <a:t>を後</a:t>
            </a:r>
            <a:r>
              <a:rPr sz="1600" dirty="0">
                <a:latin typeface="メイリオ"/>
                <a:cs typeface="メイリオ"/>
              </a:rPr>
              <a:t>押</a:t>
            </a:r>
            <a:r>
              <a:rPr sz="1600" spc="-10" dirty="0">
                <a:latin typeface="メイリオ"/>
                <a:cs typeface="メイリオ"/>
              </a:rPr>
              <a:t>し</a:t>
            </a:r>
            <a:r>
              <a:rPr sz="1575" spc="7" baseline="26455" dirty="0">
                <a:latin typeface="メイリオ"/>
                <a:cs typeface="メイリオ"/>
              </a:rPr>
              <a:t>※1</a:t>
            </a:r>
            <a:endParaRPr sz="1575" baseline="26455" dirty="0">
              <a:latin typeface="メイリオ"/>
              <a:cs typeface="メイリオ"/>
            </a:endParaRPr>
          </a:p>
          <a:p>
            <a:pPr>
              <a:lnSpc>
                <a:spcPct val="100000"/>
              </a:lnSpc>
              <a:spcBef>
                <a:spcPts val="35"/>
              </a:spcBef>
            </a:pPr>
            <a:endParaRPr sz="1950" dirty="0">
              <a:latin typeface="Times New Roman"/>
              <a:cs typeface="Times New Roman"/>
            </a:endParaRPr>
          </a:p>
          <a:p>
            <a:pPr marL="12700">
              <a:lnSpc>
                <a:spcPct val="100000"/>
              </a:lnSpc>
              <a:tabLst>
                <a:tab pos="6245225" algn="l"/>
              </a:tabLst>
            </a:pPr>
            <a:r>
              <a:rPr sz="1800" b="1" u="sng" dirty="0">
                <a:uFill>
                  <a:solidFill>
                    <a:srgbClr val="000000"/>
                  </a:solidFill>
                </a:uFill>
                <a:latin typeface="メイリオ"/>
                <a:cs typeface="メイリオ"/>
              </a:rPr>
              <a:t>固定資産税ゼロを実現している自治体数</a:t>
            </a:r>
            <a:r>
              <a:rPr sz="1800" baseline="25462" dirty="0">
                <a:latin typeface="メイリオ"/>
                <a:cs typeface="メイリオ"/>
              </a:rPr>
              <a:t>※２	</a:t>
            </a:r>
            <a:r>
              <a:rPr sz="1800" b="1" u="sng" dirty="0">
                <a:uFill>
                  <a:solidFill>
                    <a:srgbClr val="000000"/>
                  </a:solidFill>
                </a:uFill>
                <a:latin typeface="メイリオ"/>
                <a:cs typeface="メイリオ"/>
              </a:rPr>
              <a:t>制度活用企業数</a:t>
            </a:r>
            <a:endParaRPr sz="1800" dirty="0">
              <a:latin typeface="メイリオ"/>
              <a:cs typeface="メイリオ"/>
            </a:endParaRPr>
          </a:p>
          <a:p>
            <a:pPr>
              <a:lnSpc>
                <a:spcPct val="100000"/>
              </a:lnSpc>
              <a:spcBef>
                <a:spcPts val="15"/>
              </a:spcBef>
            </a:pPr>
            <a:endParaRPr sz="2900" dirty="0">
              <a:latin typeface="Times New Roman"/>
              <a:cs typeface="Times New Roman"/>
            </a:endParaRPr>
          </a:p>
          <a:p>
            <a:pPr marL="1198880">
              <a:lnSpc>
                <a:spcPct val="100000"/>
              </a:lnSpc>
              <a:tabLst>
                <a:tab pos="6360160" algn="l"/>
              </a:tabLst>
            </a:pPr>
            <a:r>
              <a:rPr sz="3600" b="1" dirty="0">
                <a:solidFill>
                  <a:srgbClr val="FF0000"/>
                </a:solidFill>
                <a:latin typeface="メイリオ"/>
                <a:cs typeface="メイリオ"/>
              </a:rPr>
              <a:t>1,594 自治体	17,865社</a:t>
            </a:r>
            <a:endParaRPr sz="3600" dirty="0">
              <a:latin typeface="メイリオ"/>
              <a:cs typeface="メイリオ"/>
            </a:endParaRPr>
          </a:p>
        </p:txBody>
      </p:sp>
      <p:sp>
        <p:nvSpPr>
          <p:cNvPr id="16" name="object 16"/>
          <p:cNvSpPr txBox="1"/>
          <p:nvPr/>
        </p:nvSpPr>
        <p:spPr>
          <a:xfrm>
            <a:off x="115704" y="4741126"/>
            <a:ext cx="8558530" cy="2009775"/>
          </a:xfrm>
          <a:prstGeom prst="rect">
            <a:avLst/>
          </a:prstGeom>
        </p:spPr>
        <p:txBody>
          <a:bodyPr vert="horz" wrap="square" lIns="0" tIns="12700" rIns="0" bIns="0" rtlCol="0">
            <a:spAutoFit/>
          </a:bodyPr>
          <a:lstStyle/>
          <a:p>
            <a:pPr marL="1537335">
              <a:lnSpc>
                <a:spcPct val="100000"/>
              </a:lnSpc>
              <a:spcBef>
                <a:spcPts val="100"/>
              </a:spcBef>
              <a:tabLst>
                <a:tab pos="7016750" algn="l"/>
              </a:tabLst>
            </a:pPr>
            <a:r>
              <a:rPr sz="3600" b="1" dirty="0">
                <a:solidFill>
                  <a:srgbClr val="FF0000"/>
                </a:solidFill>
                <a:latin typeface="メイリオ"/>
                <a:cs typeface="メイリオ"/>
              </a:rPr>
              <a:t>約5,100億円	約 4</a:t>
            </a:r>
            <a:r>
              <a:rPr sz="3600" b="1" spc="-100" dirty="0">
                <a:solidFill>
                  <a:srgbClr val="FF0000"/>
                </a:solidFill>
                <a:latin typeface="メイリオ"/>
                <a:cs typeface="メイリオ"/>
              </a:rPr>
              <a:t> </a:t>
            </a:r>
            <a:r>
              <a:rPr sz="3600" b="1" dirty="0">
                <a:solidFill>
                  <a:srgbClr val="FF0000"/>
                </a:solidFill>
                <a:latin typeface="メイリオ"/>
                <a:cs typeface="メイリオ"/>
              </a:rPr>
              <a:t>倍</a:t>
            </a:r>
            <a:endParaRPr sz="3600">
              <a:latin typeface="メイリオ"/>
              <a:cs typeface="メイリオ"/>
            </a:endParaRPr>
          </a:p>
          <a:p>
            <a:pPr>
              <a:lnSpc>
                <a:spcPct val="100000"/>
              </a:lnSpc>
              <a:spcBef>
                <a:spcPts val="35"/>
              </a:spcBef>
            </a:pPr>
            <a:endParaRPr sz="5100">
              <a:latin typeface="Times New Roman"/>
              <a:cs typeface="Times New Roman"/>
            </a:endParaRPr>
          </a:p>
          <a:p>
            <a:pPr marL="12700">
              <a:lnSpc>
                <a:spcPct val="100000"/>
              </a:lnSpc>
            </a:pPr>
            <a:r>
              <a:rPr sz="900" dirty="0">
                <a:latin typeface="メイリオ"/>
                <a:cs typeface="メイリオ"/>
              </a:rPr>
              <a:t>※1：2018年６月の生産性向上特別措置法施行から12月末までの間に市区町村へ提出された中小企業の設備導入計画を集計したもの</a:t>
            </a:r>
            <a:endParaRPr sz="900">
              <a:latin typeface="メイリオ"/>
              <a:cs typeface="メイリオ"/>
            </a:endParaRPr>
          </a:p>
          <a:p>
            <a:pPr marL="12700">
              <a:lnSpc>
                <a:spcPct val="100000"/>
              </a:lnSpc>
            </a:pPr>
            <a:r>
              <a:rPr sz="900" dirty="0">
                <a:latin typeface="メイリオ"/>
                <a:cs typeface="メイリオ"/>
              </a:rPr>
              <a:t>※2：2018年12月末までに条例を制定し、かつ、設備導入促進に関する基本計画を経済産業大臣が同意した自治体</a:t>
            </a:r>
            <a:r>
              <a:rPr sz="900" spc="-5" dirty="0">
                <a:latin typeface="メイリオ"/>
                <a:cs typeface="メイリオ"/>
              </a:rPr>
              <a:t>（1,741</a:t>
            </a:r>
            <a:r>
              <a:rPr sz="900" dirty="0">
                <a:latin typeface="メイリオ"/>
                <a:cs typeface="メイリオ"/>
              </a:rPr>
              <a:t>自治体のうち）</a:t>
            </a:r>
            <a:endParaRPr sz="900">
              <a:latin typeface="メイリオ"/>
              <a:cs typeface="メイリオ"/>
            </a:endParaRPr>
          </a:p>
          <a:p>
            <a:pPr marL="12700">
              <a:lnSpc>
                <a:spcPct val="100000"/>
              </a:lnSpc>
            </a:pPr>
            <a:r>
              <a:rPr sz="900" dirty="0">
                <a:latin typeface="メイリオ"/>
                <a:cs typeface="メイリオ"/>
              </a:rPr>
              <a:t>※3：中小企業の設備導入計画に含まれる設備投資額を足しあげたもの</a:t>
            </a:r>
            <a:endParaRPr sz="900">
              <a:latin typeface="メイリオ"/>
              <a:cs typeface="メイリオ"/>
            </a:endParaRPr>
          </a:p>
          <a:p>
            <a:pPr marL="12700">
              <a:lnSpc>
                <a:spcPct val="100000"/>
              </a:lnSpc>
            </a:pPr>
            <a:r>
              <a:rPr sz="900" dirty="0">
                <a:latin typeface="メイリオ"/>
                <a:cs typeface="メイリオ"/>
              </a:rPr>
              <a:t>※4：制度活用企業１社あたりの平均投資額（予定）</a:t>
            </a:r>
            <a:r>
              <a:rPr sz="900" spc="275" dirty="0">
                <a:latin typeface="メイリオ"/>
                <a:cs typeface="メイリオ"/>
              </a:rPr>
              <a:t> </a:t>
            </a:r>
            <a:r>
              <a:rPr sz="900" dirty="0">
                <a:latin typeface="メイリオ"/>
                <a:cs typeface="メイリオ"/>
              </a:rPr>
              <a:t>約</a:t>
            </a:r>
            <a:r>
              <a:rPr sz="900" spc="-5" dirty="0">
                <a:latin typeface="メイリオ"/>
                <a:cs typeface="メイリオ"/>
              </a:rPr>
              <a:t>2,500</a:t>
            </a:r>
            <a:r>
              <a:rPr sz="900" dirty="0">
                <a:latin typeface="メイリオ"/>
                <a:cs typeface="メイリオ"/>
              </a:rPr>
              <a:t>万円、</a:t>
            </a:r>
            <a:r>
              <a:rPr sz="900" spc="260" dirty="0">
                <a:latin typeface="メイリオ"/>
                <a:cs typeface="メイリオ"/>
              </a:rPr>
              <a:t> </a:t>
            </a:r>
            <a:r>
              <a:rPr sz="900" dirty="0">
                <a:latin typeface="メイリオ"/>
                <a:cs typeface="メイリオ"/>
              </a:rPr>
              <a:t>中小企業全体の１社あたりの平均年間投資額（2017年度実績）</a:t>
            </a:r>
            <a:r>
              <a:rPr sz="900" spc="275" dirty="0">
                <a:latin typeface="メイリオ"/>
                <a:cs typeface="メイリオ"/>
              </a:rPr>
              <a:t> </a:t>
            </a:r>
            <a:r>
              <a:rPr sz="900" dirty="0">
                <a:latin typeface="メイリオ"/>
                <a:cs typeface="メイリオ"/>
              </a:rPr>
              <a:t>約600万円</a:t>
            </a:r>
            <a:endParaRPr sz="900">
              <a:latin typeface="メイリオ"/>
              <a:cs typeface="メイリオ"/>
            </a:endParaRPr>
          </a:p>
          <a:p>
            <a:pPr marL="469900">
              <a:lnSpc>
                <a:spcPct val="100000"/>
              </a:lnSpc>
            </a:pPr>
            <a:r>
              <a:rPr sz="900" dirty="0">
                <a:latin typeface="メイリオ"/>
                <a:cs typeface="メイリオ"/>
              </a:rPr>
              <a:t>（中小企業全体は、法人企業統計において資本金１億円以下の企業のデータから算出）</a:t>
            </a:r>
            <a:endParaRPr sz="900">
              <a:latin typeface="メイリオ"/>
              <a:cs typeface="メイリオ"/>
            </a:endParaRPr>
          </a:p>
        </p:txBody>
      </p:sp>
      <p:sp>
        <p:nvSpPr>
          <p:cNvPr id="17" name="object 17"/>
          <p:cNvSpPr txBox="1"/>
          <p:nvPr/>
        </p:nvSpPr>
        <p:spPr>
          <a:xfrm>
            <a:off x="9589034" y="658852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46</a:t>
            </a:r>
            <a:endParaRPr sz="1400" dirty="0">
              <a:latin typeface="Meiryo UI"/>
              <a:cs typeface="Meiryo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1339" y="1519707"/>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t>ニーズに応じた支援メニュー</a:t>
            </a:r>
            <a:endParaRPr sz="3600"/>
          </a:p>
        </p:txBody>
      </p:sp>
      <p:sp>
        <p:nvSpPr>
          <p:cNvPr id="3" name="object 3"/>
          <p:cNvSpPr txBox="1"/>
          <p:nvPr/>
        </p:nvSpPr>
        <p:spPr>
          <a:xfrm>
            <a:off x="1431339" y="2616987"/>
            <a:ext cx="5054600" cy="16713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DADADA"/>
                </a:solidFill>
                <a:latin typeface="メイリオ"/>
                <a:cs typeface="メイリオ"/>
              </a:rPr>
              <a:t>①事業承継</a:t>
            </a:r>
            <a:endParaRPr sz="3600">
              <a:latin typeface="メイリオ"/>
              <a:cs typeface="メイリオ"/>
            </a:endParaRPr>
          </a:p>
          <a:p>
            <a:pPr marL="12700">
              <a:lnSpc>
                <a:spcPct val="100000"/>
              </a:lnSpc>
            </a:pPr>
            <a:r>
              <a:rPr sz="3600" b="1" dirty="0">
                <a:solidFill>
                  <a:srgbClr val="DADADA"/>
                </a:solidFill>
                <a:latin typeface="メイリオ"/>
                <a:cs typeface="メイリオ"/>
              </a:rPr>
              <a:t>②生産性向上</a:t>
            </a:r>
            <a:endParaRPr sz="3600">
              <a:latin typeface="メイリオ"/>
              <a:cs typeface="メイリオ"/>
            </a:endParaRPr>
          </a:p>
          <a:p>
            <a:pPr marL="12700">
              <a:lnSpc>
                <a:spcPct val="100000"/>
              </a:lnSpc>
            </a:pPr>
            <a:r>
              <a:rPr sz="3600" b="1" dirty="0">
                <a:latin typeface="メイリオ"/>
                <a:cs typeface="メイリオ"/>
              </a:rPr>
              <a:t>③新事業促進・海外展開</a:t>
            </a:r>
            <a:endParaRPr sz="3600">
              <a:latin typeface="メイリオ"/>
              <a:cs typeface="メイリオ"/>
            </a:endParaRPr>
          </a:p>
        </p:txBody>
      </p:sp>
      <p:sp>
        <p:nvSpPr>
          <p:cNvPr id="4" name="object 4"/>
          <p:cNvSpPr txBox="1"/>
          <p:nvPr/>
        </p:nvSpPr>
        <p:spPr>
          <a:xfrm>
            <a:off x="9613189" y="655455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47</a:t>
            </a:r>
            <a:endParaRPr sz="1400" dirty="0">
              <a:latin typeface="メイリオ"/>
              <a:cs typeface="メイリオ"/>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95" y="1324355"/>
            <a:ext cx="9144000" cy="483234"/>
          </a:xfrm>
          <a:custGeom>
            <a:avLst/>
            <a:gdLst/>
            <a:ahLst/>
            <a:cxnLst/>
            <a:rect l="l" t="t" r="r" b="b"/>
            <a:pathLst>
              <a:path w="9144000" h="483235">
                <a:moveTo>
                  <a:pt x="0" y="0"/>
                </a:moveTo>
                <a:lnTo>
                  <a:pt x="9144000" y="0"/>
                </a:lnTo>
                <a:lnTo>
                  <a:pt x="9144000" y="483108"/>
                </a:lnTo>
                <a:lnTo>
                  <a:pt x="0" y="483108"/>
                </a:lnTo>
                <a:lnTo>
                  <a:pt x="0" y="0"/>
                </a:lnTo>
                <a:close/>
              </a:path>
            </a:pathLst>
          </a:custGeom>
          <a:solidFill>
            <a:srgbClr val="DBEEF4"/>
          </a:solidFill>
        </p:spPr>
        <p:txBody>
          <a:bodyPr wrap="square" lIns="0" tIns="0" rIns="0" bIns="0" rtlCol="0"/>
          <a:lstStyle/>
          <a:p>
            <a:endParaRPr/>
          </a:p>
        </p:txBody>
      </p:sp>
      <p:sp>
        <p:nvSpPr>
          <p:cNvPr id="3" name="object 3"/>
          <p:cNvSpPr txBox="1"/>
          <p:nvPr/>
        </p:nvSpPr>
        <p:spPr>
          <a:xfrm>
            <a:off x="351219" y="1326203"/>
            <a:ext cx="895921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メイリオ"/>
                <a:cs typeface="メイリオ"/>
              </a:rPr>
              <a:t>中小企業のものづくり基盤技術の</a:t>
            </a:r>
            <a:r>
              <a:rPr sz="1600" dirty="0">
                <a:latin typeface="メイリオ"/>
                <a:cs typeface="メイリオ"/>
              </a:rPr>
              <a:t>高</a:t>
            </a:r>
            <a:r>
              <a:rPr sz="1600" spc="-5" dirty="0">
                <a:latin typeface="メイリオ"/>
                <a:cs typeface="メイリオ"/>
              </a:rPr>
              <a:t>度化</a:t>
            </a:r>
            <a:r>
              <a:rPr sz="1600" dirty="0">
                <a:latin typeface="メイリオ"/>
                <a:cs typeface="メイリオ"/>
              </a:rPr>
              <a:t>を</a:t>
            </a:r>
            <a:r>
              <a:rPr sz="1600" spc="-5" dirty="0">
                <a:latin typeface="メイリオ"/>
                <a:cs typeface="メイリオ"/>
              </a:rPr>
              <a:t>図る</a:t>
            </a:r>
            <a:r>
              <a:rPr sz="1600" dirty="0">
                <a:latin typeface="メイリオ"/>
                <a:cs typeface="メイリオ"/>
              </a:rPr>
              <a:t>た</a:t>
            </a:r>
            <a:r>
              <a:rPr sz="1600" spc="-5" dirty="0">
                <a:latin typeface="メイリオ"/>
                <a:cs typeface="メイリオ"/>
              </a:rPr>
              <a:t>めの</a:t>
            </a:r>
            <a:r>
              <a:rPr sz="1600" dirty="0">
                <a:latin typeface="メイリオ"/>
                <a:cs typeface="メイリオ"/>
              </a:rPr>
              <a:t>研</a:t>
            </a:r>
            <a:r>
              <a:rPr sz="1600" spc="-5" dirty="0">
                <a:latin typeface="メイリオ"/>
                <a:cs typeface="メイリオ"/>
              </a:rPr>
              <a:t>究開</a:t>
            </a:r>
            <a:r>
              <a:rPr sz="1600" dirty="0">
                <a:latin typeface="メイリオ"/>
                <a:cs typeface="メイリオ"/>
              </a:rPr>
              <a:t>発</a:t>
            </a:r>
            <a:r>
              <a:rPr sz="1600" spc="-5" dirty="0">
                <a:latin typeface="メイリオ"/>
                <a:cs typeface="メイリオ"/>
              </a:rPr>
              <a:t>から</a:t>
            </a:r>
            <a:r>
              <a:rPr sz="1600" dirty="0">
                <a:latin typeface="メイリオ"/>
                <a:cs typeface="メイリオ"/>
              </a:rPr>
              <a:t>試</a:t>
            </a:r>
            <a:r>
              <a:rPr sz="1600" spc="-5" dirty="0">
                <a:latin typeface="メイリオ"/>
                <a:cs typeface="メイリオ"/>
              </a:rPr>
              <a:t>作品</a:t>
            </a:r>
            <a:r>
              <a:rPr sz="1600" dirty="0">
                <a:latin typeface="メイリオ"/>
                <a:cs typeface="メイリオ"/>
              </a:rPr>
              <a:t>開</a:t>
            </a:r>
            <a:r>
              <a:rPr sz="1600" spc="-5" dirty="0">
                <a:latin typeface="メイリオ"/>
                <a:cs typeface="メイリオ"/>
              </a:rPr>
              <a:t>発、</a:t>
            </a:r>
            <a:r>
              <a:rPr sz="1600" dirty="0">
                <a:latin typeface="メイリオ"/>
                <a:cs typeface="メイリオ"/>
              </a:rPr>
              <a:t>販</a:t>
            </a:r>
            <a:r>
              <a:rPr sz="1600" spc="-5" dirty="0">
                <a:latin typeface="メイリオ"/>
                <a:cs typeface="メイリオ"/>
              </a:rPr>
              <a:t>路開</a:t>
            </a:r>
            <a:r>
              <a:rPr sz="1600" dirty="0">
                <a:latin typeface="メイリオ"/>
                <a:cs typeface="メイリオ"/>
              </a:rPr>
              <a:t>拓</a:t>
            </a:r>
            <a:r>
              <a:rPr sz="1600" spc="-5" dirty="0">
                <a:latin typeface="メイリオ"/>
                <a:cs typeface="メイリオ"/>
              </a:rPr>
              <a:t>への</a:t>
            </a:r>
            <a:r>
              <a:rPr sz="1600" dirty="0">
                <a:latin typeface="メイリオ"/>
                <a:cs typeface="メイリオ"/>
              </a:rPr>
              <a:t>取</a:t>
            </a:r>
            <a:r>
              <a:rPr sz="1600" spc="-5" dirty="0">
                <a:latin typeface="メイリオ"/>
                <a:cs typeface="メイリオ"/>
              </a:rPr>
              <a:t>組 を一貫して支援します</a:t>
            </a:r>
            <a:endParaRPr sz="1600" dirty="0">
              <a:latin typeface="メイリオ"/>
              <a:cs typeface="メイリオ"/>
            </a:endParaRPr>
          </a:p>
        </p:txBody>
      </p:sp>
      <p:sp>
        <p:nvSpPr>
          <p:cNvPr id="4" name="object 4"/>
          <p:cNvSpPr txBox="1"/>
          <p:nvPr/>
        </p:nvSpPr>
        <p:spPr>
          <a:xfrm>
            <a:off x="351219" y="2209800"/>
            <a:ext cx="9025255" cy="1762760"/>
          </a:xfrm>
          <a:prstGeom prst="rect">
            <a:avLst/>
          </a:prstGeom>
        </p:spPr>
        <p:txBody>
          <a:bodyPr vert="horz" wrap="square" lIns="0" tIns="12065" rIns="0" bIns="0" rtlCol="0">
            <a:spAutoFit/>
          </a:bodyPr>
          <a:lstStyle/>
          <a:p>
            <a:pPr marL="281940" indent="-269240">
              <a:lnSpc>
                <a:spcPct val="100000"/>
              </a:lnSpc>
              <a:spcBef>
                <a:spcPts val="95"/>
              </a:spcBef>
              <a:buFont typeface=""/>
              <a:buChar char="●"/>
              <a:tabLst>
                <a:tab pos="282575" algn="l"/>
              </a:tabLst>
            </a:pPr>
            <a:r>
              <a:rPr sz="1600" b="1" u="sng" spc="-5" dirty="0">
                <a:uFill>
                  <a:solidFill>
                    <a:srgbClr val="000000"/>
                  </a:solidFill>
                </a:uFill>
                <a:latin typeface="メイリオ"/>
                <a:cs typeface="メイリオ"/>
              </a:rPr>
              <a:t>中</a:t>
            </a:r>
            <a:r>
              <a:rPr sz="1600" b="1" u="sng" spc="-10" dirty="0">
                <a:uFill>
                  <a:solidFill>
                    <a:srgbClr val="000000"/>
                  </a:solidFill>
                </a:uFill>
                <a:latin typeface="メイリオ"/>
                <a:cs typeface="メイリオ"/>
              </a:rPr>
              <a:t>小</a:t>
            </a:r>
            <a:r>
              <a:rPr sz="1600" b="1" u="sng" spc="-5" dirty="0">
                <a:uFill>
                  <a:solidFill>
                    <a:srgbClr val="000000"/>
                  </a:solidFill>
                </a:uFill>
                <a:latin typeface="メイリオ"/>
                <a:cs typeface="メイリオ"/>
              </a:rPr>
              <a:t>ものづくり高度化法の認定</a:t>
            </a:r>
            <a:r>
              <a:rPr sz="1600" spc="-5" dirty="0">
                <a:latin typeface="メイリオ"/>
                <a:cs typeface="メイリオ"/>
              </a:rPr>
              <a:t>を</a:t>
            </a:r>
            <a:r>
              <a:rPr sz="1600" dirty="0">
                <a:latin typeface="メイリオ"/>
                <a:cs typeface="メイリオ"/>
              </a:rPr>
              <a:t>受</a:t>
            </a:r>
            <a:r>
              <a:rPr sz="1600" spc="-5" dirty="0">
                <a:latin typeface="メイリオ"/>
                <a:cs typeface="メイリオ"/>
              </a:rPr>
              <a:t>けた</a:t>
            </a:r>
            <a:r>
              <a:rPr sz="1600" b="1" u="sng" dirty="0">
                <a:uFill>
                  <a:solidFill>
                    <a:srgbClr val="000000"/>
                  </a:solidFill>
                </a:uFill>
                <a:latin typeface="メイリオ"/>
                <a:cs typeface="メイリオ"/>
              </a:rPr>
              <a:t>中</a:t>
            </a:r>
            <a:r>
              <a:rPr sz="1600" b="1" u="sng" spc="-5" dirty="0">
                <a:uFill>
                  <a:solidFill>
                    <a:srgbClr val="000000"/>
                  </a:solidFill>
                </a:uFill>
                <a:latin typeface="メイリオ"/>
                <a:cs typeface="メイリオ"/>
              </a:rPr>
              <a:t>小企</a:t>
            </a:r>
            <a:r>
              <a:rPr sz="1600" b="1" u="sng" dirty="0">
                <a:uFill>
                  <a:solidFill>
                    <a:srgbClr val="000000"/>
                  </a:solidFill>
                </a:uFill>
                <a:latin typeface="メイリオ"/>
                <a:cs typeface="メイリオ"/>
              </a:rPr>
              <a:t>業</a:t>
            </a:r>
            <a:r>
              <a:rPr sz="1600" b="1" u="sng" spc="-5" dirty="0">
                <a:uFill>
                  <a:solidFill>
                    <a:srgbClr val="000000"/>
                  </a:solidFill>
                </a:uFill>
                <a:latin typeface="メイリオ"/>
                <a:cs typeface="メイリオ"/>
              </a:rPr>
              <a:t>・小</a:t>
            </a:r>
            <a:r>
              <a:rPr sz="1600" b="1" u="sng" dirty="0">
                <a:uFill>
                  <a:solidFill>
                    <a:srgbClr val="000000"/>
                  </a:solidFill>
                </a:uFill>
                <a:latin typeface="メイリオ"/>
                <a:cs typeface="メイリオ"/>
              </a:rPr>
              <a:t>規</a:t>
            </a:r>
            <a:r>
              <a:rPr sz="1600" b="1" u="sng" spc="-5" dirty="0">
                <a:uFill>
                  <a:solidFill>
                    <a:srgbClr val="000000"/>
                  </a:solidFill>
                </a:uFill>
                <a:latin typeface="メイリオ"/>
                <a:cs typeface="メイリオ"/>
              </a:rPr>
              <a:t>模事</a:t>
            </a:r>
            <a:r>
              <a:rPr sz="1600" b="1" u="sng" dirty="0">
                <a:uFill>
                  <a:solidFill>
                    <a:srgbClr val="000000"/>
                  </a:solidFill>
                </a:uFill>
                <a:latin typeface="メイリオ"/>
                <a:cs typeface="メイリオ"/>
              </a:rPr>
              <a:t>業</a:t>
            </a:r>
            <a:r>
              <a:rPr sz="1600" b="1" u="sng" spc="-10" dirty="0">
                <a:uFill>
                  <a:solidFill>
                    <a:srgbClr val="000000"/>
                  </a:solidFill>
                </a:uFill>
                <a:latin typeface="メイリオ"/>
                <a:cs typeface="メイリオ"/>
              </a:rPr>
              <a:t>者</a:t>
            </a:r>
            <a:r>
              <a:rPr sz="1600" spc="-5" dirty="0">
                <a:latin typeface="メイリオ"/>
                <a:cs typeface="メイリオ"/>
              </a:rPr>
              <a:t>で</a:t>
            </a:r>
            <a:r>
              <a:rPr sz="1600" dirty="0">
                <a:latin typeface="メイリオ"/>
                <a:cs typeface="メイリオ"/>
              </a:rPr>
              <a:t>あ</a:t>
            </a:r>
            <a:r>
              <a:rPr sz="1600" spc="-5" dirty="0">
                <a:latin typeface="メイリオ"/>
                <a:cs typeface="メイリオ"/>
              </a:rPr>
              <a:t>ること</a:t>
            </a:r>
            <a:endParaRPr sz="1600" dirty="0">
              <a:latin typeface="メイリオ"/>
              <a:cs typeface="メイリオ"/>
            </a:endParaRPr>
          </a:p>
          <a:p>
            <a:pPr marL="281940">
              <a:lnSpc>
                <a:spcPct val="100000"/>
              </a:lnSpc>
              <a:spcBef>
                <a:spcPts val="65"/>
              </a:spcBef>
            </a:pPr>
            <a:r>
              <a:rPr sz="1200" dirty="0">
                <a:latin typeface="メイリオ"/>
                <a:cs typeface="メイリオ"/>
              </a:rPr>
              <a:t>※法認定の申請は補助金申請と同時で可</a:t>
            </a:r>
          </a:p>
          <a:p>
            <a:pPr marL="281940">
              <a:lnSpc>
                <a:spcPct val="100000"/>
              </a:lnSpc>
            </a:pPr>
            <a:r>
              <a:rPr sz="1200" dirty="0">
                <a:latin typeface="メイリオ"/>
                <a:cs typeface="メイリオ"/>
              </a:rPr>
              <a:t>※</a:t>
            </a:r>
            <a:r>
              <a:rPr sz="1200" spc="10" dirty="0">
                <a:latin typeface="メイリオ"/>
                <a:cs typeface="メイリオ"/>
              </a:rPr>
              <a:t>地域未来投資促進法の承認申請を受けた中小企業・小規模事業者も</a:t>
            </a:r>
            <a:r>
              <a:rPr sz="1200" dirty="0">
                <a:latin typeface="メイリオ"/>
                <a:cs typeface="メイリオ"/>
              </a:rPr>
              <a:t>対象</a:t>
            </a:r>
          </a:p>
          <a:p>
            <a:pPr marL="281940" marR="5080" indent="-269240">
              <a:lnSpc>
                <a:spcPct val="100000"/>
              </a:lnSpc>
              <a:spcBef>
                <a:spcPts val="535"/>
              </a:spcBef>
              <a:buChar char="●"/>
              <a:tabLst>
                <a:tab pos="282575" algn="l"/>
              </a:tabLst>
            </a:pPr>
            <a:r>
              <a:rPr sz="1600" spc="-5" dirty="0">
                <a:latin typeface="メイリオ"/>
                <a:cs typeface="メイリオ"/>
              </a:rPr>
              <a:t>大学、公設試験研究機関、最終製</a:t>
            </a:r>
            <a:r>
              <a:rPr sz="1600" dirty="0">
                <a:latin typeface="メイリオ"/>
                <a:cs typeface="メイリオ"/>
              </a:rPr>
              <a:t>品</a:t>
            </a:r>
            <a:r>
              <a:rPr sz="1600" spc="-5" dirty="0">
                <a:latin typeface="メイリオ"/>
                <a:cs typeface="メイリオ"/>
              </a:rPr>
              <a:t>を生</a:t>
            </a:r>
            <a:r>
              <a:rPr sz="1600" dirty="0">
                <a:latin typeface="メイリオ"/>
                <a:cs typeface="メイリオ"/>
              </a:rPr>
              <a:t>産</a:t>
            </a:r>
            <a:r>
              <a:rPr sz="1600" spc="-5" dirty="0">
                <a:latin typeface="メイリオ"/>
                <a:cs typeface="メイリオ"/>
              </a:rPr>
              <a:t>する</a:t>
            </a:r>
            <a:r>
              <a:rPr sz="1600" dirty="0">
                <a:latin typeface="メイリオ"/>
                <a:cs typeface="メイリオ"/>
              </a:rPr>
              <a:t>川</a:t>
            </a:r>
            <a:r>
              <a:rPr sz="1600" spc="-5" dirty="0">
                <a:latin typeface="メイリオ"/>
                <a:cs typeface="メイリオ"/>
              </a:rPr>
              <a:t>下製</a:t>
            </a:r>
            <a:r>
              <a:rPr sz="1600" dirty="0">
                <a:latin typeface="メイリオ"/>
                <a:cs typeface="メイリオ"/>
              </a:rPr>
              <a:t>造</a:t>
            </a:r>
            <a:r>
              <a:rPr sz="1600" spc="-5" dirty="0">
                <a:latin typeface="メイリオ"/>
                <a:cs typeface="メイリオ"/>
              </a:rPr>
              <a:t>業者</a:t>
            </a:r>
            <a:r>
              <a:rPr sz="1600" dirty="0">
                <a:latin typeface="メイリオ"/>
                <a:cs typeface="メイリオ"/>
              </a:rPr>
              <a:t>、</a:t>
            </a:r>
            <a:r>
              <a:rPr sz="1600" spc="-5" dirty="0">
                <a:latin typeface="メイリオ"/>
                <a:cs typeface="メイリオ"/>
              </a:rPr>
              <a:t>自社</a:t>
            </a:r>
            <a:r>
              <a:rPr sz="1600" dirty="0">
                <a:latin typeface="メイリオ"/>
                <a:cs typeface="メイリオ"/>
              </a:rPr>
              <a:t>以</a:t>
            </a:r>
            <a:r>
              <a:rPr sz="1600" spc="-5" dirty="0">
                <a:latin typeface="メイリオ"/>
                <a:cs typeface="メイリオ"/>
              </a:rPr>
              <a:t>外の</a:t>
            </a:r>
            <a:r>
              <a:rPr sz="1600" dirty="0">
                <a:latin typeface="メイリオ"/>
                <a:cs typeface="メイリオ"/>
              </a:rPr>
              <a:t>中</a:t>
            </a:r>
            <a:r>
              <a:rPr sz="1600" spc="-5" dirty="0">
                <a:latin typeface="メイリオ"/>
                <a:cs typeface="メイリオ"/>
              </a:rPr>
              <a:t>小企</a:t>
            </a:r>
            <a:r>
              <a:rPr sz="1600" dirty="0">
                <a:latin typeface="メイリオ"/>
                <a:cs typeface="メイリオ"/>
              </a:rPr>
              <a:t>業</a:t>
            </a:r>
            <a:r>
              <a:rPr sz="1600" spc="285" dirty="0">
                <a:latin typeface="メイリオ"/>
                <a:cs typeface="メイリオ"/>
              </a:rPr>
              <a:t>・小</a:t>
            </a:r>
            <a:r>
              <a:rPr sz="1600" spc="290" dirty="0">
                <a:latin typeface="メイリオ"/>
                <a:cs typeface="メイリオ"/>
              </a:rPr>
              <a:t>規</a:t>
            </a:r>
            <a:r>
              <a:rPr sz="1600" spc="-5" dirty="0">
                <a:latin typeface="メイリオ"/>
                <a:cs typeface="メイリオ"/>
              </a:rPr>
              <a:t>模事</a:t>
            </a:r>
            <a:r>
              <a:rPr sz="1600" spc="-905" dirty="0">
                <a:latin typeface="メイリオ"/>
                <a:cs typeface="メイリオ"/>
              </a:rPr>
              <a:t>業 </a:t>
            </a:r>
            <a:r>
              <a:rPr sz="1600" spc="-5" dirty="0">
                <a:latin typeface="メイリオ"/>
                <a:cs typeface="メイリオ"/>
              </a:rPr>
              <a:t>者など、</a:t>
            </a:r>
            <a:r>
              <a:rPr sz="1600" b="1" u="sng" spc="-5" dirty="0">
                <a:uFill>
                  <a:solidFill>
                    <a:srgbClr val="000000"/>
                  </a:solidFill>
                </a:uFill>
                <a:latin typeface="メイリオ"/>
                <a:cs typeface="メイリオ"/>
              </a:rPr>
              <a:t>２者以上で共同体を組ん</a:t>
            </a:r>
            <a:r>
              <a:rPr sz="1600" b="1" u="sng" dirty="0">
                <a:uFill>
                  <a:solidFill>
                    <a:srgbClr val="000000"/>
                  </a:solidFill>
                </a:uFill>
                <a:latin typeface="メイリオ"/>
                <a:cs typeface="メイリオ"/>
              </a:rPr>
              <a:t>で</a:t>
            </a:r>
            <a:r>
              <a:rPr sz="1600" b="1" u="sng" spc="-5" dirty="0">
                <a:uFill>
                  <a:solidFill>
                    <a:srgbClr val="000000"/>
                  </a:solidFill>
                </a:uFill>
                <a:latin typeface="メイリオ"/>
                <a:cs typeface="メイリオ"/>
              </a:rPr>
              <a:t>い</a:t>
            </a:r>
            <a:r>
              <a:rPr sz="1600" b="1" u="sng" spc="-10" dirty="0">
                <a:uFill>
                  <a:solidFill>
                    <a:srgbClr val="000000"/>
                  </a:solidFill>
                </a:uFill>
                <a:latin typeface="メイリオ"/>
                <a:cs typeface="メイリオ"/>
              </a:rPr>
              <a:t>る</a:t>
            </a:r>
            <a:r>
              <a:rPr sz="1600" b="1" u="sng" dirty="0">
                <a:uFill>
                  <a:solidFill>
                    <a:srgbClr val="000000"/>
                  </a:solidFill>
                </a:uFill>
                <a:latin typeface="メイリオ"/>
                <a:cs typeface="メイリオ"/>
              </a:rPr>
              <a:t>こ</a:t>
            </a:r>
            <a:r>
              <a:rPr sz="1600" b="1" u="sng" spc="-5" dirty="0">
                <a:uFill>
                  <a:solidFill>
                    <a:srgbClr val="000000"/>
                  </a:solidFill>
                </a:uFill>
                <a:latin typeface="メイリオ"/>
                <a:cs typeface="メイリオ"/>
              </a:rPr>
              <a:t>と</a:t>
            </a:r>
            <a:endParaRPr sz="1600" dirty="0">
              <a:latin typeface="メイリオ"/>
              <a:cs typeface="メイリオ"/>
            </a:endParaRPr>
          </a:p>
          <a:p>
            <a:pPr marL="281940" marR="5080" indent="-269240">
              <a:lnSpc>
                <a:spcPct val="100000"/>
              </a:lnSpc>
              <a:spcBef>
                <a:spcPts val="600"/>
              </a:spcBef>
              <a:buChar char="●"/>
              <a:tabLst>
                <a:tab pos="282575" algn="l"/>
              </a:tabLst>
            </a:pPr>
            <a:r>
              <a:rPr sz="1600" spc="-5" dirty="0">
                <a:latin typeface="メイリオ"/>
                <a:cs typeface="メイリオ"/>
              </a:rPr>
              <a:t>情報処理、精密加工、立体造形な</a:t>
            </a:r>
            <a:r>
              <a:rPr sz="1600" dirty="0">
                <a:latin typeface="メイリオ"/>
                <a:cs typeface="メイリオ"/>
              </a:rPr>
              <a:t>ど</a:t>
            </a:r>
            <a:r>
              <a:rPr sz="1600" spc="-5" dirty="0">
                <a:latin typeface="メイリオ"/>
                <a:cs typeface="メイリオ"/>
              </a:rPr>
              <a:t>、</a:t>
            </a:r>
            <a:r>
              <a:rPr sz="1600" b="1" u="sng" spc="-5" dirty="0">
                <a:uFill>
                  <a:solidFill>
                    <a:srgbClr val="000000"/>
                  </a:solidFill>
                </a:uFill>
                <a:latin typeface="メイリオ"/>
                <a:cs typeface="メイリオ"/>
              </a:rPr>
              <a:t>も</a:t>
            </a:r>
            <a:r>
              <a:rPr sz="1600" b="1" u="sng" dirty="0">
                <a:uFill>
                  <a:solidFill>
                    <a:srgbClr val="000000"/>
                  </a:solidFill>
                </a:uFill>
                <a:latin typeface="メイリオ"/>
                <a:cs typeface="メイリオ"/>
              </a:rPr>
              <a:t>の</a:t>
            </a:r>
            <a:r>
              <a:rPr sz="1600" b="1" u="sng" spc="-5" dirty="0">
                <a:uFill>
                  <a:solidFill>
                    <a:srgbClr val="000000"/>
                  </a:solidFill>
                </a:uFill>
                <a:latin typeface="メイリオ"/>
                <a:cs typeface="メイリオ"/>
              </a:rPr>
              <a:t>づく</a:t>
            </a:r>
            <a:r>
              <a:rPr sz="1600" b="1" u="sng" dirty="0">
                <a:uFill>
                  <a:solidFill>
                    <a:srgbClr val="000000"/>
                  </a:solidFill>
                </a:uFill>
                <a:latin typeface="メイリオ"/>
                <a:cs typeface="メイリオ"/>
              </a:rPr>
              <a:t>り</a:t>
            </a:r>
            <a:r>
              <a:rPr sz="1600" b="1" u="sng" spc="-5" dirty="0">
                <a:uFill>
                  <a:solidFill>
                    <a:srgbClr val="000000"/>
                  </a:solidFill>
                </a:uFill>
                <a:latin typeface="メイリオ"/>
                <a:cs typeface="メイリオ"/>
              </a:rPr>
              <a:t>基盤</a:t>
            </a:r>
            <a:r>
              <a:rPr sz="1600" b="1" u="sng" dirty="0">
                <a:uFill>
                  <a:solidFill>
                    <a:srgbClr val="000000"/>
                  </a:solidFill>
                </a:uFill>
                <a:latin typeface="メイリオ"/>
                <a:cs typeface="メイリオ"/>
              </a:rPr>
              <a:t>技</a:t>
            </a:r>
            <a:r>
              <a:rPr sz="1600" b="1" u="sng" spc="-5" dirty="0">
                <a:uFill>
                  <a:solidFill>
                    <a:srgbClr val="000000"/>
                  </a:solidFill>
                </a:uFill>
                <a:latin typeface="メイリオ"/>
                <a:cs typeface="メイリオ"/>
              </a:rPr>
              <a:t>術の</a:t>
            </a:r>
            <a:r>
              <a:rPr sz="1600" b="1" u="sng" dirty="0">
                <a:uFill>
                  <a:solidFill>
                    <a:srgbClr val="000000"/>
                  </a:solidFill>
                </a:uFill>
                <a:latin typeface="メイリオ"/>
                <a:cs typeface="メイリオ"/>
              </a:rPr>
              <a:t>高</a:t>
            </a:r>
            <a:r>
              <a:rPr sz="1600" b="1" u="sng" spc="-5" dirty="0">
                <a:uFill>
                  <a:solidFill>
                    <a:srgbClr val="000000"/>
                  </a:solidFill>
                </a:uFill>
                <a:latin typeface="メイリオ"/>
                <a:cs typeface="メイリオ"/>
              </a:rPr>
              <a:t>度化</a:t>
            </a:r>
            <a:r>
              <a:rPr sz="1600" b="1" u="sng" dirty="0">
                <a:uFill>
                  <a:solidFill>
                    <a:srgbClr val="000000"/>
                  </a:solidFill>
                </a:uFill>
                <a:latin typeface="メイリオ"/>
                <a:cs typeface="メイリオ"/>
              </a:rPr>
              <a:t>を</a:t>
            </a:r>
            <a:r>
              <a:rPr sz="1600" b="1" u="sng" spc="-5" dirty="0">
                <a:uFill>
                  <a:solidFill>
                    <a:srgbClr val="000000"/>
                  </a:solidFill>
                </a:uFill>
                <a:latin typeface="メイリオ"/>
                <a:cs typeface="メイリオ"/>
              </a:rPr>
              <a:t>図る</a:t>
            </a:r>
            <a:r>
              <a:rPr sz="1600" b="1" u="sng" dirty="0">
                <a:uFill>
                  <a:solidFill>
                    <a:srgbClr val="000000"/>
                  </a:solidFill>
                </a:uFill>
                <a:latin typeface="メイリオ"/>
                <a:cs typeface="メイリオ"/>
              </a:rPr>
              <a:t>た</a:t>
            </a:r>
            <a:r>
              <a:rPr sz="1600" b="1" u="sng" spc="-5" dirty="0">
                <a:uFill>
                  <a:solidFill>
                    <a:srgbClr val="000000"/>
                  </a:solidFill>
                </a:uFill>
                <a:latin typeface="メイリオ"/>
                <a:cs typeface="メイリオ"/>
              </a:rPr>
              <a:t>めの</a:t>
            </a:r>
            <a:r>
              <a:rPr sz="1600" b="1" u="sng" dirty="0">
                <a:uFill>
                  <a:solidFill>
                    <a:srgbClr val="000000"/>
                  </a:solidFill>
                </a:uFill>
                <a:latin typeface="メイリオ"/>
                <a:cs typeface="メイリオ"/>
              </a:rPr>
              <a:t>研</a:t>
            </a:r>
            <a:r>
              <a:rPr sz="1600" b="1" u="sng" spc="-5" dirty="0">
                <a:uFill>
                  <a:solidFill>
                    <a:srgbClr val="000000"/>
                  </a:solidFill>
                </a:uFill>
                <a:latin typeface="メイリオ"/>
                <a:cs typeface="メイリオ"/>
              </a:rPr>
              <a:t>究開</a:t>
            </a:r>
            <a:r>
              <a:rPr sz="1600" b="1" u="sng" dirty="0">
                <a:uFill>
                  <a:solidFill>
                    <a:srgbClr val="000000"/>
                  </a:solidFill>
                </a:uFill>
                <a:latin typeface="メイリオ"/>
                <a:cs typeface="メイリオ"/>
              </a:rPr>
              <a:t>発</a:t>
            </a:r>
            <a:r>
              <a:rPr sz="1600" spc="-5" dirty="0">
                <a:latin typeface="メイリオ"/>
                <a:cs typeface="メイリオ"/>
              </a:rPr>
              <a:t>である こと</a:t>
            </a:r>
            <a:endParaRPr sz="1600" dirty="0">
              <a:latin typeface="メイリオ"/>
              <a:cs typeface="メイリオ"/>
            </a:endParaRPr>
          </a:p>
        </p:txBody>
      </p:sp>
      <p:sp>
        <p:nvSpPr>
          <p:cNvPr id="5" name="object 5"/>
          <p:cNvSpPr txBox="1"/>
          <p:nvPr/>
        </p:nvSpPr>
        <p:spPr>
          <a:xfrm>
            <a:off x="126492" y="1905000"/>
            <a:ext cx="2882265" cy="260985"/>
          </a:xfrm>
          <a:prstGeom prst="rect">
            <a:avLst/>
          </a:prstGeom>
          <a:solidFill>
            <a:srgbClr val="254061"/>
          </a:solidFill>
          <a:ln w="9144">
            <a:solidFill>
              <a:srgbClr val="B3B3B3"/>
            </a:solidFill>
          </a:ln>
        </p:spPr>
        <p:txBody>
          <a:bodyPr vert="horz" wrap="square" lIns="0" tIns="0" rIns="0" bIns="0" rtlCol="0">
            <a:spAutoFit/>
          </a:bodyPr>
          <a:lstStyle/>
          <a:p>
            <a:pPr marL="72390">
              <a:lnSpc>
                <a:spcPts val="1739"/>
              </a:lnSpc>
            </a:pPr>
            <a:r>
              <a:rPr sz="1600" b="1" spc="-5" dirty="0">
                <a:solidFill>
                  <a:srgbClr val="FFFFFF"/>
                </a:solidFill>
                <a:latin typeface="メイリオ"/>
                <a:cs typeface="メイリオ"/>
              </a:rPr>
              <a:t>１．対象事業者・補助要件</a:t>
            </a:r>
            <a:endParaRPr sz="1600" dirty="0">
              <a:latin typeface="メイリオ"/>
              <a:cs typeface="メイリオ"/>
            </a:endParaRPr>
          </a:p>
        </p:txBody>
      </p:sp>
      <p:sp>
        <p:nvSpPr>
          <p:cNvPr id="6" name="object 6"/>
          <p:cNvSpPr txBox="1"/>
          <p:nvPr/>
        </p:nvSpPr>
        <p:spPr>
          <a:xfrm>
            <a:off x="126492" y="3979164"/>
            <a:ext cx="2882265" cy="307975"/>
          </a:xfrm>
          <a:prstGeom prst="rect">
            <a:avLst/>
          </a:prstGeom>
          <a:solidFill>
            <a:srgbClr val="254061"/>
          </a:solidFill>
          <a:ln w="9144">
            <a:solidFill>
              <a:srgbClr val="B3B3B3"/>
            </a:solidFill>
          </a:ln>
        </p:spPr>
        <p:txBody>
          <a:bodyPr vert="horz" wrap="square" lIns="0" tIns="635" rIns="0" bIns="0" rtlCol="0">
            <a:spAutoFit/>
          </a:bodyPr>
          <a:lstStyle/>
          <a:p>
            <a:pPr marL="72390">
              <a:lnSpc>
                <a:spcPct val="100000"/>
              </a:lnSpc>
              <a:spcBef>
                <a:spcPts val="5"/>
              </a:spcBef>
            </a:pPr>
            <a:r>
              <a:rPr sz="1600" b="1" spc="-5" dirty="0">
                <a:solidFill>
                  <a:srgbClr val="FFFFFF"/>
                </a:solidFill>
                <a:latin typeface="メイリオ"/>
                <a:cs typeface="メイリオ"/>
              </a:rPr>
              <a:t>２．補助額・補助率</a:t>
            </a:r>
            <a:endParaRPr sz="1600">
              <a:latin typeface="メイリオ"/>
              <a:cs typeface="メイリオ"/>
            </a:endParaRPr>
          </a:p>
        </p:txBody>
      </p:sp>
      <p:graphicFrame>
        <p:nvGraphicFramePr>
          <p:cNvPr id="7" name="object 7"/>
          <p:cNvGraphicFramePr>
            <a:graphicFrameLocks noGrp="1"/>
          </p:cNvGraphicFramePr>
          <p:nvPr/>
        </p:nvGraphicFramePr>
        <p:xfrm>
          <a:off x="375753" y="4335905"/>
          <a:ext cx="6875780" cy="1791335"/>
        </p:xfrm>
        <a:graphic>
          <a:graphicData uri="http://schemas.openxmlformats.org/drawingml/2006/table">
            <a:tbl>
              <a:tblPr firstRow="1" bandRow="1">
                <a:tableStyleId>{2D5ABB26-0587-4C30-8999-92F81FD0307C}</a:tableStyleId>
              </a:tblPr>
              <a:tblGrid>
                <a:gridCol w="1529080">
                  <a:extLst>
                    <a:ext uri="{9D8B030D-6E8A-4147-A177-3AD203B41FA5}">
                      <a16:colId xmlns:a16="http://schemas.microsoft.com/office/drawing/2014/main" val="20000"/>
                    </a:ext>
                  </a:extLst>
                </a:gridCol>
                <a:gridCol w="5346700">
                  <a:extLst>
                    <a:ext uri="{9D8B030D-6E8A-4147-A177-3AD203B41FA5}">
                      <a16:colId xmlns:a16="http://schemas.microsoft.com/office/drawing/2014/main" val="20001"/>
                    </a:ext>
                  </a:extLst>
                </a:gridCol>
              </a:tblGrid>
              <a:tr h="315595">
                <a:tc>
                  <a:txBody>
                    <a:bodyPr/>
                    <a:lstStyle/>
                    <a:p>
                      <a:pPr marL="114300">
                        <a:lnSpc>
                          <a:spcPct val="100000"/>
                        </a:lnSpc>
                        <a:spcBef>
                          <a:spcPts val="40"/>
                        </a:spcBef>
                      </a:pPr>
                      <a:r>
                        <a:rPr sz="1600" spc="-5" dirty="0">
                          <a:latin typeface="メイリオ"/>
                          <a:cs typeface="メイリオ"/>
                        </a:rPr>
                        <a:t>事業期間</a:t>
                      </a:r>
                      <a:endParaRPr sz="1600">
                        <a:latin typeface="メイリオ"/>
                        <a:cs typeface="メイリオ"/>
                      </a:endParaRPr>
                    </a:p>
                  </a:txBody>
                  <a:tcPr marL="0" marR="0" marT="5080"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solidFill>
                      <a:srgbClr val="DBEEF4"/>
                    </a:solidFill>
                  </a:tcPr>
                </a:tc>
                <a:tc>
                  <a:txBody>
                    <a:bodyPr/>
                    <a:lstStyle/>
                    <a:p>
                      <a:pPr marL="113664">
                        <a:lnSpc>
                          <a:spcPct val="100000"/>
                        </a:lnSpc>
                        <a:spcBef>
                          <a:spcPts val="40"/>
                        </a:spcBef>
                      </a:pPr>
                      <a:r>
                        <a:rPr sz="1600" b="1" spc="-5" dirty="0">
                          <a:latin typeface="メイリオ"/>
                          <a:cs typeface="メイリオ"/>
                        </a:rPr>
                        <a:t>2～3年度</a:t>
                      </a:r>
                      <a:endParaRPr sz="1600">
                        <a:latin typeface="メイリオ"/>
                        <a:cs typeface="メイリオ"/>
                      </a:endParaRPr>
                    </a:p>
                  </a:txBody>
                  <a:tcPr marL="0" marR="0" marT="5080"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tcPr>
                </a:tc>
                <a:extLst>
                  <a:ext uri="{0D108BD9-81ED-4DB2-BD59-A6C34878D82A}">
                    <a16:rowId xmlns:a16="http://schemas.microsoft.com/office/drawing/2014/main" val="10000"/>
                  </a:ext>
                </a:extLst>
              </a:tr>
              <a:tr h="559435">
                <a:tc>
                  <a:txBody>
                    <a:bodyPr/>
                    <a:lstStyle/>
                    <a:p>
                      <a:pPr marL="114300">
                        <a:lnSpc>
                          <a:spcPct val="100000"/>
                        </a:lnSpc>
                        <a:spcBef>
                          <a:spcPts val="40"/>
                        </a:spcBef>
                      </a:pPr>
                      <a:r>
                        <a:rPr sz="1600" spc="-5" dirty="0">
                          <a:latin typeface="メイリオ"/>
                          <a:cs typeface="メイリオ"/>
                        </a:rPr>
                        <a:t>補助上限</a:t>
                      </a:r>
                      <a:endParaRPr sz="1600">
                        <a:latin typeface="メイリオ"/>
                        <a:cs typeface="メイリオ"/>
                      </a:endParaRPr>
                    </a:p>
                  </a:txBody>
                  <a:tcPr marL="0" marR="0" marT="5080"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solidFill>
                      <a:srgbClr val="DBEEF4"/>
                    </a:solidFill>
                  </a:tcPr>
                </a:tc>
                <a:tc>
                  <a:txBody>
                    <a:bodyPr/>
                    <a:lstStyle/>
                    <a:p>
                      <a:pPr marL="113664">
                        <a:lnSpc>
                          <a:spcPct val="100000"/>
                        </a:lnSpc>
                        <a:spcBef>
                          <a:spcPts val="40"/>
                        </a:spcBef>
                      </a:pPr>
                      <a:r>
                        <a:rPr sz="1600" b="1" spc="-5" dirty="0">
                          <a:latin typeface="メイリオ"/>
                          <a:cs typeface="メイリオ"/>
                        </a:rPr>
                        <a:t>単年度4,500万円</a:t>
                      </a:r>
                      <a:endParaRPr sz="1600">
                        <a:latin typeface="メイリオ"/>
                        <a:cs typeface="メイリオ"/>
                      </a:endParaRPr>
                    </a:p>
                    <a:p>
                      <a:pPr marL="113664">
                        <a:lnSpc>
                          <a:spcPct val="100000"/>
                        </a:lnSpc>
                      </a:pPr>
                      <a:r>
                        <a:rPr sz="1600" b="1" spc="-5" dirty="0">
                          <a:latin typeface="メイリオ"/>
                          <a:cs typeface="メイリオ"/>
                        </a:rPr>
                        <a:t>３年間の合計で9,750万</a:t>
                      </a:r>
                      <a:r>
                        <a:rPr sz="1600" b="1" dirty="0">
                          <a:latin typeface="メイリオ"/>
                          <a:cs typeface="メイリオ"/>
                        </a:rPr>
                        <a:t>円</a:t>
                      </a:r>
                      <a:r>
                        <a:rPr sz="1600" b="1" spc="-5" dirty="0">
                          <a:latin typeface="メイリオ"/>
                          <a:cs typeface="メイリオ"/>
                        </a:rPr>
                        <a:t>以内</a:t>
                      </a:r>
                      <a:endParaRPr sz="1600">
                        <a:latin typeface="メイリオ"/>
                        <a:cs typeface="メイリオ"/>
                      </a:endParaRPr>
                    </a:p>
                  </a:txBody>
                  <a:tcPr marL="0" marR="0" marT="5080"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tcPr>
                </a:tc>
                <a:extLst>
                  <a:ext uri="{0D108BD9-81ED-4DB2-BD59-A6C34878D82A}">
                    <a16:rowId xmlns:a16="http://schemas.microsoft.com/office/drawing/2014/main" val="10001"/>
                  </a:ext>
                </a:extLst>
              </a:tr>
              <a:tr h="356870">
                <a:tc>
                  <a:txBody>
                    <a:bodyPr/>
                    <a:lstStyle/>
                    <a:p>
                      <a:pPr marL="114300">
                        <a:lnSpc>
                          <a:spcPct val="100000"/>
                        </a:lnSpc>
                        <a:spcBef>
                          <a:spcPts val="35"/>
                        </a:spcBef>
                      </a:pPr>
                      <a:r>
                        <a:rPr sz="1600" spc="-5" dirty="0">
                          <a:latin typeface="メイリオ"/>
                          <a:cs typeface="メイリオ"/>
                        </a:rPr>
                        <a:t>補助率</a:t>
                      </a:r>
                      <a:endParaRPr sz="1600">
                        <a:latin typeface="メイリオ"/>
                        <a:cs typeface="メイリオ"/>
                      </a:endParaRPr>
                    </a:p>
                  </a:txBody>
                  <a:tcPr marL="0" marR="0" marT="4445"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solidFill>
                      <a:srgbClr val="DBEEF4"/>
                    </a:solidFill>
                  </a:tcPr>
                </a:tc>
                <a:tc>
                  <a:txBody>
                    <a:bodyPr/>
                    <a:lstStyle/>
                    <a:p>
                      <a:pPr marL="113664">
                        <a:lnSpc>
                          <a:spcPct val="100000"/>
                        </a:lnSpc>
                        <a:spcBef>
                          <a:spcPts val="35"/>
                        </a:spcBef>
                        <a:tabLst>
                          <a:tab pos="1122680" algn="l"/>
                        </a:tabLst>
                      </a:pPr>
                      <a:r>
                        <a:rPr sz="1600" b="1" spc="-5" dirty="0">
                          <a:latin typeface="メイリオ"/>
                          <a:cs typeface="メイリオ"/>
                        </a:rPr>
                        <a:t>2/3以内	</a:t>
                      </a:r>
                      <a:r>
                        <a:rPr sz="1600" spc="-5" dirty="0">
                          <a:latin typeface="メイリオ"/>
                          <a:cs typeface="メイリオ"/>
                        </a:rPr>
                        <a:t>※</a:t>
                      </a:r>
                      <a:r>
                        <a:rPr sz="1600" spc="65" dirty="0">
                          <a:latin typeface="メイリオ"/>
                          <a:cs typeface="メイリオ"/>
                        </a:rPr>
                        <a:t>大学・公設試等は定額</a:t>
                      </a:r>
                      <a:endParaRPr sz="1600">
                        <a:latin typeface="メイリオ"/>
                        <a:cs typeface="メイリオ"/>
                      </a:endParaRPr>
                    </a:p>
                  </a:txBody>
                  <a:tcPr marL="0" marR="0" marT="4445"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tcPr>
                </a:tc>
                <a:extLst>
                  <a:ext uri="{0D108BD9-81ED-4DB2-BD59-A6C34878D82A}">
                    <a16:rowId xmlns:a16="http://schemas.microsoft.com/office/drawing/2014/main" val="10002"/>
                  </a:ext>
                </a:extLst>
              </a:tr>
              <a:tr h="559435">
                <a:tc>
                  <a:txBody>
                    <a:bodyPr/>
                    <a:lstStyle/>
                    <a:p>
                      <a:pPr marL="114300">
                        <a:lnSpc>
                          <a:spcPct val="100000"/>
                        </a:lnSpc>
                        <a:spcBef>
                          <a:spcPts val="35"/>
                        </a:spcBef>
                      </a:pPr>
                      <a:r>
                        <a:rPr sz="1600" spc="-5" dirty="0">
                          <a:latin typeface="メイリオ"/>
                          <a:cs typeface="メイリオ"/>
                        </a:rPr>
                        <a:t>補助対象経費</a:t>
                      </a:r>
                      <a:endParaRPr sz="1600">
                        <a:latin typeface="メイリオ"/>
                        <a:cs typeface="メイリオ"/>
                      </a:endParaRPr>
                    </a:p>
                  </a:txBody>
                  <a:tcPr marL="0" marR="0" marT="4445"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solidFill>
                      <a:srgbClr val="DBEEF4"/>
                    </a:solidFill>
                  </a:tcPr>
                </a:tc>
                <a:tc>
                  <a:txBody>
                    <a:bodyPr/>
                    <a:lstStyle/>
                    <a:p>
                      <a:pPr marL="113664" marR="153035">
                        <a:lnSpc>
                          <a:spcPct val="100000"/>
                        </a:lnSpc>
                        <a:spcBef>
                          <a:spcPts val="35"/>
                        </a:spcBef>
                        <a:tabLst>
                          <a:tab pos="723265" algn="l"/>
                        </a:tabLst>
                      </a:pPr>
                      <a:r>
                        <a:rPr sz="1600" dirty="0">
                          <a:latin typeface="メイリオ"/>
                          <a:cs typeface="メイリオ"/>
                        </a:rPr>
                        <a:t>人件費、旅費、機械装置等の設備</a:t>
                      </a:r>
                      <a:r>
                        <a:rPr sz="1600" spc="5" dirty="0">
                          <a:latin typeface="メイリオ"/>
                          <a:cs typeface="メイリオ"/>
                        </a:rPr>
                        <a:t>備</a:t>
                      </a:r>
                      <a:r>
                        <a:rPr sz="1600" dirty="0">
                          <a:latin typeface="メイリオ"/>
                          <a:cs typeface="メイリオ"/>
                        </a:rPr>
                        <a:t>品費</a:t>
                      </a:r>
                      <a:r>
                        <a:rPr sz="1600" spc="5" dirty="0">
                          <a:latin typeface="メイリオ"/>
                          <a:cs typeface="メイリオ"/>
                        </a:rPr>
                        <a:t>、</a:t>
                      </a:r>
                      <a:r>
                        <a:rPr sz="1600" dirty="0">
                          <a:latin typeface="メイリオ"/>
                          <a:cs typeface="メイリオ"/>
                        </a:rPr>
                        <a:t>消耗</a:t>
                      </a:r>
                      <a:r>
                        <a:rPr sz="1600" spc="5" dirty="0">
                          <a:latin typeface="メイリオ"/>
                          <a:cs typeface="メイリオ"/>
                        </a:rPr>
                        <a:t>品</a:t>
                      </a:r>
                      <a:r>
                        <a:rPr sz="1600" dirty="0">
                          <a:latin typeface="メイリオ"/>
                          <a:cs typeface="メイリオ"/>
                        </a:rPr>
                        <a:t>費、委 </a:t>
                      </a:r>
                      <a:r>
                        <a:rPr sz="1600" spc="-5" dirty="0">
                          <a:latin typeface="メイリオ"/>
                          <a:cs typeface="メイリオ"/>
                        </a:rPr>
                        <a:t>託費	等</a:t>
                      </a:r>
                      <a:endParaRPr sz="1600">
                        <a:latin typeface="メイリオ"/>
                        <a:cs typeface="メイリオ"/>
                      </a:endParaRPr>
                    </a:p>
                  </a:txBody>
                  <a:tcPr marL="0" marR="0" marT="4445" marB="0">
                    <a:lnL w="12700">
                      <a:solidFill>
                        <a:srgbClr val="10253F"/>
                      </a:solidFill>
                      <a:prstDash val="solid"/>
                    </a:lnL>
                    <a:lnR w="12700">
                      <a:solidFill>
                        <a:srgbClr val="10253F"/>
                      </a:solidFill>
                      <a:prstDash val="solid"/>
                    </a:lnR>
                    <a:lnT w="12700">
                      <a:solidFill>
                        <a:srgbClr val="10253F"/>
                      </a:solidFill>
                      <a:prstDash val="solid"/>
                    </a:lnT>
                    <a:lnB w="12700">
                      <a:solidFill>
                        <a:srgbClr val="10253F"/>
                      </a:solidFill>
                      <a:prstDash val="solid"/>
                    </a:lnB>
                  </a:tcPr>
                </a:tc>
                <a:extLst>
                  <a:ext uri="{0D108BD9-81ED-4DB2-BD59-A6C34878D82A}">
                    <a16:rowId xmlns:a16="http://schemas.microsoft.com/office/drawing/2014/main" val="10003"/>
                  </a:ext>
                </a:extLst>
              </a:tr>
            </a:tbl>
          </a:graphicData>
        </a:graphic>
      </p:graphicFrame>
      <p:sp>
        <p:nvSpPr>
          <p:cNvPr id="8" name="object 8"/>
          <p:cNvSpPr txBox="1"/>
          <p:nvPr/>
        </p:nvSpPr>
        <p:spPr>
          <a:xfrm>
            <a:off x="126492" y="6236208"/>
            <a:ext cx="2270760" cy="260985"/>
          </a:xfrm>
          <a:prstGeom prst="rect">
            <a:avLst/>
          </a:prstGeom>
          <a:solidFill>
            <a:srgbClr val="254061"/>
          </a:solidFill>
          <a:ln w="9144">
            <a:solidFill>
              <a:srgbClr val="B3B3B3"/>
            </a:solidFill>
          </a:ln>
        </p:spPr>
        <p:txBody>
          <a:bodyPr vert="horz" wrap="square" lIns="0" tIns="0" rIns="0" bIns="0" rtlCol="0">
            <a:spAutoFit/>
          </a:bodyPr>
          <a:lstStyle/>
          <a:p>
            <a:pPr marL="72390">
              <a:lnSpc>
                <a:spcPts val="1739"/>
              </a:lnSpc>
            </a:pPr>
            <a:r>
              <a:rPr sz="1600" b="1" spc="-5" dirty="0">
                <a:solidFill>
                  <a:srgbClr val="FFFFFF"/>
                </a:solidFill>
                <a:latin typeface="メイリオ"/>
                <a:cs typeface="メイリオ"/>
              </a:rPr>
              <a:t>３．公募期間</a:t>
            </a:r>
            <a:endParaRPr sz="1600">
              <a:latin typeface="メイリオ"/>
              <a:cs typeface="メイリオ"/>
            </a:endParaRPr>
          </a:p>
        </p:txBody>
      </p:sp>
      <p:sp>
        <p:nvSpPr>
          <p:cNvPr id="9" name="object 9"/>
          <p:cNvSpPr txBox="1"/>
          <p:nvPr/>
        </p:nvSpPr>
        <p:spPr>
          <a:xfrm>
            <a:off x="656260" y="6499245"/>
            <a:ext cx="66217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メイリオ"/>
                <a:cs typeface="メイリオ"/>
              </a:rPr>
              <a:t>平成３１年１月２８日（月）～４月２４日（</a:t>
            </a:r>
            <a:r>
              <a:rPr sz="1600" b="1" dirty="0">
                <a:latin typeface="メイリオ"/>
                <a:cs typeface="メイリオ"/>
              </a:rPr>
              <a:t>水</a:t>
            </a:r>
            <a:r>
              <a:rPr sz="1600" b="1" spc="-5" dirty="0">
                <a:latin typeface="メイリオ"/>
                <a:cs typeface="メイリオ"/>
              </a:rPr>
              <a:t>）、</a:t>
            </a:r>
            <a:r>
              <a:rPr sz="1600" b="1" dirty="0">
                <a:latin typeface="メイリオ"/>
                <a:cs typeface="メイリオ"/>
              </a:rPr>
              <a:t>詳</a:t>
            </a:r>
            <a:r>
              <a:rPr sz="1600" b="1" spc="-5" dirty="0">
                <a:latin typeface="メイリオ"/>
                <a:cs typeface="メイリオ"/>
              </a:rPr>
              <a:t>細は</a:t>
            </a:r>
            <a:r>
              <a:rPr sz="1600" b="1" dirty="0">
                <a:latin typeface="メイリオ"/>
                <a:cs typeface="メイリオ"/>
              </a:rPr>
              <a:t>右</a:t>
            </a:r>
            <a:r>
              <a:rPr sz="1600" b="1" spc="-5" dirty="0">
                <a:latin typeface="メイリオ"/>
                <a:cs typeface="メイリオ"/>
              </a:rPr>
              <a:t>記</a:t>
            </a:r>
            <a:r>
              <a:rPr sz="1600" b="1" spc="-10" dirty="0">
                <a:latin typeface="メイリオ"/>
                <a:cs typeface="メイリオ"/>
              </a:rPr>
              <a:t>HP</a:t>
            </a:r>
            <a:r>
              <a:rPr sz="1600" b="1" spc="-5" dirty="0">
                <a:latin typeface="メイリオ"/>
                <a:cs typeface="メイリオ"/>
              </a:rPr>
              <a:t>参</a:t>
            </a:r>
            <a:r>
              <a:rPr sz="1600" b="1" dirty="0">
                <a:latin typeface="メイリオ"/>
                <a:cs typeface="メイリオ"/>
              </a:rPr>
              <a:t>照</a:t>
            </a:r>
            <a:r>
              <a:rPr sz="1600" b="1" spc="-5" dirty="0">
                <a:latin typeface="メイリオ"/>
                <a:cs typeface="メイリオ"/>
              </a:rPr>
              <a:t>。</a:t>
            </a:r>
            <a:endParaRPr sz="1600">
              <a:latin typeface="メイリオ"/>
              <a:cs typeface="メイリオ"/>
            </a:endParaRPr>
          </a:p>
        </p:txBody>
      </p:sp>
      <p:sp>
        <p:nvSpPr>
          <p:cNvPr id="10" name="object 10"/>
          <p:cNvSpPr txBox="1">
            <a:spLocks noGrp="1"/>
          </p:cNvSpPr>
          <p:nvPr>
            <p:ph type="title"/>
          </p:nvPr>
        </p:nvSpPr>
        <p:spPr>
          <a:xfrm>
            <a:off x="431800" y="136599"/>
            <a:ext cx="5511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施策③－１	研究開発支援（サポイン）</a:t>
            </a:r>
          </a:p>
        </p:txBody>
      </p:sp>
      <p:sp>
        <p:nvSpPr>
          <p:cNvPr id="11" name="object 11"/>
          <p:cNvSpPr/>
          <p:nvPr/>
        </p:nvSpPr>
        <p:spPr>
          <a:xfrm>
            <a:off x="128015" y="621791"/>
            <a:ext cx="9433560" cy="647700"/>
          </a:xfrm>
          <a:custGeom>
            <a:avLst/>
            <a:gdLst/>
            <a:ahLst/>
            <a:cxnLst/>
            <a:rect l="l" t="t" r="r" b="b"/>
            <a:pathLst>
              <a:path w="9433560" h="647700">
                <a:moveTo>
                  <a:pt x="0" y="0"/>
                </a:moveTo>
                <a:lnTo>
                  <a:pt x="9433560" y="0"/>
                </a:lnTo>
                <a:lnTo>
                  <a:pt x="9433560" y="647700"/>
                </a:lnTo>
                <a:lnTo>
                  <a:pt x="0" y="647700"/>
                </a:lnTo>
                <a:lnTo>
                  <a:pt x="0" y="0"/>
                </a:lnTo>
                <a:close/>
              </a:path>
            </a:pathLst>
          </a:custGeom>
          <a:solidFill>
            <a:srgbClr val="254061"/>
          </a:solidFill>
        </p:spPr>
        <p:txBody>
          <a:bodyPr wrap="square" lIns="0" tIns="0" rIns="0" bIns="0" rtlCol="0"/>
          <a:lstStyle/>
          <a:p>
            <a:endParaRPr/>
          </a:p>
        </p:txBody>
      </p:sp>
      <p:sp>
        <p:nvSpPr>
          <p:cNvPr id="12" name="object 12"/>
          <p:cNvSpPr txBox="1"/>
          <p:nvPr/>
        </p:nvSpPr>
        <p:spPr>
          <a:xfrm>
            <a:off x="207204" y="685800"/>
            <a:ext cx="7023734" cy="549509"/>
          </a:xfrm>
          <a:prstGeom prst="rect">
            <a:avLst/>
          </a:prstGeom>
        </p:spPr>
        <p:txBody>
          <a:bodyPr vert="horz" wrap="square" lIns="0" tIns="13335" rIns="0" bIns="0" rtlCol="0">
            <a:spAutoFit/>
          </a:bodyPr>
          <a:lstStyle/>
          <a:p>
            <a:pPr marL="12700">
              <a:lnSpc>
                <a:spcPct val="100000"/>
              </a:lnSpc>
              <a:spcBef>
                <a:spcPts val="105"/>
              </a:spcBef>
            </a:pPr>
            <a:r>
              <a:rPr b="1" dirty="0">
                <a:solidFill>
                  <a:srgbClr val="FFFFFF"/>
                </a:solidFill>
                <a:latin typeface="メイリオ"/>
                <a:cs typeface="メイリオ"/>
              </a:rPr>
              <a:t>戦略的基盤技術高度化</a:t>
            </a:r>
            <a:r>
              <a:rPr b="1" spc="-15" dirty="0">
                <a:solidFill>
                  <a:srgbClr val="FFFFFF"/>
                </a:solidFill>
                <a:latin typeface="メイリオ"/>
                <a:cs typeface="メイリオ"/>
              </a:rPr>
              <a:t>支</a:t>
            </a:r>
            <a:r>
              <a:rPr b="1" dirty="0">
                <a:solidFill>
                  <a:srgbClr val="FFFFFF"/>
                </a:solidFill>
                <a:latin typeface="メイリオ"/>
                <a:cs typeface="メイリオ"/>
              </a:rPr>
              <a:t>援事</a:t>
            </a:r>
            <a:r>
              <a:rPr b="1" spc="-15" dirty="0">
                <a:solidFill>
                  <a:srgbClr val="FFFFFF"/>
                </a:solidFill>
                <a:latin typeface="メイリオ"/>
                <a:cs typeface="メイリオ"/>
              </a:rPr>
              <a:t>業</a:t>
            </a:r>
            <a:r>
              <a:rPr b="1" dirty="0">
                <a:solidFill>
                  <a:srgbClr val="FFFFFF"/>
                </a:solidFill>
                <a:latin typeface="メイリオ"/>
                <a:cs typeface="メイリオ"/>
              </a:rPr>
              <a:t>（サ</a:t>
            </a:r>
            <a:r>
              <a:rPr b="1" spc="-15" dirty="0">
                <a:solidFill>
                  <a:srgbClr val="FFFFFF"/>
                </a:solidFill>
                <a:latin typeface="メイリオ"/>
                <a:cs typeface="メイリオ"/>
              </a:rPr>
              <a:t>ポ</a:t>
            </a:r>
            <a:r>
              <a:rPr b="1" dirty="0">
                <a:solidFill>
                  <a:srgbClr val="FFFFFF"/>
                </a:solidFill>
                <a:latin typeface="メイリオ"/>
                <a:cs typeface="メイリオ"/>
              </a:rPr>
              <a:t>イン）</a:t>
            </a:r>
            <a:endParaRPr dirty="0">
              <a:latin typeface="メイリオ"/>
              <a:cs typeface="メイリオ"/>
            </a:endParaRPr>
          </a:p>
          <a:p>
            <a:pPr marR="5080" algn="r">
              <a:lnSpc>
                <a:spcPct val="100000"/>
              </a:lnSpc>
              <a:spcBef>
                <a:spcPts val="60"/>
              </a:spcBef>
            </a:pPr>
            <a:r>
              <a:rPr sz="1600" b="1" spc="-5" dirty="0">
                <a:solidFill>
                  <a:srgbClr val="FFFFFF"/>
                </a:solidFill>
                <a:latin typeface="メイリオ"/>
                <a:cs typeface="メイリオ"/>
              </a:rPr>
              <a:t>平成31年度当初予算案額</a:t>
            </a:r>
            <a:endParaRPr sz="1600" dirty="0">
              <a:latin typeface="メイリオ"/>
              <a:cs typeface="メイリオ"/>
            </a:endParaRPr>
          </a:p>
        </p:txBody>
      </p:sp>
      <p:sp>
        <p:nvSpPr>
          <p:cNvPr id="13" name="object 13"/>
          <p:cNvSpPr txBox="1"/>
          <p:nvPr/>
        </p:nvSpPr>
        <p:spPr>
          <a:xfrm>
            <a:off x="7415728" y="929769"/>
            <a:ext cx="20669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メイリオ"/>
                <a:cs typeface="メイリオ"/>
              </a:rPr>
              <a:t>131億円（130億</a:t>
            </a:r>
            <a:r>
              <a:rPr sz="1600" b="1" spc="0" dirty="0">
                <a:solidFill>
                  <a:srgbClr val="FFFFFF"/>
                </a:solidFill>
                <a:latin typeface="メイリオ"/>
                <a:cs typeface="メイリオ"/>
              </a:rPr>
              <a:t>円</a:t>
            </a:r>
            <a:r>
              <a:rPr sz="1600" b="1" spc="-5" dirty="0">
                <a:solidFill>
                  <a:srgbClr val="FFFFFF"/>
                </a:solidFill>
                <a:latin typeface="メイリオ"/>
                <a:cs typeface="メイリオ"/>
              </a:rPr>
              <a:t>）</a:t>
            </a:r>
            <a:endParaRPr sz="1600">
              <a:latin typeface="メイリオ"/>
              <a:cs typeface="メイリオ"/>
            </a:endParaRPr>
          </a:p>
        </p:txBody>
      </p:sp>
      <p:sp>
        <p:nvSpPr>
          <p:cNvPr id="14" name="object 14"/>
          <p:cNvSpPr txBox="1"/>
          <p:nvPr/>
        </p:nvSpPr>
        <p:spPr>
          <a:xfrm>
            <a:off x="9551437" y="652862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48</a:t>
            </a:r>
            <a:endParaRPr sz="1400" dirty="0">
              <a:latin typeface="メイリオ"/>
              <a:cs typeface="メイリオ"/>
            </a:endParaRPr>
          </a:p>
        </p:txBody>
      </p:sp>
      <p:sp>
        <p:nvSpPr>
          <p:cNvPr id="15" name="object 15"/>
          <p:cNvSpPr txBox="1"/>
          <p:nvPr/>
        </p:nvSpPr>
        <p:spPr>
          <a:xfrm>
            <a:off x="7367778" y="57150"/>
            <a:ext cx="2202180" cy="510540"/>
          </a:xfrm>
          <a:prstGeom prst="rect">
            <a:avLst/>
          </a:prstGeom>
          <a:ln w="28955">
            <a:solidFill>
              <a:srgbClr val="000000"/>
            </a:solidFill>
          </a:ln>
        </p:spPr>
        <p:txBody>
          <a:bodyPr vert="horz" wrap="square" lIns="0" tIns="44450" rIns="0" bIns="0" rtlCol="0">
            <a:spAutoFit/>
          </a:bodyPr>
          <a:lstStyle/>
          <a:p>
            <a:pPr marL="87630">
              <a:lnSpc>
                <a:spcPct val="100000"/>
              </a:lnSpc>
              <a:spcBef>
                <a:spcPts val="350"/>
              </a:spcBef>
            </a:pPr>
            <a:r>
              <a:rPr sz="1400" b="1" dirty="0">
                <a:latin typeface="メイリオ"/>
                <a:cs typeface="メイリオ"/>
              </a:rPr>
              <a:t>お問い合わせ先：</a:t>
            </a:r>
            <a:endParaRPr sz="1400">
              <a:latin typeface="メイリオ"/>
              <a:cs typeface="メイリオ"/>
            </a:endParaRPr>
          </a:p>
          <a:p>
            <a:pPr marL="442595">
              <a:lnSpc>
                <a:spcPct val="100000"/>
              </a:lnSpc>
              <a:spcBef>
                <a:spcPts val="5"/>
              </a:spcBef>
            </a:pPr>
            <a:r>
              <a:rPr sz="1400" b="1" dirty="0">
                <a:latin typeface="メイリオ"/>
                <a:cs typeface="メイリオ"/>
              </a:rPr>
              <a:t>各地域経済産業局</a:t>
            </a:r>
            <a:endParaRPr sz="1400">
              <a:latin typeface="メイリオ"/>
              <a:cs typeface="メイリオ"/>
            </a:endParaRPr>
          </a:p>
        </p:txBody>
      </p:sp>
      <p:sp>
        <p:nvSpPr>
          <p:cNvPr id="16" name="object 16"/>
          <p:cNvSpPr/>
          <p:nvPr/>
        </p:nvSpPr>
        <p:spPr>
          <a:xfrm>
            <a:off x="7869898" y="4501870"/>
            <a:ext cx="1319857" cy="1319848"/>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7456868" y="5966632"/>
            <a:ext cx="2118995" cy="506730"/>
          </a:xfrm>
          <a:prstGeom prst="rect">
            <a:avLst/>
          </a:prstGeom>
        </p:spPr>
        <p:txBody>
          <a:bodyPr vert="horz" wrap="square" lIns="0" tIns="13335" rIns="0" bIns="0" rtlCol="0">
            <a:spAutoFit/>
          </a:bodyPr>
          <a:lstStyle/>
          <a:p>
            <a:pPr marL="12700" marR="5080">
              <a:lnSpc>
                <a:spcPct val="100000"/>
              </a:lnSpc>
              <a:spcBef>
                <a:spcPts val="105"/>
              </a:spcBef>
            </a:pPr>
            <a:r>
              <a:rPr sz="1050" spc="-5" dirty="0">
                <a:latin typeface="メイリオ"/>
                <a:cs typeface="メイリオ"/>
                <a:hlinkClick r:id="rId3"/>
              </a:rPr>
              <a:t>http://www.chusho.meti.go.jp/ </a:t>
            </a:r>
            <a:r>
              <a:rPr sz="1050" spc="-5" dirty="0">
                <a:latin typeface="メイリオ"/>
                <a:cs typeface="メイリオ"/>
              </a:rPr>
              <a:t> keiei/sapoin/2019/190128mono</a:t>
            </a:r>
            <a:endParaRPr sz="1050">
              <a:latin typeface="メイリオ"/>
              <a:cs typeface="メイリオ"/>
            </a:endParaRPr>
          </a:p>
          <a:p>
            <a:pPr marL="12700">
              <a:lnSpc>
                <a:spcPct val="100000"/>
              </a:lnSpc>
            </a:pPr>
            <a:r>
              <a:rPr sz="1050" spc="-5" dirty="0">
                <a:latin typeface="メイリオ"/>
                <a:cs typeface="メイリオ"/>
              </a:rPr>
              <a:t>.htm</a:t>
            </a:r>
            <a:endParaRPr sz="1050">
              <a:latin typeface="メイリオ"/>
              <a:cs typeface="メイリオ"/>
            </a:endParaRPr>
          </a:p>
        </p:txBody>
      </p:sp>
      <p:sp>
        <p:nvSpPr>
          <p:cNvPr id="18" name="object 18"/>
          <p:cNvSpPr txBox="1"/>
          <p:nvPr/>
        </p:nvSpPr>
        <p:spPr>
          <a:xfrm>
            <a:off x="7490833" y="4108422"/>
            <a:ext cx="1986914"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公募要領等はこちらから</a:t>
            </a:r>
            <a:endParaRPr sz="1400">
              <a:latin typeface="メイリオ"/>
              <a:cs typeface="メイリオ"/>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90572" y="3070860"/>
            <a:ext cx="0" cy="55244"/>
          </a:xfrm>
          <a:custGeom>
            <a:avLst/>
            <a:gdLst/>
            <a:ahLst/>
            <a:cxnLst/>
            <a:rect l="l" t="t" r="r" b="b"/>
            <a:pathLst>
              <a:path h="55244">
                <a:moveTo>
                  <a:pt x="0" y="0"/>
                </a:moveTo>
                <a:lnTo>
                  <a:pt x="0" y="54863"/>
                </a:lnTo>
              </a:path>
            </a:pathLst>
          </a:custGeom>
          <a:ln w="9144">
            <a:solidFill>
              <a:srgbClr val="878787"/>
            </a:solidFill>
          </a:ln>
        </p:spPr>
        <p:txBody>
          <a:bodyPr wrap="square" lIns="0" tIns="0" rIns="0" bIns="0" rtlCol="0"/>
          <a:lstStyle/>
          <a:p>
            <a:endParaRPr/>
          </a:p>
        </p:txBody>
      </p:sp>
      <p:sp>
        <p:nvSpPr>
          <p:cNvPr id="3" name="object 3"/>
          <p:cNvSpPr/>
          <p:nvPr/>
        </p:nvSpPr>
        <p:spPr>
          <a:xfrm>
            <a:off x="2290572" y="3447288"/>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4" name="object 4"/>
          <p:cNvSpPr/>
          <p:nvPr/>
        </p:nvSpPr>
        <p:spPr>
          <a:xfrm>
            <a:off x="2290572" y="3878579"/>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5" name="object 5"/>
          <p:cNvSpPr/>
          <p:nvPr/>
        </p:nvSpPr>
        <p:spPr>
          <a:xfrm>
            <a:off x="2290572" y="4309871"/>
            <a:ext cx="0" cy="108585"/>
          </a:xfrm>
          <a:custGeom>
            <a:avLst/>
            <a:gdLst/>
            <a:ahLst/>
            <a:cxnLst/>
            <a:rect l="l" t="t" r="r" b="b"/>
            <a:pathLst>
              <a:path h="108585">
                <a:moveTo>
                  <a:pt x="0" y="0"/>
                </a:moveTo>
                <a:lnTo>
                  <a:pt x="0" y="108203"/>
                </a:lnTo>
              </a:path>
            </a:pathLst>
          </a:custGeom>
          <a:ln w="9144">
            <a:solidFill>
              <a:srgbClr val="878787"/>
            </a:solidFill>
          </a:ln>
        </p:spPr>
        <p:txBody>
          <a:bodyPr wrap="square" lIns="0" tIns="0" rIns="0" bIns="0" rtlCol="0"/>
          <a:lstStyle/>
          <a:p>
            <a:endParaRPr/>
          </a:p>
        </p:txBody>
      </p:sp>
      <p:sp>
        <p:nvSpPr>
          <p:cNvPr id="6" name="object 6"/>
          <p:cNvSpPr/>
          <p:nvPr/>
        </p:nvSpPr>
        <p:spPr>
          <a:xfrm>
            <a:off x="2290572" y="4739640"/>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7" name="object 7"/>
          <p:cNvSpPr/>
          <p:nvPr/>
        </p:nvSpPr>
        <p:spPr>
          <a:xfrm>
            <a:off x="2290572" y="5170932"/>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8" name="object 8"/>
          <p:cNvSpPr/>
          <p:nvPr/>
        </p:nvSpPr>
        <p:spPr>
          <a:xfrm>
            <a:off x="2290572" y="5602223"/>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9" name="object 9"/>
          <p:cNvSpPr/>
          <p:nvPr/>
        </p:nvSpPr>
        <p:spPr>
          <a:xfrm>
            <a:off x="2290572" y="6033515"/>
            <a:ext cx="0" cy="55244"/>
          </a:xfrm>
          <a:custGeom>
            <a:avLst/>
            <a:gdLst/>
            <a:ahLst/>
            <a:cxnLst/>
            <a:rect l="l" t="t" r="r" b="b"/>
            <a:pathLst>
              <a:path h="55245">
                <a:moveTo>
                  <a:pt x="0" y="0"/>
                </a:moveTo>
                <a:lnTo>
                  <a:pt x="0" y="54864"/>
                </a:lnTo>
              </a:path>
            </a:pathLst>
          </a:custGeom>
          <a:ln w="9144">
            <a:solidFill>
              <a:srgbClr val="878787"/>
            </a:solidFill>
          </a:ln>
        </p:spPr>
        <p:txBody>
          <a:bodyPr wrap="square" lIns="0" tIns="0" rIns="0" bIns="0" rtlCol="0"/>
          <a:lstStyle/>
          <a:p>
            <a:endParaRPr/>
          </a:p>
        </p:txBody>
      </p:sp>
      <p:sp>
        <p:nvSpPr>
          <p:cNvPr id="10" name="object 10"/>
          <p:cNvSpPr/>
          <p:nvPr/>
        </p:nvSpPr>
        <p:spPr>
          <a:xfrm>
            <a:off x="3003804" y="3070860"/>
            <a:ext cx="0" cy="55244"/>
          </a:xfrm>
          <a:custGeom>
            <a:avLst/>
            <a:gdLst/>
            <a:ahLst/>
            <a:cxnLst/>
            <a:rect l="l" t="t" r="r" b="b"/>
            <a:pathLst>
              <a:path h="55244">
                <a:moveTo>
                  <a:pt x="0" y="0"/>
                </a:moveTo>
                <a:lnTo>
                  <a:pt x="0" y="54863"/>
                </a:lnTo>
              </a:path>
            </a:pathLst>
          </a:custGeom>
          <a:ln w="9144">
            <a:solidFill>
              <a:srgbClr val="878787"/>
            </a:solidFill>
          </a:ln>
        </p:spPr>
        <p:txBody>
          <a:bodyPr wrap="square" lIns="0" tIns="0" rIns="0" bIns="0" rtlCol="0"/>
          <a:lstStyle/>
          <a:p>
            <a:endParaRPr/>
          </a:p>
        </p:txBody>
      </p:sp>
      <p:sp>
        <p:nvSpPr>
          <p:cNvPr id="11" name="object 11"/>
          <p:cNvSpPr/>
          <p:nvPr/>
        </p:nvSpPr>
        <p:spPr>
          <a:xfrm>
            <a:off x="3003804" y="3447288"/>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12" name="object 12"/>
          <p:cNvSpPr/>
          <p:nvPr/>
        </p:nvSpPr>
        <p:spPr>
          <a:xfrm>
            <a:off x="3003804" y="3878579"/>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13" name="object 13"/>
          <p:cNvSpPr/>
          <p:nvPr/>
        </p:nvSpPr>
        <p:spPr>
          <a:xfrm>
            <a:off x="3003804" y="4309871"/>
            <a:ext cx="0" cy="108585"/>
          </a:xfrm>
          <a:custGeom>
            <a:avLst/>
            <a:gdLst/>
            <a:ahLst/>
            <a:cxnLst/>
            <a:rect l="l" t="t" r="r" b="b"/>
            <a:pathLst>
              <a:path h="108585">
                <a:moveTo>
                  <a:pt x="0" y="0"/>
                </a:moveTo>
                <a:lnTo>
                  <a:pt x="0" y="108203"/>
                </a:lnTo>
              </a:path>
            </a:pathLst>
          </a:custGeom>
          <a:ln w="9144">
            <a:solidFill>
              <a:srgbClr val="878787"/>
            </a:solidFill>
          </a:ln>
        </p:spPr>
        <p:txBody>
          <a:bodyPr wrap="square" lIns="0" tIns="0" rIns="0" bIns="0" rtlCol="0"/>
          <a:lstStyle/>
          <a:p>
            <a:endParaRPr/>
          </a:p>
        </p:txBody>
      </p:sp>
      <p:sp>
        <p:nvSpPr>
          <p:cNvPr id="14" name="object 14"/>
          <p:cNvSpPr/>
          <p:nvPr/>
        </p:nvSpPr>
        <p:spPr>
          <a:xfrm>
            <a:off x="3003804" y="4739640"/>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15" name="object 15"/>
          <p:cNvSpPr/>
          <p:nvPr/>
        </p:nvSpPr>
        <p:spPr>
          <a:xfrm>
            <a:off x="3003804" y="5170932"/>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16" name="object 16"/>
          <p:cNvSpPr/>
          <p:nvPr/>
        </p:nvSpPr>
        <p:spPr>
          <a:xfrm>
            <a:off x="3003804" y="5602223"/>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17" name="object 17"/>
          <p:cNvSpPr/>
          <p:nvPr/>
        </p:nvSpPr>
        <p:spPr>
          <a:xfrm>
            <a:off x="3003804" y="6033515"/>
            <a:ext cx="0" cy="55244"/>
          </a:xfrm>
          <a:custGeom>
            <a:avLst/>
            <a:gdLst/>
            <a:ahLst/>
            <a:cxnLst/>
            <a:rect l="l" t="t" r="r" b="b"/>
            <a:pathLst>
              <a:path h="55245">
                <a:moveTo>
                  <a:pt x="0" y="0"/>
                </a:moveTo>
                <a:lnTo>
                  <a:pt x="0" y="54864"/>
                </a:lnTo>
              </a:path>
            </a:pathLst>
          </a:custGeom>
          <a:ln w="9144">
            <a:solidFill>
              <a:srgbClr val="878787"/>
            </a:solidFill>
          </a:ln>
        </p:spPr>
        <p:txBody>
          <a:bodyPr wrap="square" lIns="0" tIns="0" rIns="0" bIns="0" rtlCol="0"/>
          <a:lstStyle/>
          <a:p>
            <a:endParaRPr/>
          </a:p>
        </p:txBody>
      </p:sp>
      <p:sp>
        <p:nvSpPr>
          <p:cNvPr id="18" name="object 18"/>
          <p:cNvSpPr/>
          <p:nvPr/>
        </p:nvSpPr>
        <p:spPr>
          <a:xfrm>
            <a:off x="3718559" y="3070860"/>
            <a:ext cx="0" cy="55244"/>
          </a:xfrm>
          <a:custGeom>
            <a:avLst/>
            <a:gdLst/>
            <a:ahLst/>
            <a:cxnLst/>
            <a:rect l="l" t="t" r="r" b="b"/>
            <a:pathLst>
              <a:path h="55244">
                <a:moveTo>
                  <a:pt x="0" y="0"/>
                </a:moveTo>
                <a:lnTo>
                  <a:pt x="0" y="54863"/>
                </a:lnTo>
              </a:path>
            </a:pathLst>
          </a:custGeom>
          <a:ln w="9144">
            <a:solidFill>
              <a:srgbClr val="878787"/>
            </a:solidFill>
          </a:ln>
        </p:spPr>
        <p:txBody>
          <a:bodyPr wrap="square" lIns="0" tIns="0" rIns="0" bIns="0" rtlCol="0"/>
          <a:lstStyle/>
          <a:p>
            <a:endParaRPr/>
          </a:p>
        </p:txBody>
      </p:sp>
      <p:sp>
        <p:nvSpPr>
          <p:cNvPr id="19" name="object 19"/>
          <p:cNvSpPr/>
          <p:nvPr/>
        </p:nvSpPr>
        <p:spPr>
          <a:xfrm>
            <a:off x="3718559" y="3447288"/>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20" name="object 20"/>
          <p:cNvSpPr/>
          <p:nvPr/>
        </p:nvSpPr>
        <p:spPr>
          <a:xfrm>
            <a:off x="3718559" y="3878579"/>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21" name="object 21"/>
          <p:cNvSpPr/>
          <p:nvPr/>
        </p:nvSpPr>
        <p:spPr>
          <a:xfrm>
            <a:off x="3718559" y="4309871"/>
            <a:ext cx="0" cy="108585"/>
          </a:xfrm>
          <a:custGeom>
            <a:avLst/>
            <a:gdLst/>
            <a:ahLst/>
            <a:cxnLst/>
            <a:rect l="l" t="t" r="r" b="b"/>
            <a:pathLst>
              <a:path h="108585">
                <a:moveTo>
                  <a:pt x="0" y="0"/>
                </a:moveTo>
                <a:lnTo>
                  <a:pt x="0" y="108203"/>
                </a:lnTo>
              </a:path>
            </a:pathLst>
          </a:custGeom>
          <a:ln w="9144">
            <a:solidFill>
              <a:srgbClr val="878787"/>
            </a:solidFill>
          </a:ln>
        </p:spPr>
        <p:txBody>
          <a:bodyPr wrap="square" lIns="0" tIns="0" rIns="0" bIns="0" rtlCol="0"/>
          <a:lstStyle/>
          <a:p>
            <a:endParaRPr/>
          </a:p>
        </p:txBody>
      </p:sp>
      <p:sp>
        <p:nvSpPr>
          <p:cNvPr id="22" name="object 22"/>
          <p:cNvSpPr/>
          <p:nvPr/>
        </p:nvSpPr>
        <p:spPr>
          <a:xfrm>
            <a:off x="3718559" y="4739640"/>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23" name="object 23"/>
          <p:cNvSpPr/>
          <p:nvPr/>
        </p:nvSpPr>
        <p:spPr>
          <a:xfrm>
            <a:off x="3718559" y="5170932"/>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24" name="object 24"/>
          <p:cNvSpPr/>
          <p:nvPr/>
        </p:nvSpPr>
        <p:spPr>
          <a:xfrm>
            <a:off x="3718559" y="5602223"/>
            <a:ext cx="0" cy="109855"/>
          </a:xfrm>
          <a:custGeom>
            <a:avLst/>
            <a:gdLst/>
            <a:ahLst/>
            <a:cxnLst/>
            <a:rect l="l" t="t" r="r" b="b"/>
            <a:pathLst>
              <a:path h="109854">
                <a:moveTo>
                  <a:pt x="0" y="0"/>
                </a:moveTo>
                <a:lnTo>
                  <a:pt x="0" y="109715"/>
                </a:lnTo>
              </a:path>
            </a:pathLst>
          </a:custGeom>
          <a:ln w="9144">
            <a:solidFill>
              <a:srgbClr val="878787"/>
            </a:solidFill>
          </a:ln>
        </p:spPr>
        <p:txBody>
          <a:bodyPr wrap="square" lIns="0" tIns="0" rIns="0" bIns="0" rtlCol="0"/>
          <a:lstStyle/>
          <a:p>
            <a:endParaRPr/>
          </a:p>
        </p:txBody>
      </p:sp>
      <p:sp>
        <p:nvSpPr>
          <p:cNvPr id="25" name="object 25"/>
          <p:cNvSpPr/>
          <p:nvPr/>
        </p:nvSpPr>
        <p:spPr>
          <a:xfrm>
            <a:off x="3718559" y="6033515"/>
            <a:ext cx="0" cy="55244"/>
          </a:xfrm>
          <a:custGeom>
            <a:avLst/>
            <a:gdLst/>
            <a:ahLst/>
            <a:cxnLst/>
            <a:rect l="l" t="t" r="r" b="b"/>
            <a:pathLst>
              <a:path h="55245">
                <a:moveTo>
                  <a:pt x="0" y="0"/>
                </a:moveTo>
                <a:lnTo>
                  <a:pt x="0" y="54864"/>
                </a:lnTo>
              </a:path>
            </a:pathLst>
          </a:custGeom>
          <a:ln w="9144">
            <a:solidFill>
              <a:srgbClr val="878787"/>
            </a:solidFill>
          </a:ln>
        </p:spPr>
        <p:txBody>
          <a:bodyPr wrap="square" lIns="0" tIns="0" rIns="0" bIns="0" rtlCol="0"/>
          <a:lstStyle/>
          <a:p>
            <a:endParaRPr/>
          </a:p>
        </p:txBody>
      </p:sp>
      <p:sp>
        <p:nvSpPr>
          <p:cNvPr id="26" name="object 26"/>
          <p:cNvSpPr/>
          <p:nvPr/>
        </p:nvSpPr>
        <p:spPr>
          <a:xfrm>
            <a:off x="4433315" y="3070860"/>
            <a:ext cx="0" cy="55244"/>
          </a:xfrm>
          <a:custGeom>
            <a:avLst/>
            <a:gdLst/>
            <a:ahLst/>
            <a:cxnLst/>
            <a:rect l="l" t="t" r="r" b="b"/>
            <a:pathLst>
              <a:path h="55244">
                <a:moveTo>
                  <a:pt x="0" y="0"/>
                </a:moveTo>
                <a:lnTo>
                  <a:pt x="0" y="54863"/>
                </a:lnTo>
              </a:path>
            </a:pathLst>
          </a:custGeom>
          <a:ln w="9144">
            <a:solidFill>
              <a:srgbClr val="878787"/>
            </a:solidFill>
          </a:ln>
        </p:spPr>
        <p:txBody>
          <a:bodyPr wrap="square" lIns="0" tIns="0" rIns="0" bIns="0" rtlCol="0"/>
          <a:lstStyle/>
          <a:p>
            <a:endParaRPr/>
          </a:p>
        </p:txBody>
      </p:sp>
      <p:sp>
        <p:nvSpPr>
          <p:cNvPr id="27" name="object 27"/>
          <p:cNvSpPr/>
          <p:nvPr/>
        </p:nvSpPr>
        <p:spPr>
          <a:xfrm>
            <a:off x="4433315" y="3447288"/>
            <a:ext cx="0" cy="109855"/>
          </a:xfrm>
          <a:custGeom>
            <a:avLst/>
            <a:gdLst/>
            <a:ahLst/>
            <a:cxnLst/>
            <a:rect l="l" t="t" r="r" b="b"/>
            <a:pathLst>
              <a:path h="109854">
                <a:moveTo>
                  <a:pt x="0" y="0"/>
                </a:moveTo>
                <a:lnTo>
                  <a:pt x="0" y="109727"/>
                </a:lnTo>
              </a:path>
            </a:pathLst>
          </a:custGeom>
          <a:ln w="9144">
            <a:solidFill>
              <a:srgbClr val="878787"/>
            </a:solidFill>
          </a:ln>
        </p:spPr>
        <p:txBody>
          <a:bodyPr wrap="square" lIns="0" tIns="0" rIns="0" bIns="0" rtlCol="0"/>
          <a:lstStyle/>
          <a:p>
            <a:endParaRPr/>
          </a:p>
        </p:txBody>
      </p:sp>
      <p:sp>
        <p:nvSpPr>
          <p:cNvPr id="28" name="object 28"/>
          <p:cNvSpPr/>
          <p:nvPr/>
        </p:nvSpPr>
        <p:spPr>
          <a:xfrm>
            <a:off x="4433315" y="3878579"/>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29" name="object 29"/>
          <p:cNvSpPr/>
          <p:nvPr/>
        </p:nvSpPr>
        <p:spPr>
          <a:xfrm>
            <a:off x="4433315" y="4309871"/>
            <a:ext cx="0" cy="108585"/>
          </a:xfrm>
          <a:custGeom>
            <a:avLst/>
            <a:gdLst/>
            <a:ahLst/>
            <a:cxnLst/>
            <a:rect l="l" t="t" r="r" b="b"/>
            <a:pathLst>
              <a:path h="108585">
                <a:moveTo>
                  <a:pt x="0" y="0"/>
                </a:moveTo>
                <a:lnTo>
                  <a:pt x="0" y="108191"/>
                </a:lnTo>
              </a:path>
            </a:pathLst>
          </a:custGeom>
          <a:ln w="9144">
            <a:solidFill>
              <a:srgbClr val="878787"/>
            </a:solidFill>
          </a:ln>
        </p:spPr>
        <p:txBody>
          <a:bodyPr wrap="square" lIns="0" tIns="0" rIns="0" bIns="0" rtlCol="0"/>
          <a:lstStyle/>
          <a:p>
            <a:endParaRPr/>
          </a:p>
        </p:txBody>
      </p:sp>
      <p:sp>
        <p:nvSpPr>
          <p:cNvPr id="30" name="object 30"/>
          <p:cNvSpPr/>
          <p:nvPr/>
        </p:nvSpPr>
        <p:spPr>
          <a:xfrm>
            <a:off x="4433315" y="4739640"/>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31" name="object 31"/>
          <p:cNvSpPr/>
          <p:nvPr/>
        </p:nvSpPr>
        <p:spPr>
          <a:xfrm>
            <a:off x="4433315" y="5170932"/>
            <a:ext cx="0" cy="109855"/>
          </a:xfrm>
          <a:custGeom>
            <a:avLst/>
            <a:gdLst/>
            <a:ahLst/>
            <a:cxnLst/>
            <a:rect l="l" t="t" r="r" b="b"/>
            <a:pathLst>
              <a:path h="109854">
                <a:moveTo>
                  <a:pt x="0" y="0"/>
                </a:moveTo>
                <a:lnTo>
                  <a:pt x="0" y="109728"/>
                </a:lnTo>
              </a:path>
            </a:pathLst>
          </a:custGeom>
          <a:ln w="9144">
            <a:solidFill>
              <a:srgbClr val="878787"/>
            </a:solidFill>
          </a:ln>
        </p:spPr>
        <p:txBody>
          <a:bodyPr wrap="square" lIns="0" tIns="0" rIns="0" bIns="0" rtlCol="0"/>
          <a:lstStyle/>
          <a:p>
            <a:endParaRPr/>
          </a:p>
        </p:txBody>
      </p:sp>
      <p:sp>
        <p:nvSpPr>
          <p:cNvPr id="32" name="object 32"/>
          <p:cNvSpPr/>
          <p:nvPr/>
        </p:nvSpPr>
        <p:spPr>
          <a:xfrm>
            <a:off x="4433315" y="5602223"/>
            <a:ext cx="0" cy="109855"/>
          </a:xfrm>
          <a:custGeom>
            <a:avLst/>
            <a:gdLst/>
            <a:ahLst/>
            <a:cxnLst/>
            <a:rect l="l" t="t" r="r" b="b"/>
            <a:pathLst>
              <a:path h="109854">
                <a:moveTo>
                  <a:pt x="0" y="0"/>
                </a:moveTo>
                <a:lnTo>
                  <a:pt x="0" y="109715"/>
                </a:lnTo>
              </a:path>
            </a:pathLst>
          </a:custGeom>
          <a:ln w="9144">
            <a:solidFill>
              <a:srgbClr val="878787"/>
            </a:solidFill>
          </a:ln>
        </p:spPr>
        <p:txBody>
          <a:bodyPr wrap="square" lIns="0" tIns="0" rIns="0" bIns="0" rtlCol="0"/>
          <a:lstStyle/>
          <a:p>
            <a:endParaRPr/>
          </a:p>
        </p:txBody>
      </p:sp>
      <p:sp>
        <p:nvSpPr>
          <p:cNvPr id="33" name="object 33"/>
          <p:cNvSpPr/>
          <p:nvPr/>
        </p:nvSpPr>
        <p:spPr>
          <a:xfrm>
            <a:off x="4433315" y="6033515"/>
            <a:ext cx="0" cy="55244"/>
          </a:xfrm>
          <a:custGeom>
            <a:avLst/>
            <a:gdLst/>
            <a:ahLst/>
            <a:cxnLst/>
            <a:rect l="l" t="t" r="r" b="b"/>
            <a:pathLst>
              <a:path h="55245">
                <a:moveTo>
                  <a:pt x="0" y="0"/>
                </a:moveTo>
                <a:lnTo>
                  <a:pt x="0" y="54864"/>
                </a:lnTo>
              </a:path>
            </a:pathLst>
          </a:custGeom>
          <a:ln w="9144">
            <a:solidFill>
              <a:srgbClr val="878787"/>
            </a:solidFill>
          </a:ln>
        </p:spPr>
        <p:txBody>
          <a:bodyPr wrap="square" lIns="0" tIns="0" rIns="0" bIns="0" rtlCol="0"/>
          <a:lstStyle/>
          <a:p>
            <a:endParaRPr/>
          </a:p>
        </p:txBody>
      </p:sp>
      <p:sp>
        <p:nvSpPr>
          <p:cNvPr id="34" name="object 34"/>
          <p:cNvSpPr/>
          <p:nvPr/>
        </p:nvSpPr>
        <p:spPr>
          <a:xfrm>
            <a:off x="5146547" y="3070860"/>
            <a:ext cx="0" cy="966469"/>
          </a:xfrm>
          <a:custGeom>
            <a:avLst/>
            <a:gdLst/>
            <a:ahLst/>
            <a:cxnLst/>
            <a:rect l="l" t="t" r="r" b="b"/>
            <a:pathLst>
              <a:path h="966470">
                <a:moveTo>
                  <a:pt x="0" y="0"/>
                </a:moveTo>
                <a:lnTo>
                  <a:pt x="0" y="966215"/>
                </a:lnTo>
              </a:path>
            </a:pathLst>
          </a:custGeom>
          <a:ln w="9144">
            <a:solidFill>
              <a:srgbClr val="878787"/>
            </a:solidFill>
          </a:ln>
        </p:spPr>
        <p:txBody>
          <a:bodyPr wrap="square" lIns="0" tIns="0" rIns="0" bIns="0" rtlCol="0"/>
          <a:lstStyle/>
          <a:p>
            <a:endParaRPr/>
          </a:p>
        </p:txBody>
      </p:sp>
      <p:sp>
        <p:nvSpPr>
          <p:cNvPr id="35" name="object 35"/>
          <p:cNvSpPr/>
          <p:nvPr/>
        </p:nvSpPr>
        <p:spPr>
          <a:xfrm>
            <a:off x="5146547" y="4261103"/>
            <a:ext cx="0" cy="1827530"/>
          </a:xfrm>
          <a:custGeom>
            <a:avLst/>
            <a:gdLst/>
            <a:ahLst/>
            <a:cxnLst/>
            <a:rect l="l" t="t" r="r" b="b"/>
            <a:pathLst>
              <a:path h="1827529">
                <a:moveTo>
                  <a:pt x="0" y="0"/>
                </a:moveTo>
                <a:lnTo>
                  <a:pt x="0" y="1827276"/>
                </a:lnTo>
              </a:path>
            </a:pathLst>
          </a:custGeom>
          <a:ln w="9144">
            <a:solidFill>
              <a:srgbClr val="878787"/>
            </a:solidFill>
          </a:ln>
        </p:spPr>
        <p:txBody>
          <a:bodyPr wrap="square" lIns="0" tIns="0" rIns="0" bIns="0" rtlCol="0"/>
          <a:lstStyle/>
          <a:p>
            <a:endParaRPr/>
          </a:p>
        </p:txBody>
      </p:sp>
      <p:sp>
        <p:nvSpPr>
          <p:cNvPr id="36" name="object 36"/>
          <p:cNvSpPr/>
          <p:nvPr/>
        </p:nvSpPr>
        <p:spPr>
          <a:xfrm>
            <a:off x="1575816" y="5711952"/>
            <a:ext cx="513715" cy="321945"/>
          </a:xfrm>
          <a:custGeom>
            <a:avLst/>
            <a:gdLst/>
            <a:ahLst/>
            <a:cxnLst/>
            <a:rect l="l" t="t" r="r" b="b"/>
            <a:pathLst>
              <a:path w="513714" h="321945">
                <a:moveTo>
                  <a:pt x="513588" y="0"/>
                </a:moveTo>
                <a:lnTo>
                  <a:pt x="0" y="0"/>
                </a:lnTo>
                <a:lnTo>
                  <a:pt x="0" y="321564"/>
                </a:lnTo>
                <a:lnTo>
                  <a:pt x="513588" y="321564"/>
                </a:lnTo>
                <a:lnTo>
                  <a:pt x="513588" y="0"/>
                </a:lnTo>
                <a:close/>
              </a:path>
            </a:pathLst>
          </a:custGeom>
          <a:solidFill>
            <a:srgbClr val="4F81BD"/>
          </a:solidFill>
        </p:spPr>
        <p:txBody>
          <a:bodyPr wrap="square" lIns="0" tIns="0" rIns="0" bIns="0" rtlCol="0"/>
          <a:lstStyle/>
          <a:p>
            <a:endParaRPr/>
          </a:p>
        </p:txBody>
      </p:sp>
      <p:sp>
        <p:nvSpPr>
          <p:cNvPr id="37" name="object 37"/>
          <p:cNvSpPr/>
          <p:nvPr/>
        </p:nvSpPr>
        <p:spPr>
          <a:xfrm>
            <a:off x="1575816" y="5280659"/>
            <a:ext cx="779145" cy="321945"/>
          </a:xfrm>
          <a:custGeom>
            <a:avLst/>
            <a:gdLst/>
            <a:ahLst/>
            <a:cxnLst/>
            <a:rect l="l" t="t" r="r" b="b"/>
            <a:pathLst>
              <a:path w="779144" h="321945">
                <a:moveTo>
                  <a:pt x="778763" y="0"/>
                </a:moveTo>
                <a:lnTo>
                  <a:pt x="0" y="0"/>
                </a:lnTo>
                <a:lnTo>
                  <a:pt x="0" y="321563"/>
                </a:lnTo>
                <a:lnTo>
                  <a:pt x="778763" y="321563"/>
                </a:lnTo>
                <a:lnTo>
                  <a:pt x="778763" y="0"/>
                </a:lnTo>
                <a:close/>
              </a:path>
            </a:pathLst>
          </a:custGeom>
          <a:solidFill>
            <a:srgbClr val="4F81BD"/>
          </a:solidFill>
        </p:spPr>
        <p:txBody>
          <a:bodyPr wrap="square" lIns="0" tIns="0" rIns="0" bIns="0" rtlCol="0"/>
          <a:lstStyle/>
          <a:p>
            <a:endParaRPr/>
          </a:p>
        </p:txBody>
      </p:sp>
      <p:sp>
        <p:nvSpPr>
          <p:cNvPr id="38" name="object 38"/>
          <p:cNvSpPr/>
          <p:nvPr/>
        </p:nvSpPr>
        <p:spPr>
          <a:xfrm>
            <a:off x="1575816" y="4849367"/>
            <a:ext cx="929640" cy="321945"/>
          </a:xfrm>
          <a:custGeom>
            <a:avLst/>
            <a:gdLst/>
            <a:ahLst/>
            <a:cxnLst/>
            <a:rect l="l" t="t" r="r" b="b"/>
            <a:pathLst>
              <a:path w="929639" h="321945">
                <a:moveTo>
                  <a:pt x="929640" y="0"/>
                </a:moveTo>
                <a:lnTo>
                  <a:pt x="0" y="0"/>
                </a:lnTo>
                <a:lnTo>
                  <a:pt x="0" y="321563"/>
                </a:lnTo>
                <a:lnTo>
                  <a:pt x="929640" y="321563"/>
                </a:lnTo>
                <a:lnTo>
                  <a:pt x="929640" y="0"/>
                </a:lnTo>
                <a:close/>
              </a:path>
            </a:pathLst>
          </a:custGeom>
          <a:solidFill>
            <a:srgbClr val="4F81BD"/>
          </a:solidFill>
        </p:spPr>
        <p:txBody>
          <a:bodyPr wrap="square" lIns="0" tIns="0" rIns="0" bIns="0" rtlCol="0"/>
          <a:lstStyle/>
          <a:p>
            <a:endParaRPr/>
          </a:p>
        </p:txBody>
      </p:sp>
      <p:sp>
        <p:nvSpPr>
          <p:cNvPr id="39" name="object 39"/>
          <p:cNvSpPr/>
          <p:nvPr/>
        </p:nvSpPr>
        <p:spPr>
          <a:xfrm>
            <a:off x="1575816" y="4418076"/>
            <a:ext cx="1207135" cy="321945"/>
          </a:xfrm>
          <a:custGeom>
            <a:avLst/>
            <a:gdLst/>
            <a:ahLst/>
            <a:cxnLst/>
            <a:rect l="l" t="t" r="r" b="b"/>
            <a:pathLst>
              <a:path w="1207135" h="321945">
                <a:moveTo>
                  <a:pt x="1207008" y="0"/>
                </a:moveTo>
                <a:lnTo>
                  <a:pt x="0" y="0"/>
                </a:lnTo>
                <a:lnTo>
                  <a:pt x="0" y="321563"/>
                </a:lnTo>
                <a:lnTo>
                  <a:pt x="1207008" y="321563"/>
                </a:lnTo>
                <a:lnTo>
                  <a:pt x="1207008" y="0"/>
                </a:lnTo>
                <a:close/>
              </a:path>
            </a:pathLst>
          </a:custGeom>
          <a:solidFill>
            <a:srgbClr val="4F81BD"/>
          </a:solidFill>
        </p:spPr>
        <p:txBody>
          <a:bodyPr wrap="square" lIns="0" tIns="0" rIns="0" bIns="0" rtlCol="0"/>
          <a:lstStyle/>
          <a:p>
            <a:endParaRPr/>
          </a:p>
        </p:txBody>
      </p:sp>
      <p:sp>
        <p:nvSpPr>
          <p:cNvPr id="40" name="object 40"/>
          <p:cNvSpPr/>
          <p:nvPr/>
        </p:nvSpPr>
        <p:spPr>
          <a:xfrm>
            <a:off x="1575816" y="3988308"/>
            <a:ext cx="1830705" cy="321945"/>
          </a:xfrm>
          <a:custGeom>
            <a:avLst/>
            <a:gdLst/>
            <a:ahLst/>
            <a:cxnLst/>
            <a:rect l="l" t="t" r="r" b="b"/>
            <a:pathLst>
              <a:path w="1830704" h="321945">
                <a:moveTo>
                  <a:pt x="1830324" y="0"/>
                </a:moveTo>
                <a:lnTo>
                  <a:pt x="0" y="0"/>
                </a:lnTo>
                <a:lnTo>
                  <a:pt x="0" y="321563"/>
                </a:lnTo>
                <a:lnTo>
                  <a:pt x="1830324" y="321563"/>
                </a:lnTo>
                <a:lnTo>
                  <a:pt x="1830324" y="0"/>
                </a:lnTo>
                <a:close/>
              </a:path>
            </a:pathLst>
          </a:custGeom>
          <a:solidFill>
            <a:srgbClr val="4F81BD"/>
          </a:solidFill>
        </p:spPr>
        <p:txBody>
          <a:bodyPr wrap="square" lIns="0" tIns="0" rIns="0" bIns="0" rtlCol="0"/>
          <a:lstStyle/>
          <a:p>
            <a:endParaRPr/>
          </a:p>
        </p:txBody>
      </p:sp>
      <p:sp>
        <p:nvSpPr>
          <p:cNvPr id="41" name="object 41"/>
          <p:cNvSpPr/>
          <p:nvPr/>
        </p:nvSpPr>
        <p:spPr>
          <a:xfrm>
            <a:off x="1575816" y="3557015"/>
            <a:ext cx="1388745" cy="321945"/>
          </a:xfrm>
          <a:custGeom>
            <a:avLst/>
            <a:gdLst/>
            <a:ahLst/>
            <a:cxnLst/>
            <a:rect l="l" t="t" r="r" b="b"/>
            <a:pathLst>
              <a:path w="1388745" h="321945">
                <a:moveTo>
                  <a:pt x="1388364" y="0"/>
                </a:moveTo>
                <a:lnTo>
                  <a:pt x="0" y="0"/>
                </a:lnTo>
                <a:lnTo>
                  <a:pt x="0" y="321564"/>
                </a:lnTo>
                <a:lnTo>
                  <a:pt x="1388364" y="321564"/>
                </a:lnTo>
                <a:lnTo>
                  <a:pt x="1388364" y="0"/>
                </a:lnTo>
                <a:close/>
              </a:path>
            </a:pathLst>
          </a:custGeom>
          <a:solidFill>
            <a:srgbClr val="4F81BD"/>
          </a:solidFill>
        </p:spPr>
        <p:txBody>
          <a:bodyPr wrap="square" lIns="0" tIns="0" rIns="0" bIns="0" rtlCol="0"/>
          <a:lstStyle/>
          <a:p>
            <a:endParaRPr/>
          </a:p>
        </p:txBody>
      </p:sp>
      <p:sp>
        <p:nvSpPr>
          <p:cNvPr id="42" name="object 42"/>
          <p:cNvSpPr/>
          <p:nvPr/>
        </p:nvSpPr>
        <p:spPr>
          <a:xfrm>
            <a:off x="1575816" y="3125723"/>
            <a:ext cx="982980" cy="321945"/>
          </a:xfrm>
          <a:custGeom>
            <a:avLst/>
            <a:gdLst/>
            <a:ahLst/>
            <a:cxnLst/>
            <a:rect l="l" t="t" r="r" b="b"/>
            <a:pathLst>
              <a:path w="982980" h="321945">
                <a:moveTo>
                  <a:pt x="982980" y="0"/>
                </a:moveTo>
                <a:lnTo>
                  <a:pt x="0" y="0"/>
                </a:lnTo>
                <a:lnTo>
                  <a:pt x="0" y="321563"/>
                </a:lnTo>
                <a:lnTo>
                  <a:pt x="982980" y="321563"/>
                </a:lnTo>
                <a:lnTo>
                  <a:pt x="982980" y="0"/>
                </a:lnTo>
                <a:close/>
              </a:path>
            </a:pathLst>
          </a:custGeom>
          <a:solidFill>
            <a:srgbClr val="4F81BD"/>
          </a:solidFill>
        </p:spPr>
        <p:txBody>
          <a:bodyPr wrap="square" lIns="0" tIns="0" rIns="0" bIns="0" rtlCol="0"/>
          <a:lstStyle/>
          <a:p>
            <a:endParaRPr/>
          </a:p>
        </p:txBody>
      </p:sp>
      <p:sp>
        <p:nvSpPr>
          <p:cNvPr id="43" name="object 43"/>
          <p:cNvSpPr/>
          <p:nvPr/>
        </p:nvSpPr>
        <p:spPr>
          <a:xfrm>
            <a:off x="2089404" y="5711952"/>
            <a:ext cx="1597660" cy="321945"/>
          </a:xfrm>
          <a:custGeom>
            <a:avLst/>
            <a:gdLst/>
            <a:ahLst/>
            <a:cxnLst/>
            <a:rect l="l" t="t" r="r" b="b"/>
            <a:pathLst>
              <a:path w="1597660" h="321945">
                <a:moveTo>
                  <a:pt x="1597152" y="0"/>
                </a:moveTo>
                <a:lnTo>
                  <a:pt x="0" y="0"/>
                </a:lnTo>
                <a:lnTo>
                  <a:pt x="0" y="321564"/>
                </a:lnTo>
                <a:lnTo>
                  <a:pt x="1597152" y="321564"/>
                </a:lnTo>
                <a:lnTo>
                  <a:pt x="1597152" y="0"/>
                </a:lnTo>
                <a:close/>
              </a:path>
            </a:pathLst>
          </a:custGeom>
          <a:solidFill>
            <a:srgbClr val="C0504D"/>
          </a:solidFill>
        </p:spPr>
        <p:txBody>
          <a:bodyPr wrap="square" lIns="0" tIns="0" rIns="0" bIns="0" rtlCol="0"/>
          <a:lstStyle/>
          <a:p>
            <a:endParaRPr/>
          </a:p>
        </p:txBody>
      </p:sp>
      <p:sp>
        <p:nvSpPr>
          <p:cNvPr id="44" name="object 44"/>
          <p:cNvSpPr/>
          <p:nvPr/>
        </p:nvSpPr>
        <p:spPr>
          <a:xfrm>
            <a:off x="2354579" y="5280659"/>
            <a:ext cx="1667510" cy="321945"/>
          </a:xfrm>
          <a:custGeom>
            <a:avLst/>
            <a:gdLst/>
            <a:ahLst/>
            <a:cxnLst/>
            <a:rect l="l" t="t" r="r" b="b"/>
            <a:pathLst>
              <a:path w="1667510" h="321945">
                <a:moveTo>
                  <a:pt x="1667256" y="0"/>
                </a:moveTo>
                <a:lnTo>
                  <a:pt x="0" y="0"/>
                </a:lnTo>
                <a:lnTo>
                  <a:pt x="0" y="321563"/>
                </a:lnTo>
                <a:lnTo>
                  <a:pt x="1667256" y="321563"/>
                </a:lnTo>
                <a:lnTo>
                  <a:pt x="1667256" y="0"/>
                </a:lnTo>
                <a:close/>
              </a:path>
            </a:pathLst>
          </a:custGeom>
          <a:solidFill>
            <a:srgbClr val="C0504D"/>
          </a:solidFill>
        </p:spPr>
        <p:txBody>
          <a:bodyPr wrap="square" lIns="0" tIns="0" rIns="0" bIns="0" rtlCol="0"/>
          <a:lstStyle/>
          <a:p>
            <a:endParaRPr/>
          </a:p>
        </p:txBody>
      </p:sp>
      <p:sp>
        <p:nvSpPr>
          <p:cNvPr id="45" name="object 45"/>
          <p:cNvSpPr/>
          <p:nvPr/>
        </p:nvSpPr>
        <p:spPr>
          <a:xfrm>
            <a:off x="2505455" y="4849367"/>
            <a:ext cx="1597660" cy="321945"/>
          </a:xfrm>
          <a:custGeom>
            <a:avLst/>
            <a:gdLst/>
            <a:ahLst/>
            <a:cxnLst/>
            <a:rect l="l" t="t" r="r" b="b"/>
            <a:pathLst>
              <a:path w="1597660" h="321945">
                <a:moveTo>
                  <a:pt x="1597152" y="0"/>
                </a:moveTo>
                <a:lnTo>
                  <a:pt x="0" y="0"/>
                </a:lnTo>
                <a:lnTo>
                  <a:pt x="0" y="321563"/>
                </a:lnTo>
                <a:lnTo>
                  <a:pt x="1597152" y="321563"/>
                </a:lnTo>
                <a:lnTo>
                  <a:pt x="1597152" y="0"/>
                </a:lnTo>
                <a:close/>
              </a:path>
            </a:pathLst>
          </a:custGeom>
          <a:solidFill>
            <a:srgbClr val="C0504D"/>
          </a:solidFill>
        </p:spPr>
        <p:txBody>
          <a:bodyPr wrap="square" lIns="0" tIns="0" rIns="0" bIns="0" rtlCol="0"/>
          <a:lstStyle/>
          <a:p>
            <a:endParaRPr/>
          </a:p>
        </p:txBody>
      </p:sp>
      <p:sp>
        <p:nvSpPr>
          <p:cNvPr id="46" name="object 46"/>
          <p:cNvSpPr/>
          <p:nvPr/>
        </p:nvSpPr>
        <p:spPr>
          <a:xfrm>
            <a:off x="2782823" y="4418076"/>
            <a:ext cx="1564005" cy="321945"/>
          </a:xfrm>
          <a:custGeom>
            <a:avLst/>
            <a:gdLst/>
            <a:ahLst/>
            <a:cxnLst/>
            <a:rect l="l" t="t" r="r" b="b"/>
            <a:pathLst>
              <a:path w="1564004" h="321945">
                <a:moveTo>
                  <a:pt x="1563624" y="0"/>
                </a:moveTo>
                <a:lnTo>
                  <a:pt x="0" y="0"/>
                </a:lnTo>
                <a:lnTo>
                  <a:pt x="0" y="321563"/>
                </a:lnTo>
                <a:lnTo>
                  <a:pt x="1563624" y="321563"/>
                </a:lnTo>
                <a:lnTo>
                  <a:pt x="1563624" y="0"/>
                </a:lnTo>
                <a:close/>
              </a:path>
            </a:pathLst>
          </a:custGeom>
          <a:solidFill>
            <a:srgbClr val="C0504D"/>
          </a:solidFill>
        </p:spPr>
        <p:txBody>
          <a:bodyPr wrap="square" lIns="0" tIns="0" rIns="0" bIns="0" rtlCol="0"/>
          <a:lstStyle/>
          <a:p>
            <a:endParaRPr/>
          </a:p>
        </p:txBody>
      </p:sp>
      <p:sp>
        <p:nvSpPr>
          <p:cNvPr id="47" name="object 47"/>
          <p:cNvSpPr/>
          <p:nvPr/>
        </p:nvSpPr>
        <p:spPr>
          <a:xfrm>
            <a:off x="3406140" y="3988308"/>
            <a:ext cx="1325880" cy="321945"/>
          </a:xfrm>
          <a:custGeom>
            <a:avLst/>
            <a:gdLst/>
            <a:ahLst/>
            <a:cxnLst/>
            <a:rect l="l" t="t" r="r" b="b"/>
            <a:pathLst>
              <a:path w="1325879" h="321945">
                <a:moveTo>
                  <a:pt x="1325879" y="0"/>
                </a:moveTo>
                <a:lnTo>
                  <a:pt x="0" y="0"/>
                </a:lnTo>
                <a:lnTo>
                  <a:pt x="0" y="321563"/>
                </a:lnTo>
                <a:lnTo>
                  <a:pt x="1325879" y="321563"/>
                </a:lnTo>
                <a:lnTo>
                  <a:pt x="1325879" y="0"/>
                </a:lnTo>
                <a:close/>
              </a:path>
            </a:pathLst>
          </a:custGeom>
          <a:solidFill>
            <a:srgbClr val="C0504D"/>
          </a:solidFill>
        </p:spPr>
        <p:txBody>
          <a:bodyPr wrap="square" lIns="0" tIns="0" rIns="0" bIns="0" rtlCol="0"/>
          <a:lstStyle/>
          <a:p>
            <a:endParaRPr/>
          </a:p>
        </p:txBody>
      </p:sp>
      <p:sp>
        <p:nvSpPr>
          <p:cNvPr id="48" name="object 48"/>
          <p:cNvSpPr/>
          <p:nvPr/>
        </p:nvSpPr>
        <p:spPr>
          <a:xfrm>
            <a:off x="2964179" y="3557015"/>
            <a:ext cx="1687195" cy="321945"/>
          </a:xfrm>
          <a:custGeom>
            <a:avLst/>
            <a:gdLst/>
            <a:ahLst/>
            <a:cxnLst/>
            <a:rect l="l" t="t" r="r" b="b"/>
            <a:pathLst>
              <a:path w="1687195" h="321945">
                <a:moveTo>
                  <a:pt x="1687068" y="0"/>
                </a:moveTo>
                <a:lnTo>
                  <a:pt x="0" y="0"/>
                </a:lnTo>
                <a:lnTo>
                  <a:pt x="0" y="321564"/>
                </a:lnTo>
                <a:lnTo>
                  <a:pt x="1687068" y="321564"/>
                </a:lnTo>
                <a:lnTo>
                  <a:pt x="1687068" y="0"/>
                </a:lnTo>
                <a:close/>
              </a:path>
            </a:pathLst>
          </a:custGeom>
          <a:solidFill>
            <a:srgbClr val="C0504D"/>
          </a:solidFill>
        </p:spPr>
        <p:txBody>
          <a:bodyPr wrap="square" lIns="0" tIns="0" rIns="0" bIns="0" rtlCol="0"/>
          <a:lstStyle/>
          <a:p>
            <a:endParaRPr/>
          </a:p>
        </p:txBody>
      </p:sp>
      <p:sp>
        <p:nvSpPr>
          <p:cNvPr id="49" name="object 49"/>
          <p:cNvSpPr/>
          <p:nvPr/>
        </p:nvSpPr>
        <p:spPr>
          <a:xfrm>
            <a:off x="2558795" y="3125723"/>
            <a:ext cx="1583690" cy="321945"/>
          </a:xfrm>
          <a:custGeom>
            <a:avLst/>
            <a:gdLst/>
            <a:ahLst/>
            <a:cxnLst/>
            <a:rect l="l" t="t" r="r" b="b"/>
            <a:pathLst>
              <a:path w="1583689" h="321945">
                <a:moveTo>
                  <a:pt x="1583436" y="0"/>
                </a:moveTo>
                <a:lnTo>
                  <a:pt x="0" y="0"/>
                </a:lnTo>
                <a:lnTo>
                  <a:pt x="0" y="321563"/>
                </a:lnTo>
                <a:lnTo>
                  <a:pt x="1583436" y="321563"/>
                </a:lnTo>
                <a:lnTo>
                  <a:pt x="1583436" y="0"/>
                </a:lnTo>
                <a:close/>
              </a:path>
            </a:pathLst>
          </a:custGeom>
          <a:solidFill>
            <a:srgbClr val="C0504D"/>
          </a:solidFill>
        </p:spPr>
        <p:txBody>
          <a:bodyPr wrap="square" lIns="0" tIns="0" rIns="0" bIns="0" rtlCol="0"/>
          <a:lstStyle/>
          <a:p>
            <a:endParaRPr/>
          </a:p>
        </p:txBody>
      </p:sp>
      <p:sp>
        <p:nvSpPr>
          <p:cNvPr id="50" name="object 50"/>
          <p:cNvSpPr/>
          <p:nvPr/>
        </p:nvSpPr>
        <p:spPr>
          <a:xfrm>
            <a:off x="4142232" y="3125723"/>
            <a:ext cx="1004569" cy="321945"/>
          </a:xfrm>
          <a:custGeom>
            <a:avLst/>
            <a:gdLst/>
            <a:ahLst/>
            <a:cxnLst/>
            <a:rect l="l" t="t" r="r" b="b"/>
            <a:pathLst>
              <a:path w="1004570" h="321945">
                <a:moveTo>
                  <a:pt x="1004315" y="0"/>
                </a:moveTo>
                <a:lnTo>
                  <a:pt x="0" y="0"/>
                </a:lnTo>
                <a:lnTo>
                  <a:pt x="0" y="321563"/>
                </a:lnTo>
                <a:lnTo>
                  <a:pt x="1004315" y="321563"/>
                </a:lnTo>
                <a:lnTo>
                  <a:pt x="1004315" y="0"/>
                </a:lnTo>
                <a:close/>
              </a:path>
            </a:pathLst>
          </a:custGeom>
          <a:solidFill>
            <a:srgbClr val="9BBB59"/>
          </a:solidFill>
        </p:spPr>
        <p:txBody>
          <a:bodyPr wrap="square" lIns="0" tIns="0" rIns="0" bIns="0" rtlCol="0"/>
          <a:lstStyle/>
          <a:p>
            <a:endParaRPr/>
          </a:p>
        </p:txBody>
      </p:sp>
      <p:sp>
        <p:nvSpPr>
          <p:cNvPr id="51" name="object 51"/>
          <p:cNvSpPr/>
          <p:nvPr/>
        </p:nvSpPr>
        <p:spPr>
          <a:xfrm>
            <a:off x="4651247" y="3557015"/>
            <a:ext cx="495934" cy="321945"/>
          </a:xfrm>
          <a:custGeom>
            <a:avLst/>
            <a:gdLst/>
            <a:ahLst/>
            <a:cxnLst/>
            <a:rect l="l" t="t" r="r" b="b"/>
            <a:pathLst>
              <a:path w="495935" h="321945">
                <a:moveTo>
                  <a:pt x="495312" y="0"/>
                </a:moveTo>
                <a:lnTo>
                  <a:pt x="0" y="0"/>
                </a:lnTo>
                <a:lnTo>
                  <a:pt x="0" y="321564"/>
                </a:lnTo>
                <a:lnTo>
                  <a:pt x="495312" y="321564"/>
                </a:lnTo>
                <a:lnTo>
                  <a:pt x="495312" y="0"/>
                </a:lnTo>
                <a:close/>
              </a:path>
            </a:pathLst>
          </a:custGeom>
          <a:solidFill>
            <a:srgbClr val="9BBB59"/>
          </a:solidFill>
        </p:spPr>
        <p:txBody>
          <a:bodyPr wrap="square" lIns="0" tIns="0" rIns="0" bIns="0" rtlCol="0"/>
          <a:lstStyle/>
          <a:p>
            <a:endParaRPr/>
          </a:p>
        </p:txBody>
      </p:sp>
      <p:sp>
        <p:nvSpPr>
          <p:cNvPr id="52" name="object 52"/>
          <p:cNvSpPr/>
          <p:nvPr/>
        </p:nvSpPr>
        <p:spPr>
          <a:xfrm>
            <a:off x="4732020" y="3988295"/>
            <a:ext cx="414655" cy="48895"/>
          </a:xfrm>
          <a:custGeom>
            <a:avLst/>
            <a:gdLst/>
            <a:ahLst/>
            <a:cxnLst/>
            <a:rect l="l" t="t" r="r" b="b"/>
            <a:pathLst>
              <a:path w="414654" h="48895">
                <a:moveTo>
                  <a:pt x="0" y="48780"/>
                </a:moveTo>
                <a:lnTo>
                  <a:pt x="414527" y="48780"/>
                </a:lnTo>
                <a:lnTo>
                  <a:pt x="414527" y="0"/>
                </a:lnTo>
                <a:lnTo>
                  <a:pt x="0" y="0"/>
                </a:lnTo>
                <a:lnTo>
                  <a:pt x="0" y="48780"/>
                </a:lnTo>
                <a:close/>
              </a:path>
            </a:pathLst>
          </a:custGeom>
          <a:solidFill>
            <a:srgbClr val="9BBB59"/>
          </a:solidFill>
        </p:spPr>
        <p:txBody>
          <a:bodyPr wrap="square" lIns="0" tIns="0" rIns="0" bIns="0" rtlCol="0"/>
          <a:lstStyle/>
          <a:p>
            <a:endParaRPr/>
          </a:p>
        </p:txBody>
      </p:sp>
      <p:sp>
        <p:nvSpPr>
          <p:cNvPr id="53" name="object 53"/>
          <p:cNvSpPr/>
          <p:nvPr/>
        </p:nvSpPr>
        <p:spPr>
          <a:xfrm>
            <a:off x="4732020" y="4261103"/>
            <a:ext cx="414655" cy="48895"/>
          </a:xfrm>
          <a:custGeom>
            <a:avLst/>
            <a:gdLst/>
            <a:ahLst/>
            <a:cxnLst/>
            <a:rect l="l" t="t" r="r" b="b"/>
            <a:pathLst>
              <a:path w="414654" h="48895">
                <a:moveTo>
                  <a:pt x="0" y="48768"/>
                </a:moveTo>
                <a:lnTo>
                  <a:pt x="414527" y="48768"/>
                </a:lnTo>
                <a:lnTo>
                  <a:pt x="414527" y="0"/>
                </a:lnTo>
                <a:lnTo>
                  <a:pt x="0" y="0"/>
                </a:lnTo>
                <a:lnTo>
                  <a:pt x="0" y="48768"/>
                </a:lnTo>
                <a:close/>
              </a:path>
            </a:pathLst>
          </a:custGeom>
          <a:solidFill>
            <a:srgbClr val="9BBB59"/>
          </a:solidFill>
        </p:spPr>
        <p:txBody>
          <a:bodyPr wrap="square" lIns="0" tIns="0" rIns="0" bIns="0" rtlCol="0"/>
          <a:lstStyle/>
          <a:p>
            <a:endParaRPr/>
          </a:p>
        </p:txBody>
      </p:sp>
      <p:sp>
        <p:nvSpPr>
          <p:cNvPr id="54" name="object 54"/>
          <p:cNvSpPr/>
          <p:nvPr/>
        </p:nvSpPr>
        <p:spPr>
          <a:xfrm>
            <a:off x="4346447" y="4418063"/>
            <a:ext cx="800100" cy="321945"/>
          </a:xfrm>
          <a:custGeom>
            <a:avLst/>
            <a:gdLst/>
            <a:ahLst/>
            <a:cxnLst/>
            <a:rect l="l" t="t" r="r" b="b"/>
            <a:pathLst>
              <a:path w="800100" h="321945">
                <a:moveTo>
                  <a:pt x="800100" y="0"/>
                </a:moveTo>
                <a:lnTo>
                  <a:pt x="0" y="0"/>
                </a:lnTo>
                <a:lnTo>
                  <a:pt x="0" y="321576"/>
                </a:lnTo>
                <a:lnTo>
                  <a:pt x="800100" y="321576"/>
                </a:lnTo>
                <a:lnTo>
                  <a:pt x="800100" y="0"/>
                </a:lnTo>
                <a:close/>
              </a:path>
            </a:pathLst>
          </a:custGeom>
          <a:solidFill>
            <a:srgbClr val="9BBB59"/>
          </a:solidFill>
        </p:spPr>
        <p:txBody>
          <a:bodyPr wrap="square" lIns="0" tIns="0" rIns="0" bIns="0" rtlCol="0"/>
          <a:lstStyle/>
          <a:p>
            <a:endParaRPr/>
          </a:p>
        </p:txBody>
      </p:sp>
      <p:sp>
        <p:nvSpPr>
          <p:cNvPr id="55" name="object 55"/>
          <p:cNvSpPr/>
          <p:nvPr/>
        </p:nvSpPr>
        <p:spPr>
          <a:xfrm>
            <a:off x="4102608" y="4849367"/>
            <a:ext cx="1044575" cy="321945"/>
          </a:xfrm>
          <a:custGeom>
            <a:avLst/>
            <a:gdLst/>
            <a:ahLst/>
            <a:cxnLst/>
            <a:rect l="l" t="t" r="r" b="b"/>
            <a:pathLst>
              <a:path w="1044575" h="321945">
                <a:moveTo>
                  <a:pt x="1043952" y="0"/>
                </a:moveTo>
                <a:lnTo>
                  <a:pt x="0" y="0"/>
                </a:lnTo>
                <a:lnTo>
                  <a:pt x="0" y="321563"/>
                </a:lnTo>
                <a:lnTo>
                  <a:pt x="1043952" y="321563"/>
                </a:lnTo>
                <a:lnTo>
                  <a:pt x="1043952" y="0"/>
                </a:lnTo>
                <a:close/>
              </a:path>
            </a:pathLst>
          </a:custGeom>
          <a:solidFill>
            <a:srgbClr val="9BBB59"/>
          </a:solidFill>
        </p:spPr>
        <p:txBody>
          <a:bodyPr wrap="square" lIns="0" tIns="0" rIns="0" bIns="0" rtlCol="0"/>
          <a:lstStyle/>
          <a:p>
            <a:endParaRPr/>
          </a:p>
        </p:txBody>
      </p:sp>
      <p:sp>
        <p:nvSpPr>
          <p:cNvPr id="56" name="object 56"/>
          <p:cNvSpPr/>
          <p:nvPr/>
        </p:nvSpPr>
        <p:spPr>
          <a:xfrm>
            <a:off x="4021835" y="5280659"/>
            <a:ext cx="1125220" cy="321945"/>
          </a:xfrm>
          <a:custGeom>
            <a:avLst/>
            <a:gdLst/>
            <a:ahLst/>
            <a:cxnLst/>
            <a:rect l="l" t="t" r="r" b="b"/>
            <a:pathLst>
              <a:path w="1125220" h="321945">
                <a:moveTo>
                  <a:pt x="1124712" y="0"/>
                </a:moveTo>
                <a:lnTo>
                  <a:pt x="0" y="0"/>
                </a:lnTo>
                <a:lnTo>
                  <a:pt x="0" y="321563"/>
                </a:lnTo>
                <a:lnTo>
                  <a:pt x="1124712" y="321563"/>
                </a:lnTo>
                <a:lnTo>
                  <a:pt x="1124712" y="0"/>
                </a:lnTo>
                <a:close/>
              </a:path>
            </a:pathLst>
          </a:custGeom>
          <a:solidFill>
            <a:srgbClr val="9BBB59"/>
          </a:solidFill>
        </p:spPr>
        <p:txBody>
          <a:bodyPr wrap="square" lIns="0" tIns="0" rIns="0" bIns="0" rtlCol="0"/>
          <a:lstStyle/>
          <a:p>
            <a:endParaRPr/>
          </a:p>
        </p:txBody>
      </p:sp>
      <p:sp>
        <p:nvSpPr>
          <p:cNvPr id="57" name="object 57"/>
          <p:cNvSpPr/>
          <p:nvPr/>
        </p:nvSpPr>
        <p:spPr>
          <a:xfrm>
            <a:off x="3686555" y="5711939"/>
            <a:ext cx="1460500" cy="321945"/>
          </a:xfrm>
          <a:custGeom>
            <a:avLst/>
            <a:gdLst/>
            <a:ahLst/>
            <a:cxnLst/>
            <a:rect l="l" t="t" r="r" b="b"/>
            <a:pathLst>
              <a:path w="1460500" h="321945">
                <a:moveTo>
                  <a:pt x="1460004" y="0"/>
                </a:moveTo>
                <a:lnTo>
                  <a:pt x="0" y="0"/>
                </a:lnTo>
                <a:lnTo>
                  <a:pt x="0" y="321576"/>
                </a:lnTo>
                <a:lnTo>
                  <a:pt x="1460004" y="321576"/>
                </a:lnTo>
                <a:lnTo>
                  <a:pt x="1460004" y="0"/>
                </a:lnTo>
                <a:close/>
              </a:path>
            </a:pathLst>
          </a:custGeom>
          <a:solidFill>
            <a:srgbClr val="9BBB59"/>
          </a:solidFill>
        </p:spPr>
        <p:txBody>
          <a:bodyPr wrap="square" lIns="0" tIns="0" rIns="0" bIns="0" rtlCol="0"/>
          <a:lstStyle/>
          <a:p>
            <a:endParaRPr/>
          </a:p>
        </p:txBody>
      </p:sp>
      <p:sp>
        <p:nvSpPr>
          <p:cNvPr id="58" name="object 58"/>
          <p:cNvSpPr/>
          <p:nvPr/>
        </p:nvSpPr>
        <p:spPr>
          <a:xfrm>
            <a:off x="1575816" y="6088379"/>
            <a:ext cx="3571240" cy="0"/>
          </a:xfrm>
          <a:custGeom>
            <a:avLst/>
            <a:gdLst/>
            <a:ahLst/>
            <a:cxnLst/>
            <a:rect l="l" t="t" r="r" b="b"/>
            <a:pathLst>
              <a:path w="3571240">
                <a:moveTo>
                  <a:pt x="0" y="0"/>
                </a:moveTo>
                <a:lnTo>
                  <a:pt x="3570732" y="0"/>
                </a:lnTo>
              </a:path>
            </a:pathLst>
          </a:custGeom>
          <a:ln w="9144">
            <a:solidFill>
              <a:srgbClr val="878787"/>
            </a:solidFill>
          </a:ln>
        </p:spPr>
        <p:txBody>
          <a:bodyPr wrap="square" lIns="0" tIns="0" rIns="0" bIns="0" rtlCol="0"/>
          <a:lstStyle/>
          <a:p>
            <a:endParaRPr/>
          </a:p>
        </p:txBody>
      </p:sp>
      <p:sp>
        <p:nvSpPr>
          <p:cNvPr id="59" name="object 59"/>
          <p:cNvSpPr/>
          <p:nvPr/>
        </p:nvSpPr>
        <p:spPr>
          <a:xfrm>
            <a:off x="1575816"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0" name="object 60"/>
          <p:cNvSpPr/>
          <p:nvPr/>
        </p:nvSpPr>
        <p:spPr>
          <a:xfrm>
            <a:off x="2290572"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1" name="object 61"/>
          <p:cNvSpPr/>
          <p:nvPr/>
        </p:nvSpPr>
        <p:spPr>
          <a:xfrm>
            <a:off x="3003804"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2" name="object 62"/>
          <p:cNvSpPr/>
          <p:nvPr/>
        </p:nvSpPr>
        <p:spPr>
          <a:xfrm>
            <a:off x="3718559"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3" name="object 63"/>
          <p:cNvSpPr/>
          <p:nvPr/>
        </p:nvSpPr>
        <p:spPr>
          <a:xfrm>
            <a:off x="4433315"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4" name="object 64"/>
          <p:cNvSpPr/>
          <p:nvPr/>
        </p:nvSpPr>
        <p:spPr>
          <a:xfrm>
            <a:off x="5146547" y="6088379"/>
            <a:ext cx="0" cy="47625"/>
          </a:xfrm>
          <a:custGeom>
            <a:avLst/>
            <a:gdLst/>
            <a:ahLst/>
            <a:cxnLst/>
            <a:rect l="l" t="t" r="r" b="b"/>
            <a:pathLst>
              <a:path h="47625">
                <a:moveTo>
                  <a:pt x="0" y="0"/>
                </a:moveTo>
                <a:lnTo>
                  <a:pt x="0" y="47244"/>
                </a:lnTo>
              </a:path>
            </a:pathLst>
          </a:custGeom>
          <a:ln w="9144">
            <a:solidFill>
              <a:srgbClr val="878787"/>
            </a:solidFill>
          </a:ln>
        </p:spPr>
        <p:txBody>
          <a:bodyPr wrap="square" lIns="0" tIns="0" rIns="0" bIns="0" rtlCol="0"/>
          <a:lstStyle/>
          <a:p>
            <a:endParaRPr/>
          </a:p>
        </p:txBody>
      </p:sp>
      <p:sp>
        <p:nvSpPr>
          <p:cNvPr id="65" name="object 65"/>
          <p:cNvSpPr/>
          <p:nvPr/>
        </p:nvSpPr>
        <p:spPr>
          <a:xfrm>
            <a:off x="1575816" y="3070860"/>
            <a:ext cx="0" cy="3017520"/>
          </a:xfrm>
          <a:custGeom>
            <a:avLst/>
            <a:gdLst/>
            <a:ahLst/>
            <a:cxnLst/>
            <a:rect l="l" t="t" r="r" b="b"/>
            <a:pathLst>
              <a:path h="3017520">
                <a:moveTo>
                  <a:pt x="0" y="3017520"/>
                </a:moveTo>
                <a:lnTo>
                  <a:pt x="0" y="0"/>
                </a:lnTo>
              </a:path>
            </a:pathLst>
          </a:custGeom>
          <a:ln w="9144">
            <a:solidFill>
              <a:srgbClr val="878787"/>
            </a:solidFill>
          </a:ln>
        </p:spPr>
        <p:txBody>
          <a:bodyPr wrap="square" lIns="0" tIns="0" rIns="0" bIns="0" rtlCol="0"/>
          <a:lstStyle/>
          <a:p>
            <a:endParaRPr/>
          </a:p>
        </p:txBody>
      </p:sp>
      <p:sp>
        <p:nvSpPr>
          <p:cNvPr id="66" name="object 66"/>
          <p:cNvSpPr/>
          <p:nvPr/>
        </p:nvSpPr>
        <p:spPr>
          <a:xfrm>
            <a:off x="1527047" y="6088379"/>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67" name="object 67"/>
          <p:cNvSpPr/>
          <p:nvPr/>
        </p:nvSpPr>
        <p:spPr>
          <a:xfrm>
            <a:off x="1527047" y="5657088"/>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68" name="object 68"/>
          <p:cNvSpPr/>
          <p:nvPr/>
        </p:nvSpPr>
        <p:spPr>
          <a:xfrm>
            <a:off x="1527047" y="5225796"/>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69" name="object 69"/>
          <p:cNvSpPr/>
          <p:nvPr/>
        </p:nvSpPr>
        <p:spPr>
          <a:xfrm>
            <a:off x="1527047" y="4794503"/>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70" name="object 70"/>
          <p:cNvSpPr/>
          <p:nvPr/>
        </p:nvSpPr>
        <p:spPr>
          <a:xfrm>
            <a:off x="1527047" y="4363211"/>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71" name="object 71"/>
          <p:cNvSpPr/>
          <p:nvPr/>
        </p:nvSpPr>
        <p:spPr>
          <a:xfrm>
            <a:off x="1527047" y="3933444"/>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72" name="object 72"/>
          <p:cNvSpPr/>
          <p:nvPr/>
        </p:nvSpPr>
        <p:spPr>
          <a:xfrm>
            <a:off x="1527047" y="3502152"/>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73" name="object 73"/>
          <p:cNvSpPr/>
          <p:nvPr/>
        </p:nvSpPr>
        <p:spPr>
          <a:xfrm>
            <a:off x="1527047" y="3070860"/>
            <a:ext cx="48895" cy="0"/>
          </a:xfrm>
          <a:custGeom>
            <a:avLst/>
            <a:gdLst/>
            <a:ahLst/>
            <a:cxnLst/>
            <a:rect l="l" t="t" r="r" b="b"/>
            <a:pathLst>
              <a:path w="48894">
                <a:moveTo>
                  <a:pt x="0" y="0"/>
                </a:moveTo>
                <a:lnTo>
                  <a:pt x="48768" y="0"/>
                </a:lnTo>
              </a:path>
            </a:pathLst>
          </a:custGeom>
          <a:ln w="9144">
            <a:solidFill>
              <a:srgbClr val="878787"/>
            </a:solidFill>
          </a:ln>
        </p:spPr>
        <p:txBody>
          <a:bodyPr wrap="square" lIns="0" tIns="0" rIns="0" bIns="0" rtlCol="0"/>
          <a:lstStyle/>
          <a:p>
            <a:endParaRPr/>
          </a:p>
        </p:txBody>
      </p:sp>
      <p:sp>
        <p:nvSpPr>
          <p:cNvPr id="74" name="object 74"/>
          <p:cNvSpPr/>
          <p:nvPr/>
        </p:nvSpPr>
        <p:spPr>
          <a:xfrm>
            <a:off x="1604772" y="5760720"/>
            <a:ext cx="455930" cy="224154"/>
          </a:xfrm>
          <a:custGeom>
            <a:avLst/>
            <a:gdLst/>
            <a:ahLst/>
            <a:cxnLst/>
            <a:rect l="l" t="t" r="r" b="b"/>
            <a:pathLst>
              <a:path w="455930" h="224154">
                <a:moveTo>
                  <a:pt x="0" y="0"/>
                </a:moveTo>
                <a:lnTo>
                  <a:pt x="455676" y="0"/>
                </a:lnTo>
                <a:lnTo>
                  <a:pt x="455676" y="224027"/>
                </a:lnTo>
                <a:lnTo>
                  <a:pt x="0" y="224027"/>
                </a:lnTo>
                <a:lnTo>
                  <a:pt x="0" y="0"/>
                </a:lnTo>
                <a:close/>
              </a:path>
            </a:pathLst>
          </a:custGeom>
          <a:solidFill>
            <a:srgbClr val="FFFFFF"/>
          </a:solidFill>
        </p:spPr>
        <p:txBody>
          <a:bodyPr wrap="square" lIns="0" tIns="0" rIns="0" bIns="0" rtlCol="0"/>
          <a:lstStyle/>
          <a:p>
            <a:endParaRPr/>
          </a:p>
        </p:txBody>
      </p:sp>
      <p:sp>
        <p:nvSpPr>
          <p:cNvPr id="75" name="object 75"/>
          <p:cNvSpPr txBox="1"/>
          <p:nvPr/>
        </p:nvSpPr>
        <p:spPr>
          <a:xfrm>
            <a:off x="1737360" y="5329428"/>
            <a:ext cx="455930" cy="224154"/>
          </a:xfrm>
          <a:prstGeom prst="rect">
            <a:avLst/>
          </a:prstGeom>
          <a:solidFill>
            <a:srgbClr val="FFFFFF"/>
          </a:solidFill>
        </p:spPr>
        <p:txBody>
          <a:bodyPr vert="horz" wrap="square" lIns="0" tIns="11430" rIns="0" bIns="0" rtlCol="0">
            <a:spAutoFit/>
          </a:bodyPr>
          <a:lstStyle/>
          <a:p>
            <a:pPr marL="37465">
              <a:lnSpc>
                <a:spcPct val="100000"/>
              </a:lnSpc>
              <a:spcBef>
                <a:spcPts val="90"/>
              </a:spcBef>
            </a:pPr>
            <a:r>
              <a:rPr sz="1200" spc="-5" dirty="0">
                <a:latin typeface="Calibri"/>
                <a:cs typeface="Calibri"/>
              </a:rPr>
              <a:t>21.8%</a:t>
            </a:r>
            <a:endParaRPr sz="1200">
              <a:latin typeface="Calibri"/>
              <a:cs typeface="Calibri"/>
            </a:endParaRPr>
          </a:p>
        </p:txBody>
      </p:sp>
      <p:sp>
        <p:nvSpPr>
          <p:cNvPr id="76" name="object 76"/>
          <p:cNvSpPr txBox="1"/>
          <p:nvPr/>
        </p:nvSpPr>
        <p:spPr>
          <a:xfrm>
            <a:off x="1812035" y="4898135"/>
            <a:ext cx="455930" cy="224154"/>
          </a:xfrm>
          <a:prstGeom prst="rect">
            <a:avLst/>
          </a:prstGeom>
          <a:solidFill>
            <a:srgbClr val="FFFFFF"/>
          </a:solidFill>
        </p:spPr>
        <p:txBody>
          <a:bodyPr vert="horz" wrap="square" lIns="0" tIns="11430" rIns="0" bIns="0" rtlCol="0">
            <a:spAutoFit/>
          </a:bodyPr>
          <a:lstStyle/>
          <a:p>
            <a:pPr marL="38100">
              <a:lnSpc>
                <a:spcPct val="100000"/>
              </a:lnSpc>
              <a:spcBef>
                <a:spcPts val="90"/>
              </a:spcBef>
            </a:pPr>
            <a:r>
              <a:rPr sz="1200" spc="-5" dirty="0">
                <a:latin typeface="Calibri"/>
                <a:cs typeface="Calibri"/>
              </a:rPr>
              <a:t>26.0%</a:t>
            </a:r>
            <a:endParaRPr sz="1200">
              <a:latin typeface="Calibri"/>
              <a:cs typeface="Calibri"/>
            </a:endParaRPr>
          </a:p>
        </p:txBody>
      </p:sp>
      <p:sp>
        <p:nvSpPr>
          <p:cNvPr id="77" name="object 77"/>
          <p:cNvSpPr txBox="1"/>
          <p:nvPr/>
        </p:nvSpPr>
        <p:spPr>
          <a:xfrm>
            <a:off x="1952244" y="4466844"/>
            <a:ext cx="454659" cy="224154"/>
          </a:xfrm>
          <a:prstGeom prst="rect">
            <a:avLst/>
          </a:prstGeom>
          <a:solidFill>
            <a:srgbClr val="FFFFFF"/>
          </a:solidFill>
        </p:spPr>
        <p:txBody>
          <a:bodyPr vert="horz" wrap="square" lIns="0" tIns="12065" rIns="0" bIns="0" rtlCol="0">
            <a:spAutoFit/>
          </a:bodyPr>
          <a:lstStyle/>
          <a:p>
            <a:pPr marL="36830">
              <a:lnSpc>
                <a:spcPct val="100000"/>
              </a:lnSpc>
              <a:spcBef>
                <a:spcPts val="95"/>
              </a:spcBef>
            </a:pPr>
            <a:r>
              <a:rPr sz="1200" spc="-5" dirty="0">
                <a:latin typeface="Calibri"/>
                <a:cs typeface="Calibri"/>
              </a:rPr>
              <a:t>33.8%</a:t>
            </a:r>
            <a:endParaRPr sz="1200">
              <a:latin typeface="Calibri"/>
              <a:cs typeface="Calibri"/>
            </a:endParaRPr>
          </a:p>
        </p:txBody>
      </p:sp>
      <p:sp>
        <p:nvSpPr>
          <p:cNvPr id="78" name="object 78"/>
          <p:cNvSpPr/>
          <p:nvPr/>
        </p:nvSpPr>
        <p:spPr>
          <a:xfrm>
            <a:off x="2263139" y="4037076"/>
            <a:ext cx="455930" cy="224154"/>
          </a:xfrm>
          <a:custGeom>
            <a:avLst/>
            <a:gdLst/>
            <a:ahLst/>
            <a:cxnLst/>
            <a:rect l="l" t="t" r="r" b="b"/>
            <a:pathLst>
              <a:path w="455930" h="224154">
                <a:moveTo>
                  <a:pt x="0" y="0"/>
                </a:moveTo>
                <a:lnTo>
                  <a:pt x="455675" y="0"/>
                </a:lnTo>
                <a:lnTo>
                  <a:pt x="455675" y="224027"/>
                </a:lnTo>
                <a:lnTo>
                  <a:pt x="0" y="224027"/>
                </a:lnTo>
                <a:lnTo>
                  <a:pt x="0" y="0"/>
                </a:lnTo>
                <a:close/>
              </a:path>
            </a:pathLst>
          </a:custGeom>
          <a:solidFill>
            <a:srgbClr val="FFFFFF"/>
          </a:solidFill>
        </p:spPr>
        <p:txBody>
          <a:bodyPr wrap="square" lIns="0" tIns="0" rIns="0" bIns="0" rtlCol="0"/>
          <a:lstStyle/>
          <a:p>
            <a:endParaRPr/>
          </a:p>
        </p:txBody>
      </p:sp>
      <p:sp>
        <p:nvSpPr>
          <p:cNvPr id="79" name="object 79"/>
          <p:cNvSpPr txBox="1"/>
          <p:nvPr/>
        </p:nvSpPr>
        <p:spPr>
          <a:xfrm>
            <a:off x="2288231" y="4035098"/>
            <a:ext cx="406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51</a:t>
            </a:r>
            <a:r>
              <a:rPr sz="1200" spc="-5" dirty="0">
                <a:latin typeface="Calibri"/>
                <a:cs typeface="Calibri"/>
              </a:rPr>
              <a:t>.</a:t>
            </a:r>
            <a:r>
              <a:rPr sz="1200" dirty="0">
                <a:latin typeface="Calibri"/>
                <a:cs typeface="Calibri"/>
              </a:rPr>
              <a:t>2%</a:t>
            </a:r>
            <a:endParaRPr sz="1200">
              <a:latin typeface="Calibri"/>
              <a:cs typeface="Calibri"/>
            </a:endParaRPr>
          </a:p>
        </p:txBody>
      </p:sp>
      <p:sp>
        <p:nvSpPr>
          <p:cNvPr id="80" name="object 80"/>
          <p:cNvSpPr txBox="1"/>
          <p:nvPr/>
        </p:nvSpPr>
        <p:spPr>
          <a:xfrm>
            <a:off x="2042160" y="3605784"/>
            <a:ext cx="455930" cy="224154"/>
          </a:xfrm>
          <a:prstGeom prst="rect">
            <a:avLst/>
          </a:prstGeom>
          <a:solidFill>
            <a:srgbClr val="FFFFFF"/>
          </a:solidFill>
        </p:spPr>
        <p:txBody>
          <a:bodyPr vert="horz" wrap="square" lIns="0" tIns="10795" rIns="0" bIns="0" rtlCol="0">
            <a:spAutoFit/>
          </a:bodyPr>
          <a:lstStyle/>
          <a:p>
            <a:pPr marL="38100">
              <a:lnSpc>
                <a:spcPct val="100000"/>
              </a:lnSpc>
              <a:spcBef>
                <a:spcPts val="85"/>
              </a:spcBef>
            </a:pPr>
            <a:r>
              <a:rPr sz="1200" spc="-5" dirty="0">
                <a:latin typeface="Calibri"/>
                <a:cs typeface="Calibri"/>
              </a:rPr>
              <a:t>38.9%</a:t>
            </a:r>
            <a:endParaRPr sz="1200">
              <a:latin typeface="Calibri"/>
              <a:cs typeface="Calibri"/>
            </a:endParaRPr>
          </a:p>
        </p:txBody>
      </p:sp>
      <p:sp>
        <p:nvSpPr>
          <p:cNvPr id="81" name="object 81"/>
          <p:cNvSpPr txBox="1"/>
          <p:nvPr/>
        </p:nvSpPr>
        <p:spPr>
          <a:xfrm>
            <a:off x="1839467" y="3174492"/>
            <a:ext cx="455930" cy="224154"/>
          </a:xfrm>
          <a:prstGeom prst="rect">
            <a:avLst/>
          </a:prstGeom>
          <a:solidFill>
            <a:srgbClr val="FFFFFF"/>
          </a:solidFill>
        </p:spPr>
        <p:txBody>
          <a:bodyPr vert="horz" wrap="square" lIns="0" tIns="10795" rIns="0" bIns="0" rtlCol="0">
            <a:spAutoFit/>
          </a:bodyPr>
          <a:lstStyle/>
          <a:p>
            <a:pPr marL="37465">
              <a:lnSpc>
                <a:spcPct val="100000"/>
              </a:lnSpc>
              <a:spcBef>
                <a:spcPts val="85"/>
              </a:spcBef>
            </a:pPr>
            <a:r>
              <a:rPr sz="1200" spc="-5" dirty="0">
                <a:latin typeface="Calibri"/>
                <a:cs typeface="Calibri"/>
              </a:rPr>
              <a:t>27.5%</a:t>
            </a:r>
            <a:endParaRPr sz="1200">
              <a:latin typeface="Calibri"/>
              <a:cs typeface="Calibri"/>
            </a:endParaRPr>
          </a:p>
        </p:txBody>
      </p:sp>
      <p:sp>
        <p:nvSpPr>
          <p:cNvPr id="82" name="object 82"/>
          <p:cNvSpPr txBox="1"/>
          <p:nvPr/>
        </p:nvSpPr>
        <p:spPr>
          <a:xfrm>
            <a:off x="2660904" y="5760720"/>
            <a:ext cx="454659" cy="224154"/>
          </a:xfrm>
          <a:prstGeom prst="rect">
            <a:avLst/>
          </a:prstGeom>
          <a:solidFill>
            <a:srgbClr val="FFFFFF"/>
          </a:solidFill>
        </p:spPr>
        <p:txBody>
          <a:bodyPr vert="horz" wrap="square" lIns="0" tIns="10795" rIns="0" bIns="0" rtlCol="0">
            <a:spAutoFit/>
          </a:bodyPr>
          <a:lstStyle/>
          <a:p>
            <a:pPr marL="36830">
              <a:lnSpc>
                <a:spcPct val="100000"/>
              </a:lnSpc>
              <a:spcBef>
                <a:spcPts val="85"/>
              </a:spcBef>
            </a:pPr>
            <a:r>
              <a:rPr sz="1200" spc="-5" dirty="0">
                <a:latin typeface="Calibri"/>
                <a:cs typeface="Calibri"/>
              </a:rPr>
              <a:t>44.7%</a:t>
            </a:r>
            <a:endParaRPr sz="1200">
              <a:latin typeface="Calibri"/>
              <a:cs typeface="Calibri"/>
            </a:endParaRPr>
          </a:p>
        </p:txBody>
      </p:sp>
      <p:sp>
        <p:nvSpPr>
          <p:cNvPr id="83" name="object 83"/>
          <p:cNvSpPr txBox="1"/>
          <p:nvPr/>
        </p:nvSpPr>
        <p:spPr>
          <a:xfrm>
            <a:off x="2961132" y="5329428"/>
            <a:ext cx="454659" cy="224154"/>
          </a:xfrm>
          <a:prstGeom prst="rect">
            <a:avLst/>
          </a:prstGeom>
          <a:solidFill>
            <a:srgbClr val="FFFFFF"/>
          </a:solidFill>
        </p:spPr>
        <p:txBody>
          <a:bodyPr vert="horz" wrap="square" lIns="0" tIns="11430" rIns="0" bIns="0" rtlCol="0">
            <a:spAutoFit/>
          </a:bodyPr>
          <a:lstStyle/>
          <a:p>
            <a:pPr marL="36830">
              <a:lnSpc>
                <a:spcPct val="100000"/>
              </a:lnSpc>
              <a:spcBef>
                <a:spcPts val="90"/>
              </a:spcBef>
            </a:pPr>
            <a:r>
              <a:rPr sz="1200" spc="-5" dirty="0">
                <a:latin typeface="Calibri"/>
                <a:cs typeface="Calibri"/>
              </a:rPr>
              <a:t>46.7%</a:t>
            </a:r>
            <a:endParaRPr sz="1200">
              <a:latin typeface="Calibri"/>
              <a:cs typeface="Calibri"/>
            </a:endParaRPr>
          </a:p>
        </p:txBody>
      </p:sp>
      <p:sp>
        <p:nvSpPr>
          <p:cNvPr id="84" name="object 84"/>
          <p:cNvSpPr txBox="1"/>
          <p:nvPr/>
        </p:nvSpPr>
        <p:spPr>
          <a:xfrm>
            <a:off x="3076955" y="4898135"/>
            <a:ext cx="454659" cy="224154"/>
          </a:xfrm>
          <a:prstGeom prst="rect">
            <a:avLst/>
          </a:prstGeom>
          <a:solidFill>
            <a:srgbClr val="FFFFFF"/>
          </a:solidFill>
        </p:spPr>
        <p:txBody>
          <a:bodyPr vert="horz" wrap="square" lIns="0" tIns="11430" rIns="0" bIns="0" rtlCol="0">
            <a:spAutoFit/>
          </a:bodyPr>
          <a:lstStyle/>
          <a:p>
            <a:pPr marL="36830">
              <a:lnSpc>
                <a:spcPct val="100000"/>
              </a:lnSpc>
              <a:spcBef>
                <a:spcPts val="90"/>
              </a:spcBef>
            </a:pPr>
            <a:r>
              <a:rPr sz="1200" spc="-5" dirty="0">
                <a:latin typeface="Calibri"/>
                <a:cs typeface="Calibri"/>
              </a:rPr>
              <a:t>44.7%</a:t>
            </a:r>
            <a:endParaRPr sz="1200">
              <a:latin typeface="Calibri"/>
              <a:cs typeface="Calibri"/>
            </a:endParaRPr>
          </a:p>
        </p:txBody>
      </p:sp>
      <p:sp>
        <p:nvSpPr>
          <p:cNvPr id="85" name="object 85"/>
          <p:cNvSpPr txBox="1"/>
          <p:nvPr/>
        </p:nvSpPr>
        <p:spPr>
          <a:xfrm>
            <a:off x="3337559" y="4466844"/>
            <a:ext cx="455930" cy="224154"/>
          </a:xfrm>
          <a:prstGeom prst="rect">
            <a:avLst/>
          </a:prstGeom>
          <a:solidFill>
            <a:srgbClr val="FFFFFF"/>
          </a:solidFill>
        </p:spPr>
        <p:txBody>
          <a:bodyPr vert="horz" wrap="square" lIns="0" tIns="12065" rIns="0" bIns="0" rtlCol="0">
            <a:spAutoFit/>
          </a:bodyPr>
          <a:lstStyle/>
          <a:p>
            <a:pPr marL="36830">
              <a:lnSpc>
                <a:spcPct val="100000"/>
              </a:lnSpc>
              <a:spcBef>
                <a:spcPts val="95"/>
              </a:spcBef>
            </a:pPr>
            <a:r>
              <a:rPr sz="1200" spc="-5" dirty="0">
                <a:latin typeface="Calibri"/>
                <a:cs typeface="Calibri"/>
              </a:rPr>
              <a:t>43.8%</a:t>
            </a:r>
            <a:endParaRPr sz="1200">
              <a:latin typeface="Calibri"/>
              <a:cs typeface="Calibri"/>
            </a:endParaRPr>
          </a:p>
        </p:txBody>
      </p:sp>
      <p:sp>
        <p:nvSpPr>
          <p:cNvPr id="86" name="object 86"/>
          <p:cNvSpPr/>
          <p:nvPr/>
        </p:nvSpPr>
        <p:spPr>
          <a:xfrm>
            <a:off x="3842003" y="4037076"/>
            <a:ext cx="454659" cy="224154"/>
          </a:xfrm>
          <a:custGeom>
            <a:avLst/>
            <a:gdLst/>
            <a:ahLst/>
            <a:cxnLst/>
            <a:rect l="l" t="t" r="r" b="b"/>
            <a:pathLst>
              <a:path w="454660" h="224154">
                <a:moveTo>
                  <a:pt x="0" y="0"/>
                </a:moveTo>
                <a:lnTo>
                  <a:pt x="454151" y="0"/>
                </a:lnTo>
                <a:lnTo>
                  <a:pt x="454151" y="224027"/>
                </a:lnTo>
                <a:lnTo>
                  <a:pt x="0" y="224027"/>
                </a:lnTo>
                <a:lnTo>
                  <a:pt x="0" y="0"/>
                </a:lnTo>
                <a:close/>
              </a:path>
            </a:pathLst>
          </a:custGeom>
          <a:solidFill>
            <a:srgbClr val="FFFFFF"/>
          </a:solidFill>
        </p:spPr>
        <p:txBody>
          <a:bodyPr wrap="square" lIns="0" tIns="0" rIns="0" bIns="0" rtlCol="0"/>
          <a:lstStyle/>
          <a:p>
            <a:endParaRPr/>
          </a:p>
        </p:txBody>
      </p:sp>
      <p:sp>
        <p:nvSpPr>
          <p:cNvPr id="87" name="object 87"/>
          <p:cNvSpPr txBox="1"/>
          <p:nvPr/>
        </p:nvSpPr>
        <p:spPr>
          <a:xfrm>
            <a:off x="3866572" y="4035098"/>
            <a:ext cx="406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37</a:t>
            </a:r>
            <a:r>
              <a:rPr sz="1200" spc="-5" dirty="0">
                <a:latin typeface="Calibri"/>
                <a:cs typeface="Calibri"/>
              </a:rPr>
              <a:t>.</a:t>
            </a:r>
            <a:r>
              <a:rPr sz="1200" dirty="0">
                <a:latin typeface="Calibri"/>
                <a:cs typeface="Calibri"/>
              </a:rPr>
              <a:t>1%</a:t>
            </a:r>
            <a:endParaRPr sz="1200">
              <a:latin typeface="Calibri"/>
              <a:cs typeface="Calibri"/>
            </a:endParaRPr>
          </a:p>
        </p:txBody>
      </p:sp>
      <p:sp>
        <p:nvSpPr>
          <p:cNvPr id="88" name="object 88"/>
          <p:cNvSpPr txBox="1"/>
          <p:nvPr/>
        </p:nvSpPr>
        <p:spPr>
          <a:xfrm>
            <a:off x="3579876" y="3605784"/>
            <a:ext cx="455930" cy="224154"/>
          </a:xfrm>
          <a:prstGeom prst="rect">
            <a:avLst/>
          </a:prstGeom>
          <a:solidFill>
            <a:srgbClr val="FFFFFF"/>
          </a:solidFill>
        </p:spPr>
        <p:txBody>
          <a:bodyPr vert="horz" wrap="square" lIns="0" tIns="10795" rIns="0" bIns="0" rtlCol="0">
            <a:spAutoFit/>
          </a:bodyPr>
          <a:lstStyle/>
          <a:p>
            <a:pPr marL="37465">
              <a:lnSpc>
                <a:spcPct val="100000"/>
              </a:lnSpc>
              <a:spcBef>
                <a:spcPts val="85"/>
              </a:spcBef>
            </a:pPr>
            <a:r>
              <a:rPr sz="1200" spc="-5" dirty="0">
                <a:latin typeface="Calibri"/>
                <a:cs typeface="Calibri"/>
              </a:rPr>
              <a:t>47.2%</a:t>
            </a:r>
            <a:endParaRPr sz="1200">
              <a:latin typeface="Calibri"/>
              <a:cs typeface="Calibri"/>
            </a:endParaRPr>
          </a:p>
        </p:txBody>
      </p:sp>
      <p:sp>
        <p:nvSpPr>
          <p:cNvPr id="89" name="object 89"/>
          <p:cNvSpPr txBox="1"/>
          <p:nvPr/>
        </p:nvSpPr>
        <p:spPr>
          <a:xfrm>
            <a:off x="3122676" y="3174492"/>
            <a:ext cx="455930" cy="224154"/>
          </a:xfrm>
          <a:prstGeom prst="rect">
            <a:avLst/>
          </a:prstGeom>
          <a:solidFill>
            <a:srgbClr val="FFFFFF"/>
          </a:solidFill>
        </p:spPr>
        <p:txBody>
          <a:bodyPr vert="horz" wrap="square" lIns="0" tIns="10795" rIns="0" bIns="0" rtlCol="0">
            <a:spAutoFit/>
          </a:bodyPr>
          <a:lstStyle/>
          <a:p>
            <a:pPr marL="37465">
              <a:lnSpc>
                <a:spcPct val="100000"/>
              </a:lnSpc>
              <a:spcBef>
                <a:spcPts val="85"/>
              </a:spcBef>
            </a:pPr>
            <a:r>
              <a:rPr sz="1200" spc="-5" dirty="0">
                <a:latin typeface="Calibri"/>
                <a:cs typeface="Calibri"/>
              </a:rPr>
              <a:t>44.3%</a:t>
            </a:r>
            <a:endParaRPr sz="1200">
              <a:latin typeface="Calibri"/>
              <a:cs typeface="Calibri"/>
            </a:endParaRPr>
          </a:p>
        </p:txBody>
      </p:sp>
      <p:sp>
        <p:nvSpPr>
          <p:cNvPr id="90" name="object 90"/>
          <p:cNvSpPr txBox="1"/>
          <p:nvPr/>
        </p:nvSpPr>
        <p:spPr>
          <a:xfrm>
            <a:off x="4189476" y="5760720"/>
            <a:ext cx="454659" cy="224154"/>
          </a:xfrm>
          <a:prstGeom prst="rect">
            <a:avLst/>
          </a:prstGeom>
          <a:solidFill>
            <a:srgbClr val="FFFFFF"/>
          </a:solidFill>
        </p:spPr>
        <p:txBody>
          <a:bodyPr vert="horz" wrap="square" lIns="0" tIns="10795" rIns="0" bIns="0" rtlCol="0">
            <a:spAutoFit/>
          </a:bodyPr>
          <a:lstStyle/>
          <a:p>
            <a:pPr marL="36830">
              <a:lnSpc>
                <a:spcPct val="100000"/>
              </a:lnSpc>
              <a:spcBef>
                <a:spcPts val="85"/>
              </a:spcBef>
            </a:pPr>
            <a:r>
              <a:rPr sz="1200" spc="-5" dirty="0">
                <a:latin typeface="Calibri"/>
                <a:cs typeface="Calibri"/>
              </a:rPr>
              <a:t>40.9%</a:t>
            </a:r>
            <a:endParaRPr sz="1200">
              <a:latin typeface="Calibri"/>
              <a:cs typeface="Calibri"/>
            </a:endParaRPr>
          </a:p>
        </p:txBody>
      </p:sp>
      <p:sp>
        <p:nvSpPr>
          <p:cNvPr id="91" name="object 91"/>
          <p:cNvSpPr txBox="1"/>
          <p:nvPr/>
        </p:nvSpPr>
        <p:spPr>
          <a:xfrm>
            <a:off x="4357115" y="5329428"/>
            <a:ext cx="455930" cy="224154"/>
          </a:xfrm>
          <a:prstGeom prst="rect">
            <a:avLst/>
          </a:prstGeom>
          <a:solidFill>
            <a:srgbClr val="FFFFFF"/>
          </a:solidFill>
        </p:spPr>
        <p:txBody>
          <a:bodyPr vert="horz" wrap="square" lIns="0" tIns="11430" rIns="0" bIns="0" rtlCol="0">
            <a:spAutoFit/>
          </a:bodyPr>
          <a:lstStyle/>
          <a:p>
            <a:pPr marL="37465">
              <a:lnSpc>
                <a:spcPct val="100000"/>
              </a:lnSpc>
              <a:spcBef>
                <a:spcPts val="90"/>
              </a:spcBef>
            </a:pPr>
            <a:r>
              <a:rPr sz="1200" spc="-5" dirty="0">
                <a:latin typeface="Calibri"/>
                <a:cs typeface="Calibri"/>
              </a:rPr>
              <a:t>31.5%</a:t>
            </a:r>
            <a:endParaRPr sz="1200">
              <a:latin typeface="Calibri"/>
              <a:cs typeface="Calibri"/>
            </a:endParaRPr>
          </a:p>
        </p:txBody>
      </p:sp>
      <p:sp>
        <p:nvSpPr>
          <p:cNvPr id="92" name="object 92"/>
          <p:cNvSpPr txBox="1"/>
          <p:nvPr/>
        </p:nvSpPr>
        <p:spPr>
          <a:xfrm>
            <a:off x="4396740" y="4898135"/>
            <a:ext cx="455930" cy="224154"/>
          </a:xfrm>
          <a:prstGeom prst="rect">
            <a:avLst/>
          </a:prstGeom>
          <a:solidFill>
            <a:srgbClr val="FFFFFF"/>
          </a:solidFill>
        </p:spPr>
        <p:txBody>
          <a:bodyPr vert="horz" wrap="square" lIns="0" tIns="11430" rIns="0" bIns="0" rtlCol="0">
            <a:spAutoFit/>
          </a:bodyPr>
          <a:lstStyle/>
          <a:p>
            <a:pPr marL="38100">
              <a:lnSpc>
                <a:spcPct val="100000"/>
              </a:lnSpc>
              <a:spcBef>
                <a:spcPts val="90"/>
              </a:spcBef>
            </a:pPr>
            <a:r>
              <a:rPr sz="1200" spc="-5" dirty="0">
                <a:latin typeface="Calibri"/>
                <a:cs typeface="Calibri"/>
              </a:rPr>
              <a:t>29.2%</a:t>
            </a:r>
            <a:endParaRPr sz="1200">
              <a:latin typeface="Calibri"/>
              <a:cs typeface="Calibri"/>
            </a:endParaRPr>
          </a:p>
        </p:txBody>
      </p:sp>
      <p:sp>
        <p:nvSpPr>
          <p:cNvPr id="93" name="object 93"/>
          <p:cNvSpPr txBox="1"/>
          <p:nvPr/>
        </p:nvSpPr>
        <p:spPr>
          <a:xfrm>
            <a:off x="4518659" y="4466844"/>
            <a:ext cx="455930" cy="224154"/>
          </a:xfrm>
          <a:prstGeom prst="rect">
            <a:avLst/>
          </a:prstGeom>
          <a:solidFill>
            <a:srgbClr val="FFFFFF"/>
          </a:solidFill>
        </p:spPr>
        <p:txBody>
          <a:bodyPr vert="horz" wrap="square" lIns="0" tIns="12065" rIns="0" bIns="0" rtlCol="0">
            <a:spAutoFit/>
          </a:bodyPr>
          <a:lstStyle/>
          <a:p>
            <a:pPr marL="38100">
              <a:lnSpc>
                <a:spcPct val="100000"/>
              </a:lnSpc>
              <a:spcBef>
                <a:spcPts val="95"/>
              </a:spcBef>
            </a:pPr>
            <a:r>
              <a:rPr sz="1200" spc="-5" dirty="0">
                <a:latin typeface="Calibri"/>
                <a:cs typeface="Calibri"/>
              </a:rPr>
              <a:t>22.4%</a:t>
            </a:r>
            <a:endParaRPr sz="1200">
              <a:latin typeface="Calibri"/>
              <a:cs typeface="Calibri"/>
            </a:endParaRPr>
          </a:p>
        </p:txBody>
      </p:sp>
      <p:sp>
        <p:nvSpPr>
          <p:cNvPr id="94" name="object 94"/>
          <p:cNvSpPr/>
          <p:nvPr/>
        </p:nvSpPr>
        <p:spPr>
          <a:xfrm>
            <a:off x="4712208" y="4037076"/>
            <a:ext cx="455930" cy="224154"/>
          </a:xfrm>
          <a:custGeom>
            <a:avLst/>
            <a:gdLst/>
            <a:ahLst/>
            <a:cxnLst/>
            <a:rect l="l" t="t" r="r" b="b"/>
            <a:pathLst>
              <a:path w="455929" h="224154">
                <a:moveTo>
                  <a:pt x="0" y="0"/>
                </a:moveTo>
                <a:lnTo>
                  <a:pt x="455675" y="0"/>
                </a:lnTo>
                <a:lnTo>
                  <a:pt x="455675" y="224027"/>
                </a:lnTo>
                <a:lnTo>
                  <a:pt x="0" y="224027"/>
                </a:lnTo>
                <a:lnTo>
                  <a:pt x="0" y="0"/>
                </a:lnTo>
                <a:close/>
              </a:path>
            </a:pathLst>
          </a:custGeom>
          <a:solidFill>
            <a:srgbClr val="FFFFFF"/>
          </a:solidFill>
        </p:spPr>
        <p:txBody>
          <a:bodyPr wrap="square" lIns="0" tIns="0" rIns="0" bIns="0" rtlCol="0"/>
          <a:lstStyle/>
          <a:p>
            <a:endParaRPr/>
          </a:p>
        </p:txBody>
      </p:sp>
      <p:sp>
        <p:nvSpPr>
          <p:cNvPr id="95" name="object 95"/>
          <p:cNvSpPr txBox="1"/>
          <p:nvPr/>
        </p:nvSpPr>
        <p:spPr>
          <a:xfrm>
            <a:off x="4737073" y="4035098"/>
            <a:ext cx="406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11</a:t>
            </a:r>
            <a:r>
              <a:rPr sz="1200" spc="-5" dirty="0">
                <a:latin typeface="Calibri"/>
                <a:cs typeface="Calibri"/>
              </a:rPr>
              <a:t>.</a:t>
            </a:r>
            <a:r>
              <a:rPr sz="1200" dirty="0">
                <a:latin typeface="Calibri"/>
                <a:cs typeface="Calibri"/>
              </a:rPr>
              <a:t>6%</a:t>
            </a:r>
            <a:endParaRPr sz="1200">
              <a:latin typeface="Calibri"/>
              <a:cs typeface="Calibri"/>
            </a:endParaRPr>
          </a:p>
        </p:txBody>
      </p:sp>
      <p:sp>
        <p:nvSpPr>
          <p:cNvPr id="96" name="object 96"/>
          <p:cNvSpPr/>
          <p:nvPr/>
        </p:nvSpPr>
        <p:spPr>
          <a:xfrm>
            <a:off x="4671059" y="3605784"/>
            <a:ext cx="455930" cy="224154"/>
          </a:xfrm>
          <a:custGeom>
            <a:avLst/>
            <a:gdLst/>
            <a:ahLst/>
            <a:cxnLst/>
            <a:rect l="l" t="t" r="r" b="b"/>
            <a:pathLst>
              <a:path w="455929" h="224154">
                <a:moveTo>
                  <a:pt x="0" y="0"/>
                </a:moveTo>
                <a:lnTo>
                  <a:pt x="455675" y="0"/>
                </a:lnTo>
                <a:lnTo>
                  <a:pt x="455675" y="224027"/>
                </a:lnTo>
                <a:lnTo>
                  <a:pt x="0" y="224027"/>
                </a:lnTo>
                <a:lnTo>
                  <a:pt x="0" y="0"/>
                </a:lnTo>
                <a:close/>
              </a:path>
            </a:pathLst>
          </a:custGeom>
          <a:solidFill>
            <a:srgbClr val="FFFFFF"/>
          </a:solidFill>
        </p:spPr>
        <p:txBody>
          <a:bodyPr wrap="square" lIns="0" tIns="0" rIns="0" bIns="0" rtlCol="0"/>
          <a:lstStyle/>
          <a:p>
            <a:endParaRPr/>
          </a:p>
        </p:txBody>
      </p:sp>
      <p:sp>
        <p:nvSpPr>
          <p:cNvPr id="97" name="object 97"/>
          <p:cNvSpPr txBox="1"/>
          <p:nvPr/>
        </p:nvSpPr>
        <p:spPr>
          <a:xfrm>
            <a:off x="4696209" y="3604086"/>
            <a:ext cx="406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13</a:t>
            </a:r>
            <a:r>
              <a:rPr sz="1200" spc="-5" dirty="0">
                <a:latin typeface="Calibri"/>
                <a:cs typeface="Calibri"/>
              </a:rPr>
              <a:t>.</a:t>
            </a:r>
            <a:r>
              <a:rPr sz="1200" dirty="0">
                <a:latin typeface="Calibri"/>
                <a:cs typeface="Calibri"/>
              </a:rPr>
              <a:t>9%</a:t>
            </a:r>
            <a:endParaRPr sz="1200">
              <a:latin typeface="Calibri"/>
              <a:cs typeface="Calibri"/>
            </a:endParaRPr>
          </a:p>
        </p:txBody>
      </p:sp>
      <p:sp>
        <p:nvSpPr>
          <p:cNvPr id="98" name="object 98"/>
          <p:cNvSpPr txBox="1"/>
          <p:nvPr/>
        </p:nvSpPr>
        <p:spPr>
          <a:xfrm>
            <a:off x="4416552" y="3174492"/>
            <a:ext cx="455930" cy="224154"/>
          </a:xfrm>
          <a:prstGeom prst="rect">
            <a:avLst/>
          </a:prstGeom>
          <a:solidFill>
            <a:srgbClr val="FFFFFF"/>
          </a:solidFill>
        </p:spPr>
        <p:txBody>
          <a:bodyPr vert="horz" wrap="square" lIns="0" tIns="10795" rIns="0" bIns="0" rtlCol="0">
            <a:spAutoFit/>
          </a:bodyPr>
          <a:lstStyle/>
          <a:p>
            <a:pPr marL="38100">
              <a:lnSpc>
                <a:spcPct val="100000"/>
              </a:lnSpc>
              <a:spcBef>
                <a:spcPts val="85"/>
              </a:spcBef>
            </a:pPr>
            <a:r>
              <a:rPr sz="1200" spc="-5" dirty="0">
                <a:latin typeface="Calibri"/>
                <a:cs typeface="Calibri"/>
              </a:rPr>
              <a:t>28.1%</a:t>
            </a:r>
            <a:endParaRPr sz="1200">
              <a:latin typeface="Calibri"/>
              <a:cs typeface="Calibri"/>
            </a:endParaRPr>
          </a:p>
        </p:txBody>
      </p:sp>
      <p:sp>
        <p:nvSpPr>
          <p:cNvPr id="99" name="object 99"/>
          <p:cNvSpPr txBox="1"/>
          <p:nvPr/>
        </p:nvSpPr>
        <p:spPr>
          <a:xfrm>
            <a:off x="3574222" y="6164381"/>
            <a:ext cx="2876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6</a:t>
            </a:r>
            <a:r>
              <a:rPr sz="1200" spc="-10" dirty="0">
                <a:latin typeface="Calibri"/>
                <a:cs typeface="Calibri"/>
              </a:rPr>
              <a:t>0%</a:t>
            </a:r>
            <a:endParaRPr sz="1200">
              <a:latin typeface="Calibri"/>
              <a:cs typeface="Calibri"/>
            </a:endParaRPr>
          </a:p>
        </p:txBody>
      </p:sp>
      <p:sp>
        <p:nvSpPr>
          <p:cNvPr id="100" name="object 100"/>
          <p:cNvSpPr txBox="1"/>
          <p:nvPr/>
        </p:nvSpPr>
        <p:spPr>
          <a:xfrm>
            <a:off x="4288520" y="6164381"/>
            <a:ext cx="2876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8</a:t>
            </a:r>
            <a:r>
              <a:rPr sz="1200" spc="-10" dirty="0">
                <a:latin typeface="Calibri"/>
                <a:cs typeface="Calibri"/>
              </a:rPr>
              <a:t>0%</a:t>
            </a:r>
            <a:endParaRPr sz="1200">
              <a:latin typeface="Calibri"/>
              <a:cs typeface="Calibri"/>
            </a:endParaRPr>
          </a:p>
        </p:txBody>
      </p:sp>
      <p:sp>
        <p:nvSpPr>
          <p:cNvPr id="101" name="object 101"/>
          <p:cNvSpPr txBox="1"/>
          <p:nvPr/>
        </p:nvSpPr>
        <p:spPr>
          <a:xfrm>
            <a:off x="4964262" y="6164381"/>
            <a:ext cx="3670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r>
              <a:rPr sz="1200" spc="-10" dirty="0">
                <a:latin typeface="Calibri"/>
                <a:cs typeface="Calibri"/>
              </a:rPr>
              <a:t>0</a:t>
            </a:r>
            <a:r>
              <a:rPr sz="1200" dirty="0">
                <a:latin typeface="Calibri"/>
                <a:cs typeface="Calibri"/>
              </a:rPr>
              <a:t>0%</a:t>
            </a:r>
            <a:endParaRPr sz="1200">
              <a:latin typeface="Calibri"/>
              <a:cs typeface="Calibri"/>
            </a:endParaRPr>
          </a:p>
        </p:txBody>
      </p:sp>
      <p:sp>
        <p:nvSpPr>
          <p:cNvPr id="102" name="object 102"/>
          <p:cNvSpPr txBox="1"/>
          <p:nvPr/>
        </p:nvSpPr>
        <p:spPr>
          <a:xfrm>
            <a:off x="809381" y="5759145"/>
            <a:ext cx="1227455" cy="208279"/>
          </a:xfrm>
          <a:prstGeom prst="rect">
            <a:avLst/>
          </a:prstGeom>
        </p:spPr>
        <p:txBody>
          <a:bodyPr vert="horz" wrap="square" lIns="0" tIns="12700" rIns="0" bIns="0" rtlCol="0">
            <a:spAutoFit/>
          </a:bodyPr>
          <a:lstStyle/>
          <a:p>
            <a:pPr marL="12700">
              <a:lnSpc>
                <a:spcPct val="100000"/>
              </a:lnSpc>
              <a:spcBef>
                <a:spcPts val="100"/>
              </a:spcBef>
              <a:tabLst>
                <a:tab pos="833119" algn="l"/>
              </a:tabLst>
            </a:pPr>
            <a:r>
              <a:rPr sz="1800" baseline="2314" dirty="0">
                <a:latin typeface="Calibri"/>
                <a:cs typeface="Calibri"/>
              </a:rPr>
              <a:t>70</a:t>
            </a:r>
            <a:r>
              <a:rPr sz="1800" baseline="2314" dirty="0">
                <a:latin typeface="ＭＳ Ｐゴシック"/>
                <a:cs typeface="ＭＳ Ｐゴシック"/>
              </a:rPr>
              <a:t>歳以上	</a:t>
            </a:r>
            <a:r>
              <a:rPr sz="1200" spc="-5" dirty="0">
                <a:latin typeface="Calibri"/>
                <a:cs typeface="Calibri"/>
              </a:rPr>
              <a:t>14.4%</a:t>
            </a:r>
            <a:endParaRPr sz="1200">
              <a:latin typeface="Calibri"/>
              <a:cs typeface="Calibri"/>
            </a:endParaRPr>
          </a:p>
        </p:txBody>
      </p:sp>
      <p:sp>
        <p:nvSpPr>
          <p:cNvPr id="103" name="object 103"/>
          <p:cNvSpPr txBox="1"/>
          <p:nvPr/>
        </p:nvSpPr>
        <p:spPr>
          <a:xfrm>
            <a:off x="197190" y="5322828"/>
            <a:ext cx="12509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60</a:t>
            </a:r>
            <a:r>
              <a:rPr sz="1200" dirty="0">
                <a:latin typeface="ＭＳ Ｐゴシック"/>
                <a:cs typeface="ＭＳ Ｐゴシック"/>
              </a:rPr>
              <a:t>歳以上</a:t>
            </a:r>
            <a:r>
              <a:rPr sz="1200" dirty="0">
                <a:latin typeface="Calibri"/>
                <a:cs typeface="Calibri"/>
              </a:rPr>
              <a:t>70</a:t>
            </a:r>
            <a:r>
              <a:rPr sz="1200" dirty="0">
                <a:latin typeface="ＭＳ Ｐゴシック"/>
                <a:cs typeface="ＭＳ Ｐゴシック"/>
              </a:rPr>
              <a:t>歳未満</a:t>
            </a:r>
            <a:endParaRPr sz="1200">
              <a:latin typeface="ＭＳ Ｐゴシック"/>
              <a:cs typeface="ＭＳ Ｐゴシック"/>
            </a:endParaRPr>
          </a:p>
        </p:txBody>
      </p:sp>
      <p:sp>
        <p:nvSpPr>
          <p:cNvPr id="104" name="object 104"/>
          <p:cNvSpPr txBox="1"/>
          <p:nvPr/>
        </p:nvSpPr>
        <p:spPr>
          <a:xfrm>
            <a:off x="197190" y="4891841"/>
            <a:ext cx="12509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50</a:t>
            </a:r>
            <a:r>
              <a:rPr sz="1200" dirty="0">
                <a:latin typeface="ＭＳ Ｐゴシック"/>
                <a:cs typeface="ＭＳ Ｐゴシック"/>
              </a:rPr>
              <a:t>歳以上</a:t>
            </a:r>
            <a:r>
              <a:rPr sz="1200" dirty="0">
                <a:latin typeface="Calibri"/>
                <a:cs typeface="Calibri"/>
              </a:rPr>
              <a:t>60</a:t>
            </a:r>
            <a:r>
              <a:rPr sz="1200" dirty="0">
                <a:latin typeface="ＭＳ Ｐゴシック"/>
                <a:cs typeface="ＭＳ Ｐゴシック"/>
              </a:rPr>
              <a:t>歳未満</a:t>
            </a:r>
            <a:endParaRPr sz="1200">
              <a:latin typeface="ＭＳ Ｐゴシック"/>
              <a:cs typeface="ＭＳ Ｐゴシック"/>
            </a:endParaRPr>
          </a:p>
        </p:txBody>
      </p:sp>
      <p:sp>
        <p:nvSpPr>
          <p:cNvPr id="105" name="object 105"/>
          <p:cNvSpPr txBox="1"/>
          <p:nvPr/>
        </p:nvSpPr>
        <p:spPr>
          <a:xfrm>
            <a:off x="197190" y="4460854"/>
            <a:ext cx="12509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40</a:t>
            </a:r>
            <a:r>
              <a:rPr sz="1200" dirty="0">
                <a:latin typeface="ＭＳ Ｐゴシック"/>
                <a:cs typeface="ＭＳ Ｐゴシック"/>
              </a:rPr>
              <a:t>歳以上</a:t>
            </a:r>
            <a:r>
              <a:rPr sz="1200" dirty="0">
                <a:latin typeface="Calibri"/>
                <a:cs typeface="Calibri"/>
              </a:rPr>
              <a:t>50</a:t>
            </a:r>
            <a:r>
              <a:rPr sz="1200" dirty="0">
                <a:latin typeface="ＭＳ Ｐゴシック"/>
                <a:cs typeface="ＭＳ Ｐゴシック"/>
              </a:rPr>
              <a:t>歳未満</a:t>
            </a:r>
            <a:endParaRPr sz="1200">
              <a:latin typeface="ＭＳ Ｐゴシック"/>
              <a:cs typeface="ＭＳ Ｐゴシック"/>
            </a:endParaRPr>
          </a:p>
        </p:txBody>
      </p:sp>
      <p:sp>
        <p:nvSpPr>
          <p:cNvPr id="106" name="object 106"/>
          <p:cNvSpPr txBox="1"/>
          <p:nvPr/>
        </p:nvSpPr>
        <p:spPr>
          <a:xfrm>
            <a:off x="197190" y="4029867"/>
            <a:ext cx="12509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30</a:t>
            </a:r>
            <a:r>
              <a:rPr sz="1200" dirty="0">
                <a:latin typeface="ＭＳ Ｐゴシック"/>
                <a:cs typeface="ＭＳ Ｐゴシック"/>
              </a:rPr>
              <a:t>歳以上</a:t>
            </a:r>
            <a:r>
              <a:rPr sz="1200" dirty="0">
                <a:latin typeface="Calibri"/>
                <a:cs typeface="Calibri"/>
              </a:rPr>
              <a:t>40</a:t>
            </a:r>
            <a:r>
              <a:rPr sz="1200" dirty="0">
                <a:latin typeface="ＭＳ Ｐゴシック"/>
                <a:cs typeface="ＭＳ Ｐゴシック"/>
              </a:rPr>
              <a:t>歳未満</a:t>
            </a:r>
            <a:endParaRPr sz="1200">
              <a:latin typeface="ＭＳ Ｐゴシック"/>
              <a:cs typeface="ＭＳ Ｐゴシック"/>
            </a:endParaRPr>
          </a:p>
        </p:txBody>
      </p:sp>
      <p:sp>
        <p:nvSpPr>
          <p:cNvPr id="107" name="object 107"/>
          <p:cNvSpPr txBox="1"/>
          <p:nvPr/>
        </p:nvSpPr>
        <p:spPr>
          <a:xfrm>
            <a:off x="809381" y="3598880"/>
            <a:ext cx="6381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30</a:t>
            </a:r>
            <a:r>
              <a:rPr sz="1200" dirty="0">
                <a:latin typeface="ＭＳ Ｐゴシック"/>
                <a:cs typeface="ＭＳ Ｐゴシック"/>
              </a:rPr>
              <a:t>歳未満</a:t>
            </a:r>
            <a:endParaRPr sz="1200">
              <a:latin typeface="ＭＳ Ｐゴシック"/>
              <a:cs typeface="ＭＳ Ｐゴシック"/>
            </a:endParaRPr>
          </a:p>
        </p:txBody>
      </p:sp>
      <p:sp>
        <p:nvSpPr>
          <p:cNvPr id="108" name="object 108"/>
          <p:cNvSpPr txBox="1"/>
          <p:nvPr/>
        </p:nvSpPr>
        <p:spPr>
          <a:xfrm>
            <a:off x="1116771" y="3167893"/>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ＭＳ Ｐゴシック"/>
                <a:cs typeface="ＭＳ Ｐゴシック"/>
              </a:rPr>
              <a:t>全体</a:t>
            </a:r>
            <a:endParaRPr sz="1200">
              <a:latin typeface="ＭＳ Ｐゴシック"/>
              <a:cs typeface="ＭＳ Ｐゴシック"/>
            </a:endParaRPr>
          </a:p>
        </p:txBody>
      </p:sp>
      <p:sp>
        <p:nvSpPr>
          <p:cNvPr id="109" name="object 109"/>
          <p:cNvSpPr/>
          <p:nvPr/>
        </p:nvSpPr>
        <p:spPr>
          <a:xfrm>
            <a:off x="2360676" y="2897123"/>
            <a:ext cx="83820" cy="83820"/>
          </a:xfrm>
          <a:custGeom>
            <a:avLst/>
            <a:gdLst/>
            <a:ahLst/>
            <a:cxnLst/>
            <a:rect l="l" t="t" r="r" b="b"/>
            <a:pathLst>
              <a:path w="83819" h="83819">
                <a:moveTo>
                  <a:pt x="0" y="0"/>
                </a:moveTo>
                <a:lnTo>
                  <a:pt x="83819" y="0"/>
                </a:lnTo>
                <a:lnTo>
                  <a:pt x="83819" y="83820"/>
                </a:lnTo>
                <a:lnTo>
                  <a:pt x="0" y="83820"/>
                </a:lnTo>
                <a:lnTo>
                  <a:pt x="0" y="0"/>
                </a:lnTo>
                <a:close/>
              </a:path>
            </a:pathLst>
          </a:custGeom>
          <a:solidFill>
            <a:srgbClr val="4F81BD"/>
          </a:solidFill>
        </p:spPr>
        <p:txBody>
          <a:bodyPr wrap="square" lIns="0" tIns="0" rIns="0" bIns="0" rtlCol="0"/>
          <a:lstStyle/>
          <a:p>
            <a:endParaRPr/>
          </a:p>
        </p:txBody>
      </p:sp>
      <p:sp>
        <p:nvSpPr>
          <p:cNvPr id="110" name="object 110"/>
          <p:cNvSpPr/>
          <p:nvPr/>
        </p:nvSpPr>
        <p:spPr>
          <a:xfrm>
            <a:off x="2846832" y="2897123"/>
            <a:ext cx="83820" cy="83820"/>
          </a:xfrm>
          <a:custGeom>
            <a:avLst/>
            <a:gdLst/>
            <a:ahLst/>
            <a:cxnLst/>
            <a:rect l="l" t="t" r="r" b="b"/>
            <a:pathLst>
              <a:path w="83819" h="83819">
                <a:moveTo>
                  <a:pt x="0" y="0"/>
                </a:moveTo>
                <a:lnTo>
                  <a:pt x="83819" y="0"/>
                </a:lnTo>
                <a:lnTo>
                  <a:pt x="83819" y="83820"/>
                </a:lnTo>
                <a:lnTo>
                  <a:pt x="0" y="83820"/>
                </a:lnTo>
                <a:lnTo>
                  <a:pt x="0" y="0"/>
                </a:lnTo>
                <a:close/>
              </a:path>
            </a:pathLst>
          </a:custGeom>
          <a:solidFill>
            <a:srgbClr val="C0504D"/>
          </a:solidFill>
        </p:spPr>
        <p:txBody>
          <a:bodyPr wrap="square" lIns="0" tIns="0" rIns="0" bIns="0" rtlCol="0"/>
          <a:lstStyle/>
          <a:p>
            <a:endParaRPr/>
          </a:p>
        </p:txBody>
      </p:sp>
      <p:sp>
        <p:nvSpPr>
          <p:cNvPr id="111" name="object 111"/>
          <p:cNvSpPr/>
          <p:nvPr/>
        </p:nvSpPr>
        <p:spPr>
          <a:xfrm>
            <a:off x="3477767" y="2897123"/>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9BBB59"/>
          </a:solidFill>
        </p:spPr>
        <p:txBody>
          <a:bodyPr wrap="square" lIns="0" tIns="0" rIns="0" bIns="0" rtlCol="0"/>
          <a:lstStyle/>
          <a:p>
            <a:endParaRPr/>
          </a:p>
        </p:txBody>
      </p:sp>
      <p:sp>
        <p:nvSpPr>
          <p:cNvPr id="112" name="object 112"/>
          <p:cNvSpPr txBox="1">
            <a:spLocks noGrp="1"/>
          </p:cNvSpPr>
          <p:nvPr>
            <p:ph type="title"/>
          </p:nvPr>
        </p:nvSpPr>
        <p:spPr>
          <a:xfrm>
            <a:off x="63187" y="60399"/>
            <a:ext cx="52070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経営者の高齢化」その３</a:t>
            </a:r>
          </a:p>
        </p:txBody>
      </p:sp>
      <p:sp>
        <p:nvSpPr>
          <p:cNvPr id="113" name="object 113"/>
          <p:cNvSpPr txBox="1"/>
          <p:nvPr/>
        </p:nvSpPr>
        <p:spPr>
          <a:xfrm>
            <a:off x="1456449" y="2354714"/>
            <a:ext cx="2540000" cy="636072"/>
          </a:xfrm>
          <a:prstGeom prst="rect">
            <a:avLst/>
          </a:prstGeom>
        </p:spPr>
        <p:txBody>
          <a:bodyPr vert="horz" wrap="square" lIns="0" tIns="12700" rIns="0" bIns="0" rtlCol="0">
            <a:spAutoFit/>
          </a:bodyPr>
          <a:lstStyle/>
          <a:p>
            <a:pPr marL="12700">
              <a:lnSpc>
                <a:spcPct val="100000"/>
              </a:lnSpc>
              <a:spcBef>
                <a:spcPts val="100"/>
              </a:spcBef>
            </a:pPr>
            <a:r>
              <a:rPr sz="1600" b="1" u="sng" dirty="0">
                <a:uFill>
                  <a:solidFill>
                    <a:srgbClr val="000000"/>
                  </a:solidFill>
                </a:uFill>
                <a:latin typeface="メイリオ"/>
                <a:cs typeface="メイリオ"/>
              </a:rPr>
              <a:t>経営者年齢層毎の売上高</a:t>
            </a:r>
            <a:endParaRPr sz="1600" dirty="0">
              <a:latin typeface="メイリオ"/>
              <a:cs typeface="メイリオ"/>
            </a:endParaRPr>
          </a:p>
          <a:p>
            <a:pPr marL="1024890">
              <a:lnSpc>
                <a:spcPct val="100000"/>
              </a:lnSpc>
              <a:spcBef>
                <a:spcPts val="1505"/>
              </a:spcBef>
              <a:tabLst>
                <a:tab pos="1511300" algn="l"/>
                <a:tab pos="2141220" algn="l"/>
              </a:tabLst>
            </a:pPr>
            <a:r>
              <a:rPr sz="1200" dirty="0">
                <a:latin typeface="ＭＳ Ｐゴシック"/>
                <a:cs typeface="ＭＳ Ｐゴシック"/>
              </a:rPr>
              <a:t>増加	横ばい	減少</a:t>
            </a:r>
          </a:p>
        </p:txBody>
      </p:sp>
      <p:sp>
        <p:nvSpPr>
          <p:cNvPr id="114" name="object 114"/>
          <p:cNvSpPr/>
          <p:nvPr/>
        </p:nvSpPr>
        <p:spPr>
          <a:xfrm>
            <a:off x="128778" y="3934207"/>
            <a:ext cx="3385185" cy="431800"/>
          </a:xfrm>
          <a:custGeom>
            <a:avLst/>
            <a:gdLst/>
            <a:ahLst/>
            <a:cxnLst/>
            <a:rect l="l" t="t" r="r" b="b"/>
            <a:pathLst>
              <a:path w="3385185" h="431800">
                <a:moveTo>
                  <a:pt x="0" y="71881"/>
                </a:moveTo>
                <a:lnTo>
                  <a:pt x="5648" y="43901"/>
                </a:lnTo>
                <a:lnTo>
                  <a:pt x="21053" y="21053"/>
                </a:lnTo>
                <a:lnTo>
                  <a:pt x="43901" y="5648"/>
                </a:lnTo>
                <a:lnTo>
                  <a:pt x="71882" y="0"/>
                </a:lnTo>
                <a:lnTo>
                  <a:pt x="3312922" y="0"/>
                </a:lnTo>
                <a:lnTo>
                  <a:pt x="3340902" y="5648"/>
                </a:lnTo>
                <a:lnTo>
                  <a:pt x="3363750" y="21053"/>
                </a:lnTo>
                <a:lnTo>
                  <a:pt x="3379155" y="43901"/>
                </a:lnTo>
                <a:lnTo>
                  <a:pt x="3384804" y="71881"/>
                </a:lnTo>
                <a:lnTo>
                  <a:pt x="3384804" y="359409"/>
                </a:lnTo>
                <a:lnTo>
                  <a:pt x="3379155" y="387390"/>
                </a:lnTo>
                <a:lnTo>
                  <a:pt x="3363750" y="410238"/>
                </a:lnTo>
                <a:lnTo>
                  <a:pt x="3340902" y="425643"/>
                </a:lnTo>
                <a:lnTo>
                  <a:pt x="3312922" y="431291"/>
                </a:lnTo>
                <a:lnTo>
                  <a:pt x="71882" y="431291"/>
                </a:lnTo>
                <a:lnTo>
                  <a:pt x="43901" y="425643"/>
                </a:lnTo>
                <a:lnTo>
                  <a:pt x="21053" y="410238"/>
                </a:lnTo>
                <a:lnTo>
                  <a:pt x="5648" y="387390"/>
                </a:lnTo>
                <a:lnTo>
                  <a:pt x="0" y="359409"/>
                </a:lnTo>
                <a:lnTo>
                  <a:pt x="0" y="71881"/>
                </a:lnTo>
                <a:close/>
              </a:path>
            </a:pathLst>
          </a:custGeom>
          <a:ln w="25907">
            <a:solidFill>
              <a:srgbClr val="FF0000"/>
            </a:solidFill>
            <a:prstDash val="sysDash"/>
          </a:ln>
        </p:spPr>
        <p:txBody>
          <a:bodyPr wrap="square" lIns="0" tIns="0" rIns="0" bIns="0" rtlCol="0"/>
          <a:lstStyle/>
          <a:p>
            <a:endParaRPr/>
          </a:p>
        </p:txBody>
      </p:sp>
      <p:sp>
        <p:nvSpPr>
          <p:cNvPr id="115" name="object 115"/>
          <p:cNvSpPr txBox="1"/>
          <p:nvPr/>
        </p:nvSpPr>
        <p:spPr>
          <a:xfrm>
            <a:off x="351219" y="6164381"/>
            <a:ext cx="1433830" cy="531495"/>
          </a:xfrm>
          <a:prstGeom prst="rect">
            <a:avLst/>
          </a:prstGeom>
        </p:spPr>
        <p:txBody>
          <a:bodyPr vert="horz" wrap="square" lIns="0" tIns="12700" rIns="0" bIns="0" rtlCol="0">
            <a:spAutoFit/>
          </a:bodyPr>
          <a:lstStyle/>
          <a:p>
            <a:pPr marR="107314" algn="r">
              <a:lnSpc>
                <a:spcPct val="100000"/>
              </a:lnSpc>
              <a:spcBef>
                <a:spcPts val="100"/>
              </a:spcBef>
            </a:pPr>
            <a:r>
              <a:rPr sz="1200" dirty="0">
                <a:latin typeface="Calibri"/>
                <a:cs typeface="Calibri"/>
              </a:rPr>
              <a:t>0%</a:t>
            </a:r>
            <a:endParaRPr sz="1200">
              <a:latin typeface="Calibri"/>
              <a:cs typeface="Calibri"/>
            </a:endParaRPr>
          </a:p>
          <a:p>
            <a:pPr>
              <a:lnSpc>
                <a:spcPct val="100000"/>
              </a:lnSpc>
              <a:spcBef>
                <a:spcPts val="10"/>
              </a:spcBef>
            </a:pPr>
            <a:endParaRPr sz="950">
              <a:latin typeface="Times New Roman"/>
              <a:cs typeface="Times New Roman"/>
            </a:endParaRPr>
          </a:p>
          <a:p>
            <a:pPr marL="12700">
              <a:lnSpc>
                <a:spcPct val="100000"/>
              </a:lnSpc>
            </a:pPr>
            <a:r>
              <a:rPr sz="1200" dirty="0">
                <a:latin typeface="メイリオ"/>
                <a:cs typeface="メイリオ"/>
              </a:rPr>
              <a:t>（資料）平成</a:t>
            </a:r>
            <a:r>
              <a:rPr sz="1200" spc="-5" dirty="0">
                <a:latin typeface="メイリオ"/>
                <a:cs typeface="メイリオ"/>
              </a:rPr>
              <a:t>28</a:t>
            </a:r>
            <a:r>
              <a:rPr sz="1200" dirty="0">
                <a:latin typeface="メイリオ"/>
                <a:cs typeface="メイリオ"/>
              </a:rPr>
              <a:t>年度</a:t>
            </a:r>
            <a:endParaRPr sz="1200">
              <a:latin typeface="メイリオ"/>
              <a:cs typeface="メイリオ"/>
            </a:endParaRPr>
          </a:p>
        </p:txBody>
      </p:sp>
      <p:sp>
        <p:nvSpPr>
          <p:cNvPr id="116" name="object 116"/>
          <p:cNvSpPr txBox="1"/>
          <p:nvPr/>
        </p:nvSpPr>
        <p:spPr>
          <a:xfrm>
            <a:off x="1913319" y="6164381"/>
            <a:ext cx="1397000" cy="531495"/>
          </a:xfrm>
          <a:prstGeom prst="rect">
            <a:avLst/>
          </a:prstGeom>
        </p:spPr>
        <p:txBody>
          <a:bodyPr vert="horz" wrap="square" lIns="0" tIns="12700" rIns="0" bIns="0" rtlCol="0">
            <a:spAutoFit/>
          </a:bodyPr>
          <a:lstStyle/>
          <a:p>
            <a:pPr marL="68580" algn="ctr">
              <a:lnSpc>
                <a:spcPct val="100000"/>
              </a:lnSpc>
              <a:spcBef>
                <a:spcPts val="100"/>
              </a:spcBef>
              <a:tabLst>
                <a:tab pos="782955" algn="l"/>
              </a:tabLst>
            </a:pPr>
            <a:r>
              <a:rPr sz="1200" spc="-5" dirty="0">
                <a:latin typeface="Calibri"/>
                <a:cs typeface="Calibri"/>
              </a:rPr>
              <a:t>20%	</a:t>
            </a:r>
            <a:r>
              <a:rPr sz="1200" spc="-10" dirty="0">
                <a:latin typeface="Calibri"/>
                <a:cs typeface="Calibri"/>
              </a:rPr>
              <a:t>40%</a:t>
            </a:r>
            <a:endParaRPr sz="1200">
              <a:latin typeface="Calibri"/>
              <a:cs typeface="Calibri"/>
            </a:endParaRPr>
          </a:p>
          <a:p>
            <a:pPr>
              <a:lnSpc>
                <a:spcPct val="100000"/>
              </a:lnSpc>
              <a:spcBef>
                <a:spcPts val="10"/>
              </a:spcBef>
            </a:pPr>
            <a:endParaRPr sz="950">
              <a:latin typeface="Times New Roman"/>
              <a:cs typeface="Times New Roman"/>
            </a:endParaRPr>
          </a:p>
          <a:p>
            <a:pPr algn="ctr">
              <a:lnSpc>
                <a:spcPct val="100000"/>
              </a:lnSpc>
            </a:pPr>
            <a:r>
              <a:rPr sz="1200" dirty="0">
                <a:latin typeface="メイリオ"/>
                <a:cs typeface="メイリオ"/>
              </a:rPr>
              <a:t>中小企業庁委託調査</a:t>
            </a:r>
            <a:endParaRPr sz="1200">
              <a:latin typeface="メイリオ"/>
              <a:cs typeface="メイリオ"/>
            </a:endParaRPr>
          </a:p>
        </p:txBody>
      </p:sp>
      <p:sp>
        <p:nvSpPr>
          <p:cNvPr id="117" name="object 117"/>
          <p:cNvSpPr txBox="1"/>
          <p:nvPr/>
        </p:nvSpPr>
        <p:spPr>
          <a:xfrm>
            <a:off x="4181488" y="2777926"/>
            <a:ext cx="7664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n＝</a:t>
            </a:r>
            <a:r>
              <a:rPr sz="1200" spc="-5" dirty="0">
                <a:latin typeface="メイリオ"/>
                <a:cs typeface="メイリオ"/>
              </a:rPr>
              <a:t>56</a:t>
            </a:r>
            <a:r>
              <a:rPr sz="1200" dirty="0">
                <a:latin typeface="メイリオ"/>
                <a:cs typeface="メイリオ"/>
              </a:rPr>
              <a:t>万社</a:t>
            </a:r>
            <a:endParaRPr sz="1200">
              <a:latin typeface="メイリオ"/>
              <a:cs typeface="メイリオ"/>
            </a:endParaRPr>
          </a:p>
        </p:txBody>
      </p:sp>
      <p:sp>
        <p:nvSpPr>
          <p:cNvPr id="118" name="object 118"/>
          <p:cNvSpPr txBox="1"/>
          <p:nvPr/>
        </p:nvSpPr>
        <p:spPr>
          <a:xfrm>
            <a:off x="5306200" y="6497401"/>
            <a:ext cx="39255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（資料）平成</a:t>
            </a:r>
            <a:r>
              <a:rPr sz="1200" spc="-5" dirty="0">
                <a:latin typeface="メイリオ"/>
                <a:cs typeface="メイリオ"/>
              </a:rPr>
              <a:t>28</a:t>
            </a:r>
            <a:r>
              <a:rPr sz="1200" dirty="0">
                <a:latin typeface="メイリオ"/>
                <a:cs typeface="メイリオ"/>
              </a:rPr>
              <a:t>年度</a:t>
            </a:r>
            <a:r>
              <a:rPr sz="1200" spc="-70" dirty="0">
                <a:latin typeface="メイリオ"/>
                <a:cs typeface="メイリオ"/>
              </a:rPr>
              <a:t> </a:t>
            </a:r>
            <a:r>
              <a:rPr sz="1200" dirty="0">
                <a:latin typeface="メイリオ"/>
                <a:cs typeface="メイリオ"/>
              </a:rPr>
              <a:t>東京商工リサーチ調査を再編・加工</a:t>
            </a:r>
            <a:endParaRPr sz="1200">
              <a:latin typeface="メイリオ"/>
              <a:cs typeface="メイリオ"/>
            </a:endParaRPr>
          </a:p>
        </p:txBody>
      </p:sp>
      <p:sp>
        <p:nvSpPr>
          <p:cNvPr id="119" name="object 119"/>
          <p:cNvSpPr/>
          <p:nvPr/>
        </p:nvSpPr>
        <p:spPr>
          <a:xfrm>
            <a:off x="7687677" y="2996210"/>
            <a:ext cx="1472565" cy="2942590"/>
          </a:xfrm>
          <a:custGeom>
            <a:avLst/>
            <a:gdLst/>
            <a:ahLst/>
            <a:cxnLst/>
            <a:rect l="l" t="t" r="r" b="b"/>
            <a:pathLst>
              <a:path w="1472565" h="2942590">
                <a:moveTo>
                  <a:pt x="0" y="0"/>
                </a:moveTo>
                <a:lnTo>
                  <a:pt x="0" y="1472399"/>
                </a:lnTo>
                <a:lnTo>
                  <a:pt x="84277" y="2942399"/>
                </a:lnTo>
                <a:lnTo>
                  <a:pt x="132749" y="2938829"/>
                </a:lnTo>
                <a:lnTo>
                  <a:pt x="180755" y="2933722"/>
                </a:lnTo>
                <a:lnTo>
                  <a:pt x="228269" y="2927102"/>
                </a:lnTo>
                <a:lnTo>
                  <a:pt x="275269" y="2918994"/>
                </a:lnTo>
                <a:lnTo>
                  <a:pt x="321731" y="2909425"/>
                </a:lnTo>
                <a:lnTo>
                  <a:pt x="367630" y="2898418"/>
                </a:lnTo>
                <a:lnTo>
                  <a:pt x="412943" y="2886000"/>
                </a:lnTo>
                <a:lnTo>
                  <a:pt x="457646" y="2872195"/>
                </a:lnTo>
                <a:lnTo>
                  <a:pt x="501715" y="2857029"/>
                </a:lnTo>
                <a:lnTo>
                  <a:pt x="545127" y="2840526"/>
                </a:lnTo>
                <a:lnTo>
                  <a:pt x="587858" y="2822713"/>
                </a:lnTo>
                <a:lnTo>
                  <a:pt x="629883" y="2803614"/>
                </a:lnTo>
                <a:lnTo>
                  <a:pt x="671180" y="2783254"/>
                </a:lnTo>
                <a:lnTo>
                  <a:pt x="711724" y="2761660"/>
                </a:lnTo>
                <a:lnTo>
                  <a:pt x="751491" y="2738855"/>
                </a:lnTo>
                <a:lnTo>
                  <a:pt x="790458" y="2714865"/>
                </a:lnTo>
                <a:lnTo>
                  <a:pt x="828601" y="2689715"/>
                </a:lnTo>
                <a:lnTo>
                  <a:pt x="865896" y="2663431"/>
                </a:lnTo>
                <a:lnTo>
                  <a:pt x="902320" y="2636038"/>
                </a:lnTo>
                <a:lnTo>
                  <a:pt x="937847" y="2607561"/>
                </a:lnTo>
                <a:lnTo>
                  <a:pt x="972456" y="2578024"/>
                </a:lnTo>
                <a:lnTo>
                  <a:pt x="1006121" y="2547455"/>
                </a:lnTo>
                <a:lnTo>
                  <a:pt x="1038819" y="2515876"/>
                </a:lnTo>
                <a:lnTo>
                  <a:pt x="1070527" y="2483315"/>
                </a:lnTo>
                <a:lnTo>
                  <a:pt x="1101220" y="2449795"/>
                </a:lnTo>
                <a:lnTo>
                  <a:pt x="1130875" y="2415343"/>
                </a:lnTo>
                <a:lnTo>
                  <a:pt x="1159467" y="2379982"/>
                </a:lnTo>
                <a:lnTo>
                  <a:pt x="1186974" y="2343740"/>
                </a:lnTo>
                <a:lnTo>
                  <a:pt x="1213371" y="2306640"/>
                </a:lnTo>
                <a:lnTo>
                  <a:pt x="1238634" y="2268709"/>
                </a:lnTo>
                <a:lnTo>
                  <a:pt x="1262740" y="2229970"/>
                </a:lnTo>
                <a:lnTo>
                  <a:pt x="1285665" y="2190450"/>
                </a:lnTo>
                <a:lnTo>
                  <a:pt x="1307385" y="2150173"/>
                </a:lnTo>
                <a:lnTo>
                  <a:pt x="1327876" y="2109166"/>
                </a:lnTo>
                <a:lnTo>
                  <a:pt x="1347114" y="2067452"/>
                </a:lnTo>
                <a:lnTo>
                  <a:pt x="1365076" y="2025058"/>
                </a:lnTo>
                <a:lnTo>
                  <a:pt x="1381738" y="1982008"/>
                </a:lnTo>
                <a:lnTo>
                  <a:pt x="1397076" y="1938327"/>
                </a:lnTo>
                <a:lnTo>
                  <a:pt x="1411066" y="1894042"/>
                </a:lnTo>
                <a:lnTo>
                  <a:pt x="1423685" y="1849176"/>
                </a:lnTo>
                <a:lnTo>
                  <a:pt x="1434908" y="1803756"/>
                </a:lnTo>
                <a:lnTo>
                  <a:pt x="1444712" y="1757806"/>
                </a:lnTo>
                <a:lnTo>
                  <a:pt x="1453073" y="1711352"/>
                </a:lnTo>
                <a:lnTo>
                  <a:pt x="1459967" y="1664419"/>
                </a:lnTo>
                <a:lnTo>
                  <a:pt x="1465370" y="1617032"/>
                </a:lnTo>
                <a:lnTo>
                  <a:pt x="1469260" y="1569216"/>
                </a:lnTo>
                <a:lnTo>
                  <a:pt x="1471610" y="1520997"/>
                </a:lnTo>
                <a:lnTo>
                  <a:pt x="1472399" y="1472399"/>
                </a:lnTo>
                <a:lnTo>
                  <a:pt x="1471612" y="1423797"/>
                </a:lnTo>
                <a:lnTo>
                  <a:pt x="1469267" y="1375589"/>
                </a:lnTo>
                <a:lnTo>
                  <a:pt x="1465389" y="1327799"/>
                </a:lnTo>
                <a:lnTo>
                  <a:pt x="1460001" y="1280451"/>
                </a:lnTo>
                <a:lnTo>
                  <a:pt x="1453128" y="1233569"/>
                </a:lnTo>
                <a:lnTo>
                  <a:pt x="1444794" y="1187178"/>
                </a:lnTo>
                <a:lnTo>
                  <a:pt x="1435024" y="1141303"/>
                </a:lnTo>
                <a:lnTo>
                  <a:pt x="1423841" y="1095966"/>
                </a:lnTo>
                <a:lnTo>
                  <a:pt x="1411270" y="1051193"/>
                </a:lnTo>
                <a:lnTo>
                  <a:pt x="1397335" y="1007008"/>
                </a:lnTo>
                <a:lnTo>
                  <a:pt x="1382061" y="963435"/>
                </a:lnTo>
                <a:lnTo>
                  <a:pt x="1365471" y="920498"/>
                </a:lnTo>
                <a:lnTo>
                  <a:pt x="1347590" y="878222"/>
                </a:lnTo>
                <a:lnTo>
                  <a:pt x="1328443" y="836631"/>
                </a:lnTo>
                <a:lnTo>
                  <a:pt x="1308052" y="795748"/>
                </a:lnTo>
                <a:lnTo>
                  <a:pt x="1286444" y="755599"/>
                </a:lnTo>
                <a:lnTo>
                  <a:pt x="1263641" y="716207"/>
                </a:lnTo>
                <a:lnTo>
                  <a:pt x="1239668" y="677598"/>
                </a:lnTo>
                <a:lnTo>
                  <a:pt x="1214550" y="639794"/>
                </a:lnTo>
                <a:lnTo>
                  <a:pt x="1188311" y="602820"/>
                </a:lnTo>
                <a:lnTo>
                  <a:pt x="1160974" y="566702"/>
                </a:lnTo>
                <a:lnTo>
                  <a:pt x="1132565" y="531461"/>
                </a:lnTo>
                <a:lnTo>
                  <a:pt x="1103107" y="497124"/>
                </a:lnTo>
                <a:lnTo>
                  <a:pt x="1072625" y="463715"/>
                </a:lnTo>
                <a:lnTo>
                  <a:pt x="1041142" y="431257"/>
                </a:lnTo>
                <a:lnTo>
                  <a:pt x="1008684" y="399774"/>
                </a:lnTo>
                <a:lnTo>
                  <a:pt x="975274" y="369292"/>
                </a:lnTo>
                <a:lnTo>
                  <a:pt x="940937" y="339834"/>
                </a:lnTo>
                <a:lnTo>
                  <a:pt x="905697" y="311425"/>
                </a:lnTo>
                <a:lnTo>
                  <a:pt x="869578" y="284088"/>
                </a:lnTo>
                <a:lnTo>
                  <a:pt x="832605" y="257849"/>
                </a:lnTo>
                <a:lnTo>
                  <a:pt x="794801" y="232731"/>
                </a:lnTo>
                <a:lnTo>
                  <a:pt x="756191" y="208758"/>
                </a:lnTo>
                <a:lnTo>
                  <a:pt x="716800" y="185955"/>
                </a:lnTo>
                <a:lnTo>
                  <a:pt x="676651" y="164347"/>
                </a:lnTo>
                <a:lnTo>
                  <a:pt x="635768" y="143956"/>
                </a:lnTo>
                <a:lnTo>
                  <a:pt x="594177" y="124809"/>
                </a:lnTo>
                <a:lnTo>
                  <a:pt x="551900" y="106928"/>
                </a:lnTo>
                <a:lnTo>
                  <a:pt x="508964" y="90338"/>
                </a:lnTo>
                <a:lnTo>
                  <a:pt x="465391" y="75064"/>
                </a:lnTo>
                <a:lnTo>
                  <a:pt x="421205" y="61129"/>
                </a:lnTo>
                <a:lnTo>
                  <a:pt x="376433" y="48558"/>
                </a:lnTo>
                <a:lnTo>
                  <a:pt x="331096" y="37375"/>
                </a:lnTo>
                <a:lnTo>
                  <a:pt x="285220" y="27605"/>
                </a:lnTo>
                <a:lnTo>
                  <a:pt x="238830" y="19271"/>
                </a:lnTo>
                <a:lnTo>
                  <a:pt x="191948" y="12398"/>
                </a:lnTo>
                <a:lnTo>
                  <a:pt x="144600" y="7010"/>
                </a:lnTo>
                <a:lnTo>
                  <a:pt x="96810" y="3131"/>
                </a:lnTo>
                <a:lnTo>
                  <a:pt x="48602" y="787"/>
                </a:lnTo>
                <a:lnTo>
                  <a:pt x="0" y="0"/>
                </a:lnTo>
                <a:close/>
              </a:path>
            </a:pathLst>
          </a:custGeom>
          <a:solidFill>
            <a:srgbClr val="4F81BD"/>
          </a:solidFill>
        </p:spPr>
        <p:txBody>
          <a:bodyPr wrap="square" lIns="0" tIns="0" rIns="0" bIns="0" rtlCol="0"/>
          <a:lstStyle/>
          <a:p>
            <a:endParaRPr/>
          </a:p>
        </p:txBody>
      </p:sp>
      <p:sp>
        <p:nvSpPr>
          <p:cNvPr id="120" name="object 120"/>
          <p:cNvSpPr/>
          <p:nvPr/>
        </p:nvSpPr>
        <p:spPr>
          <a:xfrm>
            <a:off x="6215269" y="2996206"/>
            <a:ext cx="1557020" cy="2945130"/>
          </a:xfrm>
          <a:custGeom>
            <a:avLst/>
            <a:gdLst/>
            <a:ahLst/>
            <a:cxnLst/>
            <a:rect l="l" t="t" r="r" b="b"/>
            <a:pathLst>
              <a:path w="1557020" h="2945129">
                <a:moveTo>
                  <a:pt x="1472401" y="0"/>
                </a:moveTo>
                <a:lnTo>
                  <a:pt x="1430250" y="606"/>
                </a:lnTo>
                <a:lnTo>
                  <a:pt x="1388136" y="2412"/>
                </a:lnTo>
                <a:lnTo>
                  <a:pt x="1339658" y="5980"/>
                </a:lnTo>
                <a:lnTo>
                  <a:pt x="1291663" y="11081"/>
                </a:lnTo>
                <a:lnTo>
                  <a:pt x="1244172" y="17688"/>
                </a:lnTo>
                <a:lnTo>
                  <a:pt x="1197209" y="25777"/>
                </a:lnTo>
                <a:lnTo>
                  <a:pt x="1150797" y="35323"/>
                </a:lnTo>
                <a:lnTo>
                  <a:pt x="1104959" y="46298"/>
                </a:lnTo>
                <a:lnTo>
                  <a:pt x="1059717" y="58678"/>
                </a:lnTo>
                <a:lnTo>
                  <a:pt x="1015095" y="72438"/>
                </a:lnTo>
                <a:lnTo>
                  <a:pt x="971114" y="87551"/>
                </a:lnTo>
                <a:lnTo>
                  <a:pt x="927799" y="103992"/>
                </a:lnTo>
                <a:lnTo>
                  <a:pt x="885171" y="121736"/>
                </a:lnTo>
                <a:lnTo>
                  <a:pt x="843253" y="140756"/>
                </a:lnTo>
                <a:lnTo>
                  <a:pt x="802069" y="161027"/>
                </a:lnTo>
                <a:lnTo>
                  <a:pt x="761642" y="182524"/>
                </a:lnTo>
                <a:lnTo>
                  <a:pt x="721993" y="205221"/>
                </a:lnTo>
                <a:lnTo>
                  <a:pt x="683146" y="229092"/>
                </a:lnTo>
                <a:lnTo>
                  <a:pt x="645124" y="254112"/>
                </a:lnTo>
                <a:lnTo>
                  <a:pt x="607949" y="280255"/>
                </a:lnTo>
                <a:lnTo>
                  <a:pt x="571645" y="307496"/>
                </a:lnTo>
                <a:lnTo>
                  <a:pt x="536233" y="335809"/>
                </a:lnTo>
                <a:lnTo>
                  <a:pt x="501738" y="365168"/>
                </a:lnTo>
                <a:lnTo>
                  <a:pt x="468182" y="395548"/>
                </a:lnTo>
                <a:lnTo>
                  <a:pt x="435587" y="426923"/>
                </a:lnTo>
                <a:lnTo>
                  <a:pt x="403976" y="459268"/>
                </a:lnTo>
                <a:lnTo>
                  <a:pt x="373373" y="492556"/>
                </a:lnTo>
                <a:lnTo>
                  <a:pt x="343800" y="526763"/>
                </a:lnTo>
                <a:lnTo>
                  <a:pt x="315280" y="561863"/>
                </a:lnTo>
                <a:lnTo>
                  <a:pt x="287835" y="597830"/>
                </a:lnTo>
                <a:lnTo>
                  <a:pt x="261489" y="634638"/>
                </a:lnTo>
                <a:lnTo>
                  <a:pt x="236265" y="672263"/>
                </a:lnTo>
                <a:lnTo>
                  <a:pt x="212185" y="710677"/>
                </a:lnTo>
                <a:lnTo>
                  <a:pt x="189271" y="749857"/>
                </a:lnTo>
                <a:lnTo>
                  <a:pt x="167548" y="789776"/>
                </a:lnTo>
                <a:lnTo>
                  <a:pt x="147037" y="830408"/>
                </a:lnTo>
                <a:lnTo>
                  <a:pt x="127762" y="871728"/>
                </a:lnTo>
                <a:lnTo>
                  <a:pt x="109745" y="913710"/>
                </a:lnTo>
                <a:lnTo>
                  <a:pt x="93009" y="956330"/>
                </a:lnTo>
                <a:lnTo>
                  <a:pt x="77577" y="999560"/>
                </a:lnTo>
                <a:lnTo>
                  <a:pt x="63472" y="1043376"/>
                </a:lnTo>
                <a:lnTo>
                  <a:pt x="50717" y="1087752"/>
                </a:lnTo>
                <a:lnTo>
                  <a:pt x="39334" y="1132662"/>
                </a:lnTo>
                <a:lnTo>
                  <a:pt x="29347" y="1178081"/>
                </a:lnTo>
                <a:lnTo>
                  <a:pt x="20777" y="1223984"/>
                </a:lnTo>
                <a:lnTo>
                  <a:pt x="13648" y="1270343"/>
                </a:lnTo>
                <a:lnTo>
                  <a:pt x="7983" y="1317135"/>
                </a:lnTo>
                <a:lnTo>
                  <a:pt x="3805" y="1364333"/>
                </a:lnTo>
                <a:lnTo>
                  <a:pt x="1136" y="1411912"/>
                </a:lnTo>
                <a:lnTo>
                  <a:pt x="0" y="1459846"/>
                </a:lnTo>
                <a:lnTo>
                  <a:pt x="418" y="1508109"/>
                </a:lnTo>
                <a:lnTo>
                  <a:pt x="2414" y="1556677"/>
                </a:lnTo>
                <a:lnTo>
                  <a:pt x="5982" y="1605155"/>
                </a:lnTo>
                <a:lnTo>
                  <a:pt x="11082" y="1653150"/>
                </a:lnTo>
                <a:lnTo>
                  <a:pt x="17690" y="1700641"/>
                </a:lnTo>
                <a:lnTo>
                  <a:pt x="25779" y="1747604"/>
                </a:lnTo>
                <a:lnTo>
                  <a:pt x="35324" y="1794016"/>
                </a:lnTo>
                <a:lnTo>
                  <a:pt x="46300" y="1839854"/>
                </a:lnTo>
                <a:lnTo>
                  <a:pt x="58680" y="1885096"/>
                </a:lnTo>
                <a:lnTo>
                  <a:pt x="72439" y="1929718"/>
                </a:lnTo>
                <a:lnTo>
                  <a:pt x="87553" y="1973699"/>
                </a:lnTo>
                <a:lnTo>
                  <a:pt x="103994" y="2017014"/>
                </a:lnTo>
                <a:lnTo>
                  <a:pt x="121737" y="2059642"/>
                </a:lnTo>
                <a:lnTo>
                  <a:pt x="140757" y="2101560"/>
                </a:lnTo>
                <a:lnTo>
                  <a:pt x="161029" y="2142744"/>
                </a:lnTo>
                <a:lnTo>
                  <a:pt x="182526" y="2183171"/>
                </a:lnTo>
                <a:lnTo>
                  <a:pt x="205222" y="2222820"/>
                </a:lnTo>
                <a:lnTo>
                  <a:pt x="229094" y="2261667"/>
                </a:lnTo>
                <a:lnTo>
                  <a:pt x="254114" y="2299689"/>
                </a:lnTo>
                <a:lnTo>
                  <a:pt x="280257" y="2336864"/>
                </a:lnTo>
                <a:lnTo>
                  <a:pt x="307498" y="2373168"/>
                </a:lnTo>
                <a:lnTo>
                  <a:pt x="335811" y="2408580"/>
                </a:lnTo>
                <a:lnTo>
                  <a:pt x="365170" y="2443075"/>
                </a:lnTo>
                <a:lnTo>
                  <a:pt x="395550" y="2476631"/>
                </a:lnTo>
                <a:lnTo>
                  <a:pt x="426925" y="2509226"/>
                </a:lnTo>
                <a:lnTo>
                  <a:pt x="459269" y="2540837"/>
                </a:lnTo>
                <a:lnTo>
                  <a:pt x="492558" y="2571440"/>
                </a:lnTo>
                <a:lnTo>
                  <a:pt x="526765" y="2601013"/>
                </a:lnTo>
                <a:lnTo>
                  <a:pt x="561864" y="2629533"/>
                </a:lnTo>
                <a:lnTo>
                  <a:pt x="597831" y="2656978"/>
                </a:lnTo>
                <a:lnTo>
                  <a:pt x="634640" y="2683324"/>
                </a:lnTo>
                <a:lnTo>
                  <a:pt x="672264" y="2708548"/>
                </a:lnTo>
                <a:lnTo>
                  <a:pt x="710679" y="2732628"/>
                </a:lnTo>
                <a:lnTo>
                  <a:pt x="749858" y="2755542"/>
                </a:lnTo>
                <a:lnTo>
                  <a:pt x="789777" y="2777265"/>
                </a:lnTo>
                <a:lnTo>
                  <a:pt x="830409" y="2797776"/>
                </a:lnTo>
                <a:lnTo>
                  <a:pt x="871729" y="2817051"/>
                </a:lnTo>
                <a:lnTo>
                  <a:pt x="913712" y="2835068"/>
                </a:lnTo>
                <a:lnTo>
                  <a:pt x="956331" y="2851804"/>
                </a:lnTo>
                <a:lnTo>
                  <a:pt x="999562" y="2867236"/>
                </a:lnTo>
                <a:lnTo>
                  <a:pt x="1043378" y="2881341"/>
                </a:lnTo>
                <a:lnTo>
                  <a:pt x="1087754" y="2894096"/>
                </a:lnTo>
                <a:lnTo>
                  <a:pt x="1132664" y="2905479"/>
                </a:lnTo>
                <a:lnTo>
                  <a:pt x="1178083" y="2915466"/>
                </a:lnTo>
                <a:lnTo>
                  <a:pt x="1223985" y="2924036"/>
                </a:lnTo>
                <a:lnTo>
                  <a:pt x="1270345" y="2931165"/>
                </a:lnTo>
                <a:lnTo>
                  <a:pt x="1317137" y="2936830"/>
                </a:lnTo>
                <a:lnTo>
                  <a:pt x="1364335" y="2941008"/>
                </a:lnTo>
                <a:lnTo>
                  <a:pt x="1411913" y="2943677"/>
                </a:lnTo>
                <a:lnTo>
                  <a:pt x="1459847" y="2944814"/>
                </a:lnTo>
                <a:lnTo>
                  <a:pt x="1508111" y="2944395"/>
                </a:lnTo>
                <a:lnTo>
                  <a:pt x="1556678" y="2942399"/>
                </a:lnTo>
                <a:lnTo>
                  <a:pt x="1472414" y="1472412"/>
                </a:lnTo>
                <a:lnTo>
                  <a:pt x="1472401" y="0"/>
                </a:lnTo>
                <a:close/>
              </a:path>
            </a:pathLst>
          </a:custGeom>
          <a:solidFill>
            <a:srgbClr val="C0504D"/>
          </a:solidFill>
        </p:spPr>
        <p:txBody>
          <a:bodyPr wrap="square" lIns="0" tIns="0" rIns="0" bIns="0" rtlCol="0"/>
          <a:lstStyle/>
          <a:p>
            <a:endParaRPr/>
          </a:p>
        </p:txBody>
      </p:sp>
      <p:sp>
        <p:nvSpPr>
          <p:cNvPr id="121" name="object 121"/>
          <p:cNvSpPr txBox="1"/>
          <p:nvPr/>
        </p:nvSpPr>
        <p:spPr>
          <a:xfrm>
            <a:off x="8078723" y="4171188"/>
            <a:ext cx="582295" cy="550545"/>
          </a:xfrm>
          <a:prstGeom prst="rect">
            <a:avLst/>
          </a:prstGeom>
          <a:solidFill>
            <a:srgbClr val="FFFFFF"/>
          </a:solidFill>
        </p:spPr>
        <p:txBody>
          <a:bodyPr vert="horz" wrap="square" lIns="0" tIns="21590" rIns="0" bIns="0" rtlCol="0">
            <a:spAutoFit/>
          </a:bodyPr>
          <a:lstStyle/>
          <a:p>
            <a:pPr marL="86995">
              <a:lnSpc>
                <a:spcPct val="100000"/>
              </a:lnSpc>
              <a:spcBef>
                <a:spcPts val="170"/>
              </a:spcBef>
            </a:pPr>
            <a:r>
              <a:rPr sz="1600" spc="-5" dirty="0">
                <a:latin typeface="ＭＳ Ｐゴシック"/>
                <a:cs typeface="ＭＳ Ｐゴシック"/>
              </a:rPr>
              <a:t>黒字</a:t>
            </a:r>
            <a:endParaRPr sz="1600" dirty="0">
              <a:latin typeface="ＭＳ Ｐゴシック"/>
              <a:cs typeface="ＭＳ Ｐゴシック"/>
            </a:endParaRPr>
          </a:p>
          <a:p>
            <a:pPr marL="38100">
              <a:lnSpc>
                <a:spcPct val="100000"/>
              </a:lnSpc>
              <a:spcBef>
                <a:spcPts val="60"/>
              </a:spcBef>
            </a:pPr>
            <a:r>
              <a:rPr sz="1600" spc="-10" dirty="0">
                <a:latin typeface="Calibri"/>
                <a:cs typeface="Calibri"/>
              </a:rPr>
              <a:t>49.1%</a:t>
            </a:r>
            <a:endParaRPr sz="1600" dirty="0">
              <a:latin typeface="Calibri"/>
              <a:cs typeface="Calibri"/>
            </a:endParaRPr>
          </a:p>
        </p:txBody>
      </p:sp>
      <p:sp>
        <p:nvSpPr>
          <p:cNvPr id="122" name="object 122"/>
          <p:cNvSpPr txBox="1"/>
          <p:nvPr/>
        </p:nvSpPr>
        <p:spPr>
          <a:xfrm>
            <a:off x="6810756" y="4270247"/>
            <a:ext cx="581025" cy="550545"/>
          </a:xfrm>
          <a:prstGeom prst="rect">
            <a:avLst/>
          </a:prstGeom>
          <a:solidFill>
            <a:srgbClr val="FFFFFF"/>
          </a:solidFill>
        </p:spPr>
        <p:txBody>
          <a:bodyPr vert="horz" wrap="square" lIns="0" tIns="21590" rIns="0" bIns="0" rtlCol="0">
            <a:spAutoFit/>
          </a:bodyPr>
          <a:lstStyle/>
          <a:p>
            <a:pPr marL="86360">
              <a:lnSpc>
                <a:spcPct val="100000"/>
              </a:lnSpc>
              <a:spcBef>
                <a:spcPts val="170"/>
              </a:spcBef>
            </a:pPr>
            <a:r>
              <a:rPr sz="1600" spc="-5" dirty="0">
                <a:latin typeface="ＭＳ Ｐゴシック"/>
                <a:cs typeface="ＭＳ Ｐゴシック"/>
              </a:rPr>
              <a:t>赤字</a:t>
            </a:r>
            <a:endParaRPr sz="1600" dirty="0">
              <a:latin typeface="ＭＳ Ｐゴシック"/>
              <a:cs typeface="ＭＳ Ｐゴシック"/>
            </a:endParaRPr>
          </a:p>
          <a:p>
            <a:pPr marL="37465">
              <a:lnSpc>
                <a:spcPct val="100000"/>
              </a:lnSpc>
              <a:spcBef>
                <a:spcPts val="60"/>
              </a:spcBef>
            </a:pPr>
            <a:r>
              <a:rPr sz="1600" spc="-10" dirty="0">
                <a:latin typeface="Calibri"/>
                <a:cs typeface="Calibri"/>
              </a:rPr>
              <a:t>50.9%</a:t>
            </a:r>
            <a:endParaRPr sz="1600" dirty="0">
              <a:latin typeface="Calibri"/>
              <a:cs typeface="Calibri"/>
            </a:endParaRPr>
          </a:p>
        </p:txBody>
      </p:sp>
      <p:sp>
        <p:nvSpPr>
          <p:cNvPr id="123" name="object 123"/>
          <p:cNvSpPr txBox="1"/>
          <p:nvPr/>
        </p:nvSpPr>
        <p:spPr>
          <a:xfrm>
            <a:off x="5872798" y="2361352"/>
            <a:ext cx="3598545" cy="713016"/>
          </a:xfrm>
          <a:prstGeom prst="rect">
            <a:avLst/>
          </a:prstGeom>
        </p:spPr>
        <p:txBody>
          <a:bodyPr vert="horz" wrap="square" lIns="0" tIns="12700" rIns="0" bIns="0" rtlCol="0">
            <a:spAutoFit/>
          </a:bodyPr>
          <a:lstStyle/>
          <a:p>
            <a:pPr marL="156210">
              <a:lnSpc>
                <a:spcPct val="100000"/>
              </a:lnSpc>
              <a:spcBef>
                <a:spcPts val="100"/>
              </a:spcBef>
            </a:pPr>
            <a:r>
              <a:rPr sz="1600" b="1" u="sng" dirty="0">
                <a:uFill>
                  <a:solidFill>
                    <a:srgbClr val="000000"/>
                  </a:solidFill>
                </a:uFill>
                <a:latin typeface="メイリオ"/>
                <a:cs typeface="メイリオ"/>
              </a:rPr>
              <a:t>休廃業企業における経常黒字比率</a:t>
            </a:r>
            <a:endParaRPr sz="1600" dirty="0">
              <a:latin typeface="メイリオ"/>
              <a:cs typeface="メイリオ"/>
            </a:endParaRPr>
          </a:p>
          <a:p>
            <a:pPr marL="12700">
              <a:lnSpc>
                <a:spcPct val="100000"/>
              </a:lnSpc>
              <a:spcBef>
                <a:spcPts val="2050"/>
              </a:spcBef>
            </a:pPr>
            <a:r>
              <a:rPr sz="1200" spc="-5" dirty="0">
                <a:latin typeface="メイリオ"/>
                <a:cs typeface="メイリオ"/>
              </a:rPr>
              <a:t>n=2,359</a:t>
            </a:r>
            <a:endParaRPr sz="1200" dirty="0">
              <a:latin typeface="メイリオ"/>
              <a:cs typeface="メイリオ"/>
            </a:endParaRPr>
          </a:p>
        </p:txBody>
      </p:sp>
      <p:sp>
        <p:nvSpPr>
          <p:cNvPr id="124" name="object 124"/>
          <p:cNvSpPr/>
          <p:nvPr/>
        </p:nvSpPr>
        <p:spPr>
          <a:xfrm>
            <a:off x="128015" y="457200"/>
            <a:ext cx="9542145" cy="1388745"/>
          </a:xfrm>
          <a:custGeom>
            <a:avLst/>
            <a:gdLst/>
            <a:ahLst/>
            <a:cxnLst/>
            <a:rect l="l" t="t" r="r" b="b"/>
            <a:pathLst>
              <a:path w="9542145" h="1388745">
                <a:moveTo>
                  <a:pt x="0" y="0"/>
                </a:moveTo>
                <a:lnTo>
                  <a:pt x="9541764" y="0"/>
                </a:lnTo>
                <a:lnTo>
                  <a:pt x="9541764" y="1388364"/>
                </a:lnTo>
                <a:lnTo>
                  <a:pt x="0" y="1388364"/>
                </a:lnTo>
                <a:lnTo>
                  <a:pt x="0" y="0"/>
                </a:lnTo>
                <a:close/>
              </a:path>
            </a:pathLst>
          </a:custGeom>
          <a:solidFill>
            <a:srgbClr val="99D6EC"/>
          </a:solidFill>
        </p:spPr>
        <p:txBody>
          <a:bodyPr wrap="square" lIns="0" tIns="0" rIns="0" bIns="0" rtlCol="0"/>
          <a:lstStyle/>
          <a:p>
            <a:endParaRPr/>
          </a:p>
        </p:txBody>
      </p:sp>
      <p:sp>
        <p:nvSpPr>
          <p:cNvPr id="125" name="object 125"/>
          <p:cNvSpPr txBox="1"/>
          <p:nvPr/>
        </p:nvSpPr>
        <p:spPr>
          <a:xfrm>
            <a:off x="331763" y="553720"/>
            <a:ext cx="9284335" cy="1275080"/>
          </a:xfrm>
          <a:prstGeom prst="rect">
            <a:avLst/>
          </a:prstGeom>
        </p:spPr>
        <p:txBody>
          <a:bodyPr vert="horz" wrap="square" lIns="0" tIns="12700" rIns="0" bIns="0" rtlCol="0">
            <a:spAutoFit/>
          </a:bodyPr>
          <a:lstStyle/>
          <a:p>
            <a:pPr marL="355600" marR="5080" indent="-342900">
              <a:lnSpc>
                <a:spcPct val="100000"/>
              </a:lnSpc>
              <a:spcBef>
                <a:spcPts val="100"/>
              </a:spcBef>
              <a:buClr>
                <a:srgbClr val="002060"/>
              </a:buClr>
              <a:buFont typeface="Wingdings"/>
              <a:buChar char=""/>
              <a:tabLst>
                <a:tab pos="354965" algn="l"/>
                <a:tab pos="355600" algn="l"/>
              </a:tabLst>
            </a:pPr>
            <a:r>
              <a:rPr sz="1800" b="1" u="sng" dirty="0">
                <a:solidFill>
                  <a:srgbClr val="FF0000"/>
                </a:solidFill>
                <a:uFill>
                  <a:solidFill>
                    <a:srgbClr val="FF0000"/>
                  </a:solidFill>
                </a:uFill>
                <a:latin typeface="メイリオ"/>
                <a:cs typeface="メイリオ"/>
              </a:rPr>
              <a:t>経営者が若返る</a:t>
            </a:r>
            <a:r>
              <a:rPr sz="1800" dirty="0">
                <a:latin typeface="メイリオ"/>
                <a:cs typeface="メイリオ"/>
              </a:rPr>
              <a:t>ことにより、企業活力が向上し、</a:t>
            </a:r>
            <a:r>
              <a:rPr sz="1800" b="1" u="sng" dirty="0">
                <a:solidFill>
                  <a:srgbClr val="FF0000"/>
                </a:solidFill>
                <a:uFill>
                  <a:solidFill>
                    <a:srgbClr val="FF0000"/>
                  </a:solidFill>
                </a:uFill>
                <a:latin typeface="メイリオ"/>
                <a:cs typeface="メイリオ"/>
              </a:rPr>
              <a:t>生産性向上につながり得る</a:t>
            </a:r>
            <a:r>
              <a:rPr sz="1800" dirty="0">
                <a:latin typeface="メイリオ"/>
                <a:cs typeface="メイリオ"/>
              </a:rPr>
              <a:t>。例えば、 若い経営者層では、売上高が増加する傾向。</a:t>
            </a:r>
          </a:p>
          <a:p>
            <a:pPr marL="355600" marR="234315" indent="-342900">
              <a:lnSpc>
                <a:spcPct val="100000"/>
              </a:lnSpc>
              <a:spcBef>
                <a:spcPts val="1200"/>
              </a:spcBef>
              <a:buClr>
                <a:srgbClr val="002060"/>
              </a:buClr>
              <a:buFont typeface="Wingdings"/>
              <a:buChar char=""/>
              <a:tabLst>
                <a:tab pos="354965" algn="l"/>
                <a:tab pos="355600" algn="l"/>
              </a:tabLst>
            </a:pPr>
            <a:r>
              <a:rPr sz="1800" b="1" u="sng" dirty="0">
                <a:solidFill>
                  <a:srgbClr val="FF0000"/>
                </a:solidFill>
                <a:uFill>
                  <a:solidFill>
                    <a:srgbClr val="FF0000"/>
                  </a:solidFill>
                </a:uFill>
                <a:latin typeface="メイリオ"/>
                <a:cs typeface="メイリオ"/>
              </a:rPr>
              <a:t>廃業企業の中にも、黒字企業は半数</a:t>
            </a:r>
            <a:r>
              <a:rPr sz="1800" dirty="0">
                <a:latin typeface="メイリオ"/>
                <a:cs typeface="メイリオ"/>
              </a:rPr>
              <a:t>存在。また、売上高が大きく、地域の中核になっ ているような企業も、後継者難に直面。</a:t>
            </a:r>
          </a:p>
        </p:txBody>
      </p:sp>
      <p:sp>
        <p:nvSpPr>
          <p:cNvPr id="126" name="object 126"/>
          <p:cNvSpPr txBox="1"/>
          <p:nvPr/>
        </p:nvSpPr>
        <p:spPr>
          <a:xfrm>
            <a:off x="489204" y="2353055"/>
            <a:ext cx="623570" cy="288290"/>
          </a:xfrm>
          <a:prstGeom prst="rect">
            <a:avLst/>
          </a:prstGeom>
          <a:solidFill>
            <a:srgbClr val="1F497D"/>
          </a:solidFill>
        </p:spPr>
        <p:txBody>
          <a:bodyPr vert="horz" wrap="square" lIns="0" tIns="0" rIns="0" bIns="0" rtlCol="0">
            <a:spAutoFit/>
          </a:bodyPr>
          <a:lstStyle/>
          <a:p>
            <a:pPr marL="141605">
              <a:lnSpc>
                <a:spcPts val="1855"/>
              </a:lnSpc>
            </a:pPr>
            <a:r>
              <a:rPr sz="1600" b="1" spc="-5" dirty="0">
                <a:solidFill>
                  <a:srgbClr val="FFFFFF"/>
                </a:solidFill>
                <a:latin typeface="メイリオ"/>
                <a:cs typeface="メイリオ"/>
              </a:rPr>
              <a:t>図1</a:t>
            </a:r>
            <a:endParaRPr sz="1600">
              <a:latin typeface="メイリオ"/>
              <a:cs typeface="メイリオ"/>
            </a:endParaRPr>
          </a:p>
        </p:txBody>
      </p:sp>
      <p:sp>
        <p:nvSpPr>
          <p:cNvPr id="127" name="object 127"/>
          <p:cNvSpPr txBox="1"/>
          <p:nvPr/>
        </p:nvSpPr>
        <p:spPr>
          <a:xfrm>
            <a:off x="5250179" y="2382011"/>
            <a:ext cx="624840" cy="315595"/>
          </a:xfrm>
          <a:prstGeom prst="rect">
            <a:avLst/>
          </a:prstGeom>
          <a:solidFill>
            <a:srgbClr val="1F497D"/>
          </a:solidFill>
        </p:spPr>
        <p:txBody>
          <a:bodyPr vert="horz" wrap="square" lIns="0" tIns="4445" rIns="0" bIns="0" rtlCol="0">
            <a:spAutoFit/>
          </a:bodyPr>
          <a:lstStyle/>
          <a:p>
            <a:pPr marL="142240">
              <a:lnSpc>
                <a:spcPct val="100000"/>
              </a:lnSpc>
              <a:spcBef>
                <a:spcPts val="35"/>
              </a:spcBef>
            </a:pPr>
            <a:r>
              <a:rPr sz="1600" b="1" spc="-5" dirty="0">
                <a:solidFill>
                  <a:srgbClr val="FFFFFF"/>
                </a:solidFill>
                <a:latin typeface="メイリオ"/>
                <a:cs typeface="メイリオ"/>
              </a:rPr>
              <a:t>図2</a:t>
            </a:r>
            <a:endParaRPr sz="1600">
              <a:latin typeface="メイリオ"/>
              <a:cs typeface="メイリオ"/>
            </a:endParaRPr>
          </a:p>
        </p:txBody>
      </p:sp>
      <p:sp>
        <p:nvSpPr>
          <p:cNvPr id="128" name="object 128"/>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4</a:t>
            </a:r>
            <a:endParaRPr sz="1400">
              <a:latin typeface="メイリオ"/>
              <a:cs typeface="メイリオ"/>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61965" y="765809"/>
            <a:ext cx="4788535" cy="6012180"/>
          </a:xfrm>
          <a:custGeom>
            <a:avLst/>
            <a:gdLst/>
            <a:ahLst/>
            <a:cxnLst/>
            <a:rect l="l" t="t" r="r" b="b"/>
            <a:pathLst>
              <a:path w="4788534" h="6012180">
                <a:moveTo>
                  <a:pt x="0" y="0"/>
                </a:moveTo>
                <a:lnTo>
                  <a:pt x="4788408" y="0"/>
                </a:lnTo>
                <a:lnTo>
                  <a:pt x="4788408" y="6012180"/>
                </a:lnTo>
                <a:lnTo>
                  <a:pt x="0" y="6012180"/>
                </a:lnTo>
                <a:lnTo>
                  <a:pt x="0" y="0"/>
                </a:lnTo>
                <a:close/>
              </a:path>
            </a:pathLst>
          </a:custGeom>
          <a:ln w="25908">
            <a:solidFill>
              <a:srgbClr val="254061"/>
            </a:solidFill>
          </a:ln>
        </p:spPr>
        <p:txBody>
          <a:bodyPr wrap="square" lIns="0" tIns="0" rIns="0" bIns="0" rtlCol="0"/>
          <a:lstStyle/>
          <a:p>
            <a:endParaRPr/>
          </a:p>
        </p:txBody>
      </p:sp>
      <p:sp>
        <p:nvSpPr>
          <p:cNvPr id="3" name="object 3"/>
          <p:cNvSpPr txBox="1"/>
          <p:nvPr/>
        </p:nvSpPr>
        <p:spPr>
          <a:xfrm>
            <a:off x="5282989" y="1418363"/>
            <a:ext cx="4476115" cy="906144"/>
          </a:xfrm>
          <a:prstGeom prst="rect">
            <a:avLst/>
          </a:prstGeom>
        </p:spPr>
        <p:txBody>
          <a:bodyPr vert="horz" wrap="square" lIns="0" tIns="14605" rIns="0" bIns="0" rtlCol="0">
            <a:spAutoFit/>
          </a:bodyPr>
          <a:lstStyle/>
          <a:p>
            <a:pPr marL="12700" marR="5080" indent="39370">
              <a:lnSpc>
                <a:spcPct val="99400"/>
              </a:lnSpc>
              <a:spcBef>
                <a:spcPts val="115"/>
              </a:spcBef>
            </a:pPr>
            <a:r>
              <a:rPr sz="1400" dirty="0">
                <a:latin typeface="メイリオ"/>
                <a:cs typeface="メイリオ"/>
              </a:rPr>
              <a:t>自動車業界等におい</a:t>
            </a:r>
            <a:r>
              <a:rPr sz="1400" spc="-15" dirty="0">
                <a:latin typeface="メイリオ"/>
                <a:cs typeface="メイリオ"/>
              </a:rPr>
              <a:t>て</a:t>
            </a:r>
            <a:r>
              <a:rPr sz="1400" dirty="0">
                <a:latin typeface="メイリオ"/>
                <a:cs typeface="メイリオ"/>
              </a:rPr>
              <a:t>、コ</a:t>
            </a:r>
            <a:r>
              <a:rPr sz="1400" spc="-15" dirty="0">
                <a:latin typeface="メイリオ"/>
                <a:cs typeface="メイリオ"/>
              </a:rPr>
              <a:t>ス</a:t>
            </a:r>
            <a:r>
              <a:rPr sz="1400" dirty="0">
                <a:latin typeface="メイリオ"/>
                <a:cs typeface="メイリオ"/>
              </a:rPr>
              <a:t>ト削</a:t>
            </a:r>
            <a:r>
              <a:rPr sz="1400" spc="-15" dirty="0">
                <a:latin typeface="メイリオ"/>
                <a:cs typeface="メイリオ"/>
              </a:rPr>
              <a:t>減</a:t>
            </a:r>
            <a:r>
              <a:rPr sz="1400" dirty="0">
                <a:latin typeface="メイリオ"/>
                <a:cs typeface="メイリオ"/>
              </a:rPr>
              <a:t>のた</a:t>
            </a:r>
            <a:r>
              <a:rPr sz="1400" spc="-15" dirty="0">
                <a:latin typeface="メイリオ"/>
                <a:cs typeface="メイリオ"/>
              </a:rPr>
              <a:t>め</a:t>
            </a:r>
            <a:r>
              <a:rPr sz="1400" dirty="0">
                <a:latin typeface="メイリオ"/>
                <a:cs typeface="メイリオ"/>
              </a:rPr>
              <a:t>、形</a:t>
            </a:r>
            <a:r>
              <a:rPr sz="1400" spc="-15" dirty="0">
                <a:latin typeface="メイリオ"/>
                <a:cs typeface="メイリオ"/>
              </a:rPr>
              <a:t>状</a:t>
            </a:r>
            <a:r>
              <a:rPr sz="1400" dirty="0">
                <a:latin typeface="メイリオ"/>
                <a:cs typeface="メイリオ"/>
              </a:rPr>
              <a:t>が複 雑化した部品のプレス</a:t>
            </a:r>
            <a:r>
              <a:rPr sz="1400" spc="-15" dirty="0">
                <a:latin typeface="メイリオ"/>
                <a:cs typeface="メイリオ"/>
              </a:rPr>
              <a:t>成</a:t>
            </a:r>
            <a:r>
              <a:rPr sz="1400" dirty="0">
                <a:latin typeface="メイリオ"/>
                <a:cs typeface="メイリオ"/>
              </a:rPr>
              <a:t>形、</a:t>
            </a:r>
            <a:r>
              <a:rPr sz="1400" spc="-15" dirty="0">
                <a:latin typeface="メイリオ"/>
                <a:cs typeface="メイリオ"/>
              </a:rPr>
              <a:t>加</a:t>
            </a:r>
            <a:r>
              <a:rPr sz="1400" dirty="0">
                <a:latin typeface="メイリオ"/>
                <a:cs typeface="メイリオ"/>
              </a:rPr>
              <a:t>工に</a:t>
            </a:r>
            <a:r>
              <a:rPr sz="1400" spc="-15" dirty="0">
                <a:latin typeface="メイリオ"/>
                <a:cs typeface="メイリオ"/>
              </a:rPr>
              <a:t>ニ</a:t>
            </a:r>
            <a:r>
              <a:rPr sz="1400" dirty="0">
                <a:latin typeface="メイリオ"/>
                <a:cs typeface="メイリオ"/>
              </a:rPr>
              <a:t>ーズ</a:t>
            </a:r>
            <a:r>
              <a:rPr sz="1400" spc="-15" dirty="0">
                <a:latin typeface="メイリオ"/>
                <a:cs typeface="メイリオ"/>
              </a:rPr>
              <a:t>が</a:t>
            </a:r>
            <a:r>
              <a:rPr sz="1400" dirty="0">
                <a:latin typeface="メイリオ"/>
                <a:cs typeface="メイリオ"/>
              </a:rPr>
              <a:t>集ま</a:t>
            </a:r>
            <a:r>
              <a:rPr sz="1400" spc="-15" dirty="0">
                <a:latin typeface="メイリオ"/>
                <a:cs typeface="メイリオ"/>
              </a:rPr>
              <a:t>っ</a:t>
            </a:r>
            <a:r>
              <a:rPr sz="1400" dirty="0">
                <a:latin typeface="メイリオ"/>
                <a:cs typeface="メイリオ"/>
              </a:rPr>
              <a:t>てい たものの、加工工程が</a:t>
            </a:r>
            <a:r>
              <a:rPr sz="1400" spc="-15" dirty="0">
                <a:latin typeface="メイリオ"/>
                <a:cs typeface="メイリオ"/>
              </a:rPr>
              <a:t>多</a:t>
            </a:r>
            <a:r>
              <a:rPr sz="1400" dirty="0">
                <a:latin typeface="メイリオ"/>
                <a:cs typeface="メイリオ"/>
              </a:rPr>
              <a:t>くな</a:t>
            </a:r>
            <a:r>
              <a:rPr sz="1400" spc="-15" dirty="0">
                <a:latin typeface="メイリオ"/>
                <a:cs typeface="メイリオ"/>
              </a:rPr>
              <a:t>る</a:t>
            </a:r>
            <a:r>
              <a:rPr sz="1400" dirty="0">
                <a:latin typeface="メイリオ"/>
                <a:cs typeface="メイリオ"/>
              </a:rPr>
              <a:t>こと</a:t>
            </a:r>
            <a:r>
              <a:rPr sz="1400" spc="-15" dirty="0">
                <a:latin typeface="メイリオ"/>
                <a:cs typeface="メイリオ"/>
              </a:rPr>
              <a:t>、</a:t>
            </a:r>
            <a:r>
              <a:rPr sz="1400" dirty="0">
                <a:latin typeface="メイリオ"/>
                <a:cs typeface="メイリオ"/>
              </a:rPr>
              <a:t>金型</a:t>
            </a:r>
            <a:r>
              <a:rPr sz="1400" spc="-15" dirty="0">
                <a:latin typeface="メイリオ"/>
                <a:cs typeface="メイリオ"/>
              </a:rPr>
              <a:t>や</a:t>
            </a:r>
            <a:r>
              <a:rPr sz="1400" dirty="0">
                <a:latin typeface="メイリオ"/>
                <a:cs typeface="メイリオ"/>
              </a:rPr>
              <a:t>プレ</a:t>
            </a:r>
            <a:r>
              <a:rPr sz="1400" spc="-15" dirty="0">
                <a:latin typeface="メイリオ"/>
                <a:cs typeface="メイリオ"/>
              </a:rPr>
              <a:t>ス</a:t>
            </a:r>
            <a:r>
              <a:rPr sz="1400" dirty="0">
                <a:latin typeface="メイリオ"/>
                <a:cs typeface="メイリオ"/>
              </a:rPr>
              <a:t>機が 大型化する等のコスト</a:t>
            </a:r>
            <a:r>
              <a:rPr sz="1400" spc="-15" dirty="0">
                <a:latin typeface="メイリオ"/>
                <a:cs typeface="メイリオ"/>
              </a:rPr>
              <a:t>削</a:t>
            </a:r>
            <a:r>
              <a:rPr sz="1400" dirty="0">
                <a:latin typeface="メイリオ"/>
                <a:cs typeface="メイリオ"/>
              </a:rPr>
              <a:t>減阻</a:t>
            </a:r>
            <a:r>
              <a:rPr sz="1400" spc="-15" dirty="0">
                <a:latin typeface="メイリオ"/>
                <a:cs typeface="メイリオ"/>
              </a:rPr>
              <a:t>害</a:t>
            </a:r>
            <a:r>
              <a:rPr sz="1400" dirty="0">
                <a:latin typeface="メイリオ"/>
                <a:cs typeface="メイリオ"/>
              </a:rPr>
              <a:t>要因</a:t>
            </a:r>
            <a:r>
              <a:rPr sz="1400" spc="-15" dirty="0">
                <a:latin typeface="メイリオ"/>
                <a:cs typeface="メイリオ"/>
              </a:rPr>
              <a:t>が</a:t>
            </a:r>
            <a:r>
              <a:rPr sz="1400" dirty="0">
                <a:latin typeface="メイリオ"/>
                <a:cs typeface="メイリオ"/>
              </a:rPr>
              <a:t>発生</a:t>
            </a:r>
            <a:r>
              <a:rPr sz="1400" spc="-15" dirty="0">
                <a:latin typeface="メイリオ"/>
                <a:cs typeface="メイリオ"/>
              </a:rPr>
              <a:t>し</a:t>
            </a:r>
            <a:r>
              <a:rPr sz="1400" dirty="0">
                <a:latin typeface="メイリオ"/>
                <a:cs typeface="メイリオ"/>
              </a:rPr>
              <a:t>てい</a:t>
            </a:r>
            <a:r>
              <a:rPr sz="1400" spc="-15" dirty="0">
                <a:latin typeface="メイリオ"/>
                <a:cs typeface="メイリオ"/>
              </a:rPr>
              <a:t>た</a:t>
            </a:r>
            <a:r>
              <a:rPr sz="1600" spc="-5" dirty="0">
                <a:latin typeface="メイリオ"/>
                <a:cs typeface="メイリオ"/>
              </a:rPr>
              <a:t>。</a:t>
            </a:r>
            <a:endParaRPr sz="1600">
              <a:latin typeface="メイリオ"/>
              <a:cs typeface="メイリオ"/>
            </a:endParaRPr>
          </a:p>
        </p:txBody>
      </p:sp>
      <p:sp>
        <p:nvSpPr>
          <p:cNvPr id="4" name="object 4"/>
          <p:cNvSpPr txBox="1"/>
          <p:nvPr/>
        </p:nvSpPr>
        <p:spPr>
          <a:xfrm>
            <a:off x="5266185" y="2698523"/>
            <a:ext cx="4476115" cy="666750"/>
          </a:xfrm>
          <a:prstGeom prst="rect">
            <a:avLst/>
          </a:prstGeom>
        </p:spPr>
        <p:txBody>
          <a:bodyPr vert="horz" wrap="square" lIns="0" tIns="13335" rIns="0" bIns="0" rtlCol="0">
            <a:spAutoFit/>
          </a:bodyPr>
          <a:lstStyle/>
          <a:p>
            <a:pPr marL="29209" marR="5080" indent="-17145">
              <a:lnSpc>
                <a:spcPct val="100000"/>
              </a:lnSpc>
              <a:spcBef>
                <a:spcPts val="105"/>
              </a:spcBef>
            </a:pPr>
            <a:r>
              <a:rPr sz="1400" dirty="0">
                <a:latin typeface="メイリオ"/>
                <a:cs typeface="メイリオ"/>
              </a:rPr>
              <a:t>多軸制御プレスの技術蓄</a:t>
            </a:r>
            <a:r>
              <a:rPr sz="1400" spc="-15" dirty="0">
                <a:latin typeface="メイリオ"/>
                <a:cs typeface="メイリオ"/>
              </a:rPr>
              <a:t>積</a:t>
            </a:r>
            <a:r>
              <a:rPr sz="1400" dirty="0">
                <a:latin typeface="メイリオ"/>
                <a:cs typeface="メイリオ"/>
              </a:rPr>
              <a:t>を持</a:t>
            </a:r>
            <a:r>
              <a:rPr sz="1400" spc="-15" dirty="0">
                <a:latin typeface="メイリオ"/>
                <a:cs typeface="メイリオ"/>
              </a:rPr>
              <a:t>つ</a:t>
            </a:r>
            <a:r>
              <a:rPr sz="1400" dirty="0">
                <a:latin typeface="メイリオ"/>
                <a:cs typeface="メイリオ"/>
              </a:rPr>
              <a:t>森鉄</a:t>
            </a:r>
            <a:r>
              <a:rPr sz="1400" spc="-15" dirty="0">
                <a:latin typeface="メイリオ"/>
                <a:cs typeface="メイリオ"/>
              </a:rPr>
              <a:t>工</a:t>
            </a:r>
            <a:r>
              <a:rPr sz="1400" dirty="0">
                <a:latin typeface="メイリオ"/>
                <a:cs typeface="メイリオ"/>
              </a:rPr>
              <a:t>（株</a:t>
            </a:r>
            <a:r>
              <a:rPr sz="1400" spc="-15" dirty="0">
                <a:latin typeface="メイリオ"/>
                <a:cs typeface="メイリオ"/>
              </a:rPr>
              <a:t>）</a:t>
            </a:r>
            <a:r>
              <a:rPr sz="1400" dirty="0">
                <a:latin typeface="メイリオ"/>
                <a:cs typeface="メイリオ"/>
              </a:rPr>
              <a:t>と金</a:t>
            </a:r>
            <a:r>
              <a:rPr sz="1400" spc="-15" dirty="0">
                <a:latin typeface="メイリオ"/>
                <a:cs typeface="メイリオ"/>
              </a:rPr>
              <a:t>型</a:t>
            </a:r>
            <a:r>
              <a:rPr sz="1400" dirty="0">
                <a:latin typeface="メイリオ"/>
                <a:cs typeface="メイリオ"/>
              </a:rPr>
              <a:t>系 の技術を持つ</a:t>
            </a:r>
            <a:r>
              <a:rPr sz="1400" spc="-5" dirty="0">
                <a:latin typeface="メイリオ"/>
                <a:cs typeface="メイリオ"/>
              </a:rPr>
              <a:t>(</a:t>
            </a:r>
            <a:r>
              <a:rPr sz="1400" dirty="0">
                <a:latin typeface="メイリオ"/>
                <a:cs typeface="メイリオ"/>
              </a:rPr>
              <a:t>株）秦野</a:t>
            </a:r>
            <a:r>
              <a:rPr sz="1400" spc="-15" dirty="0">
                <a:latin typeface="メイリオ"/>
                <a:cs typeface="メイリオ"/>
              </a:rPr>
              <a:t>精</a:t>
            </a:r>
            <a:r>
              <a:rPr sz="1400" dirty="0">
                <a:latin typeface="メイリオ"/>
                <a:cs typeface="メイリオ"/>
              </a:rPr>
              <a:t>密が</a:t>
            </a:r>
            <a:r>
              <a:rPr sz="1400" spc="-15" dirty="0">
                <a:latin typeface="メイリオ"/>
                <a:cs typeface="メイリオ"/>
              </a:rPr>
              <a:t>連</a:t>
            </a:r>
            <a:r>
              <a:rPr sz="1400" dirty="0">
                <a:latin typeface="メイリオ"/>
                <a:cs typeface="メイリオ"/>
              </a:rPr>
              <a:t>携し</a:t>
            </a:r>
            <a:r>
              <a:rPr sz="1400" spc="-15" dirty="0">
                <a:latin typeface="メイリオ"/>
                <a:cs typeface="メイリオ"/>
              </a:rPr>
              <a:t>、</a:t>
            </a:r>
            <a:r>
              <a:rPr sz="1400" dirty="0">
                <a:latin typeface="メイリオ"/>
                <a:cs typeface="メイリオ"/>
              </a:rPr>
              <a:t>多軸</a:t>
            </a:r>
            <a:r>
              <a:rPr sz="1400" spc="-15" dirty="0">
                <a:latin typeface="メイリオ"/>
                <a:cs typeface="メイリオ"/>
              </a:rPr>
              <a:t>精</a:t>
            </a:r>
            <a:r>
              <a:rPr sz="1400" dirty="0">
                <a:latin typeface="メイリオ"/>
                <a:cs typeface="メイリオ"/>
              </a:rPr>
              <a:t>密制</a:t>
            </a:r>
            <a:r>
              <a:rPr sz="1400" spc="-15" dirty="0">
                <a:latin typeface="メイリオ"/>
                <a:cs typeface="メイリオ"/>
              </a:rPr>
              <a:t>御</a:t>
            </a:r>
            <a:r>
              <a:rPr sz="1400" dirty="0">
                <a:latin typeface="メイリオ"/>
                <a:cs typeface="メイリオ"/>
              </a:rPr>
              <a:t>型 次世代プレス機及び多</a:t>
            </a:r>
            <a:r>
              <a:rPr sz="1400" spc="-15" dirty="0">
                <a:latin typeface="メイリオ"/>
                <a:cs typeface="メイリオ"/>
              </a:rPr>
              <a:t>軸</a:t>
            </a:r>
            <a:r>
              <a:rPr sz="1400" dirty="0">
                <a:latin typeface="メイリオ"/>
                <a:cs typeface="メイリオ"/>
              </a:rPr>
              <a:t>対応</a:t>
            </a:r>
            <a:r>
              <a:rPr sz="1400" spc="-15" dirty="0">
                <a:latin typeface="メイリオ"/>
                <a:cs typeface="メイリオ"/>
              </a:rPr>
              <a:t>金</a:t>
            </a:r>
            <a:r>
              <a:rPr sz="1400" dirty="0">
                <a:latin typeface="メイリオ"/>
                <a:cs typeface="メイリオ"/>
              </a:rPr>
              <a:t>型の</a:t>
            </a:r>
            <a:r>
              <a:rPr sz="1400" spc="-15" dirty="0">
                <a:latin typeface="メイリオ"/>
                <a:cs typeface="メイリオ"/>
              </a:rPr>
              <a:t>開</a:t>
            </a:r>
            <a:r>
              <a:rPr sz="1400" dirty="0">
                <a:latin typeface="メイリオ"/>
                <a:cs typeface="メイリオ"/>
              </a:rPr>
              <a:t>発を</a:t>
            </a:r>
            <a:r>
              <a:rPr sz="1400" spc="-15" dirty="0">
                <a:latin typeface="メイリオ"/>
                <a:cs typeface="メイリオ"/>
              </a:rPr>
              <a:t>実</a:t>
            </a:r>
            <a:r>
              <a:rPr sz="1400" dirty="0">
                <a:latin typeface="メイリオ"/>
                <a:cs typeface="メイリオ"/>
              </a:rPr>
              <a:t>施。</a:t>
            </a:r>
            <a:endParaRPr sz="1400">
              <a:latin typeface="メイリオ"/>
              <a:cs typeface="メイリオ"/>
            </a:endParaRPr>
          </a:p>
        </p:txBody>
      </p:sp>
      <p:sp>
        <p:nvSpPr>
          <p:cNvPr id="5" name="object 5"/>
          <p:cNvSpPr txBox="1"/>
          <p:nvPr/>
        </p:nvSpPr>
        <p:spPr>
          <a:xfrm>
            <a:off x="5282946" y="3536928"/>
            <a:ext cx="4476115" cy="880110"/>
          </a:xfrm>
          <a:prstGeom prst="rect">
            <a:avLst/>
          </a:prstGeom>
        </p:spPr>
        <p:txBody>
          <a:bodyPr vert="horz" wrap="square" lIns="0" tIns="13335" rIns="0" bIns="0" rtlCol="0">
            <a:spAutoFit/>
          </a:bodyPr>
          <a:lstStyle/>
          <a:p>
            <a:pPr marL="12700" marR="5080" algn="just">
              <a:lnSpc>
                <a:spcPct val="100000"/>
              </a:lnSpc>
              <a:spcBef>
                <a:spcPts val="105"/>
              </a:spcBef>
            </a:pPr>
            <a:r>
              <a:rPr sz="1400" dirty="0">
                <a:latin typeface="メイリオ"/>
                <a:cs typeface="メイリオ"/>
              </a:rPr>
              <a:t>ワンショットで複雑</a:t>
            </a:r>
            <a:r>
              <a:rPr sz="1400" spc="-15" dirty="0">
                <a:latin typeface="メイリオ"/>
                <a:cs typeface="メイリオ"/>
              </a:rPr>
              <a:t>形</a:t>
            </a:r>
            <a:r>
              <a:rPr sz="1400" dirty="0">
                <a:latin typeface="メイリオ"/>
                <a:cs typeface="メイリオ"/>
              </a:rPr>
              <a:t>状の</a:t>
            </a:r>
            <a:r>
              <a:rPr sz="1400" spc="-15" dirty="0">
                <a:latin typeface="メイリオ"/>
                <a:cs typeface="メイリオ"/>
              </a:rPr>
              <a:t>成</a:t>
            </a:r>
            <a:r>
              <a:rPr sz="1400" dirty="0">
                <a:latin typeface="メイリオ"/>
                <a:cs typeface="メイリオ"/>
              </a:rPr>
              <a:t>形を</a:t>
            </a:r>
            <a:r>
              <a:rPr sz="1400" spc="-15" dirty="0">
                <a:latin typeface="メイリオ"/>
                <a:cs typeface="メイリオ"/>
              </a:rPr>
              <a:t>可</a:t>
            </a:r>
            <a:r>
              <a:rPr sz="1400" dirty="0">
                <a:latin typeface="メイリオ"/>
                <a:cs typeface="メイリオ"/>
              </a:rPr>
              <a:t>能に</a:t>
            </a:r>
            <a:r>
              <a:rPr sz="1400" spc="-15" dirty="0">
                <a:latin typeface="メイリオ"/>
                <a:cs typeface="メイリオ"/>
              </a:rPr>
              <a:t>す</a:t>
            </a:r>
            <a:r>
              <a:rPr sz="1400" dirty="0">
                <a:latin typeface="メイリオ"/>
                <a:cs typeface="メイリオ"/>
              </a:rPr>
              <a:t>る等</a:t>
            </a:r>
            <a:r>
              <a:rPr sz="1400" spc="-15" dirty="0">
                <a:latin typeface="メイリオ"/>
                <a:cs typeface="メイリオ"/>
              </a:rPr>
              <a:t>、</a:t>
            </a:r>
            <a:r>
              <a:rPr sz="1400" dirty="0">
                <a:latin typeface="メイリオ"/>
                <a:cs typeface="メイリオ"/>
              </a:rPr>
              <a:t>金型工 程数の削減を達成。ま</a:t>
            </a:r>
            <a:r>
              <a:rPr sz="1400" spc="-15" dirty="0">
                <a:latin typeface="メイリオ"/>
                <a:cs typeface="メイリオ"/>
              </a:rPr>
              <a:t>た</a:t>
            </a:r>
            <a:r>
              <a:rPr sz="1400" dirty="0">
                <a:latin typeface="メイリオ"/>
                <a:cs typeface="メイリオ"/>
              </a:rPr>
              <a:t>、プ</a:t>
            </a:r>
            <a:r>
              <a:rPr sz="1400" spc="-15" dirty="0">
                <a:latin typeface="メイリオ"/>
                <a:cs typeface="メイリオ"/>
              </a:rPr>
              <a:t>レ</a:t>
            </a:r>
            <a:r>
              <a:rPr sz="1400" dirty="0">
                <a:latin typeface="メイリオ"/>
                <a:cs typeface="メイリオ"/>
              </a:rPr>
              <a:t>ス機</a:t>
            </a:r>
            <a:r>
              <a:rPr sz="1400" spc="-15" dirty="0">
                <a:latin typeface="メイリオ"/>
                <a:cs typeface="メイリオ"/>
              </a:rPr>
              <a:t>及</a:t>
            </a:r>
            <a:r>
              <a:rPr sz="1400" dirty="0">
                <a:latin typeface="メイリオ"/>
                <a:cs typeface="メイリオ"/>
              </a:rPr>
              <a:t>び金</a:t>
            </a:r>
            <a:r>
              <a:rPr sz="1400" spc="-15" dirty="0">
                <a:latin typeface="メイリオ"/>
                <a:cs typeface="メイリオ"/>
              </a:rPr>
              <a:t>型</a:t>
            </a:r>
            <a:r>
              <a:rPr sz="1400" dirty="0">
                <a:latin typeface="メイリオ"/>
                <a:cs typeface="メイリオ"/>
              </a:rPr>
              <a:t>のサ</a:t>
            </a:r>
            <a:r>
              <a:rPr sz="1400" spc="-15" dirty="0">
                <a:latin typeface="メイリオ"/>
                <a:cs typeface="メイリオ"/>
              </a:rPr>
              <a:t>イ</a:t>
            </a:r>
            <a:r>
              <a:rPr sz="1400" dirty="0">
                <a:latin typeface="メイリオ"/>
                <a:cs typeface="メイリオ"/>
              </a:rPr>
              <a:t>ズ縮 小によるコストダウン</a:t>
            </a:r>
            <a:r>
              <a:rPr sz="1400" spc="-15" dirty="0">
                <a:latin typeface="メイリオ"/>
                <a:cs typeface="メイリオ"/>
              </a:rPr>
              <a:t>を</a:t>
            </a:r>
            <a:r>
              <a:rPr sz="1400" dirty="0">
                <a:latin typeface="メイリオ"/>
                <a:cs typeface="メイリオ"/>
              </a:rPr>
              <a:t>実現</a:t>
            </a:r>
            <a:r>
              <a:rPr sz="1400" spc="-15" dirty="0">
                <a:latin typeface="メイリオ"/>
                <a:cs typeface="メイリオ"/>
              </a:rPr>
              <a:t>。</a:t>
            </a:r>
            <a:r>
              <a:rPr sz="1400" dirty="0">
                <a:latin typeface="メイリオ"/>
                <a:cs typeface="メイリオ"/>
              </a:rPr>
              <a:t>累計</a:t>
            </a:r>
            <a:r>
              <a:rPr sz="1400" spc="-15" dirty="0">
                <a:latin typeface="メイリオ"/>
                <a:cs typeface="メイリオ"/>
              </a:rPr>
              <a:t>で</a:t>
            </a:r>
            <a:r>
              <a:rPr sz="1400" dirty="0">
                <a:latin typeface="メイリオ"/>
                <a:cs typeface="メイリオ"/>
              </a:rPr>
              <a:t>２８</a:t>
            </a:r>
            <a:r>
              <a:rPr sz="1400" spc="-15" dirty="0">
                <a:latin typeface="メイリオ"/>
                <a:cs typeface="メイリオ"/>
              </a:rPr>
              <a:t>億</a:t>
            </a:r>
            <a:r>
              <a:rPr sz="1400" dirty="0">
                <a:latin typeface="メイリオ"/>
                <a:cs typeface="メイリオ"/>
              </a:rPr>
              <a:t>円以</a:t>
            </a:r>
            <a:r>
              <a:rPr sz="1400" spc="-15" dirty="0">
                <a:latin typeface="メイリオ"/>
                <a:cs typeface="メイリオ"/>
              </a:rPr>
              <a:t>上</a:t>
            </a:r>
            <a:r>
              <a:rPr sz="1400" dirty="0">
                <a:latin typeface="メイリオ"/>
                <a:cs typeface="メイリオ"/>
              </a:rPr>
              <a:t>の生 産用プレス機を売上げ。</a:t>
            </a:r>
            <a:endParaRPr sz="1400">
              <a:latin typeface="メイリオ"/>
              <a:cs typeface="メイリオ"/>
            </a:endParaRPr>
          </a:p>
        </p:txBody>
      </p:sp>
      <p:sp>
        <p:nvSpPr>
          <p:cNvPr id="6" name="object 6"/>
          <p:cNvSpPr txBox="1"/>
          <p:nvPr/>
        </p:nvSpPr>
        <p:spPr>
          <a:xfrm>
            <a:off x="5113020" y="1196339"/>
            <a:ext cx="576580" cy="216535"/>
          </a:xfrm>
          <a:prstGeom prst="rect">
            <a:avLst/>
          </a:prstGeom>
          <a:solidFill>
            <a:srgbClr val="17375E"/>
          </a:solidFill>
        </p:spPr>
        <p:txBody>
          <a:bodyPr vert="horz" wrap="square" lIns="0" tIns="3810" rIns="0" bIns="0" rtlCol="0">
            <a:spAutoFit/>
          </a:bodyPr>
          <a:lstStyle/>
          <a:p>
            <a:pPr marL="146685">
              <a:lnSpc>
                <a:spcPct val="100000"/>
              </a:lnSpc>
              <a:spcBef>
                <a:spcPts val="30"/>
              </a:spcBef>
            </a:pPr>
            <a:r>
              <a:rPr sz="1100" b="1" dirty="0">
                <a:solidFill>
                  <a:srgbClr val="FFFFFF"/>
                </a:solidFill>
                <a:latin typeface="メイリオ"/>
                <a:cs typeface="メイリオ"/>
              </a:rPr>
              <a:t>課題</a:t>
            </a:r>
            <a:endParaRPr sz="1100">
              <a:latin typeface="メイリオ"/>
              <a:cs typeface="メイリオ"/>
            </a:endParaRPr>
          </a:p>
        </p:txBody>
      </p:sp>
      <p:sp>
        <p:nvSpPr>
          <p:cNvPr id="7" name="object 7"/>
          <p:cNvSpPr txBox="1"/>
          <p:nvPr/>
        </p:nvSpPr>
        <p:spPr>
          <a:xfrm>
            <a:off x="5113020" y="2447544"/>
            <a:ext cx="866140" cy="216535"/>
          </a:xfrm>
          <a:prstGeom prst="rect">
            <a:avLst/>
          </a:prstGeom>
          <a:solidFill>
            <a:srgbClr val="17375E"/>
          </a:solidFill>
        </p:spPr>
        <p:txBody>
          <a:bodyPr vert="horz" wrap="square" lIns="0" tIns="3175" rIns="0" bIns="0" rtlCol="0">
            <a:spAutoFit/>
          </a:bodyPr>
          <a:lstStyle/>
          <a:p>
            <a:pPr marL="151765">
              <a:lnSpc>
                <a:spcPct val="100000"/>
              </a:lnSpc>
              <a:spcBef>
                <a:spcPts val="25"/>
              </a:spcBef>
            </a:pPr>
            <a:r>
              <a:rPr sz="1100" b="1" dirty="0">
                <a:solidFill>
                  <a:srgbClr val="FFFFFF"/>
                </a:solidFill>
                <a:latin typeface="メイリオ"/>
                <a:cs typeface="メイリオ"/>
              </a:rPr>
              <a:t>技術概要</a:t>
            </a:r>
            <a:endParaRPr sz="1100">
              <a:latin typeface="メイリオ"/>
              <a:cs typeface="メイリオ"/>
            </a:endParaRPr>
          </a:p>
        </p:txBody>
      </p:sp>
      <p:sp>
        <p:nvSpPr>
          <p:cNvPr id="8" name="object 8"/>
          <p:cNvSpPr txBox="1"/>
          <p:nvPr/>
        </p:nvSpPr>
        <p:spPr>
          <a:xfrm>
            <a:off x="5113020" y="3355847"/>
            <a:ext cx="576580" cy="216535"/>
          </a:xfrm>
          <a:prstGeom prst="rect">
            <a:avLst/>
          </a:prstGeom>
          <a:solidFill>
            <a:srgbClr val="17375E"/>
          </a:solidFill>
        </p:spPr>
        <p:txBody>
          <a:bodyPr vert="horz" wrap="square" lIns="0" tIns="3810" rIns="0" bIns="0" rtlCol="0">
            <a:spAutoFit/>
          </a:bodyPr>
          <a:lstStyle/>
          <a:p>
            <a:pPr marL="146685">
              <a:lnSpc>
                <a:spcPct val="100000"/>
              </a:lnSpc>
              <a:spcBef>
                <a:spcPts val="30"/>
              </a:spcBef>
            </a:pPr>
            <a:r>
              <a:rPr sz="1100" b="1" dirty="0">
                <a:solidFill>
                  <a:srgbClr val="FFFFFF"/>
                </a:solidFill>
                <a:latin typeface="メイリオ"/>
                <a:cs typeface="メイリオ"/>
              </a:rPr>
              <a:t>成果</a:t>
            </a:r>
            <a:endParaRPr sz="1100">
              <a:latin typeface="メイリオ"/>
              <a:cs typeface="メイリオ"/>
            </a:endParaRPr>
          </a:p>
        </p:txBody>
      </p:sp>
      <p:sp>
        <p:nvSpPr>
          <p:cNvPr id="9" name="object 9"/>
          <p:cNvSpPr/>
          <p:nvPr/>
        </p:nvSpPr>
        <p:spPr>
          <a:xfrm>
            <a:off x="7037831" y="2345435"/>
            <a:ext cx="728471" cy="22402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301996" y="475488"/>
            <a:ext cx="4378451" cy="68427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561076" y="1092708"/>
            <a:ext cx="3858767" cy="8839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49240" y="502919"/>
            <a:ext cx="4284345" cy="589915"/>
          </a:xfrm>
          <a:custGeom>
            <a:avLst/>
            <a:gdLst/>
            <a:ahLst/>
            <a:cxnLst/>
            <a:rect l="l" t="t" r="r" b="b"/>
            <a:pathLst>
              <a:path w="4284345" h="589915">
                <a:moveTo>
                  <a:pt x="0" y="0"/>
                </a:moveTo>
                <a:lnTo>
                  <a:pt x="4283964" y="0"/>
                </a:lnTo>
                <a:lnTo>
                  <a:pt x="4283964" y="589788"/>
                </a:lnTo>
                <a:lnTo>
                  <a:pt x="0" y="589788"/>
                </a:lnTo>
                <a:lnTo>
                  <a:pt x="0" y="0"/>
                </a:lnTo>
                <a:close/>
              </a:path>
            </a:pathLst>
          </a:custGeom>
          <a:solidFill>
            <a:srgbClr val="254061"/>
          </a:solidFill>
        </p:spPr>
        <p:txBody>
          <a:bodyPr wrap="square" lIns="0" tIns="0" rIns="0" bIns="0" rtlCol="0"/>
          <a:lstStyle/>
          <a:p>
            <a:endParaRPr/>
          </a:p>
        </p:txBody>
      </p:sp>
      <p:sp>
        <p:nvSpPr>
          <p:cNvPr id="13" name="object 13"/>
          <p:cNvSpPr/>
          <p:nvPr/>
        </p:nvSpPr>
        <p:spPr>
          <a:xfrm>
            <a:off x="5349240" y="502919"/>
            <a:ext cx="4284345" cy="589915"/>
          </a:xfrm>
          <a:custGeom>
            <a:avLst/>
            <a:gdLst/>
            <a:ahLst/>
            <a:cxnLst/>
            <a:rect l="l" t="t" r="r" b="b"/>
            <a:pathLst>
              <a:path w="4284345" h="589915">
                <a:moveTo>
                  <a:pt x="0" y="0"/>
                </a:moveTo>
                <a:lnTo>
                  <a:pt x="4283964" y="0"/>
                </a:lnTo>
                <a:lnTo>
                  <a:pt x="4283964" y="589788"/>
                </a:lnTo>
                <a:lnTo>
                  <a:pt x="0" y="589788"/>
                </a:lnTo>
                <a:lnTo>
                  <a:pt x="0" y="0"/>
                </a:lnTo>
                <a:close/>
              </a:path>
            </a:pathLst>
          </a:custGeom>
          <a:ln w="9144">
            <a:solidFill>
              <a:srgbClr val="1F497D"/>
            </a:solidFill>
          </a:ln>
        </p:spPr>
        <p:txBody>
          <a:bodyPr wrap="square" lIns="0" tIns="0" rIns="0" bIns="0" rtlCol="0"/>
          <a:lstStyle/>
          <a:p>
            <a:endParaRPr/>
          </a:p>
        </p:txBody>
      </p:sp>
      <p:sp>
        <p:nvSpPr>
          <p:cNvPr id="14" name="object 14"/>
          <p:cNvSpPr txBox="1"/>
          <p:nvPr/>
        </p:nvSpPr>
        <p:spPr>
          <a:xfrm>
            <a:off x="5698335" y="544908"/>
            <a:ext cx="3587115" cy="453390"/>
          </a:xfrm>
          <a:prstGeom prst="rect">
            <a:avLst/>
          </a:prstGeom>
        </p:spPr>
        <p:txBody>
          <a:bodyPr vert="horz" wrap="square" lIns="0" tIns="13335" rIns="0" bIns="0" rtlCol="0">
            <a:spAutoFit/>
          </a:bodyPr>
          <a:lstStyle/>
          <a:p>
            <a:pPr algn="ctr">
              <a:lnSpc>
                <a:spcPct val="100000"/>
              </a:lnSpc>
              <a:spcBef>
                <a:spcPts val="105"/>
              </a:spcBef>
            </a:pPr>
            <a:r>
              <a:rPr sz="1400" b="1" dirty="0">
                <a:solidFill>
                  <a:srgbClr val="FFFFFF"/>
                </a:solidFill>
                <a:latin typeface="メイリオ"/>
                <a:cs typeface="メイリオ"/>
              </a:rPr>
              <a:t>管状複雑形状部品の金</a:t>
            </a:r>
            <a:r>
              <a:rPr sz="1400" b="1" spc="-15" dirty="0">
                <a:solidFill>
                  <a:srgbClr val="FFFFFF"/>
                </a:solidFill>
                <a:latin typeface="メイリオ"/>
                <a:cs typeface="メイリオ"/>
              </a:rPr>
              <a:t>属</a:t>
            </a:r>
            <a:r>
              <a:rPr sz="1400" b="1" dirty="0">
                <a:solidFill>
                  <a:srgbClr val="FFFFFF"/>
                </a:solidFill>
                <a:latin typeface="メイリオ"/>
                <a:cs typeface="メイリオ"/>
              </a:rPr>
              <a:t>プレ</a:t>
            </a:r>
            <a:r>
              <a:rPr sz="1400" b="1" spc="-15" dirty="0">
                <a:solidFill>
                  <a:srgbClr val="FFFFFF"/>
                </a:solidFill>
                <a:latin typeface="メイリオ"/>
                <a:cs typeface="メイリオ"/>
              </a:rPr>
              <a:t>ス</a:t>
            </a:r>
            <a:r>
              <a:rPr sz="1400" b="1" dirty="0">
                <a:solidFill>
                  <a:srgbClr val="FFFFFF"/>
                </a:solidFill>
                <a:latin typeface="メイリオ"/>
                <a:cs typeface="メイリオ"/>
              </a:rPr>
              <a:t>加工</a:t>
            </a:r>
            <a:r>
              <a:rPr sz="1400" b="1" spc="-15" dirty="0">
                <a:solidFill>
                  <a:srgbClr val="FFFFFF"/>
                </a:solidFill>
                <a:latin typeface="メイリオ"/>
                <a:cs typeface="メイリオ"/>
              </a:rPr>
              <a:t>技</a:t>
            </a:r>
            <a:r>
              <a:rPr sz="1400" b="1" dirty="0">
                <a:solidFill>
                  <a:srgbClr val="FFFFFF"/>
                </a:solidFill>
                <a:latin typeface="メイリオ"/>
                <a:cs typeface="メイリオ"/>
              </a:rPr>
              <a:t>術開発</a:t>
            </a:r>
            <a:endParaRPr sz="1400">
              <a:latin typeface="メイリオ"/>
              <a:cs typeface="メイリオ"/>
            </a:endParaRPr>
          </a:p>
          <a:p>
            <a:pPr algn="ctr">
              <a:lnSpc>
                <a:spcPct val="100000"/>
              </a:lnSpc>
              <a:tabLst>
                <a:tab pos="1241425" algn="l"/>
              </a:tabLst>
            </a:pPr>
            <a:r>
              <a:rPr sz="1400" b="1" dirty="0">
                <a:solidFill>
                  <a:srgbClr val="FFFFFF"/>
                </a:solidFill>
                <a:latin typeface="メイリオ"/>
                <a:cs typeface="メイリオ"/>
              </a:rPr>
              <a:t>（森鉄鉱(株)	佐賀県)</a:t>
            </a:r>
            <a:endParaRPr sz="1400">
              <a:latin typeface="メイリオ"/>
              <a:cs typeface="メイリオ"/>
            </a:endParaRPr>
          </a:p>
        </p:txBody>
      </p:sp>
      <p:sp>
        <p:nvSpPr>
          <p:cNvPr id="15" name="object 15"/>
          <p:cNvSpPr/>
          <p:nvPr/>
        </p:nvSpPr>
        <p:spPr>
          <a:xfrm>
            <a:off x="127254" y="765809"/>
            <a:ext cx="4897120" cy="6049010"/>
          </a:xfrm>
          <a:custGeom>
            <a:avLst/>
            <a:gdLst/>
            <a:ahLst/>
            <a:cxnLst/>
            <a:rect l="l" t="t" r="r" b="b"/>
            <a:pathLst>
              <a:path w="4897120" h="6049009">
                <a:moveTo>
                  <a:pt x="0" y="0"/>
                </a:moveTo>
                <a:lnTo>
                  <a:pt x="4896612" y="0"/>
                </a:lnTo>
                <a:lnTo>
                  <a:pt x="4896612" y="6048756"/>
                </a:lnTo>
                <a:lnTo>
                  <a:pt x="0" y="6048756"/>
                </a:lnTo>
                <a:lnTo>
                  <a:pt x="0" y="0"/>
                </a:lnTo>
                <a:close/>
              </a:path>
            </a:pathLst>
          </a:custGeom>
          <a:ln w="25908">
            <a:solidFill>
              <a:srgbClr val="254061"/>
            </a:solidFill>
          </a:ln>
        </p:spPr>
        <p:txBody>
          <a:bodyPr wrap="square" lIns="0" tIns="0" rIns="0" bIns="0" rtlCol="0"/>
          <a:lstStyle/>
          <a:p>
            <a:endParaRPr/>
          </a:p>
        </p:txBody>
      </p:sp>
      <p:sp>
        <p:nvSpPr>
          <p:cNvPr id="16" name="object 16"/>
          <p:cNvSpPr txBox="1"/>
          <p:nvPr/>
        </p:nvSpPr>
        <p:spPr>
          <a:xfrm>
            <a:off x="403023" y="1394501"/>
            <a:ext cx="4445000" cy="666750"/>
          </a:xfrm>
          <a:prstGeom prst="rect">
            <a:avLst/>
          </a:prstGeom>
        </p:spPr>
        <p:txBody>
          <a:bodyPr vert="horz" wrap="square" lIns="0" tIns="13335" rIns="0" bIns="0" rtlCol="0">
            <a:spAutoFit/>
          </a:bodyPr>
          <a:lstStyle/>
          <a:p>
            <a:pPr marL="12700" marR="5080" indent="55880">
              <a:lnSpc>
                <a:spcPct val="100000"/>
              </a:lnSpc>
              <a:spcBef>
                <a:spcPts val="105"/>
              </a:spcBef>
            </a:pPr>
            <a:r>
              <a:rPr sz="1400" dirty="0">
                <a:latin typeface="メイリオ"/>
                <a:cs typeface="メイリオ"/>
              </a:rPr>
              <a:t>経営の大規模化が進行す</a:t>
            </a:r>
            <a:r>
              <a:rPr sz="1400" spc="-15" dirty="0">
                <a:latin typeface="メイリオ"/>
                <a:cs typeface="メイリオ"/>
              </a:rPr>
              <a:t>る</a:t>
            </a:r>
            <a:r>
              <a:rPr sz="1400" dirty="0">
                <a:latin typeface="メイリオ"/>
                <a:cs typeface="メイリオ"/>
              </a:rPr>
              <a:t>日本</a:t>
            </a:r>
            <a:r>
              <a:rPr sz="1400" spc="-15" dirty="0">
                <a:latin typeface="メイリオ"/>
                <a:cs typeface="メイリオ"/>
              </a:rPr>
              <a:t>国</a:t>
            </a:r>
            <a:r>
              <a:rPr sz="1400" dirty="0">
                <a:latin typeface="メイリオ"/>
                <a:cs typeface="メイリオ"/>
              </a:rPr>
              <a:t>内の</a:t>
            </a:r>
            <a:r>
              <a:rPr sz="1400" spc="-15" dirty="0">
                <a:latin typeface="メイリオ"/>
                <a:cs typeface="メイリオ"/>
              </a:rPr>
              <a:t>酪</a:t>
            </a:r>
            <a:r>
              <a:rPr sz="1400" spc="254" dirty="0">
                <a:latin typeface="メイリオ"/>
                <a:cs typeface="メイリオ"/>
              </a:rPr>
              <a:t>農・</a:t>
            </a:r>
            <a:r>
              <a:rPr sz="1400" spc="240" dirty="0">
                <a:latin typeface="メイリオ"/>
                <a:cs typeface="メイリオ"/>
              </a:rPr>
              <a:t>畜</a:t>
            </a:r>
            <a:r>
              <a:rPr sz="1400" dirty="0">
                <a:latin typeface="メイリオ"/>
                <a:cs typeface="メイリオ"/>
              </a:rPr>
              <a:t>産農</a:t>
            </a:r>
            <a:r>
              <a:rPr sz="1400" spc="-100" dirty="0">
                <a:latin typeface="メイリオ"/>
                <a:cs typeface="メイリオ"/>
              </a:rPr>
              <a:t>家 </a:t>
            </a:r>
            <a:r>
              <a:rPr sz="1400" dirty="0">
                <a:latin typeface="メイリオ"/>
                <a:cs typeface="メイリオ"/>
              </a:rPr>
              <a:t>ではTPPや飼料高騰の影</a:t>
            </a:r>
            <a:r>
              <a:rPr sz="1400" spc="-15" dirty="0">
                <a:latin typeface="メイリオ"/>
                <a:cs typeface="メイリオ"/>
              </a:rPr>
              <a:t>響</a:t>
            </a:r>
            <a:r>
              <a:rPr sz="1400" dirty="0">
                <a:latin typeface="メイリオ"/>
                <a:cs typeface="メイリオ"/>
              </a:rPr>
              <a:t>から</a:t>
            </a:r>
            <a:r>
              <a:rPr sz="1400" spc="-15" dirty="0">
                <a:latin typeface="メイリオ"/>
                <a:cs typeface="メイリオ"/>
              </a:rPr>
              <a:t>、</a:t>
            </a:r>
            <a:r>
              <a:rPr sz="1400" dirty="0">
                <a:latin typeface="メイリオ"/>
                <a:cs typeface="メイリオ"/>
              </a:rPr>
              <a:t>搾乳</a:t>
            </a:r>
            <a:r>
              <a:rPr sz="1400" spc="-15" dirty="0">
                <a:latin typeface="メイリオ"/>
                <a:cs typeface="メイリオ"/>
              </a:rPr>
              <a:t>量</a:t>
            </a:r>
            <a:r>
              <a:rPr sz="1400" dirty="0">
                <a:latin typeface="メイリオ"/>
                <a:cs typeface="メイリオ"/>
              </a:rPr>
              <a:t>の増</a:t>
            </a:r>
            <a:r>
              <a:rPr sz="1400" spc="-15" dirty="0">
                <a:latin typeface="メイリオ"/>
                <a:cs typeface="メイリオ"/>
              </a:rPr>
              <a:t>加</a:t>
            </a:r>
            <a:r>
              <a:rPr sz="1400" dirty="0">
                <a:latin typeface="メイリオ"/>
                <a:cs typeface="メイリオ"/>
              </a:rPr>
              <a:t>など</a:t>
            </a:r>
            <a:r>
              <a:rPr sz="1400" spc="-15" dirty="0">
                <a:latin typeface="メイリオ"/>
                <a:cs typeface="メイリオ"/>
              </a:rPr>
              <a:t>、</a:t>
            </a:r>
            <a:r>
              <a:rPr sz="1400" dirty="0">
                <a:latin typeface="メイリオ"/>
                <a:cs typeface="メイリオ"/>
              </a:rPr>
              <a:t>よ り効率的な農業経営が</a:t>
            </a:r>
            <a:r>
              <a:rPr sz="1400" spc="-15" dirty="0">
                <a:latin typeface="メイリオ"/>
                <a:cs typeface="メイリオ"/>
              </a:rPr>
              <a:t>求</a:t>
            </a:r>
            <a:r>
              <a:rPr sz="1400" dirty="0">
                <a:latin typeface="メイリオ"/>
                <a:cs typeface="メイリオ"/>
              </a:rPr>
              <a:t>めら</a:t>
            </a:r>
            <a:r>
              <a:rPr sz="1400" spc="-15" dirty="0">
                <a:latin typeface="メイリオ"/>
                <a:cs typeface="メイリオ"/>
              </a:rPr>
              <a:t>れ</a:t>
            </a:r>
            <a:r>
              <a:rPr sz="1400" dirty="0">
                <a:latin typeface="メイリオ"/>
                <a:cs typeface="メイリオ"/>
              </a:rPr>
              <a:t>てい</a:t>
            </a:r>
            <a:r>
              <a:rPr sz="1400" spc="-15" dirty="0">
                <a:latin typeface="メイリオ"/>
                <a:cs typeface="メイリオ"/>
              </a:rPr>
              <a:t>る</a:t>
            </a:r>
            <a:r>
              <a:rPr sz="1400" dirty="0">
                <a:latin typeface="メイリオ"/>
                <a:cs typeface="メイリオ"/>
              </a:rPr>
              <a:t>。</a:t>
            </a:r>
            <a:endParaRPr sz="1400">
              <a:latin typeface="メイリオ"/>
              <a:cs typeface="メイリオ"/>
            </a:endParaRPr>
          </a:p>
        </p:txBody>
      </p:sp>
      <p:sp>
        <p:nvSpPr>
          <p:cNvPr id="17" name="object 17"/>
          <p:cNvSpPr txBox="1"/>
          <p:nvPr/>
        </p:nvSpPr>
        <p:spPr>
          <a:xfrm>
            <a:off x="403023" y="2461497"/>
            <a:ext cx="448183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dirty="0">
                <a:latin typeface="メイリオ"/>
                <a:cs typeface="メイリオ"/>
              </a:rPr>
              <a:t>酪農</a:t>
            </a:r>
            <a:r>
              <a:rPr sz="1400" spc="100" dirty="0">
                <a:latin typeface="メイリオ"/>
                <a:cs typeface="メイリオ"/>
              </a:rPr>
              <a:t>・畜産分野での</a:t>
            </a:r>
            <a:r>
              <a:rPr sz="1400" spc="-5" dirty="0">
                <a:latin typeface="メイリオ"/>
                <a:cs typeface="メイリオ"/>
              </a:rPr>
              <a:t>IT</a:t>
            </a:r>
            <a:r>
              <a:rPr sz="1400" spc="-15" dirty="0">
                <a:latin typeface="メイリオ"/>
                <a:cs typeface="メイリオ"/>
              </a:rPr>
              <a:t>技</a:t>
            </a:r>
            <a:r>
              <a:rPr sz="1400" dirty="0">
                <a:latin typeface="メイリオ"/>
                <a:cs typeface="メイリオ"/>
              </a:rPr>
              <a:t>術の</a:t>
            </a:r>
            <a:r>
              <a:rPr sz="1400" spc="-15" dirty="0">
                <a:latin typeface="メイリオ"/>
                <a:cs typeface="メイリオ"/>
              </a:rPr>
              <a:t>活</a:t>
            </a:r>
            <a:r>
              <a:rPr sz="1400" dirty="0">
                <a:latin typeface="メイリオ"/>
                <a:cs typeface="メイリオ"/>
              </a:rPr>
              <a:t>用を</a:t>
            </a:r>
            <a:r>
              <a:rPr sz="1400" spc="-15" dirty="0">
                <a:latin typeface="メイリオ"/>
                <a:cs typeface="メイリオ"/>
              </a:rPr>
              <a:t>促</a:t>
            </a:r>
            <a:r>
              <a:rPr sz="1400" dirty="0">
                <a:latin typeface="メイリオ"/>
                <a:cs typeface="メイリオ"/>
              </a:rPr>
              <a:t>進す</a:t>
            </a:r>
            <a:r>
              <a:rPr sz="1400" spc="-15" dirty="0">
                <a:latin typeface="メイリオ"/>
                <a:cs typeface="メイリオ"/>
              </a:rPr>
              <a:t>る</a:t>
            </a:r>
            <a:r>
              <a:rPr sz="1400" dirty="0">
                <a:latin typeface="メイリオ"/>
                <a:cs typeface="メイリオ"/>
              </a:rPr>
              <a:t>こと</a:t>
            </a:r>
            <a:r>
              <a:rPr sz="1400" spc="-15" dirty="0">
                <a:latin typeface="メイリオ"/>
                <a:cs typeface="メイリオ"/>
              </a:rPr>
              <a:t>で</a:t>
            </a:r>
            <a:r>
              <a:rPr sz="1400" dirty="0">
                <a:latin typeface="メイリオ"/>
                <a:cs typeface="メイリオ"/>
              </a:rPr>
              <a:t>、</a:t>
            </a:r>
            <a:r>
              <a:rPr sz="1400" spc="-730" dirty="0">
                <a:latin typeface="メイリオ"/>
                <a:cs typeface="メイリオ"/>
              </a:rPr>
              <a:t>牛 </a:t>
            </a:r>
            <a:r>
              <a:rPr sz="1400" dirty="0">
                <a:latin typeface="メイリオ"/>
                <a:cs typeface="メイリオ"/>
              </a:rPr>
              <a:t>の個体識別と牛の行動</a:t>
            </a:r>
            <a:r>
              <a:rPr sz="1400" spc="-15" dirty="0">
                <a:latin typeface="メイリオ"/>
                <a:cs typeface="メイリオ"/>
              </a:rPr>
              <a:t>把</a:t>
            </a:r>
            <a:r>
              <a:rPr sz="1400" dirty="0">
                <a:latin typeface="メイリオ"/>
                <a:cs typeface="メイリオ"/>
              </a:rPr>
              <a:t>握を</a:t>
            </a:r>
            <a:r>
              <a:rPr sz="1400" spc="-15" dirty="0">
                <a:latin typeface="メイリオ"/>
                <a:cs typeface="メイリオ"/>
              </a:rPr>
              <a:t>自</a:t>
            </a:r>
            <a:r>
              <a:rPr sz="1400" dirty="0">
                <a:latin typeface="メイリオ"/>
                <a:cs typeface="メイリオ"/>
              </a:rPr>
              <a:t>動的</a:t>
            </a:r>
            <a:r>
              <a:rPr sz="1400" spc="-15" dirty="0">
                <a:latin typeface="メイリオ"/>
                <a:cs typeface="メイリオ"/>
              </a:rPr>
              <a:t>に</a:t>
            </a:r>
            <a:r>
              <a:rPr sz="1400" dirty="0">
                <a:latin typeface="メイリオ"/>
                <a:cs typeface="メイリオ"/>
              </a:rPr>
              <a:t>行う</a:t>
            </a:r>
            <a:r>
              <a:rPr sz="1400" spc="-15" dirty="0">
                <a:latin typeface="メイリオ"/>
                <a:cs typeface="メイリオ"/>
              </a:rPr>
              <a:t>シ</a:t>
            </a:r>
            <a:r>
              <a:rPr sz="1400" dirty="0">
                <a:latin typeface="メイリオ"/>
                <a:cs typeface="メイリオ"/>
              </a:rPr>
              <a:t>ステ</a:t>
            </a:r>
            <a:r>
              <a:rPr sz="1400" spc="-15" dirty="0">
                <a:latin typeface="メイリオ"/>
                <a:cs typeface="メイリオ"/>
              </a:rPr>
              <a:t>ム</a:t>
            </a:r>
            <a:r>
              <a:rPr sz="1400" dirty="0">
                <a:latin typeface="メイリオ"/>
                <a:cs typeface="メイリオ"/>
              </a:rPr>
              <a:t>の実 現を目指し、牛の健康</a:t>
            </a:r>
            <a:r>
              <a:rPr sz="1400" spc="-15" dirty="0">
                <a:latin typeface="メイリオ"/>
                <a:cs typeface="メイリオ"/>
              </a:rPr>
              <a:t>状</a:t>
            </a:r>
            <a:r>
              <a:rPr sz="1400" dirty="0">
                <a:latin typeface="メイリオ"/>
                <a:cs typeface="メイリオ"/>
              </a:rPr>
              <a:t>態（</a:t>
            </a:r>
            <a:r>
              <a:rPr sz="1400" spc="-15" dirty="0">
                <a:latin typeface="メイリオ"/>
                <a:cs typeface="メイリオ"/>
              </a:rPr>
              <a:t>発</a:t>
            </a:r>
            <a:r>
              <a:rPr sz="1400" spc="254" dirty="0">
                <a:latin typeface="メイリオ"/>
                <a:cs typeface="メイリオ"/>
              </a:rPr>
              <a:t>情・</a:t>
            </a:r>
            <a:r>
              <a:rPr sz="1400" spc="240" dirty="0">
                <a:latin typeface="メイリオ"/>
                <a:cs typeface="メイリオ"/>
              </a:rPr>
              <a:t>分</a:t>
            </a:r>
            <a:r>
              <a:rPr sz="1400" spc="254" dirty="0">
                <a:latin typeface="メイリオ"/>
                <a:cs typeface="メイリオ"/>
              </a:rPr>
              <a:t>娩・</a:t>
            </a:r>
            <a:r>
              <a:rPr sz="1400" spc="240" dirty="0">
                <a:latin typeface="メイリオ"/>
                <a:cs typeface="メイリオ"/>
              </a:rPr>
              <a:t>病</a:t>
            </a:r>
            <a:r>
              <a:rPr sz="1400" dirty="0">
                <a:latin typeface="メイリオ"/>
                <a:cs typeface="メイリオ"/>
              </a:rPr>
              <a:t>気な</a:t>
            </a:r>
            <a:r>
              <a:rPr sz="1400" spc="-15" dirty="0">
                <a:latin typeface="メイリオ"/>
                <a:cs typeface="メイリオ"/>
              </a:rPr>
              <a:t>ど </a:t>
            </a:r>
            <a:r>
              <a:rPr sz="1400" dirty="0">
                <a:latin typeface="メイリオ"/>
                <a:cs typeface="メイリオ"/>
              </a:rPr>
              <a:t>）を推定して、飼育管理担</a:t>
            </a:r>
            <a:r>
              <a:rPr sz="1400" spc="-15" dirty="0">
                <a:latin typeface="メイリオ"/>
                <a:cs typeface="メイリオ"/>
              </a:rPr>
              <a:t>当</a:t>
            </a:r>
            <a:r>
              <a:rPr sz="1400" dirty="0">
                <a:latin typeface="メイリオ"/>
                <a:cs typeface="メイリオ"/>
              </a:rPr>
              <a:t>者に</a:t>
            </a:r>
            <a:r>
              <a:rPr sz="1400" spc="-15" dirty="0">
                <a:latin typeface="メイリオ"/>
                <a:cs typeface="メイリオ"/>
              </a:rPr>
              <a:t>通</a:t>
            </a:r>
            <a:r>
              <a:rPr sz="1400" dirty="0">
                <a:latin typeface="メイリオ"/>
                <a:cs typeface="メイリオ"/>
              </a:rPr>
              <a:t>知す</a:t>
            </a:r>
            <a:r>
              <a:rPr sz="1400" spc="-15" dirty="0">
                <a:latin typeface="メイリオ"/>
                <a:cs typeface="メイリオ"/>
              </a:rPr>
              <a:t>る</a:t>
            </a:r>
            <a:r>
              <a:rPr sz="1400" dirty="0">
                <a:latin typeface="メイリオ"/>
                <a:cs typeface="メイリオ"/>
              </a:rPr>
              <a:t>機能</a:t>
            </a:r>
            <a:r>
              <a:rPr sz="1400" spc="-15" dirty="0">
                <a:latin typeface="メイリオ"/>
                <a:cs typeface="メイリオ"/>
              </a:rPr>
              <a:t>を</a:t>
            </a:r>
            <a:r>
              <a:rPr sz="1400" dirty="0">
                <a:latin typeface="メイリオ"/>
                <a:cs typeface="メイリオ"/>
              </a:rPr>
              <a:t>有す</a:t>
            </a:r>
            <a:r>
              <a:rPr sz="1400" spc="-15" dirty="0">
                <a:latin typeface="メイリオ"/>
                <a:cs typeface="メイリオ"/>
              </a:rPr>
              <a:t>る </a:t>
            </a:r>
            <a:r>
              <a:rPr sz="1400" dirty="0">
                <a:latin typeface="メイリオ"/>
                <a:cs typeface="メイリオ"/>
              </a:rPr>
              <a:t>個体管理システムを構築。</a:t>
            </a:r>
            <a:endParaRPr sz="1400">
              <a:latin typeface="メイリオ"/>
              <a:cs typeface="メイリオ"/>
            </a:endParaRPr>
          </a:p>
        </p:txBody>
      </p:sp>
      <p:sp>
        <p:nvSpPr>
          <p:cNvPr id="18" name="object 18"/>
          <p:cNvSpPr txBox="1"/>
          <p:nvPr/>
        </p:nvSpPr>
        <p:spPr>
          <a:xfrm>
            <a:off x="306915" y="3741926"/>
            <a:ext cx="4476115" cy="666750"/>
          </a:xfrm>
          <a:prstGeom prst="rect">
            <a:avLst/>
          </a:prstGeom>
        </p:spPr>
        <p:txBody>
          <a:bodyPr vert="horz" wrap="square" lIns="0" tIns="12700" rIns="0" bIns="0" rtlCol="0">
            <a:spAutoFit/>
          </a:bodyPr>
          <a:lstStyle/>
          <a:p>
            <a:pPr marL="12700" marR="5080" indent="152400" algn="just">
              <a:lnSpc>
                <a:spcPct val="100000"/>
              </a:lnSpc>
              <a:spcBef>
                <a:spcPts val="100"/>
              </a:spcBef>
            </a:pPr>
            <a:r>
              <a:rPr sz="1400" spc="55" dirty="0">
                <a:latin typeface="メイリオ"/>
                <a:cs typeface="メイリオ"/>
              </a:rPr>
              <a:t>発情・疾病兆候など注意</a:t>
            </a:r>
            <a:r>
              <a:rPr sz="1400" spc="40" dirty="0">
                <a:latin typeface="メイリオ"/>
                <a:cs typeface="メイリオ"/>
              </a:rPr>
              <a:t>す</a:t>
            </a:r>
            <a:r>
              <a:rPr sz="1400" dirty="0">
                <a:latin typeface="メイリオ"/>
                <a:cs typeface="メイリオ"/>
              </a:rPr>
              <a:t>べき</a:t>
            </a:r>
            <a:r>
              <a:rPr sz="1400" spc="-15" dirty="0">
                <a:latin typeface="メイリオ"/>
                <a:cs typeface="メイリオ"/>
              </a:rPr>
              <a:t>牛</a:t>
            </a:r>
            <a:r>
              <a:rPr sz="1400" dirty="0">
                <a:latin typeface="メイリオ"/>
                <a:cs typeface="メイリオ"/>
              </a:rPr>
              <a:t>を自</a:t>
            </a:r>
            <a:r>
              <a:rPr sz="1400" spc="-15" dirty="0">
                <a:latin typeface="メイリオ"/>
                <a:cs typeface="メイリオ"/>
              </a:rPr>
              <a:t>動</a:t>
            </a:r>
            <a:r>
              <a:rPr sz="1400" dirty="0">
                <a:latin typeface="メイリオ"/>
                <a:cs typeface="メイリオ"/>
              </a:rPr>
              <a:t>的に</a:t>
            </a:r>
            <a:r>
              <a:rPr sz="1400" spc="-15" dirty="0">
                <a:latin typeface="メイリオ"/>
                <a:cs typeface="メイリオ"/>
              </a:rPr>
              <a:t>選</a:t>
            </a:r>
            <a:r>
              <a:rPr sz="1400" dirty="0">
                <a:latin typeface="メイリオ"/>
                <a:cs typeface="メイリオ"/>
              </a:rPr>
              <a:t>別し</a:t>
            </a:r>
            <a:r>
              <a:rPr sz="1400" spc="-525" dirty="0">
                <a:latin typeface="メイリオ"/>
                <a:cs typeface="メイリオ"/>
              </a:rPr>
              <a:t>、 </a:t>
            </a:r>
            <a:r>
              <a:rPr sz="1400" dirty="0">
                <a:latin typeface="メイリオ"/>
                <a:cs typeface="メイリオ"/>
              </a:rPr>
              <a:t>通知するシステムの商</a:t>
            </a:r>
            <a:r>
              <a:rPr sz="1400" spc="-15" dirty="0">
                <a:latin typeface="メイリオ"/>
                <a:cs typeface="メイリオ"/>
              </a:rPr>
              <a:t>品</a:t>
            </a:r>
            <a:r>
              <a:rPr sz="1400" dirty="0">
                <a:latin typeface="メイリオ"/>
                <a:cs typeface="メイリオ"/>
              </a:rPr>
              <a:t>化に</a:t>
            </a:r>
            <a:r>
              <a:rPr sz="1400" spc="-15" dirty="0">
                <a:latin typeface="メイリオ"/>
                <a:cs typeface="メイリオ"/>
              </a:rPr>
              <a:t>成</a:t>
            </a:r>
            <a:r>
              <a:rPr sz="1400" dirty="0">
                <a:latin typeface="メイリオ"/>
                <a:cs typeface="メイリオ"/>
              </a:rPr>
              <a:t>功。</a:t>
            </a:r>
            <a:r>
              <a:rPr sz="1400" spc="-15" dirty="0">
                <a:latin typeface="メイリオ"/>
                <a:cs typeface="メイリオ"/>
              </a:rPr>
              <a:t>取</a:t>
            </a:r>
            <a:r>
              <a:rPr sz="1400" spc="-5" dirty="0">
                <a:latin typeface="メイリオ"/>
                <a:cs typeface="メイリオ"/>
              </a:rPr>
              <a:t>得</a:t>
            </a:r>
            <a:r>
              <a:rPr sz="1400" dirty="0">
                <a:latin typeface="メイリオ"/>
                <a:cs typeface="メイリオ"/>
              </a:rPr>
              <a:t>し</a:t>
            </a:r>
            <a:r>
              <a:rPr sz="1400" spc="-15" dirty="0">
                <a:latin typeface="メイリオ"/>
                <a:cs typeface="メイリオ"/>
              </a:rPr>
              <a:t>た</a:t>
            </a:r>
            <a:r>
              <a:rPr sz="1400" dirty="0">
                <a:latin typeface="メイリオ"/>
                <a:cs typeface="メイリオ"/>
              </a:rPr>
              <a:t>デー</a:t>
            </a:r>
            <a:r>
              <a:rPr sz="1400" spc="-15" dirty="0">
                <a:latin typeface="メイリオ"/>
                <a:cs typeface="メイリオ"/>
              </a:rPr>
              <a:t>タ</a:t>
            </a:r>
            <a:r>
              <a:rPr sz="1400" dirty="0">
                <a:latin typeface="メイリオ"/>
                <a:cs typeface="メイリオ"/>
              </a:rPr>
              <a:t>は、 個体別に学習、個体差</a:t>
            </a:r>
            <a:r>
              <a:rPr sz="1400" spc="-15" dirty="0">
                <a:latin typeface="メイリオ"/>
                <a:cs typeface="メイリオ"/>
              </a:rPr>
              <a:t>を</a:t>
            </a:r>
            <a:r>
              <a:rPr sz="1400" dirty="0">
                <a:latin typeface="メイリオ"/>
                <a:cs typeface="メイリオ"/>
              </a:rPr>
              <a:t>考慮</a:t>
            </a:r>
            <a:r>
              <a:rPr sz="1400" spc="-15" dirty="0">
                <a:latin typeface="メイリオ"/>
                <a:cs typeface="メイリオ"/>
              </a:rPr>
              <a:t>し</a:t>
            </a:r>
            <a:r>
              <a:rPr sz="1400" dirty="0">
                <a:latin typeface="メイリオ"/>
                <a:cs typeface="メイリオ"/>
              </a:rPr>
              <a:t>た分</a:t>
            </a:r>
            <a:r>
              <a:rPr sz="1400" spc="-15" dirty="0">
                <a:latin typeface="メイリオ"/>
                <a:cs typeface="メイリオ"/>
              </a:rPr>
              <a:t>析</a:t>
            </a:r>
            <a:r>
              <a:rPr sz="1400" dirty="0">
                <a:latin typeface="メイリオ"/>
                <a:cs typeface="メイリオ"/>
              </a:rPr>
              <a:t>が可</a:t>
            </a:r>
            <a:r>
              <a:rPr sz="1400" spc="-15" dirty="0">
                <a:latin typeface="メイリオ"/>
                <a:cs typeface="メイリオ"/>
              </a:rPr>
              <a:t>能</a:t>
            </a:r>
            <a:r>
              <a:rPr sz="1400" dirty="0">
                <a:latin typeface="メイリオ"/>
                <a:cs typeface="メイリオ"/>
              </a:rPr>
              <a:t>で、</a:t>
            </a:r>
            <a:r>
              <a:rPr sz="1400" spc="-15" dirty="0">
                <a:latin typeface="メイリオ"/>
                <a:cs typeface="メイリオ"/>
              </a:rPr>
              <a:t>営</a:t>
            </a:r>
            <a:r>
              <a:rPr sz="1400" dirty="0">
                <a:latin typeface="メイリオ"/>
                <a:cs typeface="メイリオ"/>
              </a:rPr>
              <a:t>農者</a:t>
            </a:r>
            <a:endParaRPr sz="1400">
              <a:latin typeface="メイリオ"/>
              <a:cs typeface="メイリオ"/>
            </a:endParaRPr>
          </a:p>
        </p:txBody>
      </p:sp>
      <p:sp>
        <p:nvSpPr>
          <p:cNvPr id="19" name="object 19"/>
          <p:cNvSpPr txBox="1"/>
          <p:nvPr/>
        </p:nvSpPr>
        <p:spPr>
          <a:xfrm>
            <a:off x="306915" y="4382230"/>
            <a:ext cx="44761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は精度が高い異常検知</a:t>
            </a:r>
            <a:r>
              <a:rPr sz="1400" spc="-15" dirty="0">
                <a:latin typeface="メイリオ"/>
                <a:cs typeface="メイリオ"/>
              </a:rPr>
              <a:t>を</a:t>
            </a:r>
            <a:r>
              <a:rPr sz="1400" dirty="0">
                <a:latin typeface="メイリオ"/>
                <a:cs typeface="メイリオ"/>
              </a:rPr>
              <a:t>スマ</a:t>
            </a:r>
            <a:r>
              <a:rPr sz="1400" spc="-15" dirty="0">
                <a:latin typeface="メイリオ"/>
                <a:cs typeface="メイリオ"/>
              </a:rPr>
              <a:t>ー</a:t>
            </a:r>
            <a:r>
              <a:rPr sz="1400" dirty="0">
                <a:latin typeface="メイリオ"/>
                <a:cs typeface="メイリオ"/>
              </a:rPr>
              <a:t>トフ</a:t>
            </a:r>
            <a:r>
              <a:rPr sz="1400" spc="-15" dirty="0">
                <a:latin typeface="メイリオ"/>
                <a:cs typeface="メイリオ"/>
              </a:rPr>
              <a:t>ォ</a:t>
            </a:r>
            <a:r>
              <a:rPr sz="1400" dirty="0">
                <a:latin typeface="メイリオ"/>
                <a:cs typeface="メイリオ"/>
              </a:rPr>
              <a:t>ンな</a:t>
            </a:r>
            <a:r>
              <a:rPr sz="1400" spc="-15" dirty="0">
                <a:latin typeface="メイリオ"/>
                <a:cs typeface="メイリオ"/>
              </a:rPr>
              <a:t>ど</a:t>
            </a:r>
            <a:r>
              <a:rPr sz="1400" dirty="0">
                <a:latin typeface="メイリオ"/>
                <a:cs typeface="メイリオ"/>
              </a:rPr>
              <a:t>から</a:t>
            </a:r>
            <a:r>
              <a:rPr sz="1400" spc="-15" dirty="0">
                <a:latin typeface="メイリオ"/>
                <a:cs typeface="メイリオ"/>
              </a:rPr>
              <a:t>得</a:t>
            </a:r>
            <a:r>
              <a:rPr sz="1400" dirty="0">
                <a:latin typeface="メイリオ"/>
                <a:cs typeface="メイリオ"/>
              </a:rPr>
              <a:t>るこ</a:t>
            </a:r>
            <a:endParaRPr sz="1400">
              <a:latin typeface="メイリオ"/>
              <a:cs typeface="メイリオ"/>
            </a:endParaRPr>
          </a:p>
        </p:txBody>
      </p:sp>
      <p:sp>
        <p:nvSpPr>
          <p:cNvPr id="20" name="object 20"/>
          <p:cNvSpPr txBox="1"/>
          <p:nvPr/>
        </p:nvSpPr>
        <p:spPr>
          <a:xfrm>
            <a:off x="306915" y="4595665"/>
            <a:ext cx="109537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とが出来る。</a:t>
            </a:r>
            <a:endParaRPr sz="1400">
              <a:latin typeface="メイリオ"/>
              <a:cs typeface="メイリオ"/>
            </a:endParaRPr>
          </a:p>
        </p:txBody>
      </p:sp>
      <p:sp>
        <p:nvSpPr>
          <p:cNvPr id="21" name="object 21"/>
          <p:cNvSpPr/>
          <p:nvPr/>
        </p:nvSpPr>
        <p:spPr>
          <a:xfrm>
            <a:off x="234695" y="1178052"/>
            <a:ext cx="576580" cy="216535"/>
          </a:xfrm>
          <a:custGeom>
            <a:avLst/>
            <a:gdLst/>
            <a:ahLst/>
            <a:cxnLst/>
            <a:rect l="l" t="t" r="r" b="b"/>
            <a:pathLst>
              <a:path w="576580" h="216534">
                <a:moveTo>
                  <a:pt x="0" y="0"/>
                </a:moveTo>
                <a:lnTo>
                  <a:pt x="576072" y="0"/>
                </a:lnTo>
                <a:lnTo>
                  <a:pt x="576072" y="216408"/>
                </a:lnTo>
                <a:lnTo>
                  <a:pt x="0" y="216408"/>
                </a:lnTo>
                <a:lnTo>
                  <a:pt x="0" y="0"/>
                </a:lnTo>
                <a:close/>
              </a:path>
            </a:pathLst>
          </a:custGeom>
          <a:solidFill>
            <a:srgbClr val="17375E"/>
          </a:solidFill>
        </p:spPr>
        <p:txBody>
          <a:bodyPr wrap="square" lIns="0" tIns="0" rIns="0" bIns="0" rtlCol="0"/>
          <a:lstStyle/>
          <a:p>
            <a:endParaRPr/>
          </a:p>
        </p:txBody>
      </p:sp>
      <p:sp>
        <p:nvSpPr>
          <p:cNvPr id="22" name="object 22"/>
          <p:cNvSpPr txBox="1"/>
          <p:nvPr/>
        </p:nvSpPr>
        <p:spPr>
          <a:xfrm>
            <a:off x="369233" y="116884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FFFFFF"/>
                </a:solidFill>
                <a:latin typeface="メイリオ"/>
                <a:cs typeface="メイリオ"/>
              </a:rPr>
              <a:t>課題</a:t>
            </a:r>
            <a:endParaRPr sz="1100">
              <a:latin typeface="メイリオ"/>
              <a:cs typeface="メイリオ"/>
            </a:endParaRPr>
          </a:p>
        </p:txBody>
      </p:sp>
      <p:sp>
        <p:nvSpPr>
          <p:cNvPr id="23" name="object 23"/>
          <p:cNvSpPr txBox="1"/>
          <p:nvPr/>
        </p:nvSpPr>
        <p:spPr>
          <a:xfrm>
            <a:off x="201168" y="2159507"/>
            <a:ext cx="864235" cy="216535"/>
          </a:xfrm>
          <a:prstGeom prst="rect">
            <a:avLst/>
          </a:prstGeom>
          <a:solidFill>
            <a:srgbClr val="17375E"/>
          </a:solidFill>
        </p:spPr>
        <p:txBody>
          <a:bodyPr vert="horz" wrap="square" lIns="0" tIns="3810" rIns="0" bIns="0" rtlCol="0">
            <a:spAutoFit/>
          </a:bodyPr>
          <a:lstStyle/>
          <a:p>
            <a:pPr marL="150495">
              <a:lnSpc>
                <a:spcPct val="100000"/>
              </a:lnSpc>
              <a:spcBef>
                <a:spcPts val="30"/>
              </a:spcBef>
            </a:pPr>
            <a:r>
              <a:rPr sz="1100" b="1" dirty="0">
                <a:solidFill>
                  <a:srgbClr val="FFFFFF"/>
                </a:solidFill>
                <a:latin typeface="メイリオ"/>
                <a:cs typeface="メイリオ"/>
              </a:rPr>
              <a:t>技術概要</a:t>
            </a:r>
            <a:endParaRPr sz="1100">
              <a:latin typeface="メイリオ"/>
              <a:cs typeface="メイリオ"/>
            </a:endParaRPr>
          </a:p>
        </p:txBody>
      </p:sp>
      <p:sp>
        <p:nvSpPr>
          <p:cNvPr id="24" name="object 24"/>
          <p:cNvSpPr txBox="1"/>
          <p:nvPr/>
        </p:nvSpPr>
        <p:spPr>
          <a:xfrm>
            <a:off x="179831" y="3555491"/>
            <a:ext cx="576580" cy="216535"/>
          </a:xfrm>
          <a:prstGeom prst="rect">
            <a:avLst/>
          </a:prstGeom>
          <a:solidFill>
            <a:srgbClr val="17375E"/>
          </a:solidFill>
        </p:spPr>
        <p:txBody>
          <a:bodyPr vert="horz" wrap="square" lIns="0" tIns="3175" rIns="0" bIns="0" rtlCol="0">
            <a:spAutoFit/>
          </a:bodyPr>
          <a:lstStyle/>
          <a:p>
            <a:pPr marL="146050">
              <a:lnSpc>
                <a:spcPct val="100000"/>
              </a:lnSpc>
              <a:spcBef>
                <a:spcPts val="25"/>
              </a:spcBef>
            </a:pPr>
            <a:r>
              <a:rPr sz="1100" b="1" dirty="0">
                <a:solidFill>
                  <a:srgbClr val="FFFFFF"/>
                </a:solidFill>
                <a:latin typeface="メイリオ"/>
                <a:cs typeface="メイリオ"/>
              </a:rPr>
              <a:t>成果</a:t>
            </a:r>
            <a:endParaRPr sz="1100">
              <a:latin typeface="メイリオ"/>
              <a:cs typeface="メイリオ"/>
            </a:endParaRPr>
          </a:p>
        </p:txBody>
      </p:sp>
      <p:sp>
        <p:nvSpPr>
          <p:cNvPr id="25" name="object 25"/>
          <p:cNvSpPr/>
          <p:nvPr/>
        </p:nvSpPr>
        <p:spPr>
          <a:xfrm>
            <a:off x="2212848" y="2092452"/>
            <a:ext cx="728471" cy="332231"/>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187452" y="417576"/>
            <a:ext cx="4812792" cy="787907"/>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219456" y="396240"/>
            <a:ext cx="4748783" cy="88544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234695" y="445008"/>
            <a:ext cx="4718685" cy="693420"/>
          </a:xfrm>
          <a:custGeom>
            <a:avLst/>
            <a:gdLst/>
            <a:ahLst/>
            <a:cxnLst/>
            <a:rect l="l" t="t" r="r" b="b"/>
            <a:pathLst>
              <a:path w="4718685" h="693419">
                <a:moveTo>
                  <a:pt x="0" y="0"/>
                </a:moveTo>
                <a:lnTo>
                  <a:pt x="4718304" y="0"/>
                </a:lnTo>
                <a:lnTo>
                  <a:pt x="4718304" y="693420"/>
                </a:lnTo>
                <a:lnTo>
                  <a:pt x="0" y="693420"/>
                </a:lnTo>
                <a:lnTo>
                  <a:pt x="0" y="0"/>
                </a:lnTo>
                <a:close/>
              </a:path>
            </a:pathLst>
          </a:custGeom>
          <a:solidFill>
            <a:srgbClr val="254061"/>
          </a:solidFill>
        </p:spPr>
        <p:txBody>
          <a:bodyPr wrap="square" lIns="0" tIns="0" rIns="0" bIns="0" rtlCol="0"/>
          <a:lstStyle/>
          <a:p>
            <a:endParaRPr/>
          </a:p>
        </p:txBody>
      </p:sp>
      <p:sp>
        <p:nvSpPr>
          <p:cNvPr id="29" name="object 29"/>
          <p:cNvSpPr/>
          <p:nvPr/>
        </p:nvSpPr>
        <p:spPr>
          <a:xfrm>
            <a:off x="234695" y="445008"/>
            <a:ext cx="4718685" cy="693420"/>
          </a:xfrm>
          <a:custGeom>
            <a:avLst/>
            <a:gdLst/>
            <a:ahLst/>
            <a:cxnLst/>
            <a:rect l="l" t="t" r="r" b="b"/>
            <a:pathLst>
              <a:path w="4718685" h="693419">
                <a:moveTo>
                  <a:pt x="0" y="0"/>
                </a:moveTo>
                <a:lnTo>
                  <a:pt x="4718304" y="0"/>
                </a:lnTo>
                <a:lnTo>
                  <a:pt x="4718304" y="693420"/>
                </a:lnTo>
                <a:lnTo>
                  <a:pt x="0" y="693420"/>
                </a:lnTo>
                <a:lnTo>
                  <a:pt x="0" y="0"/>
                </a:lnTo>
                <a:close/>
              </a:path>
            </a:pathLst>
          </a:custGeom>
          <a:ln w="9144">
            <a:solidFill>
              <a:srgbClr val="1F497D"/>
            </a:solidFill>
          </a:ln>
        </p:spPr>
        <p:txBody>
          <a:bodyPr wrap="square" lIns="0" tIns="0" rIns="0" bIns="0" rtlCol="0"/>
          <a:lstStyle/>
          <a:p>
            <a:endParaRPr/>
          </a:p>
        </p:txBody>
      </p:sp>
      <p:sp>
        <p:nvSpPr>
          <p:cNvPr id="30" name="object 30"/>
          <p:cNvSpPr txBox="1"/>
          <p:nvPr/>
        </p:nvSpPr>
        <p:spPr>
          <a:xfrm>
            <a:off x="355479" y="457200"/>
            <a:ext cx="4476115" cy="453390"/>
          </a:xfrm>
          <a:prstGeom prst="rect">
            <a:avLst/>
          </a:prstGeom>
        </p:spPr>
        <p:txBody>
          <a:bodyPr vert="horz" wrap="square" lIns="0" tIns="13335" rIns="0" bIns="0" rtlCol="0">
            <a:spAutoFit/>
          </a:bodyPr>
          <a:lstStyle/>
          <a:p>
            <a:pPr marL="1079500" marR="5080" indent="-1067435">
              <a:lnSpc>
                <a:spcPct val="100000"/>
              </a:lnSpc>
              <a:spcBef>
                <a:spcPts val="105"/>
              </a:spcBef>
            </a:pPr>
            <a:r>
              <a:rPr sz="1400" b="1" dirty="0" err="1">
                <a:solidFill>
                  <a:srgbClr val="FFFFFF"/>
                </a:solidFill>
                <a:latin typeface="メイリオ"/>
                <a:cs typeface="メイリオ"/>
              </a:rPr>
              <a:t>牛群管理システムと連</a:t>
            </a:r>
            <a:r>
              <a:rPr sz="1400" b="1" spc="-15" dirty="0" err="1">
                <a:solidFill>
                  <a:srgbClr val="FFFFFF"/>
                </a:solidFill>
                <a:latin typeface="メイリオ"/>
                <a:cs typeface="メイリオ"/>
              </a:rPr>
              <a:t>携</a:t>
            </a:r>
            <a:r>
              <a:rPr sz="1400" b="1" dirty="0" err="1">
                <a:solidFill>
                  <a:srgbClr val="FFFFFF"/>
                </a:solidFill>
                <a:latin typeface="メイリオ"/>
                <a:cs typeface="メイリオ"/>
              </a:rPr>
              <a:t>する</a:t>
            </a:r>
            <a:r>
              <a:rPr sz="1400" b="1" spc="-15" dirty="0" err="1">
                <a:solidFill>
                  <a:srgbClr val="FFFFFF"/>
                </a:solidFill>
                <a:latin typeface="メイリオ"/>
                <a:cs typeface="メイリオ"/>
              </a:rPr>
              <a:t>牛</a:t>
            </a:r>
            <a:r>
              <a:rPr sz="1400" b="1" dirty="0" err="1">
                <a:solidFill>
                  <a:srgbClr val="FFFFFF"/>
                </a:solidFill>
                <a:latin typeface="メイリオ"/>
                <a:cs typeface="メイリオ"/>
              </a:rPr>
              <a:t>個体</a:t>
            </a:r>
            <a:r>
              <a:rPr sz="1400" b="1" spc="-15" dirty="0" err="1">
                <a:solidFill>
                  <a:srgbClr val="FFFFFF"/>
                </a:solidFill>
                <a:latin typeface="メイリオ"/>
                <a:cs typeface="メイリオ"/>
              </a:rPr>
              <a:t>の</a:t>
            </a:r>
            <a:r>
              <a:rPr sz="1400" b="1" dirty="0" err="1">
                <a:solidFill>
                  <a:srgbClr val="FFFFFF"/>
                </a:solidFill>
                <a:latin typeface="メイリオ"/>
                <a:cs typeface="メイリオ"/>
              </a:rPr>
              <a:t>監視</a:t>
            </a:r>
            <a:r>
              <a:rPr sz="1400" b="1" spc="-15" dirty="0" err="1">
                <a:solidFill>
                  <a:srgbClr val="FFFFFF"/>
                </a:solidFill>
                <a:latin typeface="メイリオ"/>
                <a:cs typeface="メイリオ"/>
              </a:rPr>
              <a:t>兼</a:t>
            </a:r>
            <a:r>
              <a:rPr sz="1400" b="1" dirty="0" err="1">
                <a:solidFill>
                  <a:srgbClr val="FFFFFF"/>
                </a:solidFill>
                <a:latin typeface="メイリオ"/>
                <a:cs typeface="メイリオ"/>
              </a:rPr>
              <a:t>識別</a:t>
            </a:r>
            <a:r>
              <a:rPr sz="1400" b="1" spc="-15" dirty="0" err="1">
                <a:solidFill>
                  <a:srgbClr val="FFFFFF"/>
                </a:solidFill>
                <a:latin typeface="メイリオ"/>
                <a:cs typeface="メイリオ"/>
              </a:rPr>
              <a:t>用</a:t>
            </a:r>
            <a:r>
              <a:rPr sz="1400" b="1" dirty="0" err="1">
                <a:solidFill>
                  <a:srgbClr val="FFFFFF"/>
                </a:solidFill>
                <a:latin typeface="メイリオ"/>
                <a:cs typeface="メイリオ"/>
              </a:rPr>
              <a:t>デバ</a:t>
            </a:r>
            <a:r>
              <a:rPr sz="1400" b="1" dirty="0">
                <a:solidFill>
                  <a:srgbClr val="FFFFFF"/>
                </a:solidFill>
                <a:latin typeface="メイリオ"/>
                <a:cs typeface="メイリオ"/>
              </a:rPr>
              <a:t> </a:t>
            </a:r>
            <a:r>
              <a:rPr sz="1400" b="1" dirty="0" err="1" smtClean="0">
                <a:solidFill>
                  <a:srgbClr val="FFFFFF"/>
                </a:solidFill>
                <a:latin typeface="メイリオ"/>
                <a:cs typeface="メイリオ"/>
              </a:rPr>
              <a:t>イス及びゲートウェイ</a:t>
            </a:r>
            <a:r>
              <a:rPr sz="1400" b="1" spc="-15" dirty="0" err="1" smtClean="0">
                <a:solidFill>
                  <a:srgbClr val="FFFFFF"/>
                </a:solidFill>
                <a:latin typeface="メイリオ"/>
                <a:cs typeface="メイリオ"/>
              </a:rPr>
              <a:t>の</a:t>
            </a:r>
            <a:r>
              <a:rPr sz="1400" b="1" dirty="0" err="1" smtClean="0">
                <a:solidFill>
                  <a:srgbClr val="FFFFFF"/>
                </a:solidFill>
                <a:latin typeface="メイリオ"/>
                <a:cs typeface="メイリオ"/>
              </a:rPr>
              <a:t>開発</a:t>
            </a:r>
            <a:endParaRPr sz="1400" dirty="0">
              <a:latin typeface="メイリオ"/>
              <a:cs typeface="メイリオ"/>
            </a:endParaRPr>
          </a:p>
        </p:txBody>
      </p:sp>
      <p:sp>
        <p:nvSpPr>
          <p:cNvPr id="31" name="object 31"/>
          <p:cNvSpPr txBox="1"/>
          <p:nvPr/>
        </p:nvSpPr>
        <p:spPr>
          <a:xfrm>
            <a:off x="1338313" y="914400"/>
            <a:ext cx="2510790" cy="239395"/>
          </a:xfrm>
          <a:prstGeom prst="rect">
            <a:avLst/>
          </a:prstGeom>
        </p:spPr>
        <p:txBody>
          <a:bodyPr vert="horz" wrap="square" lIns="0" tIns="13335" rIns="0" bIns="0" rtlCol="0">
            <a:spAutoFit/>
          </a:bodyPr>
          <a:lstStyle/>
          <a:p>
            <a:pPr marL="12700">
              <a:lnSpc>
                <a:spcPct val="100000"/>
              </a:lnSpc>
              <a:spcBef>
                <a:spcPts val="105"/>
              </a:spcBef>
              <a:tabLst>
                <a:tab pos="1874520" algn="l"/>
              </a:tabLst>
            </a:pPr>
            <a:r>
              <a:rPr sz="1400" b="1" spc="0" dirty="0">
                <a:solidFill>
                  <a:srgbClr val="FFFFFF"/>
                </a:solidFill>
                <a:latin typeface="メイリオ"/>
                <a:cs typeface="メイリオ"/>
              </a:rPr>
              <a:t>((</a:t>
            </a:r>
            <a:r>
              <a:rPr sz="1400" b="1" dirty="0">
                <a:solidFill>
                  <a:srgbClr val="FFFFFF"/>
                </a:solidFill>
                <a:latin typeface="メイリオ"/>
                <a:cs typeface="メイリオ"/>
              </a:rPr>
              <a:t>株)ファー</a:t>
            </a:r>
            <a:r>
              <a:rPr sz="1400" b="1" spc="-15" dirty="0">
                <a:solidFill>
                  <a:srgbClr val="FFFFFF"/>
                </a:solidFill>
                <a:latin typeface="メイリオ"/>
                <a:cs typeface="メイリオ"/>
              </a:rPr>
              <a:t>ム</a:t>
            </a:r>
            <a:r>
              <a:rPr sz="1400" b="1" dirty="0">
                <a:solidFill>
                  <a:srgbClr val="FFFFFF"/>
                </a:solidFill>
                <a:latin typeface="メイリオ"/>
                <a:cs typeface="メイリオ"/>
              </a:rPr>
              <a:t>ノート	北海道)</a:t>
            </a:r>
            <a:endParaRPr sz="1400" dirty="0">
              <a:latin typeface="メイリオ"/>
              <a:cs typeface="メイリオ"/>
            </a:endParaRPr>
          </a:p>
        </p:txBody>
      </p:sp>
      <p:sp>
        <p:nvSpPr>
          <p:cNvPr id="32" name="object 32"/>
          <p:cNvSpPr/>
          <p:nvPr/>
        </p:nvSpPr>
        <p:spPr>
          <a:xfrm>
            <a:off x="2558033" y="4909569"/>
            <a:ext cx="2324100" cy="1831975"/>
          </a:xfrm>
          <a:custGeom>
            <a:avLst/>
            <a:gdLst/>
            <a:ahLst/>
            <a:cxnLst/>
            <a:rect l="l" t="t" r="r" b="b"/>
            <a:pathLst>
              <a:path w="2324100" h="1831975">
                <a:moveTo>
                  <a:pt x="0" y="145427"/>
                </a:moveTo>
                <a:lnTo>
                  <a:pt x="7414" y="99462"/>
                </a:lnTo>
                <a:lnTo>
                  <a:pt x="28059" y="59541"/>
                </a:lnTo>
                <a:lnTo>
                  <a:pt x="59541" y="28059"/>
                </a:lnTo>
                <a:lnTo>
                  <a:pt x="99462" y="7414"/>
                </a:lnTo>
                <a:lnTo>
                  <a:pt x="145427" y="0"/>
                </a:lnTo>
                <a:lnTo>
                  <a:pt x="2178672" y="0"/>
                </a:lnTo>
                <a:lnTo>
                  <a:pt x="2224637" y="7414"/>
                </a:lnTo>
                <a:lnTo>
                  <a:pt x="2264558" y="28059"/>
                </a:lnTo>
                <a:lnTo>
                  <a:pt x="2296040" y="59541"/>
                </a:lnTo>
                <a:lnTo>
                  <a:pt x="2316685" y="99462"/>
                </a:lnTo>
                <a:lnTo>
                  <a:pt x="2324100" y="145427"/>
                </a:lnTo>
                <a:lnTo>
                  <a:pt x="2324100" y="1686407"/>
                </a:lnTo>
                <a:lnTo>
                  <a:pt x="2316685" y="1732379"/>
                </a:lnTo>
                <a:lnTo>
                  <a:pt x="2296040" y="1772304"/>
                </a:lnTo>
                <a:lnTo>
                  <a:pt x="2264558" y="1803787"/>
                </a:lnTo>
                <a:lnTo>
                  <a:pt x="2224637" y="1824433"/>
                </a:lnTo>
                <a:lnTo>
                  <a:pt x="2178672" y="1831848"/>
                </a:lnTo>
                <a:lnTo>
                  <a:pt x="145427" y="1831848"/>
                </a:lnTo>
                <a:lnTo>
                  <a:pt x="99462" y="1824433"/>
                </a:lnTo>
                <a:lnTo>
                  <a:pt x="59541" y="1803787"/>
                </a:lnTo>
                <a:lnTo>
                  <a:pt x="28059" y="1772304"/>
                </a:lnTo>
                <a:lnTo>
                  <a:pt x="7414" y="1732379"/>
                </a:lnTo>
                <a:lnTo>
                  <a:pt x="0" y="1686407"/>
                </a:lnTo>
                <a:lnTo>
                  <a:pt x="0" y="145427"/>
                </a:lnTo>
                <a:close/>
              </a:path>
            </a:pathLst>
          </a:custGeom>
          <a:ln w="25908">
            <a:solidFill>
              <a:srgbClr val="9BBB59"/>
            </a:solidFill>
          </a:ln>
        </p:spPr>
        <p:txBody>
          <a:bodyPr wrap="square" lIns="0" tIns="0" rIns="0" bIns="0" rtlCol="0"/>
          <a:lstStyle/>
          <a:p>
            <a:endParaRPr/>
          </a:p>
        </p:txBody>
      </p:sp>
      <p:sp>
        <p:nvSpPr>
          <p:cNvPr id="33" name="object 33"/>
          <p:cNvSpPr/>
          <p:nvPr/>
        </p:nvSpPr>
        <p:spPr>
          <a:xfrm>
            <a:off x="2552700" y="4832603"/>
            <a:ext cx="756285" cy="242570"/>
          </a:xfrm>
          <a:custGeom>
            <a:avLst/>
            <a:gdLst/>
            <a:ahLst/>
            <a:cxnLst/>
            <a:rect l="l" t="t" r="r" b="b"/>
            <a:pathLst>
              <a:path w="756285" h="242570">
                <a:moveTo>
                  <a:pt x="0" y="0"/>
                </a:moveTo>
                <a:lnTo>
                  <a:pt x="755903" y="0"/>
                </a:lnTo>
                <a:lnTo>
                  <a:pt x="755903" y="242316"/>
                </a:lnTo>
                <a:lnTo>
                  <a:pt x="0" y="242316"/>
                </a:lnTo>
                <a:lnTo>
                  <a:pt x="0" y="0"/>
                </a:lnTo>
                <a:close/>
              </a:path>
            </a:pathLst>
          </a:custGeom>
          <a:solidFill>
            <a:srgbClr val="FFFFFF"/>
          </a:solidFill>
        </p:spPr>
        <p:txBody>
          <a:bodyPr wrap="square" lIns="0" tIns="0" rIns="0" bIns="0" rtlCol="0"/>
          <a:lstStyle/>
          <a:p>
            <a:endParaRPr/>
          </a:p>
        </p:txBody>
      </p:sp>
      <p:sp>
        <p:nvSpPr>
          <p:cNvPr id="34" name="object 34"/>
          <p:cNvSpPr txBox="1"/>
          <p:nvPr/>
        </p:nvSpPr>
        <p:spPr>
          <a:xfrm>
            <a:off x="2552700" y="4832603"/>
            <a:ext cx="756285" cy="242570"/>
          </a:xfrm>
          <a:prstGeom prst="rect">
            <a:avLst/>
          </a:prstGeom>
          <a:ln w="9144">
            <a:solidFill>
              <a:srgbClr val="000000"/>
            </a:solidFill>
          </a:ln>
        </p:spPr>
        <p:txBody>
          <a:bodyPr vert="horz" wrap="square" lIns="0" tIns="16510" rIns="0" bIns="0" rtlCol="0">
            <a:spAutoFit/>
          </a:bodyPr>
          <a:lstStyle/>
          <a:p>
            <a:pPr marL="36195">
              <a:lnSpc>
                <a:spcPct val="100000"/>
              </a:lnSpc>
              <a:spcBef>
                <a:spcPts val="130"/>
              </a:spcBef>
            </a:pPr>
            <a:r>
              <a:rPr sz="1100" dirty="0">
                <a:latin typeface="メイリオ"/>
                <a:cs typeface="メイリオ"/>
              </a:rPr>
              <a:t>研究体制</a:t>
            </a:r>
            <a:endParaRPr sz="1100">
              <a:latin typeface="メイリオ"/>
              <a:cs typeface="メイリオ"/>
            </a:endParaRPr>
          </a:p>
        </p:txBody>
      </p:sp>
      <p:sp>
        <p:nvSpPr>
          <p:cNvPr id="35" name="object 35"/>
          <p:cNvSpPr/>
          <p:nvPr/>
        </p:nvSpPr>
        <p:spPr>
          <a:xfrm>
            <a:off x="2648711" y="5568696"/>
            <a:ext cx="0" cy="706120"/>
          </a:xfrm>
          <a:custGeom>
            <a:avLst/>
            <a:gdLst/>
            <a:ahLst/>
            <a:cxnLst/>
            <a:rect l="l" t="t" r="r" b="b"/>
            <a:pathLst>
              <a:path h="706120">
                <a:moveTo>
                  <a:pt x="0" y="0"/>
                </a:moveTo>
                <a:lnTo>
                  <a:pt x="0" y="705611"/>
                </a:lnTo>
              </a:path>
            </a:pathLst>
          </a:custGeom>
          <a:ln w="9144">
            <a:solidFill>
              <a:srgbClr val="000000"/>
            </a:solidFill>
          </a:ln>
        </p:spPr>
        <p:txBody>
          <a:bodyPr wrap="square" lIns="0" tIns="0" rIns="0" bIns="0" rtlCol="0"/>
          <a:lstStyle/>
          <a:p>
            <a:endParaRPr/>
          </a:p>
        </p:txBody>
      </p:sp>
      <p:sp>
        <p:nvSpPr>
          <p:cNvPr id="36" name="object 36"/>
          <p:cNvSpPr txBox="1"/>
          <p:nvPr/>
        </p:nvSpPr>
        <p:spPr>
          <a:xfrm>
            <a:off x="2830067" y="5899403"/>
            <a:ext cx="1871980" cy="749935"/>
          </a:xfrm>
          <a:prstGeom prst="rect">
            <a:avLst/>
          </a:prstGeom>
          <a:ln w="9144">
            <a:solidFill>
              <a:srgbClr val="000000"/>
            </a:solidFill>
          </a:ln>
        </p:spPr>
        <p:txBody>
          <a:bodyPr vert="horz" wrap="square" lIns="0" tIns="19050" rIns="0" bIns="0" rtlCol="0">
            <a:spAutoFit/>
          </a:bodyPr>
          <a:lstStyle/>
          <a:p>
            <a:pPr marL="35560">
              <a:lnSpc>
                <a:spcPct val="100000"/>
              </a:lnSpc>
              <a:spcBef>
                <a:spcPts val="150"/>
              </a:spcBef>
            </a:pPr>
            <a:r>
              <a:rPr sz="1100" dirty="0">
                <a:latin typeface="メイリオ"/>
                <a:cs typeface="メイリオ"/>
              </a:rPr>
              <a:t>（株）ファームノート、</a:t>
            </a:r>
            <a:endParaRPr sz="1100">
              <a:latin typeface="メイリオ"/>
              <a:cs typeface="メイリオ"/>
            </a:endParaRPr>
          </a:p>
          <a:p>
            <a:pPr marL="35560" marR="10795">
              <a:lnSpc>
                <a:spcPct val="100000"/>
              </a:lnSpc>
            </a:pPr>
            <a:r>
              <a:rPr sz="1100" dirty="0">
                <a:latin typeface="メイリオ"/>
                <a:cs typeface="メイリオ"/>
              </a:rPr>
              <a:t>（株）</a:t>
            </a:r>
            <a:r>
              <a:rPr sz="1100" spc="-15" dirty="0">
                <a:latin typeface="メイリオ"/>
                <a:cs typeface="メイリオ"/>
              </a:rPr>
              <a:t>ハ</a:t>
            </a:r>
            <a:r>
              <a:rPr sz="1100" dirty="0">
                <a:latin typeface="メイリオ"/>
                <a:cs typeface="メイリオ"/>
              </a:rPr>
              <a:t>イテ</a:t>
            </a:r>
            <a:r>
              <a:rPr sz="1100" spc="-15" dirty="0">
                <a:latin typeface="メイリオ"/>
                <a:cs typeface="メイリオ"/>
              </a:rPr>
              <a:t>ッ</a:t>
            </a:r>
            <a:r>
              <a:rPr sz="1100" dirty="0">
                <a:latin typeface="メイリオ"/>
                <a:cs typeface="メイリオ"/>
              </a:rPr>
              <a:t>クシ</a:t>
            </a:r>
            <a:r>
              <a:rPr sz="1100" spc="-15" dirty="0">
                <a:latin typeface="メイリオ"/>
                <a:cs typeface="メイリオ"/>
              </a:rPr>
              <a:t>ステ</a:t>
            </a:r>
            <a:r>
              <a:rPr sz="1100" dirty="0">
                <a:latin typeface="メイリオ"/>
                <a:cs typeface="メイリオ"/>
              </a:rPr>
              <a:t>ム、 帯広畜産大学、（株）</a:t>
            </a:r>
            <a:r>
              <a:rPr sz="1100" spc="-15" dirty="0">
                <a:latin typeface="メイリオ"/>
                <a:cs typeface="メイリオ"/>
              </a:rPr>
              <a:t>ノベ</a:t>
            </a:r>
            <a:r>
              <a:rPr sz="1100" dirty="0">
                <a:latin typeface="メイリオ"/>
                <a:cs typeface="メイリオ"/>
              </a:rPr>
              <a:t>ル ズ</a:t>
            </a:r>
            <a:endParaRPr sz="1100">
              <a:latin typeface="メイリオ"/>
              <a:cs typeface="メイリオ"/>
            </a:endParaRPr>
          </a:p>
        </p:txBody>
      </p:sp>
      <p:sp>
        <p:nvSpPr>
          <p:cNvPr id="37" name="object 37"/>
          <p:cNvSpPr txBox="1"/>
          <p:nvPr/>
        </p:nvSpPr>
        <p:spPr>
          <a:xfrm>
            <a:off x="2648711" y="5324855"/>
            <a:ext cx="1560830" cy="242570"/>
          </a:xfrm>
          <a:prstGeom prst="rect">
            <a:avLst/>
          </a:prstGeom>
          <a:ln w="9144">
            <a:solidFill>
              <a:srgbClr val="000000"/>
            </a:solidFill>
          </a:ln>
        </p:spPr>
        <p:txBody>
          <a:bodyPr vert="horz" wrap="square" lIns="0" tIns="15875" rIns="0" bIns="0" rtlCol="0">
            <a:spAutoFit/>
          </a:bodyPr>
          <a:lstStyle/>
          <a:p>
            <a:pPr>
              <a:lnSpc>
                <a:spcPct val="100000"/>
              </a:lnSpc>
              <a:spcBef>
                <a:spcPts val="125"/>
              </a:spcBef>
            </a:pPr>
            <a:r>
              <a:rPr sz="1100" dirty="0">
                <a:latin typeface="メイリオ"/>
                <a:cs typeface="メイリオ"/>
              </a:rPr>
              <a:t>（公財）とかち財団</a:t>
            </a:r>
            <a:endParaRPr sz="1100">
              <a:latin typeface="メイリオ"/>
              <a:cs typeface="メイリオ"/>
            </a:endParaRPr>
          </a:p>
        </p:txBody>
      </p:sp>
      <p:sp>
        <p:nvSpPr>
          <p:cNvPr id="38" name="object 38"/>
          <p:cNvSpPr/>
          <p:nvPr/>
        </p:nvSpPr>
        <p:spPr>
          <a:xfrm>
            <a:off x="2650241" y="6237732"/>
            <a:ext cx="142875" cy="0"/>
          </a:xfrm>
          <a:custGeom>
            <a:avLst/>
            <a:gdLst/>
            <a:ahLst/>
            <a:cxnLst/>
            <a:rect l="l" t="t" r="r" b="b"/>
            <a:pathLst>
              <a:path w="142875">
                <a:moveTo>
                  <a:pt x="142405" y="0"/>
                </a:moveTo>
                <a:lnTo>
                  <a:pt x="0" y="0"/>
                </a:lnTo>
              </a:path>
            </a:pathLst>
          </a:custGeom>
          <a:ln w="9144">
            <a:solidFill>
              <a:srgbClr val="000000"/>
            </a:solidFill>
          </a:ln>
        </p:spPr>
        <p:txBody>
          <a:bodyPr wrap="square" lIns="0" tIns="0" rIns="0" bIns="0" rtlCol="0"/>
          <a:lstStyle/>
          <a:p>
            <a:endParaRPr/>
          </a:p>
        </p:txBody>
      </p:sp>
      <p:sp>
        <p:nvSpPr>
          <p:cNvPr id="39" name="object 39"/>
          <p:cNvSpPr txBox="1"/>
          <p:nvPr/>
        </p:nvSpPr>
        <p:spPr>
          <a:xfrm>
            <a:off x="2655476" y="5677503"/>
            <a:ext cx="231140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メイリオ"/>
                <a:cs typeface="メイリオ"/>
              </a:rPr>
              <a:t>法認定中小企業、大学、公設試、川下企業等</a:t>
            </a:r>
            <a:endParaRPr sz="900">
              <a:latin typeface="メイリオ"/>
              <a:cs typeface="メイリオ"/>
            </a:endParaRPr>
          </a:p>
        </p:txBody>
      </p:sp>
      <p:sp>
        <p:nvSpPr>
          <p:cNvPr id="40" name="object 40"/>
          <p:cNvSpPr/>
          <p:nvPr/>
        </p:nvSpPr>
        <p:spPr>
          <a:xfrm>
            <a:off x="234696" y="4904232"/>
            <a:ext cx="2270759" cy="1764791"/>
          </a:xfrm>
          <a:prstGeom prst="rect">
            <a:avLst/>
          </a:prstGeom>
          <a:blipFill>
            <a:blip r:embed="rId8" cstate="print"/>
            <a:stretch>
              <a:fillRect/>
            </a:stretch>
          </a:blipFill>
        </p:spPr>
        <p:txBody>
          <a:bodyPr wrap="square" lIns="0" tIns="0" rIns="0" bIns="0" rtlCol="0"/>
          <a:lstStyle/>
          <a:p>
            <a:endParaRPr/>
          </a:p>
        </p:txBody>
      </p:sp>
      <p:sp>
        <p:nvSpPr>
          <p:cNvPr id="41" name="object 41"/>
          <p:cNvSpPr txBox="1"/>
          <p:nvPr/>
        </p:nvSpPr>
        <p:spPr>
          <a:xfrm>
            <a:off x="2583468" y="5099916"/>
            <a:ext cx="78486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メイリオ"/>
                <a:cs typeface="メイリオ"/>
              </a:rPr>
              <a:t>事業管理機関</a:t>
            </a:r>
            <a:endParaRPr sz="1000">
              <a:latin typeface="メイリオ"/>
              <a:cs typeface="メイリオ"/>
            </a:endParaRPr>
          </a:p>
        </p:txBody>
      </p:sp>
      <p:sp>
        <p:nvSpPr>
          <p:cNvPr id="42" name="object 42"/>
          <p:cNvSpPr/>
          <p:nvPr/>
        </p:nvSpPr>
        <p:spPr>
          <a:xfrm>
            <a:off x="5096255" y="4856988"/>
            <a:ext cx="2032198" cy="1740407"/>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7145273" y="4644395"/>
            <a:ext cx="2542540" cy="1953895"/>
          </a:xfrm>
          <a:custGeom>
            <a:avLst/>
            <a:gdLst/>
            <a:ahLst/>
            <a:cxnLst/>
            <a:rect l="l" t="t" r="r" b="b"/>
            <a:pathLst>
              <a:path w="2542540" h="1953895">
                <a:moveTo>
                  <a:pt x="2386926" y="0"/>
                </a:moveTo>
                <a:lnTo>
                  <a:pt x="155105" y="0"/>
                </a:lnTo>
                <a:lnTo>
                  <a:pt x="106080" y="7907"/>
                </a:lnTo>
                <a:lnTo>
                  <a:pt x="63502" y="29926"/>
                </a:lnTo>
                <a:lnTo>
                  <a:pt x="29926" y="63502"/>
                </a:lnTo>
                <a:lnTo>
                  <a:pt x="7907" y="106080"/>
                </a:lnTo>
                <a:lnTo>
                  <a:pt x="0" y="155105"/>
                </a:lnTo>
                <a:lnTo>
                  <a:pt x="0" y="1798650"/>
                </a:lnTo>
                <a:lnTo>
                  <a:pt x="7907" y="1847676"/>
                </a:lnTo>
                <a:lnTo>
                  <a:pt x="29926" y="1890257"/>
                </a:lnTo>
                <a:lnTo>
                  <a:pt x="63502" y="1923837"/>
                </a:lnTo>
                <a:lnTo>
                  <a:pt x="106080" y="1945859"/>
                </a:lnTo>
                <a:lnTo>
                  <a:pt x="155105" y="1953768"/>
                </a:lnTo>
                <a:lnTo>
                  <a:pt x="2386926" y="1953768"/>
                </a:lnTo>
                <a:lnTo>
                  <a:pt x="2435951" y="1945859"/>
                </a:lnTo>
                <a:lnTo>
                  <a:pt x="2478529" y="1923837"/>
                </a:lnTo>
                <a:lnTo>
                  <a:pt x="2512105" y="1890257"/>
                </a:lnTo>
                <a:lnTo>
                  <a:pt x="2534124" y="1847676"/>
                </a:lnTo>
                <a:lnTo>
                  <a:pt x="2542032" y="1798650"/>
                </a:lnTo>
                <a:lnTo>
                  <a:pt x="2542032" y="155105"/>
                </a:lnTo>
                <a:lnTo>
                  <a:pt x="2534124" y="106080"/>
                </a:lnTo>
                <a:lnTo>
                  <a:pt x="2512105" y="63502"/>
                </a:lnTo>
                <a:lnTo>
                  <a:pt x="2478529" y="29926"/>
                </a:lnTo>
                <a:lnTo>
                  <a:pt x="2435951" y="7907"/>
                </a:lnTo>
                <a:lnTo>
                  <a:pt x="2386926" y="0"/>
                </a:lnTo>
                <a:close/>
              </a:path>
            </a:pathLst>
          </a:custGeom>
          <a:solidFill>
            <a:srgbClr val="FFFFFF"/>
          </a:solidFill>
        </p:spPr>
        <p:txBody>
          <a:bodyPr wrap="square" lIns="0" tIns="0" rIns="0" bIns="0" rtlCol="0"/>
          <a:lstStyle/>
          <a:p>
            <a:endParaRPr/>
          </a:p>
        </p:txBody>
      </p:sp>
      <p:sp>
        <p:nvSpPr>
          <p:cNvPr id="44" name="object 44"/>
          <p:cNvSpPr/>
          <p:nvPr/>
        </p:nvSpPr>
        <p:spPr>
          <a:xfrm>
            <a:off x="7145273" y="4644395"/>
            <a:ext cx="2542540" cy="1953895"/>
          </a:xfrm>
          <a:custGeom>
            <a:avLst/>
            <a:gdLst/>
            <a:ahLst/>
            <a:cxnLst/>
            <a:rect l="l" t="t" r="r" b="b"/>
            <a:pathLst>
              <a:path w="2542540" h="1953895">
                <a:moveTo>
                  <a:pt x="0" y="155105"/>
                </a:moveTo>
                <a:lnTo>
                  <a:pt x="7907" y="106080"/>
                </a:lnTo>
                <a:lnTo>
                  <a:pt x="29926" y="63502"/>
                </a:lnTo>
                <a:lnTo>
                  <a:pt x="63502" y="29926"/>
                </a:lnTo>
                <a:lnTo>
                  <a:pt x="106080" y="7907"/>
                </a:lnTo>
                <a:lnTo>
                  <a:pt x="155105" y="0"/>
                </a:lnTo>
                <a:lnTo>
                  <a:pt x="2386926" y="0"/>
                </a:lnTo>
                <a:lnTo>
                  <a:pt x="2435951" y="7907"/>
                </a:lnTo>
                <a:lnTo>
                  <a:pt x="2478529" y="29926"/>
                </a:lnTo>
                <a:lnTo>
                  <a:pt x="2512105" y="63502"/>
                </a:lnTo>
                <a:lnTo>
                  <a:pt x="2534124" y="106080"/>
                </a:lnTo>
                <a:lnTo>
                  <a:pt x="2542032" y="155105"/>
                </a:lnTo>
                <a:lnTo>
                  <a:pt x="2542032" y="1798650"/>
                </a:lnTo>
                <a:lnTo>
                  <a:pt x="2534124" y="1847676"/>
                </a:lnTo>
                <a:lnTo>
                  <a:pt x="2512105" y="1890257"/>
                </a:lnTo>
                <a:lnTo>
                  <a:pt x="2478529" y="1923837"/>
                </a:lnTo>
                <a:lnTo>
                  <a:pt x="2435951" y="1945859"/>
                </a:lnTo>
                <a:lnTo>
                  <a:pt x="2386926" y="1953768"/>
                </a:lnTo>
                <a:lnTo>
                  <a:pt x="155105" y="1953768"/>
                </a:lnTo>
                <a:lnTo>
                  <a:pt x="106080" y="1945859"/>
                </a:lnTo>
                <a:lnTo>
                  <a:pt x="63502" y="1923837"/>
                </a:lnTo>
                <a:lnTo>
                  <a:pt x="29926" y="1890257"/>
                </a:lnTo>
                <a:lnTo>
                  <a:pt x="7907" y="1847676"/>
                </a:lnTo>
                <a:lnTo>
                  <a:pt x="0" y="1798650"/>
                </a:lnTo>
                <a:lnTo>
                  <a:pt x="0" y="155105"/>
                </a:lnTo>
                <a:close/>
              </a:path>
            </a:pathLst>
          </a:custGeom>
          <a:ln w="25908">
            <a:solidFill>
              <a:srgbClr val="9BBB59"/>
            </a:solidFill>
          </a:ln>
        </p:spPr>
        <p:txBody>
          <a:bodyPr wrap="square" lIns="0" tIns="0" rIns="0" bIns="0" rtlCol="0"/>
          <a:lstStyle/>
          <a:p>
            <a:endParaRPr/>
          </a:p>
        </p:txBody>
      </p:sp>
      <p:sp>
        <p:nvSpPr>
          <p:cNvPr id="45" name="object 45"/>
          <p:cNvSpPr/>
          <p:nvPr/>
        </p:nvSpPr>
        <p:spPr>
          <a:xfrm>
            <a:off x="7112507" y="4509515"/>
            <a:ext cx="757555" cy="242570"/>
          </a:xfrm>
          <a:custGeom>
            <a:avLst/>
            <a:gdLst/>
            <a:ahLst/>
            <a:cxnLst/>
            <a:rect l="l" t="t" r="r" b="b"/>
            <a:pathLst>
              <a:path w="757554" h="242570">
                <a:moveTo>
                  <a:pt x="0" y="0"/>
                </a:moveTo>
                <a:lnTo>
                  <a:pt x="757427" y="0"/>
                </a:lnTo>
                <a:lnTo>
                  <a:pt x="757427" y="242315"/>
                </a:lnTo>
                <a:lnTo>
                  <a:pt x="0" y="242315"/>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7112507" y="4509515"/>
            <a:ext cx="757555" cy="242570"/>
          </a:xfrm>
          <a:prstGeom prst="rect">
            <a:avLst/>
          </a:prstGeom>
          <a:ln w="9144">
            <a:solidFill>
              <a:srgbClr val="000000"/>
            </a:solidFill>
          </a:ln>
        </p:spPr>
        <p:txBody>
          <a:bodyPr vert="horz" wrap="square" lIns="0" tIns="15875" rIns="0" bIns="0" rtlCol="0">
            <a:spAutoFit/>
          </a:bodyPr>
          <a:lstStyle/>
          <a:p>
            <a:pPr marL="36195">
              <a:lnSpc>
                <a:spcPct val="100000"/>
              </a:lnSpc>
              <a:spcBef>
                <a:spcPts val="125"/>
              </a:spcBef>
            </a:pPr>
            <a:r>
              <a:rPr sz="1100" dirty="0">
                <a:latin typeface="メイリオ"/>
                <a:cs typeface="メイリオ"/>
              </a:rPr>
              <a:t>研究体制</a:t>
            </a:r>
            <a:endParaRPr sz="1100">
              <a:latin typeface="メイリオ"/>
              <a:cs typeface="メイリオ"/>
            </a:endParaRPr>
          </a:p>
        </p:txBody>
      </p:sp>
      <p:sp>
        <p:nvSpPr>
          <p:cNvPr id="47" name="object 47"/>
          <p:cNvSpPr txBox="1"/>
          <p:nvPr/>
        </p:nvSpPr>
        <p:spPr>
          <a:xfrm>
            <a:off x="7335996" y="4739876"/>
            <a:ext cx="78486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メイリオ"/>
                <a:cs typeface="メイリオ"/>
              </a:rPr>
              <a:t>事業管理機関</a:t>
            </a:r>
            <a:endParaRPr sz="1000">
              <a:latin typeface="メイリオ"/>
              <a:cs typeface="メイリオ"/>
            </a:endParaRPr>
          </a:p>
        </p:txBody>
      </p:sp>
      <p:graphicFrame>
        <p:nvGraphicFramePr>
          <p:cNvPr id="48" name="object 48"/>
          <p:cNvGraphicFramePr>
            <a:graphicFrameLocks noGrp="1"/>
          </p:cNvGraphicFramePr>
          <p:nvPr/>
        </p:nvGraphicFramePr>
        <p:xfrm>
          <a:off x="7267952" y="4936235"/>
          <a:ext cx="2438399" cy="1327785"/>
        </p:xfrm>
        <a:graphic>
          <a:graphicData uri="http://schemas.openxmlformats.org/drawingml/2006/table">
            <a:tbl>
              <a:tblPr firstRow="1" bandRow="1">
                <a:tableStyleId>{2D5ABB26-0587-4C30-8999-92F81FD0307C}</a:tableStyleId>
              </a:tblPr>
              <a:tblGrid>
                <a:gridCol w="95885">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39394">
                  <a:extLst>
                    <a:ext uri="{9D8B030D-6E8A-4147-A177-3AD203B41FA5}">
                      <a16:colId xmlns:a16="http://schemas.microsoft.com/office/drawing/2014/main" val="20002"/>
                    </a:ext>
                  </a:extLst>
                </a:gridCol>
              </a:tblGrid>
              <a:tr h="241935">
                <a:tc gridSpan="3">
                  <a:txBody>
                    <a:bodyPr/>
                    <a:lstStyle/>
                    <a:p>
                      <a:pPr marL="8255">
                        <a:lnSpc>
                          <a:spcPct val="100000"/>
                        </a:lnSpc>
                        <a:spcBef>
                          <a:spcPts val="130"/>
                        </a:spcBef>
                      </a:pPr>
                      <a:r>
                        <a:rPr sz="1100" dirty="0">
                          <a:latin typeface="メイリオ"/>
                          <a:cs typeface="メイリオ"/>
                        </a:rPr>
                        <a:t>（公財）佐賀県地域産</a:t>
                      </a:r>
                      <a:r>
                        <a:rPr sz="1100" spc="-15" dirty="0">
                          <a:latin typeface="メイリオ"/>
                          <a:cs typeface="メイリオ"/>
                        </a:rPr>
                        <a:t>業</a:t>
                      </a:r>
                      <a:r>
                        <a:rPr sz="1100" dirty="0">
                          <a:latin typeface="メイリオ"/>
                          <a:cs typeface="メイリオ"/>
                        </a:rPr>
                        <a:t>支援</a:t>
                      </a:r>
                      <a:r>
                        <a:rPr sz="1100" spc="-15" dirty="0">
                          <a:latin typeface="メイリオ"/>
                          <a:cs typeface="メイリオ"/>
                        </a:rPr>
                        <a:t>セ</a:t>
                      </a:r>
                      <a:r>
                        <a:rPr sz="1100" dirty="0">
                          <a:latin typeface="メイリオ"/>
                          <a:cs typeface="メイリオ"/>
                        </a:rPr>
                        <a:t>ンター</a:t>
                      </a:r>
                      <a:endParaRPr sz="1100">
                        <a:latin typeface="メイリオ"/>
                        <a:cs typeface="メイリオ"/>
                      </a:endParaRPr>
                    </a:p>
                  </a:txBody>
                  <a:tcPr marL="0" marR="0" marT="165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6550">
                <a:tc gridSpan="3">
                  <a:txBody>
                    <a:bodyPr/>
                    <a:lstStyle/>
                    <a:p>
                      <a:pPr marL="79375">
                        <a:lnSpc>
                          <a:spcPct val="100000"/>
                        </a:lnSpc>
                        <a:spcBef>
                          <a:spcPts val="1155"/>
                        </a:spcBef>
                      </a:pPr>
                      <a:r>
                        <a:rPr sz="900" dirty="0">
                          <a:latin typeface="メイリオ"/>
                          <a:cs typeface="メイリオ"/>
                        </a:rPr>
                        <a:t>法認定中小企業、大学、公設試、川下企業等</a:t>
                      </a:r>
                      <a:endParaRPr sz="900">
                        <a:latin typeface="メイリオ"/>
                        <a:cs typeface="メイリオ"/>
                      </a:endParaRPr>
                    </a:p>
                  </a:txBody>
                  <a:tcPr marL="0" marR="0" marT="146685" marB="0">
                    <a:lnL w="12700">
                      <a:solidFill>
                        <a:srgbClr val="000000"/>
                      </a:solidFill>
                      <a:prstDash val="solid"/>
                    </a:lnL>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01015">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9525">
                      <a:solidFill>
                        <a:srgbClr val="000000"/>
                      </a:solidFill>
                      <a:prstDash val="solid"/>
                    </a:lnR>
                    <a:lnB w="9525">
                      <a:solidFill>
                        <a:srgbClr val="000000"/>
                      </a:solidFill>
                      <a:prstDash val="solid"/>
                    </a:lnB>
                  </a:tcPr>
                </a:tc>
                <a:tc rowSpan="2">
                  <a:txBody>
                    <a:bodyPr/>
                    <a:lstStyle/>
                    <a:p>
                      <a:pPr marL="40005" marR="93345" algn="just">
                        <a:lnSpc>
                          <a:spcPct val="100000"/>
                        </a:lnSpc>
                        <a:spcBef>
                          <a:spcPts val="150"/>
                        </a:spcBef>
                      </a:pPr>
                      <a:r>
                        <a:rPr sz="1100" dirty="0">
                          <a:latin typeface="メイリオ"/>
                          <a:cs typeface="メイリオ"/>
                        </a:rPr>
                        <a:t>森鉄工（株）、（株）</a:t>
                      </a:r>
                      <a:r>
                        <a:rPr sz="1100" spc="-15" dirty="0">
                          <a:latin typeface="メイリオ"/>
                          <a:cs typeface="メイリオ"/>
                        </a:rPr>
                        <a:t>秦</a:t>
                      </a:r>
                      <a:r>
                        <a:rPr sz="1100" dirty="0">
                          <a:latin typeface="メイリオ"/>
                          <a:cs typeface="メイリオ"/>
                        </a:rPr>
                        <a:t>野精密 佐賀大学、佐賀県工業</a:t>
                      </a:r>
                      <a:r>
                        <a:rPr sz="1100" spc="-15" dirty="0">
                          <a:latin typeface="メイリオ"/>
                          <a:cs typeface="メイリオ"/>
                        </a:rPr>
                        <a:t>技</a:t>
                      </a:r>
                      <a:r>
                        <a:rPr sz="1100" dirty="0">
                          <a:latin typeface="メイリオ"/>
                          <a:cs typeface="メイリオ"/>
                        </a:rPr>
                        <a:t>術セン ター、等</a:t>
                      </a:r>
                      <a:endParaRPr sz="1100">
                        <a:latin typeface="メイリオ"/>
                        <a:cs typeface="メイリオ"/>
                      </a:endParaRPr>
                    </a:p>
                  </a:txBody>
                  <a:tcPr marL="0" marR="0" marT="190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r h="248285">
                <a:tc>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vMerge="1">
                  <a:txBody>
                    <a:bodyPr/>
                    <a:lstStyle/>
                    <a:p>
                      <a:endParaRPr/>
                    </a:p>
                  </a:txBody>
                  <a:tcPr marL="0" marR="0" marT="190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tcPr>
                </a:tc>
                <a:extLst>
                  <a:ext uri="{0D108BD9-81ED-4DB2-BD59-A6C34878D82A}">
                    <a16:rowId xmlns:a16="http://schemas.microsoft.com/office/drawing/2014/main" val="10003"/>
                  </a:ext>
                </a:extLst>
              </a:tr>
            </a:tbl>
          </a:graphicData>
        </a:graphic>
      </p:graphicFrame>
      <p:sp>
        <p:nvSpPr>
          <p:cNvPr id="49" name="object 49"/>
          <p:cNvSpPr txBox="1"/>
          <p:nvPr/>
        </p:nvSpPr>
        <p:spPr>
          <a:xfrm>
            <a:off x="9517380" y="6490525"/>
            <a:ext cx="3092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smtClean="0">
                <a:latin typeface="メイリオ"/>
                <a:cs typeface="メイリオ"/>
              </a:rPr>
              <a:t>49</a:t>
            </a:r>
            <a:endParaRPr sz="1800" dirty="0">
              <a:latin typeface="メイリオ"/>
              <a:cs typeface="メイリオ"/>
            </a:endParaRPr>
          </a:p>
        </p:txBody>
      </p:sp>
      <p:sp>
        <p:nvSpPr>
          <p:cNvPr id="50" name="object 50"/>
          <p:cNvSpPr txBox="1">
            <a:spLocks noGrp="1"/>
          </p:cNvSpPr>
          <p:nvPr>
            <p:ph type="title"/>
          </p:nvPr>
        </p:nvSpPr>
        <p:spPr>
          <a:xfrm>
            <a:off x="203200" y="60399"/>
            <a:ext cx="7035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施策③－１	研究開発支援（サポイン・採択事例）</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800" y="136599"/>
            <a:ext cx="1549400" cy="320601"/>
          </a:xfrm>
          <a:prstGeom prst="rect">
            <a:avLst/>
          </a:prstGeom>
        </p:spPr>
        <p:txBody>
          <a:bodyPr vert="horz" wrap="square" lIns="0" tIns="12700" rIns="0" bIns="0" rtlCol="0">
            <a:spAutoFit/>
          </a:bodyPr>
          <a:lstStyle/>
          <a:p>
            <a:pPr marL="12700">
              <a:lnSpc>
                <a:spcPct val="100000"/>
              </a:lnSpc>
              <a:spcBef>
                <a:spcPts val="100"/>
              </a:spcBef>
            </a:pPr>
            <a:r>
              <a:rPr sz="2000" dirty="0"/>
              <a:t>施策③－１</a:t>
            </a:r>
          </a:p>
        </p:txBody>
      </p:sp>
      <p:sp>
        <p:nvSpPr>
          <p:cNvPr id="3" name="object 3"/>
          <p:cNvSpPr txBox="1"/>
          <p:nvPr/>
        </p:nvSpPr>
        <p:spPr>
          <a:xfrm>
            <a:off x="1963996" y="136599"/>
            <a:ext cx="36830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研究開発支援（サポイン）</a:t>
            </a:r>
            <a:endParaRPr sz="2000" dirty="0">
              <a:latin typeface="メイリオ"/>
              <a:cs typeface="メイリオ"/>
            </a:endParaRPr>
          </a:p>
        </p:txBody>
      </p:sp>
      <p:sp>
        <p:nvSpPr>
          <p:cNvPr id="4" name="object 4"/>
          <p:cNvSpPr txBox="1"/>
          <p:nvPr/>
        </p:nvSpPr>
        <p:spPr>
          <a:xfrm>
            <a:off x="9589034" y="658852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50</a:t>
            </a:r>
            <a:endParaRPr sz="1400" dirty="0">
              <a:latin typeface="Meiryo UI"/>
              <a:cs typeface="Meiryo UI"/>
            </a:endParaRPr>
          </a:p>
        </p:txBody>
      </p:sp>
      <p:graphicFrame>
        <p:nvGraphicFramePr>
          <p:cNvPr id="5" name="object 5"/>
          <p:cNvGraphicFramePr>
            <a:graphicFrameLocks noGrp="1"/>
          </p:cNvGraphicFramePr>
          <p:nvPr/>
        </p:nvGraphicFramePr>
        <p:xfrm>
          <a:off x="273949" y="477012"/>
          <a:ext cx="9277349" cy="6274435"/>
        </p:xfrm>
        <a:graphic>
          <a:graphicData uri="http://schemas.openxmlformats.org/drawingml/2006/table">
            <a:tbl>
              <a:tblPr firstRow="1" bandRow="1">
                <a:tableStyleId>{2D5ABB26-0587-4C30-8999-92F81FD0307C}</a:tableStyleId>
              </a:tblPr>
              <a:tblGrid>
                <a:gridCol w="2308225">
                  <a:extLst>
                    <a:ext uri="{9D8B030D-6E8A-4147-A177-3AD203B41FA5}">
                      <a16:colId xmlns:a16="http://schemas.microsoft.com/office/drawing/2014/main" val="20000"/>
                    </a:ext>
                  </a:extLst>
                </a:gridCol>
                <a:gridCol w="4236720">
                  <a:extLst>
                    <a:ext uri="{9D8B030D-6E8A-4147-A177-3AD203B41FA5}">
                      <a16:colId xmlns:a16="http://schemas.microsoft.com/office/drawing/2014/main" val="20001"/>
                    </a:ext>
                  </a:extLst>
                </a:gridCol>
                <a:gridCol w="2732404">
                  <a:extLst>
                    <a:ext uri="{9D8B030D-6E8A-4147-A177-3AD203B41FA5}">
                      <a16:colId xmlns:a16="http://schemas.microsoft.com/office/drawing/2014/main" val="20002"/>
                    </a:ext>
                  </a:extLst>
                </a:gridCol>
              </a:tblGrid>
              <a:tr h="311150">
                <a:tc gridSpan="3">
                  <a:txBody>
                    <a:bodyPr/>
                    <a:lstStyle/>
                    <a:p>
                      <a:pPr marL="89535">
                        <a:lnSpc>
                          <a:spcPct val="100000"/>
                        </a:lnSpc>
                        <a:spcBef>
                          <a:spcPts val="110"/>
                        </a:spcBef>
                      </a:pPr>
                      <a:r>
                        <a:rPr sz="1600" b="1" spc="-5" dirty="0">
                          <a:solidFill>
                            <a:srgbClr val="FFFFFF"/>
                          </a:solidFill>
                          <a:latin typeface="メイリオ"/>
                          <a:cs typeface="メイリオ"/>
                        </a:rPr>
                        <a:t>戦略的基盤技術高度化支援事業（</a:t>
                      </a:r>
                      <a:r>
                        <a:rPr sz="1600" b="1" dirty="0">
                          <a:solidFill>
                            <a:srgbClr val="FFFFFF"/>
                          </a:solidFill>
                          <a:latin typeface="メイリオ"/>
                          <a:cs typeface="メイリオ"/>
                        </a:rPr>
                        <a:t>サ</a:t>
                      </a:r>
                      <a:r>
                        <a:rPr sz="1600" b="1" spc="-5" dirty="0">
                          <a:solidFill>
                            <a:srgbClr val="FFFFFF"/>
                          </a:solidFill>
                          <a:latin typeface="メイリオ"/>
                          <a:cs typeface="メイリオ"/>
                        </a:rPr>
                        <a:t>ポイ</a:t>
                      </a:r>
                      <a:r>
                        <a:rPr sz="1600" b="1" dirty="0">
                          <a:solidFill>
                            <a:srgbClr val="FFFFFF"/>
                          </a:solidFill>
                          <a:latin typeface="メイリオ"/>
                          <a:cs typeface="メイリオ"/>
                        </a:rPr>
                        <a:t>ン</a:t>
                      </a:r>
                      <a:r>
                        <a:rPr sz="1600" b="1" spc="-5" dirty="0">
                          <a:solidFill>
                            <a:srgbClr val="FFFFFF"/>
                          </a:solidFill>
                          <a:latin typeface="メイリオ"/>
                          <a:cs typeface="メイリオ"/>
                        </a:rPr>
                        <a:t>）問</a:t>
                      </a:r>
                      <a:r>
                        <a:rPr sz="1600" b="1" dirty="0">
                          <a:solidFill>
                            <a:srgbClr val="FFFFFF"/>
                          </a:solidFill>
                          <a:latin typeface="メイリオ"/>
                          <a:cs typeface="メイリオ"/>
                        </a:rPr>
                        <a:t>い</a:t>
                      </a:r>
                      <a:r>
                        <a:rPr sz="1600" b="1" spc="-5" dirty="0">
                          <a:solidFill>
                            <a:srgbClr val="FFFFFF"/>
                          </a:solidFill>
                          <a:latin typeface="メイリオ"/>
                          <a:cs typeface="メイリオ"/>
                        </a:rPr>
                        <a:t>合わ</a:t>
                      </a:r>
                      <a:r>
                        <a:rPr sz="1600" b="1" dirty="0">
                          <a:solidFill>
                            <a:srgbClr val="FFFFFF"/>
                          </a:solidFill>
                          <a:latin typeface="メイリオ"/>
                          <a:cs typeface="メイリオ"/>
                        </a:rPr>
                        <a:t>せ</a:t>
                      </a:r>
                      <a:r>
                        <a:rPr sz="1600" b="1" spc="-5" dirty="0">
                          <a:solidFill>
                            <a:srgbClr val="FFFFFF"/>
                          </a:solidFill>
                          <a:latin typeface="メイリオ"/>
                          <a:cs typeface="メイリオ"/>
                        </a:rPr>
                        <a:t>先</a:t>
                      </a:r>
                      <a:endParaRPr sz="1600">
                        <a:latin typeface="メイリオ"/>
                        <a:cs typeface="メイリオ"/>
                      </a:endParaRPr>
                    </a:p>
                  </a:txBody>
                  <a:tcPr marL="0" marR="0" marT="13970" marB="0">
                    <a:lnB w="12700">
                      <a:solidFill>
                        <a:srgbClr val="FFFFFF"/>
                      </a:solidFill>
                      <a:prstDash val="solid"/>
                    </a:lnB>
                    <a:solidFill>
                      <a:srgbClr val="25406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4320">
                <a:tc>
                  <a:txBody>
                    <a:bodyPr/>
                    <a:lstStyle/>
                    <a:p>
                      <a:pPr marL="105410">
                        <a:lnSpc>
                          <a:spcPct val="100000"/>
                        </a:lnSpc>
                        <a:spcBef>
                          <a:spcPts val="180"/>
                        </a:spcBef>
                      </a:pPr>
                      <a:r>
                        <a:rPr sz="1200" b="1" dirty="0">
                          <a:solidFill>
                            <a:srgbClr val="FFFFFF"/>
                          </a:solidFill>
                          <a:latin typeface="メイリオ"/>
                          <a:cs typeface="メイリオ"/>
                        </a:rPr>
                        <a:t>担当課室</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54061"/>
                    </a:solidFill>
                  </a:tcPr>
                </a:tc>
                <a:tc>
                  <a:txBody>
                    <a:bodyPr/>
                    <a:lstStyle/>
                    <a:p>
                      <a:pPr marL="105410">
                        <a:lnSpc>
                          <a:spcPct val="100000"/>
                        </a:lnSpc>
                        <a:spcBef>
                          <a:spcPts val="180"/>
                        </a:spcBef>
                      </a:pPr>
                      <a:r>
                        <a:rPr sz="1200" b="1" dirty="0">
                          <a:solidFill>
                            <a:srgbClr val="FFFFFF"/>
                          </a:solidFill>
                          <a:latin typeface="メイリオ"/>
                          <a:cs typeface="メイリオ"/>
                        </a:rPr>
                        <a:t>所在地および連絡先</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54061"/>
                    </a:solidFill>
                  </a:tcPr>
                </a:tc>
                <a:tc>
                  <a:txBody>
                    <a:bodyPr/>
                    <a:lstStyle/>
                    <a:p>
                      <a:pPr marL="105410">
                        <a:lnSpc>
                          <a:spcPct val="100000"/>
                        </a:lnSpc>
                        <a:spcBef>
                          <a:spcPts val="180"/>
                        </a:spcBef>
                      </a:pPr>
                      <a:r>
                        <a:rPr sz="1200" b="1" dirty="0">
                          <a:solidFill>
                            <a:srgbClr val="FFFFFF"/>
                          </a:solidFill>
                          <a:latin typeface="メイリオ"/>
                          <a:cs typeface="メイリオ"/>
                        </a:rPr>
                        <a:t>所轄都道府県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54061"/>
                    </a:solidFill>
                  </a:tcPr>
                </a:tc>
                <a:extLst>
                  <a:ext uri="{0D108BD9-81ED-4DB2-BD59-A6C34878D82A}">
                    <a16:rowId xmlns:a16="http://schemas.microsoft.com/office/drawing/2014/main" val="10001"/>
                  </a:ext>
                </a:extLst>
              </a:tr>
              <a:tr h="639445">
                <a:tc>
                  <a:txBody>
                    <a:bodyPr/>
                    <a:lstStyle/>
                    <a:p>
                      <a:pPr marL="105410">
                        <a:lnSpc>
                          <a:spcPct val="100000"/>
                        </a:lnSpc>
                        <a:spcBef>
                          <a:spcPts val="180"/>
                        </a:spcBef>
                      </a:pPr>
                      <a:r>
                        <a:rPr sz="1200" dirty="0">
                          <a:latin typeface="メイリオ"/>
                          <a:cs typeface="メイリオ"/>
                        </a:rPr>
                        <a:t>北海道経済産業局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105410" marR="1116330">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060</a:t>
                      </a:r>
                      <a:r>
                        <a:rPr sz="1200" dirty="0">
                          <a:latin typeface="メイリオ"/>
                          <a:cs typeface="メイリオ"/>
                        </a:rPr>
                        <a:t>-</a:t>
                      </a:r>
                      <a:r>
                        <a:rPr sz="1200" spc="-5" dirty="0">
                          <a:latin typeface="メイリオ"/>
                          <a:cs typeface="メイリオ"/>
                        </a:rPr>
                        <a:t>080</a:t>
                      </a:r>
                      <a:r>
                        <a:rPr sz="1200" dirty="0">
                          <a:latin typeface="メイリオ"/>
                          <a:cs typeface="メイリオ"/>
                        </a:rPr>
                        <a:t>8	札幌市北区北</a:t>
                      </a:r>
                      <a:r>
                        <a:rPr sz="1200" spc="-5" dirty="0">
                          <a:latin typeface="メイリオ"/>
                          <a:cs typeface="メイリオ"/>
                        </a:rPr>
                        <a:t>8</a:t>
                      </a:r>
                      <a:r>
                        <a:rPr sz="1200" dirty="0">
                          <a:latin typeface="メイリオ"/>
                          <a:cs typeface="メイリオ"/>
                        </a:rPr>
                        <a:t>条西</a:t>
                      </a:r>
                      <a:r>
                        <a:rPr sz="1200" spc="-5" dirty="0">
                          <a:latin typeface="メイリオ"/>
                          <a:cs typeface="メイリオ"/>
                        </a:rPr>
                        <a:t>2</a:t>
                      </a:r>
                      <a:r>
                        <a:rPr sz="1200" dirty="0">
                          <a:latin typeface="メイリオ"/>
                          <a:cs typeface="メイリオ"/>
                        </a:rPr>
                        <a:t>丁目</a:t>
                      </a:r>
                      <a:r>
                        <a:rPr sz="1200" spc="-5" dirty="0">
                          <a:latin typeface="メイリオ"/>
                          <a:cs typeface="メイリオ"/>
                        </a:rPr>
                        <a:t>1</a:t>
                      </a:r>
                      <a:r>
                        <a:rPr sz="1200" dirty="0">
                          <a:latin typeface="メイリオ"/>
                          <a:cs typeface="メイリオ"/>
                        </a:rPr>
                        <a:t>-1 札幌第</a:t>
                      </a:r>
                      <a:r>
                        <a:rPr sz="1200" spc="-5" dirty="0">
                          <a:latin typeface="メイリオ"/>
                          <a:cs typeface="メイリオ"/>
                        </a:rPr>
                        <a:t>1</a:t>
                      </a:r>
                      <a:r>
                        <a:rPr sz="1200" dirty="0">
                          <a:latin typeface="メイリオ"/>
                          <a:cs typeface="メイリオ"/>
                        </a:rPr>
                        <a:t>合同庁舎</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：011-709-5441</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105410">
                        <a:lnSpc>
                          <a:spcPct val="100000"/>
                        </a:lnSpc>
                        <a:spcBef>
                          <a:spcPts val="180"/>
                        </a:spcBef>
                      </a:pPr>
                      <a:r>
                        <a:rPr sz="1200" dirty="0">
                          <a:latin typeface="メイリオ"/>
                          <a:cs typeface="メイリオ"/>
                        </a:rPr>
                        <a:t>北海道</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2"/>
                  </a:ext>
                </a:extLst>
              </a:tr>
              <a:tr h="640080">
                <a:tc>
                  <a:txBody>
                    <a:bodyPr/>
                    <a:lstStyle/>
                    <a:p>
                      <a:pPr marL="105410">
                        <a:lnSpc>
                          <a:spcPct val="100000"/>
                        </a:lnSpc>
                        <a:spcBef>
                          <a:spcPts val="180"/>
                        </a:spcBef>
                      </a:pPr>
                      <a:r>
                        <a:rPr sz="1200" dirty="0">
                          <a:latin typeface="メイリオ"/>
                          <a:cs typeface="メイリオ"/>
                        </a:rPr>
                        <a:t>東北経済産業局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44843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980</a:t>
                      </a:r>
                      <a:r>
                        <a:rPr sz="1200" dirty="0">
                          <a:latin typeface="メイリオ"/>
                          <a:cs typeface="メイリオ"/>
                        </a:rPr>
                        <a:t>-</a:t>
                      </a:r>
                      <a:r>
                        <a:rPr sz="1200" spc="-5" dirty="0">
                          <a:latin typeface="メイリオ"/>
                          <a:cs typeface="メイリオ"/>
                        </a:rPr>
                        <a:t>840</a:t>
                      </a:r>
                      <a:r>
                        <a:rPr sz="1200" dirty="0">
                          <a:latin typeface="メイリオ"/>
                          <a:cs typeface="メイリオ"/>
                        </a:rPr>
                        <a:t>3	仙台市青葉区本町</a:t>
                      </a:r>
                      <a:r>
                        <a:rPr sz="1200" spc="-5" dirty="0">
                          <a:latin typeface="メイリオ"/>
                          <a:cs typeface="メイリオ"/>
                        </a:rPr>
                        <a:t>3</a:t>
                      </a:r>
                      <a:r>
                        <a:rPr sz="1200" dirty="0">
                          <a:latin typeface="メイリオ"/>
                          <a:cs typeface="メイリオ"/>
                        </a:rPr>
                        <a:t>-</a:t>
                      </a:r>
                      <a:r>
                        <a:rPr sz="1200" spc="-5" dirty="0">
                          <a:latin typeface="メイリオ"/>
                          <a:cs typeface="メイリオ"/>
                        </a:rPr>
                        <a:t>3</a:t>
                      </a:r>
                      <a:r>
                        <a:rPr sz="1200" dirty="0">
                          <a:latin typeface="メイリオ"/>
                          <a:cs typeface="メイリオ"/>
                        </a:rPr>
                        <a:t>-1 仙台合同庁舎</a:t>
                      </a:r>
                      <a:r>
                        <a:rPr sz="1200" spc="-5" dirty="0">
                          <a:latin typeface="メイリオ"/>
                          <a:cs typeface="メイリオ"/>
                        </a:rPr>
                        <a:t>B</a:t>
                      </a:r>
                      <a:r>
                        <a:rPr sz="1200" dirty="0">
                          <a:latin typeface="メイリオ"/>
                          <a:cs typeface="メイリオ"/>
                        </a:rPr>
                        <a:t>棟</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：022-221-4897</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80340">
                        <a:lnSpc>
                          <a:spcPct val="100000"/>
                        </a:lnSpc>
                        <a:spcBef>
                          <a:spcPts val="180"/>
                        </a:spcBef>
                      </a:pPr>
                      <a:r>
                        <a:rPr sz="1200" dirty="0">
                          <a:latin typeface="メイリオ"/>
                          <a:cs typeface="メイリオ"/>
                        </a:rPr>
                        <a:t>青森県、岩手県、宮城県、秋田県、 山形県、福島県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3"/>
                  </a:ext>
                </a:extLst>
              </a:tr>
              <a:tr h="639445">
                <a:tc>
                  <a:txBody>
                    <a:bodyPr/>
                    <a:lstStyle/>
                    <a:p>
                      <a:pPr marL="105410" marR="976630">
                        <a:lnSpc>
                          <a:spcPct val="100000"/>
                        </a:lnSpc>
                        <a:spcBef>
                          <a:spcPts val="180"/>
                        </a:spcBef>
                      </a:pPr>
                      <a:r>
                        <a:rPr sz="1200" dirty="0">
                          <a:latin typeface="メイリオ"/>
                          <a:cs typeface="メイリオ"/>
                        </a:rPr>
                        <a:t>関東経済産業局 産業部製造産業課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1153160">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330</a:t>
                      </a:r>
                      <a:r>
                        <a:rPr sz="1200" dirty="0">
                          <a:latin typeface="メイリオ"/>
                          <a:cs typeface="メイリオ"/>
                        </a:rPr>
                        <a:t>-</a:t>
                      </a:r>
                      <a:r>
                        <a:rPr sz="1200" spc="-5" dirty="0">
                          <a:latin typeface="メイリオ"/>
                          <a:cs typeface="メイリオ"/>
                        </a:rPr>
                        <a:t>971</a:t>
                      </a:r>
                      <a:r>
                        <a:rPr sz="1200" dirty="0">
                          <a:latin typeface="メイリオ"/>
                          <a:cs typeface="メイリオ"/>
                        </a:rPr>
                        <a:t>5	さいたま市中央区新都心</a:t>
                      </a:r>
                      <a:r>
                        <a:rPr sz="1200" spc="-5" dirty="0">
                          <a:latin typeface="メイリオ"/>
                          <a:cs typeface="メイリオ"/>
                        </a:rPr>
                        <a:t>1</a:t>
                      </a:r>
                      <a:r>
                        <a:rPr sz="1200" dirty="0">
                          <a:latin typeface="メイリオ"/>
                          <a:cs typeface="メイリオ"/>
                        </a:rPr>
                        <a:t>-1 さいたま新都心合同庁舎</a:t>
                      </a:r>
                      <a:r>
                        <a:rPr sz="1200" spc="-5" dirty="0">
                          <a:latin typeface="メイリオ"/>
                          <a:cs typeface="メイリオ"/>
                        </a:rPr>
                        <a:t>1</a:t>
                      </a:r>
                      <a:r>
                        <a:rPr sz="1200" dirty="0">
                          <a:latin typeface="メイリオ"/>
                          <a:cs typeface="メイリオ"/>
                        </a:rPr>
                        <a:t>号館</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：048-600-0307</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27940">
                        <a:lnSpc>
                          <a:spcPct val="100000"/>
                        </a:lnSpc>
                        <a:spcBef>
                          <a:spcPts val="180"/>
                        </a:spcBef>
                      </a:pPr>
                      <a:r>
                        <a:rPr sz="1200" dirty="0">
                          <a:latin typeface="メイリオ"/>
                          <a:cs typeface="メイリオ"/>
                        </a:rPr>
                        <a:t>茨城県、栃木県、群馬県、埼玉県、 千葉県、東京都、神奈川県、新潟県、 長野県、山梨県、静岡県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4"/>
                  </a:ext>
                </a:extLst>
              </a:tr>
              <a:tr h="570230">
                <a:tc>
                  <a:txBody>
                    <a:bodyPr/>
                    <a:lstStyle/>
                    <a:p>
                      <a:pPr marL="105410">
                        <a:lnSpc>
                          <a:spcPct val="100000"/>
                        </a:lnSpc>
                        <a:spcBef>
                          <a:spcPts val="180"/>
                        </a:spcBef>
                      </a:pPr>
                      <a:r>
                        <a:rPr sz="1200" dirty="0">
                          <a:latin typeface="メイリオ"/>
                          <a:cs typeface="メイリオ"/>
                        </a:rPr>
                        <a:t>中部経済産業局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29603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460</a:t>
                      </a:r>
                      <a:r>
                        <a:rPr sz="1200" dirty="0">
                          <a:latin typeface="メイリオ"/>
                          <a:cs typeface="メイリオ"/>
                        </a:rPr>
                        <a:t>-</a:t>
                      </a:r>
                      <a:r>
                        <a:rPr sz="1200" spc="-5" dirty="0">
                          <a:latin typeface="メイリオ"/>
                          <a:cs typeface="メイリオ"/>
                        </a:rPr>
                        <a:t>851</a:t>
                      </a:r>
                      <a:r>
                        <a:rPr sz="1200" dirty="0">
                          <a:latin typeface="メイリオ"/>
                          <a:cs typeface="メイリオ"/>
                        </a:rPr>
                        <a:t>0	名古屋市中区三の丸</a:t>
                      </a:r>
                      <a:r>
                        <a:rPr sz="1200" spc="-5" dirty="0">
                          <a:latin typeface="メイリオ"/>
                          <a:cs typeface="メイリオ"/>
                        </a:rPr>
                        <a:t>2</a:t>
                      </a:r>
                      <a:r>
                        <a:rPr sz="1200" dirty="0">
                          <a:latin typeface="メイリオ"/>
                          <a:cs typeface="メイリオ"/>
                        </a:rPr>
                        <a:t>-</a:t>
                      </a:r>
                      <a:r>
                        <a:rPr sz="1200" spc="-5" dirty="0">
                          <a:latin typeface="メイリオ"/>
                          <a:cs typeface="メイリオ"/>
                        </a:rPr>
                        <a:t>5</a:t>
                      </a:r>
                      <a:r>
                        <a:rPr sz="1200" dirty="0">
                          <a:latin typeface="メイリオ"/>
                          <a:cs typeface="メイリオ"/>
                        </a:rPr>
                        <a:t>-2 電話</a:t>
                      </a:r>
                      <a:r>
                        <a:rPr sz="1200" spc="-5" dirty="0">
                          <a:latin typeface="メイリオ"/>
                          <a:cs typeface="メイリオ"/>
                        </a:rPr>
                        <a:t>：052-951-2774</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a:lnSpc>
                          <a:spcPct val="100000"/>
                        </a:lnSpc>
                        <a:spcBef>
                          <a:spcPts val="180"/>
                        </a:spcBef>
                      </a:pPr>
                      <a:r>
                        <a:rPr sz="1200" dirty="0">
                          <a:latin typeface="メイリオ"/>
                          <a:cs typeface="メイリオ"/>
                        </a:rPr>
                        <a:t>愛知県、岐阜県、三重県、富山県、</a:t>
                      </a:r>
                      <a:endParaRPr sz="1200">
                        <a:latin typeface="メイリオ"/>
                        <a:cs typeface="メイリオ"/>
                      </a:endParaRPr>
                    </a:p>
                    <a:p>
                      <a:pPr marL="105410">
                        <a:lnSpc>
                          <a:spcPct val="100000"/>
                        </a:lnSpc>
                      </a:pPr>
                      <a:r>
                        <a:rPr sz="1200" dirty="0">
                          <a:latin typeface="メイリオ"/>
                          <a:cs typeface="メイリオ"/>
                        </a:rPr>
                        <a:t>⽯川県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5"/>
                  </a:ext>
                </a:extLst>
              </a:tr>
              <a:tr h="640080">
                <a:tc>
                  <a:txBody>
                    <a:bodyPr/>
                    <a:lstStyle/>
                    <a:p>
                      <a:pPr marL="105410">
                        <a:lnSpc>
                          <a:spcPct val="100000"/>
                        </a:lnSpc>
                        <a:spcBef>
                          <a:spcPts val="180"/>
                        </a:spcBef>
                      </a:pPr>
                      <a:r>
                        <a:rPr sz="1200" dirty="0">
                          <a:latin typeface="メイリオ"/>
                          <a:cs typeface="メイリオ"/>
                        </a:rPr>
                        <a:t>近畿経済産業局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120205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540</a:t>
                      </a:r>
                      <a:r>
                        <a:rPr sz="1200" dirty="0">
                          <a:latin typeface="メイリオ"/>
                          <a:cs typeface="メイリオ"/>
                        </a:rPr>
                        <a:t>-</a:t>
                      </a:r>
                      <a:r>
                        <a:rPr sz="1200" spc="-5" dirty="0">
                          <a:latin typeface="メイリオ"/>
                          <a:cs typeface="メイリオ"/>
                        </a:rPr>
                        <a:t>853</a:t>
                      </a:r>
                      <a:r>
                        <a:rPr sz="1200" dirty="0">
                          <a:latin typeface="メイリオ"/>
                          <a:cs typeface="メイリオ"/>
                        </a:rPr>
                        <a:t>5	大阪市中央区大手前</a:t>
                      </a:r>
                      <a:r>
                        <a:rPr sz="1200" spc="-5" dirty="0">
                          <a:latin typeface="メイリオ"/>
                          <a:cs typeface="メイリオ"/>
                        </a:rPr>
                        <a:t>1</a:t>
                      </a:r>
                      <a:r>
                        <a:rPr sz="1200" dirty="0">
                          <a:latin typeface="メイリオ"/>
                          <a:cs typeface="メイリオ"/>
                        </a:rPr>
                        <a:t>-</a:t>
                      </a:r>
                      <a:r>
                        <a:rPr sz="1200" spc="-5" dirty="0">
                          <a:latin typeface="メイリオ"/>
                          <a:cs typeface="メイリオ"/>
                        </a:rPr>
                        <a:t>5</a:t>
                      </a:r>
                      <a:r>
                        <a:rPr sz="1200" dirty="0">
                          <a:latin typeface="メイリオ"/>
                          <a:cs typeface="メイリオ"/>
                        </a:rPr>
                        <a:t>-</a:t>
                      </a:r>
                      <a:r>
                        <a:rPr sz="1200" spc="-5" dirty="0">
                          <a:latin typeface="メイリオ"/>
                          <a:cs typeface="メイリオ"/>
                        </a:rPr>
                        <a:t>44 </a:t>
                      </a:r>
                      <a:r>
                        <a:rPr sz="1200" dirty="0">
                          <a:latin typeface="メイリオ"/>
                          <a:cs typeface="メイリオ"/>
                        </a:rPr>
                        <a:t>合同庁舎第</a:t>
                      </a:r>
                      <a:r>
                        <a:rPr sz="1200" spc="-5" dirty="0">
                          <a:latin typeface="メイリオ"/>
                          <a:cs typeface="メイリオ"/>
                        </a:rPr>
                        <a:t>1</a:t>
                      </a:r>
                      <a:r>
                        <a:rPr sz="1200" dirty="0">
                          <a:latin typeface="メイリオ"/>
                          <a:cs typeface="メイリオ"/>
                        </a:rPr>
                        <a:t>号館</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：06-6966-6017</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180340">
                        <a:lnSpc>
                          <a:spcPct val="100000"/>
                        </a:lnSpc>
                        <a:spcBef>
                          <a:spcPts val="180"/>
                        </a:spcBef>
                      </a:pPr>
                      <a:r>
                        <a:rPr sz="1200" dirty="0">
                          <a:latin typeface="メイリオ"/>
                          <a:cs typeface="メイリオ"/>
                        </a:rPr>
                        <a:t>福井県、滋賀県、京都府、大阪府、 兵庫県、奈良県、和歌山県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6"/>
                  </a:ext>
                </a:extLst>
              </a:tr>
              <a:tr h="640080">
                <a:tc>
                  <a:txBody>
                    <a:bodyPr/>
                    <a:lstStyle/>
                    <a:p>
                      <a:pPr marL="105410">
                        <a:lnSpc>
                          <a:spcPct val="100000"/>
                        </a:lnSpc>
                        <a:spcBef>
                          <a:spcPts val="180"/>
                        </a:spcBef>
                      </a:pPr>
                      <a:r>
                        <a:rPr sz="1200" dirty="0">
                          <a:latin typeface="メイリオ"/>
                          <a:cs typeface="メイリオ"/>
                        </a:rPr>
                        <a:t>中国経済産業局</a:t>
                      </a:r>
                      <a:endParaRPr sz="1200">
                        <a:latin typeface="メイリオ"/>
                        <a:cs typeface="メイリオ"/>
                      </a:endParaRPr>
                    </a:p>
                    <a:p>
                      <a:pPr marL="105410">
                        <a:lnSpc>
                          <a:spcPct val="100000"/>
                        </a:lnSpc>
                      </a:pPr>
                      <a:r>
                        <a:rPr sz="1200" dirty="0">
                          <a:latin typeface="メイリオ"/>
                          <a:cs typeface="メイリオ"/>
                        </a:rPr>
                        <a:t>地域経済部産業技術連携課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36334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730</a:t>
                      </a:r>
                      <a:r>
                        <a:rPr sz="1200" dirty="0">
                          <a:latin typeface="メイリオ"/>
                          <a:cs typeface="メイリオ"/>
                        </a:rPr>
                        <a:t>-</a:t>
                      </a:r>
                      <a:r>
                        <a:rPr sz="1200" spc="-5" dirty="0">
                          <a:latin typeface="メイリオ"/>
                          <a:cs typeface="メイリオ"/>
                        </a:rPr>
                        <a:t>853</a:t>
                      </a:r>
                      <a:r>
                        <a:rPr sz="1200" dirty="0">
                          <a:latin typeface="メイリオ"/>
                          <a:cs typeface="メイリオ"/>
                        </a:rPr>
                        <a:t>1	広島市中区上八丁堀</a:t>
                      </a:r>
                      <a:r>
                        <a:rPr sz="1200" spc="-5" dirty="0">
                          <a:latin typeface="メイリオ"/>
                          <a:cs typeface="メイリオ"/>
                        </a:rPr>
                        <a:t>6</a:t>
                      </a:r>
                      <a:r>
                        <a:rPr sz="1200" dirty="0">
                          <a:latin typeface="メイリオ"/>
                          <a:cs typeface="メイリオ"/>
                        </a:rPr>
                        <a:t>-</a:t>
                      </a:r>
                      <a:r>
                        <a:rPr sz="1200" spc="-5" dirty="0">
                          <a:latin typeface="メイリオ"/>
                          <a:cs typeface="メイリオ"/>
                        </a:rPr>
                        <a:t>30 </a:t>
                      </a:r>
                      <a:r>
                        <a:rPr sz="1200" dirty="0">
                          <a:latin typeface="メイリオ"/>
                          <a:cs typeface="メイリオ"/>
                        </a:rPr>
                        <a:t>広島合同庁舎</a:t>
                      </a:r>
                      <a:r>
                        <a:rPr sz="1200" spc="-5" dirty="0">
                          <a:latin typeface="メイリオ"/>
                          <a:cs typeface="メイリオ"/>
                        </a:rPr>
                        <a:t>2</a:t>
                      </a:r>
                      <a:r>
                        <a:rPr sz="1200" dirty="0">
                          <a:latin typeface="メイリオ"/>
                          <a:cs typeface="メイリオ"/>
                        </a:rPr>
                        <a:t>号館</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：082-224-5680</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80340">
                        <a:lnSpc>
                          <a:spcPct val="100000"/>
                        </a:lnSpc>
                        <a:spcBef>
                          <a:spcPts val="180"/>
                        </a:spcBef>
                      </a:pPr>
                      <a:r>
                        <a:rPr sz="1200" dirty="0">
                          <a:latin typeface="メイリオ"/>
                          <a:cs typeface="メイリオ"/>
                        </a:rPr>
                        <a:t>鳥取県、島根県、岡山県、広島県、 山口県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7"/>
                  </a:ext>
                </a:extLst>
              </a:tr>
              <a:tr h="639445">
                <a:tc>
                  <a:txBody>
                    <a:bodyPr/>
                    <a:lstStyle/>
                    <a:p>
                      <a:pPr marL="105410">
                        <a:lnSpc>
                          <a:spcPct val="100000"/>
                        </a:lnSpc>
                        <a:spcBef>
                          <a:spcPts val="180"/>
                        </a:spcBef>
                      </a:pPr>
                      <a:r>
                        <a:rPr sz="1200" dirty="0">
                          <a:latin typeface="メイリオ"/>
                          <a:cs typeface="メイリオ"/>
                        </a:rPr>
                        <a:t>四国経済産業局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151574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760</a:t>
                      </a:r>
                      <a:r>
                        <a:rPr sz="1200" dirty="0">
                          <a:latin typeface="メイリオ"/>
                          <a:cs typeface="メイリオ"/>
                        </a:rPr>
                        <a:t>-</a:t>
                      </a:r>
                      <a:r>
                        <a:rPr sz="1200" spc="-5" dirty="0">
                          <a:latin typeface="メイリオ"/>
                          <a:cs typeface="メイリオ"/>
                        </a:rPr>
                        <a:t>851</a:t>
                      </a:r>
                      <a:r>
                        <a:rPr sz="1200" dirty="0">
                          <a:latin typeface="メイリオ"/>
                          <a:cs typeface="メイリオ"/>
                        </a:rPr>
                        <a:t>2	高松市サンポート</a:t>
                      </a:r>
                      <a:r>
                        <a:rPr sz="1200" spc="-5" dirty="0">
                          <a:latin typeface="メイリオ"/>
                          <a:cs typeface="メイリオ"/>
                        </a:rPr>
                        <a:t>3</a:t>
                      </a:r>
                      <a:r>
                        <a:rPr sz="1200" dirty="0">
                          <a:latin typeface="メイリオ"/>
                          <a:cs typeface="メイリオ"/>
                        </a:rPr>
                        <a:t>-</a:t>
                      </a:r>
                      <a:r>
                        <a:rPr sz="1200" spc="-5" dirty="0">
                          <a:latin typeface="メイリオ"/>
                          <a:cs typeface="メイリオ"/>
                        </a:rPr>
                        <a:t>33 </a:t>
                      </a:r>
                      <a:r>
                        <a:rPr sz="1200" dirty="0">
                          <a:latin typeface="メイリオ"/>
                          <a:cs typeface="メイリオ"/>
                        </a:rPr>
                        <a:t>高松サンポート合同庁舎</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：087-811-8518</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a:lnSpc>
                          <a:spcPct val="100000"/>
                        </a:lnSpc>
                        <a:spcBef>
                          <a:spcPts val="180"/>
                        </a:spcBef>
                      </a:pPr>
                      <a:r>
                        <a:rPr sz="1200" dirty="0">
                          <a:latin typeface="メイリオ"/>
                          <a:cs typeface="メイリオ"/>
                        </a:rPr>
                        <a:t>徳島県、⾹川県、愛媛県、高知県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8"/>
                  </a:ext>
                </a:extLst>
              </a:tr>
              <a:tr h="640080">
                <a:tc>
                  <a:txBody>
                    <a:bodyPr/>
                    <a:lstStyle/>
                    <a:p>
                      <a:pPr marL="105410">
                        <a:lnSpc>
                          <a:spcPct val="100000"/>
                        </a:lnSpc>
                        <a:spcBef>
                          <a:spcPts val="180"/>
                        </a:spcBef>
                      </a:pPr>
                      <a:r>
                        <a:rPr sz="1200" dirty="0">
                          <a:latin typeface="メイリオ"/>
                          <a:cs typeface="メイリオ"/>
                        </a:rPr>
                        <a:t>九州経済産業局</a:t>
                      </a:r>
                      <a:endParaRPr sz="1200">
                        <a:latin typeface="メイリオ"/>
                        <a:cs typeface="メイリオ"/>
                      </a:endParaRPr>
                    </a:p>
                    <a:p>
                      <a:pPr marL="105410">
                        <a:lnSpc>
                          <a:spcPct val="100000"/>
                        </a:lnSpc>
                      </a:pPr>
                      <a:r>
                        <a:rPr sz="1200" dirty="0">
                          <a:latin typeface="メイリオ"/>
                          <a:cs typeface="メイリオ"/>
                        </a:rPr>
                        <a:t>地域経済部産業技術課</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049020">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812</a:t>
                      </a:r>
                      <a:r>
                        <a:rPr sz="1200" dirty="0">
                          <a:latin typeface="メイリオ"/>
                          <a:cs typeface="メイリオ"/>
                        </a:rPr>
                        <a:t>-</a:t>
                      </a:r>
                      <a:r>
                        <a:rPr sz="1200" spc="-5" dirty="0">
                          <a:latin typeface="メイリオ"/>
                          <a:cs typeface="メイリオ"/>
                        </a:rPr>
                        <a:t>854</a:t>
                      </a:r>
                      <a:r>
                        <a:rPr sz="1200" dirty="0">
                          <a:latin typeface="メイリオ"/>
                          <a:cs typeface="メイリオ"/>
                        </a:rPr>
                        <a:t>6	福岡市博多区博多駅東</a:t>
                      </a:r>
                      <a:r>
                        <a:rPr sz="1200" spc="-5" dirty="0">
                          <a:latin typeface="メイリオ"/>
                          <a:cs typeface="メイリオ"/>
                        </a:rPr>
                        <a:t>2</a:t>
                      </a:r>
                      <a:r>
                        <a:rPr sz="1200" dirty="0">
                          <a:latin typeface="メイリオ"/>
                          <a:cs typeface="メイリオ"/>
                        </a:rPr>
                        <a:t>-</a:t>
                      </a:r>
                      <a:r>
                        <a:rPr sz="1200" spc="-5" dirty="0">
                          <a:latin typeface="メイリオ"/>
                          <a:cs typeface="メイリオ"/>
                        </a:rPr>
                        <a:t>11</a:t>
                      </a:r>
                      <a:r>
                        <a:rPr sz="1200" dirty="0">
                          <a:latin typeface="メイリオ"/>
                          <a:cs typeface="メイリオ"/>
                        </a:rPr>
                        <a:t>-1 福岡合同庁舎本館</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：092-482-5464</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5410" marR="180340">
                        <a:lnSpc>
                          <a:spcPct val="100000"/>
                        </a:lnSpc>
                        <a:spcBef>
                          <a:spcPts val="180"/>
                        </a:spcBef>
                      </a:pPr>
                      <a:r>
                        <a:rPr sz="1200" dirty="0">
                          <a:latin typeface="メイリオ"/>
                          <a:cs typeface="メイリオ"/>
                        </a:rPr>
                        <a:t>福岡県、佐賀県、長崎県、熊本県、 大分県、宮崎県、鹿児島県</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9"/>
                  </a:ext>
                </a:extLst>
              </a:tr>
              <a:tr h="640080">
                <a:tc>
                  <a:txBody>
                    <a:bodyPr/>
                    <a:lstStyle/>
                    <a:p>
                      <a:pPr marL="105410">
                        <a:lnSpc>
                          <a:spcPct val="100000"/>
                        </a:lnSpc>
                        <a:spcBef>
                          <a:spcPts val="180"/>
                        </a:spcBef>
                      </a:pPr>
                      <a:r>
                        <a:rPr sz="1200" dirty="0">
                          <a:latin typeface="メイリオ"/>
                          <a:cs typeface="メイリオ"/>
                        </a:rPr>
                        <a:t>沖縄総合事務局</a:t>
                      </a:r>
                    </a:p>
                    <a:p>
                      <a:pPr marL="105410">
                        <a:lnSpc>
                          <a:spcPct val="100000"/>
                        </a:lnSpc>
                      </a:pPr>
                      <a:r>
                        <a:rPr sz="1200" dirty="0">
                          <a:latin typeface="メイリオ"/>
                          <a:cs typeface="メイリオ"/>
                        </a:rPr>
                        <a:t>経済産業部地域経済課</a:t>
                      </a: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marR="1448435">
                        <a:lnSpc>
                          <a:spcPct val="100000"/>
                        </a:lnSpc>
                        <a:spcBef>
                          <a:spcPts val="180"/>
                        </a:spcBef>
                        <a:tabLst>
                          <a:tab pos="1143000" algn="l"/>
                        </a:tabLst>
                      </a:pPr>
                      <a:r>
                        <a:rPr sz="1200" dirty="0">
                          <a:latin typeface="メイリオ"/>
                          <a:cs typeface="メイリオ"/>
                        </a:rPr>
                        <a:t>〒</a:t>
                      </a:r>
                      <a:r>
                        <a:rPr sz="1200" spc="-5" dirty="0">
                          <a:latin typeface="メイリオ"/>
                          <a:cs typeface="メイリオ"/>
                        </a:rPr>
                        <a:t>900</a:t>
                      </a:r>
                      <a:r>
                        <a:rPr sz="1200" dirty="0">
                          <a:latin typeface="メイリオ"/>
                          <a:cs typeface="メイリオ"/>
                        </a:rPr>
                        <a:t>-</a:t>
                      </a:r>
                      <a:r>
                        <a:rPr sz="1200" spc="-5" dirty="0">
                          <a:latin typeface="メイリオ"/>
                          <a:cs typeface="メイリオ"/>
                        </a:rPr>
                        <a:t>000</a:t>
                      </a:r>
                      <a:r>
                        <a:rPr sz="1200" dirty="0">
                          <a:latin typeface="メイリオ"/>
                          <a:cs typeface="メイリオ"/>
                        </a:rPr>
                        <a:t>6	那覇市おもろまち</a:t>
                      </a:r>
                      <a:r>
                        <a:rPr sz="1200" spc="-5" dirty="0">
                          <a:latin typeface="メイリオ"/>
                          <a:cs typeface="メイリオ"/>
                        </a:rPr>
                        <a:t>2</a:t>
                      </a:r>
                      <a:r>
                        <a:rPr sz="1200" dirty="0">
                          <a:latin typeface="メイリオ"/>
                          <a:cs typeface="メイリオ"/>
                        </a:rPr>
                        <a:t>-</a:t>
                      </a:r>
                      <a:r>
                        <a:rPr sz="1200" spc="-5" dirty="0">
                          <a:latin typeface="メイリオ"/>
                          <a:cs typeface="メイリオ"/>
                        </a:rPr>
                        <a:t>1</a:t>
                      </a:r>
                      <a:r>
                        <a:rPr sz="1200" dirty="0">
                          <a:latin typeface="メイリオ"/>
                          <a:cs typeface="メイリオ"/>
                        </a:rPr>
                        <a:t>-1 那覇第</a:t>
                      </a:r>
                      <a:r>
                        <a:rPr sz="1200" spc="-5" dirty="0">
                          <a:latin typeface="メイリオ"/>
                          <a:cs typeface="メイリオ"/>
                        </a:rPr>
                        <a:t>2</a:t>
                      </a:r>
                      <a:r>
                        <a:rPr sz="1200" dirty="0">
                          <a:latin typeface="メイリオ"/>
                          <a:cs typeface="メイリオ"/>
                        </a:rPr>
                        <a:t>地方合同庁舎</a:t>
                      </a:r>
                      <a:r>
                        <a:rPr sz="1200" spc="-5" dirty="0">
                          <a:latin typeface="メイリオ"/>
                          <a:cs typeface="メイリオ"/>
                        </a:rPr>
                        <a:t>2</a:t>
                      </a:r>
                      <a:r>
                        <a:rPr sz="1200" dirty="0">
                          <a:latin typeface="メイリオ"/>
                          <a:cs typeface="メイリオ"/>
                        </a:rPr>
                        <a:t>号館</a:t>
                      </a:r>
                      <a:endParaRPr sz="1200">
                        <a:latin typeface="メイリオ"/>
                        <a:cs typeface="メイリオ"/>
                      </a:endParaRPr>
                    </a:p>
                    <a:p>
                      <a:pPr marL="105410">
                        <a:lnSpc>
                          <a:spcPct val="100000"/>
                        </a:lnSpc>
                      </a:pPr>
                      <a:r>
                        <a:rPr sz="1200" dirty="0">
                          <a:latin typeface="メイリオ"/>
                          <a:cs typeface="メイリオ"/>
                        </a:rPr>
                        <a:t>電話</a:t>
                      </a:r>
                      <a:r>
                        <a:rPr sz="1200" spc="-5" dirty="0">
                          <a:latin typeface="メイリオ"/>
                          <a:cs typeface="メイリオ"/>
                        </a:rPr>
                        <a:t>：098-866-1730</a:t>
                      </a:r>
                      <a:endParaRPr sz="1200">
                        <a:latin typeface="メイリオ"/>
                        <a:cs typeface="メイリオ"/>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5410">
                        <a:lnSpc>
                          <a:spcPct val="100000"/>
                        </a:lnSpc>
                        <a:spcBef>
                          <a:spcPts val="180"/>
                        </a:spcBef>
                      </a:pPr>
                      <a:r>
                        <a:rPr sz="1200" dirty="0">
                          <a:latin typeface="メイリオ"/>
                          <a:cs typeface="メイリオ"/>
                        </a:rPr>
                        <a:t>沖縄県</a:t>
                      </a: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2901" y="5584697"/>
            <a:ext cx="1077595" cy="422909"/>
          </a:xfrm>
          <a:custGeom>
            <a:avLst/>
            <a:gdLst/>
            <a:ahLst/>
            <a:cxnLst/>
            <a:rect l="l" t="t" r="r" b="b"/>
            <a:pathLst>
              <a:path w="1077595" h="422910">
                <a:moveTo>
                  <a:pt x="0" y="51815"/>
                </a:moveTo>
                <a:lnTo>
                  <a:pt x="4077" y="31648"/>
                </a:lnTo>
                <a:lnTo>
                  <a:pt x="15192" y="15178"/>
                </a:lnTo>
                <a:lnTo>
                  <a:pt x="31664" y="4072"/>
                </a:lnTo>
                <a:lnTo>
                  <a:pt x="51816" y="0"/>
                </a:lnTo>
                <a:lnTo>
                  <a:pt x="628523" y="0"/>
                </a:lnTo>
                <a:lnTo>
                  <a:pt x="897890" y="0"/>
                </a:lnTo>
                <a:lnTo>
                  <a:pt x="1025652" y="0"/>
                </a:lnTo>
                <a:lnTo>
                  <a:pt x="1045803" y="4072"/>
                </a:lnTo>
                <a:lnTo>
                  <a:pt x="1062275" y="15178"/>
                </a:lnTo>
                <a:lnTo>
                  <a:pt x="1073390" y="31648"/>
                </a:lnTo>
                <a:lnTo>
                  <a:pt x="1077468" y="51815"/>
                </a:lnTo>
                <a:lnTo>
                  <a:pt x="1077468" y="181355"/>
                </a:lnTo>
                <a:lnTo>
                  <a:pt x="1077468" y="259079"/>
                </a:lnTo>
                <a:lnTo>
                  <a:pt x="1073390" y="279247"/>
                </a:lnTo>
                <a:lnTo>
                  <a:pt x="1062275" y="295717"/>
                </a:lnTo>
                <a:lnTo>
                  <a:pt x="1045803" y="306823"/>
                </a:lnTo>
                <a:lnTo>
                  <a:pt x="1025652" y="310895"/>
                </a:lnTo>
                <a:lnTo>
                  <a:pt x="897890" y="310895"/>
                </a:lnTo>
                <a:lnTo>
                  <a:pt x="788543" y="422338"/>
                </a:lnTo>
                <a:lnTo>
                  <a:pt x="628523" y="310895"/>
                </a:lnTo>
                <a:lnTo>
                  <a:pt x="51816" y="310895"/>
                </a:lnTo>
                <a:lnTo>
                  <a:pt x="31664" y="306823"/>
                </a:lnTo>
                <a:lnTo>
                  <a:pt x="15192" y="295717"/>
                </a:lnTo>
                <a:lnTo>
                  <a:pt x="4077" y="279247"/>
                </a:lnTo>
                <a:lnTo>
                  <a:pt x="0" y="259079"/>
                </a:lnTo>
                <a:lnTo>
                  <a:pt x="0" y="181355"/>
                </a:lnTo>
                <a:lnTo>
                  <a:pt x="0" y="51815"/>
                </a:lnTo>
                <a:close/>
              </a:path>
            </a:pathLst>
          </a:custGeom>
          <a:ln w="19812">
            <a:solidFill>
              <a:srgbClr val="FF0000"/>
            </a:solidFill>
          </a:ln>
        </p:spPr>
        <p:txBody>
          <a:bodyPr wrap="square" lIns="0" tIns="0" rIns="0" bIns="0" rtlCol="0"/>
          <a:lstStyle/>
          <a:p>
            <a:endParaRPr/>
          </a:p>
        </p:txBody>
      </p:sp>
      <p:sp>
        <p:nvSpPr>
          <p:cNvPr id="3" name="object 3"/>
          <p:cNvSpPr txBox="1">
            <a:spLocks noGrp="1"/>
          </p:cNvSpPr>
          <p:nvPr>
            <p:ph type="title"/>
          </p:nvPr>
        </p:nvSpPr>
        <p:spPr>
          <a:xfrm>
            <a:off x="252171" y="49783"/>
            <a:ext cx="6945934"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dirty="0">
                <a:latin typeface="メイリオ" panose="020B0604030504040204" pitchFamily="50" charset="-128"/>
                <a:ea typeface="メイリオ" panose="020B0604030504040204" pitchFamily="50" charset="-128"/>
              </a:rPr>
              <a:t>施策③</a:t>
            </a:r>
            <a:r>
              <a:rPr lang="ja-JP" altLang="en-US" sz="2000" dirty="0" smtClean="0">
                <a:latin typeface="メイリオ" panose="020B0604030504040204" pitchFamily="50" charset="-128"/>
                <a:ea typeface="メイリオ" panose="020B0604030504040204" pitchFamily="50" charset="-128"/>
              </a:rPr>
              <a:t>－２　</a:t>
            </a:r>
            <a:r>
              <a:rPr sz="2000" dirty="0" err="1" smtClean="0">
                <a:latin typeface="メイリオ" panose="020B0604030504040204" pitchFamily="50" charset="-128"/>
                <a:ea typeface="メイリオ" panose="020B0604030504040204" pitchFamily="50" charset="-128"/>
              </a:rPr>
              <a:t>研究開発税制</a:t>
            </a:r>
            <a:r>
              <a:rPr sz="2000" spc="0" dirty="0" err="1" smtClean="0">
                <a:latin typeface="メイリオ" panose="020B0604030504040204" pitchFamily="50" charset="-128"/>
                <a:ea typeface="メイリオ" panose="020B0604030504040204" pitchFamily="50" charset="-128"/>
              </a:rPr>
              <a:t>の</a:t>
            </a:r>
            <a:r>
              <a:rPr sz="2000" dirty="0" err="1" smtClean="0">
                <a:latin typeface="メイリオ" panose="020B0604030504040204" pitchFamily="50" charset="-128"/>
                <a:ea typeface="メイリオ" panose="020B0604030504040204" pitchFamily="50" charset="-128"/>
              </a:rPr>
              <a:t>拡</a:t>
            </a:r>
            <a:r>
              <a:rPr sz="2000" spc="-30" dirty="0" err="1" smtClean="0">
                <a:latin typeface="メイリオ" panose="020B0604030504040204" pitchFamily="50" charset="-128"/>
                <a:ea typeface="メイリオ" panose="020B0604030504040204" pitchFamily="50" charset="-128"/>
              </a:rPr>
              <a:t>充</a:t>
            </a:r>
            <a:r>
              <a:rPr sz="1200" b="0" dirty="0" err="1">
                <a:latin typeface="Meiryo UI"/>
                <a:cs typeface="Meiryo UI"/>
              </a:rPr>
              <a:t>（所得税・法人税・法人住民税</a:t>
            </a:r>
            <a:r>
              <a:rPr sz="1200" b="0" dirty="0">
                <a:latin typeface="Meiryo UI"/>
                <a:cs typeface="Meiryo UI"/>
              </a:rPr>
              <a:t>）</a:t>
            </a:r>
            <a:endParaRPr sz="1200" dirty="0">
              <a:latin typeface="Meiryo UI"/>
              <a:cs typeface="Meiryo UI"/>
            </a:endParaRPr>
          </a:p>
        </p:txBody>
      </p:sp>
      <p:sp>
        <p:nvSpPr>
          <p:cNvPr id="4" name="object 4"/>
          <p:cNvSpPr/>
          <p:nvPr/>
        </p:nvSpPr>
        <p:spPr>
          <a:xfrm>
            <a:off x="199644" y="397763"/>
            <a:ext cx="9507220" cy="1602105"/>
          </a:xfrm>
          <a:custGeom>
            <a:avLst/>
            <a:gdLst/>
            <a:ahLst/>
            <a:cxnLst/>
            <a:rect l="l" t="t" r="r" b="b"/>
            <a:pathLst>
              <a:path w="9507220" h="1602105">
                <a:moveTo>
                  <a:pt x="0" y="1601724"/>
                </a:moveTo>
                <a:lnTo>
                  <a:pt x="9506712" y="1601724"/>
                </a:lnTo>
                <a:lnTo>
                  <a:pt x="9506712" y="0"/>
                </a:lnTo>
                <a:lnTo>
                  <a:pt x="0" y="0"/>
                </a:lnTo>
                <a:lnTo>
                  <a:pt x="0" y="1601724"/>
                </a:lnTo>
                <a:close/>
              </a:path>
            </a:pathLst>
          </a:custGeom>
          <a:solidFill>
            <a:srgbClr val="99D5EB"/>
          </a:solidFill>
        </p:spPr>
        <p:txBody>
          <a:bodyPr wrap="square" lIns="0" tIns="0" rIns="0" bIns="0" rtlCol="0"/>
          <a:lstStyle/>
          <a:p>
            <a:endParaRPr/>
          </a:p>
        </p:txBody>
      </p:sp>
      <p:sp>
        <p:nvSpPr>
          <p:cNvPr id="5" name="object 5"/>
          <p:cNvSpPr/>
          <p:nvPr/>
        </p:nvSpPr>
        <p:spPr>
          <a:xfrm>
            <a:off x="8301228" y="734441"/>
            <a:ext cx="1143000" cy="0"/>
          </a:xfrm>
          <a:custGeom>
            <a:avLst/>
            <a:gdLst/>
            <a:ahLst/>
            <a:cxnLst/>
            <a:rect l="l" t="t" r="r" b="b"/>
            <a:pathLst>
              <a:path w="1143000">
                <a:moveTo>
                  <a:pt x="0" y="0"/>
                </a:moveTo>
                <a:lnTo>
                  <a:pt x="1143000" y="0"/>
                </a:lnTo>
              </a:path>
            </a:pathLst>
          </a:custGeom>
          <a:ln w="10667">
            <a:solidFill>
              <a:srgbClr val="000000"/>
            </a:solidFill>
          </a:ln>
        </p:spPr>
        <p:txBody>
          <a:bodyPr wrap="square" lIns="0" tIns="0" rIns="0" bIns="0" rtlCol="0"/>
          <a:lstStyle/>
          <a:p>
            <a:endParaRPr/>
          </a:p>
        </p:txBody>
      </p:sp>
      <p:sp>
        <p:nvSpPr>
          <p:cNvPr id="6" name="object 6"/>
          <p:cNvSpPr/>
          <p:nvPr/>
        </p:nvSpPr>
        <p:spPr>
          <a:xfrm>
            <a:off x="1543811" y="1862201"/>
            <a:ext cx="4902835" cy="0"/>
          </a:xfrm>
          <a:custGeom>
            <a:avLst/>
            <a:gdLst/>
            <a:ahLst/>
            <a:cxnLst/>
            <a:rect l="l" t="t" r="r" b="b"/>
            <a:pathLst>
              <a:path w="4902835">
                <a:moveTo>
                  <a:pt x="0" y="0"/>
                </a:moveTo>
                <a:lnTo>
                  <a:pt x="4902708" y="0"/>
                </a:lnTo>
              </a:path>
            </a:pathLst>
          </a:custGeom>
          <a:ln w="10668">
            <a:solidFill>
              <a:srgbClr val="000000"/>
            </a:solidFill>
          </a:ln>
        </p:spPr>
        <p:txBody>
          <a:bodyPr wrap="square" lIns="0" tIns="0" rIns="0" bIns="0" rtlCol="0"/>
          <a:lstStyle/>
          <a:p>
            <a:endParaRPr/>
          </a:p>
        </p:txBody>
      </p:sp>
      <p:sp>
        <p:nvSpPr>
          <p:cNvPr id="7" name="object 7"/>
          <p:cNvSpPr txBox="1"/>
          <p:nvPr/>
        </p:nvSpPr>
        <p:spPr>
          <a:xfrm>
            <a:off x="199644" y="494156"/>
            <a:ext cx="9507220" cy="1397000"/>
          </a:xfrm>
          <a:prstGeom prst="rect">
            <a:avLst/>
          </a:prstGeom>
        </p:spPr>
        <p:txBody>
          <a:bodyPr vert="horz" wrap="square" lIns="0" tIns="12065" rIns="0" bIns="0" rtlCol="0">
            <a:spAutoFit/>
          </a:bodyPr>
          <a:lstStyle/>
          <a:p>
            <a:pPr marL="480059" indent="-264160">
              <a:lnSpc>
                <a:spcPct val="100000"/>
              </a:lnSpc>
              <a:spcBef>
                <a:spcPts val="95"/>
              </a:spcBef>
              <a:buClr>
                <a:srgbClr val="001F5F"/>
              </a:buClr>
              <a:buFont typeface="Wingdings"/>
              <a:buChar char=""/>
              <a:tabLst>
                <a:tab pos="480059" algn="l"/>
              </a:tabLst>
            </a:pPr>
            <a:r>
              <a:rPr sz="1600" spc="-5" dirty="0">
                <a:latin typeface="Meiryo UI"/>
                <a:cs typeface="Meiryo UI"/>
              </a:rPr>
              <a:t>第４次産業革命を社会実装し</a:t>
            </a:r>
            <a:r>
              <a:rPr sz="1600" spc="-15" dirty="0">
                <a:latin typeface="Meiryo UI"/>
                <a:cs typeface="Meiryo UI"/>
              </a:rPr>
              <a:t>、</a:t>
            </a:r>
            <a:r>
              <a:rPr sz="1600" dirty="0">
                <a:latin typeface="Meiryo UI"/>
                <a:cs typeface="Meiryo UI"/>
              </a:rPr>
              <a:t>「</a:t>
            </a:r>
            <a:r>
              <a:rPr sz="1600" spc="-5" dirty="0">
                <a:latin typeface="Meiryo UI"/>
                <a:cs typeface="Meiryo UI"/>
              </a:rPr>
              <a:t>Society</a:t>
            </a:r>
            <a:r>
              <a:rPr sz="1600" spc="65" dirty="0">
                <a:latin typeface="Meiryo UI"/>
                <a:cs typeface="Meiryo UI"/>
              </a:rPr>
              <a:t> </a:t>
            </a:r>
            <a:r>
              <a:rPr sz="1600" spc="-5" dirty="0">
                <a:latin typeface="Meiryo UI"/>
                <a:cs typeface="Meiryo UI"/>
              </a:rPr>
              <a:t>5.0」を実現する</a:t>
            </a:r>
            <a:r>
              <a:rPr sz="1600" spc="-15" dirty="0">
                <a:latin typeface="Meiryo UI"/>
                <a:cs typeface="Meiryo UI"/>
              </a:rPr>
              <a:t>た</a:t>
            </a:r>
            <a:r>
              <a:rPr sz="1600" spc="0" dirty="0">
                <a:latin typeface="Meiryo UI"/>
                <a:cs typeface="Meiryo UI"/>
              </a:rPr>
              <a:t>め</a:t>
            </a:r>
            <a:r>
              <a:rPr sz="1600" spc="-5" dirty="0">
                <a:latin typeface="Meiryo UI"/>
                <a:cs typeface="Meiryo UI"/>
              </a:rPr>
              <a:t>に</a:t>
            </a:r>
            <a:r>
              <a:rPr sz="1600" spc="-10" dirty="0">
                <a:latin typeface="Meiryo UI"/>
                <a:cs typeface="Meiryo UI"/>
              </a:rPr>
              <a:t>は</a:t>
            </a:r>
            <a:r>
              <a:rPr sz="1600" spc="-5" dirty="0">
                <a:latin typeface="Meiryo UI"/>
                <a:cs typeface="Meiryo UI"/>
              </a:rPr>
              <a:t>、企業</a:t>
            </a:r>
            <a:r>
              <a:rPr sz="1600" spc="0" dirty="0">
                <a:latin typeface="Meiryo UI"/>
                <a:cs typeface="Meiryo UI"/>
              </a:rPr>
              <a:t>の</a:t>
            </a:r>
            <a:r>
              <a:rPr sz="1600" spc="-5" dirty="0">
                <a:latin typeface="Meiryo UI"/>
                <a:cs typeface="Meiryo UI"/>
              </a:rPr>
              <a:t>研</a:t>
            </a:r>
            <a:r>
              <a:rPr sz="1600" spc="0" dirty="0">
                <a:latin typeface="Meiryo UI"/>
                <a:cs typeface="Meiryo UI"/>
              </a:rPr>
              <a:t>究</a:t>
            </a:r>
            <a:r>
              <a:rPr sz="1600" dirty="0">
                <a:latin typeface="Meiryo UI"/>
                <a:cs typeface="Meiryo UI"/>
              </a:rPr>
              <a:t>開</a:t>
            </a:r>
            <a:r>
              <a:rPr sz="1600" spc="-5" dirty="0">
                <a:latin typeface="Meiryo UI"/>
                <a:cs typeface="Meiryo UI"/>
              </a:rPr>
              <a:t>発投</a:t>
            </a:r>
            <a:r>
              <a:rPr sz="1600" dirty="0">
                <a:latin typeface="Meiryo UI"/>
                <a:cs typeface="Meiryo UI"/>
              </a:rPr>
              <a:t>資</a:t>
            </a:r>
            <a:r>
              <a:rPr sz="1600" spc="-5" dirty="0">
                <a:latin typeface="Meiryo UI"/>
                <a:cs typeface="Meiryo UI"/>
              </a:rPr>
              <a:t>の</a:t>
            </a:r>
            <a:r>
              <a:rPr sz="1600" b="1" spc="-5" dirty="0">
                <a:latin typeface="Meiryo UI"/>
                <a:cs typeface="Meiryo UI"/>
              </a:rPr>
              <a:t>「量」</a:t>
            </a:r>
            <a:r>
              <a:rPr sz="1600" b="1" spc="-10" dirty="0">
                <a:latin typeface="Meiryo UI"/>
                <a:cs typeface="Meiryo UI"/>
              </a:rPr>
              <a:t>と「質</a:t>
            </a:r>
            <a:r>
              <a:rPr sz="1600" b="1" spc="-5" dirty="0">
                <a:latin typeface="Meiryo UI"/>
                <a:cs typeface="Meiryo UI"/>
              </a:rPr>
              <a:t>」の</a:t>
            </a:r>
            <a:endParaRPr sz="1600">
              <a:latin typeface="Meiryo UI"/>
              <a:cs typeface="Meiryo UI"/>
            </a:endParaRPr>
          </a:p>
          <a:p>
            <a:pPr marL="479425">
              <a:lnSpc>
                <a:spcPct val="100000"/>
              </a:lnSpc>
            </a:pPr>
            <a:r>
              <a:rPr sz="1600" u="sng" spc="-405" dirty="0">
                <a:uFill>
                  <a:solidFill>
                    <a:srgbClr val="000000"/>
                  </a:solidFill>
                </a:uFill>
                <a:latin typeface="Times New Roman"/>
                <a:cs typeface="Times New Roman"/>
              </a:rPr>
              <a:t> </a:t>
            </a:r>
            <a:r>
              <a:rPr sz="1600" b="1" u="sng" spc="-5" dirty="0">
                <a:uFill>
                  <a:solidFill>
                    <a:srgbClr val="000000"/>
                  </a:solidFill>
                </a:uFill>
                <a:latin typeface="Meiryo UI"/>
                <a:cs typeface="Meiryo UI"/>
              </a:rPr>
              <a:t>向上</a:t>
            </a:r>
            <a:r>
              <a:rPr sz="1600" spc="-15" dirty="0">
                <a:latin typeface="Meiryo UI"/>
                <a:cs typeface="Meiryo UI"/>
              </a:rPr>
              <a:t>に</a:t>
            </a:r>
            <a:r>
              <a:rPr sz="1600" spc="-5" dirty="0">
                <a:latin typeface="Meiryo UI"/>
                <a:cs typeface="Meiryo UI"/>
              </a:rPr>
              <a:t>より、</a:t>
            </a:r>
            <a:r>
              <a:rPr sz="1600" spc="-10" dirty="0">
                <a:latin typeface="Meiryo UI"/>
                <a:cs typeface="Meiryo UI"/>
              </a:rPr>
              <a:t>イ</a:t>
            </a:r>
            <a:r>
              <a:rPr sz="1600" dirty="0">
                <a:latin typeface="Meiryo UI"/>
                <a:cs typeface="Meiryo UI"/>
              </a:rPr>
              <a:t>ノ</a:t>
            </a:r>
            <a:r>
              <a:rPr sz="1600" spc="-5" dirty="0">
                <a:latin typeface="Meiryo UI"/>
                <a:cs typeface="Meiryo UI"/>
              </a:rPr>
              <a:t>ベー</a:t>
            </a:r>
            <a:r>
              <a:rPr sz="1600" spc="0" dirty="0">
                <a:latin typeface="Meiryo UI"/>
                <a:cs typeface="Meiryo UI"/>
              </a:rPr>
              <a:t>シ</a:t>
            </a:r>
            <a:r>
              <a:rPr sz="1600" spc="-5" dirty="0">
                <a:latin typeface="Meiryo UI"/>
                <a:cs typeface="Meiryo UI"/>
              </a:rPr>
              <a:t>ョ</a:t>
            </a:r>
            <a:r>
              <a:rPr sz="1600" spc="-10" dirty="0">
                <a:latin typeface="Meiryo UI"/>
                <a:cs typeface="Meiryo UI"/>
              </a:rPr>
              <a:t>ン</a:t>
            </a:r>
            <a:r>
              <a:rPr sz="1600" dirty="0">
                <a:latin typeface="Meiryo UI"/>
                <a:cs typeface="Meiryo UI"/>
              </a:rPr>
              <a:t>が</a:t>
            </a:r>
            <a:r>
              <a:rPr sz="1600" spc="-5" dirty="0">
                <a:latin typeface="Meiryo UI"/>
                <a:cs typeface="Meiryo UI"/>
              </a:rPr>
              <a:t>自律</a:t>
            </a:r>
            <a:r>
              <a:rPr sz="1600" dirty="0">
                <a:latin typeface="Meiryo UI"/>
                <a:cs typeface="Meiryo UI"/>
              </a:rPr>
              <a:t>的</a:t>
            </a:r>
            <a:r>
              <a:rPr sz="1600" spc="-5" dirty="0">
                <a:latin typeface="Meiryo UI"/>
                <a:cs typeface="Meiryo UI"/>
              </a:rPr>
              <a:t>に</a:t>
            </a:r>
            <a:r>
              <a:rPr sz="1600" dirty="0">
                <a:latin typeface="Meiryo UI"/>
                <a:cs typeface="Meiryo UI"/>
              </a:rPr>
              <a:t>生</a:t>
            </a:r>
            <a:r>
              <a:rPr sz="1600" spc="-5" dirty="0">
                <a:latin typeface="Meiryo UI"/>
                <a:cs typeface="Meiryo UI"/>
              </a:rPr>
              <a:t>ま</a:t>
            </a:r>
            <a:r>
              <a:rPr sz="1600" dirty="0">
                <a:latin typeface="Meiryo UI"/>
                <a:cs typeface="Meiryo UI"/>
              </a:rPr>
              <a:t>れ</a:t>
            </a:r>
            <a:r>
              <a:rPr sz="1600" spc="-5" dirty="0">
                <a:latin typeface="Meiryo UI"/>
                <a:cs typeface="Meiryo UI"/>
              </a:rPr>
              <a:t>るエ</a:t>
            </a:r>
            <a:r>
              <a:rPr sz="1600" spc="-10" dirty="0">
                <a:latin typeface="Meiryo UI"/>
                <a:cs typeface="Meiryo UI"/>
              </a:rPr>
              <a:t>コ</a:t>
            </a:r>
            <a:r>
              <a:rPr sz="1600" spc="-5" dirty="0">
                <a:latin typeface="Meiryo UI"/>
                <a:cs typeface="Meiryo UI"/>
              </a:rPr>
              <a:t>シス</a:t>
            </a:r>
            <a:r>
              <a:rPr sz="1600" dirty="0">
                <a:latin typeface="Meiryo UI"/>
                <a:cs typeface="Meiryo UI"/>
              </a:rPr>
              <a:t>テ</a:t>
            </a:r>
            <a:r>
              <a:rPr sz="1600" spc="0" dirty="0">
                <a:latin typeface="Meiryo UI"/>
                <a:cs typeface="Meiryo UI"/>
              </a:rPr>
              <a:t>ム</a:t>
            </a:r>
            <a:r>
              <a:rPr sz="1600" spc="-5" dirty="0">
                <a:latin typeface="Meiryo UI"/>
                <a:cs typeface="Meiryo UI"/>
              </a:rPr>
              <a:t>を構築</a:t>
            </a:r>
            <a:r>
              <a:rPr sz="1600" dirty="0">
                <a:latin typeface="Meiryo UI"/>
                <a:cs typeface="Meiryo UI"/>
              </a:rPr>
              <a:t>す</a:t>
            </a:r>
            <a:r>
              <a:rPr sz="1600" spc="-5" dirty="0">
                <a:latin typeface="Meiryo UI"/>
                <a:cs typeface="Meiryo UI"/>
              </a:rPr>
              <a:t>る</a:t>
            </a:r>
            <a:r>
              <a:rPr sz="1600" spc="-10" dirty="0">
                <a:latin typeface="Meiryo UI"/>
                <a:cs typeface="Meiryo UI"/>
              </a:rPr>
              <a:t>こ</a:t>
            </a:r>
            <a:r>
              <a:rPr sz="1600" spc="-5" dirty="0">
                <a:latin typeface="Meiryo UI"/>
                <a:cs typeface="Meiryo UI"/>
              </a:rPr>
              <a:t>と</a:t>
            </a:r>
            <a:r>
              <a:rPr sz="1600" spc="0" dirty="0">
                <a:latin typeface="Meiryo UI"/>
                <a:cs typeface="Meiryo UI"/>
              </a:rPr>
              <a:t>が</a:t>
            </a:r>
            <a:r>
              <a:rPr sz="1600" spc="-5" dirty="0">
                <a:latin typeface="Meiryo UI"/>
                <a:cs typeface="Meiryo UI"/>
              </a:rPr>
              <a:t>喫緊</a:t>
            </a:r>
            <a:r>
              <a:rPr sz="1600" spc="0" dirty="0">
                <a:latin typeface="Meiryo UI"/>
                <a:cs typeface="Meiryo UI"/>
              </a:rPr>
              <a:t>の</a:t>
            </a:r>
            <a:r>
              <a:rPr sz="1600" spc="-5" dirty="0">
                <a:latin typeface="Meiryo UI"/>
                <a:cs typeface="Meiryo UI"/>
              </a:rPr>
              <a:t>課</a:t>
            </a:r>
            <a:r>
              <a:rPr sz="1600" dirty="0">
                <a:latin typeface="Meiryo UI"/>
                <a:cs typeface="Meiryo UI"/>
              </a:rPr>
              <a:t>題</a:t>
            </a:r>
            <a:r>
              <a:rPr sz="1600" spc="-5" dirty="0">
                <a:latin typeface="Meiryo UI"/>
                <a:cs typeface="Meiryo UI"/>
              </a:rPr>
              <a:t>。</a:t>
            </a:r>
            <a:endParaRPr sz="1600">
              <a:latin typeface="Meiryo UI"/>
              <a:cs typeface="Meiryo UI"/>
            </a:endParaRPr>
          </a:p>
          <a:p>
            <a:pPr marL="480059" marR="329565" indent="-264160" algn="just">
              <a:lnSpc>
                <a:spcPct val="100000"/>
              </a:lnSpc>
              <a:spcBef>
                <a:spcPts val="1200"/>
              </a:spcBef>
              <a:buClr>
                <a:srgbClr val="001F5F"/>
              </a:buClr>
              <a:buFont typeface="Wingdings"/>
              <a:buChar char=""/>
              <a:tabLst>
                <a:tab pos="480059" algn="l"/>
              </a:tabLst>
            </a:pPr>
            <a:r>
              <a:rPr sz="1600" spc="-5" dirty="0">
                <a:latin typeface="Meiryo UI"/>
                <a:cs typeface="Meiryo UI"/>
              </a:rPr>
              <a:t>この</a:t>
            </a:r>
            <a:r>
              <a:rPr sz="1600" spc="-10" dirty="0">
                <a:latin typeface="Meiryo UI"/>
                <a:cs typeface="Meiryo UI"/>
              </a:rPr>
              <a:t>た</a:t>
            </a:r>
            <a:r>
              <a:rPr sz="1600" spc="-5" dirty="0">
                <a:latin typeface="Meiryo UI"/>
                <a:cs typeface="Meiryo UI"/>
              </a:rPr>
              <a:t>め</a:t>
            </a:r>
            <a:r>
              <a:rPr sz="1600" spc="-10" dirty="0">
                <a:latin typeface="Meiryo UI"/>
                <a:cs typeface="Meiryo UI"/>
              </a:rPr>
              <a:t>、研究</a:t>
            </a:r>
            <a:r>
              <a:rPr sz="1600" spc="-5" dirty="0">
                <a:latin typeface="Meiryo UI"/>
                <a:cs typeface="Meiryo UI"/>
              </a:rPr>
              <a:t>開発投</a:t>
            </a:r>
            <a:r>
              <a:rPr sz="1600" dirty="0">
                <a:latin typeface="Meiryo UI"/>
                <a:cs typeface="Meiryo UI"/>
              </a:rPr>
              <a:t>資</a:t>
            </a:r>
            <a:r>
              <a:rPr sz="1600" spc="-15" dirty="0">
                <a:latin typeface="Meiryo UI"/>
                <a:cs typeface="Meiryo UI"/>
              </a:rPr>
              <a:t>の</a:t>
            </a:r>
            <a:r>
              <a:rPr sz="1600" b="1" spc="-5" dirty="0">
                <a:latin typeface="Meiryo UI"/>
                <a:cs typeface="Meiryo UI"/>
              </a:rPr>
              <a:t>「量</a:t>
            </a:r>
            <a:r>
              <a:rPr sz="1600" b="1" dirty="0">
                <a:latin typeface="Meiryo UI"/>
                <a:cs typeface="Meiryo UI"/>
              </a:rPr>
              <a:t>」</a:t>
            </a:r>
            <a:r>
              <a:rPr sz="1600" spc="-5" dirty="0">
                <a:latin typeface="Meiryo UI"/>
                <a:cs typeface="Meiryo UI"/>
              </a:rPr>
              <a:t>を</a:t>
            </a:r>
            <a:r>
              <a:rPr sz="1600" dirty="0">
                <a:latin typeface="Meiryo UI"/>
                <a:cs typeface="Meiryo UI"/>
              </a:rPr>
              <a:t>更</a:t>
            </a:r>
            <a:r>
              <a:rPr sz="1600" spc="-15" dirty="0">
                <a:latin typeface="Meiryo UI"/>
                <a:cs typeface="Meiryo UI"/>
              </a:rPr>
              <a:t>に</a:t>
            </a:r>
            <a:r>
              <a:rPr sz="1600" dirty="0">
                <a:latin typeface="Meiryo UI"/>
                <a:cs typeface="Meiryo UI"/>
              </a:rPr>
              <a:t>増</a:t>
            </a:r>
            <a:r>
              <a:rPr sz="1600" spc="-5" dirty="0">
                <a:latin typeface="Meiryo UI"/>
                <a:cs typeface="Meiryo UI"/>
              </a:rPr>
              <a:t>加</a:t>
            </a:r>
            <a:r>
              <a:rPr sz="1600" dirty="0">
                <a:latin typeface="Meiryo UI"/>
                <a:cs typeface="Meiryo UI"/>
              </a:rPr>
              <a:t>させ</a:t>
            </a:r>
            <a:r>
              <a:rPr sz="1600" spc="-15" dirty="0">
                <a:latin typeface="Meiryo UI"/>
                <a:cs typeface="Meiryo UI"/>
              </a:rPr>
              <a:t>て</a:t>
            </a:r>
            <a:r>
              <a:rPr sz="1600" spc="0" dirty="0">
                <a:latin typeface="Meiryo UI"/>
                <a:cs typeface="Meiryo UI"/>
              </a:rPr>
              <a:t>い</a:t>
            </a:r>
            <a:r>
              <a:rPr sz="1600" spc="-5" dirty="0">
                <a:latin typeface="Meiryo UI"/>
                <a:cs typeface="Meiryo UI"/>
              </a:rPr>
              <a:t>くた</a:t>
            </a:r>
            <a:r>
              <a:rPr sz="1600" spc="5" dirty="0">
                <a:latin typeface="Meiryo UI"/>
                <a:cs typeface="Meiryo UI"/>
              </a:rPr>
              <a:t>め</a:t>
            </a:r>
            <a:r>
              <a:rPr sz="1600" spc="-5" dirty="0">
                <a:latin typeface="Meiryo UI"/>
                <a:cs typeface="Meiryo UI"/>
              </a:rPr>
              <a:t>、</a:t>
            </a:r>
            <a:r>
              <a:rPr sz="1600" u="sng" spc="-540" dirty="0">
                <a:uFill>
                  <a:solidFill>
                    <a:srgbClr val="000000"/>
                  </a:solidFill>
                </a:uFill>
                <a:latin typeface="Meiryo UI"/>
                <a:cs typeface="Meiryo UI"/>
              </a:rPr>
              <a:t> </a:t>
            </a:r>
            <a:r>
              <a:rPr sz="1600" b="1" u="sng" spc="-5" dirty="0">
                <a:uFill>
                  <a:solidFill>
                    <a:srgbClr val="000000"/>
                  </a:solidFill>
                </a:uFill>
                <a:latin typeface="Meiryo UI"/>
                <a:cs typeface="Meiryo UI"/>
              </a:rPr>
              <a:t>控除</a:t>
            </a:r>
            <a:r>
              <a:rPr sz="1600" b="1" u="sng" dirty="0">
                <a:uFill>
                  <a:solidFill>
                    <a:srgbClr val="000000"/>
                  </a:solidFill>
                </a:uFill>
                <a:latin typeface="Meiryo UI"/>
                <a:cs typeface="Meiryo UI"/>
              </a:rPr>
              <a:t>上</a:t>
            </a:r>
            <a:r>
              <a:rPr sz="1600" b="1" u="sng" spc="-5" dirty="0">
                <a:uFill>
                  <a:solidFill>
                    <a:srgbClr val="000000"/>
                  </a:solidFill>
                </a:uFill>
                <a:latin typeface="Meiryo UI"/>
                <a:cs typeface="Meiryo UI"/>
              </a:rPr>
              <a:t>限を最大で法人</a:t>
            </a:r>
            <a:r>
              <a:rPr sz="1600" b="1" u="sng" dirty="0">
                <a:uFill>
                  <a:solidFill>
                    <a:srgbClr val="000000"/>
                  </a:solidFill>
                </a:uFill>
                <a:latin typeface="Meiryo UI"/>
                <a:cs typeface="Meiryo UI"/>
              </a:rPr>
              <a:t>税</a:t>
            </a:r>
            <a:r>
              <a:rPr sz="1600" b="1" u="sng" spc="-5" dirty="0">
                <a:uFill>
                  <a:solidFill>
                    <a:srgbClr val="000000"/>
                  </a:solidFill>
                </a:uFill>
                <a:latin typeface="Meiryo UI"/>
                <a:cs typeface="Meiryo UI"/>
              </a:rPr>
              <a:t>額の45%</a:t>
            </a:r>
            <a:r>
              <a:rPr sz="1600" b="1" u="sng" spc="-10" dirty="0">
                <a:uFill>
                  <a:solidFill>
                    <a:srgbClr val="000000"/>
                  </a:solidFill>
                </a:uFill>
                <a:latin typeface="Meiryo UI"/>
                <a:cs typeface="Meiryo UI"/>
              </a:rPr>
              <a:t>に</a:t>
            </a:r>
            <a:r>
              <a:rPr sz="1600" b="1" u="sng" dirty="0">
                <a:uFill>
                  <a:solidFill>
                    <a:srgbClr val="000000"/>
                  </a:solidFill>
                </a:uFill>
                <a:latin typeface="Meiryo UI"/>
                <a:cs typeface="Meiryo UI"/>
              </a:rPr>
              <a:t>引</a:t>
            </a:r>
            <a:r>
              <a:rPr sz="1600" b="1" u="sng" spc="-5" dirty="0">
                <a:uFill>
                  <a:solidFill>
                    <a:srgbClr val="000000"/>
                  </a:solidFill>
                </a:uFill>
                <a:latin typeface="Meiryo UI"/>
                <a:cs typeface="Meiryo UI"/>
              </a:rPr>
              <a:t>上</a:t>
            </a:r>
            <a:r>
              <a:rPr sz="1600" b="1" u="sng" spc="0" dirty="0">
                <a:uFill>
                  <a:solidFill>
                    <a:srgbClr val="000000"/>
                  </a:solidFill>
                </a:uFill>
                <a:latin typeface="Meiryo UI"/>
                <a:cs typeface="Meiryo UI"/>
              </a:rPr>
              <a:t>げ</a:t>
            </a:r>
            <a:r>
              <a:rPr sz="1600" spc="-5" dirty="0">
                <a:latin typeface="Meiryo UI"/>
                <a:cs typeface="Meiryo UI"/>
              </a:rPr>
              <a:t>る など、研</a:t>
            </a:r>
            <a:r>
              <a:rPr sz="1600" spc="-10" dirty="0">
                <a:latin typeface="Meiryo UI"/>
                <a:cs typeface="Meiryo UI"/>
              </a:rPr>
              <a:t>究</a:t>
            </a:r>
            <a:r>
              <a:rPr sz="1600" spc="-5" dirty="0">
                <a:latin typeface="Meiryo UI"/>
                <a:cs typeface="Meiryo UI"/>
              </a:rPr>
              <a:t>開発投資の</a:t>
            </a:r>
            <a:r>
              <a:rPr sz="1600" b="1" u="sng" spc="-5" dirty="0">
                <a:uFill>
                  <a:solidFill>
                    <a:srgbClr val="000000"/>
                  </a:solidFill>
                </a:uFill>
                <a:latin typeface="Meiryo UI"/>
                <a:cs typeface="Meiryo UI"/>
              </a:rPr>
              <a:t>増加イン</a:t>
            </a:r>
            <a:r>
              <a:rPr sz="1600" b="1" u="sng" spc="-15" dirty="0">
                <a:uFill>
                  <a:solidFill>
                    <a:srgbClr val="000000"/>
                  </a:solidFill>
                </a:uFill>
                <a:latin typeface="Meiryo UI"/>
                <a:cs typeface="Meiryo UI"/>
              </a:rPr>
              <a:t>セ</a:t>
            </a:r>
            <a:r>
              <a:rPr sz="1600" b="1" u="sng" spc="-5" dirty="0">
                <a:uFill>
                  <a:solidFill>
                    <a:srgbClr val="000000"/>
                  </a:solidFill>
                </a:uFill>
                <a:latin typeface="Meiryo UI"/>
                <a:cs typeface="Meiryo UI"/>
              </a:rPr>
              <a:t>ンティブをより強く働</a:t>
            </a:r>
            <a:r>
              <a:rPr sz="1600" b="1" u="sng" spc="0" dirty="0">
                <a:uFill>
                  <a:solidFill>
                    <a:srgbClr val="000000"/>
                  </a:solidFill>
                </a:uFill>
                <a:latin typeface="Meiryo UI"/>
                <a:cs typeface="Meiryo UI"/>
              </a:rPr>
              <a:t>く</a:t>
            </a:r>
            <a:r>
              <a:rPr sz="1600" b="1" u="sng" spc="-15" dirty="0">
                <a:uFill>
                  <a:solidFill>
                    <a:srgbClr val="000000"/>
                  </a:solidFill>
                </a:uFill>
                <a:latin typeface="Meiryo UI"/>
                <a:cs typeface="Meiryo UI"/>
              </a:rPr>
              <a:t>よ</a:t>
            </a:r>
            <a:r>
              <a:rPr sz="1600" b="1" u="sng" spc="-10" dirty="0">
                <a:uFill>
                  <a:solidFill>
                    <a:srgbClr val="000000"/>
                  </a:solidFill>
                </a:uFill>
                <a:latin typeface="Meiryo UI"/>
                <a:cs typeface="Meiryo UI"/>
              </a:rPr>
              <a:t>う見直</a:t>
            </a:r>
            <a:r>
              <a:rPr sz="1600" b="1" u="sng" spc="5" dirty="0">
                <a:uFill>
                  <a:solidFill>
                    <a:srgbClr val="000000"/>
                  </a:solidFill>
                </a:uFill>
                <a:latin typeface="Meiryo UI"/>
                <a:cs typeface="Meiryo UI"/>
              </a:rPr>
              <a:t>し</a:t>
            </a:r>
            <a:r>
              <a:rPr sz="1600" spc="-5" dirty="0">
                <a:latin typeface="Meiryo UI"/>
                <a:cs typeface="Meiryo UI"/>
              </a:rPr>
              <a:t>を行</a:t>
            </a:r>
            <a:r>
              <a:rPr sz="1600" spc="-10" dirty="0">
                <a:latin typeface="Meiryo UI"/>
                <a:cs typeface="Meiryo UI"/>
              </a:rPr>
              <a:t>う</a:t>
            </a:r>
            <a:r>
              <a:rPr sz="1600" dirty="0">
                <a:latin typeface="Meiryo UI"/>
                <a:cs typeface="Meiryo UI"/>
              </a:rPr>
              <a:t>とと</a:t>
            </a:r>
            <a:r>
              <a:rPr sz="1600" spc="-5" dirty="0">
                <a:latin typeface="Meiryo UI"/>
                <a:cs typeface="Meiryo UI"/>
              </a:rPr>
              <a:t>も</a:t>
            </a:r>
            <a:r>
              <a:rPr sz="1600" spc="-15" dirty="0">
                <a:latin typeface="Meiryo UI"/>
                <a:cs typeface="Meiryo UI"/>
              </a:rPr>
              <a:t>に</a:t>
            </a:r>
            <a:r>
              <a:rPr sz="1600" spc="-5" dirty="0">
                <a:latin typeface="Meiryo UI"/>
                <a:cs typeface="Meiryo UI"/>
              </a:rPr>
              <a:t>、研究</a:t>
            </a:r>
            <a:r>
              <a:rPr sz="1600" dirty="0">
                <a:latin typeface="Meiryo UI"/>
                <a:cs typeface="Meiryo UI"/>
              </a:rPr>
              <a:t>開</a:t>
            </a:r>
            <a:r>
              <a:rPr sz="1600" spc="-5" dirty="0">
                <a:latin typeface="Meiryo UI"/>
                <a:cs typeface="Meiryo UI"/>
              </a:rPr>
              <a:t>発投</a:t>
            </a:r>
            <a:r>
              <a:rPr sz="1600" dirty="0">
                <a:latin typeface="Meiryo UI"/>
                <a:cs typeface="Meiryo UI"/>
              </a:rPr>
              <a:t>資</a:t>
            </a:r>
            <a:r>
              <a:rPr sz="1600" spc="0" dirty="0">
                <a:latin typeface="Meiryo UI"/>
                <a:cs typeface="Meiryo UI"/>
              </a:rPr>
              <a:t>の</a:t>
            </a:r>
            <a:r>
              <a:rPr sz="1600" b="1" spc="-5" dirty="0">
                <a:latin typeface="Meiryo UI"/>
                <a:cs typeface="Meiryo UI"/>
              </a:rPr>
              <a:t>「質」</a:t>
            </a:r>
            <a:r>
              <a:rPr sz="1600" spc="-5" dirty="0">
                <a:latin typeface="Meiryo UI"/>
                <a:cs typeface="Meiryo UI"/>
              </a:rPr>
              <a:t>の向 上</a:t>
            </a:r>
            <a:r>
              <a:rPr sz="1600" spc="-10" dirty="0">
                <a:latin typeface="Meiryo UI"/>
                <a:cs typeface="Meiryo UI"/>
              </a:rPr>
              <a:t>に</a:t>
            </a:r>
            <a:r>
              <a:rPr sz="1600" spc="-5" dirty="0">
                <a:latin typeface="Meiryo UI"/>
                <a:cs typeface="Meiryo UI"/>
              </a:rPr>
              <a:t>向け</a:t>
            </a:r>
            <a:r>
              <a:rPr sz="1600" spc="-10" dirty="0">
                <a:latin typeface="Meiryo UI"/>
                <a:cs typeface="Meiryo UI"/>
              </a:rPr>
              <a:t>、</a:t>
            </a:r>
            <a:r>
              <a:rPr sz="1600" b="1" spc="-10" dirty="0">
                <a:latin typeface="Meiryo UI"/>
                <a:cs typeface="Meiryo UI"/>
              </a:rPr>
              <a:t>オ</a:t>
            </a:r>
            <a:r>
              <a:rPr sz="1600" b="1" spc="-15" dirty="0">
                <a:latin typeface="Meiryo UI"/>
                <a:cs typeface="Meiryo UI"/>
              </a:rPr>
              <a:t>ー</a:t>
            </a:r>
            <a:r>
              <a:rPr sz="1600" b="1" spc="-5" dirty="0">
                <a:latin typeface="Meiryo UI"/>
                <a:cs typeface="Meiryo UI"/>
              </a:rPr>
              <a:t>プンイノ</a:t>
            </a:r>
            <a:r>
              <a:rPr sz="1600" b="1" spc="0" dirty="0">
                <a:latin typeface="Meiryo UI"/>
                <a:cs typeface="Meiryo UI"/>
              </a:rPr>
              <a:t>ベ</a:t>
            </a:r>
            <a:r>
              <a:rPr sz="1600" b="1" spc="-5" dirty="0">
                <a:latin typeface="Meiryo UI"/>
                <a:cs typeface="Meiryo UI"/>
              </a:rPr>
              <a:t>ーションや</a:t>
            </a:r>
            <a:r>
              <a:rPr sz="1600" b="1" dirty="0">
                <a:latin typeface="Meiryo UI"/>
                <a:cs typeface="Meiryo UI"/>
              </a:rPr>
              <a:t>研</a:t>
            </a:r>
            <a:r>
              <a:rPr sz="1600" b="1" spc="-5" dirty="0">
                <a:latin typeface="Meiryo UI"/>
                <a:cs typeface="Meiryo UI"/>
              </a:rPr>
              <a:t>究開</a:t>
            </a:r>
            <a:r>
              <a:rPr sz="1600" b="1" dirty="0">
                <a:latin typeface="Meiryo UI"/>
                <a:cs typeface="Meiryo UI"/>
              </a:rPr>
              <a:t>発</a:t>
            </a:r>
            <a:r>
              <a:rPr sz="1600" b="1" spc="-5" dirty="0">
                <a:latin typeface="Meiryo UI"/>
                <a:cs typeface="Meiryo UI"/>
              </a:rPr>
              <a:t>型ベンチ</a:t>
            </a:r>
            <a:r>
              <a:rPr sz="1600" b="1" spc="0" dirty="0">
                <a:latin typeface="Meiryo UI"/>
                <a:cs typeface="Meiryo UI"/>
              </a:rPr>
              <a:t>ャ</a:t>
            </a:r>
            <a:r>
              <a:rPr sz="1600" b="1" spc="-5" dirty="0">
                <a:latin typeface="Meiryo UI"/>
                <a:cs typeface="Meiryo UI"/>
              </a:rPr>
              <a:t>ーの成長を促す</a:t>
            </a:r>
            <a:r>
              <a:rPr sz="1600" spc="-5" dirty="0">
                <a:latin typeface="Meiryo UI"/>
                <a:cs typeface="Meiryo UI"/>
              </a:rPr>
              <a:t>措</a:t>
            </a:r>
            <a:r>
              <a:rPr sz="1600" dirty="0">
                <a:latin typeface="Meiryo UI"/>
                <a:cs typeface="Meiryo UI"/>
              </a:rPr>
              <a:t>置</a:t>
            </a:r>
            <a:r>
              <a:rPr sz="1600" spc="-5" dirty="0">
                <a:latin typeface="Meiryo UI"/>
                <a:cs typeface="Meiryo UI"/>
              </a:rPr>
              <a:t>を講じる。</a:t>
            </a:r>
            <a:endParaRPr sz="1600">
              <a:latin typeface="Meiryo UI"/>
              <a:cs typeface="Meiryo UI"/>
            </a:endParaRPr>
          </a:p>
        </p:txBody>
      </p:sp>
      <p:sp>
        <p:nvSpPr>
          <p:cNvPr id="8" name="object 8"/>
          <p:cNvSpPr txBox="1"/>
          <p:nvPr/>
        </p:nvSpPr>
        <p:spPr>
          <a:xfrm>
            <a:off x="8741664" y="44196"/>
            <a:ext cx="1009015" cy="334010"/>
          </a:xfrm>
          <a:prstGeom prst="rect">
            <a:avLst/>
          </a:prstGeom>
          <a:ln w="12192">
            <a:solidFill>
              <a:srgbClr val="000000"/>
            </a:solidFill>
          </a:ln>
        </p:spPr>
        <p:txBody>
          <a:bodyPr vert="horz" wrap="square" lIns="0" tIns="37465" rIns="0" bIns="0" rtlCol="0">
            <a:spAutoFit/>
          </a:bodyPr>
          <a:lstStyle/>
          <a:p>
            <a:pPr marL="59690">
              <a:lnSpc>
                <a:spcPct val="100000"/>
              </a:lnSpc>
              <a:spcBef>
                <a:spcPts val="295"/>
              </a:spcBef>
            </a:pPr>
            <a:r>
              <a:rPr sz="1400" dirty="0">
                <a:latin typeface="メイリオ"/>
                <a:cs typeface="メイリオ"/>
              </a:rPr>
              <a:t>拡充・延長</a:t>
            </a:r>
            <a:endParaRPr sz="1400">
              <a:latin typeface="メイリオ"/>
              <a:cs typeface="メイリオ"/>
            </a:endParaRPr>
          </a:p>
        </p:txBody>
      </p:sp>
      <p:sp>
        <p:nvSpPr>
          <p:cNvPr id="9" name="object 9"/>
          <p:cNvSpPr txBox="1"/>
          <p:nvPr/>
        </p:nvSpPr>
        <p:spPr>
          <a:xfrm>
            <a:off x="9590658" y="6590182"/>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Meiryo UI"/>
                <a:cs typeface="Meiryo UI"/>
              </a:rPr>
              <a:t>51</a:t>
            </a:r>
            <a:endParaRPr sz="1400" dirty="0">
              <a:latin typeface="Meiryo UI"/>
              <a:cs typeface="Meiryo UI"/>
            </a:endParaRPr>
          </a:p>
        </p:txBody>
      </p:sp>
      <p:sp>
        <p:nvSpPr>
          <p:cNvPr id="10" name="object 10"/>
          <p:cNvSpPr txBox="1"/>
          <p:nvPr/>
        </p:nvSpPr>
        <p:spPr>
          <a:xfrm>
            <a:off x="272795" y="2037588"/>
            <a:ext cx="1009015" cy="323215"/>
          </a:xfrm>
          <a:prstGeom prst="rect">
            <a:avLst/>
          </a:prstGeom>
          <a:ln w="12192">
            <a:solidFill>
              <a:srgbClr val="000000"/>
            </a:solidFill>
          </a:ln>
        </p:spPr>
        <p:txBody>
          <a:bodyPr vert="horz" wrap="square" lIns="0" tIns="19685" rIns="0" bIns="0" rtlCol="0">
            <a:spAutoFit/>
          </a:bodyPr>
          <a:lstStyle/>
          <a:p>
            <a:pPr marL="98425">
              <a:lnSpc>
                <a:spcPct val="100000"/>
              </a:lnSpc>
              <a:spcBef>
                <a:spcPts val="155"/>
              </a:spcBef>
            </a:pPr>
            <a:r>
              <a:rPr sz="1600" spc="-5" dirty="0">
                <a:latin typeface="メイリオ"/>
                <a:cs typeface="メイリオ"/>
              </a:rPr>
              <a:t>改正概要</a:t>
            </a:r>
            <a:endParaRPr sz="1600">
              <a:latin typeface="メイリオ"/>
              <a:cs typeface="メイリオ"/>
            </a:endParaRPr>
          </a:p>
        </p:txBody>
      </p:sp>
      <p:sp>
        <p:nvSpPr>
          <p:cNvPr id="11" name="object 11"/>
          <p:cNvSpPr txBox="1"/>
          <p:nvPr/>
        </p:nvSpPr>
        <p:spPr>
          <a:xfrm>
            <a:off x="6820661" y="2096261"/>
            <a:ext cx="1732914" cy="307975"/>
          </a:xfrm>
          <a:prstGeom prst="rect">
            <a:avLst/>
          </a:prstGeom>
          <a:ln w="25907">
            <a:solidFill>
              <a:srgbClr val="F79546"/>
            </a:solidFill>
          </a:ln>
        </p:spPr>
        <p:txBody>
          <a:bodyPr vert="horz" wrap="square" lIns="0" tIns="46355" rIns="0" bIns="0" rtlCol="0">
            <a:spAutoFit/>
          </a:bodyPr>
          <a:lstStyle/>
          <a:p>
            <a:pPr marL="153035">
              <a:lnSpc>
                <a:spcPct val="100000"/>
              </a:lnSpc>
              <a:spcBef>
                <a:spcPts val="365"/>
              </a:spcBef>
            </a:pPr>
            <a:r>
              <a:rPr sz="1400" dirty="0">
                <a:latin typeface="Meiryo UI"/>
                <a:cs typeface="Meiryo UI"/>
              </a:rPr>
              <a:t>控除率（総額型）</a:t>
            </a:r>
            <a:endParaRPr sz="1400">
              <a:latin typeface="Meiryo UI"/>
              <a:cs typeface="Meiryo UI"/>
            </a:endParaRPr>
          </a:p>
        </p:txBody>
      </p:sp>
      <p:sp>
        <p:nvSpPr>
          <p:cNvPr id="12" name="object 12"/>
          <p:cNvSpPr txBox="1"/>
          <p:nvPr/>
        </p:nvSpPr>
        <p:spPr>
          <a:xfrm>
            <a:off x="3824604" y="2508885"/>
            <a:ext cx="560705" cy="239395"/>
          </a:xfrm>
          <a:prstGeom prst="rect">
            <a:avLst/>
          </a:prstGeom>
        </p:spPr>
        <p:txBody>
          <a:bodyPr vert="horz" wrap="square" lIns="0" tIns="13335" rIns="0" bIns="0" rtlCol="0">
            <a:spAutoFit/>
          </a:bodyPr>
          <a:lstStyle/>
          <a:p>
            <a:pPr marL="12700">
              <a:lnSpc>
                <a:spcPct val="100000"/>
              </a:lnSpc>
              <a:spcBef>
                <a:spcPts val="105"/>
              </a:spcBef>
            </a:pPr>
            <a:r>
              <a:rPr sz="1400" u="sng" spc="-345" dirty="0">
                <a:uFill>
                  <a:solidFill>
                    <a:srgbClr val="000000"/>
                  </a:solidFill>
                </a:uFill>
                <a:latin typeface="Times New Roman"/>
                <a:cs typeface="Times New Roman"/>
              </a:rPr>
              <a:t> </a:t>
            </a:r>
            <a:r>
              <a:rPr sz="1400" b="1" u="sng" dirty="0">
                <a:uFill>
                  <a:solidFill>
                    <a:srgbClr val="000000"/>
                  </a:solidFill>
                </a:uFill>
                <a:latin typeface="Meiryo UI"/>
                <a:cs typeface="Meiryo UI"/>
              </a:rPr>
              <a:t>改正</a:t>
            </a:r>
            <a:r>
              <a:rPr sz="1400" b="1" u="sng" spc="-10" dirty="0">
                <a:uFill>
                  <a:solidFill>
                    <a:srgbClr val="000000"/>
                  </a:solidFill>
                </a:uFill>
                <a:latin typeface="Meiryo UI"/>
                <a:cs typeface="Meiryo UI"/>
              </a:rPr>
              <a:t>後</a:t>
            </a:r>
            <a:endParaRPr sz="1400">
              <a:latin typeface="Meiryo UI"/>
              <a:cs typeface="Meiryo UI"/>
            </a:endParaRPr>
          </a:p>
        </p:txBody>
      </p:sp>
      <p:sp>
        <p:nvSpPr>
          <p:cNvPr id="13" name="object 13"/>
          <p:cNvSpPr/>
          <p:nvPr/>
        </p:nvSpPr>
        <p:spPr>
          <a:xfrm>
            <a:off x="2347722" y="6079464"/>
            <a:ext cx="328295" cy="337185"/>
          </a:xfrm>
          <a:custGeom>
            <a:avLst/>
            <a:gdLst/>
            <a:ahLst/>
            <a:cxnLst/>
            <a:rect l="l" t="t" r="r" b="b"/>
            <a:pathLst>
              <a:path w="328294" h="337185">
                <a:moveTo>
                  <a:pt x="85851" y="0"/>
                </a:moveTo>
                <a:lnTo>
                  <a:pt x="137921" y="83477"/>
                </a:lnTo>
                <a:lnTo>
                  <a:pt x="0" y="169684"/>
                </a:lnTo>
                <a:lnTo>
                  <a:pt x="104266" y="336626"/>
                </a:lnTo>
                <a:lnTo>
                  <a:pt x="242315" y="250418"/>
                </a:lnTo>
                <a:lnTo>
                  <a:pt x="305483" y="250418"/>
                </a:lnTo>
                <a:lnTo>
                  <a:pt x="328040" y="80746"/>
                </a:lnTo>
                <a:lnTo>
                  <a:pt x="85851" y="0"/>
                </a:lnTo>
                <a:close/>
              </a:path>
              <a:path w="328294" h="337185">
                <a:moveTo>
                  <a:pt x="305483" y="250418"/>
                </a:moveTo>
                <a:lnTo>
                  <a:pt x="242315" y="250418"/>
                </a:lnTo>
                <a:lnTo>
                  <a:pt x="294385" y="333895"/>
                </a:lnTo>
                <a:lnTo>
                  <a:pt x="305483" y="250418"/>
                </a:lnTo>
                <a:close/>
              </a:path>
            </a:pathLst>
          </a:custGeom>
          <a:solidFill>
            <a:srgbClr val="FF0000"/>
          </a:solidFill>
        </p:spPr>
        <p:txBody>
          <a:bodyPr wrap="square" lIns="0" tIns="0" rIns="0" bIns="0" rtlCol="0"/>
          <a:lstStyle/>
          <a:p>
            <a:endParaRPr/>
          </a:p>
        </p:txBody>
      </p:sp>
      <p:sp>
        <p:nvSpPr>
          <p:cNvPr id="14" name="object 14"/>
          <p:cNvSpPr/>
          <p:nvPr/>
        </p:nvSpPr>
        <p:spPr>
          <a:xfrm>
            <a:off x="2347722" y="6079464"/>
            <a:ext cx="328295" cy="337185"/>
          </a:xfrm>
          <a:custGeom>
            <a:avLst/>
            <a:gdLst/>
            <a:ahLst/>
            <a:cxnLst/>
            <a:rect l="l" t="t" r="r" b="b"/>
            <a:pathLst>
              <a:path w="328294" h="337185">
                <a:moveTo>
                  <a:pt x="0" y="169684"/>
                </a:moveTo>
                <a:lnTo>
                  <a:pt x="137921" y="83477"/>
                </a:lnTo>
                <a:lnTo>
                  <a:pt x="85851" y="0"/>
                </a:lnTo>
                <a:lnTo>
                  <a:pt x="328040" y="80746"/>
                </a:lnTo>
                <a:lnTo>
                  <a:pt x="294385" y="333895"/>
                </a:lnTo>
                <a:lnTo>
                  <a:pt x="242315" y="250418"/>
                </a:lnTo>
                <a:lnTo>
                  <a:pt x="104266" y="336626"/>
                </a:lnTo>
                <a:lnTo>
                  <a:pt x="0" y="169684"/>
                </a:lnTo>
              </a:path>
            </a:pathLst>
          </a:custGeom>
          <a:ln w="9525">
            <a:solidFill>
              <a:srgbClr val="B1B1B1"/>
            </a:solidFill>
          </a:ln>
        </p:spPr>
        <p:txBody>
          <a:bodyPr wrap="square" lIns="0" tIns="0" rIns="0" bIns="0" rtlCol="0"/>
          <a:lstStyle/>
          <a:p>
            <a:endParaRPr/>
          </a:p>
        </p:txBody>
      </p:sp>
      <p:sp>
        <p:nvSpPr>
          <p:cNvPr id="15" name="object 15"/>
          <p:cNvSpPr/>
          <p:nvPr/>
        </p:nvSpPr>
        <p:spPr>
          <a:xfrm>
            <a:off x="1743582" y="6120358"/>
            <a:ext cx="103505" cy="409575"/>
          </a:xfrm>
          <a:custGeom>
            <a:avLst/>
            <a:gdLst/>
            <a:ahLst/>
            <a:cxnLst/>
            <a:rect l="l" t="t" r="r" b="b"/>
            <a:pathLst>
              <a:path w="103505" h="409575">
                <a:moveTo>
                  <a:pt x="7112" y="313220"/>
                </a:moveTo>
                <a:lnTo>
                  <a:pt x="1016" y="316750"/>
                </a:lnTo>
                <a:lnTo>
                  <a:pt x="0" y="320636"/>
                </a:lnTo>
                <a:lnTo>
                  <a:pt x="51689" y="409270"/>
                </a:lnTo>
                <a:lnTo>
                  <a:pt x="59034" y="396671"/>
                </a:lnTo>
                <a:lnTo>
                  <a:pt x="45339" y="396671"/>
                </a:lnTo>
                <a:lnTo>
                  <a:pt x="45339" y="373227"/>
                </a:lnTo>
                <a:lnTo>
                  <a:pt x="10922" y="314236"/>
                </a:lnTo>
                <a:lnTo>
                  <a:pt x="7112" y="313220"/>
                </a:lnTo>
                <a:close/>
              </a:path>
              <a:path w="103505" h="409575">
                <a:moveTo>
                  <a:pt x="45339" y="373227"/>
                </a:moveTo>
                <a:lnTo>
                  <a:pt x="45339" y="396671"/>
                </a:lnTo>
                <a:lnTo>
                  <a:pt x="58039" y="396671"/>
                </a:lnTo>
                <a:lnTo>
                  <a:pt x="58039" y="393471"/>
                </a:lnTo>
                <a:lnTo>
                  <a:pt x="46228" y="393471"/>
                </a:lnTo>
                <a:lnTo>
                  <a:pt x="51689" y="384111"/>
                </a:lnTo>
                <a:lnTo>
                  <a:pt x="45339" y="373227"/>
                </a:lnTo>
                <a:close/>
              </a:path>
              <a:path w="103505" h="409575">
                <a:moveTo>
                  <a:pt x="96266" y="313220"/>
                </a:moveTo>
                <a:lnTo>
                  <a:pt x="92456" y="314236"/>
                </a:lnTo>
                <a:lnTo>
                  <a:pt x="58039" y="373227"/>
                </a:lnTo>
                <a:lnTo>
                  <a:pt x="58039" y="396671"/>
                </a:lnTo>
                <a:lnTo>
                  <a:pt x="59034" y="396671"/>
                </a:lnTo>
                <a:lnTo>
                  <a:pt x="103378" y="320636"/>
                </a:lnTo>
                <a:lnTo>
                  <a:pt x="102362" y="316750"/>
                </a:lnTo>
                <a:lnTo>
                  <a:pt x="96266" y="313220"/>
                </a:lnTo>
                <a:close/>
              </a:path>
              <a:path w="103505" h="409575">
                <a:moveTo>
                  <a:pt x="51689" y="384111"/>
                </a:moveTo>
                <a:lnTo>
                  <a:pt x="46228" y="393471"/>
                </a:lnTo>
                <a:lnTo>
                  <a:pt x="57150" y="393471"/>
                </a:lnTo>
                <a:lnTo>
                  <a:pt x="51689" y="384111"/>
                </a:lnTo>
                <a:close/>
              </a:path>
              <a:path w="103505" h="409575">
                <a:moveTo>
                  <a:pt x="58039" y="373227"/>
                </a:moveTo>
                <a:lnTo>
                  <a:pt x="51689" y="384111"/>
                </a:lnTo>
                <a:lnTo>
                  <a:pt x="57150" y="393471"/>
                </a:lnTo>
                <a:lnTo>
                  <a:pt x="58039" y="393471"/>
                </a:lnTo>
                <a:lnTo>
                  <a:pt x="58039" y="373227"/>
                </a:lnTo>
                <a:close/>
              </a:path>
              <a:path w="103505" h="409575">
                <a:moveTo>
                  <a:pt x="51689" y="25157"/>
                </a:moveTo>
                <a:lnTo>
                  <a:pt x="45339" y="36039"/>
                </a:lnTo>
                <a:lnTo>
                  <a:pt x="45339" y="373227"/>
                </a:lnTo>
                <a:lnTo>
                  <a:pt x="51689" y="384111"/>
                </a:lnTo>
                <a:lnTo>
                  <a:pt x="58038" y="373227"/>
                </a:lnTo>
                <a:lnTo>
                  <a:pt x="58039" y="36039"/>
                </a:lnTo>
                <a:lnTo>
                  <a:pt x="51689" y="25157"/>
                </a:lnTo>
                <a:close/>
              </a:path>
              <a:path w="103505" h="409575">
                <a:moveTo>
                  <a:pt x="51689" y="0"/>
                </a:moveTo>
                <a:lnTo>
                  <a:pt x="1778" y="85597"/>
                </a:lnTo>
                <a:lnTo>
                  <a:pt x="0" y="88620"/>
                </a:lnTo>
                <a:lnTo>
                  <a:pt x="1016" y="92519"/>
                </a:lnTo>
                <a:lnTo>
                  <a:pt x="7112" y="96050"/>
                </a:lnTo>
                <a:lnTo>
                  <a:pt x="10922" y="95021"/>
                </a:lnTo>
                <a:lnTo>
                  <a:pt x="45338" y="36039"/>
                </a:lnTo>
                <a:lnTo>
                  <a:pt x="45339" y="12598"/>
                </a:lnTo>
                <a:lnTo>
                  <a:pt x="59034" y="12598"/>
                </a:lnTo>
                <a:lnTo>
                  <a:pt x="51689" y="0"/>
                </a:lnTo>
                <a:close/>
              </a:path>
              <a:path w="103505" h="409575">
                <a:moveTo>
                  <a:pt x="59034" y="12598"/>
                </a:moveTo>
                <a:lnTo>
                  <a:pt x="58039" y="12598"/>
                </a:lnTo>
                <a:lnTo>
                  <a:pt x="58039" y="36039"/>
                </a:lnTo>
                <a:lnTo>
                  <a:pt x="92456" y="95021"/>
                </a:lnTo>
                <a:lnTo>
                  <a:pt x="96266" y="96050"/>
                </a:lnTo>
                <a:lnTo>
                  <a:pt x="102362" y="92519"/>
                </a:lnTo>
                <a:lnTo>
                  <a:pt x="103378" y="88620"/>
                </a:lnTo>
                <a:lnTo>
                  <a:pt x="101600" y="85597"/>
                </a:lnTo>
                <a:lnTo>
                  <a:pt x="59034" y="12598"/>
                </a:lnTo>
                <a:close/>
              </a:path>
              <a:path w="103505" h="409575">
                <a:moveTo>
                  <a:pt x="58039" y="12598"/>
                </a:moveTo>
                <a:lnTo>
                  <a:pt x="45339" y="12598"/>
                </a:lnTo>
                <a:lnTo>
                  <a:pt x="45339" y="36039"/>
                </a:lnTo>
                <a:lnTo>
                  <a:pt x="51689" y="25157"/>
                </a:lnTo>
                <a:lnTo>
                  <a:pt x="46228" y="15798"/>
                </a:lnTo>
                <a:lnTo>
                  <a:pt x="58039" y="15798"/>
                </a:lnTo>
                <a:lnTo>
                  <a:pt x="58039" y="12598"/>
                </a:lnTo>
                <a:close/>
              </a:path>
              <a:path w="103505" h="409575">
                <a:moveTo>
                  <a:pt x="58039" y="15798"/>
                </a:moveTo>
                <a:lnTo>
                  <a:pt x="57150" y="15798"/>
                </a:lnTo>
                <a:lnTo>
                  <a:pt x="51689" y="25157"/>
                </a:lnTo>
                <a:lnTo>
                  <a:pt x="58039" y="36039"/>
                </a:lnTo>
                <a:lnTo>
                  <a:pt x="58039" y="15798"/>
                </a:lnTo>
                <a:close/>
              </a:path>
              <a:path w="103505" h="409575">
                <a:moveTo>
                  <a:pt x="57150" y="15798"/>
                </a:moveTo>
                <a:lnTo>
                  <a:pt x="46228" y="15798"/>
                </a:lnTo>
                <a:lnTo>
                  <a:pt x="51689" y="25157"/>
                </a:lnTo>
                <a:lnTo>
                  <a:pt x="57150" y="15798"/>
                </a:lnTo>
                <a:close/>
              </a:path>
            </a:pathLst>
          </a:custGeom>
          <a:solidFill>
            <a:srgbClr val="000000"/>
          </a:solidFill>
        </p:spPr>
        <p:txBody>
          <a:bodyPr wrap="square" lIns="0" tIns="0" rIns="0" bIns="0" rtlCol="0"/>
          <a:lstStyle/>
          <a:p>
            <a:endParaRPr/>
          </a:p>
        </p:txBody>
      </p:sp>
      <p:sp>
        <p:nvSpPr>
          <p:cNvPr id="16" name="object 16"/>
          <p:cNvSpPr txBox="1"/>
          <p:nvPr/>
        </p:nvSpPr>
        <p:spPr>
          <a:xfrm>
            <a:off x="1928876" y="5630976"/>
            <a:ext cx="970280" cy="208279"/>
          </a:xfrm>
          <a:prstGeom prst="rect">
            <a:avLst/>
          </a:prstGeom>
        </p:spPr>
        <p:txBody>
          <a:bodyPr vert="horz" wrap="square" lIns="0" tIns="12700" rIns="0" bIns="0" rtlCol="0">
            <a:spAutoFit/>
          </a:bodyPr>
          <a:lstStyle/>
          <a:p>
            <a:pPr marL="12700">
              <a:lnSpc>
                <a:spcPct val="100000"/>
              </a:lnSpc>
              <a:spcBef>
                <a:spcPts val="100"/>
              </a:spcBef>
            </a:pPr>
            <a:r>
              <a:rPr sz="1200" b="1" u="sng" dirty="0">
                <a:solidFill>
                  <a:srgbClr val="FF0000"/>
                </a:solidFill>
                <a:uFill>
                  <a:solidFill>
                    <a:srgbClr val="FF0000"/>
                  </a:solidFill>
                </a:uFill>
                <a:latin typeface="Meiryo UI"/>
                <a:cs typeface="Meiryo UI"/>
              </a:rPr>
              <a:t>10%</a:t>
            </a:r>
            <a:r>
              <a:rPr sz="1200" b="1" u="sng" spc="-5" dirty="0">
                <a:solidFill>
                  <a:srgbClr val="FF0000"/>
                </a:solidFill>
                <a:uFill>
                  <a:solidFill>
                    <a:srgbClr val="FF0000"/>
                  </a:solidFill>
                </a:uFill>
                <a:latin typeface="Meiryo UI"/>
                <a:cs typeface="Meiryo UI"/>
              </a:rPr>
              <a:t>に</a:t>
            </a:r>
            <a:r>
              <a:rPr sz="1200" b="1" u="sng" dirty="0">
                <a:solidFill>
                  <a:srgbClr val="FF0000"/>
                </a:solidFill>
                <a:uFill>
                  <a:solidFill>
                    <a:srgbClr val="FF0000"/>
                  </a:solidFill>
                </a:uFill>
                <a:latin typeface="Meiryo UI"/>
                <a:cs typeface="Meiryo UI"/>
              </a:rPr>
              <a:t>引上</a:t>
            </a:r>
            <a:r>
              <a:rPr sz="1200" b="1" u="sng" spc="-10" dirty="0">
                <a:solidFill>
                  <a:srgbClr val="FF0000"/>
                </a:solidFill>
                <a:uFill>
                  <a:solidFill>
                    <a:srgbClr val="FF0000"/>
                  </a:solidFill>
                </a:uFill>
                <a:latin typeface="Meiryo UI"/>
                <a:cs typeface="Meiryo UI"/>
              </a:rPr>
              <a:t>げ</a:t>
            </a:r>
            <a:endParaRPr sz="1200">
              <a:latin typeface="Meiryo UI"/>
              <a:cs typeface="Meiryo UI"/>
            </a:endParaRPr>
          </a:p>
        </p:txBody>
      </p:sp>
      <p:sp>
        <p:nvSpPr>
          <p:cNvPr id="17" name="object 17"/>
          <p:cNvSpPr txBox="1"/>
          <p:nvPr/>
        </p:nvSpPr>
        <p:spPr>
          <a:xfrm>
            <a:off x="1813051" y="6148222"/>
            <a:ext cx="53149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eiryo UI"/>
                <a:cs typeface="Meiryo UI"/>
              </a:rPr>
              <a:t>法人税額</a:t>
            </a:r>
            <a:endParaRPr sz="1000">
              <a:latin typeface="Meiryo UI"/>
              <a:cs typeface="Meiryo UI"/>
            </a:endParaRPr>
          </a:p>
        </p:txBody>
      </p:sp>
      <p:sp>
        <p:nvSpPr>
          <p:cNvPr id="18" name="object 18"/>
          <p:cNvSpPr txBox="1"/>
          <p:nvPr/>
        </p:nvSpPr>
        <p:spPr>
          <a:xfrm>
            <a:off x="1813051" y="6300622"/>
            <a:ext cx="1337945" cy="177800"/>
          </a:xfrm>
          <a:prstGeom prst="rect">
            <a:avLst/>
          </a:prstGeom>
        </p:spPr>
        <p:txBody>
          <a:bodyPr vert="horz" wrap="square" lIns="0" tIns="12065" rIns="0" bIns="0" rtlCol="0">
            <a:spAutoFit/>
          </a:bodyPr>
          <a:lstStyle/>
          <a:p>
            <a:pPr marL="12700">
              <a:lnSpc>
                <a:spcPct val="100000"/>
              </a:lnSpc>
              <a:spcBef>
                <a:spcPts val="95"/>
              </a:spcBef>
              <a:tabLst>
                <a:tab pos="1324610" algn="l"/>
              </a:tabLst>
            </a:pPr>
            <a:r>
              <a:rPr sz="1000" spc="-5" dirty="0">
                <a:latin typeface="Meiryo UI"/>
                <a:cs typeface="Meiryo UI"/>
              </a:rPr>
              <a:t>の</a:t>
            </a:r>
            <a:r>
              <a:rPr sz="1000" u="dash" dirty="0">
                <a:uFill>
                  <a:solidFill>
                    <a:srgbClr val="000000"/>
                  </a:solidFill>
                </a:uFill>
                <a:latin typeface="Meiryo UI"/>
                <a:cs typeface="Meiryo UI"/>
              </a:rPr>
              <a:t>5</a:t>
            </a:r>
            <a:r>
              <a:rPr sz="1000" u="dash" spc="-5" dirty="0">
                <a:uFill>
                  <a:solidFill>
                    <a:srgbClr val="000000"/>
                  </a:solidFill>
                </a:uFill>
                <a:latin typeface="Meiryo UI"/>
                <a:cs typeface="Meiryo UI"/>
              </a:rPr>
              <a:t>%</a:t>
            </a:r>
            <a:r>
              <a:rPr sz="1000" u="dash" dirty="0">
                <a:uFill>
                  <a:solidFill>
                    <a:srgbClr val="000000"/>
                  </a:solidFill>
                </a:uFill>
                <a:latin typeface="Meiryo UI"/>
                <a:cs typeface="Meiryo UI"/>
              </a:rPr>
              <a:t>	</a:t>
            </a:r>
            <a:endParaRPr sz="1000">
              <a:latin typeface="Meiryo UI"/>
              <a:cs typeface="Meiryo UI"/>
            </a:endParaRPr>
          </a:p>
        </p:txBody>
      </p:sp>
      <p:sp>
        <p:nvSpPr>
          <p:cNvPr id="19" name="object 19"/>
          <p:cNvSpPr/>
          <p:nvPr/>
        </p:nvSpPr>
        <p:spPr>
          <a:xfrm>
            <a:off x="1752726" y="4445508"/>
            <a:ext cx="103505" cy="1617980"/>
          </a:xfrm>
          <a:custGeom>
            <a:avLst/>
            <a:gdLst/>
            <a:ahLst/>
            <a:cxnLst/>
            <a:rect l="l" t="t" r="r" b="b"/>
            <a:pathLst>
              <a:path w="103505" h="1617979">
                <a:moveTo>
                  <a:pt x="7112" y="1521714"/>
                </a:moveTo>
                <a:lnTo>
                  <a:pt x="1016" y="1525257"/>
                </a:lnTo>
                <a:lnTo>
                  <a:pt x="0" y="1529143"/>
                </a:lnTo>
                <a:lnTo>
                  <a:pt x="1778" y="1532166"/>
                </a:lnTo>
                <a:lnTo>
                  <a:pt x="51689" y="1617776"/>
                </a:lnTo>
                <a:lnTo>
                  <a:pt x="59026" y="1605191"/>
                </a:lnTo>
                <a:lnTo>
                  <a:pt x="45339" y="1605191"/>
                </a:lnTo>
                <a:lnTo>
                  <a:pt x="45339" y="1581733"/>
                </a:lnTo>
                <a:lnTo>
                  <a:pt x="10922" y="1522742"/>
                </a:lnTo>
                <a:lnTo>
                  <a:pt x="7112" y="1521714"/>
                </a:lnTo>
                <a:close/>
              </a:path>
              <a:path w="103505" h="1617979">
                <a:moveTo>
                  <a:pt x="45339" y="1581733"/>
                </a:moveTo>
                <a:lnTo>
                  <a:pt x="45339" y="1605191"/>
                </a:lnTo>
                <a:lnTo>
                  <a:pt x="58039" y="1605191"/>
                </a:lnTo>
                <a:lnTo>
                  <a:pt x="58039" y="1601978"/>
                </a:lnTo>
                <a:lnTo>
                  <a:pt x="46228" y="1601978"/>
                </a:lnTo>
                <a:lnTo>
                  <a:pt x="51689" y="1592617"/>
                </a:lnTo>
                <a:lnTo>
                  <a:pt x="45339" y="1581733"/>
                </a:lnTo>
                <a:close/>
              </a:path>
              <a:path w="103505" h="1617979">
                <a:moveTo>
                  <a:pt x="96266" y="1521714"/>
                </a:moveTo>
                <a:lnTo>
                  <a:pt x="92456" y="1522742"/>
                </a:lnTo>
                <a:lnTo>
                  <a:pt x="58039" y="1581733"/>
                </a:lnTo>
                <a:lnTo>
                  <a:pt x="58039" y="1605191"/>
                </a:lnTo>
                <a:lnTo>
                  <a:pt x="59026" y="1605191"/>
                </a:lnTo>
                <a:lnTo>
                  <a:pt x="101600" y="1532166"/>
                </a:lnTo>
                <a:lnTo>
                  <a:pt x="103378" y="1529143"/>
                </a:lnTo>
                <a:lnTo>
                  <a:pt x="102362" y="1525257"/>
                </a:lnTo>
                <a:lnTo>
                  <a:pt x="96266" y="1521714"/>
                </a:lnTo>
                <a:close/>
              </a:path>
              <a:path w="103505" h="1617979">
                <a:moveTo>
                  <a:pt x="51688" y="1592617"/>
                </a:moveTo>
                <a:lnTo>
                  <a:pt x="46228" y="1601978"/>
                </a:lnTo>
                <a:lnTo>
                  <a:pt x="57150" y="1601978"/>
                </a:lnTo>
                <a:lnTo>
                  <a:pt x="51688" y="1592617"/>
                </a:lnTo>
                <a:close/>
              </a:path>
              <a:path w="103505" h="1617979">
                <a:moveTo>
                  <a:pt x="58039" y="1581733"/>
                </a:moveTo>
                <a:lnTo>
                  <a:pt x="51688" y="1592617"/>
                </a:lnTo>
                <a:lnTo>
                  <a:pt x="57150" y="1601978"/>
                </a:lnTo>
                <a:lnTo>
                  <a:pt x="58039" y="1601978"/>
                </a:lnTo>
                <a:lnTo>
                  <a:pt x="58039" y="1581733"/>
                </a:lnTo>
                <a:close/>
              </a:path>
              <a:path w="103505" h="1617979">
                <a:moveTo>
                  <a:pt x="51688" y="25109"/>
                </a:moveTo>
                <a:lnTo>
                  <a:pt x="45339" y="35995"/>
                </a:lnTo>
                <a:lnTo>
                  <a:pt x="45339" y="1581733"/>
                </a:lnTo>
                <a:lnTo>
                  <a:pt x="51688" y="1592617"/>
                </a:lnTo>
                <a:lnTo>
                  <a:pt x="58038" y="1581733"/>
                </a:lnTo>
                <a:lnTo>
                  <a:pt x="58039" y="35995"/>
                </a:lnTo>
                <a:lnTo>
                  <a:pt x="51688" y="25109"/>
                </a:lnTo>
                <a:close/>
              </a:path>
              <a:path w="103505" h="1617979">
                <a:moveTo>
                  <a:pt x="51689" y="0"/>
                </a:moveTo>
                <a:lnTo>
                  <a:pt x="0" y="88646"/>
                </a:lnTo>
                <a:lnTo>
                  <a:pt x="1016" y="92456"/>
                </a:lnTo>
                <a:lnTo>
                  <a:pt x="7112" y="96012"/>
                </a:lnTo>
                <a:lnTo>
                  <a:pt x="10922" y="94996"/>
                </a:lnTo>
                <a:lnTo>
                  <a:pt x="45338" y="35995"/>
                </a:lnTo>
                <a:lnTo>
                  <a:pt x="45339" y="12573"/>
                </a:lnTo>
                <a:lnTo>
                  <a:pt x="59020" y="12573"/>
                </a:lnTo>
                <a:lnTo>
                  <a:pt x="51689" y="0"/>
                </a:lnTo>
                <a:close/>
              </a:path>
              <a:path w="103505" h="1617979">
                <a:moveTo>
                  <a:pt x="59020" y="12573"/>
                </a:moveTo>
                <a:lnTo>
                  <a:pt x="58039" y="12573"/>
                </a:lnTo>
                <a:lnTo>
                  <a:pt x="58039" y="35995"/>
                </a:lnTo>
                <a:lnTo>
                  <a:pt x="92456" y="94996"/>
                </a:lnTo>
                <a:lnTo>
                  <a:pt x="96266" y="96012"/>
                </a:lnTo>
                <a:lnTo>
                  <a:pt x="102362" y="92456"/>
                </a:lnTo>
                <a:lnTo>
                  <a:pt x="103378" y="88646"/>
                </a:lnTo>
                <a:lnTo>
                  <a:pt x="59020" y="12573"/>
                </a:lnTo>
                <a:close/>
              </a:path>
              <a:path w="103505" h="1617979">
                <a:moveTo>
                  <a:pt x="58039" y="12573"/>
                </a:moveTo>
                <a:lnTo>
                  <a:pt x="45339" y="12573"/>
                </a:lnTo>
                <a:lnTo>
                  <a:pt x="45339" y="35995"/>
                </a:lnTo>
                <a:lnTo>
                  <a:pt x="51689" y="25109"/>
                </a:lnTo>
                <a:lnTo>
                  <a:pt x="46228" y="15748"/>
                </a:lnTo>
                <a:lnTo>
                  <a:pt x="58039" y="15748"/>
                </a:lnTo>
                <a:lnTo>
                  <a:pt x="58039" y="12573"/>
                </a:lnTo>
                <a:close/>
              </a:path>
              <a:path w="103505" h="1617979">
                <a:moveTo>
                  <a:pt x="58039" y="15748"/>
                </a:moveTo>
                <a:lnTo>
                  <a:pt x="57150" y="15748"/>
                </a:lnTo>
                <a:lnTo>
                  <a:pt x="51688" y="25109"/>
                </a:lnTo>
                <a:lnTo>
                  <a:pt x="58039" y="35995"/>
                </a:lnTo>
                <a:lnTo>
                  <a:pt x="58039" y="15748"/>
                </a:lnTo>
                <a:close/>
              </a:path>
              <a:path w="103505" h="1617979">
                <a:moveTo>
                  <a:pt x="57150" y="15748"/>
                </a:moveTo>
                <a:lnTo>
                  <a:pt x="46228" y="15748"/>
                </a:lnTo>
                <a:lnTo>
                  <a:pt x="51688" y="25109"/>
                </a:lnTo>
                <a:lnTo>
                  <a:pt x="57150" y="15748"/>
                </a:lnTo>
                <a:close/>
              </a:path>
            </a:pathLst>
          </a:custGeom>
          <a:solidFill>
            <a:srgbClr val="000000"/>
          </a:solidFill>
        </p:spPr>
        <p:txBody>
          <a:bodyPr wrap="square" lIns="0" tIns="0" rIns="0" bIns="0" rtlCol="0"/>
          <a:lstStyle/>
          <a:p>
            <a:endParaRPr/>
          </a:p>
        </p:txBody>
      </p:sp>
      <p:sp>
        <p:nvSpPr>
          <p:cNvPr id="20" name="object 20"/>
          <p:cNvSpPr/>
          <p:nvPr/>
        </p:nvSpPr>
        <p:spPr>
          <a:xfrm>
            <a:off x="1752726" y="3759708"/>
            <a:ext cx="103505" cy="647700"/>
          </a:xfrm>
          <a:custGeom>
            <a:avLst/>
            <a:gdLst/>
            <a:ahLst/>
            <a:cxnLst/>
            <a:rect l="l" t="t" r="r" b="b"/>
            <a:pathLst>
              <a:path w="103505" h="647700">
                <a:moveTo>
                  <a:pt x="7112" y="551434"/>
                </a:moveTo>
                <a:lnTo>
                  <a:pt x="1016" y="554990"/>
                </a:lnTo>
                <a:lnTo>
                  <a:pt x="0" y="558927"/>
                </a:lnTo>
                <a:lnTo>
                  <a:pt x="51689" y="647573"/>
                </a:lnTo>
                <a:lnTo>
                  <a:pt x="59094" y="634873"/>
                </a:lnTo>
                <a:lnTo>
                  <a:pt x="45339" y="634873"/>
                </a:lnTo>
                <a:lnTo>
                  <a:pt x="45339" y="611450"/>
                </a:lnTo>
                <a:lnTo>
                  <a:pt x="10922" y="552450"/>
                </a:lnTo>
                <a:lnTo>
                  <a:pt x="7112" y="551434"/>
                </a:lnTo>
                <a:close/>
              </a:path>
              <a:path w="103505" h="647700">
                <a:moveTo>
                  <a:pt x="45339" y="611450"/>
                </a:moveTo>
                <a:lnTo>
                  <a:pt x="45339" y="634873"/>
                </a:lnTo>
                <a:lnTo>
                  <a:pt x="58039" y="634873"/>
                </a:lnTo>
                <a:lnTo>
                  <a:pt x="58039" y="631698"/>
                </a:lnTo>
                <a:lnTo>
                  <a:pt x="46228" y="631698"/>
                </a:lnTo>
                <a:lnTo>
                  <a:pt x="51688" y="622336"/>
                </a:lnTo>
                <a:lnTo>
                  <a:pt x="45339" y="611450"/>
                </a:lnTo>
                <a:close/>
              </a:path>
              <a:path w="103505" h="647700">
                <a:moveTo>
                  <a:pt x="96266" y="551434"/>
                </a:moveTo>
                <a:lnTo>
                  <a:pt x="92456" y="552450"/>
                </a:lnTo>
                <a:lnTo>
                  <a:pt x="58039" y="611450"/>
                </a:lnTo>
                <a:lnTo>
                  <a:pt x="58039" y="634873"/>
                </a:lnTo>
                <a:lnTo>
                  <a:pt x="59094" y="634873"/>
                </a:lnTo>
                <a:lnTo>
                  <a:pt x="103378" y="558927"/>
                </a:lnTo>
                <a:lnTo>
                  <a:pt x="102362" y="554990"/>
                </a:lnTo>
                <a:lnTo>
                  <a:pt x="96266" y="551434"/>
                </a:lnTo>
                <a:close/>
              </a:path>
              <a:path w="103505" h="647700">
                <a:moveTo>
                  <a:pt x="51688" y="622336"/>
                </a:moveTo>
                <a:lnTo>
                  <a:pt x="46228" y="631698"/>
                </a:lnTo>
                <a:lnTo>
                  <a:pt x="57150" y="631698"/>
                </a:lnTo>
                <a:lnTo>
                  <a:pt x="51688" y="622336"/>
                </a:lnTo>
                <a:close/>
              </a:path>
              <a:path w="103505" h="647700">
                <a:moveTo>
                  <a:pt x="58039" y="611450"/>
                </a:moveTo>
                <a:lnTo>
                  <a:pt x="51688" y="622336"/>
                </a:lnTo>
                <a:lnTo>
                  <a:pt x="57150" y="631698"/>
                </a:lnTo>
                <a:lnTo>
                  <a:pt x="58039" y="631698"/>
                </a:lnTo>
                <a:lnTo>
                  <a:pt x="58039" y="611450"/>
                </a:lnTo>
                <a:close/>
              </a:path>
              <a:path w="103505" h="647700">
                <a:moveTo>
                  <a:pt x="51688" y="25109"/>
                </a:moveTo>
                <a:lnTo>
                  <a:pt x="45339" y="35995"/>
                </a:lnTo>
                <a:lnTo>
                  <a:pt x="45339" y="611450"/>
                </a:lnTo>
                <a:lnTo>
                  <a:pt x="51688" y="622336"/>
                </a:lnTo>
                <a:lnTo>
                  <a:pt x="58038" y="611450"/>
                </a:lnTo>
                <a:lnTo>
                  <a:pt x="58039" y="35995"/>
                </a:lnTo>
                <a:lnTo>
                  <a:pt x="51688" y="25109"/>
                </a:lnTo>
                <a:close/>
              </a:path>
              <a:path w="103505" h="647700">
                <a:moveTo>
                  <a:pt x="51689" y="0"/>
                </a:moveTo>
                <a:lnTo>
                  <a:pt x="0" y="88646"/>
                </a:lnTo>
                <a:lnTo>
                  <a:pt x="1016" y="92456"/>
                </a:lnTo>
                <a:lnTo>
                  <a:pt x="7112" y="96012"/>
                </a:lnTo>
                <a:lnTo>
                  <a:pt x="10922" y="94996"/>
                </a:lnTo>
                <a:lnTo>
                  <a:pt x="45338" y="35995"/>
                </a:lnTo>
                <a:lnTo>
                  <a:pt x="45339" y="12573"/>
                </a:lnTo>
                <a:lnTo>
                  <a:pt x="59020" y="12573"/>
                </a:lnTo>
                <a:lnTo>
                  <a:pt x="51689" y="0"/>
                </a:lnTo>
                <a:close/>
              </a:path>
              <a:path w="103505" h="647700">
                <a:moveTo>
                  <a:pt x="59020" y="12573"/>
                </a:moveTo>
                <a:lnTo>
                  <a:pt x="58039" y="12573"/>
                </a:lnTo>
                <a:lnTo>
                  <a:pt x="58039" y="35995"/>
                </a:lnTo>
                <a:lnTo>
                  <a:pt x="92456" y="94996"/>
                </a:lnTo>
                <a:lnTo>
                  <a:pt x="96266" y="96012"/>
                </a:lnTo>
                <a:lnTo>
                  <a:pt x="102362" y="92456"/>
                </a:lnTo>
                <a:lnTo>
                  <a:pt x="103378" y="88646"/>
                </a:lnTo>
                <a:lnTo>
                  <a:pt x="59020" y="12573"/>
                </a:lnTo>
                <a:close/>
              </a:path>
              <a:path w="103505" h="647700">
                <a:moveTo>
                  <a:pt x="58039" y="12573"/>
                </a:moveTo>
                <a:lnTo>
                  <a:pt x="45339" y="12573"/>
                </a:lnTo>
                <a:lnTo>
                  <a:pt x="45339" y="35995"/>
                </a:lnTo>
                <a:lnTo>
                  <a:pt x="51689" y="25109"/>
                </a:lnTo>
                <a:lnTo>
                  <a:pt x="46228" y="15748"/>
                </a:lnTo>
                <a:lnTo>
                  <a:pt x="58039" y="15748"/>
                </a:lnTo>
                <a:lnTo>
                  <a:pt x="58039" y="12573"/>
                </a:lnTo>
                <a:close/>
              </a:path>
              <a:path w="103505" h="647700">
                <a:moveTo>
                  <a:pt x="58039" y="15748"/>
                </a:moveTo>
                <a:lnTo>
                  <a:pt x="57150" y="15748"/>
                </a:lnTo>
                <a:lnTo>
                  <a:pt x="51688" y="25109"/>
                </a:lnTo>
                <a:lnTo>
                  <a:pt x="58039" y="35995"/>
                </a:lnTo>
                <a:lnTo>
                  <a:pt x="58039" y="15748"/>
                </a:lnTo>
                <a:close/>
              </a:path>
              <a:path w="103505" h="647700">
                <a:moveTo>
                  <a:pt x="57150" y="15748"/>
                </a:moveTo>
                <a:lnTo>
                  <a:pt x="46228" y="15748"/>
                </a:lnTo>
                <a:lnTo>
                  <a:pt x="51688" y="25109"/>
                </a:lnTo>
                <a:lnTo>
                  <a:pt x="57150" y="15748"/>
                </a:lnTo>
                <a:close/>
              </a:path>
            </a:pathLst>
          </a:custGeom>
          <a:solidFill>
            <a:srgbClr val="000000"/>
          </a:solidFill>
        </p:spPr>
        <p:txBody>
          <a:bodyPr wrap="square" lIns="0" tIns="0" rIns="0" bIns="0" rtlCol="0"/>
          <a:lstStyle/>
          <a:p>
            <a:endParaRPr/>
          </a:p>
        </p:txBody>
      </p:sp>
      <p:sp>
        <p:nvSpPr>
          <p:cNvPr id="21" name="object 21"/>
          <p:cNvSpPr txBox="1"/>
          <p:nvPr/>
        </p:nvSpPr>
        <p:spPr>
          <a:xfrm>
            <a:off x="1824989" y="3960367"/>
            <a:ext cx="596900" cy="299720"/>
          </a:xfrm>
          <a:prstGeom prst="rect">
            <a:avLst/>
          </a:prstGeom>
        </p:spPr>
        <p:txBody>
          <a:bodyPr vert="horz" wrap="square" lIns="0" tIns="12700" rIns="0" bIns="0" rtlCol="0">
            <a:spAutoFit/>
          </a:bodyPr>
          <a:lstStyle/>
          <a:p>
            <a:pPr marL="12700">
              <a:lnSpc>
                <a:spcPct val="100000"/>
              </a:lnSpc>
              <a:spcBef>
                <a:spcPts val="100"/>
              </a:spcBef>
            </a:pPr>
            <a:r>
              <a:rPr sz="900" dirty="0">
                <a:latin typeface="Meiryo UI"/>
                <a:cs typeface="Meiryo UI"/>
              </a:rPr>
              <a:t>（選択制）</a:t>
            </a:r>
            <a:endParaRPr sz="900">
              <a:latin typeface="Meiryo UI"/>
              <a:cs typeface="Meiryo UI"/>
            </a:endParaRPr>
          </a:p>
          <a:p>
            <a:pPr marL="12700">
              <a:lnSpc>
                <a:spcPct val="100000"/>
              </a:lnSpc>
            </a:pPr>
            <a:r>
              <a:rPr sz="900" dirty="0">
                <a:latin typeface="Meiryo UI"/>
                <a:cs typeface="Meiryo UI"/>
              </a:rPr>
              <a:t>(時限措置)</a:t>
            </a:r>
            <a:endParaRPr sz="900">
              <a:latin typeface="Meiryo UI"/>
              <a:cs typeface="Meiryo UI"/>
            </a:endParaRPr>
          </a:p>
        </p:txBody>
      </p:sp>
      <p:sp>
        <p:nvSpPr>
          <p:cNvPr id="22" name="object 22"/>
          <p:cNvSpPr/>
          <p:nvPr/>
        </p:nvSpPr>
        <p:spPr>
          <a:xfrm>
            <a:off x="153162" y="3772661"/>
            <a:ext cx="739140" cy="641985"/>
          </a:xfrm>
          <a:custGeom>
            <a:avLst/>
            <a:gdLst/>
            <a:ahLst/>
            <a:cxnLst/>
            <a:rect l="l" t="t" r="r" b="b"/>
            <a:pathLst>
              <a:path w="739140" h="641985">
                <a:moveTo>
                  <a:pt x="632206" y="0"/>
                </a:moveTo>
                <a:lnTo>
                  <a:pt x="106934" y="0"/>
                </a:lnTo>
                <a:lnTo>
                  <a:pt x="65311" y="8403"/>
                </a:lnTo>
                <a:lnTo>
                  <a:pt x="31321" y="31321"/>
                </a:lnTo>
                <a:lnTo>
                  <a:pt x="8403" y="65311"/>
                </a:lnTo>
                <a:lnTo>
                  <a:pt x="0" y="106933"/>
                </a:lnTo>
                <a:lnTo>
                  <a:pt x="0" y="534669"/>
                </a:lnTo>
                <a:lnTo>
                  <a:pt x="8403" y="576292"/>
                </a:lnTo>
                <a:lnTo>
                  <a:pt x="31321" y="610282"/>
                </a:lnTo>
                <a:lnTo>
                  <a:pt x="65311" y="633200"/>
                </a:lnTo>
                <a:lnTo>
                  <a:pt x="106934" y="641604"/>
                </a:lnTo>
                <a:lnTo>
                  <a:pt x="632206" y="641604"/>
                </a:lnTo>
                <a:lnTo>
                  <a:pt x="673828" y="633200"/>
                </a:lnTo>
                <a:lnTo>
                  <a:pt x="707818" y="610282"/>
                </a:lnTo>
                <a:lnTo>
                  <a:pt x="730736" y="576292"/>
                </a:lnTo>
                <a:lnTo>
                  <a:pt x="739140" y="534669"/>
                </a:lnTo>
                <a:lnTo>
                  <a:pt x="739140" y="106933"/>
                </a:lnTo>
                <a:lnTo>
                  <a:pt x="730736" y="65311"/>
                </a:lnTo>
                <a:lnTo>
                  <a:pt x="707818" y="31321"/>
                </a:lnTo>
                <a:lnTo>
                  <a:pt x="673828" y="8403"/>
                </a:lnTo>
                <a:lnTo>
                  <a:pt x="632206" y="0"/>
                </a:lnTo>
                <a:close/>
              </a:path>
            </a:pathLst>
          </a:custGeom>
          <a:solidFill>
            <a:srgbClr val="8063A1">
              <a:alpha val="39999"/>
            </a:srgbClr>
          </a:solidFill>
        </p:spPr>
        <p:txBody>
          <a:bodyPr wrap="square" lIns="0" tIns="0" rIns="0" bIns="0" rtlCol="0"/>
          <a:lstStyle/>
          <a:p>
            <a:endParaRPr/>
          </a:p>
        </p:txBody>
      </p:sp>
      <p:sp>
        <p:nvSpPr>
          <p:cNvPr id="23" name="object 23"/>
          <p:cNvSpPr/>
          <p:nvPr/>
        </p:nvSpPr>
        <p:spPr>
          <a:xfrm>
            <a:off x="153162" y="3772661"/>
            <a:ext cx="739140" cy="641985"/>
          </a:xfrm>
          <a:custGeom>
            <a:avLst/>
            <a:gdLst/>
            <a:ahLst/>
            <a:cxnLst/>
            <a:rect l="l" t="t" r="r" b="b"/>
            <a:pathLst>
              <a:path w="739140" h="641985">
                <a:moveTo>
                  <a:pt x="0" y="106933"/>
                </a:moveTo>
                <a:lnTo>
                  <a:pt x="8403" y="65311"/>
                </a:lnTo>
                <a:lnTo>
                  <a:pt x="31321" y="31321"/>
                </a:lnTo>
                <a:lnTo>
                  <a:pt x="65311" y="8403"/>
                </a:lnTo>
                <a:lnTo>
                  <a:pt x="106934" y="0"/>
                </a:lnTo>
                <a:lnTo>
                  <a:pt x="632206" y="0"/>
                </a:lnTo>
                <a:lnTo>
                  <a:pt x="673828" y="8403"/>
                </a:lnTo>
                <a:lnTo>
                  <a:pt x="707818" y="31321"/>
                </a:lnTo>
                <a:lnTo>
                  <a:pt x="730736" y="65311"/>
                </a:lnTo>
                <a:lnTo>
                  <a:pt x="739140" y="106933"/>
                </a:lnTo>
                <a:lnTo>
                  <a:pt x="739140" y="534669"/>
                </a:lnTo>
                <a:lnTo>
                  <a:pt x="730736" y="576292"/>
                </a:lnTo>
                <a:lnTo>
                  <a:pt x="707818" y="610282"/>
                </a:lnTo>
                <a:lnTo>
                  <a:pt x="673828" y="633200"/>
                </a:lnTo>
                <a:lnTo>
                  <a:pt x="632206" y="641604"/>
                </a:lnTo>
                <a:lnTo>
                  <a:pt x="106934" y="641604"/>
                </a:lnTo>
                <a:lnTo>
                  <a:pt x="65311" y="633200"/>
                </a:lnTo>
                <a:lnTo>
                  <a:pt x="31321" y="610282"/>
                </a:lnTo>
                <a:lnTo>
                  <a:pt x="8403" y="576292"/>
                </a:lnTo>
                <a:lnTo>
                  <a:pt x="0" y="534669"/>
                </a:lnTo>
                <a:lnTo>
                  <a:pt x="0" y="106933"/>
                </a:lnTo>
                <a:close/>
              </a:path>
            </a:pathLst>
          </a:custGeom>
          <a:ln w="19812">
            <a:solidFill>
              <a:srgbClr val="403052"/>
            </a:solidFill>
          </a:ln>
        </p:spPr>
        <p:txBody>
          <a:bodyPr wrap="square" lIns="0" tIns="0" rIns="0" bIns="0" rtlCol="0"/>
          <a:lstStyle/>
          <a:p>
            <a:endParaRPr/>
          </a:p>
        </p:txBody>
      </p:sp>
      <p:sp>
        <p:nvSpPr>
          <p:cNvPr id="24" name="object 24"/>
          <p:cNvSpPr txBox="1"/>
          <p:nvPr/>
        </p:nvSpPr>
        <p:spPr>
          <a:xfrm>
            <a:off x="205231" y="3898138"/>
            <a:ext cx="635000" cy="391795"/>
          </a:xfrm>
          <a:prstGeom prst="rect">
            <a:avLst/>
          </a:prstGeom>
        </p:spPr>
        <p:txBody>
          <a:bodyPr vert="horz" wrap="square" lIns="0" tIns="12700" rIns="0" bIns="0" rtlCol="0">
            <a:spAutoFit/>
          </a:bodyPr>
          <a:lstStyle/>
          <a:p>
            <a:pPr algn="ctr">
              <a:lnSpc>
                <a:spcPct val="100000"/>
              </a:lnSpc>
              <a:spcBef>
                <a:spcPts val="100"/>
              </a:spcBef>
            </a:pPr>
            <a:r>
              <a:rPr sz="1200" b="1" spc="-5" dirty="0">
                <a:latin typeface="Meiryo UI"/>
                <a:cs typeface="Meiryo UI"/>
              </a:rPr>
              <a:t>(C)</a:t>
            </a:r>
            <a:endParaRPr sz="1200">
              <a:latin typeface="Meiryo UI"/>
              <a:cs typeface="Meiryo UI"/>
            </a:endParaRPr>
          </a:p>
          <a:p>
            <a:pPr algn="ctr">
              <a:lnSpc>
                <a:spcPct val="100000"/>
              </a:lnSpc>
            </a:pPr>
            <a:r>
              <a:rPr sz="1200" b="1" spc="-5" dirty="0">
                <a:latin typeface="Meiryo UI"/>
                <a:cs typeface="Meiryo UI"/>
              </a:rPr>
              <a:t>高水準型</a:t>
            </a:r>
            <a:endParaRPr sz="1200">
              <a:latin typeface="Meiryo UI"/>
              <a:cs typeface="Meiryo UI"/>
            </a:endParaRPr>
          </a:p>
        </p:txBody>
      </p:sp>
      <p:sp>
        <p:nvSpPr>
          <p:cNvPr id="25" name="object 25"/>
          <p:cNvSpPr/>
          <p:nvPr/>
        </p:nvSpPr>
        <p:spPr>
          <a:xfrm>
            <a:off x="953261" y="3765041"/>
            <a:ext cx="739140" cy="641985"/>
          </a:xfrm>
          <a:custGeom>
            <a:avLst/>
            <a:gdLst/>
            <a:ahLst/>
            <a:cxnLst/>
            <a:rect l="l" t="t" r="r" b="b"/>
            <a:pathLst>
              <a:path w="739139" h="641985">
                <a:moveTo>
                  <a:pt x="632206" y="0"/>
                </a:moveTo>
                <a:lnTo>
                  <a:pt x="106934" y="0"/>
                </a:lnTo>
                <a:lnTo>
                  <a:pt x="65311" y="8403"/>
                </a:lnTo>
                <a:lnTo>
                  <a:pt x="31321" y="31321"/>
                </a:lnTo>
                <a:lnTo>
                  <a:pt x="8403" y="65311"/>
                </a:lnTo>
                <a:lnTo>
                  <a:pt x="0" y="106933"/>
                </a:lnTo>
                <a:lnTo>
                  <a:pt x="0" y="534669"/>
                </a:lnTo>
                <a:lnTo>
                  <a:pt x="8403" y="576292"/>
                </a:lnTo>
                <a:lnTo>
                  <a:pt x="31321" y="610282"/>
                </a:lnTo>
                <a:lnTo>
                  <a:pt x="65311" y="633200"/>
                </a:lnTo>
                <a:lnTo>
                  <a:pt x="106934" y="641603"/>
                </a:lnTo>
                <a:lnTo>
                  <a:pt x="632206" y="641603"/>
                </a:lnTo>
                <a:lnTo>
                  <a:pt x="673828" y="633200"/>
                </a:lnTo>
                <a:lnTo>
                  <a:pt x="707818" y="610282"/>
                </a:lnTo>
                <a:lnTo>
                  <a:pt x="730736" y="576292"/>
                </a:lnTo>
                <a:lnTo>
                  <a:pt x="739139" y="534669"/>
                </a:lnTo>
                <a:lnTo>
                  <a:pt x="739139" y="106933"/>
                </a:lnTo>
                <a:lnTo>
                  <a:pt x="730736" y="65311"/>
                </a:lnTo>
                <a:lnTo>
                  <a:pt x="707818" y="31321"/>
                </a:lnTo>
                <a:lnTo>
                  <a:pt x="673828" y="8403"/>
                </a:lnTo>
                <a:lnTo>
                  <a:pt x="632206" y="0"/>
                </a:lnTo>
                <a:close/>
              </a:path>
            </a:pathLst>
          </a:custGeom>
          <a:solidFill>
            <a:srgbClr val="FFFF00">
              <a:alpha val="39999"/>
            </a:srgbClr>
          </a:solidFill>
        </p:spPr>
        <p:txBody>
          <a:bodyPr wrap="square" lIns="0" tIns="0" rIns="0" bIns="0" rtlCol="0"/>
          <a:lstStyle/>
          <a:p>
            <a:endParaRPr/>
          </a:p>
        </p:txBody>
      </p:sp>
      <p:sp>
        <p:nvSpPr>
          <p:cNvPr id="26" name="object 26"/>
          <p:cNvSpPr/>
          <p:nvPr/>
        </p:nvSpPr>
        <p:spPr>
          <a:xfrm>
            <a:off x="953261" y="3765041"/>
            <a:ext cx="739140" cy="641985"/>
          </a:xfrm>
          <a:custGeom>
            <a:avLst/>
            <a:gdLst/>
            <a:ahLst/>
            <a:cxnLst/>
            <a:rect l="l" t="t" r="r" b="b"/>
            <a:pathLst>
              <a:path w="739139" h="641985">
                <a:moveTo>
                  <a:pt x="0" y="106933"/>
                </a:moveTo>
                <a:lnTo>
                  <a:pt x="8403" y="65311"/>
                </a:lnTo>
                <a:lnTo>
                  <a:pt x="31321" y="31321"/>
                </a:lnTo>
                <a:lnTo>
                  <a:pt x="65311" y="8403"/>
                </a:lnTo>
                <a:lnTo>
                  <a:pt x="106934" y="0"/>
                </a:lnTo>
                <a:lnTo>
                  <a:pt x="632206" y="0"/>
                </a:lnTo>
                <a:lnTo>
                  <a:pt x="673828" y="8403"/>
                </a:lnTo>
                <a:lnTo>
                  <a:pt x="707818" y="31321"/>
                </a:lnTo>
                <a:lnTo>
                  <a:pt x="730736" y="65311"/>
                </a:lnTo>
                <a:lnTo>
                  <a:pt x="739139" y="106933"/>
                </a:lnTo>
                <a:lnTo>
                  <a:pt x="739139" y="534669"/>
                </a:lnTo>
                <a:lnTo>
                  <a:pt x="730736" y="576292"/>
                </a:lnTo>
                <a:lnTo>
                  <a:pt x="707818" y="610282"/>
                </a:lnTo>
                <a:lnTo>
                  <a:pt x="673828" y="633200"/>
                </a:lnTo>
                <a:lnTo>
                  <a:pt x="632206" y="641603"/>
                </a:lnTo>
                <a:lnTo>
                  <a:pt x="106934" y="641603"/>
                </a:lnTo>
                <a:lnTo>
                  <a:pt x="65311" y="633200"/>
                </a:lnTo>
                <a:lnTo>
                  <a:pt x="31321" y="610282"/>
                </a:lnTo>
                <a:lnTo>
                  <a:pt x="8403" y="576292"/>
                </a:lnTo>
                <a:lnTo>
                  <a:pt x="0" y="534669"/>
                </a:lnTo>
                <a:lnTo>
                  <a:pt x="0" y="106933"/>
                </a:lnTo>
                <a:close/>
              </a:path>
            </a:pathLst>
          </a:custGeom>
          <a:ln w="19812">
            <a:solidFill>
              <a:srgbClr val="FFBD3B"/>
            </a:solidFill>
          </a:ln>
        </p:spPr>
        <p:txBody>
          <a:bodyPr wrap="square" lIns="0" tIns="0" rIns="0" bIns="0" rtlCol="0"/>
          <a:lstStyle/>
          <a:p>
            <a:endParaRPr/>
          </a:p>
        </p:txBody>
      </p:sp>
      <p:sp>
        <p:nvSpPr>
          <p:cNvPr id="27" name="object 27"/>
          <p:cNvSpPr txBox="1"/>
          <p:nvPr/>
        </p:nvSpPr>
        <p:spPr>
          <a:xfrm>
            <a:off x="991311" y="3760089"/>
            <a:ext cx="690245" cy="551815"/>
          </a:xfrm>
          <a:prstGeom prst="rect">
            <a:avLst/>
          </a:prstGeom>
        </p:spPr>
        <p:txBody>
          <a:bodyPr vert="horz" wrap="square" lIns="0" tIns="12700" rIns="0" bIns="0" rtlCol="0">
            <a:spAutoFit/>
          </a:bodyPr>
          <a:lstStyle/>
          <a:p>
            <a:pPr marL="178435">
              <a:lnSpc>
                <a:spcPct val="100000"/>
              </a:lnSpc>
              <a:spcBef>
                <a:spcPts val="100"/>
              </a:spcBef>
            </a:pPr>
            <a:r>
              <a:rPr sz="1200" b="1" spc="-10" dirty="0">
                <a:latin typeface="Calibri"/>
                <a:cs typeface="Calibri"/>
              </a:rPr>
              <a:t>(A’-1)</a:t>
            </a:r>
            <a:endParaRPr sz="1200">
              <a:latin typeface="Calibri"/>
              <a:cs typeface="Calibri"/>
            </a:endParaRPr>
          </a:p>
          <a:p>
            <a:pPr marL="12700" marR="5080">
              <a:lnSpc>
                <a:spcPct val="100000"/>
              </a:lnSpc>
              <a:spcBef>
                <a:spcPts val="60"/>
              </a:spcBef>
            </a:pPr>
            <a:r>
              <a:rPr sz="1100" b="1" dirty="0">
                <a:latin typeface="Meiryo UI"/>
                <a:cs typeface="Meiryo UI"/>
              </a:rPr>
              <a:t>控除上限 上乗せ</a:t>
            </a:r>
            <a:r>
              <a:rPr sz="700" spc="-5" dirty="0">
                <a:latin typeface="Meiryo UI"/>
                <a:cs typeface="Meiryo UI"/>
              </a:rPr>
              <a:t>（※）</a:t>
            </a:r>
            <a:endParaRPr sz="700">
              <a:latin typeface="Meiryo UI"/>
              <a:cs typeface="Meiryo UI"/>
            </a:endParaRPr>
          </a:p>
        </p:txBody>
      </p:sp>
      <p:sp>
        <p:nvSpPr>
          <p:cNvPr id="28" name="object 28"/>
          <p:cNvSpPr/>
          <p:nvPr/>
        </p:nvSpPr>
        <p:spPr>
          <a:xfrm>
            <a:off x="153162" y="4482846"/>
            <a:ext cx="1571625" cy="1606550"/>
          </a:xfrm>
          <a:custGeom>
            <a:avLst/>
            <a:gdLst/>
            <a:ahLst/>
            <a:cxnLst/>
            <a:rect l="l" t="t" r="r" b="b"/>
            <a:pathLst>
              <a:path w="1571625" h="1606550">
                <a:moveTo>
                  <a:pt x="1309370" y="0"/>
                </a:moveTo>
                <a:lnTo>
                  <a:pt x="261873" y="0"/>
                </a:lnTo>
                <a:lnTo>
                  <a:pt x="214802" y="4218"/>
                </a:lnTo>
                <a:lnTo>
                  <a:pt x="170498" y="16380"/>
                </a:lnTo>
                <a:lnTo>
                  <a:pt x="129701" y="35748"/>
                </a:lnTo>
                <a:lnTo>
                  <a:pt x="93152" y="61581"/>
                </a:lnTo>
                <a:lnTo>
                  <a:pt x="61589" y="93142"/>
                </a:lnTo>
                <a:lnTo>
                  <a:pt x="35753" y="129690"/>
                </a:lnTo>
                <a:lnTo>
                  <a:pt x="16383" y="170488"/>
                </a:lnTo>
                <a:lnTo>
                  <a:pt x="4219" y="214795"/>
                </a:lnTo>
                <a:lnTo>
                  <a:pt x="0" y="261873"/>
                </a:lnTo>
                <a:lnTo>
                  <a:pt x="0" y="1344421"/>
                </a:lnTo>
                <a:lnTo>
                  <a:pt x="4219" y="1391493"/>
                </a:lnTo>
                <a:lnTo>
                  <a:pt x="16383" y="1435797"/>
                </a:lnTo>
                <a:lnTo>
                  <a:pt x="35753" y="1476594"/>
                </a:lnTo>
                <a:lnTo>
                  <a:pt x="61589" y="1513143"/>
                </a:lnTo>
                <a:lnTo>
                  <a:pt x="93152" y="1544706"/>
                </a:lnTo>
                <a:lnTo>
                  <a:pt x="129701" y="1570542"/>
                </a:lnTo>
                <a:lnTo>
                  <a:pt x="170498" y="1589912"/>
                </a:lnTo>
                <a:lnTo>
                  <a:pt x="214802" y="1602076"/>
                </a:lnTo>
                <a:lnTo>
                  <a:pt x="261873" y="1606295"/>
                </a:lnTo>
                <a:lnTo>
                  <a:pt x="1309370" y="1606295"/>
                </a:lnTo>
                <a:lnTo>
                  <a:pt x="1356448" y="1602076"/>
                </a:lnTo>
                <a:lnTo>
                  <a:pt x="1400755" y="1589912"/>
                </a:lnTo>
                <a:lnTo>
                  <a:pt x="1441553" y="1570542"/>
                </a:lnTo>
                <a:lnTo>
                  <a:pt x="1478101" y="1544706"/>
                </a:lnTo>
                <a:lnTo>
                  <a:pt x="1509662" y="1513143"/>
                </a:lnTo>
                <a:lnTo>
                  <a:pt x="1535495" y="1476594"/>
                </a:lnTo>
                <a:lnTo>
                  <a:pt x="1554863" y="1435797"/>
                </a:lnTo>
                <a:lnTo>
                  <a:pt x="1567025" y="1391493"/>
                </a:lnTo>
                <a:lnTo>
                  <a:pt x="1571244" y="1344421"/>
                </a:lnTo>
                <a:lnTo>
                  <a:pt x="1571244" y="261873"/>
                </a:lnTo>
                <a:lnTo>
                  <a:pt x="1567025" y="214795"/>
                </a:lnTo>
                <a:lnTo>
                  <a:pt x="1554863" y="170488"/>
                </a:lnTo>
                <a:lnTo>
                  <a:pt x="1535495" y="129690"/>
                </a:lnTo>
                <a:lnTo>
                  <a:pt x="1509662" y="93142"/>
                </a:lnTo>
                <a:lnTo>
                  <a:pt x="1478101" y="61581"/>
                </a:lnTo>
                <a:lnTo>
                  <a:pt x="1441553" y="35748"/>
                </a:lnTo>
                <a:lnTo>
                  <a:pt x="1400755" y="16380"/>
                </a:lnTo>
                <a:lnTo>
                  <a:pt x="1356448" y="4218"/>
                </a:lnTo>
                <a:lnTo>
                  <a:pt x="1309370" y="0"/>
                </a:lnTo>
                <a:close/>
              </a:path>
            </a:pathLst>
          </a:custGeom>
          <a:solidFill>
            <a:srgbClr val="FFFF00">
              <a:alpha val="39999"/>
            </a:srgbClr>
          </a:solidFill>
        </p:spPr>
        <p:txBody>
          <a:bodyPr wrap="square" lIns="0" tIns="0" rIns="0" bIns="0" rtlCol="0"/>
          <a:lstStyle/>
          <a:p>
            <a:endParaRPr/>
          </a:p>
        </p:txBody>
      </p:sp>
      <p:sp>
        <p:nvSpPr>
          <p:cNvPr id="29" name="object 29"/>
          <p:cNvSpPr/>
          <p:nvPr/>
        </p:nvSpPr>
        <p:spPr>
          <a:xfrm>
            <a:off x="153162" y="4482846"/>
            <a:ext cx="1571625" cy="1606550"/>
          </a:xfrm>
          <a:custGeom>
            <a:avLst/>
            <a:gdLst/>
            <a:ahLst/>
            <a:cxnLst/>
            <a:rect l="l" t="t" r="r" b="b"/>
            <a:pathLst>
              <a:path w="1571625" h="1606550">
                <a:moveTo>
                  <a:pt x="0" y="261873"/>
                </a:moveTo>
                <a:lnTo>
                  <a:pt x="4219" y="214795"/>
                </a:lnTo>
                <a:lnTo>
                  <a:pt x="16383" y="170488"/>
                </a:lnTo>
                <a:lnTo>
                  <a:pt x="35753" y="129690"/>
                </a:lnTo>
                <a:lnTo>
                  <a:pt x="61589" y="93142"/>
                </a:lnTo>
                <a:lnTo>
                  <a:pt x="93152" y="61581"/>
                </a:lnTo>
                <a:lnTo>
                  <a:pt x="129701" y="35748"/>
                </a:lnTo>
                <a:lnTo>
                  <a:pt x="170498" y="16380"/>
                </a:lnTo>
                <a:lnTo>
                  <a:pt x="214802" y="4218"/>
                </a:lnTo>
                <a:lnTo>
                  <a:pt x="261873" y="0"/>
                </a:lnTo>
                <a:lnTo>
                  <a:pt x="1309370" y="0"/>
                </a:lnTo>
                <a:lnTo>
                  <a:pt x="1356448" y="4218"/>
                </a:lnTo>
                <a:lnTo>
                  <a:pt x="1400755" y="16380"/>
                </a:lnTo>
                <a:lnTo>
                  <a:pt x="1441553" y="35748"/>
                </a:lnTo>
                <a:lnTo>
                  <a:pt x="1478101" y="61581"/>
                </a:lnTo>
                <a:lnTo>
                  <a:pt x="1509662" y="93142"/>
                </a:lnTo>
                <a:lnTo>
                  <a:pt x="1535495" y="129690"/>
                </a:lnTo>
                <a:lnTo>
                  <a:pt x="1554863" y="170488"/>
                </a:lnTo>
                <a:lnTo>
                  <a:pt x="1567025" y="214795"/>
                </a:lnTo>
                <a:lnTo>
                  <a:pt x="1571244" y="261873"/>
                </a:lnTo>
                <a:lnTo>
                  <a:pt x="1571244" y="1344421"/>
                </a:lnTo>
                <a:lnTo>
                  <a:pt x="1567025" y="1391493"/>
                </a:lnTo>
                <a:lnTo>
                  <a:pt x="1554863" y="1435797"/>
                </a:lnTo>
                <a:lnTo>
                  <a:pt x="1535495" y="1476594"/>
                </a:lnTo>
                <a:lnTo>
                  <a:pt x="1509662" y="1513143"/>
                </a:lnTo>
                <a:lnTo>
                  <a:pt x="1478101" y="1544706"/>
                </a:lnTo>
                <a:lnTo>
                  <a:pt x="1441553" y="1570542"/>
                </a:lnTo>
                <a:lnTo>
                  <a:pt x="1400755" y="1589912"/>
                </a:lnTo>
                <a:lnTo>
                  <a:pt x="1356448" y="1602076"/>
                </a:lnTo>
                <a:lnTo>
                  <a:pt x="1309370" y="1606295"/>
                </a:lnTo>
                <a:lnTo>
                  <a:pt x="261873" y="1606295"/>
                </a:lnTo>
                <a:lnTo>
                  <a:pt x="214802" y="1602076"/>
                </a:lnTo>
                <a:lnTo>
                  <a:pt x="170498" y="1589912"/>
                </a:lnTo>
                <a:lnTo>
                  <a:pt x="129701" y="1570542"/>
                </a:lnTo>
                <a:lnTo>
                  <a:pt x="93152" y="1544706"/>
                </a:lnTo>
                <a:lnTo>
                  <a:pt x="61589" y="1513143"/>
                </a:lnTo>
                <a:lnTo>
                  <a:pt x="35753" y="1476594"/>
                </a:lnTo>
                <a:lnTo>
                  <a:pt x="16383" y="1435797"/>
                </a:lnTo>
                <a:lnTo>
                  <a:pt x="4219" y="1391493"/>
                </a:lnTo>
                <a:lnTo>
                  <a:pt x="0" y="1344421"/>
                </a:lnTo>
                <a:lnTo>
                  <a:pt x="0" y="261873"/>
                </a:lnTo>
                <a:close/>
              </a:path>
            </a:pathLst>
          </a:custGeom>
          <a:ln w="19812">
            <a:solidFill>
              <a:srgbClr val="FFBD3B"/>
            </a:solidFill>
          </a:ln>
        </p:spPr>
        <p:txBody>
          <a:bodyPr wrap="square" lIns="0" tIns="0" rIns="0" bIns="0" rtlCol="0"/>
          <a:lstStyle/>
          <a:p>
            <a:endParaRPr/>
          </a:p>
        </p:txBody>
      </p:sp>
      <p:sp>
        <p:nvSpPr>
          <p:cNvPr id="30" name="object 30"/>
          <p:cNvSpPr txBox="1"/>
          <p:nvPr/>
        </p:nvSpPr>
        <p:spPr>
          <a:xfrm>
            <a:off x="451815" y="4862576"/>
            <a:ext cx="97028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a:cs typeface="Meiryo UI"/>
              </a:rPr>
              <a:t>(A-1)</a:t>
            </a:r>
            <a:r>
              <a:rPr sz="1200" b="1" spc="-75" dirty="0">
                <a:latin typeface="Meiryo UI"/>
                <a:cs typeface="Meiryo UI"/>
              </a:rPr>
              <a:t> </a:t>
            </a:r>
            <a:r>
              <a:rPr sz="1200" b="1" dirty="0">
                <a:latin typeface="Meiryo UI"/>
                <a:cs typeface="Meiryo UI"/>
              </a:rPr>
              <a:t>総額型</a:t>
            </a:r>
            <a:endParaRPr sz="1200">
              <a:latin typeface="Meiryo UI"/>
              <a:cs typeface="Meiryo UI"/>
            </a:endParaRPr>
          </a:p>
        </p:txBody>
      </p:sp>
      <p:sp>
        <p:nvSpPr>
          <p:cNvPr id="31" name="object 31"/>
          <p:cNvSpPr txBox="1"/>
          <p:nvPr/>
        </p:nvSpPr>
        <p:spPr>
          <a:xfrm>
            <a:off x="544779" y="5228335"/>
            <a:ext cx="784860" cy="482600"/>
          </a:xfrm>
          <a:prstGeom prst="rect">
            <a:avLst/>
          </a:prstGeom>
        </p:spPr>
        <p:txBody>
          <a:bodyPr vert="horz" wrap="square" lIns="0" tIns="12065" rIns="0" bIns="0" rtlCol="0">
            <a:spAutoFit/>
          </a:bodyPr>
          <a:lstStyle/>
          <a:p>
            <a:pPr marL="210820">
              <a:lnSpc>
                <a:spcPct val="100000"/>
              </a:lnSpc>
              <a:spcBef>
                <a:spcPts val="95"/>
              </a:spcBef>
            </a:pPr>
            <a:r>
              <a:rPr sz="1000" b="1" spc="-10" dirty="0">
                <a:latin typeface="Meiryo UI"/>
                <a:cs typeface="Meiryo UI"/>
              </a:rPr>
              <a:t>(A-2)</a:t>
            </a:r>
            <a:endParaRPr sz="1000">
              <a:latin typeface="Meiryo UI"/>
              <a:cs typeface="Meiryo UI"/>
            </a:endParaRPr>
          </a:p>
          <a:p>
            <a:pPr marL="12700" marR="5080" algn="ctr">
              <a:lnSpc>
                <a:spcPct val="100000"/>
              </a:lnSpc>
            </a:pPr>
            <a:r>
              <a:rPr sz="1000" b="1" spc="-5" dirty="0">
                <a:latin typeface="Meiryo UI"/>
                <a:cs typeface="Meiryo UI"/>
              </a:rPr>
              <a:t>中小企業技術 基盤強化税制</a:t>
            </a:r>
            <a:endParaRPr sz="1000">
              <a:latin typeface="Meiryo UI"/>
              <a:cs typeface="Meiryo UI"/>
            </a:endParaRPr>
          </a:p>
        </p:txBody>
      </p:sp>
      <p:sp>
        <p:nvSpPr>
          <p:cNvPr id="32" name="object 32"/>
          <p:cNvSpPr/>
          <p:nvPr/>
        </p:nvSpPr>
        <p:spPr>
          <a:xfrm>
            <a:off x="153162" y="6160770"/>
            <a:ext cx="1571625" cy="320040"/>
          </a:xfrm>
          <a:custGeom>
            <a:avLst/>
            <a:gdLst/>
            <a:ahLst/>
            <a:cxnLst/>
            <a:rect l="l" t="t" r="r" b="b"/>
            <a:pathLst>
              <a:path w="1571625" h="320039">
                <a:moveTo>
                  <a:pt x="1517904" y="0"/>
                </a:moveTo>
                <a:lnTo>
                  <a:pt x="53340" y="0"/>
                </a:lnTo>
                <a:lnTo>
                  <a:pt x="32575" y="4190"/>
                </a:lnTo>
                <a:lnTo>
                  <a:pt x="15621" y="15620"/>
                </a:lnTo>
                <a:lnTo>
                  <a:pt x="4191" y="32575"/>
                </a:lnTo>
                <a:lnTo>
                  <a:pt x="0" y="53339"/>
                </a:lnTo>
                <a:lnTo>
                  <a:pt x="0" y="266699"/>
                </a:lnTo>
                <a:lnTo>
                  <a:pt x="4190" y="287464"/>
                </a:lnTo>
                <a:lnTo>
                  <a:pt x="15620" y="304418"/>
                </a:lnTo>
                <a:lnTo>
                  <a:pt x="32575" y="315848"/>
                </a:lnTo>
                <a:lnTo>
                  <a:pt x="53340" y="320039"/>
                </a:lnTo>
                <a:lnTo>
                  <a:pt x="1517904" y="320039"/>
                </a:lnTo>
                <a:lnTo>
                  <a:pt x="1538668" y="315848"/>
                </a:lnTo>
                <a:lnTo>
                  <a:pt x="1555622" y="304418"/>
                </a:lnTo>
                <a:lnTo>
                  <a:pt x="1567052" y="287464"/>
                </a:lnTo>
                <a:lnTo>
                  <a:pt x="1571244" y="266699"/>
                </a:lnTo>
                <a:lnTo>
                  <a:pt x="1571244" y="53339"/>
                </a:lnTo>
                <a:lnTo>
                  <a:pt x="1567053" y="32575"/>
                </a:lnTo>
                <a:lnTo>
                  <a:pt x="1555623" y="15620"/>
                </a:lnTo>
                <a:lnTo>
                  <a:pt x="1538668" y="4190"/>
                </a:lnTo>
                <a:lnTo>
                  <a:pt x="1517904" y="0"/>
                </a:lnTo>
                <a:close/>
              </a:path>
            </a:pathLst>
          </a:custGeom>
          <a:solidFill>
            <a:srgbClr val="DCE6F1"/>
          </a:solidFill>
        </p:spPr>
        <p:txBody>
          <a:bodyPr wrap="square" lIns="0" tIns="0" rIns="0" bIns="0" rtlCol="0"/>
          <a:lstStyle/>
          <a:p>
            <a:endParaRPr/>
          </a:p>
        </p:txBody>
      </p:sp>
      <p:sp>
        <p:nvSpPr>
          <p:cNvPr id="33" name="object 33"/>
          <p:cNvSpPr/>
          <p:nvPr/>
        </p:nvSpPr>
        <p:spPr>
          <a:xfrm>
            <a:off x="153162" y="6160770"/>
            <a:ext cx="1571625" cy="320040"/>
          </a:xfrm>
          <a:custGeom>
            <a:avLst/>
            <a:gdLst/>
            <a:ahLst/>
            <a:cxnLst/>
            <a:rect l="l" t="t" r="r" b="b"/>
            <a:pathLst>
              <a:path w="1571625" h="320039">
                <a:moveTo>
                  <a:pt x="0" y="53339"/>
                </a:moveTo>
                <a:lnTo>
                  <a:pt x="4191" y="32575"/>
                </a:lnTo>
                <a:lnTo>
                  <a:pt x="15621" y="15620"/>
                </a:lnTo>
                <a:lnTo>
                  <a:pt x="32575" y="4190"/>
                </a:lnTo>
                <a:lnTo>
                  <a:pt x="53340" y="0"/>
                </a:lnTo>
                <a:lnTo>
                  <a:pt x="1517904" y="0"/>
                </a:lnTo>
                <a:lnTo>
                  <a:pt x="1538668" y="4190"/>
                </a:lnTo>
                <a:lnTo>
                  <a:pt x="1555623" y="15620"/>
                </a:lnTo>
                <a:lnTo>
                  <a:pt x="1567053" y="32575"/>
                </a:lnTo>
                <a:lnTo>
                  <a:pt x="1571244" y="53339"/>
                </a:lnTo>
                <a:lnTo>
                  <a:pt x="1571244" y="266699"/>
                </a:lnTo>
                <a:lnTo>
                  <a:pt x="1567052" y="287464"/>
                </a:lnTo>
                <a:lnTo>
                  <a:pt x="1555622" y="304418"/>
                </a:lnTo>
                <a:lnTo>
                  <a:pt x="1538668" y="315848"/>
                </a:lnTo>
                <a:lnTo>
                  <a:pt x="1517904" y="320039"/>
                </a:lnTo>
                <a:lnTo>
                  <a:pt x="53340" y="320039"/>
                </a:lnTo>
                <a:lnTo>
                  <a:pt x="32575" y="315848"/>
                </a:lnTo>
                <a:lnTo>
                  <a:pt x="15620" y="304418"/>
                </a:lnTo>
                <a:lnTo>
                  <a:pt x="4190" y="287464"/>
                </a:lnTo>
                <a:lnTo>
                  <a:pt x="0" y="266699"/>
                </a:lnTo>
                <a:lnTo>
                  <a:pt x="0" y="53339"/>
                </a:lnTo>
                <a:close/>
              </a:path>
            </a:pathLst>
          </a:custGeom>
          <a:ln w="19811">
            <a:solidFill>
              <a:srgbClr val="4F81BC"/>
            </a:solidFill>
          </a:ln>
        </p:spPr>
        <p:txBody>
          <a:bodyPr wrap="square" lIns="0" tIns="0" rIns="0" bIns="0" rtlCol="0"/>
          <a:lstStyle/>
          <a:p>
            <a:endParaRPr/>
          </a:p>
        </p:txBody>
      </p:sp>
      <p:sp>
        <p:nvSpPr>
          <p:cNvPr id="34" name="object 34"/>
          <p:cNvSpPr txBox="1"/>
          <p:nvPr/>
        </p:nvSpPr>
        <p:spPr>
          <a:xfrm>
            <a:off x="149758" y="6217411"/>
            <a:ext cx="157988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a:cs typeface="Meiryo UI"/>
              </a:rPr>
              <a:t>(B)</a:t>
            </a:r>
            <a:r>
              <a:rPr sz="1200" b="1" spc="-155" dirty="0">
                <a:latin typeface="Meiryo UI"/>
                <a:cs typeface="Meiryo UI"/>
              </a:rPr>
              <a:t>オ</a:t>
            </a:r>
            <a:r>
              <a:rPr sz="1200" b="1" spc="-160" dirty="0">
                <a:latin typeface="Meiryo UI"/>
                <a:cs typeface="Meiryo UI"/>
              </a:rPr>
              <a:t>ー</a:t>
            </a:r>
            <a:r>
              <a:rPr sz="1200" b="1" spc="-165" dirty="0">
                <a:latin typeface="Meiryo UI"/>
                <a:cs typeface="Meiryo UI"/>
              </a:rPr>
              <a:t>プ</a:t>
            </a:r>
            <a:r>
              <a:rPr sz="1200" b="1" spc="-155" dirty="0">
                <a:latin typeface="Meiryo UI"/>
                <a:cs typeface="Meiryo UI"/>
              </a:rPr>
              <a:t>ン</a:t>
            </a:r>
            <a:r>
              <a:rPr sz="1200" b="1" spc="-160" dirty="0">
                <a:latin typeface="Meiryo UI"/>
                <a:cs typeface="Meiryo UI"/>
              </a:rPr>
              <a:t>イ</a:t>
            </a:r>
            <a:r>
              <a:rPr sz="1200" b="1" spc="-165" dirty="0">
                <a:latin typeface="Meiryo UI"/>
                <a:cs typeface="Meiryo UI"/>
              </a:rPr>
              <a:t>ノ</a:t>
            </a:r>
            <a:r>
              <a:rPr sz="1200" b="1" spc="-145" dirty="0">
                <a:latin typeface="Meiryo UI"/>
                <a:cs typeface="Meiryo UI"/>
              </a:rPr>
              <a:t>ベ</a:t>
            </a:r>
            <a:r>
              <a:rPr sz="1200" b="1" spc="-160" dirty="0">
                <a:latin typeface="Meiryo UI"/>
                <a:cs typeface="Meiryo UI"/>
              </a:rPr>
              <a:t>ー</a:t>
            </a:r>
            <a:r>
              <a:rPr sz="1200" b="1" spc="-155" dirty="0">
                <a:latin typeface="Meiryo UI"/>
                <a:cs typeface="Meiryo UI"/>
              </a:rPr>
              <a:t>ショ</a:t>
            </a:r>
            <a:r>
              <a:rPr sz="1200" b="1" dirty="0">
                <a:latin typeface="Meiryo UI"/>
                <a:cs typeface="Meiryo UI"/>
              </a:rPr>
              <a:t>ン型</a:t>
            </a:r>
            <a:endParaRPr sz="1200">
              <a:latin typeface="Meiryo UI"/>
              <a:cs typeface="Meiryo UI"/>
            </a:endParaRPr>
          </a:p>
        </p:txBody>
      </p:sp>
      <p:sp>
        <p:nvSpPr>
          <p:cNvPr id="35" name="object 35"/>
          <p:cNvSpPr/>
          <p:nvPr/>
        </p:nvSpPr>
        <p:spPr>
          <a:xfrm>
            <a:off x="2412492" y="3793235"/>
            <a:ext cx="281940" cy="340360"/>
          </a:xfrm>
          <a:custGeom>
            <a:avLst/>
            <a:gdLst/>
            <a:ahLst/>
            <a:cxnLst/>
            <a:rect l="l" t="t" r="r" b="b"/>
            <a:pathLst>
              <a:path w="281939" h="340360">
                <a:moveTo>
                  <a:pt x="140969" y="0"/>
                </a:moveTo>
                <a:lnTo>
                  <a:pt x="140969" y="84962"/>
                </a:lnTo>
                <a:lnTo>
                  <a:pt x="0" y="84962"/>
                </a:lnTo>
                <a:lnTo>
                  <a:pt x="0" y="254888"/>
                </a:lnTo>
                <a:lnTo>
                  <a:pt x="140969" y="254888"/>
                </a:lnTo>
                <a:lnTo>
                  <a:pt x="140969" y="339851"/>
                </a:lnTo>
                <a:lnTo>
                  <a:pt x="281939" y="169925"/>
                </a:lnTo>
                <a:lnTo>
                  <a:pt x="140969" y="0"/>
                </a:lnTo>
                <a:close/>
              </a:path>
            </a:pathLst>
          </a:custGeom>
          <a:solidFill>
            <a:srgbClr val="FF0000"/>
          </a:solidFill>
        </p:spPr>
        <p:txBody>
          <a:bodyPr wrap="square" lIns="0" tIns="0" rIns="0" bIns="0" rtlCol="0"/>
          <a:lstStyle/>
          <a:p>
            <a:endParaRPr/>
          </a:p>
        </p:txBody>
      </p:sp>
      <p:sp>
        <p:nvSpPr>
          <p:cNvPr id="36" name="object 36"/>
          <p:cNvSpPr/>
          <p:nvPr/>
        </p:nvSpPr>
        <p:spPr>
          <a:xfrm>
            <a:off x="2412492" y="3793235"/>
            <a:ext cx="281940" cy="340360"/>
          </a:xfrm>
          <a:custGeom>
            <a:avLst/>
            <a:gdLst/>
            <a:ahLst/>
            <a:cxnLst/>
            <a:rect l="l" t="t" r="r" b="b"/>
            <a:pathLst>
              <a:path w="281939" h="340360">
                <a:moveTo>
                  <a:pt x="0" y="84962"/>
                </a:moveTo>
                <a:lnTo>
                  <a:pt x="140969" y="84962"/>
                </a:lnTo>
                <a:lnTo>
                  <a:pt x="140969" y="0"/>
                </a:lnTo>
                <a:lnTo>
                  <a:pt x="281939" y="169925"/>
                </a:lnTo>
                <a:lnTo>
                  <a:pt x="140969" y="339851"/>
                </a:lnTo>
                <a:lnTo>
                  <a:pt x="140969" y="254888"/>
                </a:lnTo>
                <a:lnTo>
                  <a:pt x="0" y="254888"/>
                </a:lnTo>
                <a:lnTo>
                  <a:pt x="0" y="84962"/>
                </a:lnTo>
                <a:close/>
              </a:path>
            </a:pathLst>
          </a:custGeom>
          <a:ln w="9143">
            <a:solidFill>
              <a:srgbClr val="B1B1B1"/>
            </a:solidFill>
          </a:ln>
        </p:spPr>
        <p:txBody>
          <a:bodyPr wrap="square" lIns="0" tIns="0" rIns="0" bIns="0" rtlCol="0"/>
          <a:lstStyle/>
          <a:p>
            <a:endParaRPr/>
          </a:p>
        </p:txBody>
      </p:sp>
      <p:sp>
        <p:nvSpPr>
          <p:cNvPr id="37" name="object 37"/>
          <p:cNvSpPr/>
          <p:nvPr/>
        </p:nvSpPr>
        <p:spPr>
          <a:xfrm>
            <a:off x="3371850" y="3443478"/>
            <a:ext cx="1550035" cy="635635"/>
          </a:xfrm>
          <a:custGeom>
            <a:avLst/>
            <a:gdLst/>
            <a:ahLst/>
            <a:cxnLst/>
            <a:rect l="l" t="t" r="r" b="b"/>
            <a:pathLst>
              <a:path w="1550035" h="635635">
                <a:moveTo>
                  <a:pt x="1443989" y="0"/>
                </a:moveTo>
                <a:lnTo>
                  <a:pt x="105917" y="0"/>
                </a:lnTo>
                <a:lnTo>
                  <a:pt x="64668" y="8316"/>
                </a:lnTo>
                <a:lnTo>
                  <a:pt x="31003" y="31003"/>
                </a:lnTo>
                <a:lnTo>
                  <a:pt x="8316" y="64668"/>
                </a:lnTo>
                <a:lnTo>
                  <a:pt x="0" y="105918"/>
                </a:lnTo>
                <a:lnTo>
                  <a:pt x="0" y="529590"/>
                </a:lnTo>
                <a:lnTo>
                  <a:pt x="8316" y="570839"/>
                </a:lnTo>
                <a:lnTo>
                  <a:pt x="31003" y="604504"/>
                </a:lnTo>
                <a:lnTo>
                  <a:pt x="64668" y="627191"/>
                </a:lnTo>
                <a:lnTo>
                  <a:pt x="105917" y="635508"/>
                </a:lnTo>
                <a:lnTo>
                  <a:pt x="1443989" y="635508"/>
                </a:lnTo>
                <a:lnTo>
                  <a:pt x="1485239" y="627191"/>
                </a:lnTo>
                <a:lnTo>
                  <a:pt x="1518904" y="604504"/>
                </a:lnTo>
                <a:lnTo>
                  <a:pt x="1541591" y="570839"/>
                </a:lnTo>
                <a:lnTo>
                  <a:pt x="1549908" y="529590"/>
                </a:lnTo>
                <a:lnTo>
                  <a:pt x="1549908" y="105918"/>
                </a:lnTo>
                <a:lnTo>
                  <a:pt x="1541591" y="64668"/>
                </a:lnTo>
                <a:lnTo>
                  <a:pt x="1518904" y="31003"/>
                </a:lnTo>
                <a:lnTo>
                  <a:pt x="1485239" y="8316"/>
                </a:lnTo>
                <a:lnTo>
                  <a:pt x="1443989" y="0"/>
                </a:lnTo>
                <a:close/>
              </a:path>
            </a:pathLst>
          </a:custGeom>
          <a:solidFill>
            <a:srgbClr val="FFFF00">
              <a:alpha val="39999"/>
            </a:srgbClr>
          </a:solidFill>
        </p:spPr>
        <p:txBody>
          <a:bodyPr wrap="square" lIns="0" tIns="0" rIns="0" bIns="0" rtlCol="0"/>
          <a:lstStyle/>
          <a:p>
            <a:endParaRPr/>
          </a:p>
        </p:txBody>
      </p:sp>
      <p:sp>
        <p:nvSpPr>
          <p:cNvPr id="38" name="object 38"/>
          <p:cNvSpPr/>
          <p:nvPr/>
        </p:nvSpPr>
        <p:spPr>
          <a:xfrm>
            <a:off x="3371850" y="3443478"/>
            <a:ext cx="1550035" cy="635635"/>
          </a:xfrm>
          <a:custGeom>
            <a:avLst/>
            <a:gdLst/>
            <a:ahLst/>
            <a:cxnLst/>
            <a:rect l="l" t="t" r="r" b="b"/>
            <a:pathLst>
              <a:path w="1550035" h="635635">
                <a:moveTo>
                  <a:pt x="0" y="105918"/>
                </a:moveTo>
                <a:lnTo>
                  <a:pt x="8316" y="64668"/>
                </a:lnTo>
                <a:lnTo>
                  <a:pt x="31003" y="31003"/>
                </a:lnTo>
                <a:lnTo>
                  <a:pt x="64668" y="8316"/>
                </a:lnTo>
                <a:lnTo>
                  <a:pt x="105917" y="0"/>
                </a:lnTo>
                <a:lnTo>
                  <a:pt x="1443989" y="0"/>
                </a:lnTo>
                <a:lnTo>
                  <a:pt x="1485239" y="8316"/>
                </a:lnTo>
                <a:lnTo>
                  <a:pt x="1518904" y="31003"/>
                </a:lnTo>
                <a:lnTo>
                  <a:pt x="1541591" y="64668"/>
                </a:lnTo>
                <a:lnTo>
                  <a:pt x="1549908" y="105918"/>
                </a:lnTo>
                <a:lnTo>
                  <a:pt x="1549908" y="529590"/>
                </a:lnTo>
                <a:lnTo>
                  <a:pt x="1541591" y="570839"/>
                </a:lnTo>
                <a:lnTo>
                  <a:pt x="1518904" y="604504"/>
                </a:lnTo>
                <a:lnTo>
                  <a:pt x="1485239" y="627191"/>
                </a:lnTo>
                <a:lnTo>
                  <a:pt x="1443989" y="635508"/>
                </a:lnTo>
                <a:lnTo>
                  <a:pt x="105917" y="635508"/>
                </a:lnTo>
                <a:lnTo>
                  <a:pt x="64668" y="627191"/>
                </a:lnTo>
                <a:lnTo>
                  <a:pt x="31003" y="604504"/>
                </a:lnTo>
                <a:lnTo>
                  <a:pt x="8316" y="570839"/>
                </a:lnTo>
                <a:lnTo>
                  <a:pt x="0" y="529590"/>
                </a:lnTo>
                <a:lnTo>
                  <a:pt x="0" y="105918"/>
                </a:lnTo>
                <a:close/>
              </a:path>
            </a:pathLst>
          </a:custGeom>
          <a:ln w="19811">
            <a:solidFill>
              <a:srgbClr val="FFBD3B"/>
            </a:solidFill>
          </a:ln>
        </p:spPr>
        <p:txBody>
          <a:bodyPr wrap="square" lIns="0" tIns="0" rIns="0" bIns="0" rtlCol="0"/>
          <a:lstStyle/>
          <a:p>
            <a:endParaRPr/>
          </a:p>
        </p:txBody>
      </p:sp>
      <p:sp>
        <p:nvSpPr>
          <p:cNvPr id="39" name="object 39"/>
          <p:cNvSpPr/>
          <p:nvPr/>
        </p:nvSpPr>
        <p:spPr>
          <a:xfrm>
            <a:off x="3333750" y="4155185"/>
            <a:ext cx="1620520" cy="1590040"/>
          </a:xfrm>
          <a:custGeom>
            <a:avLst/>
            <a:gdLst/>
            <a:ahLst/>
            <a:cxnLst/>
            <a:rect l="l" t="t" r="r" b="b"/>
            <a:pathLst>
              <a:path w="1620520" h="1590039">
                <a:moveTo>
                  <a:pt x="1355089" y="0"/>
                </a:moveTo>
                <a:lnTo>
                  <a:pt x="264922" y="0"/>
                </a:lnTo>
                <a:lnTo>
                  <a:pt x="217304" y="4268"/>
                </a:lnTo>
                <a:lnTo>
                  <a:pt x="172485" y="16575"/>
                </a:lnTo>
                <a:lnTo>
                  <a:pt x="131214" y="36171"/>
                </a:lnTo>
                <a:lnTo>
                  <a:pt x="94239" y="62309"/>
                </a:lnTo>
                <a:lnTo>
                  <a:pt x="62309" y="94239"/>
                </a:lnTo>
                <a:lnTo>
                  <a:pt x="36171" y="131214"/>
                </a:lnTo>
                <a:lnTo>
                  <a:pt x="16575" y="172485"/>
                </a:lnTo>
                <a:lnTo>
                  <a:pt x="4268" y="217304"/>
                </a:lnTo>
                <a:lnTo>
                  <a:pt x="0" y="264921"/>
                </a:lnTo>
                <a:lnTo>
                  <a:pt x="0" y="1324610"/>
                </a:lnTo>
                <a:lnTo>
                  <a:pt x="4268" y="1372227"/>
                </a:lnTo>
                <a:lnTo>
                  <a:pt x="16575" y="1417046"/>
                </a:lnTo>
                <a:lnTo>
                  <a:pt x="36171" y="1458317"/>
                </a:lnTo>
                <a:lnTo>
                  <a:pt x="62309" y="1495292"/>
                </a:lnTo>
                <a:lnTo>
                  <a:pt x="94239" y="1527222"/>
                </a:lnTo>
                <a:lnTo>
                  <a:pt x="131214" y="1553360"/>
                </a:lnTo>
                <a:lnTo>
                  <a:pt x="172485" y="1572956"/>
                </a:lnTo>
                <a:lnTo>
                  <a:pt x="217304" y="1585263"/>
                </a:lnTo>
                <a:lnTo>
                  <a:pt x="264922" y="1589532"/>
                </a:lnTo>
                <a:lnTo>
                  <a:pt x="1355089" y="1589532"/>
                </a:lnTo>
                <a:lnTo>
                  <a:pt x="1402707" y="1585263"/>
                </a:lnTo>
                <a:lnTo>
                  <a:pt x="1447526" y="1572956"/>
                </a:lnTo>
                <a:lnTo>
                  <a:pt x="1488797" y="1553360"/>
                </a:lnTo>
                <a:lnTo>
                  <a:pt x="1525772" y="1527222"/>
                </a:lnTo>
                <a:lnTo>
                  <a:pt x="1557702" y="1495292"/>
                </a:lnTo>
                <a:lnTo>
                  <a:pt x="1583840" y="1458317"/>
                </a:lnTo>
                <a:lnTo>
                  <a:pt x="1603436" y="1417046"/>
                </a:lnTo>
                <a:lnTo>
                  <a:pt x="1615743" y="1372227"/>
                </a:lnTo>
                <a:lnTo>
                  <a:pt x="1620012" y="1324610"/>
                </a:lnTo>
                <a:lnTo>
                  <a:pt x="1620012" y="264921"/>
                </a:lnTo>
                <a:lnTo>
                  <a:pt x="1615743" y="217304"/>
                </a:lnTo>
                <a:lnTo>
                  <a:pt x="1603436" y="172485"/>
                </a:lnTo>
                <a:lnTo>
                  <a:pt x="1583840" y="131214"/>
                </a:lnTo>
                <a:lnTo>
                  <a:pt x="1557702" y="94239"/>
                </a:lnTo>
                <a:lnTo>
                  <a:pt x="1525772" y="62309"/>
                </a:lnTo>
                <a:lnTo>
                  <a:pt x="1488797" y="36171"/>
                </a:lnTo>
                <a:lnTo>
                  <a:pt x="1447526" y="16575"/>
                </a:lnTo>
                <a:lnTo>
                  <a:pt x="1402707" y="4268"/>
                </a:lnTo>
                <a:lnTo>
                  <a:pt x="1355089" y="0"/>
                </a:lnTo>
                <a:close/>
              </a:path>
            </a:pathLst>
          </a:custGeom>
          <a:solidFill>
            <a:srgbClr val="FFFF00">
              <a:alpha val="39999"/>
            </a:srgbClr>
          </a:solidFill>
        </p:spPr>
        <p:txBody>
          <a:bodyPr wrap="square" lIns="0" tIns="0" rIns="0" bIns="0" rtlCol="0"/>
          <a:lstStyle/>
          <a:p>
            <a:endParaRPr/>
          </a:p>
        </p:txBody>
      </p:sp>
      <p:sp>
        <p:nvSpPr>
          <p:cNvPr id="40" name="object 40"/>
          <p:cNvSpPr/>
          <p:nvPr/>
        </p:nvSpPr>
        <p:spPr>
          <a:xfrm>
            <a:off x="3333750" y="4155185"/>
            <a:ext cx="1620520" cy="1590040"/>
          </a:xfrm>
          <a:custGeom>
            <a:avLst/>
            <a:gdLst/>
            <a:ahLst/>
            <a:cxnLst/>
            <a:rect l="l" t="t" r="r" b="b"/>
            <a:pathLst>
              <a:path w="1620520" h="1590039">
                <a:moveTo>
                  <a:pt x="0" y="264921"/>
                </a:moveTo>
                <a:lnTo>
                  <a:pt x="4268" y="217304"/>
                </a:lnTo>
                <a:lnTo>
                  <a:pt x="16575" y="172485"/>
                </a:lnTo>
                <a:lnTo>
                  <a:pt x="36171" y="131214"/>
                </a:lnTo>
                <a:lnTo>
                  <a:pt x="62309" y="94239"/>
                </a:lnTo>
                <a:lnTo>
                  <a:pt x="94239" y="62309"/>
                </a:lnTo>
                <a:lnTo>
                  <a:pt x="131214" y="36171"/>
                </a:lnTo>
                <a:lnTo>
                  <a:pt x="172485" y="16575"/>
                </a:lnTo>
                <a:lnTo>
                  <a:pt x="217304" y="4268"/>
                </a:lnTo>
                <a:lnTo>
                  <a:pt x="264922" y="0"/>
                </a:lnTo>
                <a:lnTo>
                  <a:pt x="1355089" y="0"/>
                </a:lnTo>
                <a:lnTo>
                  <a:pt x="1402707" y="4268"/>
                </a:lnTo>
                <a:lnTo>
                  <a:pt x="1447526" y="16575"/>
                </a:lnTo>
                <a:lnTo>
                  <a:pt x="1488797" y="36171"/>
                </a:lnTo>
                <a:lnTo>
                  <a:pt x="1525772" y="62309"/>
                </a:lnTo>
                <a:lnTo>
                  <a:pt x="1557702" y="94239"/>
                </a:lnTo>
                <a:lnTo>
                  <a:pt x="1583840" y="131214"/>
                </a:lnTo>
                <a:lnTo>
                  <a:pt x="1603436" y="172485"/>
                </a:lnTo>
                <a:lnTo>
                  <a:pt x="1615743" y="217304"/>
                </a:lnTo>
                <a:lnTo>
                  <a:pt x="1620012" y="264921"/>
                </a:lnTo>
                <a:lnTo>
                  <a:pt x="1620012" y="1324610"/>
                </a:lnTo>
                <a:lnTo>
                  <a:pt x="1615743" y="1372227"/>
                </a:lnTo>
                <a:lnTo>
                  <a:pt x="1603436" y="1417046"/>
                </a:lnTo>
                <a:lnTo>
                  <a:pt x="1583840" y="1458317"/>
                </a:lnTo>
                <a:lnTo>
                  <a:pt x="1557702" y="1495292"/>
                </a:lnTo>
                <a:lnTo>
                  <a:pt x="1525772" y="1527222"/>
                </a:lnTo>
                <a:lnTo>
                  <a:pt x="1488797" y="1553360"/>
                </a:lnTo>
                <a:lnTo>
                  <a:pt x="1447526" y="1572956"/>
                </a:lnTo>
                <a:lnTo>
                  <a:pt x="1402707" y="1585263"/>
                </a:lnTo>
                <a:lnTo>
                  <a:pt x="1355089" y="1589532"/>
                </a:lnTo>
                <a:lnTo>
                  <a:pt x="264922" y="1589532"/>
                </a:lnTo>
                <a:lnTo>
                  <a:pt x="217304" y="1585263"/>
                </a:lnTo>
                <a:lnTo>
                  <a:pt x="172485" y="1572956"/>
                </a:lnTo>
                <a:lnTo>
                  <a:pt x="131214" y="1553360"/>
                </a:lnTo>
                <a:lnTo>
                  <a:pt x="94239" y="1527222"/>
                </a:lnTo>
                <a:lnTo>
                  <a:pt x="62309" y="1495292"/>
                </a:lnTo>
                <a:lnTo>
                  <a:pt x="36171" y="1458317"/>
                </a:lnTo>
                <a:lnTo>
                  <a:pt x="16575" y="1417046"/>
                </a:lnTo>
                <a:lnTo>
                  <a:pt x="4268" y="1372227"/>
                </a:lnTo>
                <a:lnTo>
                  <a:pt x="0" y="1324610"/>
                </a:lnTo>
                <a:lnTo>
                  <a:pt x="0" y="264921"/>
                </a:lnTo>
                <a:close/>
              </a:path>
            </a:pathLst>
          </a:custGeom>
          <a:ln w="19812">
            <a:solidFill>
              <a:srgbClr val="FFBD3B"/>
            </a:solidFill>
          </a:ln>
        </p:spPr>
        <p:txBody>
          <a:bodyPr wrap="square" lIns="0" tIns="0" rIns="0" bIns="0" rtlCol="0"/>
          <a:lstStyle/>
          <a:p>
            <a:endParaRPr/>
          </a:p>
        </p:txBody>
      </p:sp>
      <p:sp>
        <p:nvSpPr>
          <p:cNvPr id="41" name="object 41"/>
          <p:cNvSpPr txBox="1"/>
          <p:nvPr/>
        </p:nvSpPr>
        <p:spPr>
          <a:xfrm>
            <a:off x="3683889" y="4358132"/>
            <a:ext cx="97028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a:cs typeface="Meiryo UI"/>
              </a:rPr>
              <a:t>(A-1)</a:t>
            </a:r>
            <a:r>
              <a:rPr sz="1200" b="1" spc="-75" dirty="0">
                <a:latin typeface="Meiryo UI"/>
                <a:cs typeface="Meiryo UI"/>
              </a:rPr>
              <a:t> </a:t>
            </a:r>
            <a:r>
              <a:rPr sz="1200" b="1" dirty="0">
                <a:latin typeface="Meiryo UI"/>
                <a:cs typeface="Meiryo UI"/>
              </a:rPr>
              <a:t>総額型</a:t>
            </a:r>
            <a:endParaRPr sz="1200">
              <a:latin typeface="Meiryo UI"/>
              <a:cs typeface="Meiryo UI"/>
            </a:endParaRPr>
          </a:p>
        </p:txBody>
      </p:sp>
      <p:sp>
        <p:nvSpPr>
          <p:cNvPr id="42" name="object 42"/>
          <p:cNvSpPr txBox="1"/>
          <p:nvPr/>
        </p:nvSpPr>
        <p:spPr>
          <a:xfrm>
            <a:off x="3750945" y="4724146"/>
            <a:ext cx="784860" cy="482600"/>
          </a:xfrm>
          <a:prstGeom prst="rect">
            <a:avLst/>
          </a:prstGeom>
        </p:spPr>
        <p:txBody>
          <a:bodyPr vert="horz" wrap="square" lIns="0" tIns="12065" rIns="0" bIns="0" rtlCol="0">
            <a:spAutoFit/>
          </a:bodyPr>
          <a:lstStyle/>
          <a:p>
            <a:pPr marL="210185">
              <a:lnSpc>
                <a:spcPct val="100000"/>
              </a:lnSpc>
              <a:spcBef>
                <a:spcPts val="95"/>
              </a:spcBef>
            </a:pPr>
            <a:r>
              <a:rPr sz="1000" b="1" spc="-10" dirty="0">
                <a:latin typeface="Meiryo UI"/>
                <a:cs typeface="Meiryo UI"/>
              </a:rPr>
              <a:t>(A-2)</a:t>
            </a:r>
            <a:endParaRPr sz="1000">
              <a:latin typeface="Meiryo UI"/>
              <a:cs typeface="Meiryo UI"/>
            </a:endParaRPr>
          </a:p>
          <a:p>
            <a:pPr marL="12700" marR="5080" algn="ctr">
              <a:lnSpc>
                <a:spcPct val="100000"/>
              </a:lnSpc>
            </a:pPr>
            <a:r>
              <a:rPr sz="1000" b="1" spc="-5" dirty="0">
                <a:latin typeface="Meiryo UI"/>
                <a:cs typeface="Meiryo UI"/>
              </a:rPr>
              <a:t>中小企業技術 基盤強化税制</a:t>
            </a:r>
            <a:endParaRPr sz="1000">
              <a:latin typeface="Meiryo UI"/>
              <a:cs typeface="Meiryo UI"/>
            </a:endParaRPr>
          </a:p>
        </p:txBody>
      </p:sp>
      <p:sp>
        <p:nvSpPr>
          <p:cNvPr id="43" name="object 43"/>
          <p:cNvSpPr/>
          <p:nvPr/>
        </p:nvSpPr>
        <p:spPr>
          <a:xfrm>
            <a:off x="3333750" y="5795009"/>
            <a:ext cx="1620520" cy="660400"/>
          </a:xfrm>
          <a:custGeom>
            <a:avLst/>
            <a:gdLst/>
            <a:ahLst/>
            <a:cxnLst/>
            <a:rect l="l" t="t" r="r" b="b"/>
            <a:pathLst>
              <a:path w="1620520" h="660400">
                <a:moveTo>
                  <a:pt x="1510029" y="0"/>
                </a:moveTo>
                <a:lnTo>
                  <a:pt x="109982" y="0"/>
                </a:lnTo>
                <a:lnTo>
                  <a:pt x="67186" y="8642"/>
                </a:lnTo>
                <a:lnTo>
                  <a:pt x="32226" y="32211"/>
                </a:lnTo>
                <a:lnTo>
                  <a:pt x="8647" y="67170"/>
                </a:lnTo>
                <a:lnTo>
                  <a:pt x="0" y="109981"/>
                </a:lnTo>
                <a:lnTo>
                  <a:pt x="0" y="549909"/>
                </a:lnTo>
                <a:lnTo>
                  <a:pt x="8647" y="592721"/>
                </a:lnTo>
                <a:lnTo>
                  <a:pt x="32226" y="627680"/>
                </a:lnTo>
                <a:lnTo>
                  <a:pt x="67186" y="651249"/>
                </a:lnTo>
                <a:lnTo>
                  <a:pt x="109982" y="659891"/>
                </a:lnTo>
                <a:lnTo>
                  <a:pt x="1510029" y="659891"/>
                </a:lnTo>
                <a:lnTo>
                  <a:pt x="1552825" y="651249"/>
                </a:lnTo>
                <a:lnTo>
                  <a:pt x="1587785" y="627680"/>
                </a:lnTo>
                <a:lnTo>
                  <a:pt x="1611364" y="592721"/>
                </a:lnTo>
                <a:lnTo>
                  <a:pt x="1620012" y="549909"/>
                </a:lnTo>
                <a:lnTo>
                  <a:pt x="1620012" y="109981"/>
                </a:lnTo>
                <a:lnTo>
                  <a:pt x="1611364" y="67170"/>
                </a:lnTo>
                <a:lnTo>
                  <a:pt x="1587785" y="32211"/>
                </a:lnTo>
                <a:lnTo>
                  <a:pt x="1552825" y="8642"/>
                </a:lnTo>
                <a:lnTo>
                  <a:pt x="1510029" y="0"/>
                </a:lnTo>
                <a:close/>
              </a:path>
            </a:pathLst>
          </a:custGeom>
          <a:solidFill>
            <a:srgbClr val="DCE6F1"/>
          </a:solidFill>
        </p:spPr>
        <p:txBody>
          <a:bodyPr wrap="square" lIns="0" tIns="0" rIns="0" bIns="0" rtlCol="0"/>
          <a:lstStyle/>
          <a:p>
            <a:endParaRPr/>
          </a:p>
        </p:txBody>
      </p:sp>
      <p:sp>
        <p:nvSpPr>
          <p:cNvPr id="44" name="object 44"/>
          <p:cNvSpPr/>
          <p:nvPr/>
        </p:nvSpPr>
        <p:spPr>
          <a:xfrm>
            <a:off x="3333750" y="5795009"/>
            <a:ext cx="1620520" cy="660400"/>
          </a:xfrm>
          <a:custGeom>
            <a:avLst/>
            <a:gdLst/>
            <a:ahLst/>
            <a:cxnLst/>
            <a:rect l="l" t="t" r="r" b="b"/>
            <a:pathLst>
              <a:path w="1620520" h="660400">
                <a:moveTo>
                  <a:pt x="0" y="109981"/>
                </a:moveTo>
                <a:lnTo>
                  <a:pt x="8647" y="67170"/>
                </a:lnTo>
                <a:lnTo>
                  <a:pt x="32226" y="32211"/>
                </a:lnTo>
                <a:lnTo>
                  <a:pt x="67186" y="8642"/>
                </a:lnTo>
                <a:lnTo>
                  <a:pt x="109982" y="0"/>
                </a:lnTo>
                <a:lnTo>
                  <a:pt x="1510029" y="0"/>
                </a:lnTo>
                <a:lnTo>
                  <a:pt x="1552825" y="8642"/>
                </a:lnTo>
                <a:lnTo>
                  <a:pt x="1587785" y="32211"/>
                </a:lnTo>
                <a:lnTo>
                  <a:pt x="1611364" y="67170"/>
                </a:lnTo>
                <a:lnTo>
                  <a:pt x="1620012" y="109981"/>
                </a:lnTo>
                <a:lnTo>
                  <a:pt x="1620012" y="549909"/>
                </a:lnTo>
                <a:lnTo>
                  <a:pt x="1611364" y="592721"/>
                </a:lnTo>
                <a:lnTo>
                  <a:pt x="1587785" y="627680"/>
                </a:lnTo>
                <a:lnTo>
                  <a:pt x="1552825" y="651249"/>
                </a:lnTo>
                <a:lnTo>
                  <a:pt x="1510029" y="659891"/>
                </a:lnTo>
                <a:lnTo>
                  <a:pt x="109982" y="659891"/>
                </a:lnTo>
                <a:lnTo>
                  <a:pt x="67186" y="651249"/>
                </a:lnTo>
                <a:lnTo>
                  <a:pt x="32226" y="627680"/>
                </a:lnTo>
                <a:lnTo>
                  <a:pt x="8647" y="592721"/>
                </a:lnTo>
                <a:lnTo>
                  <a:pt x="0" y="549909"/>
                </a:lnTo>
                <a:lnTo>
                  <a:pt x="0" y="109981"/>
                </a:lnTo>
                <a:close/>
              </a:path>
            </a:pathLst>
          </a:custGeom>
          <a:ln w="19812">
            <a:solidFill>
              <a:srgbClr val="4F81BC"/>
            </a:solidFill>
          </a:ln>
        </p:spPr>
        <p:txBody>
          <a:bodyPr wrap="square" lIns="0" tIns="0" rIns="0" bIns="0" rtlCol="0"/>
          <a:lstStyle/>
          <a:p>
            <a:endParaRPr/>
          </a:p>
        </p:txBody>
      </p:sp>
      <p:sp>
        <p:nvSpPr>
          <p:cNvPr id="45" name="object 45"/>
          <p:cNvSpPr txBox="1"/>
          <p:nvPr/>
        </p:nvSpPr>
        <p:spPr>
          <a:xfrm>
            <a:off x="3364229" y="6021120"/>
            <a:ext cx="155892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a:cs typeface="Meiryo UI"/>
              </a:rPr>
              <a:t>(B)</a:t>
            </a:r>
            <a:r>
              <a:rPr sz="1200" b="1" spc="-155" dirty="0">
                <a:latin typeface="Meiryo UI"/>
                <a:cs typeface="Meiryo UI"/>
              </a:rPr>
              <a:t>オ</a:t>
            </a:r>
            <a:r>
              <a:rPr sz="1200" b="1" spc="-160" dirty="0">
                <a:latin typeface="Meiryo UI"/>
                <a:cs typeface="Meiryo UI"/>
              </a:rPr>
              <a:t>ー</a:t>
            </a:r>
            <a:r>
              <a:rPr sz="1200" b="1" spc="-165" dirty="0">
                <a:latin typeface="Meiryo UI"/>
                <a:cs typeface="Meiryo UI"/>
              </a:rPr>
              <a:t>プ</a:t>
            </a:r>
            <a:r>
              <a:rPr sz="1200" b="1" spc="-155" dirty="0">
                <a:latin typeface="Meiryo UI"/>
                <a:cs typeface="Meiryo UI"/>
              </a:rPr>
              <a:t>ン</a:t>
            </a:r>
            <a:r>
              <a:rPr sz="1200" b="1" spc="-160" dirty="0">
                <a:latin typeface="Meiryo UI"/>
                <a:cs typeface="Meiryo UI"/>
              </a:rPr>
              <a:t>イ</a:t>
            </a:r>
            <a:r>
              <a:rPr sz="1200" b="1" spc="-165" dirty="0">
                <a:latin typeface="Meiryo UI"/>
                <a:cs typeface="Meiryo UI"/>
              </a:rPr>
              <a:t>ノ</a:t>
            </a:r>
            <a:r>
              <a:rPr sz="1200" b="1" spc="-145" dirty="0">
                <a:latin typeface="Meiryo UI"/>
                <a:cs typeface="Meiryo UI"/>
              </a:rPr>
              <a:t>ベ</a:t>
            </a:r>
            <a:r>
              <a:rPr sz="1200" b="1" spc="-160" dirty="0">
                <a:latin typeface="Meiryo UI"/>
                <a:cs typeface="Meiryo UI"/>
              </a:rPr>
              <a:t>ー</a:t>
            </a:r>
            <a:r>
              <a:rPr sz="1200" b="1" spc="-155" dirty="0">
                <a:latin typeface="Meiryo UI"/>
                <a:cs typeface="Meiryo UI"/>
              </a:rPr>
              <a:t>ショ</a:t>
            </a:r>
            <a:r>
              <a:rPr sz="1200" b="1" spc="-150" dirty="0">
                <a:latin typeface="Meiryo UI"/>
                <a:cs typeface="Meiryo UI"/>
              </a:rPr>
              <a:t>ン</a:t>
            </a:r>
            <a:r>
              <a:rPr sz="1200" b="1" dirty="0">
                <a:latin typeface="Meiryo UI"/>
                <a:cs typeface="Meiryo UI"/>
              </a:rPr>
              <a:t>型</a:t>
            </a:r>
            <a:endParaRPr sz="1200">
              <a:latin typeface="Meiryo UI"/>
              <a:cs typeface="Meiryo UI"/>
            </a:endParaRPr>
          </a:p>
        </p:txBody>
      </p:sp>
      <p:sp>
        <p:nvSpPr>
          <p:cNvPr id="46" name="object 46"/>
          <p:cNvSpPr/>
          <p:nvPr/>
        </p:nvSpPr>
        <p:spPr>
          <a:xfrm>
            <a:off x="3224910" y="5820130"/>
            <a:ext cx="103505" cy="642620"/>
          </a:xfrm>
          <a:custGeom>
            <a:avLst/>
            <a:gdLst/>
            <a:ahLst/>
            <a:cxnLst/>
            <a:rect l="l" t="t" r="r" b="b"/>
            <a:pathLst>
              <a:path w="103504" h="642620">
                <a:moveTo>
                  <a:pt x="7112" y="546226"/>
                </a:moveTo>
                <a:lnTo>
                  <a:pt x="1015" y="549770"/>
                </a:lnTo>
                <a:lnTo>
                  <a:pt x="0" y="553656"/>
                </a:lnTo>
                <a:lnTo>
                  <a:pt x="1777" y="556679"/>
                </a:lnTo>
                <a:lnTo>
                  <a:pt x="51688" y="642289"/>
                </a:lnTo>
                <a:lnTo>
                  <a:pt x="59033" y="629691"/>
                </a:lnTo>
                <a:lnTo>
                  <a:pt x="45338" y="629691"/>
                </a:lnTo>
                <a:lnTo>
                  <a:pt x="45338" y="606237"/>
                </a:lnTo>
                <a:lnTo>
                  <a:pt x="10921" y="547255"/>
                </a:lnTo>
                <a:lnTo>
                  <a:pt x="7112" y="546226"/>
                </a:lnTo>
                <a:close/>
              </a:path>
              <a:path w="103504" h="642620">
                <a:moveTo>
                  <a:pt x="45338" y="606237"/>
                </a:moveTo>
                <a:lnTo>
                  <a:pt x="45338" y="629691"/>
                </a:lnTo>
                <a:lnTo>
                  <a:pt x="58038" y="629691"/>
                </a:lnTo>
                <a:lnTo>
                  <a:pt x="58038" y="626478"/>
                </a:lnTo>
                <a:lnTo>
                  <a:pt x="46227" y="626478"/>
                </a:lnTo>
                <a:lnTo>
                  <a:pt x="51688" y="617119"/>
                </a:lnTo>
                <a:lnTo>
                  <a:pt x="45338" y="606237"/>
                </a:lnTo>
                <a:close/>
              </a:path>
              <a:path w="103504" h="642620">
                <a:moveTo>
                  <a:pt x="96265" y="546226"/>
                </a:moveTo>
                <a:lnTo>
                  <a:pt x="92455" y="547255"/>
                </a:lnTo>
                <a:lnTo>
                  <a:pt x="58038" y="606237"/>
                </a:lnTo>
                <a:lnTo>
                  <a:pt x="58038" y="629691"/>
                </a:lnTo>
                <a:lnTo>
                  <a:pt x="59033" y="629691"/>
                </a:lnTo>
                <a:lnTo>
                  <a:pt x="101600" y="556679"/>
                </a:lnTo>
                <a:lnTo>
                  <a:pt x="103377" y="553656"/>
                </a:lnTo>
                <a:lnTo>
                  <a:pt x="102362" y="549770"/>
                </a:lnTo>
                <a:lnTo>
                  <a:pt x="96265" y="546226"/>
                </a:lnTo>
                <a:close/>
              </a:path>
              <a:path w="103504" h="642620">
                <a:moveTo>
                  <a:pt x="51688" y="617119"/>
                </a:moveTo>
                <a:lnTo>
                  <a:pt x="46227" y="626478"/>
                </a:lnTo>
                <a:lnTo>
                  <a:pt x="57150" y="626478"/>
                </a:lnTo>
                <a:lnTo>
                  <a:pt x="51688" y="617119"/>
                </a:lnTo>
                <a:close/>
              </a:path>
              <a:path w="103504" h="642620">
                <a:moveTo>
                  <a:pt x="58038" y="606237"/>
                </a:moveTo>
                <a:lnTo>
                  <a:pt x="51688" y="617119"/>
                </a:lnTo>
                <a:lnTo>
                  <a:pt x="57150" y="626478"/>
                </a:lnTo>
                <a:lnTo>
                  <a:pt x="58038" y="626478"/>
                </a:lnTo>
                <a:lnTo>
                  <a:pt x="58038" y="606237"/>
                </a:lnTo>
                <a:close/>
              </a:path>
              <a:path w="103504" h="642620">
                <a:moveTo>
                  <a:pt x="51688" y="25157"/>
                </a:moveTo>
                <a:lnTo>
                  <a:pt x="45338" y="36039"/>
                </a:lnTo>
                <a:lnTo>
                  <a:pt x="45338" y="606237"/>
                </a:lnTo>
                <a:lnTo>
                  <a:pt x="51688" y="617119"/>
                </a:lnTo>
                <a:lnTo>
                  <a:pt x="58038" y="606237"/>
                </a:lnTo>
                <a:lnTo>
                  <a:pt x="58038" y="36039"/>
                </a:lnTo>
                <a:lnTo>
                  <a:pt x="51688" y="25157"/>
                </a:lnTo>
                <a:close/>
              </a:path>
              <a:path w="103504" h="642620">
                <a:moveTo>
                  <a:pt x="51688" y="0"/>
                </a:moveTo>
                <a:lnTo>
                  <a:pt x="1777" y="85597"/>
                </a:lnTo>
                <a:lnTo>
                  <a:pt x="0" y="88620"/>
                </a:lnTo>
                <a:lnTo>
                  <a:pt x="1015" y="92519"/>
                </a:lnTo>
                <a:lnTo>
                  <a:pt x="7112" y="96050"/>
                </a:lnTo>
                <a:lnTo>
                  <a:pt x="10921" y="95021"/>
                </a:lnTo>
                <a:lnTo>
                  <a:pt x="45338" y="36039"/>
                </a:lnTo>
                <a:lnTo>
                  <a:pt x="45338" y="12598"/>
                </a:lnTo>
                <a:lnTo>
                  <a:pt x="59034" y="12598"/>
                </a:lnTo>
                <a:lnTo>
                  <a:pt x="51688" y="0"/>
                </a:lnTo>
                <a:close/>
              </a:path>
              <a:path w="103504" h="642620">
                <a:moveTo>
                  <a:pt x="59034" y="12598"/>
                </a:moveTo>
                <a:lnTo>
                  <a:pt x="58038" y="12598"/>
                </a:lnTo>
                <a:lnTo>
                  <a:pt x="58038" y="36039"/>
                </a:lnTo>
                <a:lnTo>
                  <a:pt x="92455" y="95021"/>
                </a:lnTo>
                <a:lnTo>
                  <a:pt x="96265" y="96050"/>
                </a:lnTo>
                <a:lnTo>
                  <a:pt x="102362" y="92519"/>
                </a:lnTo>
                <a:lnTo>
                  <a:pt x="103377" y="88620"/>
                </a:lnTo>
                <a:lnTo>
                  <a:pt x="101600" y="85597"/>
                </a:lnTo>
                <a:lnTo>
                  <a:pt x="59034" y="12598"/>
                </a:lnTo>
                <a:close/>
              </a:path>
              <a:path w="103504" h="642620">
                <a:moveTo>
                  <a:pt x="58038" y="12598"/>
                </a:moveTo>
                <a:lnTo>
                  <a:pt x="45338" y="12598"/>
                </a:lnTo>
                <a:lnTo>
                  <a:pt x="45338" y="36039"/>
                </a:lnTo>
                <a:lnTo>
                  <a:pt x="51688" y="25157"/>
                </a:lnTo>
                <a:lnTo>
                  <a:pt x="46227" y="15798"/>
                </a:lnTo>
                <a:lnTo>
                  <a:pt x="58038" y="15798"/>
                </a:lnTo>
                <a:lnTo>
                  <a:pt x="58038" y="12598"/>
                </a:lnTo>
                <a:close/>
              </a:path>
              <a:path w="103504" h="642620">
                <a:moveTo>
                  <a:pt x="58038" y="15798"/>
                </a:moveTo>
                <a:lnTo>
                  <a:pt x="57150" y="15798"/>
                </a:lnTo>
                <a:lnTo>
                  <a:pt x="51688" y="25157"/>
                </a:lnTo>
                <a:lnTo>
                  <a:pt x="58038" y="36039"/>
                </a:lnTo>
                <a:lnTo>
                  <a:pt x="58038" y="15798"/>
                </a:lnTo>
                <a:close/>
              </a:path>
              <a:path w="103504" h="642620">
                <a:moveTo>
                  <a:pt x="57150" y="15798"/>
                </a:moveTo>
                <a:lnTo>
                  <a:pt x="46227" y="15798"/>
                </a:lnTo>
                <a:lnTo>
                  <a:pt x="51688" y="25157"/>
                </a:lnTo>
                <a:lnTo>
                  <a:pt x="57150" y="15798"/>
                </a:lnTo>
                <a:close/>
              </a:path>
            </a:pathLst>
          </a:custGeom>
          <a:solidFill>
            <a:srgbClr val="000000"/>
          </a:solidFill>
        </p:spPr>
        <p:txBody>
          <a:bodyPr wrap="square" lIns="0" tIns="0" rIns="0" bIns="0" rtlCol="0"/>
          <a:lstStyle/>
          <a:p>
            <a:endParaRPr/>
          </a:p>
        </p:txBody>
      </p:sp>
      <p:sp>
        <p:nvSpPr>
          <p:cNvPr id="47" name="object 47"/>
          <p:cNvSpPr/>
          <p:nvPr/>
        </p:nvSpPr>
        <p:spPr>
          <a:xfrm>
            <a:off x="3220339" y="4137659"/>
            <a:ext cx="103505" cy="1587500"/>
          </a:xfrm>
          <a:custGeom>
            <a:avLst/>
            <a:gdLst/>
            <a:ahLst/>
            <a:cxnLst/>
            <a:rect l="l" t="t" r="r" b="b"/>
            <a:pathLst>
              <a:path w="103504" h="1587500">
                <a:moveTo>
                  <a:pt x="7112" y="1491233"/>
                </a:moveTo>
                <a:lnTo>
                  <a:pt x="1016" y="1494764"/>
                </a:lnTo>
                <a:lnTo>
                  <a:pt x="0" y="1498650"/>
                </a:lnTo>
                <a:lnTo>
                  <a:pt x="51688" y="1587284"/>
                </a:lnTo>
                <a:lnTo>
                  <a:pt x="59027" y="1574698"/>
                </a:lnTo>
                <a:lnTo>
                  <a:pt x="45338" y="1574698"/>
                </a:lnTo>
                <a:lnTo>
                  <a:pt x="45338" y="1551244"/>
                </a:lnTo>
                <a:lnTo>
                  <a:pt x="10922" y="1492262"/>
                </a:lnTo>
                <a:lnTo>
                  <a:pt x="7112" y="1491233"/>
                </a:lnTo>
                <a:close/>
              </a:path>
              <a:path w="103504" h="1587500">
                <a:moveTo>
                  <a:pt x="45338" y="1551244"/>
                </a:moveTo>
                <a:lnTo>
                  <a:pt x="45338" y="1574698"/>
                </a:lnTo>
                <a:lnTo>
                  <a:pt x="58038" y="1574698"/>
                </a:lnTo>
                <a:lnTo>
                  <a:pt x="58038" y="1571485"/>
                </a:lnTo>
                <a:lnTo>
                  <a:pt x="46227" y="1571485"/>
                </a:lnTo>
                <a:lnTo>
                  <a:pt x="51688" y="1562126"/>
                </a:lnTo>
                <a:lnTo>
                  <a:pt x="45338" y="1551244"/>
                </a:lnTo>
                <a:close/>
              </a:path>
              <a:path w="103504" h="1587500">
                <a:moveTo>
                  <a:pt x="96265" y="1491233"/>
                </a:moveTo>
                <a:lnTo>
                  <a:pt x="92456" y="1492262"/>
                </a:lnTo>
                <a:lnTo>
                  <a:pt x="58038" y="1551244"/>
                </a:lnTo>
                <a:lnTo>
                  <a:pt x="58038" y="1574698"/>
                </a:lnTo>
                <a:lnTo>
                  <a:pt x="59027" y="1574698"/>
                </a:lnTo>
                <a:lnTo>
                  <a:pt x="103377" y="1498650"/>
                </a:lnTo>
                <a:lnTo>
                  <a:pt x="102362" y="1494764"/>
                </a:lnTo>
                <a:lnTo>
                  <a:pt x="96265" y="1491233"/>
                </a:lnTo>
                <a:close/>
              </a:path>
              <a:path w="103504" h="1587500">
                <a:moveTo>
                  <a:pt x="51688" y="1562126"/>
                </a:moveTo>
                <a:lnTo>
                  <a:pt x="46227" y="1571485"/>
                </a:lnTo>
                <a:lnTo>
                  <a:pt x="57150" y="1571485"/>
                </a:lnTo>
                <a:lnTo>
                  <a:pt x="51688" y="1562126"/>
                </a:lnTo>
                <a:close/>
              </a:path>
              <a:path w="103504" h="1587500">
                <a:moveTo>
                  <a:pt x="58038" y="1551244"/>
                </a:moveTo>
                <a:lnTo>
                  <a:pt x="51688" y="1562126"/>
                </a:lnTo>
                <a:lnTo>
                  <a:pt x="57150" y="1571485"/>
                </a:lnTo>
                <a:lnTo>
                  <a:pt x="58038" y="1571485"/>
                </a:lnTo>
                <a:lnTo>
                  <a:pt x="58038" y="1551244"/>
                </a:lnTo>
                <a:close/>
              </a:path>
              <a:path w="103504" h="1587500">
                <a:moveTo>
                  <a:pt x="51688" y="25109"/>
                </a:moveTo>
                <a:lnTo>
                  <a:pt x="45338" y="35995"/>
                </a:lnTo>
                <a:lnTo>
                  <a:pt x="45338" y="1551244"/>
                </a:lnTo>
                <a:lnTo>
                  <a:pt x="51688" y="1562126"/>
                </a:lnTo>
                <a:lnTo>
                  <a:pt x="58038" y="1551244"/>
                </a:lnTo>
                <a:lnTo>
                  <a:pt x="58038" y="35995"/>
                </a:lnTo>
                <a:lnTo>
                  <a:pt x="51688" y="25109"/>
                </a:lnTo>
                <a:close/>
              </a:path>
              <a:path w="103504" h="1587500">
                <a:moveTo>
                  <a:pt x="51688" y="0"/>
                </a:moveTo>
                <a:lnTo>
                  <a:pt x="0" y="88645"/>
                </a:lnTo>
                <a:lnTo>
                  <a:pt x="1016" y="92456"/>
                </a:lnTo>
                <a:lnTo>
                  <a:pt x="7112" y="96012"/>
                </a:lnTo>
                <a:lnTo>
                  <a:pt x="10922" y="94995"/>
                </a:lnTo>
                <a:lnTo>
                  <a:pt x="45338" y="35995"/>
                </a:lnTo>
                <a:lnTo>
                  <a:pt x="45338" y="12572"/>
                </a:lnTo>
                <a:lnTo>
                  <a:pt x="59020" y="12572"/>
                </a:lnTo>
                <a:lnTo>
                  <a:pt x="51688" y="0"/>
                </a:lnTo>
                <a:close/>
              </a:path>
              <a:path w="103504" h="1587500">
                <a:moveTo>
                  <a:pt x="59020" y="12572"/>
                </a:moveTo>
                <a:lnTo>
                  <a:pt x="58038" y="12572"/>
                </a:lnTo>
                <a:lnTo>
                  <a:pt x="58038" y="35995"/>
                </a:lnTo>
                <a:lnTo>
                  <a:pt x="92456" y="94995"/>
                </a:lnTo>
                <a:lnTo>
                  <a:pt x="96265" y="96012"/>
                </a:lnTo>
                <a:lnTo>
                  <a:pt x="102362" y="92456"/>
                </a:lnTo>
                <a:lnTo>
                  <a:pt x="103377" y="88645"/>
                </a:lnTo>
                <a:lnTo>
                  <a:pt x="59020" y="12572"/>
                </a:lnTo>
                <a:close/>
              </a:path>
              <a:path w="103504" h="1587500">
                <a:moveTo>
                  <a:pt x="58038" y="12572"/>
                </a:moveTo>
                <a:lnTo>
                  <a:pt x="45338" y="12572"/>
                </a:lnTo>
                <a:lnTo>
                  <a:pt x="45338" y="35995"/>
                </a:lnTo>
                <a:lnTo>
                  <a:pt x="51688" y="25109"/>
                </a:lnTo>
                <a:lnTo>
                  <a:pt x="46227" y="15747"/>
                </a:lnTo>
                <a:lnTo>
                  <a:pt x="58038" y="15747"/>
                </a:lnTo>
                <a:lnTo>
                  <a:pt x="58038" y="12572"/>
                </a:lnTo>
                <a:close/>
              </a:path>
              <a:path w="103504" h="1587500">
                <a:moveTo>
                  <a:pt x="58038" y="15747"/>
                </a:moveTo>
                <a:lnTo>
                  <a:pt x="57150" y="15747"/>
                </a:lnTo>
                <a:lnTo>
                  <a:pt x="51688" y="25109"/>
                </a:lnTo>
                <a:lnTo>
                  <a:pt x="58038" y="35995"/>
                </a:lnTo>
                <a:lnTo>
                  <a:pt x="58038" y="15747"/>
                </a:lnTo>
                <a:close/>
              </a:path>
              <a:path w="103504" h="1587500">
                <a:moveTo>
                  <a:pt x="57150" y="15747"/>
                </a:moveTo>
                <a:lnTo>
                  <a:pt x="46227" y="15747"/>
                </a:lnTo>
                <a:lnTo>
                  <a:pt x="51688" y="25109"/>
                </a:lnTo>
                <a:lnTo>
                  <a:pt x="57150" y="15747"/>
                </a:lnTo>
                <a:close/>
              </a:path>
            </a:pathLst>
          </a:custGeom>
          <a:solidFill>
            <a:srgbClr val="000000"/>
          </a:solidFill>
        </p:spPr>
        <p:txBody>
          <a:bodyPr wrap="square" lIns="0" tIns="0" rIns="0" bIns="0" rtlCol="0"/>
          <a:lstStyle/>
          <a:p>
            <a:endParaRPr/>
          </a:p>
        </p:txBody>
      </p:sp>
      <p:sp>
        <p:nvSpPr>
          <p:cNvPr id="48" name="object 48"/>
          <p:cNvSpPr/>
          <p:nvPr/>
        </p:nvSpPr>
        <p:spPr>
          <a:xfrm>
            <a:off x="3220339" y="3479291"/>
            <a:ext cx="103505" cy="621665"/>
          </a:xfrm>
          <a:custGeom>
            <a:avLst/>
            <a:gdLst/>
            <a:ahLst/>
            <a:cxnLst/>
            <a:rect l="l" t="t" r="r" b="b"/>
            <a:pathLst>
              <a:path w="103504" h="621664">
                <a:moveTo>
                  <a:pt x="7112" y="525272"/>
                </a:moveTo>
                <a:lnTo>
                  <a:pt x="1016" y="528828"/>
                </a:lnTo>
                <a:lnTo>
                  <a:pt x="0" y="532638"/>
                </a:lnTo>
                <a:lnTo>
                  <a:pt x="51688" y="621284"/>
                </a:lnTo>
                <a:lnTo>
                  <a:pt x="59020" y="608711"/>
                </a:lnTo>
                <a:lnTo>
                  <a:pt x="45338" y="608711"/>
                </a:lnTo>
                <a:lnTo>
                  <a:pt x="45338" y="585288"/>
                </a:lnTo>
                <a:lnTo>
                  <a:pt x="10922" y="526288"/>
                </a:lnTo>
                <a:lnTo>
                  <a:pt x="7112" y="525272"/>
                </a:lnTo>
                <a:close/>
              </a:path>
              <a:path w="103504" h="621664">
                <a:moveTo>
                  <a:pt x="45338" y="585288"/>
                </a:moveTo>
                <a:lnTo>
                  <a:pt x="45338" y="608711"/>
                </a:lnTo>
                <a:lnTo>
                  <a:pt x="58038" y="608711"/>
                </a:lnTo>
                <a:lnTo>
                  <a:pt x="58038" y="605536"/>
                </a:lnTo>
                <a:lnTo>
                  <a:pt x="46227" y="605536"/>
                </a:lnTo>
                <a:lnTo>
                  <a:pt x="51688" y="596174"/>
                </a:lnTo>
                <a:lnTo>
                  <a:pt x="45338" y="585288"/>
                </a:lnTo>
                <a:close/>
              </a:path>
              <a:path w="103504" h="621664">
                <a:moveTo>
                  <a:pt x="96265" y="525272"/>
                </a:moveTo>
                <a:lnTo>
                  <a:pt x="92456" y="526288"/>
                </a:lnTo>
                <a:lnTo>
                  <a:pt x="58038" y="585288"/>
                </a:lnTo>
                <a:lnTo>
                  <a:pt x="58038" y="608711"/>
                </a:lnTo>
                <a:lnTo>
                  <a:pt x="59020" y="608711"/>
                </a:lnTo>
                <a:lnTo>
                  <a:pt x="103377" y="532638"/>
                </a:lnTo>
                <a:lnTo>
                  <a:pt x="102362" y="528828"/>
                </a:lnTo>
                <a:lnTo>
                  <a:pt x="96265" y="525272"/>
                </a:lnTo>
                <a:close/>
              </a:path>
              <a:path w="103504" h="621664">
                <a:moveTo>
                  <a:pt x="51688" y="596174"/>
                </a:moveTo>
                <a:lnTo>
                  <a:pt x="46227" y="605536"/>
                </a:lnTo>
                <a:lnTo>
                  <a:pt x="57150" y="605536"/>
                </a:lnTo>
                <a:lnTo>
                  <a:pt x="51688" y="596174"/>
                </a:lnTo>
                <a:close/>
              </a:path>
              <a:path w="103504" h="621664">
                <a:moveTo>
                  <a:pt x="58038" y="585288"/>
                </a:moveTo>
                <a:lnTo>
                  <a:pt x="51688" y="596174"/>
                </a:lnTo>
                <a:lnTo>
                  <a:pt x="57150" y="605536"/>
                </a:lnTo>
                <a:lnTo>
                  <a:pt x="58038" y="605536"/>
                </a:lnTo>
                <a:lnTo>
                  <a:pt x="58038" y="585288"/>
                </a:lnTo>
                <a:close/>
              </a:path>
              <a:path w="103504" h="621664">
                <a:moveTo>
                  <a:pt x="51688" y="25109"/>
                </a:moveTo>
                <a:lnTo>
                  <a:pt x="45338" y="35995"/>
                </a:lnTo>
                <a:lnTo>
                  <a:pt x="45338" y="585288"/>
                </a:lnTo>
                <a:lnTo>
                  <a:pt x="51688" y="596174"/>
                </a:lnTo>
                <a:lnTo>
                  <a:pt x="58038" y="585288"/>
                </a:lnTo>
                <a:lnTo>
                  <a:pt x="58038" y="35995"/>
                </a:lnTo>
                <a:lnTo>
                  <a:pt x="51688" y="25109"/>
                </a:lnTo>
                <a:close/>
              </a:path>
              <a:path w="103504" h="621664">
                <a:moveTo>
                  <a:pt x="51688" y="0"/>
                </a:moveTo>
                <a:lnTo>
                  <a:pt x="0" y="88646"/>
                </a:lnTo>
                <a:lnTo>
                  <a:pt x="1016" y="92456"/>
                </a:lnTo>
                <a:lnTo>
                  <a:pt x="7112" y="96012"/>
                </a:lnTo>
                <a:lnTo>
                  <a:pt x="10922" y="94996"/>
                </a:lnTo>
                <a:lnTo>
                  <a:pt x="45338" y="35995"/>
                </a:lnTo>
                <a:lnTo>
                  <a:pt x="45338" y="12573"/>
                </a:lnTo>
                <a:lnTo>
                  <a:pt x="59020" y="12573"/>
                </a:lnTo>
                <a:lnTo>
                  <a:pt x="51688" y="0"/>
                </a:lnTo>
                <a:close/>
              </a:path>
              <a:path w="103504" h="621664">
                <a:moveTo>
                  <a:pt x="59020" y="12573"/>
                </a:moveTo>
                <a:lnTo>
                  <a:pt x="58038" y="12573"/>
                </a:lnTo>
                <a:lnTo>
                  <a:pt x="58038" y="35995"/>
                </a:lnTo>
                <a:lnTo>
                  <a:pt x="92456" y="94996"/>
                </a:lnTo>
                <a:lnTo>
                  <a:pt x="96265" y="96012"/>
                </a:lnTo>
                <a:lnTo>
                  <a:pt x="102362" y="92456"/>
                </a:lnTo>
                <a:lnTo>
                  <a:pt x="103377" y="88646"/>
                </a:lnTo>
                <a:lnTo>
                  <a:pt x="59020" y="12573"/>
                </a:lnTo>
                <a:close/>
              </a:path>
              <a:path w="103504" h="621664">
                <a:moveTo>
                  <a:pt x="58038" y="12573"/>
                </a:moveTo>
                <a:lnTo>
                  <a:pt x="45338" y="12573"/>
                </a:lnTo>
                <a:lnTo>
                  <a:pt x="45338" y="35995"/>
                </a:lnTo>
                <a:lnTo>
                  <a:pt x="51688" y="25109"/>
                </a:lnTo>
                <a:lnTo>
                  <a:pt x="46227" y="15748"/>
                </a:lnTo>
                <a:lnTo>
                  <a:pt x="58038" y="15748"/>
                </a:lnTo>
                <a:lnTo>
                  <a:pt x="58038" y="12573"/>
                </a:lnTo>
                <a:close/>
              </a:path>
              <a:path w="103504" h="621664">
                <a:moveTo>
                  <a:pt x="58038" y="15748"/>
                </a:moveTo>
                <a:lnTo>
                  <a:pt x="57150" y="15748"/>
                </a:lnTo>
                <a:lnTo>
                  <a:pt x="51688" y="25109"/>
                </a:lnTo>
                <a:lnTo>
                  <a:pt x="58038" y="35995"/>
                </a:lnTo>
                <a:lnTo>
                  <a:pt x="58038" y="15748"/>
                </a:lnTo>
                <a:close/>
              </a:path>
              <a:path w="103504" h="621664">
                <a:moveTo>
                  <a:pt x="57150" y="15748"/>
                </a:moveTo>
                <a:lnTo>
                  <a:pt x="46227" y="15748"/>
                </a:lnTo>
                <a:lnTo>
                  <a:pt x="51688" y="25109"/>
                </a:lnTo>
                <a:lnTo>
                  <a:pt x="57150" y="15748"/>
                </a:lnTo>
                <a:close/>
              </a:path>
            </a:pathLst>
          </a:custGeom>
          <a:solidFill>
            <a:srgbClr val="000000"/>
          </a:solidFill>
        </p:spPr>
        <p:txBody>
          <a:bodyPr wrap="square" lIns="0" tIns="0" rIns="0" bIns="0" rtlCol="0"/>
          <a:lstStyle/>
          <a:p>
            <a:endParaRPr/>
          </a:p>
        </p:txBody>
      </p:sp>
      <p:sp>
        <p:nvSpPr>
          <p:cNvPr id="49" name="object 49"/>
          <p:cNvSpPr txBox="1"/>
          <p:nvPr/>
        </p:nvSpPr>
        <p:spPr>
          <a:xfrm>
            <a:off x="2704338" y="4582159"/>
            <a:ext cx="531495" cy="330200"/>
          </a:xfrm>
          <a:prstGeom prst="rect">
            <a:avLst/>
          </a:prstGeom>
        </p:spPr>
        <p:txBody>
          <a:bodyPr vert="horz" wrap="square" lIns="0" tIns="12065" rIns="0" bIns="0" rtlCol="0">
            <a:spAutoFit/>
          </a:bodyPr>
          <a:lstStyle/>
          <a:p>
            <a:pPr marL="12700" marR="5080">
              <a:lnSpc>
                <a:spcPct val="100000"/>
              </a:lnSpc>
              <a:spcBef>
                <a:spcPts val="95"/>
              </a:spcBef>
            </a:pPr>
            <a:r>
              <a:rPr sz="1000" spc="-5" dirty="0">
                <a:latin typeface="Meiryo UI"/>
                <a:cs typeface="Meiryo UI"/>
              </a:rPr>
              <a:t>法人税額 の25%</a:t>
            </a:r>
            <a:endParaRPr sz="1000">
              <a:latin typeface="Meiryo UI"/>
              <a:cs typeface="Meiryo UI"/>
            </a:endParaRPr>
          </a:p>
        </p:txBody>
      </p:sp>
      <p:sp>
        <p:nvSpPr>
          <p:cNvPr id="50" name="object 50"/>
          <p:cNvSpPr txBox="1"/>
          <p:nvPr/>
        </p:nvSpPr>
        <p:spPr>
          <a:xfrm>
            <a:off x="2689351" y="5979667"/>
            <a:ext cx="58674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Meiryo UI"/>
                <a:cs typeface="Meiryo UI"/>
              </a:rPr>
              <a:t>法人税額</a:t>
            </a:r>
            <a:endParaRPr sz="1100">
              <a:latin typeface="Meiryo UI"/>
              <a:cs typeface="Meiryo UI"/>
            </a:endParaRPr>
          </a:p>
        </p:txBody>
      </p:sp>
      <p:sp>
        <p:nvSpPr>
          <p:cNvPr id="51" name="object 51"/>
          <p:cNvSpPr txBox="1"/>
          <p:nvPr/>
        </p:nvSpPr>
        <p:spPr>
          <a:xfrm>
            <a:off x="2689351" y="6147308"/>
            <a:ext cx="48831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eiryo UI"/>
                <a:cs typeface="Meiryo UI"/>
              </a:rPr>
              <a:t>の</a:t>
            </a:r>
            <a:r>
              <a:rPr sz="1100" b="1" u="sng" spc="-5" dirty="0">
                <a:solidFill>
                  <a:srgbClr val="FF0000"/>
                </a:solidFill>
                <a:uFill>
                  <a:solidFill>
                    <a:srgbClr val="FF0000"/>
                  </a:solidFill>
                </a:uFill>
                <a:latin typeface="Meiryo UI"/>
                <a:cs typeface="Meiryo UI"/>
              </a:rPr>
              <a:t>10%</a:t>
            </a:r>
            <a:endParaRPr sz="1100">
              <a:latin typeface="Meiryo UI"/>
              <a:cs typeface="Meiryo UI"/>
            </a:endParaRPr>
          </a:p>
        </p:txBody>
      </p:sp>
      <p:sp>
        <p:nvSpPr>
          <p:cNvPr id="52" name="object 52"/>
          <p:cNvSpPr txBox="1"/>
          <p:nvPr/>
        </p:nvSpPr>
        <p:spPr>
          <a:xfrm>
            <a:off x="2706370" y="3671392"/>
            <a:ext cx="531495" cy="330835"/>
          </a:xfrm>
          <a:prstGeom prst="rect">
            <a:avLst/>
          </a:prstGeom>
        </p:spPr>
        <p:txBody>
          <a:bodyPr vert="horz" wrap="square" lIns="0" tIns="12065" rIns="0" bIns="0" rtlCol="0">
            <a:spAutoFit/>
          </a:bodyPr>
          <a:lstStyle/>
          <a:p>
            <a:pPr marL="12700">
              <a:lnSpc>
                <a:spcPct val="100000"/>
              </a:lnSpc>
              <a:spcBef>
                <a:spcPts val="95"/>
              </a:spcBef>
            </a:pPr>
            <a:r>
              <a:rPr sz="1000" spc="-10" dirty="0">
                <a:latin typeface="Meiryo UI"/>
                <a:cs typeface="Meiryo UI"/>
              </a:rPr>
              <a:t>法人税額</a:t>
            </a:r>
            <a:endParaRPr sz="1000">
              <a:latin typeface="Meiryo UI"/>
              <a:cs typeface="Meiryo UI"/>
            </a:endParaRPr>
          </a:p>
          <a:p>
            <a:pPr marL="12700">
              <a:lnSpc>
                <a:spcPct val="100000"/>
              </a:lnSpc>
              <a:spcBef>
                <a:spcPts val="5"/>
              </a:spcBef>
            </a:pPr>
            <a:r>
              <a:rPr sz="1000" spc="-5" dirty="0">
                <a:latin typeface="Meiryo UI"/>
                <a:cs typeface="Meiryo UI"/>
              </a:rPr>
              <a:t>の10%</a:t>
            </a:r>
            <a:endParaRPr sz="1000">
              <a:latin typeface="Meiryo UI"/>
              <a:cs typeface="Meiryo UI"/>
            </a:endParaRPr>
          </a:p>
        </p:txBody>
      </p:sp>
      <p:sp>
        <p:nvSpPr>
          <p:cNvPr id="53" name="object 53"/>
          <p:cNvSpPr txBox="1"/>
          <p:nvPr/>
        </p:nvSpPr>
        <p:spPr>
          <a:xfrm>
            <a:off x="1888998" y="2103882"/>
            <a:ext cx="1065530" cy="307975"/>
          </a:xfrm>
          <a:prstGeom prst="rect">
            <a:avLst/>
          </a:prstGeom>
          <a:ln w="25908">
            <a:solidFill>
              <a:srgbClr val="F79546"/>
            </a:solidFill>
          </a:ln>
        </p:spPr>
        <p:txBody>
          <a:bodyPr vert="horz" wrap="square" lIns="0" tIns="45720" rIns="0" bIns="0" rtlCol="0">
            <a:spAutoFit/>
          </a:bodyPr>
          <a:lstStyle/>
          <a:p>
            <a:pPr marL="175260">
              <a:lnSpc>
                <a:spcPct val="100000"/>
              </a:lnSpc>
              <a:spcBef>
                <a:spcPts val="360"/>
              </a:spcBef>
            </a:pPr>
            <a:r>
              <a:rPr sz="1400" dirty="0">
                <a:latin typeface="Meiryo UI"/>
                <a:cs typeface="Meiryo UI"/>
              </a:rPr>
              <a:t>控除上限</a:t>
            </a:r>
            <a:endParaRPr sz="1400">
              <a:latin typeface="Meiryo UI"/>
              <a:cs typeface="Meiryo UI"/>
            </a:endParaRPr>
          </a:p>
        </p:txBody>
      </p:sp>
      <p:sp>
        <p:nvSpPr>
          <p:cNvPr id="54" name="object 54"/>
          <p:cNvSpPr txBox="1"/>
          <p:nvPr/>
        </p:nvSpPr>
        <p:spPr>
          <a:xfrm>
            <a:off x="1860042" y="3191383"/>
            <a:ext cx="930910" cy="346710"/>
          </a:xfrm>
          <a:prstGeom prst="rect">
            <a:avLst/>
          </a:prstGeom>
        </p:spPr>
        <p:txBody>
          <a:bodyPr vert="horz" wrap="square" lIns="0" tIns="13335" rIns="0" bIns="0" rtlCol="0">
            <a:spAutoFit/>
          </a:bodyPr>
          <a:lstStyle/>
          <a:p>
            <a:pPr marL="12700" marR="5080">
              <a:lnSpc>
                <a:spcPct val="100000"/>
              </a:lnSpc>
              <a:spcBef>
                <a:spcPts val="105"/>
              </a:spcBef>
            </a:pPr>
            <a:r>
              <a:rPr sz="1050" u="sng" spc="0" dirty="0">
                <a:solidFill>
                  <a:srgbClr val="FF0000"/>
                </a:solidFill>
                <a:uFill>
                  <a:solidFill>
                    <a:srgbClr val="FF0000"/>
                  </a:solidFill>
                </a:uFill>
                <a:latin typeface="Meiryo UI"/>
                <a:cs typeface="Meiryo UI"/>
              </a:rPr>
              <a:t>高水準型</a:t>
            </a:r>
            <a:r>
              <a:rPr sz="1050" u="sng" spc="-5" dirty="0">
                <a:solidFill>
                  <a:srgbClr val="FF0000"/>
                </a:solidFill>
                <a:uFill>
                  <a:solidFill>
                    <a:srgbClr val="FF0000"/>
                  </a:solidFill>
                </a:uFill>
                <a:latin typeface="Meiryo UI"/>
                <a:cs typeface="Meiryo UI"/>
              </a:rPr>
              <a:t>を</a:t>
            </a:r>
            <a:r>
              <a:rPr sz="1050" u="sng" dirty="0">
                <a:solidFill>
                  <a:srgbClr val="FF0000"/>
                </a:solidFill>
                <a:uFill>
                  <a:solidFill>
                    <a:srgbClr val="FF0000"/>
                  </a:solidFill>
                </a:uFill>
                <a:latin typeface="Meiryo UI"/>
                <a:cs typeface="Meiryo UI"/>
              </a:rPr>
              <a:t>廃止 </a:t>
            </a:r>
            <a:r>
              <a:rPr sz="1050" dirty="0">
                <a:solidFill>
                  <a:srgbClr val="FF0000"/>
                </a:solidFill>
                <a:latin typeface="Meiryo UI"/>
                <a:cs typeface="Meiryo UI"/>
              </a:rPr>
              <a:t> </a:t>
            </a:r>
            <a:r>
              <a:rPr sz="1050" u="sng" dirty="0">
                <a:solidFill>
                  <a:srgbClr val="FF0000"/>
                </a:solidFill>
                <a:uFill>
                  <a:solidFill>
                    <a:srgbClr val="FF0000"/>
                  </a:solidFill>
                </a:uFill>
                <a:latin typeface="Meiryo UI"/>
                <a:cs typeface="Meiryo UI"/>
              </a:rPr>
              <a:t>A’-1</a:t>
            </a:r>
            <a:r>
              <a:rPr sz="1050" u="sng" spc="-5" dirty="0">
                <a:solidFill>
                  <a:srgbClr val="FF0000"/>
                </a:solidFill>
                <a:uFill>
                  <a:solidFill>
                    <a:srgbClr val="FF0000"/>
                  </a:solidFill>
                </a:uFill>
                <a:latin typeface="Meiryo UI"/>
                <a:cs typeface="Meiryo UI"/>
              </a:rPr>
              <a:t>を</a:t>
            </a:r>
            <a:r>
              <a:rPr sz="1050" u="sng" spc="0" dirty="0">
                <a:solidFill>
                  <a:srgbClr val="FF0000"/>
                </a:solidFill>
                <a:uFill>
                  <a:solidFill>
                    <a:srgbClr val="FF0000"/>
                  </a:solidFill>
                </a:uFill>
                <a:latin typeface="Meiryo UI"/>
                <a:cs typeface="Meiryo UI"/>
              </a:rPr>
              <a:t>延長</a:t>
            </a:r>
            <a:endParaRPr sz="1050">
              <a:latin typeface="Meiryo UI"/>
              <a:cs typeface="Meiryo UI"/>
            </a:endParaRPr>
          </a:p>
        </p:txBody>
      </p:sp>
      <p:sp>
        <p:nvSpPr>
          <p:cNvPr id="55" name="object 55"/>
          <p:cNvSpPr txBox="1"/>
          <p:nvPr/>
        </p:nvSpPr>
        <p:spPr>
          <a:xfrm>
            <a:off x="3450082" y="3447034"/>
            <a:ext cx="1445895" cy="628650"/>
          </a:xfrm>
          <a:prstGeom prst="rect">
            <a:avLst/>
          </a:prstGeom>
        </p:spPr>
        <p:txBody>
          <a:bodyPr vert="horz" wrap="square" lIns="0" tIns="13335" rIns="0" bIns="0" rtlCol="0">
            <a:spAutoFit/>
          </a:bodyPr>
          <a:lstStyle/>
          <a:p>
            <a:pPr marR="21590" algn="ctr">
              <a:lnSpc>
                <a:spcPct val="100000"/>
              </a:lnSpc>
              <a:spcBef>
                <a:spcPts val="105"/>
              </a:spcBef>
            </a:pPr>
            <a:r>
              <a:rPr sz="1050" b="1" dirty="0">
                <a:latin typeface="Calibri"/>
                <a:cs typeface="Calibri"/>
              </a:rPr>
              <a:t>(A’-1)</a:t>
            </a:r>
            <a:endParaRPr sz="1050">
              <a:latin typeface="Calibri"/>
              <a:cs typeface="Calibri"/>
            </a:endParaRPr>
          </a:p>
          <a:p>
            <a:pPr marL="12700">
              <a:lnSpc>
                <a:spcPct val="100000"/>
              </a:lnSpc>
              <a:spcBef>
                <a:spcPts val="50"/>
              </a:spcBef>
            </a:pPr>
            <a:r>
              <a:rPr sz="1000" spc="-5" dirty="0">
                <a:latin typeface="Meiryo UI"/>
                <a:cs typeface="Meiryo UI"/>
              </a:rPr>
              <a:t>売上高試験研究費割合</a:t>
            </a:r>
            <a:endParaRPr sz="1000">
              <a:latin typeface="Meiryo UI"/>
              <a:cs typeface="Meiryo UI"/>
            </a:endParaRPr>
          </a:p>
          <a:p>
            <a:pPr marL="12700" marR="5080">
              <a:lnSpc>
                <a:spcPts val="1030"/>
              </a:lnSpc>
              <a:spcBef>
                <a:spcPts val="175"/>
              </a:spcBef>
            </a:pPr>
            <a:r>
              <a:rPr sz="1000" spc="-5" dirty="0">
                <a:latin typeface="Meiryo UI"/>
                <a:cs typeface="Meiryo UI"/>
              </a:rPr>
              <a:t>10%超の場合の</a:t>
            </a:r>
            <a:r>
              <a:rPr sz="1000" b="1" spc="-5" dirty="0">
                <a:latin typeface="Meiryo UI"/>
                <a:cs typeface="Meiryo UI"/>
              </a:rPr>
              <a:t>控除上限 </a:t>
            </a:r>
            <a:r>
              <a:rPr sz="1500" b="1" spc="-7" baseline="-8333" dirty="0">
                <a:latin typeface="Meiryo UI"/>
                <a:cs typeface="Meiryo UI"/>
              </a:rPr>
              <a:t>上乗</a:t>
            </a:r>
            <a:r>
              <a:rPr sz="1500" b="1" spc="-22" baseline="-8333" dirty="0">
                <a:latin typeface="Meiryo UI"/>
                <a:cs typeface="Meiryo UI"/>
              </a:rPr>
              <a:t>せ</a:t>
            </a:r>
            <a:r>
              <a:rPr sz="975" spc="22" baseline="12820" dirty="0">
                <a:latin typeface="Meiryo UI"/>
                <a:cs typeface="Meiryo UI"/>
              </a:rPr>
              <a:t>（※）</a:t>
            </a:r>
            <a:r>
              <a:rPr sz="975" spc="89" baseline="12820" dirty="0">
                <a:latin typeface="Meiryo UI"/>
                <a:cs typeface="Meiryo UI"/>
              </a:rPr>
              <a:t> </a:t>
            </a:r>
            <a:r>
              <a:rPr sz="800" u="sng" dirty="0">
                <a:uFill>
                  <a:solidFill>
                    <a:srgbClr val="000000"/>
                  </a:solidFill>
                </a:uFill>
                <a:latin typeface="Meiryo UI"/>
                <a:cs typeface="Meiryo UI"/>
              </a:rPr>
              <a:t>2年間の時限措置</a:t>
            </a:r>
            <a:endParaRPr sz="800">
              <a:latin typeface="Meiryo UI"/>
              <a:cs typeface="Meiryo UI"/>
            </a:endParaRPr>
          </a:p>
        </p:txBody>
      </p:sp>
      <p:sp>
        <p:nvSpPr>
          <p:cNvPr id="56" name="object 56"/>
          <p:cNvSpPr/>
          <p:nvPr/>
        </p:nvSpPr>
        <p:spPr>
          <a:xfrm>
            <a:off x="1905761" y="4945379"/>
            <a:ext cx="1171575" cy="505459"/>
          </a:xfrm>
          <a:custGeom>
            <a:avLst/>
            <a:gdLst/>
            <a:ahLst/>
            <a:cxnLst/>
            <a:rect l="l" t="t" r="r" b="b"/>
            <a:pathLst>
              <a:path w="1171575" h="505460">
                <a:moveTo>
                  <a:pt x="0" y="114046"/>
                </a:moveTo>
                <a:lnTo>
                  <a:pt x="6151" y="83605"/>
                </a:lnTo>
                <a:lnTo>
                  <a:pt x="22923" y="58737"/>
                </a:lnTo>
                <a:lnTo>
                  <a:pt x="47791" y="41965"/>
                </a:lnTo>
                <a:lnTo>
                  <a:pt x="78231" y="35814"/>
                </a:lnTo>
                <a:lnTo>
                  <a:pt x="608076" y="35814"/>
                </a:lnTo>
                <a:lnTo>
                  <a:pt x="868680" y="35814"/>
                </a:lnTo>
                <a:lnTo>
                  <a:pt x="964183" y="35814"/>
                </a:lnTo>
                <a:lnTo>
                  <a:pt x="994624" y="41965"/>
                </a:lnTo>
                <a:lnTo>
                  <a:pt x="1019492" y="58737"/>
                </a:lnTo>
                <a:lnTo>
                  <a:pt x="1036264" y="83605"/>
                </a:lnTo>
                <a:lnTo>
                  <a:pt x="1042415" y="114046"/>
                </a:lnTo>
                <a:lnTo>
                  <a:pt x="1171575" y="0"/>
                </a:lnTo>
                <a:lnTo>
                  <a:pt x="1042415" y="231394"/>
                </a:lnTo>
                <a:lnTo>
                  <a:pt x="1042415" y="426974"/>
                </a:lnTo>
                <a:lnTo>
                  <a:pt x="1036264" y="457414"/>
                </a:lnTo>
                <a:lnTo>
                  <a:pt x="1019492" y="482282"/>
                </a:lnTo>
                <a:lnTo>
                  <a:pt x="994624" y="499054"/>
                </a:lnTo>
                <a:lnTo>
                  <a:pt x="964183" y="505206"/>
                </a:lnTo>
                <a:lnTo>
                  <a:pt x="868680" y="505206"/>
                </a:lnTo>
                <a:lnTo>
                  <a:pt x="608076" y="505206"/>
                </a:lnTo>
                <a:lnTo>
                  <a:pt x="78231" y="505206"/>
                </a:lnTo>
                <a:lnTo>
                  <a:pt x="47791" y="499054"/>
                </a:lnTo>
                <a:lnTo>
                  <a:pt x="22923" y="482282"/>
                </a:lnTo>
                <a:lnTo>
                  <a:pt x="6151" y="457414"/>
                </a:lnTo>
                <a:lnTo>
                  <a:pt x="0" y="426974"/>
                </a:lnTo>
                <a:lnTo>
                  <a:pt x="0" y="231394"/>
                </a:lnTo>
                <a:lnTo>
                  <a:pt x="0" y="114046"/>
                </a:lnTo>
                <a:close/>
              </a:path>
            </a:pathLst>
          </a:custGeom>
          <a:ln w="19812">
            <a:solidFill>
              <a:srgbClr val="FF0000"/>
            </a:solidFill>
          </a:ln>
        </p:spPr>
        <p:txBody>
          <a:bodyPr wrap="square" lIns="0" tIns="0" rIns="0" bIns="0" rtlCol="0"/>
          <a:lstStyle/>
          <a:p>
            <a:endParaRPr/>
          </a:p>
        </p:txBody>
      </p:sp>
      <p:sp>
        <p:nvSpPr>
          <p:cNvPr id="57" name="object 57"/>
          <p:cNvSpPr/>
          <p:nvPr/>
        </p:nvSpPr>
        <p:spPr>
          <a:xfrm>
            <a:off x="199644" y="2822448"/>
            <a:ext cx="1534795" cy="266700"/>
          </a:xfrm>
          <a:custGeom>
            <a:avLst/>
            <a:gdLst/>
            <a:ahLst/>
            <a:cxnLst/>
            <a:rect l="l" t="t" r="r" b="b"/>
            <a:pathLst>
              <a:path w="1534795" h="266700">
                <a:moveTo>
                  <a:pt x="1472183" y="266700"/>
                </a:moveTo>
                <a:lnTo>
                  <a:pt x="1484630" y="216662"/>
                </a:lnTo>
                <a:lnTo>
                  <a:pt x="1534668" y="204215"/>
                </a:lnTo>
                <a:lnTo>
                  <a:pt x="1472183" y="266700"/>
                </a:lnTo>
                <a:lnTo>
                  <a:pt x="0" y="266700"/>
                </a:lnTo>
                <a:lnTo>
                  <a:pt x="0" y="0"/>
                </a:lnTo>
                <a:lnTo>
                  <a:pt x="1534668" y="0"/>
                </a:lnTo>
                <a:lnTo>
                  <a:pt x="1534668" y="204215"/>
                </a:lnTo>
              </a:path>
            </a:pathLst>
          </a:custGeom>
          <a:ln w="12192">
            <a:solidFill>
              <a:srgbClr val="000000"/>
            </a:solidFill>
          </a:ln>
        </p:spPr>
        <p:txBody>
          <a:bodyPr wrap="square" lIns="0" tIns="0" rIns="0" bIns="0" rtlCol="0"/>
          <a:lstStyle/>
          <a:p>
            <a:endParaRPr/>
          </a:p>
        </p:txBody>
      </p:sp>
      <p:sp>
        <p:nvSpPr>
          <p:cNvPr id="58" name="object 58"/>
          <p:cNvSpPr txBox="1"/>
          <p:nvPr/>
        </p:nvSpPr>
        <p:spPr>
          <a:xfrm>
            <a:off x="1965198" y="5023230"/>
            <a:ext cx="894080" cy="36131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FF0000"/>
                </a:solidFill>
                <a:latin typeface="Meiryo UI"/>
                <a:cs typeface="Meiryo UI"/>
              </a:rPr>
              <a:t>ベ</a:t>
            </a:r>
            <a:r>
              <a:rPr sz="1100" b="1" spc="-10" dirty="0">
                <a:solidFill>
                  <a:srgbClr val="FF0000"/>
                </a:solidFill>
                <a:latin typeface="Meiryo UI"/>
                <a:cs typeface="Meiryo UI"/>
              </a:rPr>
              <a:t>ン</a:t>
            </a:r>
            <a:r>
              <a:rPr sz="1100" b="1" spc="-5" dirty="0">
                <a:solidFill>
                  <a:srgbClr val="FF0000"/>
                </a:solidFill>
                <a:latin typeface="Meiryo UI"/>
                <a:cs typeface="Meiryo UI"/>
              </a:rPr>
              <a:t>チ</a:t>
            </a:r>
            <a:r>
              <a:rPr sz="1100" b="1" spc="-10" dirty="0">
                <a:solidFill>
                  <a:srgbClr val="FF0000"/>
                </a:solidFill>
                <a:latin typeface="Meiryo UI"/>
                <a:cs typeface="Meiryo UI"/>
              </a:rPr>
              <a:t>ャ</a:t>
            </a:r>
            <a:r>
              <a:rPr sz="1100" b="1" dirty="0">
                <a:solidFill>
                  <a:srgbClr val="FF0000"/>
                </a:solidFill>
                <a:latin typeface="Meiryo UI"/>
                <a:cs typeface="Meiryo UI"/>
              </a:rPr>
              <a:t>ーは</a:t>
            </a:r>
            <a:endParaRPr sz="1100">
              <a:latin typeface="Meiryo UI"/>
              <a:cs typeface="Meiryo UI"/>
            </a:endParaRPr>
          </a:p>
          <a:p>
            <a:pPr marL="12700">
              <a:lnSpc>
                <a:spcPct val="100000"/>
              </a:lnSpc>
            </a:pPr>
            <a:r>
              <a:rPr sz="1100" b="1" u="sng" spc="-5" dirty="0">
                <a:solidFill>
                  <a:srgbClr val="FF0000"/>
                </a:solidFill>
                <a:uFill>
                  <a:solidFill>
                    <a:srgbClr val="FF0000"/>
                  </a:solidFill>
                </a:uFill>
                <a:latin typeface="Meiryo UI"/>
                <a:cs typeface="Meiryo UI"/>
              </a:rPr>
              <a:t>40%</a:t>
            </a:r>
            <a:r>
              <a:rPr sz="1100" b="1" u="sng" dirty="0">
                <a:solidFill>
                  <a:srgbClr val="FF0000"/>
                </a:solidFill>
                <a:uFill>
                  <a:solidFill>
                    <a:srgbClr val="FF0000"/>
                  </a:solidFill>
                </a:uFill>
                <a:latin typeface="Meiryo UI"/>
                <a:cs typeface="Meiryo UI"/>
              </a:rPr>
              <a:t>に引上</a:t>
            </a:r>
            <a:r>
              <a:rPr sz="1100" b="1" u="sng" spc="-5" dirty="0">
                <a:solidFill>
                  <a:srgbClr val="FF0000"/>
                </a:solidFill>
                <a:uFill>
                  <a:solidFill>
                    <a:srgbClr val="FF0000"/>
                  </a:solidFill>
                </a:uFill>
                <a:latin typeface="Meiryo UI"/>
                <a:cs typeface="Meiryo UI"/>
              </a:rPr>
              <a:t>げ</a:t>
            </a:r>
            <a:endParaRPr sz="1100">
              <a:latin typeface="Meiryo UI"/>
              <a:cs typeface="Meiryo UI"/>
            </a:endParaRPr>
          </a:p>
        </p:txBody>
      </p:sp>
      <p:sp>
        <p:nvSpPr>
          <p:cNvPr id="59" name="object 59"/>
          <p:cNvSpPr txBox="1"/>
          <p:nvPr/>
        </p:nvSpPr>
        <p:spPr>
          <a:xfrm>
            <a:off x="268325" y="2508885"/>
            <a:ext cx="1398905" cy="541655"/>
          </a:xfrm>
          <a:prstGeom prst="rect">
            <a:avLst/>
          </a:prstGeom>
        </p:spPr>
        <p:txBody>
          <a:bodyPr vert="horz" wrap="square" lIns="0" tIns="13335" rIns="0" bIns="0" rtlCol="0">
            <a:spAutoFit/>
          </a:bodyPr>
          <a:lstStyle/>
          <a:p>
            <a:pPr marR="22225" algn="ctr">
              <a:lnSpc>
                <a:spcPct val="100000"/>
              </a:lnSpc>
              <a:spcBef>
                <a:spcPts val="105"/>
              </a:spcBef>
            </a:pPr>
            <a:r>
              <a:rPr sz="1400" u="sng" spc="-355" dirty="0">
                <a:uFill>
                  <a:solidFill>
                    <a:srgbClr val="000000"/>
                  </a:solidFill>
                </a:uFill>
                <a:latin typeface="Times New Roman"/>
                <a:cs typeface="Times New Roman"/>
              </a:rPr>
              <a:t> </a:t>
            </a:r>
            <a:r>
              <a:rPr sz="1400" b="1" u="sng" dirty="0">
                <a:uFill>
                  <a:solidFill>
                    <a:srgbClr val="000000"/>
                  </a:solidFill>
                </a:uFill>
                <a:latin typeface="Meiryo UI"/>
                <a:cs typeface="Meiryo UI"/>
              </a:rPr>
              <a:t>現行制</a:t>
            </a:r>
            <a:r>
              <a:rPr sz="1400" b="1" u="sng" spc="-5" dirty="0">
                <a:uFill>
                  <a:solidFill>
                    <a:srgbClr val="000000"/>
                  </a:solidFill>
                </a:uFill>
                <a:latin typeface="Meiryo UI"/>
                <a:cs typeface="Meiryo UI"/>
              </a:rPr>
              <a:t>度</a:t>
            </a:r>
            <a:endParaRPr sz="1400">
              <a:latin typeface="Meiryo UI"/>
              <a:cs typeface="Meiryo UI"/>
            </a:endParaRPr>
          </a:p>
          <a:p>
            <a:pPr algn="ctr">
              <a:lnSpc>
                <a:spcPct val="100000"/>
              </a:lnSpc>
              <a:spcBef>
                <a:spcPts val="1055"/>
              </a:spcBef>
            </a:pPr>
            <a:r>
              <a:rPr sz="1100" b="1" dirty="0">
                <a:latin typeface="Meiryo UI"/>
                <a:cs typeface="Meiryo UI"/>
              </a:rPr>
              <a:t>最大で法人税</a:t>
            </a:r>
            <a:r>
              <a:rPr sz="1100" b="1" spc="-5" dirty="0">
                <a:latin typeface="Meiryo UI"/>
                <a:cs typeface="Meiryo UI"/>
              </a:rPr>
              <a:t>の</a:t>
            </a:r>
            <a:r>
              <a:rPr sz="1100" b="1" dirty="0">
                <a:latin typeface="Meiryo UI"/>
                <a:cs typeface="Meiryo UI"/>
              </a:rPr>
              <a:t>４０％</a:t>
            </a:r>
            <a:endParaRPr sz="1100">
              <a:latin typeface="Meiryo UI"/>
              <a:cs typeface="Meiryo UI"/>
            </a:endParaRPr>
          </a:p>
        </p:txBody>
      </p:sp>
      <p:sp>
        <p:nvSpPr>
          <p:cNvPr id="60" name="object 60"/>
          <p:cNvSpPr/>
          <p:nvPr/>
        </p:nvSpPr>
        <p:spPr>
          <a:xfrm>
            <a:off x="1233335" y="3026282"/>
            <a:ext cx="421005" cy="0"/>
          </a:xfrm>
          <a:custGeom>
            <a:avLst/>
            <a:gdLst/>
            <a:ahLst/>
            <a:cxnLst/>
            <a:rect l="l" t="t" r="r" b="b"/>
            <a:pathLst>
              <a:path w="421005">
                <a:moveTo>
                  <a:pt x="0" y="0"/>
                </a:moveTo>
                <a:lnTo>
                  <a:pt x="420585" y="0"/>
                </a:lnTo>
              </a:path>
            </a:pathLst>
          </a:custGeom>
          <a:ln w="7619">
            <a:solidFill>
              <a:srgbClr val="000000"/>
            </a:solidFill>
          </a:ln>
        </p:spPr>
        <p:txBody>
          <a:bodyPr wrap="square" lIns="0" tIns="0" rIns="0" bIns="0" rtlCol="0"/>
          <a:lstStyle/>
          <a:p>
            <a:endParaRPr/>
          </a:p>
        </p:txBody>
      </p:sp>
      <p:sp>
        <p:nvSpPr>
          <p:cNvPr id="61" name="object 61"/>
          <p:cNvSpPr/>
          <p:nvPr/>
        </p:nvSpPr>
        <p:spPr>
          <a:xfrm>
            <a:off x="5012309" y="3186557"/>
            <a:ext cx="107314" cy="107314"/>
          </a:xfrm>
          <a:custGeom>
            <a:avLst/>
            <a:gdLst/>
            <a:ahLst/>
            <a:cxnLst/>
            <a:rect l="l" t="t" r="r" b="b"/>
            <a:pathLst>
              <a:path w="107314" h="107314">
                <a:moveTo>
                  <a:pt x="106806" y="0"/>
                </a:moveTo>
                <a:lnTo>
                  <a:pt x="21336" y="21335"/>
                </a:lnTo>
                <a:lnTo>
                  <a:pt x="0" y="106806"/>
                </a:lnTo>
                <a:lnTo>
                  <a:pt x="106806" y="0"/>
                </a:lnTo>
                <a:close/>
              </a:path>
            </a:pathLst>
          </a:custGeom>
          <a:solidFill>
            <a:srgbClr val="CDCDCD"/>
          </a:solidFill>
        </p:spPr>
        <p:txBody>
          <a:bodyPr wrap="square" lIns="0" tIns="0" rIns="0" bIns="0" rtlCol="0"/>
          <a:lstStyle/>
          <a:p>
            <a:endParaRPr/>
          </a:p>
        </p:txBody>
      </p:sp>
      <p:sp>
        <p:nvSpPr>
          <p:cNvPr id="62" name="object 62"/>
          <p:cNvSpPr/>
          <p:nvPr/>
        </p:nvSpPr>
        <p:spPr>
          <a:xfrm>
            <a:off x="3081527" y="2837688"/>
            <a:ext cx="2037714" cy="455930"/>
          </a:xfrm>
          <a:custGeom>
            <a:avLst/>
            <a:gdLst/>
            <a:ahLst/>
            <a:cxnLst/>
            <a:rect l="l" t="t" r="r" b="b"/>
            <a:pathLst>
              <a:path w="2037714" h="455929">
                <a:moveTo>
                  <a:pt x="1930781" y="455675"/>
                </a:moveTo>
                <a:lnTo>
                  <a:pt x="1952117" y="370204"/>
                </a:lnTo>
                <a:lnTo>
                  <a:pt x="2037588" y="348869"/>
                </a:lnTo>
                <a:lnTo>
                  <a:pt x="1930781" y="455675"/>
                </a:lnTo>
                <a:lnTo>
                  <a:pt x="0" y="455675"/>
                </a:lnTo>
                <a:lnTo>
                  <a:pt x="0" y="0"/>
                </a:lnTo>
                <a:lnTo>
                  <a:pt x="2037588" y="0"/>
                </a:lnTo>
                <a:lnTo>
                  <a:pt x="2037588" y="348869"/>
                </a:lnTo>
              </a:path>
            </a:pathLst>
          </a:custGeom>
          <a:ln w="12191">
            <a:solidFill>
              <a:srgbClr val="000000"/>
            </a:solidFill>
          </a:ln>
        </p:spPr>
        <p:txBody>
          <a:bodyPr wrap="square" lIns="0" tIns="0" rIns="0" bIns="0" rtlCol="0"/>
          <a:lstStyle/>
          <a:p>
            <a:endParaRPr/>
          </a:p>
        </p:txBody>
      </p:sp>
      <p:sp>
        <p:nvSpPr>
          <p:cNvPr id="63" name="object 63"/>
          <p:cNvSpPr txBox="1"/>
          <p:nvPr/>
        </p:nvSpPr>
        <p:spPr>
          <a:xfrm>
            <a:off x="3141979" y="2871343"/>
            <a:ext cx="1917700" cy="361950"/>
          </a:xfrm>
          <a:prstGeom prst="rect">
            <a:avLst/>
          </a:prstGeom>
        </p:spPr>
        <p:txBody>
          <a:bodyPr vert="horz" wrap="square" lIns="0" tIns="13335" rIns="0" bIns="0" rtlCol="0">
            <a:spAutoFit/>
          </a:bodyPr>
          <a:lstStyle/>
          <a:p>
            <a:pPr algn="ctr">
              <a:lnSpc>
                <a:spcPct val="100000"/>
              </a:lnSpc>
              <a:spcBef>
                <a:spcPts val="105"/>
              </a:spcBef>
              <a:tabLst>
                <a:tab pos="1018540" algn="l"/>
              </a:tabLst>
            </a:pPr>
            <a:r>
              <a:rPr sz="1100" b="1" dirty="0">
                <a:latin typeface="Meiryo UI"/>
                <a:cs typeface="Meiryo UI"/>
              </a:rPr>
              <a:t>控除上限	</a:t>
            </a:r>
            <a:r>
              <a:rPr sz="1100" b="1" u="sng" dirty="0">
                <a:solidFill>
                  <a:srgbClr val="FF0000"/>
                </a:solidFill>
                <a:uFill>
                  <a:solidFill>
                    <a:srgbClr val="FF0000"/>
                  </a:solidFill>
                </a:uFill>
                <a:latin typeface="Meiryo UI"/>
                <a:cs typeface="Meiryo UI"/>
              </a:rPr>
              <a:t> 最大４５％</a:t>
            </a:r>
            <a:endParaRPr sz="1100">
              <a:latin typeface="Meiryo UI"/>
              <a:cs typeface="Meiryo UI"/>
            </a:endParaRPr>
          </a:p>
          <a:p>
            <a:pPr algn="ctr">
              <a:lnSpc>
                <a:spcPct val="100000"/>
              </a:lnSpc>
            </a:pPr>
            <a:r>
              <a:rPr sz="1100" b="1" spc="-5" dirty="0">
                <a:latin typeface="Meiryo UI"/>
                <a:cs typeface="Meiryo UI"/>
              </a:rPr>
              <a:t>(</a:t>
            </a:r>
            <a:r>
              <a:rPr sz="1100" b="1" dirty="0">
                <a:latin typeface="Meiryo UI"/>
                <a:cs typeface="Meiryo UI"/>
              </a:rPr>
              <a:t>ベ</a:t>
            </a:r>
            <a:r>
              <a:rPr sz="1100" b="1" spc="-10" dirty="0">
                <a:latin typeface="Meiryo UI"/>
                <a:cs typeface="Meiryo UI"/>
              </a:rPr>
              <a:t>ン</a:t>
            </a:r>
            <a:r>
              <a:rPr sz="1100" b="1" dirty="0">
                <a:latin typeface="Meiryo UI"/>
                <a:cs typeface="Meiryo UI"/>
              </a:rPr>
              <a:t>チ</a:t>
            </a:r>
            <a:r>
              <a:rPr sz="1100" b="1" spc="-10" dirty="0">
                <a:latin typeface="Meiryo UI"/>
                <a:cs typeface="Meiryo UI"/>
              </a:rPr>
              <a:t>ャ</a:t>
            </a:r>
            <a:r>
              <a:rPr sz="1100" b="1" dirty="0">
                <a:latin typeface="Meiryo UI"/>
                <a:cs typeface="Meiryo UI"/>
              </a:rPr>
              <a:t>ー</a:t>
            </a:r>
            <a:r>
              <a:rPr sz="1100" b="1" spc="-5" dirty="0">
                <a:latin typeface="Meiryo UI"/>
                <a:cs typeface="Meiryo UI"/>
              </a:rPr>
              <a:t>の</a:t>
            </a:r>
            <a:r>
              <a:rPr sz="1100" b="1" spc="0" dirty="0">
                <a:latin typeface="Meiryo UI"/>
                <a:cs typeface="Meiryo UI"/>
              </a:rPr>
              <a:t>場合</a:t>
            </a:r>
            <a:r>
              <a:rPr sz="1100" b="1" u="sng" spc="275" dirty="0">
                <a:solidFill>
                  <a:srgbClr val="FF0000"/>
                </a:solidFill>
                <a:uFill>
                  <a:solidFill>
                    <a:srgbClr val="FF0000"/>
                  </a:solidFill>
                </a:uFill>
                <a:latin typeface="Meiryo UI"/>
                <a:cs typeface="Meiryo UI"/>
              </a:rPr>
              <a:t> </a:t>
            </a:r>
            <a:r>
              <a:rPr sz="1100" b="1" u="sng" dirty="0">
                <a:solidFill>
                  <a:srgbClr val="FF0000"/>
                </a:solidFill>
                <a:uFill>
                  <a:solidFill>
                    <a:srgbClr val="FF0000"/>
                  </a:solidFill>
                </a:uFill>
                <a:latin typeface="Meiryo UI"/>
                <a:cs typeface="Meiryo UI"/>
              </a:rPr>
              <a:t>最大６０％</a:t>
            </a:r>
            <a:r>
              <a:rPr sz="1100" b="1" dirty="0">
                <a:latin typeface="Meiryo UI"/>
                <a:cs typeface="Meiryo UI"/>
              </a:rPr>
              <a:t>)</a:t>
            </a:r>
            <a:endParaRPr sz="1100">
              <a:latin typeface="Meiryo UI"/>
              <a:cs typeface="Meiryo UI"/>
            </a:endParaRPr>
          </a:p>
        </p:txBody>
      </p:sp>
      <p:sp>
        <p:nvSpPr>
          <p:cNvPr id="64" name="object 64"/>
          <p:cNvSpPr txBox="1"/>
          <p:nvPr/>
        </p:nvSpPr>
        <p:spPr>
          <a:xfrm>
            <a:off x="-45923" y="6568541"/>
            <a:ext cx="255524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eiryo UI"/>
                <a:cs typeface="Meiryo UI"/>
              </a:rPr>
              <a:t>（※）中小企業に</a:t>
            </a:r>
            <a:r>
              <a:rPr sz="1000" spc="-10" dirty="0">
                <a:latin typeface="Meiryo UI"/>
                <a:cs typeface="Meiryo UI"/>
              </a:rPr>
              <a:t>つ</a:t>
            </a:r>
            <a:r>
              <a:rPr sz="1000" spc="-5" dirty="0">
                <a:latin typeface="Meiryo UI"/>
                <a:cs typeface="Meiryo UI"/>
              </a:rPr>
              <a:t>い</a:t>
            </a:r>
            <a:r>
              <a:rPr sz="1000" spc="-10" dirty="0">
                <a:latin typeface="Meiryo UI"/>
                <a:cs typeface="Meiryo UI"/>
              </a:rPr>
              <a:t>ては、別途上</a:t>
            </a:r>
            <a:r>
              <a:rPr sz="1000" spc="-5" dirty="0">
                <a:latin typeface="Meiryo UI"/>
                <a:cs typeface="Meiryo UI"/>
              </a:rPr>
              <a:t>乗</a:t>
            </a:r>
            <a:r>
              <a:rPr sz="1000" spc="-10" dirty="0">
                <a:latin typeface="Meiryo UI"/>
                <a:cs typeface="Meiryo UI"/>
              </a:rPr>
              <a:t>せ</a:t>
            </a:r>
            <a:r>
              <a:rPr sz="1000" dirty="0">
                <a:latin typeface="Meiryo UI"/>
                <a:cs typeface="Meiryo UI"/>
              </a:rPr>
              <a:t>措</a:t>
            </a:r>
            <a:r>
              <a:rPr sz="1000" spc="-5" dirty="0">
                <a:latin typeface="Meiryo UI"/>
                <a:cs typeface="Meiryo UI"/>
              </a:rPr>
              <a:t>置あり</a:t>
            </a:r>
            <a:endParaRPr sz="1000">
              <a:latin typeface="Meiryo UI"/>
              <a:cs typeface="Meiryo UI"/>
            </a:endParaRPr>
          </a:p>
        </p:txBody>
      </p:sp>
      <p:sp>
        <p:nvSpPr>
          <p:cNvPr id="65" name="object 65"/>
          <p:cNvSpPr/>
          <p:nvPr/>
        </p:nvSpPr>
        <p:spPr>
          <a:xfrm>
            <a:off x="5942838" y="2582417"/>
            <a:ext cx="3169920" cy="1449705"/>
          </a:xfrm>
          <a:custGeom>
            <a:avLst/>
            <a:gdLst/>
            <a:ahLst/>
            <a:cxnLst/>
            <a:rect l="l" t="t" r="r" b="b"/>
            <a:pathLst>
              <a:path w="3169920" h="1449704">
                <a:moveTo>
                  <a:pt x="0" y="1449324"/>
                </a:moveTo>
                <a:lnTo>
                  <a:pt x="0" y="1449324"/>
                </a:lnTo>
                <a:lnTo>
                  <a:pt x="288036" y="1449324"/>
                </a:lnTo>
                <a:lnTo>
                  <a:pt x="292608" y="1446276"/>
                </a:lnTo>
                <a:lnTo>
                  <a:pt x="298703" y="1444752"/>
                </a:lnTo>
                <a:lnTo>
                  <a:pt x="304800" y="1443228"/>
                </a:lnTo>
                <a:lnTo>
                  <a:pt x="310896" y="1441704"/>
                </a:lnTo>
                <a:lnTo>
                  <a:pt x="316991" y="1440180"/>
                </a:lnTo>
                <a:lnTo>
                  <a:pt x="321563" y="1437132"/>
                </a:lnTo>
                <a:lnTo>
                  <a:pt x="327660" y="1435608"/>
                </a:lnTo>
                <a:lnTo>
                  <a:pt x="333756" y="1434084"/>
                </a:lnTo>
                <a:lnTo>
                  <a:pt x="339851" y="1432560"/>
                </a:lnTo>
                <a:lnTo>
                  <a:pt x="345948" y="1431036"/>
                </a:lnTo>
                <a:lnTo>
                  <a:pt x="350520" y="1427988"/>
                </a:lnTo>
                <a:lnTo>
                  <a:pt x="356615" y="1426464"/>
                </a:lnTo>
                <a:lnTo>
                  <a:pt x="362712" y="1424940"/>
                </a:lnTo>
                <a:lnTo>
                  <a:pt x="368808" y="1423416"/>
                </a:lnTo>
                <a:lnTo>
                  <a:pt x="373379" y="1421892"/>
                </a:lnTo>
                <a:lnTo>
                  <a:pt x="379475" y="1420368"/>
                </a:lnTo>
                <a:lnTo>
                  <a:pt x="385572" y="1417320"/>
                </a:lnTo>
                <a:lnTo>
                  <a:pt x="391667" y="1415796"/>
                </a:lnTo>
                <a:lnTo>
                  <a:pt x="397763" y="1414272"/>
                </a:lnTo>
                <a:lnTo>
                  <a:pt x="402336" y="1412748"/>
                </a:lnTo>
                <a:lnTo>
                  <a:pt x="408432" y="1411224"/>
                </a:lnTo>
                <a:lnTo>
                  <a:pt x="414527" y="1408176"/>
                </a:lnTo>
                <a:lnTo>
                  <a:pt x="420624" y="1406652"/>
                </a:lnTo>
                <a:lnTo>
                  <a:pt x="425196" y="1405128"/>
                </a:lnTo>
                <a:lnTo>
                  <a:pt x="431291" y="1403604"/>
                </a:lnTo>
                <a:lnTo>
                  <a:pt x="437388" y="1402080"/>
                </a:lnTo>
                <a:lnTo>
                  <a:pt x="443484" y="1399032"/>
                </a:lnTo>
                <a:lnTo>
                  <a:pt x="449579" y="1397508"/>
                </a:lnTo>
                <a:lnTo>
                  <a:pt x="454151" y="1395984"/>
                </a:lnTo>
                <a:lnTo>
                  <a:pt x="460248" y="1394460"/>
                </a:lnTo>
                <a:lnTo>
                  <a:pt x="466344" y="1392936"/>
                </a:lnTo>
                <a:lnTo>
                  <a:pt x="472439" y="1391412"/>
                </a:lnTo>
                <a:lnTo>
                  <a:pt x="478536" y="1388364"/>
                </a:lnTo>
                <a:lnTo>
                  <a:pt x="483108" y="1386840"/>
                </a:lnTo>
                <a:lnTo>
                  <a:pt x="489203" y="1385316"/>
                </a:lnTo>
                <a:lnTo>
                  <a:pt x="495300" y="1383792"/>
                </a:lnTo>
                <a:lnTo>
                  <a:pt x="501396" y="1382268"/>
                </a:lnTo>
                <a:lnTo>
                  <a:pt x="505967" y="1379220"/>
                </a:lnTo>
                <a:lnTo>
                  <a:pt x="512063" y="1377696"/>
                </a:lnTo>
                <a:lnTo>
                  <a:pt x="518160" y="1376172"/>
                </a:lnTo>
                <a:lnTo>
                  <a:pt x="524256" y="1374648"/>
                </a:lnTo>
                <a:lnTo>
                  <a:pt x="530351" y="1373124"/>
                </a:lnTo>
                <a:lnTo>
                  <a:pt x="534924" y="1370076"/>
                </a:lnTo>
                <a:lnTo>
                  <a:pt x="541020" y="1368552"/>
                </a:lnTo>
                <a:lnTo>
                  <a:pt x="547115" y="1367028"/>
                </a:lnTo>
                <a:lnTo>
                  <a:pt x="553212" y="1365504"/>
                </a:lnTo>
                <a:lnTo>
                  <a:pt x="557784" y="1363980"/>
                </a:lnTo>
                <a:lnTo>
                  <a:pt x="563880" y="1362456"/>
                </a:lnTo>
                <a:lnTo>
                  <a:pt x="569976" y="1359408"/>
                </a:lnTo>
                <a:lnTo>
                  <a:pt x="576071" y="1357884"/>
                </a:lnTo>
                <a:lnTo>
                  <a:pt x="582167" y="1356360"/>
                </a:lnTo>
                <a:lnTo>
                  <a:pt x="586739" y="1354836"/>
                </a:lnTo>
                <a:lnTo>
                  <a:pt x="592836" y="1353312"/>
                </a:lnTo>
                <a:lnTo>
                  <a:pt x="598932" y="1350264"/>
                </a:lnTo>
                <a:lnTo>
                  <a:pt x="605028" y="1348740"/>
                </a:lnTo>
                <a:lnTo>
                  <a:pt x="611123" y="1347216"/>
                </a:lnTo>
                <a:lnTo>
                  <a:pt x="615695" y="1345692"/>
                </a:lnTo>
                <a:lnTo>
                  <a:pt x="621791" y="1344168"/>
                </a:lnTo>
                <a:lnTo>
                  <a:pt x="627888" y="1341120"/>
                </a:lnTo>
                <a:lnTo>
                  <a:pt x="633984" y="1339596"/>
                </a:lnTo>
                <a:lnTo>
                  <a:pt x="638556" y="1338072"/>
                </a:lnTo>
                <a:lnTo>
                  <a:pt x="644652" y="1336548"/>
                </a:lnTo>
                <a:lnTo>
                  <a:pt x="650747" y="1335024"/>
                </a:lnTo>
                <a:lnTo>
                  <a:pt x="656843" y="1333500"/>
                </a:lnTo>
                <a:lnTo>
                  <a:pt x="662939" y="1330452"/>
                </a:lnTo>
                <a:lnTo>
                  <a:pt x="667512" y="1328928"/>
                </a:lnTo>
                <a:lnTo>
                  <a:pt x="673608" y="1327404"/>
                </a:lnTo>
                <a:lnTo>
                  <a:pt x="679704" y="1325880"/>
                </a:lnTo>
                <a:lnTo>
                  <a:pt x="685800" y="1324356"/>
                </a:lnTo>
                <a:lnTo>
                  <a:pt x="690371" y="1321308"/>
                </a:lnTo>
                <a:lnTo>
                  <a:pt x="696467" y="1319784"/>
                </a:lnTo>
                <a:lnTo>
                  <a:pt x="702563" y="1318260"/>
                </a:lnTo>
                <a:lnTo>
                  <a:pt x="708660" y="1316736"/>
                </a:lnTo>
                <a:lnTo>
                  <a:pt x="714756" y="1315212"/>
                </a:lnTo>
                <a:lnTo>
                  <a:pt x="719328" y="1312164"/>
                </a:lnTo>
                <a:lnTo>
                  <a:pt x="725423" y="1310640"/>
                </a:lnTo>
                <a:lnTo>
                  <a:pt x="731519" y="1309116"/>
                </a:lnTo>
                <a:lnTo>
                  <a:pt x="737615" y="1307592"/>
                </a:lnTo>
                <a:lnTo>
                  <a:pt x="743712" y="1306068"/>
                </a:lnTo>
                <a:lnTo>
                  <a:pt x="748284" y="1304544"/>
                </a:lnTo>
                <a:lnTo>
                  <a:pt x="754380" y="1301496"/>
                </a:lnTo>
                <a:lnTo>
                  <a:pt x="760476" y="1299972"/>
                </a:lnTo>
                <a:lnTo>
                  <a:pt x="766571" y="1298448"/>
                </a:lnTo>
                <a:lnTo>
                  <a:pt x="771143" y="1296924"/>
                </a:lnTo>
                <a:lnTo>
                  <a:pt x="777239" y="1295400"/>
                </a:lnTo>
                <a:lnTo>
                  <a:pt x="783336" y="1292352"/>
                </a:lnTo>
                <a:lnTo>
                  <a:pt x="789432" y="1290828"/>
                </a:lnTo>
                <a:lnTo>
                  <a:pt x="795528" y="1289304"/>
                </a:lnTo>
                <a:lnTo>
                  <a:pt x="800100" y="1287780"/>
                </a:lnTo>
                <a:lnTo>
                  <a:pt x="806195" y="1286256"/>
                </a:lnTo>
                <a:lnTo>
                  <a:pt x="812291" y="1283208"/>
                </a:lnTo>
                <a:lnTo>
                  <a:pt x="818388" y="1281684"/>
                </a:lnTo>
                <a:lnTo>
                  <a:pt x="824484" y="1280160"/>
                </a:lnTo>
                <a:lnTo>
                  <a:pt x="829056" y="1278636"/>
                </a:lnTo>
                <a:lnTo>
                  <a:pt x="835152" y="1277112"/>
                </a:lnTo>
                <a:lnTo>
                  <a:pt x="841247" y="1275588"/>
                </a:lnTo>
                <a:lnTo>
                  <a:pt x="847343" y="1272540"/>
                </a:lnTo>
                <a:lnTo>
                  <a:pt x="851915" y="1271016"/>
                </a:lnTo>
                <a:lnTo>
                  <a:pt x="858012" y="1269492"/>
                </a:lnTo>
                <a:lnTo>
                  <a:pt x="864108" y="1267968"/>
                </a:lnTo>
                <a:lnTo>
                  <a:pt x="870204" y="1266444"/>
                </a:lnTo>
                <a:lnTo>
                  <a:pt x="876300" y="1263396"/>
                </a:lnTo>
                <a:lnTo>
                  <a:pt x="880871" y="1261872"/>
                </a:lnTo>
                <a:lnTo>
                  <a:pt x="886967" y="1260348"/>
                </a:lnTo>
                <a:lnTo>
                  <a:pt x="893063" y="1258824"/>
                </a:lnTo>
                <a:lnTo>
                  <a:pt x="899160" y="1257300"/>
                </a:lnTo>
                <a:lnTo>
                  <a:pt x="903732" y="1254252"/>
                </a:lnTo>
                <a:lnTo>
                  <a:pt x="909828" y="1252728"/>
                </a:lnTo>
                <a:lnTo>
                  <a:pt x="915923" y="1251204"/>
                </a:lnTo>
                <a:lnTo>
                  <a:pt x="922019" y="1249680"/>
                </a:lnTo>
                <a:lnTo>
                  <a:pt x="928115" y="1248156"/>
                </a:lnTo>
                <a:lnTo>
                  <a:pt x="932688" y="1245108"/>
                </a:lnTo>
                <a:lnTo>
                  <a:pt x="938784" y="1243584"/>
                </a:lnTo>
                <a:lnTo>
                  <a:pt x="944880" y="1242060"/>
                </a:lnTo>
                <a:lnTo>
                  <a:pt x="950976" y="1240536"/>
                </a:lnTo>
                <a:lnTo>
                  <a:pt x="957071" y="1239012"/>
                </a:lnTo>
                <a:lnTo>
                  <a:pt x="961643" y="1237488"/>
                </a:lnTo>
                <a:lnTo>
                  <a:pt x="967739" y="1234440"/>
                </a:lnTo>
                <a:lnTo>
                  <a:pt x="973836" y="1232916"/>
                </a:lnTo>
                <a:lnTo>
                  <a:pt x="979932" y="1231392"/>
                </a:lnTo>
                <a:lnTo>
                  <a:pt x="984504" y="1229868"/>
                </a:lnTo>
                <a:lnTo>
                  <a:pt x="990600" y="1228344"/>
                </a:lnTo>
                <a:lnTo>
                  <a:pt x="996695" y="1225296"/>
                </a:lnTo>
                <a:lnTo>
                  <a:pt x="1002791" y="1223772"/>
                </a:lnTo>
                <a:lnTo>
                  <a:pt x="1008888" y="1222248"/>
                </a:lnTo>
                <a:lnTo>
                  <a:pt x="1013460" y="1220724"/>
                </a:lnTo>
                <a:lnTo>
                  <a:pt x="1019556" y="1219200"/>
                </a:lnTo>
                <a:lnTo>
                  <a:pt x="1025652" y="1216152"/>
                </a:lnTo>
                <a:lnTo>
                  <a:pt x="1031747" y="1214628"/>
                </a:lnTo>
                <a:lnTo>
                  <a:pt x="1036319" y="1213104"/>
                </a:lnTo>
                <a:lnTo>
                  <a:pt x="1042415" y="1211580"/>
                </a:lnTo>
                <a:lnTo>
                  <a:pt x="1048512" y="1210056"/>
                </a:lnTo>
                <a:lnTo>
                  <a:pt x="1054608" y="1208532"/>
                </a:lnTo>
                <a:lnTo>
                  <a:pt x="1060704" y="1205484"/>
                </a:lnTo>
                <a:lnTo>
                  <a:pt x="1065276" y="1203960"/>
                </a:lnTo>
                <a:lnTo>
                  <a:pt x="1071371" y="1202436"/>
                </a:lnTo>
                <a:lnTo>
                  <a:pt x="1077467" y="1200912"/>
                </a:lnTo>
                <a:lnTo>
                  <a:pt x="1083564" y="1199388"/>
                </a:lnTo>
                <a:lnTo>
                  <a:pt x="1089660" y="1196340"/>
                </a:lnTo>
                <a:lnTo>
                  <a:pt x="1094232" y="1194816"/>
                </a:lnTo>
                <a:lnTo>
                  <a:pt x="1100328" y="1193292"/>
                </a:lnTo>
                <a:lnTo>
                  <a:pt x="1106423" y="1191768"/>
                </a:lnTo>
                <a:lnTo>
                  <a:pt x="1112519" y="1190244"/>
                </a:lnTo>
                <a:lnTo>
                  <a:pt x="1117091" y="1187196"/>
                </a:lnTo>
                <a:lnTo>
                  <a:pt x="1123188" y="1185672"/>
                </a:lnTo>
                <a:lnTo>
                  <a:pt x="1129284" y="1184148"/>
                </a:lnTo>
                <a:lnTo>
                  <a:pt x="1135380" y="1182624"/>
                </a:lnTo>
                <a:lnTo>
                  <a:pt x="1141476" y="1181100"/>
                </a:lnTo>
                <a:lnTo>
                  <a:pt x="1146047" y="1179576"/>
                </a:lnTo>
                <a:lnTo>
                  <a:pt x="1152143" y="1176528"/>
                </a:lnTo>
                <a:lnTo>
                  <a:pt x="1158239" y="1175004"/>
                </a:lnTo>
                <a:lnTo>
                  <a:pt x="1164336" y="1173480"/>
                </a:lnTo>
                <a:lnTo>
                  <a:pt x="1168908" y="1171956"/>
                </a:lnTo>
                <a:lnTo>
                  <a:pt x="1175004" y="1170432"/>
                </a:lnTo>
                <a:lnTo>
                  <a:pt x="1181100" y="1167384"/>
                </a:lnTo>
                <a:lnTo>
                  <a:pt x="1187195" y="1165860"/>
                </a:lnTo>
                <a:lnTo>
                  <a:pt x="1193291" y="1164336"/>
                </a:lnTo>
                <a:lnTo>
                  <a:pt x="1197864" y="1162812"/>
                </a:lnTo>
                <a:lnTo>
                  <a:pt x="1203960" y="1161288"/>
                </a:lnTo>
                <a:lnTo>
                  <a:pt x="1210056" y="1158240"/>
                </a:lnTo>
                <a:lnTo>
                  <a:pt x="1216152" y="1156716"/>
                </a:lnTo>
                <a:lnTo>
                  <a:pt x="1222247" y="1155192"/>
                </a:lnTo>
                <a:lnTo>
                  <a:pt x="1226819" y="1153668"/>
                </a:lnTo>
                <a:lnTo>
                  <a:pt x="1232915" y="1152144"/>
                </a:lnTo>
                <a:lnTo>
                  <a:pt x="1239012" y="1150620"/>
                </a:lnTo>
                <a:lnTo>
                  <a:pt x="1245108" y="1147572"/>
                </a:lnTo>
                <a:lnTo>
                  <a:pt x="1249680" y="1146048"/>
                </a:lnTo>
                <a:lnTo>
                  <a:pt x="1255776" y="1144524"/>
                </a:lnTo>
                <a:lnTo>
                  <a:pt x="1261871" y="1143000"/>
                </a:lnTo>
                <a:lnTo>
                  <a:pt x="1267967" y="1141476"/>
                </a:lnTo>
                <a:lnTo>
                  <a:pt x="1274064" y="1138428"/>
                </a:lnTo>
                <a:lnTo>
                  <a:pt x="1278636" y="1136904"/>
                </a:lnTo>
                <a:lnTo>
                  <a:pt x="1284732" y="1135380"/>
                </a:lnTo>
                <a:lnTo>
                  <a:pt x="1290828" y="1133856"/>
                </a:lnTo>
                <a:lnTo>
                  <a:pt x="1296923" y="1132332"/>
                </a:lnTo>
                <a:lnTo>
                  <a:pt x="1303019" y="1129284"/>
                </a:lnTo>
                <a:lnTo>
                  <a:pt x="1307591" y="1127760"/>
                </a:lnTo>
                <a:lnTo>
                  <a:pt x="1313688" y="1126236"/>
                </a:lnTo>
                <a:lnTo>
                  <a:pt x="1319784" y="1124712"/>
                </a:lnTo>
                <a:lnTo>
                  <a:pt x="1325880" y="1123188"/>
                </a:lnTo>
                <a:lnTo>
                  <a:pt x="1330452" y="1121664"/>
                </a:lnTo>
                <a:lnTo>
                  <a:pt x="1336547" y="1118616"/>
                </a:lnTo>
                <a:lnTo>
                  <a:pt x="1342643" y="1117092"/>
                </a:lnTo>
                <a:lnTo>
                  <a:pt x="1348739" y="1115568"/>
                </a:lnTo>
                <a:lnTo>
                  <a:pt x="1354836" y="1114044"/>
                </a:lnTo>
                <a:lnTo>
                  <a:pt x="1359408" y="1112520"/>
                </a:lnTo>
                <a:lnTo>
                  <a:pt x="1365504" y="1109472"/>
                </a:lnTo>
                <a:lnTo>
                  <a:pt x="1371600" y="1107948"/>
                </a:lnTo>
                <a:lnTo>
                  <a:pt x="1377695" y="1106424"/>
                </a:lnTo>
                <a:lnTo>
                  <a:pt x="1382267" y="1104900"/>
                </a:lnTo>
                <a:lnTo>
                  <a:pt x="1388364" y="1103376"/>
                </a:lnTo>
                <a:lnTo>
                  <a:pt x="1394460" y="1100328"/>
                </a:lnTo>
                <a:lnTo>
                  <a:pt x="1400556" y="1098804"/>
                </a:lnTo>
                <a:lnTo>
                  <a:pt x="1406652" y="1097280"/>
                </a:lnTo>
                <a:lnTo>
                  <a:pt x="1411223" y="1095756"/>
                </a:lnTo>
                <a:lnTo>
                  <a:pt x="1417319" y="1094232"/>
                </a:lnTo>
                <a:lnTo>
                  <a:pt x="1423415" y="1092708"/>
                </a:lnTo>
                <a:lnTo>
                  <a:pt x="1429512" y="1089660"/>
                </a:lnTo>
                <a:lnTo>
                  <a:pt x="1435608" y="1088136"/>
                </a:lnTo>
                <a:lnTo>
                  <a:pt x="1440180" y="1086612"/>
                </a:lnTo>
                <a:lnTo>
                  <a:pt x="1446276" y="1085088"/>
                </a:lnTo>
                <a:lnTo>
                  <a:pt x="1452371" y="1083564"/>
                </a:lnTo>
                <a:lnTo>
                  <a:pt x="1458467" y="1080516"/>
                </a:lnTo>
                <a:lnTo>
                  <a:pt x="1463039" y="1078992"/>
                </a:lnTo>
                <a:lnTo>
                  <a:pt x="1469136" y="1077468"/>
                </a:lnTo>
                <a:lnTo>
                  <a:pt x="1475232" y="1075944"/>
                </a:lnTo>
                <a:lnTo>
                  <a:pt x="1481328" y="1074420"/>
                </a:lnTo>
                <a:lnTo>
                  <a:pt x="1487423" y="1071372"/>
                </a:lnTo>
                <a:lnTo>
                  <a:pt x="1491995" y="1069848"/>
                </a:lnTo>
                <a:lnTo>
                  <a:pt x="1498091" y="1068324"/>
                </a:lnTo>
                <a:lnTo>
                  <a:pt x="1504188" y="1066800"/>
                </a:lnTo>
                <a:lnTo>
                  <a:pt x="1510284" y="1065276"/>
                </a:lnTo>
                <a:lnTo>
                  <a:pt x="1514856" y="1063752"/>
                </a:lnTo>
                <a:lnTo>
                  <a:pt x="1520952" y="1060704"/>
                </a:lnTo>
                <a:lnTo>
                  <a:pt x="1527047" y="1059180"/>
                </a:lnTo>
                <a:lnTo>
                  <a:pt x="1533143" y="1057656"/>
                </a:lnTo>
                <a:lnTo>
                  <a:pt x="1539239" y="1056132"/>
                </a:lnTo>
                <a:lnTo>
                  <a:pt x="1543812" y="1054608"/>
                </a:lnTo>
                <a:lnTo>
                  <a:pt x="1549908" y="1051560"/>
                </a:lnTo>
                <a:lnTo>
                  <a:pt x="1556004" y="1050036"/>
                </a:lnTo>
                <a:lnTo>
                  <a:pt x="1562100" y="1048512"/>
                </a:lnTo>
                <a:lnTo>
                  <a:pt x="1568195" y="1046988"/>
                </a:lnTo>
                <a:lnTo>
                  <a:pt x="1572767" y="1045464"/>
                </a:lnTo>
                <a:lnTo>
                  <a:pt x="1578864" y="1042416"/>
                </a:lnTo>
                <a:lnTo>
                  <a:pt x="1584960" y="1040892"/>
                </a:lnTo>
                <a:lnTo>
                  <a:pt x="1591056" y="1039368"/>
                </a:lnTo>
                <a:lnTo>
                  <a:pt x="1595628" y="1037844"/>
                </a:lnTo>
                <a:lnTo>
                  <a:pt x="1601723" y="1036320"/>
                </a:lnTo>
                <a:lnTo>
                  <a:pt x="1607819" y="1034796"/>
                </a:lnTo>
                <a:lnTo>
                  <a:pt x="1613915" y="1031748"/>
                </a:lnTo>
                <a:lnTo>
                  <a:pt x="1620012" y="1030224"/>
                </a:lnTo>
                <a:lnTo>
                  <a:pt x="1624584" y="1028700"/>
                </a:lnTo>
                <a:lnTo>
                  <a:pt x="1630680" y="1027176"/>
                </a:lnTo>
                <a:lnTo>
                  <a:pt x="1636776" y="1025652"/>
                </a:lnTo>
                <a:lnTo>
                  <a:pt x="1642871" y="1022604"/>
                </a:lnTo>
                <a:lnTo>
                  <a:pt x="1647443" y="1021080"/>
                </a:lnTo>
                <a:lnTo>
                  <a:pt x="1653539" y="1019556"/>
                </a:lnTo>
                <a:lnTo>
                  <a:pt x="1659636" y="1018032"/>
                </a:lnTo>
                <a:lnTo>
                  <a:pt x="1665732" y="1016508"/>
                </a:lnTo>
                <a:lnTo>
                  <a:pt x="1671828" y="1013460"/>
                </a:lnTo>
                <a:lnTo>
                  <a:pt x="1676400" y="1011936"/>
                </a:lnTo>
                <a:lnTo>
                  <a:pt x="1682495" y="1010412"/>
                </a:lnTo>
                <a:lnTo>
                  <a:pt x="1688591" y="1008888"/>
                </a:lnTo>
                <a:lnTo>
                  <a:pt x="1694688" y="1007364"/>
                </a:lnTo>
                <a:lnTo>
                  <a:pt x="1700784" y="1005840"/>
                </a:lnTo>
                <a:lnTo>
                  <a:pt x="1705356" y="1002792"/>
                </a:lnTo>
                <a:lnTo>
                  <a:pt x="1711452" y="1001268"/>
                </a:lnTo>
                <a:lnTo>
                  <a:pt x="1717547" y="999744"/>
                </a:lnTo>
                <a:lnTo>
                  <a:pt x="1723643" y="998220"/>
                </a:lnTo>
                <a:lnTo>
                  <a:pt x="1728215" y="996696"/>
                </a:lnTo>
                <a:lnTo>
                  <a:pt x="1734312" y="993648"/>
                </a:lnTo>
                <a:lnTo>
                  <a:pt x="1740408" y="992124"/>
                </a:lnTo>
                <a:lnTo>
                  <a:pt x="1746504" y="990600"/>
                </a:lnTo>
                <a:lnTo>
                  <a:pt x="1752600" y="989076"/>
                </a:lnTo>
                <a:lnTo>
                  <a:pt x="1757171" y="987552"/>
                </a:lnTo>
                <a:lnTo>
                  <a:pt x="1763267" y="984504"/>
                </a:lnTo>
                <a:lnTo>
                  <a:pt x="1769364" y="982980"/>
                </a:lnTo>
                <a:lnTo>
                  <a:pt x="1775460" y="981456"/>
                </a:lnTo>
                <a:lnTo>
                  <a:pt x="1781556" y="979932"/>
                </a:lnTo>
                <a:lnTo>
                  <a:pt x="1786128" y="978408"/>
                </a:lnTo>
                <a:lnTo>
                  <a:pt x="1792223" y="976884"/>
                </a:lnTo>
                <a:lnTo>
                  <a:pt x="1798319" y="973836"/>
                </a:lnTo>
                <a:lnTo>
                  <a:pt x="1804415" y="972312"/>
                </a:lnTo>
                <a:lnTo>
                  <a:pt x="1808988" y="970788"/>
                </a:lnTo>
                <a:lnTo>
                  <a:pt x="1815084" y="969264"/>
                </a:lnTo>
                <a:lnTo>
                  <a:pt x="1821180" y="967740"/>
                </a:lnTo>
                <a:lnTo>
                  <a:pt x="1827276" y="964692"/>
                </a:lnTo>
                <a:lnTo>
                  <a:pt x="1833371" y="963168"/>
                </a:lnTo>
                <a:lnTo>
                  <a:pt x="1837943" y="961644"/>
                </a:lnTo>
                <a:lnTo>
                  <a:pt x="1844039" y="960120"/>
                </a:lnTo>
                <a:lnTo>
                  <a:pt x="1850136" y="958596"/>
                </a:lnTo>
                <a:lnTo>
                  <a:pt x="1856232" y="955548"/>
                </a:lnTo>
                <a:lnTo>
                  <a:pt x="1860804" y="954024"/>
                </a:lnTo>
                <a:lnTo>
                  <a:pt x="1866900" y="952500"/>
                </a:lnTo>
                <a:lnTo>
                  <a:pt x="1872995" y="950976"/>
                </a:lnTo>
                <a:lnTo>
                  <a:pt x="1879091" y="949452"/>
                </a:lnTo>
                <a:lnTo>
                  <a:pt x="1885188" y="947928"/>
                </a:lnTo>
                <a:lnTo>
                  <a:pt x="1889760" y="944880"/>
                </a:lnTo>
                <a:lnTo>
                  <a:pt x="1895856" y="943356"/>
                </a:lnTo>
                <a:lnTo>
                  <a:pt x="1901952" y="941832"/>
                </a:lnTo>
                <a:lnTo>
                  <a:pt x="1908047" y="940308"/>
                </a:lnTo>
                <a:lnTo>
                  <a:pt x="1914143" y="938784"/>
                </a:lnTo>
                <a:lnTo>
                  <a:pt x="1918715" y="935736"/>
                </a:lnTo>
                <a:lnTo>
                  <a:pt x="1924812" y="934212"/>
                </a:lnTo>
                <a:lnTo>
                  <a:pt x="1930908" y="932688"/>
                </a:lnTo>
                <a:lnTo>
                  <a:pt x="1937004" y="931164"/>
                </a:lnTo>
                <a:lnTo>
                  <a:pt x="1941576" y="929640"/>
                </a:lnTo>
                <a:lnTo>
                  <a:pt x="1947671" y="926592"/>
                </a:lnTo>
                <a:lnTo>
                  <a:pt x="1953767" y="925068"/>
                </a:lnTo>
                <a:lnTo>
                  <a:pt x="1959864" y="923544"/>
                </a:lnTo>
                <a:lnTo>
                  <a:pt x="1965960" y="922020"/>
                </a:lnTo>
                <a:lnTo>
                  <a:pt x="1970532" y="920496"/>
                </a:lnTo>
                <a:lnTo>
                  <a:pt x="1976628" y="918972"/>
                </a:lnTo>
                <a:lnTo>
                  <a:pt x="1982723" y="915924"/>
                </a:lnTo>
                <a:lnTo>
                  <a:pt x="1988819" y="914400"/>
                </a:lnTo>
                <a:lnTo>
                  <a:pt x="1993391" y="912876"/>
                </a:lnTo>
                <a:lnTo>
                  <a:pt x="1999488" y="911352"/>
                </a:lnTo>
                <a:lnTo>
                  <a:pt x="2005584" y="909828"/>
                </a:lnTo>
                <a:lnTo>
                  <a:pt x="2011680" y="906780"/>
                </a:lnTo>
                <a:lnTo>
                  <a:pt x="2017776" y="905256"/>
                </a:lnTo>
                <a:lnTo>
                  <a:pt x="2022347" y="900684"/>
                </a:lnTo>
                <a:lnTo>
                  <a:pt x="2028443" y="894588"/>
                </a:lnTo>
                <a:lnTo>
                  <a:pt x="2034539" y="890016"/>
                </a:lnTo>
                <a:lnTo>
                  <a:pt x="2040636" y="883920"/>
                </a:lnTo>
                <a:lnTo>
                  <a:pt x="2046732" y="877824"/>
                </a:lnTo>
                <a:lnTo>
                  <a:pt x="2051304" y="873252"/>
                </a:lnTo>
                <a:lnTo>
                  <a:pt x="2057400" y="867156"/>
                </a:lnTo>
                <a:lnTo>
                  <a:pt x="2063495" y="862584"/>
                </a:lnTo>
                <a:lnTo>
                  <a:pt x="2069591" y="856488"/>
                </a:lnTo>
                <a:lnTo>
                  <a:pt x="2074164" y="851916"/>
                </a:lnTo>
                <a:lnTo>
                  <a:pt x="2080260" y="845820"/>
                </a:lnTo>
                <a:lnTo>
                  <a:pt x="2086356" y="839724"/>
                </a:lnTo>
                <a:lnTo>
                  <a:pt x="2092452" y="835152"/>
                </a:lnTo>
                <a:lnTo>
                  <a:pt x="2098547" y="829056"/>
                </a:lnTo>
                <a:lnTo>
                  <a:pt x="2103119" y="824484"/>
                </a:lnTo>
                <a:lnTo>
                  <a:pt x="2109216" y="818388"/>
                </a:lnTo>
                <a:lnTo>
                  <a:pt x="2115312" y="813816"/>
                </a:lnTo>
                <a:lnTo>
                  <a:pt x="2121408" y="807720"/>
                </a:lnTo>
                <a:lnTo>
                  <a:pt x="2127504" y="803148"/>
                </a:lnTo>
                <a:lnTo>
                  <a:pt x="2132076" y="797052"/>
                </a:lnTo>
                <a:lnTo>
                  <a:pt x="2138171" y="790956"/>
                </a:lnTo>
                <a:lnTo>
                  <a:pt x="2144267" y="786384"/>
                </a:lnTo>
                <a:lnTo>
                  <a:pt x="2150364" y="780288"/>
                </a:lnTo>
                <a:lnTo>
                  <a:pt x="2154936" y="775716"/>
                </a:lnTo>
                <a:lnTo>
                  <a:pt x="2161032" y="769620"/>
                </a:lnTo>
                <a:lnTo>
                  <a:pt x="2167128" y="765048"/>
                </a:lnTo>
                <a:lnTo>
                  <a:pt x="2173223" y="758952"/>
                </a:lnTo>
                <a:lnTo>
                  <a:pt x="2179319" y="752856"/>
                </a:lnTo>
                <a:lnTo>
                  <a:pt x="2183891" y="748284"/>
                </a:lnTo>
                <a:lnTo>
                  <a:pt x="2189988" y="742188"/>
                </a:lnTo>
                <a:lnTo>
                  <a:pt x="2196084" y="737616"/>
                </a:lnTo>
                <a:lnTo>
                  <a:pt x="2202180" y="731520"/>
                </a:lnTo>
                <a:lnTo>
                  <a:pt x="2206752" y="726948"/>
                </a:lnTo>
                <a:lnTo>
                  <a:pt x="2212847" y="720852"/>
                </a:lnTo>
                <a:lnTo>
                  <a:pt x="2218943" y="716280"/>
                </a:lnTo>
                <a:lnTo>
                  <a:pt x="2225040" y="710184"/>
                </a:lnTo>
                <a:lnTo>
                  <a:pt x="2231136" y="704088"/>
                </a:lnTo>
                <a:lnTo>
                  <a:pt x="2235708" y="699516"/>
                </a:lnTo>
                <a:lnTo>
                  <a:pt x="2241804" y="693420"/>
                </a:lnTo>
                <a:lnTo>
                  <a:pt x="2247900" y="688848"/>
                </a:lnTo>
                <a:lnTo>
                  <a:pt x="2253995" y="682752"/>
                </a:lnTo>
                <a:lnTo>
                  <a:pt x="2260091" y="678180"/>
                </a:lnTo>
                <a:lnTo>
                  <a:pt x="2264664" y="672084"/>
                </a:lnTo>
                <a:lnTo>
                  <a:pt x="2270760" y="665988"/>
                </a:lnTo>
                <a:lnTo>
                  <a:pt x="2276856" y="661416"/>
                </a:lnTo>
                <a:lnTo>
                  <a:pt x="2282952" y="655320"/>
                </a:lnTo>
                <a:lnTo>
                  <a:pt x="2287523" y="650748"/>
                </a:lnTo>
                <a:lnTo>
                  <a:pt x="2293619" y="644652"/>
                </a:lnTo>
                <a:lnTo>
                  <a:pt x="2299716" y="640080"/>
                </a:lnTo>
                <a:lnTo>
                  <a:pt x="2305812" y="633984"/>
                </a:lnTo>
                <a:lnTo>
                  <a:pt x="2311908" y="627888"/>
                </a:lnTo>
                <a:lnTo>
                  <a:pt x="2316480" y="623316"/>
                </a:lnTo>
                <a:lnTo>
                  <a:pt x="2322576" y="617220"/>
                </a:lnTo>
                <a:lnTo>
                  <a:pt x="2328671" y="612648"/>
                </a:lnTo>
                <a:lnTo>
                  <a:pt x="2334767" y="606552"/>
                </a:lnTo>
                <a:lnTo>
                  <a:pt x="2339340" y="601980"/>
                </a:lnTo>
                <a:lnTo>
                  <a:pt x="2345436" y="595884"/>
                </a:lnTo>
                <a:lnTo>
                  <a:pt x="2351532" y="591312"/>
                </a:lnTo>
                <a:lnTo>
                  <a:pt x="2357628" y="585216"/>
                </a:lnTo>
                <a:lnTo>
                  <a:pt x="2363723" y="579120"/>
                </a:lnTo>
                <a:lnTo>
                  <a:pt x="2368295" y="574548"/>
                </a:lnTo>
                <a:lnTo>
                  <a:pt x="2374391" y="568452"/>
                </a:lnTo>
                <a:lnTo>
                  <a:pt x="2380488" y="563880"/>
                </a:lnTo>
                <a:lnTo>
                  <a:pt x="2386584" y="557784"/>
                </a:lnTo>
                <a:lnTo>
                  <a:pt x="2392680" y="553212"/>
                </a:lnTo>
                <a:lnTo>
                  <a:pt x="2397252" y="547116"/>
                </a:lnTo>
                <a:lnTo>
                  <a:pt x="2403347" y="541020"/>
                </a:lnTo>
                <a:lnTo>
                  <a:pt x="2409443" y="536448"/>
                </a:lnTo>
                <a:lnTo>
                  <a:pt x="2415540" y="530352"/>
                </a:lnTo>
                <a:lnTo>
                  <a:pt x="2420112" y="525780"/>
                </a:lnTo>
                <a:lnTo>
                  <a:pt x="2426208" y="519684"/>
                </a:lnTo>
                <a:lnTo>
                  <a:pt x="2432304" y="515112"/>
                </a:lnTo>
                <a:lnTo>
                  <a:pt x="2438400" y="509016"/>
                </a:lnTo>
                <a:lnTo>
                  <a:pt x="2444495" y="504444"/>
                </a:lnTo>
                <a:lnTo>
                  <a:pt x="2449067" y="498348"/>
                </a:lnTo>
                <a:lnTo>
                  <a:pt x="2455164" y="492252"/>
                </a:lnTo>
                <a:lnTo>
                  <a:pt x="2461260" y="487680"/>
                </a:lnTo>
                <a:lnTo>
                  <a:pt x="2467356" y="481584"/>
                </a:lnTo>
                <a:lnTo>
                  <a:pt x="2471928" y="477012"/>
                </a:lnTo>
                <a:lnTo>
                  <a:pt x="2478023" y="470916"/>
                </a:lnTo>
                <a:lnTo>
                  <a:pt x="2484119" y="466344"/>
                </a:lnTo>
                <a:lnTo>
                  <a:pt x="2490216" y="460248"/>
                </a:lnTo>
                <a:lnTo>
                  <a:pt x="2496312" y="454152"/>
                </a:lnTo>
                <a:lnTo>
                  <a:pt x="2500884" y="449580"/>
                </a:lnTo>
                <a:lnTo>
                  <a:pt x="2506980" y="443484"/>
                </a:lnTo>
                <a:lnTo>
                  <a:pt x="2513076" y="438912"/>
                </a:lnTo>
                <a:lnTo>
                  <a:pt x="2519171" y="432816"/>
                </a:lnTo>
                <a:lnTo>
                  <a:pt x="2525267" y="428244"/>
                </a:lnTo>
                <a:lnTo>
                  <a:pt x="2529840" y="422148"/>
                </a:lnTo>
                <a:lnTo>
                  <a:pt x="2535936" y="417576"/>
                </a:lnTo>
                <a:lnTo>
                  <a:pt x="2542032" y="411480"/>
                </a:lnTo>
                <a:lnTo>
                  <a:pt x="2548128" y="405384"/>
                </a:lnTo>
                <a:lnTo>
                  <a:pt x="2552700" y="400812"/>
                </a:lnTo>
                <a:lnTo>
                  <a:pt x="2558795" y="394716"/>
                </a:lnTo>
                <a:lnTo>
                  <a:pt x="2564891" y="390144"/>
                </a:lnTo>
                <a:lnTo>
                  <a:pt x="2570988" y="384048"/>
                </a:lnTo>
                <a:lnTo>
                  <a:pt x="2577084" y="379476"/>
                </a:lnTo>
                <a:lnTo>
                  <a:pt x="2581656" y="373380"/>
                </a:lnTo>
                <a:lnTo>
                  <a:pt x="2587752" y="367284"/>
                </a:lnTo>
                <a:lnTo>
                  <a:pt x="2593847" y="362712"/>
                </a:lnTo>
                <a:lnTo>
                  <a:pt x="2599943" y="356616"/>
                </a:lnTo>
                <a:lnTo>
                  <a:pt x="2606040" y="352044"/>
                </a:lnTo>
                <a:lnTo>
                  <a:pt x="2610612" y="345948"/>
                </a:lnTo>
                <a:lnTo>
                  <a:pt x="2616708" y="341376"/>
                </a:lnTo>
                <a:lnTo>
                  <a:pt x="2622804" y="335280"/>
                </a:lnTo>
                <a:lnTo>
                  <a:pt x="2628900" y="330708"/>
                </a:lnTo>
                <a:lnTo>
                  <a:pt x="2633471" y="324612"/>
                </a:lnTo>
                <a:lnTo>
                  <a:pt x="2639567" y="318516"/>
                </a:lnTo>
                <a:lnTo>
                  <a:pt x="2645664" y="313944"/>
                </a:lnTo>
                <a:lnTo>
                  <a:pt x="2651760" y="307848"/>
                </a:lnTo>
                <a:lnTo>
                  <a:pt x="2657856" y="303276"/>
                </a:lnTo>
                <a:lnTo>
                  <a:pt x="2662428" y="297180"/>
                </a:lnTo>
                <a:lnTo>
                  <a:pt x="2668523" y="292608"/>
                </a:lnTo>
                <a:lnTo>
                  <a:pt x="2674619" y="286512"/>
                </a:lnTo>
                <a:lnTo>
                  <a:pt x="2680716" y="280416"/>
                </a:lnTo>
                <a:lnTo>
                  <a:pt x="2685288" y="275844"/>
                </a:lnTo>
                <a:lnTo>
                  <a:pt x="2691384" y="269748"/>
                </a:lnTo>
                <a:lnTo>
                  <a:pt x="2697480" y="265176"/>
                </a:lnTo>
                <a:lnTo>
                  <a:pt x="2703576" y="259080"/>
                </a:lnTo>
                <a:lnTo>
                  <a:pt x="2709671" y="254508"/>
                </a:lnTo>
                <a:lnTo>
                  <a:pt x="2714243" y="248412"/>
                </a:lnTo>
                <a:lnTo>
                  <a:pt x="2720340" y="243840"/>
                </a:lnTo>
                <a:lnTo>
                  <a:pt x="2726436" y="237744"/>
                </a:lnTo>
                <a:lnTo>
                  <a:pt x="2732532" y="231648"/>
                </a:lnTo>
                <a:lnTo>
                  <a:pt x="2738628" y="227076"/>
                </a:lnTo>
                <a:lnTo>
                  <a:pt x="2743200" y="220980"/>
                </a:lnTo>
                <a:lnTo>
                  <a:pt x="2749295" y="216408"/>
                </a:lnTo>
                <a:lnTo>
                  <a:pt x="2755391" y="210312"/>
                </a:lnTo>
                <a:lnTo>
                  <a:pt x="2761488" y="205740"/>
                </a:lnTo>
                <a:lnTo>
                  <a:pt x="2766060" y="199644"/>
                </a:lnTo>
                <a:lnTo>
                  <a:pt x="2772156" y="193548"/>
                </a:lnTo>
                <a:lnTo>
                  <a:pt x="2778252" y="188976"/>
                </a:lnTo>
                <a:lnTo>
                  <a:pt x="2784347" y="182880"/>
                </a:lnTo>
                <a:lnTo>
                  <a:pt x="2790443" y="178308"/>
                </a:lnTo>
                <a:lnTo>
                  <a:pt x="2795016" y="172212"/>
                </a:lnTo>
                <a:lnTo>
                  <a:pt x="2801112" y="167640"/>
                </a:lnTo>
                <a:lnTo>
                  <a:pt x="2807208" y="161544"/>
                </a:lnTo>
                <a:lnTo>
                  <a:pt x="2813304" y="156972"/>
                </a:lnTo>
                <a:lnTo>
                  <a:pt x="2817876" y="150876"/>
                </a:lnTo>
                <a:lnTo>
                  <a:pt x="2823971" y="144780"/>
                </a:lnTo>
                <a:lnTo>
                  <a:pt x="2830067" y="140208"/>
                </a:lnTo>
                <a:lnTo>
                  <a:pt x="2836164" y="134112"/>
                </a:lnTo>
                <a:lnTo>
                  <a:pt x="2842260" y="129540"/>
                </a:lnTo>
                <a:lnTo>
                  <a:pt x="2846832" y="123444"/>
                </a:lnTo>
                <a:lnTo>
                  <a:pt x="2852928" y="118872"/>
                </a:lnTo>
                <a:lnTo>
                  <a:pt x="2859023" y="112776"/>
                </a:lnTo>
                <a:lnTo>
                  <a:pt x="2865119" y="106680"/>
                </a:lnTo>
                <a:lnTo>
                  <a:pt x="2871216" y="102108"/>
                </a:lnTo>
                <a:lnTo>
                  <a:pt x="2875788" y="96012"/>
                </a:lnTo>
                <a:lnTo>
                  <a:pt x="2881884" y="91440"/>
                </a:lnTo>
                <a:lnTo>
                  <a:pt x="2887980" y="85344"/>
                </a:lnTo>
                <a:lnTo>
                  <a:pt x="2894076" y="80772"/>
                </a:lnTo>
                <a:lnTo>
                  <a:pt x="2898647" y="74676"/>
                </a:lnTo>
                <a:lnTo>
                  <a:pt x="2904743" y="70104"/>
                </a:lnTo>
                <a:lnTo>
                  <a:pt x="2910840" y="64008"/>
                </a:lnTo>
                <a:lnTo>
                  <a:pt x="2916936" y="57912"/>
                </a:lnTo>
                <a:lnTo>
                  <a:pt x="2923032" y="53340"/>
                </a:lnTo>
                <a:lnTo>
                  <a:pt x="2927604" y="47244"/>
                </a:lnTo>
                <a:lnTo>
                  <a:pt x="2933700" y="42672"/>
                </a:lnTo>
                <a:lnTo>
                  <a:pt x="2939795" y="36576"/>
                </a:lnTo>
                <a:lnTo>
                  <a:pt x="2945891" y="32004"/>
                </a:lnTo>
                <a:lnTo>
                  <a:pt x="2950464" y="25908"/>
                </a:lnTo>
                <a:lnTo>
                  <a:pt x="2956560" y="19812"/>
                </a:lnTo>
                <a:lnTo>
                  <a:pt x="2962656" y="15240"/>
                </a:lnTo>
                <a:lnTo>
                  <a:pt x="2968752" y="9144"/>
                </a:lnTo>
                <a:lnTo>
                  <a:pt x="2974847" y="4572"/>
                </a:lnTo>
                <a:lnTo>
                  <a:pt x="2979419" y="0"/>
                </a:lnTo>
                <a:lnTo>
                  <a:pt x="2985516" y="0"/>
                </a:lnTo>
                <a:lnTo>
                  <a:pt x="3163823" y="0"/>
                </a:lnTo>
                <a:lnTo>
                  <a:pt x="3169919" y="0"/>
                </a:lnTo>
              </a:path>
            </a:pathLst>
          </a:custGeom>
          <a:ln w="28956">
            <a:solidFill>
              <a:srgbClr val="006FC0"/>
            </a:solidFill>
          </a:ln>
        </p:spPr>
        <p:txBody>
          <a:bodyPr wrap="square" lIns="0" tIns="0" rIns="0" bIns="0" rtlCol="0"/>
          <a:lstStyle/>
          <a:p>
            <a:endParaRPr/>
          </a:p>
        </p:txBody>
      </p:sp>
      <p:sp>
        <p:nvSpPr>
          <p:cNvPr id="66" name="object 66"/>
          <p:cNvSpPr/>
          <p:nvPr/>
        </p:nvSpPr>
        <p:spPr>
          <a:xfrm>
            <a:off x="5942838" y="2582417"/>
            <a:ext cx="3169920" cy="1449705"/>
          </a:xfrm>
          <a:custGeom>
            <a:avLst/>
            <a:gdLst/>
            <a:ahLst/>
            <a:cxnLst/>
            <a:rect l="l" t="t" r="r" b="b"/>
            <a:pathLst>
              <a:path w="3169920" h="1449704">
                <a:moveTo>
                  <a:pt x="0" y="1449324"/>
                </a:moveTo>
                <a:lnTo>
                  <a:pt x="0" y="1449324"/>
                </a:lnTo>
                <a:lnTo>
                  <a:pt x="903732" y="1449324"/>
                </a:lnTo>
                <a:lnTo>
                  <a:pt x="909828" y="1446276"/>
                </a:lnTo>
                <a:lnTo>
                  <a:pt x="915923" y="1443228"/>
                </a:lnTo>
                <a:lnTo>
                  <a:pt x="922019" y="1440180"/>
                </a:lnTo>
                <a:lnTo>
                  <a:pt x="928115" y="1437132"/>
                </a:lnTo>
                <a:lnTo>
                  <a:pt x="932688" y="1432560"/>
                </a:lnTo>
                <a:lnTo>
                  <a:pt x="938784" y="1429512"/>
                </a:lnTo>
                <a:lnTo>
                  <a:pt x="944880" y="1426464"/>
                </a:lnTo>
                <a:lnTo>
                  <a:pt x="950976" y="1423416"/>
                </a:lnTo>
                <a:lnTo>
                  <a:pt x="957071" y="1420368"/>
                </a:lnTo>
                <a:lnTo>
                  <a:pt x="961643" y="1417320"/>
                </a:lnTo>
                <a:lnTo>
                  <a:pt x="967739" y="1414272"/>
                </a:lnTo>
                <a:lnTo>
                  <a:pt x="973836" y="1411224"/>
                </a:lnTo>
                <a:lnTo>
                  <a:pt x="979932" y="1408176"/>
                </a:lnTo>
                <a:lnTo>
                  <a:pt x="984504" y="1405128"/>
                </a:lnTo>
                <a:lnTo>
                  <a:pt x="990600" y="1402080"/>
                </a:lnTo>
                <a:lnTo>
                  <a:pt x="996695" y="1399032"/>
                </a:lnTo>
                <a:lnTo>
                  <a:pt x="1002791" y="1394460"/>
                </a:lnTo>
                <a:lnTo>
                  <a:pt x="1008888" y="1391412"/>
                </a:lnTo>
                <a:lnTo>
                  <a:pt x="1013460" y="1388364"/>
                </a:lnTo>
                <a:lnTo>
                  <a:pt x="1019556" y="1385316"/>
                </a:lnTo>
                <a:lnTo>
                  <a:pt x="1025652" y="1382268"/>
                </a:lnTo>
                <a:lnTo>
                  <a:pt x="1031747" y="1379220"/>
                </a:lnTo>
                <a:lnTo>
                  <a:pt x="1036319" y="1376172"/>
                </a:lnTo>
                <a:lnTo>
                  <a:pt x="1042415" y="1373124"/>
                </a:lnTo>
                <a:lnTo>
                  <a:pt x="1048512" y="1370076"/>
                </a:lnTo>
                <a:lnTo>
                  <a:pt x="1054608" y="1367028"/>
                </a:lnTo>
                <a:lnTo>
                  <a:pt x="1060704" y="1363980"/>
                </a:lnTo>
                <a:lnTo>
                  <a:pt x="1065276" y="1360932"/>
                </a:lnTo>
                <a:lnTo>
                  <a:pt x="1071371" y="1357884"/>
                </a:lnTo>
                <a:lnTo>
                  <a:pt x="1077467" y="1353312"/>
                </a:lnTo>
                <a:lnTo>
                  <a:pt x="1083564" y="1350264"/>
                </a:lnTo>
                <a:lnTo>
                  <a:pt x="1089660" y="1347216"/>
                </a:lnTo>
                <a:lnTo>
                  <a:pt x="1094232" y="1344168"/>
                </a:lnTo>
                <a:lnTo>
                  <a:pt x="1100328" y="1341120"/>
                </a:lnTo>
                <a:lnTo>
                  <a:pt x="1106423" y="1338072"/>
                </a:lnTo>
                <a:lnTo>
                  <a:pt x="1112519" y="1335024"/>
                </a:lnTo>
                <a:lnTo>
                  <a:pt x="1117091" y="1331976"/>
                </a:lnTo>
                <a:lnTo>
                  <a:pt x="1123188" y="1328928"/>
                </a:lnTo>
                <a:lnTo>
                  <a:pt x="1129284" y="1325880"/>
                </a:lnTo>
                <a:lnTo>
                  <a:pt x="1135380" y="1322832"/>
                </a:lnTo>
                <a:lnTo>
                  <a:pt x="1141476" y="1319784"/>
                </a:lnTo>
                <a:lnTo>
                  <a:pt x="1146047" y="1316736"/>
                </a:lnTo>
                <a:lnTo>
                  <a:pt x="1152143" y="1312164"/>
                </a:lnTo>
                <a:lnTo>
                  <a:pt x="1158239" y="1309116"/>
                </a:lnTo>
                <a:lnTo>
                  <a:pt x="1164336" y="1306068"/>
                </a:lnTo>
                <a:lnTo>
                  <a:pt x="1168908" y="1303020"/>
                </a:lnTo>
                <a:lnTo>
                  <a:pt x="1175004" y="1299972"/>
                </a:lnTo>
                <a:lnTo>
                  <a:pt x="1181100" y="1296924"/>
                </a:lnTo>
                <a:lnTo>
                  <a:pt x="1187195" y="1293876"/>
                </a:lnTo>
                <a:lnTo>
                  <a:pt x="1193291" y="1290828"/>
                </a:lnTo>
                <a:lnTo>
                  <a:pt x="1197864" y="1287780"/>
                </a:lnTo>
                <a:lnTo>
                  <a:pt x="1203960" y="1284732"/>
                </a:lnTo>
                <a:lnTo>
                  <a:pt x="1210056" y="1281684"/>
                </a:lnTo>
                <a:lnTo>
                  <a:pt x="1216152" y="1278636"/>
                </a:lnTo>
                <a:lnTo>
                  <a:pt x="1222247" y="1275588"/>
                </a:lnTo>
                <a:lnTo>
                  <a:pt x="1226819" y="1271016"/>
                </a:lnTo>
                <a:lnTo>
                  <a:pt x="1232915" y="1267968"/>
                </a:lnTo>
                <a:lnTo>
                  <a:pt x="1239012" y="1264920"/>
                </a:lnTo>
                <a:lnTo>
                  <a:pt x="1245108" y="1261872"/>
                </a:lnTo>
                <a:lnTo>
                  <a:pt x="1249680" y="1258824"/>
                </a:lnTo>
                <a:lnTo>
                  <a:pt x="1255776" y="1255776"/>
                </a:lnTo>
                <a:lnTo>
                  <a:pt x="1261871" y="1252728"/>
                </a:lnTo>
                <a:lnTo>
                  <a:pt x="1267967" y="1249680"/>
                </a:lnTo>
                <a:lnTo>
                  <a:pt x="1274064" y="1246632"/>
                </a:lnTo>
                <a:lnTo>
                  <a:pt x="1278636" y="1243584"/>
                </a:lnTo>
                <a:lnTo>
                  <a:pt x="1284732" y="1240536"/>
                </a:lnTo>
                <a:lnTo>
                  <a:pt x="1290828" y="1237488"/>
                </a:lnTo>
                <a:lnTo>
                  <a:pt x="1296923" y="1232916"/>
                </a:lnTo>
                <a:lnTo>
                  <a:pt x="1303019" y="1229868"/>
                </a:lnTo>
                <a:lnTo>
                  <a:pt x="1307591" y="1226820"/>
                </a:lnTo>
                <a:lnTo>
                  <a:pt x="1313688" y="1223772"/>
                </a:lnTo>
                <a:lnTo>
                  <a:pt x="1319784" y="1220724"/>
                </a:lnTo>
                <a:lnTo>
                  <a:pt x="1325880" y="1217676"/>
                </a:lnTo>
                <a:lnTo>
                  <a:pt x="1330452" y="1214628"/>
                </a:lnTo>
                <a:lnTo>
                  <a:pt x="1336547" y="1211580"/>
                </a:lnTo>
                <a:lnTo>
                  <a:pt x="1342643" y="1208532"/>
                </a:lnTo>
                <a:lnTo>
                  <a:pt x="1348739" y="1205484"/>
                </a:lnTo>
                <a:lnTo>
                  <a:pt x="1354836" y="1202436"/>
                </a:lnTo>
                <a:lnTo>
                  <a:pt x="1359408" y="1199388"/>
                </a:lnTo>
                <a:lnTo>
                  <a:pt x="1365504" y="1196340"/>
                </a:lnTo>
                <a:lnTo>
                  <a:pt x="1371600" y="1191768"/>
                </a:lnTo>
                <a:lnTo>
                  <a:pt x="1377695" y="1188720"/>
                </a:lnTo>
                <a:lnTo>
                  <a:pt x="1382267" y="1185672"/>
                </a:lnTo>
                <a:lnTo>
                  <a:pt x="1388364" y="1182624"/>
                </a:lnTo>
                <a:lnTo>
                  <a:pt x="1394460" y="1179576"/>
                </a:lnTo>
                <a:lnTo>
                  <a:pt x="1400556" y="1176528"/>
                </a:lnTo>
                <a:lnTo>
                  <a:pt x="1406652" y="1173480"/>
                </a:lnTo>
                <a:lnTo>
                  <a:pt x="1411223" y="1170432"/>
                </a:lnTo>
                <a:lnTo>
                  <a:pt x="1417319" y="1167384"/>
                </a:lnTo>
                <a:lnTo>
                  <a:pt x="1423415" y="1164336"/>
                </a:lnTo>
                <a:lnTo>
                  <a:pt x="1429512" y="1161288"/>
                </a:lnTo>
                <a:lnTo>
                  <a:pt x="1435608" y="1158240"/>
                </a:lnTo>
                <a:lnTo>
                  <a:pt x="1440180" y="1155192"/>
                </a:lnTo>
                <a:lnTo>
                  <a:pt x="1446276" y="1150620"/>
                </a:lnTo>
                <a:lnTo>
                  <a:pt x="1452371" y="1147572"/>
                </a:lnTo>
                <a:lnTo>
                  <a:pt x="1458467" y="1144524"/>
                </a:lnTo>
                <a:lnTo>
                  <a:pt x="1463039" y="1141476"/>
                </a:lnTo>
                <a:lnTo>
                  <a:pt x="1469136" y="1138428"/>
                </a:lnTo>
                <a:lnTo>
                  <a:pt x="1475232" y="1135380"/>
                </a:lnTo>
                <a:lnTo>
                  <a:pt x="1481328" y="1132332"/>
                </a:lnTo>
                <a:lnTo>
                  <a:pt x="1487423" y="1129284"/>
                </a:lnTo>
                <a:lnTo>
                  <a:pt x="1491995" y="1126236"/>
                </a:lnTo>
                <a:lnTo>
                  <a:pt x="1498091" y="1123188"/>
                </a:lnTo>
                <a:lnTo>
                  <a:pt x="1504188" y="1120140"/>
                </a:lnTo>
                <a:lnTo>
                  <a:pt x="1510284" y="1117092"/>
                </a:lnTo>
                <a:lnTo>
                  <a:pt x="1514856" y="1114044"/>
                </a:lnTo>
                <a:lnTo>
                  <a:pt x="1520952" y="1109472"/>
                </a:lnTo>
                <a:lnTo>
                  <a:pt x="1527047" y="1106424"/>
                </a:lnTo>
                <a:lnTo>
                  <a:pt x="1533143" y="1103376"/>
                </a:lnTo>
                <a:lnTo>
                  <a:pt x="1539239" y="1100328"/>
                </a:lnTo>
                <a:lnTo>
                  <a:pt x="1543812" y="1097280"/>
                </a:lnTo>
                <a:lnTo>
                  <a:pt x="1549908" y="1094232"/>
                </a:lnTo>
                <a:lnTo>
                  <a:pt x="1556004" y="1091184"/>
                </a:lnTo>
                <a:lnTo>
                  <a:pt x="1562100" y="1088136"/>
                </a:lnTo>
                <a:lnTo>
                  <a:pt x="1568195" y="1085088"/>
                </a:lnTo>
                <a:lnTo>
                  <a:pt x="1572767" y="1082040"/>
                </a:lnTo>
                <a:lnTo>
                  <a:pt x="1578864" y="1078992"/>
                </a:lnTo>
                <a:lnTo>
                  <a:pt x="1584960" y="1075944"/>
                </a:lnTo>
                <a:lnTo>
                  <a:pt x="1591056" y="1071372"/>
                </a:lnTo>
                <a:lnTo>
                  <a:pt x="1595628" y="1068324"/>
                </a:lnTo>
                <a:lnTo>
                  <a:pt x="1601723" y="1065276"/>
                </a:lnTo>
                <a:lnTo>
                  <a:pt x="1607819" y="1062228"/>
                </a:lnTo>
                <a:lnTo>
                  <a:pt x="1613915" y="1059180"/>
                </a:lnTo>
                <a:lnTo>
                  <a:pt x="1620012" y="1056132"/>
                </a:lnTo>
                <a:lnTo>
                  <a:pt x="1624584" y="1053084"/>
                </a:lnTo>
                <a:lnTo>
                  <a:pt x="1630680" y="1050036"/>
                </a:lnTo>
                <a:lnTo>
                  <a:pt x="1636776" y="1046988"/>
                </a:lnTo>
                <a:lnTo>
                  <a:pt x="1642871" y="1043940"/>
                </a:lnTo>
                <a:lnTo>
                  <a:pt x="1647443" y="1040892"/>
                </a:lnTo>
                <a:lnTo>
                  <a:pt x="1653539" y="1037844"/>
                </a:lnTo>
                <a:lnTo>
                  <a:pt x="1659636" y="1034796"/>
                </a:lnTo>
                <a:lnTo>
                  <a:pt x="1665732" y="1030224"/>
                </a:lnTo>
                <a:lnTo>
                  <a:pt x="1671828" y="1027176"/>
                </a:lnTo>
                <a:lnTo>
                  <a:pt x="1676400" y="1024128"/>
                </a:lnTo>
                <a:lnTo>
                  <a:pt x="1682495" y="1021080"/>
                </a:lnTo>
                <a:lnTo>
                  <a:pt x="1688591" y="1018032"/>
                </a:lnTo>
                <a:lnTo>
                  <a:pt x="1694688" y="1014984"/>
                </a:lnTo>
                <a:lnTo>
                  <a:pt x="1700784" y="1011936"/>
                </a:lnTo>
                <a:lnTo>
                  <a:pt x="1705356" y="1008888"/>
                </a:lnTo>
                <a:lnTo>
                  <a:pt x="1711452" y="1005840"/>
                </a:lnTo>
                <a:lnTo>
                  <a:pt x="1717547" y="1002792"/>
                </a:lnTo>
                <a:lnTo>
                  <a:pt x="1723643" y="999744"/>
                </a:lnTo>
                <a:lnTo>
                  <a:pt x="1728215" y="996696"/>
                </a:lnTo>
                <a:lnTo>
                  <a:pt x="1734312" y="993648"/>
                </a:lnTo>
                <a:lnTo>
                  <a:pt x="1740408" y="989076"/>
                </a:lnTo>
                <a:lnTo>
                  <a:pt x="1746504" y="986028"/>
                </a:lnTo>
                <a:lnTo>
                  <a:pt x="1752600" y="982980"/>
                </a:lnTo>
                <a:lnTo>
                  <a:pt x="1757171" y="979932"/>
                </a:lnTo>
                <a:lnTo>
                  <a:pt x="1763267" y="976884"/>
                </a:lnTo>
                <a:lnTo>
                  <a:pt x="1769364" y="973836"/>
                </a:lnTo>
                <a:lnTo>
                  <a:pt x="1775460" y="970788"/>
                </a:lnTo>
                <a:lnTo>
                  <a:pt x="1781556" y="967740"/>
                </a:lnTo>
                <a:lnTo>
                  <a:pt x="1786128" y="964692"/>
                </a:lnTo>
                <a:lnTo>
                  <a:pt x="1792223" y="961644"/>
                </a:lnTo>
                <a:lnTo>
                  <a:pt x="1798319" y="958596"/>
                </a:lnTo>
                <a:lnTo>
                  <a:pt x="1804415" y="955548"/>
                </a:lnTo>
                <a:lnTo>
                  <a:pt x="1808988" y="950976"/>
                </a:lnTo>
                <a:lnTo>
                  <a:pt x="1815084" y="947928"/>
                </a:lnTo>
                <a:lnTo>
                  <a:pt x="1821180" y="944880"/>
                </a:lnTo>
                <a:lnTo>
                  <a:pt x="1827276" y="941832"/>
                </a:lnTo>
                <a:lnTo>
                  <a:pt x="1833371" y="938784"/>
                </a:lnTo>
                <a:lnTo>
                  <a:pt x="1837943" y="935736"/>
                </a:lnTo>
                <a:lnTo>
                  <a:pt x="1844039" y="932688"/>
                </a:lnTo>
                <a:lnTo>
                  <a:pt x="1850136" y="929640"/>
                </a:lnTo>
                <a:lnTo>
                  <a:pt x="1856232" y="926592"/>
                </a:lnTo>
                <a:lnTo>
                  <a:pt x="1860804" y="923544"/>
                </a:lnTo>
                <a:lnTo>
                  <a:pt x="1866900" y="920496"/>
                </a:lnTo>
                <a:lnTo>
                  <a:pt x="1872995" y="917448"/>
                </a:lnTo>
                <a:lnTo>
                  <a:pt x="1879091" y="914400"/>
                </a:lnTo>
                <a:lnTo>
                  <a:pt x="1885188" y="909828"/>
                </a:lnTo>
                <a:lnTo>
                  <a:pt x="1889760" y="906780"/>
                </a:lnTo>
                <a:lnTo>
                  <a:pt x="1895856" y="903732"/>
                </a:lnTo>
                <a:lnTo>
                  <a:pt x="1901952" y="900684"/>
                </a:lnTo>
                <a:lnTo>
                  <a:pt x="1908047" y="897636"/>
                </a:lnTo>
                <a:lnTo>
                  <a:pt x="1914143" y="894588"/>
                </a:lnTo>
                <a:lnTo>
                  <a:pt x="1918715" y="891540"/>
                </a:lnTo>
                <a:lnTo>
                  <a:pt x="1924812" y="888492"/>
                </a:lnTo>
                <a:lnTo>
                  <a:pt x="1930908" y="885444"/>
                </a:lnTo>
                <a:lnTo>
                  <a:pt x="1937004" y="882396"/>
                </a:lnTo>
                <a:lnTo>
                  <a:pt x="1941576" y="879348"/>
                </a:lnTo>
                <a:lnTo>
                  <a:pt x="1947671" y="876300"/>
                </a:lnTo>
                <a:lnTo>
                  <a:pt x="1953767" y="873252"/>
                </a:lnTo>
                <a:lnTo>
                  <a:pt x="1959864" y="868680"/>
                </a:lnTo>
                <a:lnTo>
                  <a:pt x="1965960" y="865632"/>
                </a:lnTo>
                <a:lnTo>
                  <a:pt x="1970532" y="862584"/>
                </a:lnTo>
                <a:lnTo>
                  <a:pt x="1976628" y="859536"/>
                </a:lnTo>
                <a:lnTo>
                  <a:pt x="1982723" y="856488"/>
                </a:lnTo>
                <a:lnTo>
                  <a:pt x="1988819" y="853440"/>
                </a:lnTo>
                <a:lnTo>
                  <a:pt x="1993391" y="850392"/>
                </a:lnTo>
                <a:lnTo>
                  <a:pt x="1999488" y="847344"/>
                </a:lnTo>
                <a:lnTo>
                  <a:pt x="2005584" y="844296"/>
                </a:lnTo>
                <a:lnTo>
                  <a:pt x="2011680" y="841248"/>
                </a:lnTo>
                <a:lnTo>
                  <a:pt x="2017776" y="838200"/>
                </a:lnTo>
                <a:lnTo>
                  <a:pt x="2022347" y="835152"/>
                </a:lnTo>
                <a:lnTo>
                  <a:pt x="2028443" y="832104"/>
                </a:lnTo>
                <a:lnTo>
                  <a:pt x="2034539" y="827532"/>
                </a:lnTo>
                <a:lnTo>
                  <a:pt x="2040636" y="824484"/>
                </a:lnTo>
                <a:lnTo>
                  <a:pt x="2046732" y="821436"/>
                </a:lnTo>
                <a:lnTo>
                  <a:pt x="2051304" y="818388"/>
                </a:lnTo>
                <a:lnTo>
                  <a:pt x="2057400" y="815340"/>
                </a:lnTo>
                <a:lnTo>
                  <a:pt x="2063495" y="812292"/>
                </a:lnTo>
                <a:lnTo>
                  <a:pt x="2069591" y="809244"/>
                </a:lnTo>
                <a:lnTo>
                  <a:pt x="2074164" y="806196"/>
                </a:lnTo>
                <a:lnTo>
                  <a:pt x="2080260" y="803148"/>
                </a:lnTo>
                <a:lnTo>
                  <a:pt x="2086356" y="800100"/>
                </a:lnTo>
                <a:lnTo>
                  <a:pt x="2092452" y="797052"/>
                </a:lnTo>
                <a:lnTo>
                  <a:pt x="2098547" y="794004"/>
                </a:lnTo>
                <a:lnTo>
                  <a:pt x="2103119" y="789432"/>
                </a:lnTo>
                <a:lnTo>
                  <a:pt x="2109216" y="786384"/>
                </a:lnTo>
                <a:lnTo>
                  <a:pt x="2115312" y="783336"/>
                </a:lnTo>
                <a:lnTo>
                  <a:pt x="2121408" y="780288"/>
                </a:lnTo>
                <a:lnTo>
                  <a:pt x="2127504" y="777240"/>
                </a:lnTo>
                <a:lnTo>
                  <a:pt x="2132076" y="774192"/>
                </a:lnTo>
                <a:lnTo>
                  <a:pt x="2138171" y="771144"/>
                </a:lnTo>
                <a:lnTo>
                  <a:pt x="2144267" y="768096"/>
                </a:lnTo>
                <a:lnTo>
                  <a:pt x="2150364" y="765048"/>
                </a:lnTo>
                <a:lnTo>
                  <a:pt x="2154936" y="762000"/>
                </a:lnTo>
                <a:lnTo>
                  <a:pt x="2161032" y="758952"/>
                </a:lnTo>
                <a:lnTo>
                  <a:pt x="2167128" y="755904"/>
                </a:lnTo>
                <a:lnTo>
                  <a:pt x="2173223" y="752856"/>
                </a:lnTo>
                <a:lnTo>
                  <a:pt x="2179319" y="748284"/>
                </a:lnTo>
                <a:lnTo>
                  <a:pt x="2183891" y="745236"/>
                </a:lnTo>
                <a:lnTo>
                  <a:pt x="2189988" y="742188"/>
                </a:lnTo>
                <a:lnTo>
                  <a:pt x="2196084" y="737616"/>
                </a:lnTo>
                <a:lnTo>
                  <a:pt x="2202180" y="731520"/>
                </a:lnTo>
                <a:lnTo>
                  <a:pt x="2206752" y="726948"/>
                </a:lnTo>
                <a:lnTo>
                  <a:pt x="2212847" y="720852"/>
                </a:lnTo>
                <a:lnTo>
                  <a:pt x="2218943" y="716280"/>
                </a:lnTo>
                <a:lnTo>
                  <a:pt x="2225040" y="710184"/>
                </a:lnTo>
                <a:lnTo>
                  <a:pt x="2231136" y="704088"/>
                </a:lnTo>
                <a:lnTo>
                  <a:pt x="2235708" y="699516"/>
                </a:lnTo>
                <a:lnTo>
                  <a:pt x="2241804" y="693420"/>
                </a:lnTo>
                <a:lnTo>
                  <a:pt x="2247900" y="688848"/>
                </a:lnTo>
                <a:lnTo>
                  <a:pt x="2253995" y="682752"/>
                </a:lnTo>
                <a:lnTo>
                  <a:pt x="2260091" y="678180"/>
                </a:lnTo>
                <a:lnTo>
                  <a:pt x="2264664" y="672084"/>
                </a:lnTo>
                <a:lnTo>
                  <a:pt x="2270760" y="665988"/>
                </a:lnTo>
                <a:lnTo>
                  <a:pt x="2276856" y="661416"/>
                </a:lnTo>
                <a:lnTo>
                  <a:pt x="2282952" y="655320"/>
                </a:lnTo>
                <a:lnTo>
                  <a:pt x="2287523" y="650748"/>
                </a:lnTo>
                <a:lnTo>
                  <a:pt x="2293619" y="644652"/>
                </a:lnTo>
                <a:lnTo>
                  <a:pt x="2299716" y="640080"/>
                </a:lnTo>
                <a:lnTo>
                  <a:pt x="2305812" y="633984"/>
                </a:lnTo>
                <a:lnTo>
                  <a:pt x="2311908" y="627888"/>
                </a:lnTo>
                <a:lnTo>
                  <a:pt x="2316480" y="623316"/>
                </a:lnTo>
                <a:lnTo>
                  <a:pt x="2322576" y="617220"/>
                </a:lnTo>
                <a:lnTo>
                  <a:pt x="2328671" y="612648"/>
                </a:lnTo>
                <a:lnTo>
                  <a:pt x="2334767" y="606552"/>
                </a:lnTo>
                <a:lnTo>
                  <a:pt x="2339340" y="601980"/>
                </a:lnTo>
                <a:lnTo>
                  <a:pt x="2345436" y="595884"/>
                </a:lnTo>
                <a:lnTo>
                  <a:pt x="2351532" y="591312"/>
                </a:lnTo>
                <a:lnTo>
                  <a:pt x="2357628" y="585216"/>
                </a:lnTo>
                <a:lnTo>
                  <a:pt x="2363723" y="579120"/>
                </a:lnTo>
                <a:lnTo>
                  <a:pt x="2368295" y="574548"/>
                </a:lnTo>
                <a:lnTo>
                  <a:pt x="2374391" y="568452"/>
                </a:lnTo>
                <a:lnTo>
                  <a:pt x="2380488" y="563880"/>
                </a:lnTo>
                <a:lnTo>
                  <a:pt x="2386584" y="557784"/>
                </a:lnTo>
                <a:lnTo>
                  <a:pt x="2392680" y="553212"/>
                </a:lnTo>
                <a:lnTo>
                  <a:pt x="2397252" y="547116"/>
                </a:lnTo>
                <a:lnTo>
                  <a:pt x="2403347" y="541020"/>
                </a:lnTo>
                <a:lnTo>
                  <a:pt x="2409443" y="536448"/>
                </a:lnTo>
                <a:lnTo>
                  <a:pt x="2415540" y="530352"/>
                </a:lnTo>
                <a:lnTo>
                  <a:pt x="2420112" y="525780"/>
                </a:lnTo>
                <a:lnTo>
                  <a:pt x="2426208" y="519684"/>
                </a:lnTo>
                <a:lnTo>
                  <a:pt x="2432304" y="515112"/>
                </a:lnTo>
                <a:lnTo>
                  <a:pt x="2438400" y="509016"/>
                </a:lnTo>
                <a:lnTo>
                  <a:pt x="2444495" y="504444"/>
                </a:lnTo>
                <a:lnTo>
                  <a:pt x="2449067" y="498348"/>
                </a:lnTo>
                <a:lnTo>
                  <a:pt x="2455164" y="492252"/>
                </a:lnTo>
                <a:lnTo>
                  <a:pt x="2461260" y="487680"/>
                </a:lnTo>
                <a:lnTo>
                  <a:pt x="2467356" y="481584"/>
                </a:lnTo>
                <a:lnTo>
                  <a:pt x="2471928" y="477012"/>
                </a:lnTo>
                <a:lnTo>
                  <a:pt x="2478023" y="470916"/>
                </a:lnTo>
                <a:lnTo>
                  <a:pt x="2484119" y="466344"/>
                </a:lnTo>
                <a:lnTo>
                  <a:pt x="2490216" y="460248"/>
                </a:lnTo>
                <a:lnTo>
                  <a:pt x="2496312" y="454152"/>
                </a:lnTo>
                <a:lnTo>
                  <a:pt x="2500884" y="449580"/>
                </a:lnTo>
                <a:lnTo>
                  <a:pt x="2506980" y="443484"/>
                </a:lnTo>
                <a:lnTo>
                  <a:pt x="2513076" y="438912"/>
                </a:lnTo>
                <a:lnTo>
                  <a:pt x="2519171" y="432816"/>
                </a:lnTo>
                <a:lnTo>
                  <a:pt x="2525267" y="428244"/>
                </a:lnTo>
                <a:lnTo>
                  <a:pt x="2529840" y="422148"/>
                </a:lnTo>
                <a:lnTo>
                  <a:pt x="2535936" y="417576"/>
                </a:lnTo>
                <a:lnTo>
                  <a:pt x="2542032" y="411480"/>
                </a:lnTo>
                <a:lnTo>
                  <a:pt x="2548128" y="405384"/>
                </a:lnTo>
                <a:lnTo>
                  <a:pt x="2552700" y="400812"/>
                </a:lnTo>
                <a:lnTo>
                  <a:pt x="2558795" y="394716"/>
                </a:lnTo>
                <a:lnTo>
                  <a:pt x="2564891" y="390144"/>
                </a:lnTo>
                <a:lnTo>
                  <a:pt x="2570988" y="384048"/>
                </a:lnTo>
                <a:lnTo>
                  <a:pt x="2577084" y="379476"/>
                </a:lnTo>
                <a:lnTo>
                  <a:pt x="2581656" y="373380"/>
                </a:lnTo>
                <a:lnTo>
                  <a:pt x="2587752" y="367284"/>
                </a:lnTo>
                <a:lnTo>
                  <a:pt x="2593847" y="362712"/>
                </a:lnTo>
                <a:lnTo>
                  <a:pt x="2599943" y="356616"/>
                </a:lnTo>
                <a:lnTo>
                  <a:pt x="2606040" y="352044"/>
                </a:lnTo>
                <a:lnTo>
                  <a:pt x="2610612" y="345948"/>
                </a:lnTo>
                <a:lnTo>
                  <a:pt x="2616708" y="341376"/>
                </a:lnTo>
                <a:lnTo>
                  <a:pt x="2622804" y="335280"/>
                </a:lnTo>
                <a:lnTo>
                  <a:pt x="2628900" y="330708"/>
                </a:lnTo>
                <a:lnTo>
                  <a:pt x="2633471" y="324612"/>
                </a:lnTo>
                <a:lnTo>
                  <a:pt x="2639567" y="318516"/>
                </a:lnTo>
                <a:lnTo>
                  <a:pt x="2645664" y="313944"/>
                </a:lnTo>
                <a:lnTo>
                  <a:pt x="2651760" y="307848"/>
                </a:lnTo>
                <a:lnTo>
                  <a:pt x="2657856" y="303276"/>
                </a:lnTo>
                <a:lnTo>
                  <a:pt x="2662428" y="297180"/>
                </a:lnTo>
                <a:lnTo>
                  <a:pt x="2668523" y="292608"/>
                </a:lnTo>
                <a:lnTo>
                  <a:pt x="2674619" y="286512"/>
                </a:lnTo>
                <a:lnTo>
                  <a:pt x="2680716" y="280416"/>
                </a:lnTo>
                <a:lnTo>
                  <a:pt x="2685288" y="275844"/>
                </a:lnTo>
                <a:lnTo>
                  <a:pt x="2691384" y="269748"/>
                </a:lnTo>
                <a:lnTo>
                  <a:pt x="2697480" y="265176"/>
                </a:lnTo>
                <a:lnTo>
                  <a:pt x="2703576" y="259080"/>
                </a:lnTo>
                <a:lnTo>
                  <a:pt x="2709671" y="254508"/>
                </a:lnTo>
                <a:lnTo>
                  <a:pt x="2714243" y="248412"/>
                </a:lnTo>
                <a:lnTo>
                  <a:pt x="2720340" y="243840"/>
                </a:lnTo>
                <a:lnTo>
                  <a:pt x="2726436" y="237744"/>
                </a:lnTo>
                <a:lnTo>
                  <a:pt x="2732532" y="231648"/>
                </a:lnTo>
                <a:lnTo>
                  <a:pt x="2738628" y="227076"/>
                </a:lnTo>
                <a:lnTo>
                  <a:pt x="2743200" y="220980"/>
                </a:lnTo>
                <a:lnTo>
                  <a:pt x="2749295" y="216408"/>
                </a:lnTo>
                <a:lnTo>
                  <a:pt x="2755391" y="210312"/>
                </a:lnTo>
                <a:lnTo>
                  <a:pt x="2761488" y="205740"/>
                </a:lnTo>
                <a:lnTo>
                  <a:pt x="2766060" y="199644"/>
                </a:lnTo>
                <a:lnTo>
                  <a:pt x="2772156" y="193548"/>
                </a:lnTo>
                <a:lnTo>
                  <a:pt x="2778252" y="188976"/>
                </a:lnTo>
                <a:lnTo>
                  <a:pt x="2784347" y="182880"/>
                </a:lnTo>
                <a:lnTo>
                  <a:pt x="2790443" y="178308"/>
                </a:lnTo>
                <a:lnTo>
                  <a:pt x="2795016" y="172212"/>
                </a:lnTo>
                <a:lnTo>
                  <a:pt x="2801112" y="167640"/>
                </a:lnTo>
                <a:lnTo>
                  <a:pt x="2807208" y="161544"/>
                </a:lnTo>
                <a:lnTo>
                  <a:pt x="2813304" y="156972"/>
                </a:lnTo>
                <a:lnTo>
                  <a:pt x="2817876" y="150876"/>
                </a:lnTo>
                <a:lnTo>
                  <a:pt x="2823971" y="144780"/>
                </a:lnTo>
                <a:lnTo>
                  <a:pt x="2830067" y="140208"/>
                </a:lnTo>
                <a:lnTo>
                  <a:pt x="2836164" y="134112"/>
                </a:lnTo>
                <a:lnTo>
                  <a:pt x="2842260" y="129540"/>
                </a:lnTo>
                <a:lnTo>
                  <a:pt x="2846832" y="123444"/>
                </a:lnTo>
                <a:lnTo>
                  <a:pt x="2852928" y="118872"/>
                </a:lnTo>
                <a:lnTo>
                  <a:pt x="2859023" y="112776"/>
                </a:lnTo>
                <a:lnTo>
                  <a:pt x="2865119" y="106680"/>
                </a:lnTo>
                <a:lnTo>
                  <a:pt x="2871216" y="102108"/>
                </a:lnTo>
                <a:lnTo>
                  <a:pt x="2875788" y="96012"/>
                </a:lnTo>
                <a:lnTo>
                  <a:pt x="2881884" y="91440"/>
                </a:lnTo>
                <a:lnTo>
                  <a:pt x="2887980" y="85344"/>
                </a:lnTo>
                <a:lnTo>
                  <a:pt x="2894076" y="80772"/>
                </a:lnTo>
                <a:lnTo>
                  <a:pt x="2898647" y="74676"/>
                </a:lnTo>
                <a:lnTo>
                  <a:pt x="2904743" y="70104"/>
                </a:lnTo>
                <a:lnTo>
                  <a:pt x="2910840" y="64008"/>
                </a:lnTo>
                <a:lnTo>
                  <a:pt x="2916936" y="57912"/>
                </a:lnTo>
                <a:lnTo>
                  <a:pt x="2923032" y="53340"/>
                </a:lnTo>
                <a:lnTo>
                  <a:pt x="2927604" y="47244"/>
                </a:lnTo>
                <a:lnTo>
                  <a:pt x="2933700" y="42672"/>
                </a:lnTo>
                <a:lnTo>
                  <a:pt x="2939795" y="36576"/>
                </a:lnTo>
                <a:lnTo>
                  <a:pt x="2945891" y="32004"/>
                </a:lnTo>
                <a:lnTo>
                  <a:pt x="2950464" y="25908"/>
                </a:lnTo>
                <a:lnTo>
                  <a:pt x="2956560" y="19812"/>
                </a:lnTo>
                <a:lnTo>
                  <a:pt x="2962656" y="15240"/>
                </a:lnTo>
                <a:lnTo>
                  <a:pt x="2968752" y="9144"/>
                </a:lnTo>
                <a:lnTo>
                  <a:pt x="2974847" y="4572"/>
                </a:lnTo>
                <a:lnTo>
                  <a:pt x="2979419" y="0"/>
                </a:lnTo>
                <a:lnTo>
                  <a:pt x="2985516" y="0"/>
                </a:lnTo>
                <a:lnTo>
                  <a:pt x="3163823" y="0"/>
                </a:lnTo>
                <a:lnTo>
                  <a:pt x="3169919" y="0"/>
                </a:lnTo>
              </a:path>
            </a:pathLst>
          </a:custGeom>
          <a:ln w="28956">
            <a:solidFill>
              <a:srgbClr val="FF0066"/>
            </a:solidFill>
          </a:ln>
        </p:spPr>
        <p:txBody>
          <a:bodyPr wrap="square" lIns="0" tIns="0" rIns="0" bIns="0" rtlCol="0"/>
          <a:lstStyle/>
          <a:p>
            <a:endParaRPr/>
          </a:p>
        </p:txBody>
      </p:sp>
      <p:sp>
        <p:nvSpPr>
          <p:cNvPr id="67" name="object 67"/>
          <p:cNvSpPr txBox="1"/>
          <p:nvPr/>
        </p:nvSpPr>
        <p:spPr>
          <a:xfrm>
            <a:off x="5622163" y="2336418"/>
            <a:ext cx="633730" cy="177800"/>
          </a:xfrm>
          <a:prstGeom prst="rect">
            <a:avLst/>
          </a:prstGeom>
        </p:spPr>
        <p:txBody>
          <a:bodyPr vert="horz" wrap="square" lIns="0" tIns="12065" rIns="0" bIns="0" rtlCol="0">
            <a:spAutoFit/>
          </a:bodyPr>
          <a:lstStyle/>
          <a:p>
            <a:pPr marL="12700">
              <a:lnSpc>
                <a:spcPct val="100000"/>
              </a:lnSpc>
              <a:spcBef>
                <a:spcPts val="95"/>
              </a:spcBef>
            </a:pPr>
            <a:r>
              <a:rPr sz="900" dirty="0">
                <a:latin typeface="Meiryo UI"/>
                <a:cs typeface="Meiryo UI"/>
              </a:rPr>
              <a:t>（</a:t>
            </a:r>
            <a:r>
              <a:rPr sz="1000" spc="-5" dirty="0">
                <a:latin typeface="Meiryo UI"/>
                <a:cs typeface="Meiryo UI"/>
              </a:rPr>
              <a:t>控除率</a:t>
            </a:r>
            <a:r>
              <a:rPr sz="900" spc="-5" dirty="0">
                <a:latin typeface="Meiryo UI"/>
                <a:cs typeface="Meiryo UI"/>
              </a:rPr>
              <a:t>）</a:t>
            </a:r>
            <a:endParaRPr sz="900">
              <a:latin typeface="Meiryo UI"/>
              <a:cs typeface="Meiryo UI"/>
            </a:endParaRPr>
          </a:p>
        </p:txBody>
      </p:sp>
      <p:sp>
        <p:nvSpPr>
          <p:cNvPr id="68" name="object 68"/>
          <p:cNvSpPr/>
          <p:nvPr/>
        </p:nvSpPr>
        <p:spPr>
          <a:xfrm>
            <a:off x="6246876" y="4041647"/>
            <a:ext cx="0" cy="329565"/>
          </a:xfrm>
          <a:custGeom>
            <a:avLst/>
            <a:gdLst/>
            <a:ahLst/>
            <a:cxnLst/>
            <a:rect l="l" t="t" r="r" b="b"/>
            <a:pathLst>
              <a:path h="329564">
                <a:moveTo>
                  <a:pt x="0" y="0"/>
                </a:moveTo>
                <a:lnTo>
                  <a:pt x="0" y="329056"/>
                </a:lnTo>
              </a:path>
            </a:pathLst>
          </a:custGeom>
          <a:ln w="9144">
            <a:solidFill>
              <a:srgbClr val="7E7E7E"/>
            </a:solidFill>
            <a:prstDash val="sysDash"/>
          </a:ln>
        </p:spPr>
        <p:txBody>
          <a:bodyPr wrap="square" lIns="0" tIns="0" rIns="0" bIns="0" rtlCol="0"/>
          <a:lstStyle/>
          <a:p>
            <a:endParaRPr/>
          </a:p>
        </p:txBody>
      </p:sp>
      <p:sp>
        <p:nvSpPr>
          <p:cNvPr id="69" name="object 69"/>
          <p:cNvSpPr/>
          <p:nvPr/>
        </p:nvSpPr>
        <p:spPr>
          <a:xfrm>
            <a:off x="8125968" y="3331464"/>
            <a:ext cx="0" cy="1040130"/>
          </a:xfrm>
          <a:custGeom>
            <a:avLst/>
            <a:gdLst/>
            <a:ahLst/>
            <a:cxnLst/>
            <a:rect l="l" t="t" r="r" b="b"/>
            <a:pathLst>
              <a:path h="1040129">
                <a:moveTo>
                  <a:pt x="0" y="0"/>
                </a:moveTo>
                <a:lnTo>
                  <a:pt x="0" y="1040130"/>
                </a:lnTo>
              </a:path>
            </a:pathLst>
          </a:custGeom>
          <a:ln w="9144">
            <a:solidFill>
              <a:srgbClr val="7E7E7E"/>
            </a:solidFill>
            <a:prstDash val="sysDash"/>
          </a:ln>
        </p:spPr>
        <p:txBody>
          <a:bodyPr wrap="square" lIns="0" tIns="0" rIns="0" bIns="0" rtlCol="0"/>
          <a:lstStyle/>
          <a:p>
            <a:endParaRPr/>
          </a:p>
        </p:txBody>
      </p:sp>
      <p:sp>
        <p:nvSpPr>
          <p:cNvPr id="70" name="object 70"/>
          <p:cNvSpPr/>
          <p:nvPr/>
        </p:nvSpPr>
        <p:spPr>
          <a:xfrm>
            <a:off x="8916923" y="2592323"/>
            <a:ext cx="0" cy="728980"/>
          </a:xfrm>
          <a:custGeom>
            <a:avLst/>
            <a:gdLst/>
            <a:ahLst/>
            <a:cxnLst/>
            <a:rect l="l" t="t" r="r" b="b"/>
            <a:pathLst>
              <a:path h="728979">
                <a:moveTo>
                  <a:pt x="0" y="0"/>
                </a:moveTo>
                <a:lnTo>
                  <a:pt x="0" y="728472"/>
                </a:lnTo>
              </a:path>
            </a:pathLst>
          </a:custGeom>
          <a:ln w="9144">
            <a:solidFill>
              <a:srgbClr val="7E7E7E"/>
            </a:solidFill>
            <a:prstDash val="sysDash"/>
          </a:ln>
        </p:spPr>
        <p:txBody>
          <a:bodyPr wrap="square" lIns="0" tIns="0" rIns="0" bIns="0" rtlCol="0"/>
          <a:lstStyle/>
          <a:p>
            <a:endParaRPr/>
          </a:p>
        </p:txBody>
      </p:sp>
      <p:sp>
        <p:nvSpPr>
          <p:cNvPr id="71" name="object 71"/>
          <p:cNvSpPr/>
          <p:nvPr/>
        </p:nvSpPr>
        <p:spPr>
          <a:xfrm>
            <a:off x="8916923" y="4105655"/>
            <a:ext cx="0" cy="264795"/>
          </a:xfrm>
          <a:custGeom>
            <a:avLst/>
            <a:gdLst/>
            <a:ahLst/>
            <a:cxnLst/>
            <a:rect l="l" t="t" r="r" b="b"/>
            <a:pathLst>
              <a:path h="264795">
                <a:moveTo>
                  <a:pt x="0" y="0"/>
                </a:moveTo>
                <a:lnTo>
                  <a:pt x="0" y="264795"/>
                </a:lnTo>
              </a:path>
            </a:pathLst>
          </a:custGeom>
          <a:ln w="9144">
            <a:solidFill>
              <a:srgbClr val="7E7E7E"/>
            </a:solidFill>
            <a:prstDash val="sysDash"/>
          </a:ln>
        </p:spPr>
        <p:txBody>
          <a:bodyPr wrap="square" lIns="0" tIns="0" rIns="0" bIns="0" rtlCol="0"/>
          <a:lstStyle/>
          <a:p>
            <a:endParaRPr/>
          </a:p>
        </p:txBody>
      </p:sp>
      <p:sp>
        <p:nvSpPr>
          <p:cNvPr id="72" name="object 72"/>
          <p:cNvSpPr/>
          <p:nvPr/>
        </p:nvSpPr>
        <p:spPr>
          <a:xfrm>
            <a:off x="5935979" y="2583179"/>
            <a:ext cx="2996565" cy="8890"/>
          </a:xfrm>
          <a:custGeom>
            <a:avLst/>
            <a:gdLst/>
            <a:ahLst/>
            <a:cxnLst/>
            <a:rect l="l" t="t" r="r" b="b"/>
            <a:pathLst>
              <a:path w="2996565" h="8889">
                <a:moveTo>
                  <a:pt x="0" y="8762"/>
                </a:moveTo>
                <a:lnTo>
                  <a:pt x="2996311" y="0"/>
                </a:lnTo>
              </a:path>
            </a:pathLst>
          </a:custGeom>
          <a:ln w="9144">
            <a:solidFill>
              <a:srgbClr val="7E7E7E"/>
            </a:solidFill>
            <a:prstDash val="sysDash"/>
          </a:ln>
        </p:spPr>
        <p:txBody>
          <a:bodyPr wrap="square" lIns="0" tIns="0" rIns="0" bIns="0" rtlCol="0"/>
          <a:lstStyle/>
          <a:p>
            <a:endParaRPr/>
          </a:p>
        </p:txBody>
      </p:sp>
      <p:sp>
        <p:nvSpPr>
          <p:cNvPr id="73" name="object 73"/>
          <p:cNvSpPr/>
          <p:nvPr/>
        </p:nvSpPr>
        <p:spPr>
          <a:xfrm>
            <a:off x="5943600" y="3328415"/>
            <a:ext cx="2182495" cy="4445"/>
          </a:xfrm>
          <a:custGeom>
            <a:avLst/>
            <a:gdLst/>
            <a:ahLst/>
            <a:cxnLst/>
            <a:rect l="l" t="t" r="r" b="b"/>
            <a:pathLst>
              <a:path w="2182495" h="4445">
                <a:moveTo>
                  <a:pt x="0" y="3937"/>
                </a:moveTo>
                <a:lnTo>
                  <a:pt x="2182368" y="0"/>
                </a:lnTo>
              </a:path>
            </a:pathLst>
          </a:custGeom>
          <a:ln w="9144">
            <a:solidFill>
              <a:srgbClr val="7E7E7E"/>
            </a:solidFill>
            <a:prstDash val="sysDash"/>
          </a:ln>
        </p:spPr>
        <p:txBody>
          <a:bodyPr wrap="square" lIns="0" tIns="0" rIns="0" bIns="0" rtlCol="0"/>
          <a:lstStyle/>
          <a:p>
            <a:endParaRPr/>
          </a:p>
        </p:txBody>
      </p:sp>
      <p:sp>
        <p:nvSpPr>
          <p:cNvPr id="74" name="object 74"/>
          <p:cNvSpPr txBox="1"/>
          <p:nvPr/>
        </p:nvSpPr>
        <p:spPr>
          <a:xfrm>
            <a:off x="5702934" y="3996690"/>
            <a:ext cx="215900"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Meiryo UI"/>
                <a:cs typeface="Meiryo UI"/>
              </a:rPr>
              <a:t>6%</a:t>
            </a:r>
            <a:endParaRPr sz="900">
              <a:latin typeface="Meiryo UI"/>
              <a:cs typeface="Meiryo UI"/>
            </a:endParaRPr>
          </a:p>
        </p:txBody>
      </p:sp>
      <p:sp>
        <p:nvSpPr>
          <p:cNvPr id="75" name="object 75"/>
          <p:cNvSpPr txBox="1"/>
          <p:nvPr/>
        </p:nvSpPr>
        <p:spPr>
          <a:xfrm>
            <a:off x="5988811" y="4414520"/>
            <a:ext cx="514984"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Meiryo UI"/>
                <a:cs typeface="Meiryo UI"/>
              </a:rPr>
              <a:t>25</a:t>
            </a:r>
            <a:r>
              <a:rPr sz="900" spc="-5" dirty="0">
                <a:latin typeface="Meiryo UI"/>
                <a:cs typeface="Meiryo UI"/>
              </a:rPr>
              <a:t>%</a:t>
            </a:r>
            <a:r>
              <a:rPr sz="900" dirty="0">
                <a:latin typeface="Meiryo UI"/>
                <a:cs typeface="Meiryo UI"/>
              </a:rPr>
              <a:t>減少</a:t>
            </a:r>
            <a:endParaRPr sz="900">
              <a:latin typeface="Meiryo UI"/>
              <a:cs typeface="Meiryo UI"/>
            </a:endParaRPr>
          </a:p>
        </p:txBody>
      </p:sp>
      <p:sp>
        <p:nvSpPr>
          <p:cNvPr id="76" name="object 76"/>
          <p:cNvSpPr txBox="1"/>
          <p:nvPr/>
        </p:nvSpPr>
        <p:spPr>
          <a:xfrm>
            <a:off x="5633084" y="2526538"/>
            <a:ext cx="287655" cy="162560"/>
          </a:xfrm>
          <a:prstGeom prst="rect">
            <a:avLst/>
          </a:prstGeom>
        </p:spPr>
        <p:txBody>
          <a:bodyPr vert="horz" wrap="square" lIns="0" tIns="12700" rIns="0" bIns="0" rtlCol="0">
            <a:spAutoFit/>
          </a:bodyPr>
          <a:lstStyle/>
          <a:p>
            <a:pPr marL="12700">
              <a:lnSpc>
                <a:spcPct val="100000"/>
              </a:lnSpc>
              <a:spcBef>
                <a:spcPts val="100"/>
              </a:spcBef>
            </a:pPr>
            <a:r>
              <a:rPr sz="900" spc="0" dirty="0">
                <a:latin typeface="Meiryo UI"/>
                <a:cs typeface="Meiryo UI"/>
              </a:rPr>
              <a:t>14%</a:t>
            </a:r>
            <a:endParaRPr sz="900">
              <a:latin typeface="Meiryo UI"/>
              <a:cs typeface="Meiryo UI"/>
            </a:endParaRPr>
          </a:p>
        </p:txBody>
      </p:sp>
      <p:sp>
        <p:nvSpPr>
          <p:cNvPr id="77" name="object 77"/>
          <p:cNvSpPr/>
          <p:nvPr/>
        </p:nvSpPr>
        <p:spPr>
          <a:xfrm>
            <a:off x="7664195" y="3576828"/>
            <a:ext cx="1905" cy="798830"/>
          </a:xfrm>
          <a:custGeom>
            <a:avLst/>
            <a:gdLst/>
            <a:ahLst/>
            <a:cxnLst/>
            <a:rect l="l" t="t" r="r" b="b"/>
            <a:pathLst>
              <a:path w="1904" h="798829">
                <a:moveTo>
                  <a:pt x="0" y="0"/>
                </a:moveTo>
                <a:lnTo>
                  <a:pt x="1650" y="798576"/>
                </a:lnTo>
              </a:path>
            </a:pathLst>
          </a:custGeom>
          <a:ln w="9144">
            <a:solidFill>
              <a:srgbClr val="7E7E7E"/>
            </a:solidFill>
            <a:prstDash val="sysDash"/>
          </a:ln>
        </p:spPr>
        <p:txBody>
          <a:bodyPr wrap="square" lIns="0" tIns="0" rIns="0" bIns="0" rtlCol="0"/>
          <a:lstStyle/>
          <a:p>
            <a:endParaRPr/>
          </a:p>
        </p:txBody>
      </p:sp>
      <p:sp>
        <p:nvSpPr>
          <p:cNvPr id="78" name="object 78"/>
          <p:cNvSpPr/>
          <p:nvPr/>
        </p:nvSpPr>
        <p:spPr>
          <a:xfrm>
            <a:off x="5935979" y="3575303"/>
            <a:ext cx="1718310" cy="0"/>
          </a:xfrm>
          <a:custGeom>
            <a:avLst/>
            <a:gdLst/>
            <a:ahLst/>
            <a:cxnLst/>
            <a:rect l="l" t="t" r="r" b="b"/>
            <a:pathLst>
              <a:path w="1718309">
                <a:moveTo>
                  <a:pt x="0" y="0"/>
                </a:moveTo>
                <a:lnTo>
                  <a:pt x="1718183" y="0"/>
                </a:lnTo>
              </a:path>
            </a:pathLst>
          </a:custGeom>
          <a:ln w="9144">
            <a:solidFill>
              <a:srgbClr val="7E7E7E"/>
            </a:solidFill>
            <a:prstDash val="sysDash"/>
          </a:ln>
        </p:spPr>
        <p:txBody>
          <a:bodyPr wrap="square" lIns="0" tIns="0" rIns="0" bIns="0" rtlCol="0"/>
          <a:lstStyle/>
          <a:p>
            <a:endParaRPr/>
          </a:p>
        </p:txBody>
      </p:sp>
      <p:sp>
        <p:nvSpPr>
          <p:cNvPr id="79" name="object 79"/>
          <p:cNvSpPr txBox="1"/>
          <p:nvPr/>
        </p:nvSpPr>
        <p:spPr>
          <a:xfrm>
            <a:off x="5601715" y="3278885"/>
            <a:ext cx="334645" cy="401955"/>
          </a:xfrm>
          <a:prstGeom prst="rect">
            <a:avLst/>
          </a:prstGeom>
        </p:spPr>
        <p:txBody>
          <a:bodyPr vert="horz" wrap="square" lIns="0" tIns="12700" rIns="0" bIns="0" rtlCol="0">
            <a:spAutoFit/>
          </a:bodyPr>
          <a:lstStyle/>
          <a:p>
            <a:pPr marL="20955">
              <a:lnSpc>
                <a:spcPct val="100000"/>
              </a:lnSpc>
              <a:spcBef>
                <a:spcPts val="100"/>
              </a:spcBef>
            </a:pPr>
            <a:r>
              <a:rPr sz="900" dirty="0">
                <a:latin typeface="Meiryo UI"/>
                <a:cs typeface="Meiryo UI"/>
              </a:rPr>
              <a:t>9</a:t>
            </a:r>
            <a:r>
              <a:rPr sz="900" spc="-5" dirty="0">
                <a:latin typeface="Meiryo UI"/>
                <a:cs typeface="Meiryo UI"/>
              </a:rPr>
              <a:t>.</a:t>
            </a:r>
            <a:r>
              <a:rPr sz="900" dirty="0">
                <a:latin typeface="Meiryo UI"/>
                <a:cs typeface="Meiryo UI"/>
              </a:rPr>
              <a:t>9%</a:t>
            </a:r>
            <a:endParaRPr sz="900">
              <a:latin typeface="Meiryo UI"/>
              <a:cs typeface="Meiryo UI"/>
            </a:endParaRPr>
          </a:p>
          <a:p>
            <a:pPr marL="12700">
              <a:lnSpc>
                <a:spcPct val="100000"/>
              </a:lnSpc>
              <a:spcBef>
                <a:spcPts val="800"/>
              </a:spcBef>
            </a:pPr>
            <a:r>
              <a:rPr sz="900" spc="-5" dirty="0">
                <a:latin typeface="Meiryo UI"/>
                <a:cs typeface="Meiryo UI"/>
              </a:rPr>
              <a:t>8.5%</a:t>
            </a:r>
            <a:endParaRPr sz="900">
              <a:latin typeface="Meiryo UI"/>
              <a:cs typeface="Meiryo UI"/>
            </a:endParaRPr>
          </a:p>
        </p:txBody>
      </p:sp>
      <p:sp>
        <p:nvSpPr>
          <p:cNvPr id="80" name="object 80"/>
          <p:cNvSpPr/>
          <p:nvPr/>
        </p:nvSpPr>
        <p:spPr>
          <a:xfrm>
            <a:off x="5929884" y="4376928"/>
            <a:ext cx="3119120" cy="0"/>
          </a:xfrm>
          <a:custGeom>
            <a:avLst/>
            <a:gdLst/>
            <a:ahLst/>
            <a:cxnLst/>
            <a:rect l="l" t="t" r="r" b="b"/>
            <a:pathLst>
              <a:path w="3119120">
                <a:moveTo>
                  <a:pt x="0" y="0"/>
                </a:moveTo>
                <a:lnTo>
                  <a:pt x="3118866" y="0"/>
                </a:lnTo>
              </a:path>
            </a:pathLst>
          </a:custGeom>
          <a:ln w="9144">
            <a:solidFill>
              <a:srgbClr val="000000"/>
            </a:solidFill>
          </a:ln>
        </p:spPr>
        <p:txBody>
          <a:bodyPr wrap="square" lIns="0" tIns="0" rIns="0" bIns="0" rtlCol="0"/>
          <a:lstStyle/>
          <a:p>
            <a:endParaRPr/>
          </a:p>
        </p:txBody>
      </p:sp>
      <p:sp>
        <p:nvSpPr>
          <p:cNvPr id="81" name="object 81"/>
          <p:cNvSpPr/>
          <p:nvPr/>
        </p:nvSpPr>
        <p:spPr>
          <a:xfrm>
            <a:off x="5929884" y="2525267"/>
            <a:ext cx="5080" cy="1847214"/>
          </a:xfrm>
          <a:custGeom>
            <a:avLst/>
            <a:gdLst/>
            <a:ahLst/>
            <a:cxnLst/>
            <a:rect l="l" t="t" r="r" b="b"/>
            <a:pathLst>
              <a:path w="5079" h="1847214">
                <a:moveTo>
                  <a:pt x="4825" y="1847088"/>
                </a:moveTo>
                <a:lnTo>
                  <a:pt x="0" y="0"/>
                </a:lnTo>
              </a:path>
            </a:pathLst>
          </a:custGeom>
          <a:ln w="9143">
            <a:solidFill>
              <a:srgbClr val="000000"/>
            </a:solidFill>
          </a:ln>
        </p:spPr>
        <p:txBody>
          <a:bodyPr wrap="square" lIns="0" tIns="0" rIns="0" bIns="0" rtlCol="0"/>
          <a:lstStyle/>
          <a:p>
            <a:endParaRPr/>
          </a:p>
        </p:txBody>
      </p:sp>
      <p:sp>
        <p:nvSpPr>
          <p:cNvPr id="82" name="object 82"/>
          <p:cNvSpPr txBox="1"/>
          <p:nvPr/>
        </p:nvSpPr>
        <p:spPr>
          <a:xfrm>
            <a:off x="7460742" y="4389390"/>
            <a:ext cx="1821814" cy="372745"/>
          </a:xfrm>
          <a:prstGeom prst="rect">
            <a:avLst/>
          </a:prstGeom>
        </p:spPr>
        <p:txBody>
          <a:bodyPr vert="horz" wrap="square" lIns="0" tIns="40005" rIns="0" bIns="0" rtlCol="0">
            <a:spAutoFit/>
          </a:bodyPr>
          <a:lstStyle/>
          <a:p>
            <a:pPr marL="12700">
              <a:lnSpc>
                <a:spcPct val="100000"/>
              </a:lnSpc>
              <a:spcBef>
                <a:spcPts val="315"/>
              </a:spcBef>
              <a:tabLst>
                <a:tab pos="1158875" algn="l"/>
              </a:tabLst>
            </a:pPr>
            <a:r>
              <a:rPr sz="1350" baseline="3086" dirty="0">
                <a:latin typeface="Meiryo UI"/>
                <a:cs typeface="Meiryo UI"/>
              </a:rPr>
              <a:t>増減なし </a:t>
            </a:r>
            <a:r>
              <a:rPr sz="1350" spc="262" baseline="3086" dirty="0">
                <a:latin typeface="Meiryo UI"/>
                <a:cs typeface="Meiryo UI"/>
              </a:rPr>
              <a:t> </a:t>
            </a:r>
            <a:r>
              <a:rPr sz="1350" spc="-7" baseline="3086" dirty="0">
                <a:latin typeface="Meiryo UI"/>
                <a:cs typeface="Meiryo UI"/>
              </a:rPr>
              <a:t>8%</a:t>
            </a:r>
            <a:r>
              <a:rPr sz="1350" baseline="3086" dirty="0">
                <a:latin typeface="Meiryo UI"/>
                <a:cs typeface="Meiryo UI"/>
              </a:rPr>
              <a:t>増加	</a:t>
            </a:r>
            <a:r>
              <a:rPr sz="900" dirty="0">
                <a:latin typeface="Meiryo UI"/>
                <a:cs typeface="Meiryo UI"/>
              </a:rPr>
              <a:t>約</a:t>
            </a:r>
            <a:r>
              <a:rPr sz="900" spc="-5" dirty="0">
                <a:latin typeface="Meiryo UI"/>
                <a:cs typeface="Meiryo UI"/>
              </a:rPr>
              <a:t>22%</a:t>
            </a:r>
            <a:r>
              <a:rPr sz="900" dirty="0">
                <a:latin typeface="Meiryo UI"/>
                <a:cs typeface="Meiryo UI"/>
              </a:rPr>
              <a:t>増加</a:t>
            </a:r>
            <a:endParaRPr sz="900">
              <a:latin typeface="Meiryo UI"/>
              <a:cs typeface="Meiryo UI"/>
            </a:endParaRPr>
          </a:p>
          <a:p>
            <a:pPr marL="417195">
              <a:lnSpc>
                <a:spcPct val="100000"/>
              </a:lnSpc>
              <a:spcBef>
                <a:spcPts val="235"/>
              </a:spcBef>
            </a:pPr>
            <a:r>
              <a:rPr sz="1000" spc="-5" dirty="0">
                <a:latin typeface="Meiryo UI"/>
                <a:cs typeface="Meiryo UI"/>
              </a:rPr>
              <a:t>（増減試験研究費割合）</a:t>
            </a:r>
            <a:endParaRPr sz="1000">
              <a:latin typeface="Meiryo UI"/>
              <a:cs typeface="Meiryo UI"/>
            </a:endParaRPr>
          </a:p>
        </p:txBody>
      </p:sp>
      <p:sp>
        <p:nvSpPr>
          <p:cNvPr id="83" name="object 83"/>
          <p:cNvSpPr/>
          <p:nvPr/>
        </p:nvSpPr>
        <p:spPr>
          <a:xfrm>
            <a:off x="6854952" y="4030979"/>
            <a:ext cx="0" cy="357505"/>
          </a:xfrm>
          <a:custGeom>
            <a:avLst/>
            <a:gdLst/>
            <a:ahLst/>
            <a:cxnLst/>
            <a:rect l="l" t="t" r="r" b="b"/>
            <a:pathLst>
              <a:path h="357504">
                <a:moveTo>
                  <a:pt x="0" y="0"/>
                </a:moveTo>
                <a:lnTo>
                  <a:pt x="0" y="356997"/>
                </a:lnTo>
              </a:path>
            </a:pathLst>
          </a:custGeom>
          <a:ln w="9144">
            <a:solidFill>
              <a:srgbClr val="7E7E7E"/>
            </a:solidFill>
            <a:prstDash val="sysDash"/>
          </a:ln>
        </p:spPr>
        <p:txBody>
          <a:bodyPr wrap="square" lIns="0" tIns="0" rIns="0" bIns="0" rtlCol="0"/>
          <a:lstStyle/>
          <a:p>
            <a:endParaRPr/>
          </a:p>
        </p:txBody>
      </p:sp>
      <p:sp>
        <p:nvSpPr>
          <p:cNvPr id="84" name="object 84"/>
          <p:cNvSpPr txBox="1"/>
          <p:nvPr/>
        </p:nvSpPr>
        <p:spPr>
          <a:xfrm>
            <a:off x="6568820" y="4420057"/>
            <a:ext cx="629285" cy="163195"/>
          </a:xfrm>
          <a:prstGeom prst="rect">
            <a:avLst/>
          </a:prstGeom>
        </p:spPr>
        <p:txBody>
          <a:bodyPr vert="horz" wrap="square" lIns="0" tIns="12700" rIns="0" bIns="0" rtlCol="0">
            <a:spAutoFit/>
          </a:bodyPr>
          <a:lstStyle/>
          <a:p>
            <a:pPr marL="12700">
              <a:lnSpc>
                <a:spcPct val="100000"/>
              </a:lnSpc>
              <a:spcBef>
                <a:spcPts val="100"/>
              </a:spcBef>
            </a:pPr>
            <a:r>
              <a:rPr sz="900" spc="-5" dirty="0">
                <a:latin typeface="Meiryo UI"/>
                <a:cs typeface="Meiryo UI"/>
              </a:rPr>
              <a:t>約</a:t>
            </a:r>
            <a:r>
              <a:rPr sz="900" dirty="0">
                <a:latin typeface="Meiryo UI"/>
                <a:cs typeface="Meiryo UI"/>
              </a:rPr>
              <a:t>14</a:t>
            </a:r>
            <a:r>
              <a:rPr sz="900" spc="-10" dirty="0">
                <a:latin typeface="Meiryo UI"/>
                <a:cs typeface="Meiryo UI"/>
              </a:rPr>
              <a:t>%</a:t>
            </a:r>
            <a:r>
              <a:rPr sz="900" spc="-5" dirty="0">
                <a:latin typeface="Meiryo UI"/>
                <a:cs typeface="Meiryo UI"/>
              </a:rPr>
              <a:t>減少</a:t>
            </a:r>
            <a:endParaRPr sz="900">
              <a:latin typeface="Meiryo UI"/>
              <a:cs typeface="Meiryo UI"/>
            </a:endParaRPr>
          </a:p>
        </p:txBody>
      </p:sp>
      <p:sp>
        <p:nvSpPr>
          <p:cNvPr id="85" name="object 85"/>
          <p:cNvSpPr/>
          <p:nvPr/>
        </p:nvSpPr>
        <p:spPr>
          <a:xfrm>
            <a:off x="6557009" y="2753105"/>
            <a:ext cx="238125" cy="0"/>
          </a:xfrm>
          <a:custGeom>
            <a:avLst/>
            <a:gdLst/>
            <a:ahLst/>
            <a:cxnLst/>
            <a:rect l="l" t="t" r="r" b="b"/>
            <a:pathLst>
              <a:path w="238125">
                <a:moveTo>
                  <a:pt x="0" y="0"/>
                </a:moveTo>
                <a:lnTo>
                  <a:pt x="237617" y="0"/>
                </a:lnTo>
              </a:path>
            </a:pathLst>
          </a:custGeom>
          <a:ln w="25908">
            <a:solidFill>
              <a:srgbClr val="006FC0"/>
            </a:solidFill>
          </a:ln>
        </p:spPr>
        <p:txBody>
          <a:bodyPr wrap="square" lIns="0" tIns="0" rIns="0" bIns="0" rtlCol="0"/>
          <a:lstStyle/>
          <a:p>
            <a:endParaRPr/>
          </a:p>
        </p:txBody>
      </p:sp>
      <p:sp>
        <p:nvSpPr>
          <p:cNvPr id="86" name="object 86"/>
          <p:cNvSpPr/>
          <p:nvPr/>
        </p:nvSpPr>
        <p:spPr>
          <a:xfrm>
            <a:off x="6575297" y="2964942"/>
            <a:ext cx="238125" cy="0"/>
          </a:xfrm>
          <a:custGeom>
            <a:avLst/>
            <a:gdLst/>
            <a:ahLst/>
            <a:cxnLst/>
            <a:rect l="l" t="t" r="r" b="b"/>
            <a:pathLst>
              <a:path w="238125">
                <a:moveTo>
                  <a:pt x="0" y="0"/>
                </a:moveTo>
                <a:lnTo>
                  <a:pt x="237617" y="0"/>
                </a:lnTo>
              </a:path>
            </a:pathLst>
          </a:custGeom>
          <a:ln w="25908">
            <a:solidFill>
              <a:srgbClr val="FF0066"/>
            </a:solidFill>
          </a:ln>
        </p:spPr>
        <p:txBody>
          <a:bodyPr wrap="square" lIns="0" tIns="0" rIns="0" bIns="0" rtlCol="0"/>
          <a:lstStyle/>
          <a:p>
            <a:endParaRPr/>
          </a:p>
        </p:txBody>
      </p:sp>
      <p:sp>
        <p:nvSpPr>
          <p:cNvPr id="87" name="object 87"/>
          <p:cNvSpPr txBox="1"/>
          <p:nvPr/>
        </p:nvSpPr>
        <p:spPr>
          <a:xfrm>
            <a:off x="5996432" y="2594863"/>
            <a:ext cx="482600" cy="450850"/>
          </a:xfrm>
          <a:prstGeom prst="rect">
            <a:avLst/>
          </a:prstGeom>
        </p:spPr>
        <p:txBody>
          <a:bodyPr vert="horz" wrap="square" lIns="0" tIns="88265" rIns="0" bIns="0" rtlCol="0">
            <a:spAutoFit/>
          </a:bodyPr>
          <a:lstStyle/>
          <a:p>
            <a:pPr marL="12700">
              <a:lnSpc>
                <a:spcPct val="100000"/>
              </a:lnSpc>
              <a:spcBef>
                <a:spcPts val="695"/>
              </a:spcBef>
            </a:pPr>
            <a:r>
              <a:rPr sz="900" u="sng" spc="-220" dirty="0">
                <a:uFill>
                  <a:solidFill>
                    <a:srgbClr val="000000"/>
                  </a:solidFill>
                </a:uFill>
                <a:latin typeface="Times New Roman"/>
                <a:cs typeface="Times New Roman"/>
              </a:rPr>
              <a:t> </a:t>
            </a:r>
            <a:r>
              <a:rPr sz="900" b="1" u="sng" dirty="0">
                <a:uFill>
                  <a:solidFill>
                    <a:srgbClr val="000000"/>
                  </a:solidFill>
                </a:uFill>
                <a:latin typeface="Meiryo UI"/>
                <a:cs typeface="Meiryo UI"/>
              </a:rPr>
              <a:t>現行制</a:t>
            </a:r>
            <a:r>
              <a:rPr sz="900" b="1" u="sng" spc="-10" dirty="0">
                <a:uFill>
                  <a:solidFill>
                    <a:srgbClr val="000000"/>
                  </a:solidFill>
                </a:uFill>
                <a:latin typeface="Meiryo UI"/>
                <a:cs typeface="Meiryo UI"/>
              </a:rPr>
              <a:t>度</a:t>
            </a:r>
            <a:endParaRPr sz="900">
              <a:latin typeface="Meiryo UI"/>
              <a:cs typeface="Meiryo UI"/>
            </a:endParaRPr>
          </a:p>
          <a:p>
            <a:pPr marL="66040">
              <a:lnSpc>
                <a:spcPct val="100000"/>
              </a:lnSpc>
              <a:spcBef>
                <a:spcPts val="595"/>
              </a:spcBef>
            </a:pPr>
            <a:r>
              <a:rPr sz="900" u="sng" spc="-220" dirty="0">
                <a:uFill>
                  <a:solidFill>
                    <a:srgbClr val="000000"/>
                  </a:solidFill>
                </a:uFill>
                <a:latin typeface="Times New Roman"/>
                <a:cs typeface="Times New Roman"/>
              </a:rPr>
              <a:t> </a:t>
            </a:r>
            <a:r>
              <a:rPr sz="900" b="1" u="sng" dirty="0">
                <a:uFill>
                  <a:solidFill>
                    <a:srgbClr val="000000"/>
                  </a:solidFill>
                </a:uFill>
                <a:latin typeface="Meiryo UI"/>
                <a:cs typeface="Meiryo UI"/>
              </a:rPr>
              <a:t>改正</a:t>
            </a:r>
            <a:r>
              <a:rPr sz="900" b="1" u="sng" spc="-10" dirty="0">
                <a:uFill>
                  <a:solidFill>
                    <a:srgbClr val="000000"/>
                  </a:solidFill>
                </a:uFill>
                <a:latin typeface="Meiryo UI"/>
                <a:cs typeface="Meiryo UI"/>
              </a:rPr>
              <a:t>後</a:t>
            </a:r>
            <a:endParaRPr sz="900">
              <a:latin typeface="Meiryo UI"/>
              <a:cs typeface="Meiryo UI"/>
            </a:endParaRPr>
          </a:p>
        </p:txBody>
      </p:sp>
      <p:sp>
        <p:nvSpPr>
          <p:cNvPr id="88" name="object 88"/>
          <p:cNvSpPr txBox="1"/>
          <p:nvPr/>
        </p:nvSpPr>
        <p:spPr>
          <a:xfrm>
            <a:off x="8413495" y="3059683"/>
            <a:ext cx="45021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eiryo UI"/>
                <a:cs typeface="Meiryo UI"/>
              </a:rPr>
              <a:t>傾き</a:t>
            </a:r>
            <a:r>
              <a:rPr sz="1000" spc="-10" dirty="0">
                <a:latin typeface="Meiryo UI"/>
                <a:cs typeface="Meiryo UI"/>
              </a:rPr>
              <a:t>0.3</a:t>
            </a:r>
            <a:endParaRPr sz="1000">
              <a:latin typeface="Meiryo UI"/>
              <a:cs typeface="Meiryo UI"/>
            </a:endParaRPr>
          </a:p>
        </p:txBody>
      </p:sp>
      <p:sp>
        <p:nvSpPr>
          <p:cNvPr id="89" name="object 89"/>
          <p:cNvSpPr txBox="1"/>
          <p:nvPr/>
        </p:nvSpPr>
        <p:spPr>
          <a:xfrm>
            <a:off x="6976998" y="3931107"/>
            <a:ext cx="60833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Meiryo UI"/>
                <a:cs typeface="Meiryo UI"/>
              </a:rPr>
              <a:t>傾</a:t>
            </a:r>
            <a:r>
              <a:rPr sz="1000" spc="-5" dirty="0">
                <a:latin typeface="Meiryo UI"/>
                <a:cs typeface="Meiryo UI"/>
              </a:rPr>
              <a:t>き0.175</a:t>
            </a:r>
            <a:endParaRPr sz="1000">
              <a:latin typeface="Meiryo UI"/>
              <a:cs typeface="Meiryo UI"/>
            </a:endParaRPr>
          </a:p>
        </p:txBody>
      </p:sp>
      <p:sp>
        <p:nvSpPr>
          <p:cNvPr id="90" name="object 90"/>
          <p:cNvSpPr/>
          <p:nvPr/>
        </p:nvSpPr>
        <p:spPr>
          <a:xfrm>
            <a:off x="7982711" y="2619755"/>
            <a:ext cx="76200" cy="638175"/>
          </a:xfrm>
          <a:custGeom>
            <a:avLst/>
            <a:gdLst/>
            <a:ahLst/>
            <a:cxnLst/>
            <a:rect l="l" t="t" r="r" b="b"/>
            <a:pathLst>
              <a:path w="76200" h="638175">
                <a:moveTo>
                  <a:pt x="31750" y="561975"/>
                </a:moveTo>
                <a:lnTo>
                  <a:pt x="0" y="561975"/>
                </a:lnTo>
                <a:lnTo>
                  <a:pt x="38100" y="638175"/>
                </a:lnTo>
                <a:lnTo>
                  <a:pt x="69850" y="574675"/>
                </a:lnTo>
                <a:lnTo>
                  <a:pt x="31750" y="574675"/>
                </a:lnTo>
                <a:lnTo>
                  <a:pt x="31750" y="561975"/>
                </a:lnTo>
                <a:close/>
              </a:path>
              <a:path w="76200" h="638175">
                <a:moveTo>
                  <a:pt x="44450" y="63500"/>
                </a:moveTo>
                <a:lnTo>
                  <a:pt x="31750" y="63500"/>
                </a:lnTo>
                <a:lnTo>
                  <a:pt x="31750" y="574675"/>
                </a:lnTo>
                <a:lnTo>
                  <a:pt x="44450" y="574675"/>
                </a:lnTo>
                <a:lnTo>
                  <a:pt x="44450" y="63500"/>
                </a:lnTo>
                <a:close/>
              </a:path>
              <a:path w="76200" h="638175">
                <a:moveTo>
                  <a:pt x="76200" y="561975"/>
                </a:moveTo>
                <a:lnTo>
                  <a:pt x="44450" y="561975"/>
                </a:lnTo>
                <a:lnTo>
                  <a:pt x="44450" y="574675"/>
                </a:lnTo>
                <a:lnTo>
                  <a:pt x="69850" y="574675"/>
                </a:lnTo>
                <a:lnTo>
                  <a:pt x="76200" y="561975"/>
                </a:lnTo>
                <a:close/>
              </a:path>
              <a:path w="76200" h="638175">
                <a:moveTo>
                  <a:pt x="38100" y="0"/>
                </a:moveTo>
                <a:lnTo>
                  <a:pt x="0" y="76200"/>
                </a:lnTo>
                <a:lnTo>
                  <a:pt x="31750" y="76200"/>
                </a:lnTo>
                <a:lnTo>
                  <a:pt x="31750" y="63500"/>
                </a:lnTo>
                <a:lnTo>
                  <a:pt x="69850" y="63500"/>
                </a:lnTo>
                <a:lnTo>
                  <a:pt x="38100" y="0"/>
                </a:lnTo>
                <a:close/>
              </a:path>
              <a:path w="76200" h="63817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91" name="object 91"/>
          <p:cNvSpPr txBox="1"/>
          <p:nvPr/>
        </p:nvSpPr>
        <p:spPr>
          <a:xfrm>
            <a:off x="7309484" y="2687828"/>
            <a:ext cx="673735" cy="436880"/>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Meiryo UI"/>
                <a:cs typeface="Meiryo UI"/>
              </a:rPr>
              <a:t>控除率10%  超は２年間の 時限措置</a:t>
            </a:r>
            <a:endParaRPr sz="900">
              <a:latin typeface="Meiryo UI"/>
              <a:cs typeface="Meiryo UI"/>
            </a:endParaRPr>
          </a:p>
        </p:txBody>
      </p:sp>
      <p:sp>
        <p:nvSpPr>
          <p:cNvPr id="92" name="object 92"/>
          <p:cNvSpPr/>
          <p:nvPr/>
        </p:nvSpPr>
        <p:spPr>
          <a:xfrm>
            <a:off x="8458200" y="3320796"/>
            <a:ext cx="1386840" cy="784860"/>
          </a:xfrm>
          <a:custGeom>
            <a:avLst/>
            <a:gdLst/>
            <a:ahLst/>
            <a:cxnLst/>
            <a:rect l="l" t="t" r="r" b="b"/>
            <a:pathLst>
              <a:path w="1386840" h="784860">
                <a:moveTo>
                  <a:pt x="0" y="784859"/>
                </a:moveTo>
                <a:lnTo>
                  <a:pt x="1386840" y="784859"/>
                </a:lnTo>
                <a:lnTo>
                  <a:pt x="1386840" y="0"/>
                </a:lnTo>
                <a:lnTo>
                  <a:pt x="0" y="0"/>
                </a:lnTo>
                <a:lnTo>
                  <a:pt x="0" y="784859"/>
                </a:lnTo>
                <a:close/>
              </a:path>
            </a:pathLst>
          </a:custGeom>
          <a:solidFill>
            <a:srgbClr val="FFFFFF"/>
          </a:solidFill>
        </p:spPr>
        <p:txBody>
          <a:bodyPr wrap="square" lIns="0" tIns="0" rIns="0" bIns="0" rtlCol="0"/>
          <a:lstStyle/>
          <a:p>
            <a:endParaRPr/>
          </a:p>
        </p:txBody>
      </p:sp>
      <p:sp>
        <p:nvSpPr>
          <p:cNvPr id="93" name="object 93"/>
          <p:cNvSpPr txBox="1"/>
          <p:nvPr/>
        </p:nvSpPr>
        <p:spPr>
          <a:xfrm>
            <a:off x="8538209" y="3355340"/>
            <a:ext cx="1227455" cy="711835"/>
          </a:xfrm>
          <a:prstGeom prst="rect">
            <a:avLst/>
          </a:prstGeom>
        </p:spPr>
        <p:txBody>
          <a:bodyPr vert="horz" wrap="square" lIns="0" tIns="12700" rIns="0" bIns="0" rtlCol="0">
            <a:spAutoFit/>
          </a:bodyPr>
          <a:lstStyle/>
          <a:p>
            <a:pPr marL="12700">
              <a:lnSpc>
                <a:spcPct val="100000"/>
              </a:lnSpc>
              <a:spcBef>
                <a:spcPts val="100"/>
              </a:spcBef>
            </a:pPr>
            <a:r>
              <a:rPr sz="900" dirty="0">
                <a:latin typeface="Meiryo UI"/>
                <a:cs typeface="Meiryo UI"/>
              </a:rPr>
              <a:t>（注）</a:t>
            </a:r>
            <a:endParaRPr sz="900">
              <a:latin typeface="Meiryo UI"/>
              <a:cs typeface="Meiryo UI"/>
            </a:endParaRPr>
          </a:p>
          <a:p>
            <a:pPr marL="12700">
              <a:lnSpc>
                <a:spcPct val="100000"/>
              </a:lnSpc>
            </a:pPr>
            <a:r>
              <a:rPr sz="900" dirty="0">
                <a:latin typeface="Meiryo UI"/>
                <a:cs typeface="Meiryo UI"/>
              </a:rPr>
              <a:t>売上高試験研究費割合</a:t>
            </a:r>
            <a:endParaRPr sz="900">
              <a:latin typeface="Meiryo UI"/>
              <a:cs typeface="Meiryo UI"/>
            </a:endParaRPr>
          </a:p>
          <a:p>
            <a:pPr marL="12700" marR="5080">
              <a:lnSpc>
                <a:spcPct val="100000"/>
              </a:lnSpc>
            </a:pPr>
            <a:r>
              <a:rPr sz="900" spc="0" dirty="0">
                <a:latin typeface="Meiryo UI"/>
                <a:cs typeface="Meiryo UI"/>
              </a:rPr>
              <a:t>10</a:t>
            </a:r>
            <a:r>
              <a:rPr sz="900" spc="-5" dirty="0">
                <a:latin typeface="Meiryo UI"/>
                <a:cs typeface="Meiryo UI"/>
              </a:rPr>
              <a:t>%</a:t>
            </a:r>
            <a:r>
              <a:rPr sz="900" dirty="0">
                <a:latin typeface="Meiryo UI"/>
                <a:cs typeface="Meiryo UI"/>
              </a:rPr>
              <a:t>超の場合、控除率を </a:t>
            </a:r>
            <a:r>
              <a:rPr sz="900" dirty="0">
                <a:solidFill>
                  <a:srgbClr val="FF0000"/>
                </a:solidFill>
                <a:latin typeface="Meiryo UI"/>
                <a:cs typeface="Meiryo UI"/>
              </a:rPr>
              <a:t>最大</a:t>
            </a:r>
            <a:r>
              <a:rPr sz="900" spc="-5" dirty="0">
                <a:solidFill>
                  <a:srgbClr val="FF0000"/>
                </a:solidFill>
                <a:latin typeface="Meiryo UI"/>
                <a:cs typeface="Meiryo UI"/>
              </a:rPr>
              <a:t>1.1</a:t>
            </a:r>
            <a:r>
              <a:rPr sz="900" dirty="0">
                <a:solidFill>
                  <a:srgbClr val="FF0000"/>
                </a:solidFill>
                <a:latin typeface="Meiryo UI"/>
                <a:cs typeface="Meiryo UI"/>
              </a:rPr>
              <a:t>倍に上乗せ</a:t>
            </a:r>
            <a:endParaRPr sz="900">
              <a:latin typeface="Meiryo UI"/>
              <a:cs typeface="Meiryo UI"/>
            </a:endParaRPr>
          </a:p>
          <a:p>
            <a:pPr marL="12700">
              <a:lnSpc>
                <a:spcPct val="100000"/>
              </a:lnSpc>
            </a:pPr>
            <a:r>
              <a:rPr sz="900" spc="-5" dirty="0">
                <a:latin typeface="Meiryo UI"/>
                <a:cs typeface="Meiryo UI"/>
              </a:rPr>
              <a:t>（２</a:t>
            </a:r>
            <a:r>
              <a:rPr sz="900" dirty="0">
                <a:latin typeface="Meiryo UI"/>
                <a:cs typeface="Meiryo UI"/>
              </a:rPr>
              <a:t>年</a:t>
            </a:r>
            <a:r>
              <a:rPr sz="900" spc="-5" dirty="0">
                <a:latin typeface="Meiryo UI"/>
                <a:cs typeface="Meiryo UI"/>
              </a:rPr>
              <a:t>間の</a:t>
            </a:r>
            <a:r>
              <a:rPr sz="900" dirty="0">
                <a:latin typeface="Meiryo UI"/>
                <a:cs typeface="Meiryo UI"/>
              </a:rPr>
              <a:t>時</a:t>
            </a:r>
            <a:r>
              <a:rPr sz="900" spc="-5" dirty="0">
                <a:latin typeface="Meiryo UI"/>
                <a:cs typeface="Meiryo UI"/>
              </a:rPr>
              <a:t>限</a:t>
            </a:r>
            <a:r>
              <a:rPr sz="900" dirty="0">
                <a:latin typeface="Meiryo UI"/>
                <a:cs typeface="Meiryo UI"/>
              </a:rPr>
              <a:t>措</a:t>
            </a:r>
            <a:r>
              <a:rPr sz="900" spc="-5" dirty="0">
                <a:latin typeface="Meiryo UI"/>
                <a:cs typeface="Meiryo UI"/>
              </a:rPr>
              <a:t>置</a:t>
            </a:r>
            <a:r>
              <a:rPr sz="900" dirty="0">
                <a:latin typeface="Meiryo UI"/>
                <a:cs typeface="Meiryo UI"/>
              </a:rPr>
              <a:t>）</a:t>
            </a:r>
            <a:endParaRPr sz="900">
              <a:latin typeface="Meiryo UI"/>
              <a:cs typeface="Meiryo UI"/>
            </a:endParaRPr>
          </a:p>
        </p:txBody>
      </p:sp>
      <p:sp>
        <p:nvSpPr>
          <p:cNvPr id="94" name="object 94"/>
          <p:cNvSpPr txBox="1"/>
          <p:nvPr/>
        </p:nvSpPr>
        <p:spPr>
          <a:xfrm>
            <a:off x="6267450" y="4965953"/>
            <a:ext cx="2952115" cy="307975"/>
          </a:xfrm>
          <a:prstGeom prst="rect">
            <a:avLst/>
          </a:prstGeom>
          <a:ln w="25907">
            <a:solidFill>
              <a:srgbClr val="F79546"/>
            </a:solidFill>
          </a:ln>
        </p:spPr>
        <p:txBody>
          <a:bodyPr vert="horz" wrap="square" lIns="0" tIns="45720" rIns="0" bIns="0" rtlCol="0">
            <a:spAutoFit/>
          </a:bodyPr>
          <a:lstStyle/>
          <a:p>
            <a:pPr marL="215265">
              <a:lnSpc>
                <a:spcPct val="100000"/>
              </a:lnSpc>
              <a:spcBef>
                <a:spcPts val="360"/>
              </a:spcBef>
            </a:pPr>
            <a:r>
              <a:rPr sz="1400" dirty="0">
                <a:latin typeface="Meiryo UI"/>
                <a:cs typeface="Meiryo UI"/>
              </a:rPr>
              <a:t>控除率（オープ</a:t>
            </a:r>
            <a:r>
              <a:rPr sz="1400" spc="-10" dirty="0">
                <a:latin typeface="Meiryo UI"/>
                <a:cs typeface="Meiryo UI"/>
              </a:rPr>
              <a:t>ンイ</a:t>
            </a:r>
            <a:r>
              <a:rPr sz="1400" spc="-5" dirty="0">
                <a:latin typeface="Meiryo UI"/>
                <a:cs typeface="Meiryo UI"/>
              </a:rPr>
              <a:t>ノ</a:t>
            </a:r>
            <a:r>
              <a:rPr sz="1400" spc="-10" dirty="0">
                <a:latin typeface="Meiryo UI"/>
                <a:cs typeface="Meiryo UI"/>
              </a:rPr>
              <a:t>ベーシ</a:t>
            </a:r>
            <a:r>
              <a:rPr sz="1400" spc="-15" dirty="0">
                <a:latin typeface="Meiryo UI"/>
                <a:cs typeface="Meiryo UI"/>
              </a:rPr>
              <a:t>ョ</a:t>
            </a:r>
            <a:r>
              <a:rPr sz="1400" spc="-5" dirty="0">
                <a:latin typeface="Meiryo UI"/>
                <a:cs typeface="Meiryo UI"/>
              </a:rPr>
              <a:t>ン型）</a:t>
            </a:r>
            <a:endParaRPr sz="1400">
              <a:latin typeface="Meiryo UI"/>
              <a:cs typeface="Meiryo UI"/>
            </a:endParaRPr>
          </a:p>
        </p:txBody>
      </p:sp>
      <p:sp>
        <p:nvSpPr>
          <p:cNvPr id="95" name="object 95"/>
          <p:cNvSpPr/>
          <p:nvPr/>
        </p:nvSpPr>
        <p:spPr>
          <a:xfrm>
            <a:off x="6264909" y="5352313"/>
            <a:ext cx="3254375" cy="594360"/>
          </a:xfrm>
          <a:custGeom>
            <a:avLst/>
            <a:gdLst/>
            <a:ahLst/>
            <a:cxnLst/>
            <a:rect l="l" t="t" r="r" b="b"/>
            <a:pathLst>
              <a:path w="3254375" h="594360">
                <a:moveTo>
                  <a:pt x="0" y="594360"/>
                </a:moveTo>
                <a:lnTo>
                  <a:pt x="3254374" y="594360"/>
                </a:lnTo>
                <a:lnTo>
                  <a:pt x="3254374" y="0"/>
                </a:lnTo>
                <a:lnTo>
                  <a:pt x="0" y="0"/>
                </a:lnTo>
                <a:lnTo>
                  <a:pt x="0" y="594360"/>
                </a:lnTo>
                <a:close/>
              </a:path>
            </a:pathLst>
          </a:custGeom>
          <a:solidFill>
            <a:srgbClr val="B8CDE4"/>
          </a:solidFill>
        </p:spPr>
        <p:txBody>
          <a:bodyPr wrap="square" lIns="0" tIns="0" rIns="0" bIns="0" rtlCol="0"/>
          <a:lstStyle/>
          <a:p>
            <a:endParaRPr/>
          </a:p>
        </p:txBody>
      </p:sp>
      <p:sp>
        <p:nvSpPr>
          <p:cNvPr id="96" name="object 96"/>
          <p:cNvSpPr/>
          <p:nvPr/>
        </p:nvSpPr>
        <p:spPr>
          <a:xfrm>
            <a:off x="6264909" y="5345938"/>
            <a:ext cx="0" cy="620395"/>
          </a:xfrm>
          <a:custGeom>
            <a:avLst/>
            <a:gdLst/>
            <a:ahLst/>
            <a:cxnLst/>
            <a:rect l="l" t="t" r="r" b="b"/>
            <a:pathLst>
              <a:path h="620395">
                <a:moveTo>
                  <a:pt x="0" y="0"/>
                </a:moveTo>
                <a:lnTo>
                  <a:pt x="0" y="619785"/>
                </a:lnTo>
              </a:path>
            </a:pathLst>
          </a:custGeom>
          <a:ln w="12700">
            <a:solidFill>
              <a:srgbClr val="FFFFFF"/>
            </a:solidFill>
          </a:ln>
        </p:spPr>
        <p:txBody>
          <a:bodyPr wrap="square" lIns="0" tIns="0" rIns="0" bIns="0" rtlCol="0"/>
          <a:lstStyle/>
          <a:p>
            <a:endParaRPr/>
          </a:p>
        </p:txBody>
      </p:sp>
      <p:sp>
        <p:nvSpPr>
          <p:cNvPr id="97" name="object 97"/>
          <p:cNvSpPr/>
          <p:nvPr/>
        </p:nvSpPr>
        <p:spPr>
          <a:xfrm>
            <a:off x="9519284" y="5345938"/>
            <a:ext cx="0" cy="620395"/>
          </a:xfrm>
          <a:custGeom>
            <a:avLst/>
            <a:gdLst/>
            <a:ahLst/>
            <a:cxnLst/>
            <a:rect l="l" t="t" r="r" b="b"/>
            <a:pathLst>
              <a:path h="620395">
                <a:moveTo>
                  <a:pt x="0" y="0"/>
                </a:moveTo>
                <a:lnTo>
                  <a:pt x="0" y="619785"/>
                </a:lnTo>
              </a:path>
            </a:pathLst>
          </a:custGeom>
          <a:ln w="12700">
            <a:solidFill>
              <a:srgbClr val="FFFFFF"/>
            </a:solidFill>
          </a:ln>
        </p:spPr>
        <p:txBody>
          <a:bodyPr wrap="square" lIns="0" tIns="0" rIns="0" bIns="0" rtlCol="0"/>
          <a:lstStyle/>
          <a:p>
            <a:endParaRPr/>
          </a:p>
        </p:txBody>
      </p:sp>
      <p:sp>
        <p:nvSpPr>
          <p:cNvPr id="98" name="object 98"/>
          <p:cNvSpPr/>
          <p:nvPr/>
        </p:nvSpPr>
        <p:spPr>
          <a:xfrm>
            <a:off x="6258559" y="5345938"/>
            <a:ext cx="3267075" cy="12700"/>
          </a:xfrm>
          <a:custGeom>
            <a:avLst/>
            <a:gdLst/>
            <a:ahLst/>
            <a:cxnLst/>
            <a:rect l="l" t="t" r="r" b="b"/>
            <a:pathLst>
              <a:path w="3267075" h="12700">
                <a:moveTo>
                  <a:pt x="0" y="12700"/>
                </a:moveTo>
                <a:lnTo>
                  <a:pt x="3267074" y="12700"/>
                </a:lnTo>
                <a:lnTo>
                  <a:pt x="3267074" y="0"/>
                </a:lnTo>
                <a:lnTo>
                  <a:pt x="0" y="0"/>
                </a:lnTo>
                <a:lnTo>
                  <a:pt x="0" y="12700"/>
                </a:lnTo>
                <a:close/>
              </a:path>
            </a:pathLst>
          </a:custGeom>
          <a:solidFill>
            <a:srgbClr val="FFFFFF"/>
          </a:solidFill>
        </p:spPr>
        <p:txBody>
          <a:bodyPr wrap="square" lIns="0" tIns="0" rIns="0" bIns="0" rtlCol="0"/>
          <a:lstStyle/>
          <a:p>
            <a:endParaRPr/>
          </a:p>
        </p:txBody>
      </p:sp>
      <p:sp>
        <p:nvSpPr>
          <p:cNvPr id="99" name="object 99"/>
          <p:cNvSpPr/>
          <p:nvPr/>
        </p:nvSpPr>
        <p:spPr>
          <a:xfrm>
            <a:off x="6258559" y="5946673"/>
            <a:ext cx="3267075" cy="0"/>
          </a:xfrm>
          <a:custGeom>
            <a:avLst/>
            <a:gdLst/>
            <a:ahLst/>
            <a:cxnLst/>
            <a:rect l="l" t="t" r="r" b="b"/>
            <a:pathLst>
              <a:path w="3267075">
                <a:moveTo>
                  <a:pt x="0" y="0"/>
                </a:moveTo>
                <a:lnTo>
                  <a:pt x="3267074" y="0"/>
                </a:lnTo>
              </a:path>
            </a:pathLst>
          </a:custGeom>
          <a:ln w="38100">
            <a:solidFill>
              <a:srgbClr val="FFFFFF"/>
            </a:solidFill>
          </a:ln>
        </p:spPr>
        <p:txBody>
          <a:bodyPr wrap="square" lIns="0" tIns="0" rIns="0" bIns="0" rtlCol="0"/>
          <a:lstStyle/>
          <a:p>
            <a:endParaRPr/>
          </a:p>
        </p:txBody>
      </p:sp>
      <p:sp>
        <p:nvSpPr>
          <p:cNvPr id="100" name="object 100"/>
          <p:cNvSpPr txBox="1"/>
          <p:nvPr/>
        </p:nvSpPr>
        <p:spPr>
          <a:xfrm>
            <a:off x="6436233" y="5386273"/>
            <a:ext cx="2912745" cy="529590"/>
          </a:xfrm>
          <a:prstGeom prst="rect">
            <a:avLst/>
          </a:prstGeom>
        </p:spPr>
        <p:txBody>
          <a:bodyPr vert="horz" wrap="square" lIns="0" tIns="13335" rIns="0" bIns="0" rtlCol="0">
            <a:spAutoFit/>
          </a:bodyPr>
          <a:lstStyle/>
          <a:p>
            <a:pPr marL="12700">
              <a:lnSpc>
                <a:spcPct val="100000"/>
              </a:lnSpc>
              <a:spcBef>
                <a:spcPts val="105"/>
              </a:spcBef>
              <a:tabLst>
                <a:tab pos="2559050" algn="l"/>
              </a:tabLst>
            </a:pPr>
            <a:r>
              <a:rPr sz="1100" spc="0" dirty="0">
                <a:latin typeface="Meiryo UI"/>
                <a:cs typeface="Meiryo UI"/>
              </a:rPr>
              <a:t>相</a:t>
            </a:r>
            <a:r>
              <a:rPr sz="1100" dirty="0">
                <a:latin typeface="Meiryo UI"/>
                <a:cs typeface="Meiryo UI"/>
              </a:rPr>
              <a:t>手</a:t>
            </a:r>
            <a:r>
              <a:rPr sz="1100" spc="0" dirty="0">
                <a:latin typeface="Meiryo UI"/>
                <a:cs typeface="Meiryo UI"/>
              </a:rPr>
              <a:t>方</a:t>
            </a:r>
            <a:r>
              <a:rPr sz="1100" spc="-5" dirty="0">
                <a:latin typeface="Meiryo UI"/>
                <a:cs typeface="Meiryo UI"/>
              </a:rPr>
              <a:t>が</a:t>
            </a:r>
            <a:r>
              <a:rPr sz="1100" spc="0" dirty="0">
                <a:latin typeface="Meiryo UI"/>
                <a:cs typeface="Meiryo UI"/>
              </a:rPr>
              <a:t>大</a:t>
            </a:r>
            <a:r>
              <a:rPr sz="1100" dirty="0">
                <a:latin typeface="Meiryo UI"/>
                <a:cs typeface="Meiryo UI"/>
              </a:rPr>
              <a:t>学・特</a:t>
            </a:r>
            <a:r>
              <a:rPr sz="1100" spc="0" dirty="0">
                <a:latin typeface="Meiryo UI"/>
                <a:cs typeface="Meiryo UI"/>
              </a:rPr>
              <a:t>別</a:t>
            </a:r>
            <a:r>
              <a:rPr sz="1100" dirty="0">
                <a:latin typeface="Meiryo UI"/>
                <a:cs typeface="Meiryo UI"/>
              </a:rPr>
              <a:t>研</a:t>
            </a:r>
            <a:r>
              <a:rPr sz="1100" spc="0" dirty="0">
                <a:latin typeface="Meiryo UI"/>
                <a:cs typeface="Meiryo UI"/>
              </a:rPr>
              <a:t>究</a:t>
            </a:r>
            <a:r>
              <a:rPr sz="1100" dirty="0">
                <a:latin typeface="Meiryo UI"/>
                <a:cs typeface="Meiryo UI"/>
              </a:rPr>
              <a:t>機</a:t>
            </a:r>
            <a:r>
              <a:rPr sz="1100" spc="0" dirty="0">
                <a:latin typeface="Meiryo UI"/>
                <a:cs typeface="Meiryo UI"/>
              </a:rPr>
              <a:t>関</a:t>
            </a:r>
            <a:r>
              <a:rPr sz="1100" spc="-15" dirty="0">
                <a:latin typeface="Meiryo UI"/>
                <a:cs typeface="Meiryo UI"/>
              </a:rPr>
              <a:t>等</a:t>
            </a:r>
            <a:r>
              <a:rPr sz="1100" dirty="0">
                <a:latin typeface="Meiryo UI"/>
                <a:cs typeface="Meiryo UI"/>
              </a:rPr>
              <a:t>の</a:t>
            </a:r>
            <a:r>
              <a:rPr sz="1100" spc="-5" dirty="0">
                <a:latin typeface="Meiryo UI"/>
                <a:cs typeface="Meiryo UI"/>
              </a:rPr>
              <a:t>場</a:t>
            </a:r>
            <a:r>
              <a:rPr sz="1100" spc="0" dirty="0">
                <a:latin typeface="Meiryo UI"/>
                <a:cs typeface="Meiryo UI"/>
              </a:rPr>
              <a:t>合</a:t>
            </a:r>
            <a:r>
              <a:rPr sz="1100" spc="310" dirty="0">
                <a:latin typeface="Meiryo UI"/>
                <a:cs typeface="Meiryo UI"/>
              </a:rPr>
              <a:t> </a:t>
            </a:r>
            <a:r>
              <a:rPr sz="1100" dirty="0">
                <a:latin typeface="Meiryo UI"/>
                <a:cs typeface="Meiryo UI"/>
              </a:rPr>
              <a:t>:	</a:t>
            </a:r>
            <a:r>
              <a:rPr sz="1100" b="1" dirty="0">
                <a:latin typeface="Meiryo UI"/>
                <a:cs typeface="Meiryo UI"/>
              </a:rPr>
              <a:t>30％</a:t>
            </a:r>
            <a:endParaRPr sz="1100">
              <a:latin typeface="Meiryo UI"/>
              <a:cs typeface="Meiryo UI"/>
            </a:endParaRPr>
          </a:p>
          <a:p>
            <a:pPr marL="12700">
              <a:lnSpc>
                <a:spcPct val="100000"/>
              </a:lnSpc>
              <a:tabLst>
                <a:tab pos="2569845" algn="l"/>
              </a:tabLst>
            </a:pPr>
            <a:r>
              <a:rPr sz="1100" dirty="0">
                <a:latin typeface="Meiryo UI"/>
                <a:cs typeface="Meiryo UI"/>
              </a:rPr>
              <a:t>相手方がそ</a:t>
            </a:r>
            <a:r>
              <a:rPr sz="1100" spc="-5" dirty="0">
                <a:latin typeface="Meiryo UI"/>
                <a:cs typeface="Meiryo UI"/>
              </a:rPr>
              <a:t>の他（民間企業等）の</a:t>
            </a:r>
            <a:r>
              <a:rPr sz="1100" spc="-15" dirty="0">
                <a:latin typeface="Meiryo UI"/>
                <a:cs typeface="Meiryo UI"/>
              </a:rPr>
              <a:t>場</a:t>
            </a:r>
            <a:r>
              <a:rPr sz="1100" dirty="0">
                <a:latin typeface="Meiryo UI"/>
                <a:cs typeface="Meiryo UI"/>
              </a:rPr>
              <a:t>合 </a:t>
            </a:r>
            <a:r>
              <a:rPr sz="1100" spc="-60" dirty="0">
                <a:latin typeface="Meiryo UI"/>
                <a:cs typeface="Meiryo UI"/>
              </a:rPr>
              <a:t> </a:t>
            </a:r>
            <a:r>
              <a:rPr sz="1100" dirty="0">
                <a:latin typeface="Meiryo UI"/>
                <a:cs typeface="Meiryo UI"/>
              </a:rPr>
              <a:t>:	</a:t>
            </a:r>
            <a:r>
              <a:rPr sz="1100" b="1" spc="-5" dirty="0">
                <a:latin typeface="Meiryo UI"/>
                <a:cs typeface="Meiryo UI"/>
              </a:rPr>
              <a:t>20</a:t>
            </a:r>
            <a:r>
              <a:rPr sz="1100" b="1" dirty="0">
                <a:latin typeface="Meiryo UI"/>
                <a:cs typeface="Meiryo UI"/>
              </a:rPr>
              <a:t>％</a:t>
            </a:r>
            <a:endParaRPr sz="1100">
              <a:latin typeface="Meiryo UI"/>
              <a:cs typeface="Meiryo UI"/>
            </a:endParaRPr>
          </a:p>
          <a:p>
            <a:pPr marL="12700">
              <a:lnSpc>
                <a:spcPct val="100000"/>
              </a:lnSpc>
            </a:pPr>
            <a:r>
              <a:rPr sz="1100" dirty="0">
                <a:latin typeface="Meiryo UI"/>
                <a:cs typeface="Meiryo UI"/>
              </a:rPr>
              <a:t>（委託研究の場合、大企業</a:t>
            </a:r>
            <a:r>
              <a:rPr sz="1100" spc="-15" dirty="0">
                <a:latin typeface="Meiryo UI"/>
                <a:cs typeface="Meiryo UI"/>
              </a:rPr>
              <a:t>等</a:t>
            </a:r>
            <a:r>
              <a:rPr sz="1100" spc="-10" dirty="0">
                <a:latin typeface="Meiryo UI"/>
                <a:cs typeface="Meiryo UI"/>
              </a:rPr>
              <a:t>は</a:t>
            </a:r>
            <a:r>
              <a:rPr sz="1100" dirty="0">
                <a:latin typeface="Meiryo UI"/>
                <a:cs typeface="Meiryo UI"/>
              </a:rPr>
              <a:t>対象</a:t>
            </a:r>
            <a:r>
              <a:rPr sz="1100" spc="-15" dirty="0">
                <a:latin typeface="Meiryo UI"/>
                <a:cs typeface="Meiryo UI"/>
              </a:rPr>
              <a:t>外</a:t>
            </a:r>
            <a:r>
              <a:rPr sz="1100" dirty="0">
                <a:latin typeface="Meiryo UI"/>
                <a:cs typeface="Meiryo UI"/>
              </a:rPr>
              <a:t>）</a:t>
            </a:r>
            <a:endParaRPr sz="1100">
              <a:latin typeface="Meiryo UI"/>
              <a:cs typeface="Meiryo UI"/>
            </a:endParaRPr>
          </a:p>
        </p:txBody>
      </p:sp>
      <p:sp>
        <p:nvSpPr>
          <p:cNvPr id="101" name="object 101"/>
          <p:cNvSpPr txBox="1"/>
          <p:nvPr/>
        </p:nvSpPr>
        <p:spPr>
          <a:xfrm>
            <a:off x="5385689" y="5496255"/>
            <a:ext cx="635000" cy="208279"/>
          </a:xfrm>
          <a:prstGeom prst="rect">
            <a:avLst/>
          </a:prstGeom>
        </p:spPr>
        <p:txBody>
          <a:bodyPr vert="horz" wrap="square" lIns="0" tIns="12700" rIns="0" bIns="0" rtlCol="0">
            <a:spAutoFit/>
          </a:bodyPr>
          <a:lstStyle/>
          <a:p>
            <a:pPr marL="12700">
              <a:lnSpc>
                <a:spcPct val="100000"/>
              </a:lnSpc>
              <a:spcBef>
                <a:spcPts val="100"/>
              </a:spcBef>
            </a:pPr>
            <a:r>
              <a:rPr sz="1200" u="sng" spc="-295" dirty="0">
                <a:uFill>
                  <a:solidFill>
                    <a:srgbClr val="000000"/>
                  </a:solidFill>
                </a:uFill>
                <a:latin typeface="Times New Roman"/>
                <a:cs typeface="Times New Roman"/>
              </a:rPr>
              <a:t> </a:t>
            </a:r>
            <a:r>
              <a:rPr sz="1200" b="1" u="sng" dirty="0">
                <a:uFill>
                  <a:solidFill>
                    <a:srgbClr val="000000"/>
                  </a:solidFill>
                </a:uFill>
                <a:latin typeface="Meiryo UI"/>
                <a:cs typeface="Meiryo UI"/>
              </a:rPr>
              <a:t>現行制</a:t>
            </a:r>
            <a:r>
              <a:rPr sz="1200" b="1" u="sng" spc="-10" dirty="0">
                <a:uFill>
                  <a:solidFill>
                    <a:srgbClr val="000000"/>
                  </a:solidFill>
                </a:uFill>
                <a:latin typeface="Meiryo UI"/>
                <a:cs typeface="Meiryo UI"/>
              </a:rPr>
              <a:t>度</a:t>
            </a:r>
            <a:endParaRPr sz="1200">
              <a:latin typeface="Meiryo UI"/>
              <a:cs typeface="Meiryo UI"/>
            </a:endParaRPr>
          </a:p>
        </p:txBody>
      </p:sp>
      <p:sp>
        <p:nvSpPr>
          <p:cNvPr id="102" name="object 102"/>
          <p:cNvSpPr/>
          <p:nvPr/>
        </p:nvSpPr>
        <p:spPr>
          <a:xfrm>
            <a:off x="6281165" y="5886602"/>
            <a:ext cx="3238500" cy="758825"/>
          </a:xfrm>
          <a:custGeom>
            <a:avLst/>
            <a:gdLst/>
            <a:ahLst/>
            <a:cxnLst/>
            <a:rect l="l" t="t" r="r" b="b"/>
            <a:pathLst>
              <a:path w="3238500" h="758825">
                <a:moveTo>
                  <a:pt x="3133090" y="126339"/>
                </a:moveTo>
                <a:lnTo>
                  <a:pt x="105410" y="126339"/>
                </a:lnTo>
                <a:lnTo>
                  <a:pt x="64400" y="134623"/>
                </a:lnTo>
                <a:lnTo>
                  <a:pt x="30892" y="157213"/>
                </a:lnTo>
                <a:lnTo>
                  <a:pt x="8290" y="190719"/>
                </a:lnTo>
                <a:lnTo>
                  <a:pt x="0" y="231749"/>
                </a:lnTo>
                <a:lnTo>
                  <a:pt x="0" y="653389"/>
                </a:lnTo>
                <a:lnTo>
                  <a:pt x="8290" y="694420"/>
                </a:lnTo>
                <a:lnTo>
                  <a:pt x="30892" y="727925"/>
                </a:lnTo>
                <a:lnTo>
                  <a:pt x="64400" y="750516"/>
                </a:lnTo>
                <a:lnTo>
                  <a:pt x="105410" y="758799"/>
                </a:lnTo>
                <a:lnTo>
                  <a:pt x="3133090" y="758799"/>
                </a:lnTo>
                <a:lnTo>
                  <a:pt x="3174099" y="750516"/>
                </a:lnTo>
                <a:lnTo>
                  <a:pt x="3207607" y="727925"/>
                </a:lnTo>
                <a:lnTo>
                  <a:pt x="3230209" y="694420"/>
                </a:lnTo>
                <a:lnTo>
                  <a:pt x="3238500" y="653389"/>
                </a:lnTo>
                <a:lnTo>
                  <a:pt x="3238500" y="231749"/>
                </a:lnTo>
                <a:lnTo>
                  <a:pt x="3230209" y="190719"/>
                </a:lnTo>
                <a:lnTo>
                  <a:pt x="3207607" y="157213"/>
                </a:lnTo>
                <a:lnTo>
                  <a:pt x="3174099" y="134623"/>
                </a:lnTo>
                <a:lnTo>
                  <a:pt x="3133090" y="126339"/>
                </a:lnTo>
                <a:close/>
              </a:path>
              <a:path w="3238500" h="758825">
                <a:moveTo>
                  <a:pt x="2622423" y="0"/>
                </a:moveTo>
                <a:lnTo>
                  <a:pt x="1889125" y="126339"/>
                </a:lnTo>
                <a:lnTo>
                  <a:pt x="2698750" y="126339"/>
                </a:lnTo>
                <a:lnTo>
                  <a:pt x="2622423" y="0"/>
                </a:lnTo>
                <a:close/>
              </a:path>
            </a:pathLst>
          </a:custGeom>
          <a:solidFill>
            <a:srgbClr val="FFFFFF"/>
          </a:solidFill>
        </p:spPr>
        <p:txBody>
          <a:bodyPr wrap="square" lIns="0" tIns="0" rIns="0" bIns="0" rtlCol="0"/>
          <a:lstStyle/>
          <a:p>
            <a:endParaRPr/>
          </a:p>
        </p:txBody>
      </p:sp>
      <p:sp>
        <p:nvSpPr>
          <p:cNvPr id="103" name="object 103"/>
          <p:cNvSpPr/>
          <p:nvPr/>
        </p:nvSpPr>
        <p:spPr>
          <a:xfrm>
            <a:off x="6281165" y="5886602"/>
            <a:ext cx="3238500" cy="758825"/>
          </a:xfrm>
          <a:custGeom>
            <a:avLst/>
            <a:gdLst/>
            <a:ahLst/>
            <a:cxnLst/>
            <a:rect l="l" t="t" r="r" b="b"/>
            <a:pathLst>
              <a:path w="3238500" h="758825">
                <a:moveTo>
                  <a:pt x="0" y="231749"/>
                </a:moveTo>
                <a:lnTo>
                  <a:pt x="8290" y="190719"/>
                </a:lnTo>
                <a:lnTo>
                  <a:pt x="30892" y="157213"/>
                </a:lnTo>
                <a:lnTo>
                  <a:pt x="64400" y="134623"/>
                </a:lnTo>
                <a:lnTo>
                  <a:pt x="105410" y="126339"/>
                </a:lnTo>
                <a:lnTo>
                  <a:pt x="1889125" y="126339"/>
                </a:lnTo>
                <a:lnTo>
                  <a:pt x="2622423" y="0"/>
                </a:lnTo>
                <a:lnTo>
                  <a:pt x="2698750" y="126339"/>
                </a:lnTo>
                <a:lnTo>
                  <a:pt x="3133090" y="126339"/>
                </a:lnTo>
                <a:lnTo>
                  <a:pt x="3174099" y="134623"/>
                </a:lnTo>
                <a:lnTo>
                  <a:pt x="3207607" y="157213"/>
                </a:lnTo>
                <a:lnTo>
                  <a:pt x="3230209" y="190719"/>
                </a:lnTo>
                <a:lnTo>
                  <a:pt x="3238500" y="231749"/>
                </a:lnTo>
                <a:lnTo>
                  <a:pt x="3238500" y="389864"/>
                </a:lnTo>
                <a:lnTo>
                  <a:pt x="3238500" y="653389"/>
                </a:lnTo>
                <a:lnTo>
                  <a:pt x="3230209" y="694420"/>
                </a:lnTo>
                <a:lnTo>
                  <a:pt x="3207607" y="727925"/>
                </a:lnTo>
                <a:lnTo>
                  <a:pt x="3174099" y="750516"/>
                </a:lnTo>
                <a:lnTo>
                  <a:pt x="3133090" y="758799"/>
                </a:lnTo>
                <a:lnTo>
                  <a:pt x="2698750" y="758799"/>
                </a:lnTo>
                <a:lnTo>
                  <a:pt x="1889125" y="758799"/>
                </a:lnTo>
                <a:lnTo>
                  <a:pt x="105410" y="758799"/>
                </a:lnTo>
                <a:lnTo>
                  <a:pt x="64400" y="750516"/>
                </a:lnTo>
                <a:lnTo>
                  <a:pt x="30892" y="727925"/>
                </a:lnTo>
                <a:lnTo>
                  <a:pt x="8290" y="694420"/>
                </a:lnTo>
                <a:lnTo>
                  <a:pt x="0" y="653389"/>
                </a:lnTo>
                <a:lnTo>
                  <a:pt x="0" y="389864"/>
                </a:lnTo>
                <a:lnTo>
                  <a:pt x="0" y="231749"/>
                </a:lnTo>
                <a:close/>
              </a:path>
            </a:pathLst>
          </a:custGeom>
          <a:ln w="19812">
            <a:solidFill>
              <a:srgbClr val="FF0000"/>
            </a:solidFill>
          </a:ln>
        </p:spPr>
        <p:txBody>
          <a:bodyPr wrap="square" lIns="0" tIns="0" rIns="0" bIns="0" rtlCol="0"/>
          <a:lstStyle/>
          <a:p>
            <a:endParaRPr/>
          </a:p>
        </p:txBody>
      </p:sp>
      <p:sp>
        <p:nvSpPr>
          <p:cNvPr id="104" name="object 104"/>
          <p:cNvSpPr txBox="1"/>
          <p:nvPr/>
        </p:nvSpPr>
        <p:spPr>
          <a:xfrm>
            <a:off x="6345428" y="6034836"/>
            <a:ext cx="3195955" cy="576580"/>
          </a:xfrm>
          <a:prstGeom prst="rect">
            <a:avLst/>
          </a:prstGeom>
        </p:spPr>
        <p:txBody>
          <a:bodyPr vert="horz" wrap="square" lIns="0" tIns="12700" rIns="0" bIns="0" rtlCol="0">
            <a:spAutoFit/>
          </a:bodyPr>
          <a:lstStyle/>
          <a:p>
            <a:pPr marL="38100">
              <a:lnSpc>
                <a:spcPct val="100000"/>
              </a:lnSpc>
              <a:spcBef>
                <a:spcPts val="100"/>
              </a:spcBef>
            </a:pPr>
            <a:r>
              <a:rPr sz="1100" spc="-160" dirty="0">
                <a:solidFill>
                  <a:srgbClr val="FF0000"/>
                </a:solidFill>
                <a:latin typeface="Meiryo UI"/>
                <a:cs typeface="Meiryo UI"/>
              </a:rPr>
              <a:t>研究開発型ベ</a:t>
            </a:r>
            <a:r>
              <a:rPr sz="1100" spc="-155" dirty="0">
                <a:solidFill>
                  <a:srgbClr val="FF0000"/>
                </a:solidFill>
                <a:latin typeface="Meiryo UI"/>
                <a:cs typeface="Meiryo UI"/>
              </a:rPr>
              <a:t>ン</a:t>
            </a:r>
            <a:r>
              <a:rPr sz="1100" spc="-160" dirty="0">
                <a:solidFill>
                  <a:srgbClr val="FF0000"/>
                </a:solidFill>
                <a:latin typeface="Meiryo UI"/>
                <a:cs typeface="Meiryo UI"/>
              </a:rPr>
              <a:t>チ</a:t>
            </a:r>
            <a:r>
              <a:rPr sz="1100" spc="-155" dirty="0">
                <a:solidFill>
                  <a:srgbClr val="FF0000"/>
                </a:solidFill>
                <a:latin typeface="Meiryo UI"/>
                <a:cs typeface="Meiryo UI"/>
              </a:rPr>
              <a:t>ャ</a:t>
            </a:r>
            <a:r>
              <a:rPr sz="1100" spc="-160" dirty="0">
                <a:solidFill>
                  <a:srgbClr val="FF0000"/>
                </a:solidFill>
                <a:latin typeface="Meiryo UI"/>
                <a:cs typeface="Meiryo UI"/>
              </a:rPr>
              <a:t>ー</a:t>
            </a:r>
            <a:r>
              <a:rPr sz="1100" dirty="0">
                <a:solidFill>
                  <a:srgbClr val="FF0000"/>
                </a:solidFill>
                <a:latin typeface="Meiryo UI"/>
                <a:cs typeface="Meiryo UI"/>
              </a:rPr>
              <a:t>との共同研</a:t>
            </a:r>
            <a:r>
              <a:rPr sz="1100" spc="-5" dirty="0">
                <a:solidFill>
                  <a:srgbClr val="FF0000"/>
                </a:solidFill>
                <a:latin typeface="Meiryo UI"/>
                <a:cs typeface="Meiryo UI"/>
              </a:rPr>
              <a:t>究</a:t>
            </a:r>
            <a:r>
              <a:rPr sz="1100" dirty="0">
                <a:solidFill>
                  <a:srgbClr val="FF0000"/>
                </a:solidFill>
                <a:latin typeface="Meiryo UI"/>
                <a:cs typeface="Meiryo UI"/>
              </a:rPr>
              <a:t>等:</a:t>
            </a:r>
            <a:r>
              <a:rPr sz="1100" spc="-10" dirty="0">
                <a:solidFill>
                  <a:srgbClr val="FF0000"/>
                </a:solidFill>
                <a:latin typeface="Meiryo UI"/>
                <a:cs typeface="Meiryo UI"/>
              </a:rPr>
              <a:t> </a:t>
            </a:r>
            <a:r>
              <a:rPr sz="1100" b="1" dirty="0">
                <a:solidFill>
                  <a:srgbClr val="FF0000"/>
                </a:solidFill>
                <a:latin typeface="Meiryo UI"/>
                <a:cs typeface="Meiryo UI"/>
              </a:rPr>
              <a:t>２０％⇒２５％</a:t>
            </a:r>
            <a:endParaRPr sz="1100">
              <a:latin typeface="Meiryo UI"/>
              <a:cs typeface="Meiryo UI"/>
            </a:endParaRPr>
          </a:p>
          <a:p>
            <a:pPr marL="38100">
              <a:lnSpc>
                <a:spcPct val="100000"/>
              </a:lnSpc>
              <a:spcBef>
                <a:spcPts val="5"/>
              </a:spcBef>
              <a:tabLst>
                <a:tab pos="1995170" algn="l"/>
              </a:tabLst>
            </a:pPr>
            <a:r>
              <a:rPr sz="1100" dirty="0">
                <a:solidFill>
                  <a:srgbClr val="FF0000"/>
                </a:solidFill>
                <a:latin typeface="Meiryo UI"/>
                <a:cs typeface="Meiryo UI"/>
              </a:rPr>
              <a:t>大企業等への委</a:t>
            </a:r>
            <a:r>
              <a:rPr sz="1100" spc="-5" dirty="0">
                <a:solidFill>
                  <a:srgbClr val="FF0000"/>
                </a:solidFill>
                <a:latin typeface="Meiryo UI"/>
                <a:cs typeface="Meiryo UI"/>
              </a:rPr>
              <a:t>託</a:t>
            </a:r>
            <a:r>
              <a:rPr sz="1100" dirty="0">
                <a:solidFill>
                  <a:srgbClr val="FF0000"/>
                </a:solidFill>
                <a:latin typeface="Meiryo UI"/>
                <a:cs typeface="Meiryo UI"/>
              </a:rPr>
              <a:t>研</a:t>
            </a:r>
            <a:r>
              <a:rPr sz="1100" spc="-5" dirty="0">
                <a:solidFill>
                  <a:srgbClr val="FF0000"/>
                </a:solidFill>
                <a:latin typeface="Meiryo UI"/>
                <a:cs typeface="Meiryo UI"/>
              </a:rPr>
              <a:t>究</a:t>
            </a:r>
            <a:r>
              <a:rPr sz="1050" spc="37" baseline="27777" dirty="0">
                <a:solidFill>
                  <a:srgbClr val="FF0000"/>
                </a:solidFill>
                <a:latin typeface="Meiryo UI"/>
                <a:cs typeface="Meiryo UI"/>
              </a:rPr>
              <a:t>（※）	</a:t>
            </a:r>
            <a:r>
              <a:rPr sz="1100" dirty="0">
                <a:solidFill>
                  <a:srgbClr val="FF0000"/>
                </a:solidFill>
                <a:latin typeface="Meiryo UI"/>
                <a:cs typeface="Meiryo UI"/>
              </a:rPr>
              <a:t>:</a:t>
            </a:r>
            <a:r>
              <a:rPr sz="1100" spc="-75" dirty="0">
                <a:solidFill>
                  <a:srgbClr val="FF0000"/>
                </a:solidFill>
                <a:latin typeface="Meiryo UI"/>
                <a:cs typeface="Meiryo UI"/>
              </a:rPr>
              <a:t> </a:t>
            </a:r>
            <a:r>
              <a:rPr sz="1100" b="1" dirty="0">
                <a:solidFill>
                  <a:srgbClr val="FF0000"/>
                </a:solidFill>
                <a:latin typeface="Meiryo UI"/>
                <a:cs typeface="Meiryo UI"/>
              </a:rPr>
              <a:t>対象外⇒２０％</a:t>
            </a:r>
            <a:endParaRPr sz="1100">
              <a:latin typeface="Meiryo UI"/>
              <a:cs typeface="Meiryo UI"/>
            </a:endParaRPr>
          </a:p>
          <a:p>
            <a:pPr marL="12700">
              <a:lnSpc>
                <a:spcPct val="100000"/>
              </a:lnSpc>
              <a:spcBef>
                <a:spcPts val="610"/>
              </a:spcBef>
            </a:pPr>
            <a:r>
              <a:rPr sz="900" spc="-5" dirty="0">
                <a:solidFill>
                  <a:srgbClr val="FF0000"/>
                </a:solidFill>
                <a:latin typeface="Meiryo UI"/>
                <a:cs typeface="Meiryo UI"/>
              </a:rPr>
              <a:t>さらに、大学との</a:t>
            </a:r>
            <a:r>
              <a:rPr sz="900" dirty="0">
                <a:solidFill>
                  <a:srgbClr val="FF0000"/>
                </a:solidFill>
                <a:latin typeface="Meiryo UI"/>
                <a:cs typeface="Meiryo UI"/>
              </a:rPr>
              <a:t>共</a:t>
            </a:r>
            <a:r>
              <a:rPr sz="900" spc="-5" dirty="0">
                <a:solidFill>
                  <a:srgbClr val="FF0000"/>
                </a:solidFill>
                <a:latin typeface="Meiryo UI"/>
                <a:cs typeface="Meiryo UI"/>
              </a:rPr>
              <a:t>同</a:t>
            </a:r>
            <a:r>
              <a:rPr sz="900" dirty="0">
                <a:solidFill>
                  <a:srgbClr val="FF0000"/>
                </a:solidFill>
                <a:latin typeface="Meiryo UI"/>
                <a:cs typeface="Meiryo UI"/>
              </a:rPr>
              <a:t>研</a:t>
            </a:r>
            <a:r>
              <a:rPr sz="900" spc="-5" dirty="0">
                <a:solidFill>
                  <a:srgbClr val="FF0000"/>
                </a:solidFill>
                <a:latin typeface="Meiryo UI"/>
                <a:cs typeface="Meiryo UI"/>
              </a:rPr>
              <a:t>究に係る</a:t>
            </a:r>
            <a:r>
              <a:rPr sz="900" dirty="0">
                <a:solidFill>
                  <a:srgbClr val="FF0000"/>
                </a:solidFill>
                <a:latin typeface="Meiryo UI"/>
                <a:cs typeface="Meiryo UI"/>
              </a:rPr>
              <a:t>対</a:t>
            </a:r>
            <a:r>
              <a:rPr sz="900" spc="-5" dirty="0">
                <a:solidFill>
                  <a:srgbClr val="FF0000"/>
                </a:solidFill>
                <a:latin typeface="Meiryo UI"/>
                <a:cs typeface="Meiryo UI"/>
              </a:rPr>
              <a:t>象</a:t>
            </a:r>
            <a:r>
              <a:rPr sz="900" dirty="0">
                <a:solidFill>
                  <a:srgbClr val="FF0000"/>
                </a:solidFill>
                <a:latin typeface="Meiryo UI"/>
                <a:cs typeface="Meiryo UI"/>
              </a:rPr>
              <a:t>費</a:t>
            </a:r>
            <a:r>
              <a:rPr sz="900" spc="-5" dirty="0">
                <a:solidFill>
                  <a:srgbClr val="FF0000"/>
                </a:solidFill>
                <a:latin typeface="Meiryo UI"/>
                <a:cs typeface="Meiryo UI"/>
              </a:rPr>
              <a:t>用の</a:t>
            </a:r>
            <a:r>
              <a:rPr sz="900" dirty="0">
                <a:solidFill>
                  <a:srgbClr val="FF0000"/>
                </a:solidFill>
                <a:latin typeface="Meiryo UI"/>
                <a:cs typeface="Meiryo UI"/>
              </a:rPr>
              <a:t>適</a:t>
            </a:r>
            <a:r>
              <a:rPr sz="900" spc="-5" dirty="0">
                <a:solidFill>
                  <a:srgbClr val="FF0000"/>
                </a:solidFill>
                <a:latin typeface="Meiryo UI"/>
                <a:cs typeface="Meiryo UI"/>
              </a:rPr>
              <a:t>正</a:t>
            </a:r>
            <a:r>
              <a:rPr sz="900" dirty="0">
                <a:solidFill>
                  <a:srgbClr val="FF0000"/>
                </a:solidFill>
                <a:latin typeface="Meiryo UI"/>
                <a:cs typeface="Meiryo UI"/>
              </a:rPr>
              <a:t>化</a:t>
            </a:r>
            <a:r>
              <a:rPr sz="900" spc="-5" dirty="0">
                <a:solidFill>
                  <a:srgbClr val="FF0000"/>
                </a:solidFill>
                <a:latin typeface="Meiryo UI"/>
                <a:cs typeface="Meiryo UI"/>
              </a:rPr>
              <a:t>（URA人件費）</a:t>
            </a:r>
            <a:endParaRPr sz="900">
              <a:latin typeface="Meiryo UI"/>
              <a:cs typeface="Meiryo UI"/>
            </a:endParaRPr>
          </a:p>
        </p:txBody>
      </p:sp>
      <p:sp>
        <p:nvSpPr>
          <p:cNvPr id="105" name="object 105"/>
          <p:cNvSpPr txBox="1"/>
          <p:nvPr/>
        </p:nvSpPr>
        <p:spPr>
          <a:xfrm>
            <a:off x="5247766" y="5927976"/>
            <a:ext cx="1022350" cy="656590"/>
          </a:xfrm>
          <a:prstGeom prst="rect">
            <a:avLst/>
          </a:prstGeom>
        </p:spPr>
        <p:txBody>
          <a:bodyPr vert="horz" wrap="square" lIns="0" tIns="80010" rIns="0" bIns="0" rtlCol="0">
            <a:spAutoFit/>
          </a:bodyPr>
          <a:lstStyle/>
          <a:p>
            <a:pPr marL="204470">
              <a:lnSpc>
                <a:spcPct val="100000"/>
              </a:lnSpc>
              <a:spcBef>
                <a:spcPts val="630"/>
              </a:spcBef>
            </a:pPr>
            <a:r>
              <a:rPr sz="1200" u="sng" spc="-295" dirty="0">
                <a:uFill>
                  <a:solidFill>
                    <a:srgbClr val="000000"/>
                  </a:solidFill>
                </a:uFill>
                <a:latin typeface="Times New Roman"/>
                <a:cs typeface="Times New Roman"/>
              </a:rPr>
              <a:t> </a:t>
            </a:r>
            <a:r>
              <a:rPr sz="1200" b="1" u="sng" dirty="0">
                <a:uFill>
                  <a:solidFill>
                    <a:srgbClr val="000000"/>
                  </a:solidFill>
                </a:uFill>
                <a:latin typeface="Meiryo UI"/>
                <a:cs typeface="Meiryo UI"/>
              </a:rPr>
              <a:t>改正後</a:t>
            </a:r>
            <a:endParaRPr sz="1200">
              <a:latin typeface="Meiryo UI"/>
              <a:cs typeface="Meiryo UI"/>
            </a:endParaRPr>
          </a:p>
          <a:p>
            <a:pPr marL="12700">
              <a:lnSpc>
                <a:spcPct val="100000"/>
              </a:lnSpc>
              <a:spcBef>
                <a:spcPts val="475"/>
              </a:spcBef>
            </a:pPr>
            <a:r>
              <a:rPr sz="1050" u="sng" spc="-260" dirty="0">
                <a:solidFill>
                  <a:srgbClr val="FF0000"/>
                </a:solidFill>
                <a:uFill>
                  <a:solidFill>
                    <a:srgbClr val="FF0000"/>
                  </a:solidFill>
                </a:uFill>
                <a:latin typeface="Times New Roman"/>
                <a:cs typeface="Times New Roman"/>
              </a:rPr>
              <a:t> </a:t>
            </a:r>
            <a:r>
              <a:rPr sz="1050" b="1" u="sng" spc="0" dirty="0">
                <a:solidFill>
                  <a:srgbClr val="FF0000"/>
                </a:solidFill>
                <a:uFill>
                  <a:solidFill>
                    <a:srgbClr val="FF0000"/>
                  </a:solidFill>
                </a:uFill>
                <a:latin typeface="Meiryo UI"/>
                <a:cs typeface="Meiryo UI"/>
              </a:rPr>
              <a:t>控除率の上乗</a:t>
            </a:r>
            <a:r>
              <a:rPr sz="1050" b="1" u="sng" spc="-5" dirty="0">
                <a:solidFill>
                  <a:srgbClr val="FF0000"/>
                </a:solidFill>
                <a:uFill>
                  <a:solidFill>
                    <a:srgbClr val="FF0000"/>
                  </a:solidFill>
                </a:uFill>
                <a:latin typeface="Meiryo UI"/>
                <a:cs typeface="Meiryo UI"/>
              </a:rPr>
              <a:t>せ</a:t>
            </a:r>
            <a:r>
              <a:rPr sz="1050" b="1" u="sng" dirty="0">
                <a:solidFill>
                  <a:srgbClr val="FF0000"/>
                </a:solidFill>
                <a:uFill>
                  <a:solidFill>
                    <a:srgbClr val="FF0000"/>
                  </a:solidFill>
                </a:uFill>
                <a:latin typeface="Meiryo UI"/>
                <a:cs typeface="Meiryo UI"/>
              </a:rPr>
              <a:t>、</a:t>
            </a:r>
            <a:endParaRPr sz="1050">
              <a:latin typeface="Meiryo UI"/>
              <a:cs typeface="Meiryo UI"/>
            </a:endParaRPr>
          </a:p>
          <a:p>
            <a:pPr marL="12700">
              <a:lnSpc>
                <a:spcPct val="100000"/>
              </a:lnSpc>
            </a:pPr>
            <a:r>
              <a:rPr sz="1050" u="sng" spc="-260" dirty="0">
                <a:solidFill>
                  <a:srgbClr val="FF0000"/>
                </a:solidFill>
                <a:uFill>
                  <a:solidFill>
                    <a:srgbClr val="FF0000"/>
                  </a:solidFill>
                </a:uFill>
                <a:latin typeface="Times New Roman"/>
                <a:cs typeface="Times New Roman"/>
              </a:rPr>
              <a:t> </a:t>
            </a:r>
            <a:r>
              <a:rPr sz="1050" b="1" u="sng" spc="0" dirty="0">
                <a:solidFill>
                  <a:srgbClr val="FF0000"/>
                </a:solidFill>
                <a:uFill>
                  <a:solidFill>
                    <a:srgbClr val="FF0000"/>
                  </a:solidFill>
                </a:uFill>
                <a:latin typeface="Meiryo UI"/>
                <a:cs typeface="Meiryo UI"/>
              </a:rPr>
              <a:t>対象拡</a:t>
            </a:r>
            <a:r>
              <a:rPr sz="1050" b="1" u="sng" spc="-5" dirty="0">
                <a:solidFill>
                  <a:srgbClr val="FF0000"/>
                </a:solidFill>
                <a:uFill>
                  <a:solidFill>
                    <a:srgbClr val="FF0000"/>
                  </a:solidFill>
                </a:uFill>
                <a:latin typeface="Meiryo UI"/>
                <a:cs typeface="Meiryo UI"/>
              </a:rPr>
              <a:t>大</a:t>
            </a:r>
            <a:endParaRPr sz="1050">
              <a:latin typeface="Meiryo UI"/>
              <a:cs typeface="Meiryo UI"/>
            </a:endParaRPr>
          </a:p>
        </p:txBody>
      </p:sp>
      <p:sp>
        <p:nvSpPr>
          <p:cNvPr id="106" name="object 106"/>
          <p:cNvSpPr/>
          <p:nvPr/>
        </p:nvSpPr>
        <p:spPr>
          <a:xfrm>
            <a:off x="1969007" y="5852159"/>
            <a:ext cx="1110615" cy="271780"/>
          </a:xfrm>
          <a:custGeom>
            <a:avLst/>
            <a:gdLst/>
            <a:ahLst/>
            <a:cxnLst/>
            <a:rect l="l" t="t" r="r" b="b"/>
            <a:pathLst>
              <a:path w="1110614" h="271779">
                <a:moveTo>
                  <a:pt x="0" y="271221"/>
                </a:moveTo>
                <a:lnTo>
                  <a:pt x="1110234" y="0"/>
                </a:lnTo>
              </a:path>
            </a:pathLst>
          </a:custGeom>
          <a:ln w="9144">
            <a:solidFill>
              <a:srgbClr val="000000"/>
            </a:solidFill>
            <a:prstDash val="sysDash"/>
          </a:ln>
        </p:spPr>
        <p:txBody>
          <a:bodyPr wrap="square" lIns="0" tIns="0" rIns="0" bIns="0" rtlCol="0"/>
          <a:lstStyle/>
          <a:p>
            <a:endParaRPr/>
          </a:p>
        </p:txBody>
      </p:sp>
      <p:sp>
        <p:nvSpPr>
          <p:cNvPr id="107" name="object 107"/>
          <p:cNvSpPr/>
          <p:nvPr/>
        </p:nvSpPr>
        <p:spPr>
          <a:xfrm>
            <a:off x="1967483" y="4198620"/>
            <a:ext cx="1110615" cy="271780"/>
          </a:xfrm>
          <a:custGeom>
            <a:avLst/>
            <a:gdLst/>
            <a:ahLst/>
            <a:cxnLst/>
            <a:rect l="l" t="t" r="r" b="b"/>
            <a:pathLst>
              <a:path w="1110614" h="271779">
                <a:moveTo>
                  <a:pt x="0" y="271271"/>
                </a:moveTo>
                <a:lnTo>
                  <a:pt x="1110234" y="0"/>
                </a:lnTo>
              </a:path>
            </a:pathLst>
          </a:custGeom>
          <a:ln w="9144">
            <a:solidFill>
              <a:srgbClr val="000000"/>
            </a:solidFill>
            <a:prstDash val="sysDash"/>
          </a:ln>
        </p:spPr>
        <p:txBody>
          <a:bodyPr wrap="square" lIns="0" tIns="0" rIns="0" bIns="0" rtlCol="0"/>
          <a:lstStyle/>
          <a:p>
            <a:endParaRPr/>
          </a:p>
        </p:txBody>
      </p:sp>
      <p:sp>
        <p:nvSpPr>
          <p:cNvPr id="108" name="object 108"/>
          <p:cNvSpPr/>
          <p:nvPr/>
        </p:nvSpPr>
        <p:spPr>
          <a:xfrm>
            <a:off x="1926335" y="3451859"/>
            <a:ext cx="1110615" cy="271780"/>
          </a:xfrm>
          <a:custGeom>
            <a:avLst/>
            <a:gdLst/>
            <a:ahLst/>
            <a:cxnLst/>
            <a:rect l="l" t="t" r="r" b="b"/>
            <a:pathLst>
              <a:path w="1110614" h="271779">
                <a:moveTo>
                  <a:pt x="0" y="271271"/>
                </a:moveTo>
                <a:lnTo>
                  <a:pt x="1110233" y="0"/>
                </a:lnTo>
              </a:path>
            </a:pathLst>
          </a:custGeom>
          <a:ln w="9144">
            <a:solidFill>
              <a:srgbClr val="000000"/>
            </a:solidFill>
            <a:prstDash val="sysDash"/>
          </a:ln>
        </p:spPr>
        <p:txBody>
          <a:bodyPr wrap="square" lIns="0" tIns="0" rIns="0" bIns="0" rtlCol="0"/>
          <a:lstStyle/>
          <a:p>
            <a:endParaRPr/>
          </a:p>
        </p:txBody>
      </p:sp>
      <p:sp>
        <p:nvSpPr>
          <p:cNvPr id="109" name="object 109"/>
          <p:cNvSpPr txBox="1"/>
          <p:nvPr/>
        </p:nvSpPr>
        <p:spPr>
          <a:xfrm>
            <a:off x="5917438" y="6694423"/>
            <a:ext cx="348424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eiryo UI"/>
                <a:cs typeface="Meiryo UI"/>
              </a:rPr>
              <a:t>※基礎・応用研究又</a:t>
            </a:r>
            <a:r>
              <a:rPr sz="800" spc="-5" dirty="0">
                <a:latin typeface="Meiryo UI"/>
                <a:cs typeface="Meiryo UI"/>
              </a:rPr>
              <a:t>は</a:t>
            </a:r>
            <a:r>
              <a:rPr sz="800" dirty="0">
                <a:latin typeface="Meiryo UI"/>
                <a:cs typeface="Meiryo UI"/>
              </a:rPr>
              <a:t>知</a:t>
            </a:r>
            <a:r>
              <a:rPr sz="800" spc="-15" dirty="0">
                <a:latin typeface="Meiryo UI"/>
                <a:cs typeface="Meiryo UI"/>
              </a:rPr>
              <a:t>財</a:t>
            </a:r>
            <a:r>
              <a:rPr sz="800" dirty="0">
                <a:latin typeface="Meiryo UI"/>
                <a:cs typeface="Meiryo UI"/>
              </a:rPr>
              <a:t>利用</a:t>
            </a:r>
            <a:r>
              <a:rPr sz="800" spc="-10" dirty="0">
                <a:latin typeface="Meiryo UI"/>
                <a:cs typeface="Meiryo UI"/>
              </a:rPr>
              <a:t>を</a:t>
            </a:r>
            <a:r>
              <a:rPr sz="800" spc="-15" dirty="0">
                <a:latin typeface="Meiryo UI"/>
                <a:cs typeface="Meiryo UI"/>
              </a:rPr>
              <a:t>目</a:t>
            </a:r>
            <a:r>
              <a:rPr sz="800" dirty="0">
                <a:latin typeface="Meiryo UI"/>
                <a:cs typeface="Meiryo UI"/>
              </a:rPr>
              <a:t>的と</a:t>
            </a:r>
            <a:r>
              <a:rPr sz="800" spc="-10" dirty="0">
                <a:latin typeface="Meiryo UI"/>
                <a:cs typeface="Meiryo UI"/>
              </a:rPr>
              <a:t>した</a:t>
            </a:r>
            <a:r>
              <a:rPr sz="800" spc="-15" dirty="0">
                <a:latin typeface="Meiryo UI"/>
                <a:cs typeface="Meiryo UI"/>
              </a:rPr>
              <a:t>研</a:t>
            </a:r>
            <a:r>
              <a:rPr sz="800" dirty="0">
                <a:latin typeface="Meiryo UI"/>
                <a:cs typeface="Meiryo UI"/>
              </a:rPr>
              <a:t>究開</a:t>
            </a:r>
            <a:r>
              <a:rPr sz="800" spc="-15" dirty="0">
                <a:latin typeface="Meiryo UI"/>
                <a:cs typeface="Meiryo UI"/>
              </a:rPr>
              <a:t>発</a:t>
            </a:r>
            <a:r>
              <a:rPr sz="800" spc="-10" dirty="0">
                <a:latin typeface="Meiryo UI"/>
                <a:cs typeface="Meiryo UI"/>
              </a:rPr>
              <a:t>に</a:t>
            </a:r>
            <a:r>
              <a:rPr sz="800" dirty="0">
                <a:latin typeface="Meiryo UI"/>
                <a:cs typeface="Meiryo UI"/>
              </a:rPr>
              <a:t>限る</a:t>
            </a:r>
            <a:r>
              <a:rPr sz="800" spc="-10" dirty="0">
                <a:latin typeface="Meiryo UI"/>
                <a:cs typeface="Meiryo UI"/>
              </a:rPr>
              <a:t>。</a:t>
            </a:r>
            <a:r>
              <a:rPr sz="800" dirty="0">
                <a:latin typeface="Meiryo UI"/>
                <a:cs typeface="Meiryo UI"/>
              </a:rPr>
              <a:t>単</a:t>
            </a:r>
            <a:r>
              <a:rPr sz="800" spc="-5" dirty="0">
                <a:latin typeface="Meiryo UI"/>
                <a:cs typeface="Meiryo UI"/>
              </a:rPr>
              <a:t>な</a:t>
            </a:r>
            <a:r>
              <a:rPr sz="800" dirty="0">
                <a:latin typeface="Meiryo UI"/>
                <a:cs typeface="Meiryo UI"/>
              </a:rPr>
              <a:t>る外注等</a:t>
            </a:r>
            <a:r>
              <a:rPr sz="800" spc="-10" dirty="0">
                <a:latin typeface="Meiryo UI"/>
                <a:cs typeface="Meiryo UI"/>
              </a:rPr>
              <a:t>を</a:t>
            </a:r>
            <a:r>
              <a:rPr sz="800" dirty="0">
                <a:latin typeface="Meiryo UI"/>
                <a:cs typeface="Meiryo UI"/>
              </a:rPr>
              <a:t>除</a:t>
            </a:r>
            <a:r>
              <a:rPr sz="800" spc="-10" dirty="0">
                <a:latin typeface="Meiryo UI"/>
                <a:cs typeface="Meiryo UI"/>
              </a:rPr>
              <a:t>く</a:t>
            </a:r>
            <a:r>
              <a:rPr sz="800" dirty="0">
                <a:latin typeface="Meiryo UI"/>
                <a:cs typeface="Meiryo UI"/>
              </a:rPr>
              <a:t>。</a:t>
            </a:r>
            <a:endParaRPr sz="800">
              <a:latin typeface="Meiryo UI"/>
              <a:cs typeface="Meiryo UI"/>
            </a:endParaRPr>
          </a:p>
        </p:txBody>
      </p:sp>
    </p:spTree>
    <p:extLst>
      <p:ext uri="{BB962C8B-B14F-4D97-AF65-F5344CB8AC3E}">
        <p14:creationId xmlns:p14="http://schemas.microsoft.com/office/powerpoint/2010/main" val="342475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34120" y="1913437"/>
            <a:ext cx="50215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メイリオ"/>
                <a:cs typeface="メイリオ"/>
              </a:rPr>
              <a:t>【適用期限：時限措置については</a:t>
            </a:r>
            <a:r>
              <a:rPr sz="1600" dirty="0">
                <a:latin typeface="メイリオ"/>
                <a:cs typeface="メイリオ"/>
              </a:rPr>
              <a:t>平</a:t>
            </a:r>
            <a:r>
              <a:rPr sz="1600" spc="-5" dirty="0">
                <a:latin typeface="メイリオ"/>
                <a:cs typeface="メイリオ"/>
              </a:rPr>
              <a:t>成</a:t>
            </a:r>
            <a:r>
              <a:rPr sz="1600" dirty="0">
                <a:latin typeface="メイリオ"/>
                <a:cs typeface="メイリオ"/>
              </a:rPr>
              <a:t>３2</a:t>
            </a:r>
            <a:r>
              <a:rPr sz="1600" spc="-5" dirty="0">
                <a:latin typeface="メイリオ"/>
                <a:cs typeface="メイリオ"/>
              </a:rPr>
              <a:t>年度</a:t>
            </a:r>
            <a:r>
              <a:rPr sz="1600" dirty="0">
                <a:latin typeface="メイリオ"/>
                <a:cs typeface="メイリオ"/>
              </a:rPr>
              <a:t>末</a:t>
            </a:r>
            <a:r>
              <a:rPr sz="1600" spc="-5" dirty="0">
                <a:latin typeface="メイリオ"/>
                <a:cs typeface="メイリオ"/>
              </a:rPr>
              <a:t>まで】</a:t>
            </a:r>
            <a:endParaRPr sz="1600">
              <a:latin typeface="メイリオ"/>
              <a:cs typeface="メイリオ"/>
            </a:endParaRPr>
          </a:p>
        </p:txBody>
      </p:sp>
      <p:sp>
        <p:nvSpPr>
          <p:cNvPr id="3" name="object 3"/>
          <p:cNvSpPr/>
          <p:nvPr/>
        </p:nvSpPr>
        <p:spPr>
          <a:xfrm>
            <a:off x="3348228" y="2711195"/>
            <a:ext cx="3842385" cy="1597660"/>
          </a:xfrm>
          <a:custGeom>
            <a:avLst/>
            <a:gdLst/>
            <a:ahLst/>
            <a:cxnLst/>
            <a:rect l="l" t="t" r="r" b="b"/>
            <a:pathLst>
              <a:path w="3842384" h="1597660">
                <a:moveTo>
                  <a:pt x="0" y="1597152"/>
                </a:moveTo>
                <a:lnTo>
                  <a:pt x="3842004" y="1597152"/>
                </a:lnTo>
                <a:lnTo>
                  <a:pt x="3842004" y="0"/>
                </a:lnTo>
                <a:lnTo>
                  <a:pt x="0" y="0"/>
                </a:lnTo>
                <a:lnTo>
                  <a:pt x="0" y="1597152"/>
                </a:lnTo>
                <a:close/>
              </a:path>
            </a:pathLst>
          </a:custGeom>
          <a:solidFill>
            <a:srgbClr val="CCFFFF"/>
          </a:solidFill>
        </p:spPr>
        <p:txBody>
          <a:bodyPr wrap="square" lIns="0" tIns="0" rIns="0" bIns="0" rtlCol="0"/>
          <a:lstStyle/>
          <a:p>
            <a:endParaRPr/>
          </a:p>
        </p:txBody>
      </p:sp>
      <p:sp>
        <p:nvSpPr>
          <p:cNvPr id="4" name="object 4"/>
          <p:cNvSpPr/>
          <p:nvPr/>
        </p:nvSpPr>
        <p:spPr>
          <a:xfrm>
            <a:off x="278891" y="2711195"/>
            <a:ext cx="3005455" cy="1597660"/>
          </a:xfrm>
          <a:custGeom>
            <a:avLst/>
            <a:gdLst/>
            <a:ahLst/>
            <a:cxnLst/>
            <a:rect l="l" t="t" r="r" b="b"/>
            <a:pathLst>
              <a:path w="3005454" h="1597660">
                <a:moveTo>
                  <a:pt x="0" y="1597152"/>
                </a:moveTo>
                <a:lnTo>
                  <a:pt x="3005328" y="1597152"/>
                </a:lnTo>
                <a:lnTo>
                  <a:pt x="3005328" y="0"/>
                </a:lnTo>
                <a:lnTo>
                  <a:pt x="0" y="0"/>
                </a:lnTo>
                <a:lnTo>
                  <a:pt x="0" y="1597152"/>
                </a:lnTo>
                <a:close/>
              </a:path>
            </a:pathLst>
          </a:custGeom>
          <a:solidFill>
            <a:srgbClr val="CCFFFF"/>
          </a:solidFill>
        </p:spPr>
        <p:txBody>
          <a:bodyPr wrap="square" lIns="0" tIns="0" rIns="0" bIns="0" rtlCol="0"/>
          <a:lstStyle/>
          <a:p>
            <a:endParaRPr/>
          </a:p>
        </p:txBody>
      </p:sp>
      <p:sp>
        <p:nvSpPr>
          <p:cNvPr id="5" name="object 5"/>
          <p:cNvSpPr/>
          <p:nvPr/>
        </p:nvSpPr>
        <p:spPr>
          <a:xfrm>
            <a:off x="3348228" y="4308347"/>
            <a:ext cx="3842385" cy="1949450"/>
          </a:xfrm>
          <a:custGeom>
            <a:avLst/>
            <a:gdLst/>
            <a:ahLst/>
            <a:cxnLst/>
            <a:rect l="l" t="t" r="r" b="b"/>
            <a:pathLst>
              <a:path w="3842384" h="1949450">
                <a:moveTo>
                  <a:pt x="0" y="1949195"/>
                </a:moveTo>
                <a:lnTo>
                  <a:pt x="3842004" y="1949195"/>
                </a:lnTo>
                <a:lnTo>
                  <a:pt x="3842004" y="0"/>
                </a:lnTo>
                <a:lnTo>
                  <a:pt x="0" y="0"/>
                </a:lnTo>
                <a:lnTo>
                  <a:pt x="0" y="1949195"/>
                </a:lnTo>
                <a:close/>
              </a:path>
            </a:pathLst>
          </a:custGeom>
          <a:solidFill>
            <a:srgbClr val="FFFFCC"/>
          </a:solidFill>
        </p:spPr>
        <p:txBody>
          <a:bodyPr wrap="square" lIns="0" tIns="0" rIns="0" bIns="0" rtlCol="0"/>
          <a:lstStyle/>
          <a:p>
            <a:endParaRPr/>
          </a:p>
        </p:txBody>
      </p:sp>
      <p:sp>
        <p:nvSpPr>
          <p:cNvPr id="6" name="object 6"/>
          <p:cNvSpPr/>
          <p:nvPr/>
        </p:nvSpPr>
        <p:spPr>
          <a:xfrm>
            <a:off x="280415" y="4308347"/>
            <a:ext cx="3004185" cy="1949450"/>
          </a:xfrm>
          <a:custGeom>
            <a:avLst/>
            <a:gdLst/>
            <a:ahLst/>
            <a:cxnLst/>
            <a:rect l="l" t="t" r="r" b="b"/>
            <a:pathLst>
              <a:path w="3004185" h="1949450">
                <a:moveTo>
                  <a:pt x="0" y="1949195"/>
                </a:moveTo>
                <a:lnTo>
                  <a:pt x="3003804" y="1949195"/>
                </a:lnTo>
                <a:lnTo>
                  <a:pt x="3003804" y="0"/>
                </a:lnTo>
                <a:lnTo>
                  <a:pt x="0" y="0"/>
                </a:lnTo>
                <a:lnTo>
                  <a:pt x="0" y="1949195"/>
                </a:lnTo>
                <a:close/>
              </a:path>
            </a:pathLst>
          </a:custGeom>
          <a:solidFill>
            <a:srgbClr val="FFFFCC"/>
          </a:solidFill>
        </p:spPr>
        <p:txBody>
          <a:bodyPr wrap="square" lIns="0" tIns="0" rIns="0" bIns="0" rtlCol="0"/>
          <a:lstStyle/>
          <a:p>
            <a:endParaRPr/>
          </a:p>
        </p:txBody>
      </p:sp>
      <p:sp>
        <p:nvSpPr>
          <p:cNvPr id="7" name="object 7"/>
          <p:cNvSpPr/>
          <p:nvPr/>
        </p:nvSpPr>
        <p:spPr>
          <a:xfrm>
            <a:off x="7232904" y="4308347"/>
            <a:ext cx="2641600" cy="1937385"/>
          </a:xfrm>
          <a:custGeom>
            <a:avLst/>
            <a:gdLst/>
            <a:ahLst/>
            <a:cxnLst/>
            <a:rect l="l" t="t" r="r" b="b"/>
            <a:pathLst>
              <a:path w="2641600" h="1937385">
                <a:moveTo>
                  <a:pt x="0" y="0"/>
                </a:moveTo>
                <a:lnTo>
                  <a:pt x="2641092" y="0"/>
                </a:lnTo>
                <a:lnTo>
                  <a:pt x="2641092" y="1937004"/>
                </a:lnTo>
                <a:lnTo>
                  <a:pt x="0" y="1937004"/>
                </a:lnTo>
                <a:lnTo>
                  <a:pt x="0" y="0"/>
                </a:lnTo>
                <a:close/>
              </a:path>
            </a:pathLst>
          </a:custGeom>
          <a:solidFill>
            <a:srgbClr val="FFFFCC"/>
          </a:solidFill>
        </p:spPr>
        <p:txBody>
          <a:bodyPr wrap="square" lIns="0" tIns="0" rIns="0" bIns="0" rtlCol="0"/>
          <a:lstStyle/>
          <a:p>
            <a:endParaRPr/>
          </a:p>
        </p:txBody>
      </p:sp>
      <p:sp>
        <p:nvSpPr>
          <p:cNvPr id="8" name="object 8"/>
          <p:cNvSpPr txBox="1"/>
          <p:nvPr/>
        </p:nvSpPr>
        <p:spPr>
          <a:xfrm>
            <a:off x="2639510" y="2630465"/>
            <a:ext cx="66040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メイリオ"/>
                <a:cs typeface="メイリオ"/>
              </a:rPr>
              <a:t>17%</a:t>
            </a:r>
            <a:endParaRPr sz="2000">
              <a:latin typeface="メイリオ"/>
              <a:cs typeface="メイリオ"/>
            </a:endParaRPr>
          </a:p>
        </p:txBody>
      </p:sp>
      <p:sp>
        <p:nvSpPr>
          <p:cNvPr id="9" name="object 9"/>
          <p:cNvSpPr txBox="1"/>
          <p:nvPr/>
        </p:nvSpPr>
        <p:spPr>
          <a:xfrm>
            <a:off x="6535546" y="6317032"/>
            <a:ext cx="1701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（増減試験研究費割合）</a:t>
            </a:r>
            <a:endParaRPr sz="1200">
              <a:latin typeface="メイリオ"/>
              <a:cs typeface="メイリオ"/>
            </a:endParaRPr>
          </a:p>
        </p:txBody>
      </p:sp>
      <p:sp>
        <p:nvSpPr>
          <p:cNvPr id="10" name="object 10"/>
          <p:cNvSpPr/>
          <p:nvPr/>
        </p:nvSpPr>
        <p:spPr>
          <a:xfrm>
            <a:off x="4543805" y="4373117"/>
            <a:ext cx="0" cy="1885950"/>
          </a:xfrm>
          <a:custGeom>
            <a:avLst/>
            <a:gdLst/>
            <a:ahLst/>
            <a:cxnLst/>
            <a:rect l="l" t="t" r="r" b="b"/>
            <a:pathLst>
              <a:path h="1885950">
                <a:moveTo>
                  <a:pt x="0" y="0"/>
                </a:moveTo>
                <a:lnTo>
                  <a:pt x="0" y="1885492"/>
                </a:lnTo>
              </a:path>
            </a:pathLst>
          </a:custGeom>
          <a:ln w="25908">
            <a:solidFill>
              <a:srgbClr val="808080"/>
            </a:solidFill>
            <a:prstDash val="sysDash"/>
          </a:ln>
        </p:spPr>
        <p:txBody>
          <a:bodyPr wrap="square" lIns="0" tIns="0" rIns="0" bIns="0" rtlCol="0"/>
          <a:lstStyle/>
          <a:p>
            <a:endParaRPr/>
          </a:p>
        </p:txBody>
      </p:sp>
      <p:sp>
        <p:nvSpPr>
          <p:cNvPr id="11" name="object 11"/>
          <p:cNvSpPr/>
          <p:nvPr/>
        </p:nvSpPr>
        <p:spPr>
          <a:xfrm>
            <a:off x="3348228" y="2727198"/>
            <a:ext cx="2256155" cy="0"/>
          </a:xfrm>
          <a:custGeom>
            <a:avLst/>
            <a:gdLst/>
            <a:ahLst/>
            <a:cxnLst/>
            <a:rect l="l" t="t" r="r" b="b"/>
            <a:pathLst>
              <a:path w="2256154">
                <a:moveTo>
                  <a:pt x="0" y="0"/>
                </a:moveTo>
                <a:lnTo>
                  <a:pt x="2255862" y="0"/>
                </a:lnTo>
              </a:path>
            </a:pathLst>
          </a:custGeom>
          <a:ln w="25907">
            <a:solidFill>
              <a:srgbClr val="808080"/>
            </a:solidFill>
            <a:prstDash val="sysDash"/>
          </a:ln>
        </p:spPr>
        <p:txBody>
          <a:bodyPr wrap="square" lIns="0" tIns="0" rIns="0" bIns="0" rtlCol="0"/>
          <a:lstStyle/>
          <a:p>
            <a:endParaRPr/>
          </a:p>
        </p:txBody>
      </p:sp>
      <p:sp>
        <p:nvSpPr>
          <p:cNvPr id="12" name="object 12"/>
          <p:cNvSpPr/>
          <p:nvPr/>
        </p:nvSpPr>
        <p:spPr>
          <a:xfrm>
            <a:off x="3316223" y="2633472"/>
            <a:ext cx="0" cy="3641090"/>
          </a:xfrm>
          <a:custGeom>
            <a:avLst/>
            <a:gdLst/>
            <a:ahLst/>
            <a:cxnLst/>
            <a:rect l="l" t="t" r="r" b="b"/>
            <a:pathLst>
              <a:path h="3641090">
                <a:moveTo>
                  <a:pt x="0" y="0"/>
                </a:moveTo>
                <a:lnTo>
                  <a:pt x="0" y="3640569"/>
                </a:lnTo>
              </a:path>
            </a:pathLst>
          </a:custGeom>
          <a:ln w="64008">
            <a:solidFill>
              <a:srgbClr val="000000"/>
            </a:solidFill>
          </a:ln>
        </p:spPr>
        <p:txBody>
          <a:bodyPr wrap="square" lIns="0" tIns="0" rIns="0" bIns="0" rtlCol="0"/>
          <a:lstStyle/>
          <a:p>
            <a:endParaRPr/>
          </a:p>
        </p:txBody>
      </p:sp>
      <p:sp>
        <p:nvSpPr>
          <p:cNvPr id="13" name="object 13"/>
          <p:cNvSpPr/>
          <p:nvPr/>
        </p:nvSpPr>
        <p:spPr>
          <a:xfrm>
            <a:off x="3285741" y="6248400"/>
            <a:ext cx="3928745" cy="26034"/>
          </a:xfrm>
          <a:custGeom>
            <a:avLst/>
            <a:gdLst/>
            <a:ahLst/>
            <a:cxnLst/>
            <a:rect l="l" t="t" r="r" b="b"/>
            <a:pathLst>
              <a:path w="3928745" h="26035">
                <a:moveTo>
                  <a:pt x="3928249" y="0"/>
                </a:moveTo>
                <a:lnTo>
                  <a:pt x="0" y="25984"/>
                </a:lnTo>
              </a:path>
            </a:pathLst>
          </a:custGeom>
          <a:ln w="64008">
            <a:solidFill>
              <a:srgbClr val="000000"/>
            </a:solidFill>
          </a:ln>
        </p:spPr>
        <p:txBody>
          <a:bodyPr wrap="square" lIns="0" tIns="0" rIns="0" bIns="0" rtlCol="0"/>
          <a:lstStyle/>
          <a:p>
            <a:endParaRPr/>
          </a:p>
        </p:txBody>
      </p:sp>
      <p:sp>
        <p:nvSpPr>
          <p:cNvPr id="14" name="object 14"/>
          <p:cNvSpPr/>
          <p:nvPr/>
        </p:nvSpPr>
        <p:spPr>
          <a:xfrm>
            <a:off x="3339084" y="4332732"/>
            <a:ext cx="1198245" cy="7620"/>
          </a:xfrm>
          <a:custGeom>
            <a:avLst/>
            <a:gdLst/>
            <a:ahLst/>
            <a:cxnLst/>
            <a:rect l="l" t="t" r="r" b="b"/>
            <a:pathLst>
              <a:path w="1198245" h="7620">
                <a:moveTo>
                  <a:pt x="0" y="0"/>
                </a:moveTo>
                <a:lnTo>
                  <a:pt x="1197686" y="7048"/>
                </a:lnTo>
              </a:path>
            </a:pathLst>
          </a:custGeom>
          <a:ln w="64008">
            <a:solidFill>
              <a:srgbClr val="0000FF"/>
            </a:solidFill>
          </a:ln>
        </p:spPr>
        <p:txBody>
          <a:bodyPr wrap="square" lIns="0" tIns="0" rIns="0" bIns="0" rtlCol="0"/>
          <a:lstStyle/>
          <a:p>
            <a:endParaRPr/>
          </a:p>
        </p:txBody>
      </p:sp>
      <p:sp>
        <p:nvSpPr>
          <p:cNvPr id="15" name="object 15"/>
          <p:cNvSpPr/>
          <p:nvPr/>
        </p:nvSpPr>
        <p:spPr>
          <a:xfrm>
            <a:off x="5602223" y="2726435"/>
            <a:ext cx="1573530" cy="0"/>
          </a:xfrm>
          <a:custGeom>
            <a:avLst/>
            <a:gdLst/>
            <a:ahLst/>
            <a:cxnLst/>
            <a:rect l="l" t="t" r="r" b="b"/>
            <a:pathLst>
              <a:path w="1573529">
                <a:moveTo>
                  <a:pt x="0" y="0"/>
                </a:moveTo>
                <a:lnTo>
                  <a:pt x="1573250" y="0"/>
                </a:lnTo>
              </a:path>
            </a:pathLst>
          </a:custGeom>
          <a:ln w="64008">
            <a:solidFill>
              <a:srgbClr val="0000FF"/>
            </a:solidFill>
          </a:ln>
        </p:spPr>
        <p:txBody>
          <a:bodyPr wrap="square" lIns="0" tIns="0" rIns="0" bIns="0" rtlCol="0"/>
          <a:lstStyle/>
          <a:p>
            <a:endParaRPr/>
          </a:p>
        </p:txBody>
      </p:sp>
      <p:sp>
        <p:nvSpPr>
          <p:cNvPr id="16" name="object 16"/>
          <p:cNvSpPr/>
          <p:nvPr/>
        </p:nvSpPr>
        <p:spPr>
          <a:xfrm>
            <a:off x="4506467" y="2723393"/>
            <a:ext cx="1096645" cy="1648460"/>
          </a:xfrm>
          <a:custGeom>
            <a:avLst/>
            <a:gdLst/>
            <a:ahLst/>
            <a:cxnLst/>
            <a:rect l="l" t="t" r="r" b="b"/>
            <a:pathLst>
              <a:path w="1096645" h="1648460">
                <a:moveTo>
                  <a:pt x="0" y="1647863"/>
                </a:moveTo>
                <a:lnTo>
                  <a:pt x="1096149" y="0"/>
                </a:lnTo>
              </a:path>
            </a:pathLst>
          </a:custGeom>
          <a:ln w="64008">
            <a:solidFill>
              <a:srgbClr val="0000FF"/>
            </a:solidFill>
          </a:ln>
        </p:spPr>
        <p:txBody>
          <a:bodyPr wrap="square" lIns="0" tIns="0" rIns="0" bIns="0" rtlCol="0"/>
          <a:lstStyle/>
          <a:p>
            <a:endParaRPr/>
          </a:p>
        </p:txBody>
      </p:sp>
      <p:sp>
        <p:nvSpPr>
          <p:cNvPr id="17" name="object 17"/>
          <p:cNvSpPr txBox="1"/>
          <p:nvPr/>
        </p:nvSpPr>
        <p:spPr>
          <a:xfrm>
            <a:off x="2627392" y="4118411"/>
            <a:ext cx="66040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12%</a:t>
            </a:r>
            <a:endParaRPr sz="2000">
              <a:latin typeface="メイリオ"/>
              <a:cs typeface="メイリオ"/>
            </a:endParaRPr>
          </a:p>
        </p:txBody>
      </p:sp>
      <p:sp>
        <p:nvSpPr>
          <p:cNvPr id="18" name="object 18"/>
          <p:cNvSpPr txBox="1"/>
          <p:nvPr/>
        </p:nvSpPr>
        <p:spPr>
          <a:xfrm>
            <a:off x="3058560" y="4454296"/>
            <a:ext cx="177800" cy="787400"/>
          </a:xfrm>
          <a:prstGeom prst="rect">
            <a:avLst/>
          </a:prstGeom>
        </p:spPr>
        <p:txBody>
          <a:bodyPr vert="eaVert" wrap="square" lIns="0" tIns="0" rIns="0" bIns="0" rtlCol="0">
            <a:spAutoFit/>
          </a:bodyPr>
          <a:lstStyle/>
          <a:p>
            <a:pPr marL="12700">
              <a:lnSpc>
                <a:spcPct val="65000"/>
              </a:lnSpc>
            </a:pPr>
            <a:r>
              <a:rPr sz="1200" dirty="0">
                <a:latin typeface="メイリオ"/>
                <a:cs typeface="メイリオ"/>
              </a:rPr>
              <a:t>（控除率）</a:t>
            </a:r>
            <a:endParaRPr sz="1200">
              <a:latin typeface="メイリオ"/>
              <a:cs typeface="メイリオ"/>
            </a:endParaRPr>
          </a:p>
        </p:txBody>
      </p:sp>
      <p:sp>
        <p:nvSpPr>
          <p:cNvPr id="19" name="object 19"/>
          <p:cNvSpPr/>
          <p:nvPr/>
        </p:nvSpPr>
        <p:spPr>
          <a:xfrm>
            <a:off x="5644134" y="2733294"/>
            <a:ext cx="0" cy="3525520"/>
          </a:xfrm>
          <a:custGeom>
            <a:avLst/>
            <a:gdLst/>
            <a:ahLst/>
            <a:cxnLst/>
            <a:rect l="l" t="t" r="r" b="b"/>
            <a:pathLst>
              <a:path h="3525520">
                <a:moveTo>
                  <a:pt x="0" y="0"/>
                </a:moveTo>
                <a:lnTo>
                  <a:pt x="0" y="3525329"/>
                </a:lnTo>
              </a:path>
            </a:pathLst>
          </a:custGeom>
          <a:ln w="25908">
            <a:solidFill>
              <a:srgbClr val="808080"/>
            </a:solidFill>
            <a:prstDash val="sysDash"/>
          </a:ln>
        </p:spPr>
        <p:txBody>
          <a:bodyPr wrap="square" lIns="0" tIns="0" rIns="0" bIns="0" rtlCol="0"/>
          <a:lstStyle/>
          <a:p>
            <a:endParaRPr/>
          </a:p>
        </p:txBody>
      </p:sp>
      <p:sp>
        <p:nvSpPr>
          <p:cNvPr id="20" name="object 20"/>
          <p:cNvSpPr/>
          <p:nvPr/>
        </p:nvSpPr>
        <p:spPr>
          <a:xfrm>
            <a:off x="272795" y="2264664"/>
            <a:ext cx="1495425" cy="399415"/>
          </a:xfrm>
          <a:custGeom>
            <a:avLst/>
            <a:gdLst/>
            <a:ahLst/>
            <a:cxnLst/>
            <a:rect l="l" t="t" r="r" b="b"/>
            <a:pathLst>
              <a:path w="1495425" h="399414">
                <a:moveTo>
                  <a:pt x="0" y="0"/>
                </a:moveTo>
                <a:lnTo>
                  <a:pt x="1495043" y="0"/>
                </a:lnTo>
                <a:lnTo>
                  <a:pt x="1495043" y="399288"/>
                </a:lnTo>
                <a:lnTo>
                  <a:pt x="0" y="399288"/>
                </a:lnTo>
                <a:lnTo>
                  <a:pt x="0" y="0"/>
                </a:lnTo>
                <a:close/>
              </a:path>
            </a:pathLst>
          </a:custGeom>
          <a:solidFill>
            <a:srgbClr val="8EB4E3"/>
          </a:solidFill>
        </p:spPr>
        <p:txBody>
          <a:bodyPr wrap="square" lIns="0" tIns="0" rIns="0" bIns="0" rtlCol="0"/>
          <a:lstStyle/>
          <a:p>
            <a:endParaRPr/>
          </a:p>
        </p:txBody>
      </p:sp>
      <p:sp>
        <p:nvSpPr>
          <p:cNvPr id="21" name="object 21"/>
          <p:cNvSpPr/>
          <p:nvPr/>
        </p:nvSpPr>
        <p:spPr>
          <a:xfrm>
            <a:off x="7229856" y="2709672"/>
            <a:ext cx="2644140" cy="1602105"/>
          </a:xfrm>
          <a:custGeom>
            <a:avLst/>
            <a:gdLst/>
            <a:ahLst/>
            <a:cxnLst/>
            <a:rect l="l" t="t" r="r" b="b"/>
            <a:pathLst>
              <a:path w="2644140" h="1602104">
                <a:moveTo>
                  <a:pt x="0" y="0"/>
                </a:moveTo>
                <a:lnTo>
                  <a:pt x="2644140" y="0"/>
                </a:lnTo>
                <a:lnTo>
                  <a:pt x="2644140" y="1601724"/>
                </a:lnTo>
                <a:lnTo>
                  <a:pt x="0" y="1601724"/>
                </a:lnTo>
                <a:lnTo>
                  <a:pt x="0" y="0"/>
                </a:lnTo>
                <a:close/>
              </a:path>
            </a:pathLst>
          </a:custGeom>
          <a:solidFill>
            <a:srgbClr val="CCFFFF"/>
          </a:solidFill>
        </p:spPr>
        <p:txBody>
          <a:bodyPr wrap="square" lIns="0" tIns="0" rIns="0" bIns="0" rtlCol="0"/>
          <a:lstStyle/>
          <a:p>
            <a:endParaRPr/>
          </a:p>
        </p:txBody>
      </p:sp>
      <p:sp>
        <p:nvSpPr>
          <p:cNvPr id="22" name="object 22"/>
          <p:cNvSpPr/>
          <p:nvPr/>
        </p:nvSpPr>
        <p:spPr>
          <a:xfrm>
            <a:off x="7284719" y="4308347"/>
            <a:ext cx="725805" cy="1833880"/>
          </a:xfrm>
          <a:custGeom>
            <a:avLst/>
            <a:gdLst/>
            <a:ahLst/>
            <a:cxnLst/>
            <a:rect l="l" t="t" r="r" b="b"/>
            <a:pathLst>
              <a:path w="725804" h="1833879">
                <a:moveTo>
                  <a:pt x="544068" y="362712"/>
                </a:moveTo>
                <a:lnTo>
                  <a:pt x="181356" y="362712"/>
                </a:lnTo>
                <a:lnTo>
                  <a:pt x="181356" y="1833372"/>
                </a:lnTo>
                <a:lnTo>
                  <a:pt x="544068" y="1833372"/>
                </a:lnTo>
                <a:lnTo>
                  <a:pt x="544068" y="362712"/>
                </a:lnTo>
                <a:close/>
              </a:path>
              <a:path w="725804" h="1833879">
                <a:moveTo>
                  <a:pt x="362712" y="0"/>
                </a:moveTo>
                <a:lnTo>
                  <a:pt x="0" y="362712"/>
                </a:lnTo>
                <a:lnTo>
                  <a:pt x="725424" y="362712"/>
                </a:lnTo>
                <a:lnTo>
                  <a:pt x="362712" y="0"/>
                </a:lnTo>
                <a:close/>
              </a:path>
            </a:pathLst>
          </a:custGeom>
          <a:solidFill>
            <a:srgbClr val="A0C84D"/>
          </a:solidFill>
        </p:spPr>
        <p:txBody>
          <a:bodyPr wrap="square" lIns="0" tIns="0" rIns="0" bIns="0" rtlCol="0"/>
          <a:lstStyle/>
          <a:p>
            <a:endParaRPr/>
          </a:p>
        </p:txBody>
      </p:sp>
      <p:sp>
        <p:nvSpPr>
          <p:cNvPr id="23" name="object 23"/>
          <p:cNvSpPr txBox="1"/>
          <p:nvPr/>
        </p:nvSpPr>
        <p:spPr>
          <a:xfrm>
            <a:off x="7326576" y="5082980"/>
            <a:ext cx="647700" cy="330835"/>
          </a:xfrm>
          <a:prstGeom prst="rect">
            <a:avLst/>
          </a:prstGeom>
        </p:spPr>
        <p:txBody>
          <a:bodyPr vert="horz" wrap="square" lIns="0" tIns="12700" rIns="0" bIns="0" rtlCol="0">
            <a:spAutoFit/>
          </a:bodyPr>
          <a:lstStyle/>
          <a:p>
            <a:pPr>
              <a:lnSpc>
                <a:spcPct val="100000"/>
              </a:lnSpc>
              <a:spcBef>
                <a:spcPts val="100"/>
              </a:spcBef>
            </a:pPr>
            <a:r>
              <a:rPr sz="2000" b="1" dirty="0">
                <a:latin typeface="メイリオ"/>
                <a:cs typeface="メイリオ"/>
              </a:rPr>
              <a:t>25%</a:t>
            </a:r>
            <a:endParaRPr sz="2000">
              <a:latin typeface="メイリオ"/>
              <a:cs typeface="メイリオ"/>
            </a:endParaRPr>
          </a:p>
        </p:txBody>
      </p:sp>
      <p:sp>
        <p:nvSpPr>
          <p:cNvPr id="24" name="object 24"/>
          <p:cNvSpPr/>
          <p:nvPr/>
        </p:nvSpPr>
        <p:spPr>
          <a:xfrm>
            <a:off x="7280147" y="2709668"/>
            <a:ext cx="730250" cy="1565275"/>
          </a:xfrm>
          <a:custGeom>
            <a:avLst/>
            <a:gdLst/>
            <a:ahLst/>
            <a:cxnLst/>
            <a:rect l="l" t="t" r="r" b="b"/>
            <a:pathLst>
              <a:path w="730250" h="1565275">
                <a:moveTo>
                  <a:pt x="554799" y="354876"/>
                </a:moveTo>
                <a:lnTo>
                  <a:pt x="175196" y="354876"/>
                </a:lnTo>
                <a:lnTo>
                  <a:pt x="175196" y="1565147"/>
                </a:lnTo>
                <a:lnTo>
                  <a:pt x="554799" y="1565147"/>
                </a:lnTo>
                <a:lnTo>
                  <a:pt x="554799" y="354876"/>
                </a:lnTo>
                <a:close/>
              </a:path>
              <a:path w="730250" h="1565275">
                <a:moveTo>
                  <a:pt x="364998" y="0"/>
                </a:moveTo>
                <a:lnTo>
                  <a:pt x="0" y="354876"/>
                </a:lnTo>
                <a:lnTo>
                  <a:pt x="729996" y="354876"/>
                </a:lnTo>
                <a:lnTo>
                  <a:pt x="364998" y="0"/>
                </a:lnTo>
                <a:close/>
              </a:path>
            </a:pathLst>
          </a:custGeom>
          <a:solidFill>
            <a:srgbClr val="A0C84D"/>
          </a:solidFill>
        </p:spPr>
        <p:txBody>
          <a:bodyPr wrap="square" lIns="0" tIns="0" rIns="0" bIns="0" rtlCol="0"/>
          <a:lstStyle/>
          <a:p>
            <a:endParaRPr/>
          </a:p>
        </p:txBody>
      </p:sp>
      <p:sp>
        <p:nvSpPr>
          <p:cNvPr id="25" name="object 25"/>
          <p:cNvSpPr txBox="1"/>
          <p:nvPr/>
        </p:nvSpPr>
        <p:spPr>
          <a:xfrm>
            <a:off x="7311511" y="3281818"/>
            <a:ext cx="66040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メイリオ"/>
                <a:cs typeface="メイリオ"/>
              </a:rPr>
              <a:t>10%</a:t>
            </a:r>
            <a:endParaRPr sz="2000">
              <a:latin typeface="メイリオ"/>
              <a:cs typeface="メイリオ"/>
            </a:endParaRPr>
          </a:p>
        </p:txBody>
      </p:sp>
      <p:sp>
        <p:nvSpPr>
          <p:cNvPr id="26" name="object 26"/>
          <p:cNvSpPr txBox="1"/>
          <p:nvPr/>
        </p:nvSpPr>
        <p:spPr>
          <a:xfrm>
            <a:off x="272795" y="2376536"/>
            <a:ext cx="8781415" cy="259686"/>
          </a:xfrm>
          <a:prstGeom prst="rect">
            <a:avLst/>
          </a:prstGeom>
        </p:spPr>
        <p:txBody>
          <a:bodyPr vert="horz" wrap="square" lIns="0" tIns="13335" rIns="0" bIns="0" rtlCol="0">
            <a:spAutoFit/>
          </a:bodyPr>
          <a:lstStyle/>
          <a:p>
            <a:pPr marL="110489">
              <a:lnSpc>
                <a:spcPct val="100000"/>
              </a:lnSpc>
              <a:spcBef>
                <a:spcPts val="105"/>
              </a:spcBef>
              <a:tabLst>
                <a:tab pos="7129780" algn="l"/>
              </a:tabLst>
            </a:pPr>
            <a:r>
              <a:rPr sz="1600" b="1" dirty="0">
                <a:latin typeface="メイリオ"/>
                <a:cs typeface="メイリオ"/>
              </a:rPr>
              <a:t>【控除率】	【控除上限】</a:t>
            </a:r>
            <a:endParaRPr sz="1600" dirty="0">
              <a:latin typeface="メイリオ"/>
              <a:cs typeface="メイリオ"/>
            </a:endParaRPr>
          </a:p>
        </p:txBody>
      </p:sp>
      <p:sp>
        <p:nvSpPr>
          <p:cNvPr id="27" name="object 27"/>
          <p:cNvSpPr txBox="1"/>
          <p:nvPr/>
        </p:nvSpPr>
        <p:spPr>
          <a:xfrm>
            <a:off x="731419" y="2770692"/>
            <a:ext cx="1297940" cy="505908"/>
          </a:xfrm>
          <a:prstGeom prst="rect">
            <a:avLst/>
          </a:prstGeom>
        </p:spPr>
        <p:txBody>
          <a:bodyPr vert="horz" wrap="square" lIns="0" tIns="13335" rIns="0" bIns="0" rtlCol="0">
            <a:spAutoFit/>
          </a:bodyPr>
          <a:lstStyle/>
          <a:p>
            <a:pPr marL="12700">
              <a:lnSpc>
                <a:spcPct val="100000"/>
              </a:lnSpc>
              <a:spcBef>
                <a:spcPts val="105"/>
              </a:spcBef>
            </a:pPr>
            <a:r>
              <a:rPr sz="1600" dirty="0">
                <a:latin typeface="メイリオ"/>
                <a:cs typeface="メイリオ"/>
              </a:rPr>
              <a:t>上乗せ措置</a:t>
            </a:r>
          </a:p>
          <a:p>
            <a:pPr marL="12700">
              <a:lnSpc>
                <a:spcPct val="100000"/>
              </a:lnSpc>
            </a:pPr>
            <a:r>
              <a:rPr sz="1600" spc="-5" dirty="0">
                <a:latin typeface="メイリオ"/>
                <a:cs typeface="メイリオ"/>
              </a:rPr>
              <a:t>(</a:t>
            </a:r>
            <a:r>
              <a:rPr sz="1600" dirty="0">
                <a:latin typeface="メイリオ"/>
                <a:cs typeface="メイリオ"/>
              </a:rPr>
              <a:t>時限措置)</a:t>
            </a:r>
          </a:p>
        </p:txBody>
      </p:sp>
      <p:sp>
        <p:nvSpPr>
          <p:cNvPr id="28" name="object 28"/>
          <p:cNvSpPr txBox="1"/>
          <p:nvPr/>
        </p:nvSpPr>
        <p:spPr>
          <a:xfrm>
            <a:off x="738545" y="5550158"/>
            <a:ext cx="1266825" cy="505267"/>
          </a:xfrm>
          <a:prstGeom prst="rect">
            <a:avLst/>
          </a:prstGeom>
        </p:spPr>
        <p:txBody>
          <a:bodyPr vert="horz" wrap="square" lIns="0" tIns="12700" rIns="0" bIns="0" rtlCol="0">
            <a:spAutoFit/>
          </a:bodyPr>
          <a:lstStyle/>
          <a:p>
            <a:pPr marL="12700">
              <a:lnSpc>
                <a:spcPct val="100000"/>
              </a:lnSpc>
              <a:spcBef>
                <a:spcPts val="100"/>
              </a:spcBef>
            </a:pPr>
            <a:r>
              <a:rPr sz="1600" dirty="0">
                <a:latin typeface="メイリオ"/>
                <a:cs typeface="メイリオ"/>
              </a:rPr>
              <a:t>本体</a:t>
            </a:r>
          </a:p>
          <a:p>
            <a:pPr marL="12700">
              <a:lnSpc>
                <a:spcPct val="100000"/>
              </a:lnSpc>
              <a:spcBef>
                <a:spcPts val="5"/>
              </a:spcBef>
            </a:pPr>
            <a:r>
              <a:rPr sz="1600" spc="-5" dirty="0">
                <a:latin typeface="メイリオ"/>
                <a:cs typeface="メイリオ"/>
              </a:rPr>
              <a:t>(</a:t>
            </a:r>
            <a:r>
              <a:rPr sz="1600" dirty="0">
                <a:latin typeface="メイリオ"/>
                <a:cs typeface="メイリオ"/>
              </a:rPr>
              <a:t>恒久措置)</a:t>
            </a:r>
          </a:p>
        </p:txBody>
      </p:sp>
      <p:sp>
        <p:nvSpPr>
          <p:cNvPr id="29" name="object 29"/>
          <p:cNvSpPr/>
          <p:nvPr/>
        </p:nvSpPr>
        <p:spPr>
          <a:xfrm>
            <a:off x="278891" y="3418332"/>
            <a:ext cx="2364105" cy="2036445"/>
          </a:xfrm>
          <a:custGeom>
            <a:avLst/>
            <a:gdLst/>
            <a:ahLst/>
            <a:cxnLst/>
            <a:rect l="l" t="t" r="r" b="b"/>
            <a:pathLst>
              <a:path w="2364105" h="2036445">
                <a:moveTo>
                  <a:pt x="0" y="0"/>
                </a:moveTo>
                <a:lnTo>
                  <a:pt x="2363724" y="0"/>
                </a:lnTo>
                <a:lnTo>
                  <a:pt x="2363724" y="2036064"/>
                </a:lnTo>
                <a:lnTo>
                  <a:pt x="0" y="2036064"/>
                </a:lnTo>
                <a:lnTo>
                  <a:pt x="0" y="0"/>
                </a:lnTo>
                <a:close/>
              </a:path>
            </a:pathLst>
          </a:custGeom>
          <a:solidFill>
            <a:srgbClr val="FFFFFF"/>
          </a:solidFill>
        </p:spPr>
        <p:txBody>
          <a:bodyPr wrap="square" lIns="0" tIns="0" rIns="0" bIns="0" rtlCol="0"/>
          <a:lstStyle/>
          <a:p>
            <a:endParaRPr/>
          </a:p>
        </p:txBody>
      </p:sp>
      <p:sp>
        <p:nvSpPr>
          <p:cNvPr id="30" name="object 30"/>
          <p:cNvSpPr txBox="1"/>
          <p:nvPr/>
        </p:nvSpPr>
        <p:spPr>
          <a:xfrm>
            <a:off x="278891" y="3418332"/>
            <a:ext cx="2364105" cy="2036445"/>
          </a:xfrm>
          <a:prstGeom prst="rect">
            <a:avLst/>
          </a:prstGeom>
          <a:ln w="9144">
            <a:solidFill>
              <a:srgbClr val="000000"/>
            </a:solidFill>
          </a:ln>
        </p:spPr>
        <p:txBody>
          <a:bodyPr vert="horz" wrap="square" lIns="0" tIns="635" rIns="0" bIns="0" rtlCol="0">
            <a:spAutoFit/>
          </a:bodyPr>
          <a:lstStyle/>
          <a:p>
            <a:pPr marL="90805">
              <a:lnSpc>
                <a:spcPct val="100000"/>
              </a:lnSpc>
              <a:spcBef>
                <a:spcPts val="5"/>
              </a:spcBef>
            </a:pPr>
            <a:r>
              <a:rPr sz="1400" dirty="0">
                <a:latin typeface="メイリオ"/>
                <a:cs typeface="メイリオ"/>
              </a:rPr>
              <a:t>試験研究費の増加に応</a:t>
            </a:r>
            <a:r>
              <a:rPr sz="1400" spc="-15" dirty="0">
                <a:latin typeface="メイリオ"/>
                <a:cs typeface="メイリオ"/>
              </a:rPr>
              <a:t>じ</a:t>
            </a:r>
            <a:r>
              <a:rPr sz="1400" dirty="0">
                <a:latin typeface="メイリオ"/>
                <a:cs typeface="メイリオ"/>
              </a:rPr>
              <a:t>て</a:t>
            </a:r>
          </a:p>
          <a:p>
            <a:pPr marL="90805">
              <a:lnSpc>
                <a:spcPct val="100000"/>
              </a:lnSpc>
            </a:pPr>
            <a:r>
              <a:rPr sz="1400" dirty="0">
                <a:latin typeface="メイリオ"/>
                <a:cs typeface="メイリオ"/>
              </a:rPr>
              <a:t>12～17％を控除</a:t>
            </a:r>
          </a:p>
          <a:p>
            <a:pPr marL="328295" marR="82550" indent="-238125">
              <a:lnSpc>
                <a:spcPct val="100000"/>
              </a:lnSpc>
            </a:pPr>
            <a:r>
              <a:rPr sz="1400" u="sng" dirty="0">
                <a:uFill>
                  <a:solidFill>
                    <a:srgbClr val="000000"/>
                  </a:solidFill>
                </a:uFill>
                <a:latin typeface="メイリオ"/>
                <a:cs typeface="メイリオ"/>
              </a:rPr>
              <a:t>→控除率12％超の部分</a:t>
            </a:r>
            <a:r>
              <a:rPr sz="1400" u="sng" spc="-15" dirty="0">
                <a:uFill>
                  <a:solidFill>
                    <a:srgbClr val="000000"/>
                  </a:solidFill>
                </a:uFill>
                <a:latin typeface="メイリオ"/>
                <a:cs typeface="メイリオ"/>
              </a:rPr>
              <a:t>は</a:t>
            </a:r>
            <a:r>
              <a:rPr sz="1400" u="sng" dirty="0">
                <a:uFill>
                  <a:solidFill>
                    <a:srgbClr val="000000"/>
                  </a:solidFill>
                </a:uFill>
                <a:latin typeface="メイリオ"/>
                <a:cs typeface="メイリオ"/>
              </a:rPr>
              <a:t>時 限措置</a:t>
            </a:r>
            <a:endParaRPr sz="1400" dirty="0">
              <a:latin typeface="メイリオ"/>
              <a:cs typeface="メイリオ"/>
            </a:endParaRPr>
          </a:p>
          <a:p>
            <a:pPr marL="90805">
              <a:lnSpc>
                <a:spcPct val="100000"/>
              </a:lnSpc>
            </a:pPr>
            <a:r>
              <a:rPr sz="1400" spc="-5" dirty="0">
                <a:latin typeface="メイリオ"/>
                <a:cs typeface="メイリオ"/>
              </a:rPr>
              <a:t>(</a:t>
            </a:r>
            <a:r>
              <a:rPr sz="1400" dirty="0">
                <a:latin typeface="メイリオ"/>
                <a:cs typeface="メイリオ"/>
              </a:rPr>
              <a:t>大企業の場合は6～14％)</a:t>
            </a:r>
          </a:p>
          <a:p>
            <a:pPr marL="90805">
              <a:lnSpc>
                <a:spcPct val="100000"/>
              </a:lnSpc>
              <a:spcBef>
                <a:spcPts val="35"/>
              </a:spcBef>
            </a:pPr>
            <a:r>
              <a:rPr sz="1200" dirty="0">
                <a:latin typeface="メイリオ"/>
                <a:cs typeface="メイリオ"/>
              </a:rPr>
              <a:t>※【新設】</a:t>
            </a:r>
          </a:p>
          <a:p>
            <a:pPr marL="90805" marR="94615">
              <a:lnSpc>
                <a:spcPct val="100000"/>
              </a:lnSpc>
            </a:pPr>
            <a:r>
              <a:rPr sz="1200" dirty="0">
                <a:latin typeface="メイリオ"/>
                <a:cs typeface="メイリオ"/>
              </a:rPr>
              <a:t>売上高試験研究費割合</a:t>
            </a:r>
            <a:r>
              <a:rPr sz="1200" spc="-5" dirty="0">
                <a:latin typeface="メイリオ"/>
                <a:cs typeface="メイリオ"/>
              </a:rPr>
              <a:t>10</a:t>
            </a:r>
            <a:r>
              <a:rPr sz="1200" dirty="0">
                <a:latin typeface="メイリオ"/>
                <a:cs typeface="メイリオ"/>
              </a:rPr>
              <a:t>％超の 場合は、控除率を上乗せ(上限 </a:t>
            </a:r>
            <a:r>
              <a:rPr sz="1200" spc="-5" dirty="0">
                <a:latin typeface="メイリオ"/>
                <a:cs typeface="メイリオ"/>
              </a:rPr>
              <a:t>17％)</a:t>
            </a:r>
            <a:endParaRPr sz="1200" dirty="0">
              <a:latin typeface="メイリオ"/>
              <a:cs typeface="メイリオ"/>
            </a:endParaRPr>
          </a:p>
          <a:p>
            <a:pPr marL="90805">
              <a:lnSpc>
                <a:spcPct val="100000"/>
              </a:lnSpc>
            </a:pPr>
            <a:r>
              <a:rPr sz="1200" dirty="0">
                <a:latin typeface="メイリオ"/>
                <a:cs typeface="メイリオ"/>
              </a:rPr>
              <a:t>（時限措置）</a:t>
            </a:r>
          </a:p>
        </p:txBody>
      </p:sp>
      <p:sp>
        <p:nvSpPr>
          <p:cNvPr id="31" name="object 31"/>
          <p:cNvSpPr/>
          <p:nvPr/>
        </p:nvSpPr>
        <p:spPr>
          <a:xfrm>
            <a:off x="7978140" y="3031235"/>
            <a:ext cx="1871980" cy="954405"/>
          </a:xfrm>
          <a:custGeom>
            <a:avLst/>
            <a:gdLst/>
            <a:ahLst/>
            <a:cxnLst/>
            <a:rect l="l" t="t" r="r" b="b"/>
            <a:pathLst>
              <a:path w="1871979" h="954404">
                <a:moveTo>
                  <a:pt x="0" y="0"/>
                </a:moveTo>
                <a:lnTo>
                  <a:pt x="1871472" y="0"/>
                </a:lnTo>
                <a:lnTo>
                  <a:pt x="1871472" y="954024"/>
                </a:lnTo>
                <a:lnTo>
                  <a:pt x="0" y="954024"/>
                </a:lnTo>
                <a:lnTo>
                  <a:pt x="0" y="0"/>
                </a:lnTo>
                <a:close/>
              </a:path>
            </a:pathLst>
          </a:custGeom>
          <a:solidFill>
            <a:srgbClr val="FFFFFF"/>
          </a:solidFill>
        </p:spPr>
        <p:txBody>
          <a:bodyPr wrap="square" lIns="0" tIns="0" rIns="0" bIns="0" rtlCol="0"/>
          <a:lstStyle/>
          <a:p>
            <a:endParaRPr/>
          </a:p>
        </p:txBody>
      </p:sp>
      <p:sp>
        <p:nvSpPr>
          <p:cNvPr id="32" name="object 32"/>
          <p:cNvSpPr txBox="1"/>
          <p:nvPr/>
        </p:nvSpPr>
        <p:spPr>
          <a:xfrm>
            <a:off x="7978140" y="3031235"/>
            <a:ext cx="1871980" cy="881010"/>
          </a:xfrm>
          <a:prstGeom prst="rect">
            <a:avLst/>
          </a:prstGeom>
          <a:ln w="9144">
            <a:solidFill>
              <a:srgbClr val="000000"/>
            </a:solidFill>
          </a:ln>
        </p:spPr>
        <p:txBody>
          <a:bodyPr vert="horz" wrap="square" lIns="0" tIns="19050" rIns="0" bIns="0" rtlCol="0">
            <a:spAutoFit/>
          </a:bodyPr>
          <a:lstStyle/>
          <a:p>
            <a:pPr marL="90170" marR="61594">
              <a:lnSpc>
                <a:spcPct val="100000"/>
              </a:lnSpc>
              <a:spcBef>
                <a:spcPts val="150"/>
              </a:spcBef>
            </a:pPr>
            <a:r>
              <a:rPr sz="1400" u="sng" dirty="0">
                <a:uFill>
                  <a:solidFill>
                    <a:srgbClr val="000000"/>
                  </a:solidFill>
                </a:uFill>
                <a:latin typeface="メイリオ"/>
                <a:cs typeface="メイリオ"/>
              </a:rPr>
              <a:t>試験研究費増加割合 が</a:t>
            </a:r>
            <a:r>
              <a:rPr sz="1400" u="sng" spc="-740" dirty="0">
                <a:uFill>
                  <a:solidFill>
                    <a:srgbClr val="000000"/>
                  </a:solidFill>
                </a:uFill>
                <a:latin typeface="メイリオ"/>
                <a:cs typeface="メイリオ"/>
              </a:rPr>
              <a:t>8</a:t>
            </a:r>
            <a:r>
              <a:rPr sz="1400" u="sng" spc="-740" dirty="0" smtClean="0">
                <a:uFill>
                  <a:solidFill>
                    <a:srgbClr val="000000"/>
                  </a:solidFill>
                </a:uFill>
                <a:latin typeface="メイリオ"/>
                <a:cs typeface="メイリオ"/>
              </a:rPr>
              <a:t>％</a:t>
            </a:r>
            <a:r>
              <a:rPr lang="ja-JP" altLang="en-US" sz="1400" u="sng" spc="-740" dirty="0" smtClean="0">
                <a:uFill>
                  <a:solidFill>
                    <a:srgbClr val="000000"/>
                  </a:solidFill>
                </a:uFill>
                <a:latin typeface="メイリオ"/>
                <a:cs typeface="メイリオ"/>
              </a:rPr>
              <a:t>　　　　　</a:t>
            </a:r>
            <a:r>
              <a:rPr sz="1400" u="sng" dirty="0" smtClean="0">
                <a:uFill>
                  <a:solidFill>
                    <a:srgbClr val="000000"/>
                  </a:solidFill>
                </a:uFill>
                <a:latin typeface="メイリオ"/>
                <a:cs typeface="メイリオ"/>
              </a:rPr>
              <a:t>を</a:t>
            </a:r>
            <a:r>
              <a:rPr sz="1400" u="sng" spc="-15" dirty="0" smtClean="0">
                <a:uFill>
                  <a:solidFill>
                    <a:srgbClr val="000000"/>
                  </a:solidFill>
                </a:uFill>
                <a:latin typeface="メイリオ"/>
                <a:cs typeface="メイリオ"/>
              </a:rPr>
              <a:t>超</a:t>
            </a:r>
            <a:r>
              <a:rPr sz="1400" u="sng" dirty="0" smtClean="0">
                <a:uFill>
                  <a:solidFill>
                    <a:srgbClr val="000000"/>
                  </a:solidFill>
                </a:uFill>
                <a:latin typeface="メイリオ"/>
                <a:cs typeface="メイリオ"/>
              </a:rPr>
              <a:t>えた</a:t>
            </a:r>
            <a:r>
              <a:rPr sz="1400" u="sng" spc="-15" dirty="0" smtClean="0">
                <a:uFill>
                  <a:solidFill>
                    <a:srgbClr val="000000"/>
                  </a:solidFill>
                </a:uFill>
                <a:latin typeface="メイリオ"/>
                <a:cs typeface="メイリオ"/>
              </a:rPr>
              <a:t>場合</a:t>
            </a:r>
            <a:r>
              <a:rPr sz="1400" u="sng" dirty="0">
                <a:uFill>
                  <a:solidFill>
                    <a:srgbClr val="000000"/>
                  </a:solidFill>
                </a:uFill>
                <a:latin typeface="メイリオ"/>
                <a:cs typeface="メイリオ"/>
              </a:rPr>
              <a:t>、</a:t>
            </a:r>
            <a:r>
              <a:rPr sz="1400" u="sng" dirty="0" smtClean="0">
                <a:uFill>
                  <a:solidFill>
                    <a:srgbClr val="000000"/>
                  </a:solidFill>
                </a:uFill>
                <a:latin typeface="メイリオ"/>
                <a:cs typeface="メイリオ"/>
              </a:rPr>
              <a:t>控除上限を</a:t>
            </a:r>
            <a:r>
              <a:rPr sz="1400" u="sng" dirty="0">
                <a:uFill>
                  <a:solidFill>
                    <a:srgbClr val="000000"/>
                  </a:solidFill>
                </a:uFill>
                <a:latin typeface="メイリオ"/>
                <a:cs typeface="メイリオ"/>
              </a:rPr>
              <a:t>10％</a:t>
            </a:r>
            <a:r>
              <a:rPr sz="1400" u="sng" dirty="0" smtClean="0">
                <a:uFill>
                  <a:solidFill>
                    <a:srgbClr val="000000"/>
                  </a:solidFill>
                </a:uFill>
                <a:latin typeface="メイリオ"/>
                <a:cs typeface="メイリオ"/>
              </a:rPr>
              <a:t>上乗せ（</a:t>
            </a:r>
            <a:r>
              <a:rPr sz="1400" u="sng" dirty="0">
                <a:uFill>
                  <a:solidFill>
                    <a:srgbClr val="000000"/>
                  </a:solidFill>
                </a:uFill>
                <a:latin typeface="メイリオ"/>
                <a:cs typeface="メイリオ"/>
              </a:rPr>
              <a:t>時限措置）</a:t>
            </a:r>
            <a:endParaRPr sz="1400" dirty="0">
              <a:latin typeface="メイリオ"/>
              <a:cs typeface="メイリオ"/>
            </a:endParaRPr>
          </a:p>
        </p:txBody>
      </p:sp>
      <p:sp>
        <p:nvSpPr>
          <p:cNvPr id="33" name="object 33"/>
          <p:cNvSpPr/>
          <p:nvPr/>
        </p:nvSpPr>
        <p:spPr>
          <a:xfrm>
            <a:off x="2747772" y="2979420"/>
            <a:ext cx="402590" cy="1211580"/>
          </a:xfrm>
          <a:custGeom>
            <a:avLst/>
            <a:gdLst/>
            <a:ahLst/>
            <a:cxnLst/>
            <a:rect l="l" t="t" r="r" b="b"/>
            <a:pathLst>
              <a:path w="402589" h="1211579">
                <a:moveTo>
                  <a:pt x="402336" y="1010411"/>
                </a:moveTo>
                <a:lnTo>
                  <a:pt x="0" y="1010411"/>
                </a:lnTo>
                <a:lnTo>
                  <a:pt x="201168" y="1211579"/>
                </a:lnTo>
                <a:lnTo>
                  <a:pt x="402336" y="1010411"/>
                </a:lnTo>
                <a:close/>
              </a:path>
              <a:path w="402589" h="1211579">
                <a:moveTo>
                  <a:pt x="301752" y="201167"/>
                </a:moveTo>
                <a:lnTo>
                  <a:pt x="100584" y="201167"/>
                </a:lnTo>
                <a:lnTo>
                  <a:pt x="100584" y="1010411"/>
                </a:lnTo>
                <a:lnTo>
                  <a:pt x="301752" y="1010411"/>
                </a:lnTo>
                <a:lnTo>
                  <a:pt x="301752" y="201167"/>
                </a:lnTo>
                <a:close/>
              </a:path>
              <a:path w="402589" h="1211579">
                <a:moveTo>
                  <a:pt x="201168" y="0"/>
                </a:moveTo>
                <a:lnTo>
                  <a:pt x="0" y="201167"/>
                </a:lnTo>
                <a:lnTo>
                  <a:pt x="402336" y="201167"/>
                </a:lnTo>
                <a:lnTo>
                  <a:pt x="201168" y="0"/>
                </a:lnTo>
                <a:close/>
              </a:path>
            </a:pathLst>
          </a:custGeom>
          <a:solidFill>
            <a:srgbClr val="9BBB59"/>
          </a:solidFill>
        </p:spPr>
        <p:txBody>
          <a:bodyPr wrap="square" lIns="0" tIns="0" rIns="0" bIns="0" rtlCol="0"/>
          <a:lstStyle/>
          <a:p>
            <a:endParaRPr/>
          </a:p>
        </p:txBody>
      </p:sp>
      <p:sp>
        <p:nvSpPr>
          <p:cNvPr id="34" name="object 34"/>
          <p:cNvSpPr txBox="1"/>
          <p:nvPr/>
        </p:nvSpPr>
        <p:spPr>
          <a:xfrm>
            <a:off x="359304" y="6395469"/>
            <a:ext cx="1549400" cy="39116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※控除率</a:t>
            </a:r>
            <a:endParaRPr sz="1200">
              <a:latin typeface="メイリオ"/>
              <a:cs typeface="メイリオ"/>
            </a:endParaRPr>
          </a:p>
          <a:p>
            <a:pPr marL="317500">
              <a:lnSpc>
                <a:spcPct val="100000"/>
              </a:lnSpc>
              <a:tabLst>
                <a:tab pos="621665" algn="l"/>
              </a:tabLst>
            </a:pPr>
            <a:r>
              <a:rPr sz="1200" dirty="0">
                <a:latin typeface="メイリオ"/>
                <a:cs typeface="メイリオ"/>
              </a:rPr>
              <a:t>＝	通常の控除率</a:t>
            </a:r>
            <a:endParaRPr sz="1200">
              <a:latin typeface="メイリオ"/>
              <a:cs typeface="メイリオ"/>
            </a:endParaRPr>
          </a:p>
        </p:txBody>
      </p:sp>
      <p:sp>
        <p:nvSpPr>
          <p:cNvPr id="35" name="object 35"/>
          <p:cNvSpPr txBox="1"/>
          <p:nvPr/>
        </p:nvSpPr>
        <p:spPr>
          <a:xfrm>
            <a:off x="2087520" y="6265553"/>
            <a:ext cx="4203065" cy="521334"/>
          </a:xfrm>
          <a:prstGeom prst="rect">
            <a:avLst/>
          </a:prstGeom>
        </p:spPr>
        <p:txBody>
          <a:bodyPr vert="horz" wrap="square" lIns="0" tIns="77470" rIns="0" bIns="0" rtlCol="0">
            <a:spAutoFit/>
          </a:bodyPr>
          <a:lstStyle/>
          <a:p>
            <a:pPr marL="2193925">
              <a:lnSpc>
                <a:spcPct val="100000"/>
              </a:lnSpc>
              <a:spcBef>
                <a:spcPts val="610"/>
              </a:spcBef>
              <a:tabLst>
                <a:tab pos="3207385" algn="l"/>
              </a:tabLst>
            </a:pPr>
            <a:r>
              <a:rPr sz="1200" spc="-5" dirty="0">
                <a:latin typeface="メイリオ"/>
                <a:cs typeface="メイリオ"/>
              </a:rPr>
              <a:t>8%</a:t>
            </a:r>
            <a:r>
              <a:rPr sz="1200" dirty="0">
                <a:latin typeface="メイリオ"/>
                <a:cs typeface="メイリオ"/>
              </a:rPr>
              <a:t>増加	約</a:t>
            </a:r>
            <a:r>
              <a:rPr sz="1200" spc="-5" dirty="0">
                <a:latin typeface="メイリオ"/>
                <a:cs typeface="メイリオ"/>
              </a:rPr>
              <a:t>25%</a:t>
            </a:r>
            <a:r>
              <a:rPr sz="1200" dirty="0">
                <a:latin typeface="メイリオ"/>
                <a:cs typeface="メイリオ"/>
              </a:rPr>
              <a:t>増加</a:t>
            </a:r>
            <a:endParaRPr sz="1200">
              <a:latin typeface="メイリオ"/>
              <a:cs typeface="メイリオ"/>
            </a:endParaRPr>
          </a:p>
          <a:p>
            <a:pPr marL="12700">
              <a:lnSpc>
                <a:spcPct val="100000"/>
              </a:lnSpc>
              <a:spcBef>
                <a:spcPts val="509"/>
              </a:spcBef>
              <a:tabLst>
                <a:tab pos="339725" algn="l"/>
              </a:tabLst>
            </a:pPr>
            <a:r>
              <a:rPr sz="1200" dirty="0">
                <a:latin typeface="メイリオ"/>
                <a:cs typeface="メイリオ"/>
              </a:rPr>
              <a:t>+	{(売上高試験研究費割合</a:t>
            </a:r>
            <a:r>
              <a:rPr sz="1200" spc="-5" dirty="0">
                <a:latin typeface="メイリオ"/>
                <a:cs typeface="メイリオ"/>
              </a:rPr>
              <a:t>－10%)×0.5} </a:t>
            </a:r>
            <a:r>
              <a:rPr sz="1200" dirty="0">
                <a:latin typeface="メイリオ"/>
                <a:cs typeface="メイリオ"/>
              </a:rPr>
              <a:t>×</a:t>
            </a:r>
            <a:r>
              <a:rPr sz="1200" spc="-30" dirty="0">
                <a:latin typeface="メイリオ"/>
                <a:cs typeface="メイリオ"/>
              </a:rPr>
              <a:t> </a:t>
            </a:r>
            <a:r>
              <a:rPr sz="1200" dirty="0">
                <a:latin typeface="メイリオ"/>
                <a:cs typeface="メイリオ"/>
              </a:rPr>
              <a:t>通常の控除率</a:t>
            </a:r>
            <a:endParaRPr sz="1200">
              <a:latin typeface="メイリオ"/>
              <a:cs typeface="メイリオ"/>
            </a:endParaRPr>
          </a:p>
        </p:txBody>
      </p:sp>
      <p:sp>
        <p:nvSpPr>
          <p:cNvPr id="36" name="object 36"/>
          <p:cNvSpPr/>
          <p:nvPr/>
        </p:nvSpPr>
        <p:spPr>
          <a:xfrm>
            <a:off x="115823" y="1792223"/>
            <a:ext cx="1455419" cy="470915"/>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262127" y="2169414"/>
            <a:ext cx="1161287" cy="151637"/>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262127" y="1787652"/>
            <a:ext cx="1161287" cy="43433"/>
          </a:xfrm>
          <a:prstGeom prst="rect">
            <a:avLst/>
          </a:prstGeom>
          <a:blipFill>
            <a:blip r:embed="rId4" cstate="print"/>
            <a:stretch>
              <a:fillRect/>
            </a:stretch>
          </a:blipFill>
        </p:spPr>
        <p:txBody>
          <a:bodyPr wrap="square" lIns="0" tIns="0" rIns="0" bIns="0" rtlCol="0"/>
          <a:lstStyle/>
          <a:p>
            <a:endParaRPr/>
          </a:p>
        </p:txBody>
      </p:sp>
      <p:sp>
        <p:nvSpPr>
          <p:cNvPr id="39" name="object 39"/>
          <p:cNvSpPr txBox="1"/>
          <p:nvPr/>
        </p:nvSpPr>
        <p:spPr>
          <a:xfrm>
            <a:off x="154686" y="1828800"/>
            <a:ext cx="1323340" cy="338455"/>
          </a:xfrm>
          <a:prstGeom prst="rect">
            <a:avLst/>
          </a:prstGeom>
          <a:ln w="25907">
            <a:solidFill>
              <a:srgbClr val="254061"/>
            </a:solidFill>
          </a:ln>
        </p:spPr>
        <p:txBody>
          <a:bodyPr vert="horz" wrap="square" lIns="0" tIns="13335" rIns="0" bIns="0" rtlCol="0">
            <a:spAutoFit/>
          </a:bodyPr>
          <a:lstStyle/>
          <a:p>
            <a:pPr marL="255270">
              <a:lnSpc>
                <a:spcPct val="100000"/>
              </a:lnSpc>
              <a:spcBef>
                <a:spcPts val="105"/>
              </a:spcBef>
            </a:pPr>
            <a:r>
              <a:rPr sz="1600" spc="-5" dirty="0">
                <a:latin typeface="メイリオ"/>
                <a:cs typeface="メイリオ"/>
              </a:rPr>
              <a:t>改正概要</a:t>
            </a:r>
            <a:endParaRPr sz="1600" dirty="0">
              <a:latin typeface="メイリオ"/>
              <a:cs typeface="メイリオ"/>
            </a:endParaRPr>
          </a:p>
        </p:txBody>
      </p:sp>
      <p:sp>
        <p:nvSpPr>
          <p:cNvPr id="40" name="object 40"/>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52</a:t>
            </a:r>
            <a:endParaRPr sz="1400" dirty="0">
              <a:latin typeface="メイリオ"/>
              <a:cs typeface="メイリオ"/>
            </a:endParaRPr>
          </a:p>
        </p:txBody>
      </p:sp>
      <p:sp>
        <p:nvSpPr>
          <p:cNvPr id="41" name="object 41"/>
          <p:cNvSpPr txBox="1">
            <a:spLocks noGrp="1"/>
          </p:cNvSpPr>
          <p:nvPr>
            <p:ph type="title"/>
          </p:nvPr>
        </p:nvSpPr>
        <p:spPr>
          <a:xfrm>
            <a:off x="355600" y="152400"/>
            <a:ext cx="5511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latin typeface="メイリオ" panose="020B0604030504040204" pitchFamily="50" charset="-128"/>
                <a:ea typeface="メイリオ" panose="020B0604030504040204" pitchFamily="50" charset="-128"/>
              </a:rPr>
              <a:t>施策③</a:t>
            </a:r>
            <a:r>
              <a:rPr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３</a:t>
            </a:r>
            <a:r>
              <a:rPr sz="2000" dirty="0">
                <a:latin typeface="メイリオ" panose="020B0604030504040204" pitchFamily="50" charset="-128"/>
                <a:ea typeface="メイリオ" panose="020B0604030504040204" pitchFamily="50" charset="-128"/>
              </a:rPr>
              <a:t>	研究開発支援（税制支援）</a:t>
            </a:r>
          </a:p>
        </p:txBody>
      </p:sp>
      <p:sp>
        <p:nvSpPr>
          <p:cNvPr id="42" name="object 42"/>
          <p:cNvSpPr/>
          <p:nvPr/>
        </p:nvSpPr>
        <p:spPr>
          <a:xfrm>
            <a:off x="128015" y="545591"/>
            <a:ext cx="9577070" cy="381000"/>
          </a:xfrm>
          <a:custGeom>
            <a:avLst/>
            <a:gdLst/>
            <a:ahLst/>
            <a:cxnLst/>
            <a:rect l="l" t="t" r="r" b="b"/>
            <a:pathLst>
              <a:path w="9577070" h="381000">
                <a:moveTo>
                  <a:pt x="0" y="0"/>
                </a:moveTo>
                <a:lnTo>
                  <a:pt x="9576816" y="0"/>
                </a:lnTo>
                <a:lnTo>
                  <a:pt x="9576816" y="381000"/>
                </a:lnTo>
                <a:lnTo>
                  <a:pt x="0" y="381000"/>
                </a:lnTo>
                <a:lnTo>
                  <a:pt x="0" y="0"/>
                </a:lnTo>
                <a:close/>
              </a:path>
            </a:pathLst>
          </a:custGeom>
          <a:solidFill>
            <a:srgbClr val="8EB4E3"/>
          </a:solidFill>
        </p:spPr>
        <p:txBody>
          <a:bodyPr wrap="square" lIns="0" tIns="0" rIns="0" bIns="0" rtlCol="0"/>
          <a:lstStyle/>
          <a:p>
            <a:endParaRPr/>
          </a:p>
        </p:txBody>
      </p:sp>
      <p:sp>
        <p:nvSpPr>
          <p:cNvPr id="43" name="object 43"/>
          <p:cNvSpPr txBox="1"/>
          <p:nvPr/>
        </p:nvSpPr>
        <p:spPr>
          <a:xfrm>
            <a:off x="187764" y="379893"/>
            <a:ext cx="9289415" cy="1339215"/>
          </a:xfrm>
          <a:prstGeom prst="rect">
            <a:avLst/>
          </a:prstGeom>
        </p:spPr>
        <p:txBody>
          <a:bodyPr vert="horz" wrap="square" lIns="0" tIns="163195" rIns="0" bIns="0" rtlCol="0">
            <a:spAutoFit/>
          </a:bodyPr>
          <a:lstStyle/>
          <a:p>
            <a:pPr marL="12700">
              <a:lnSpc>
                <a:spcPct val="100000"/>
              </a:lnSpc>
              <a:spcBef>
                <a:spcPts val="1285"/>
              </a:spcBef>
            </a:pPr>
            <a:r>
              <a:rPr sz="2000" b="1" dirty="0">
                <a:latin typeface="メイリオ"/>
                <a:cs typeface="メイリオ"/>
              </a:rPr>
              <a:t>中小企業技術基盤強化</a:t>
            </a:r>
            <a:r>
              <a:rPr sz="2000" b="1" spc="-15" dirty="0">
                <a:latin typeface="メイリオ"/>
                <a:cs typeface="メイリオ"/>
              </a:rPr>
              <a:t>税</a:t>
            </a:r>
            <a:r>
              <a:rPr sz="2000" b="1" dirty="0">
                <a:latin typeface="メイリオ"/>
                <a:cs typeface="メイリオ"/>
              </a:rPr>
              <a:t>制の</a:t>
            </a:r>
            <a:r>
              <a:rPr sz="2000" b="1" spc="-15" dirty="0">
                <a:latin typeface="メイリオ"/>
                <a:cs typeface="メイリオ"/>
              </a:rPr>
              <a:t>上</a:t>
            </a:r>
            <a:r>
              <a:rPr sz="2000" b="1" dirty="0">
                <a:latin typeface="メイリオ"/>
                <a:cs typeface="メイリオ"/>
              </a:rPr>
              <a:t>乗せ</a:t>
            </a:r>
            <a:r>
              <a:rPr sz="2000" b="1" spc="-15" dirty="0">
                <a:latin typeface="メイリオ"/>
                <a:cs typeface="メイリオ"/>
              </a:rPr>
              <a:t>措</a:t>
            </a:r>
            <a:r>
              <a:rPr sz="2000" b="1" dirty="0">
                <a:latin typeface="メイリオ"/>
                <a:cs typeface="メイリオ"/>
              </a:rPr>
              <a:t>置の</a:t>
            </a:r>
            <a:r>
              <a:rPr sz="2000" b="1" spc="-15" dirty="0">
                <a:latin typeface="メイリオ"/>
                <a:cs typeface="メイリオ"/>
              </a:rPr>
              <a:t>延</a:t>
            </a:r>
            <a:r>
              <a:rPr sz="2000" b="1" spc="-5" dirty="0">
                <a:latin typeface="メイリオ"/>
                <a:cs typeface="メイリオ"/>
              </a:rPr>
              <a:t>長</a:t>
            </a:r>
            <a:r>
              <a:rPr sz="1400" b="1" dirty="0">
                <a:latin typeface="メイリオ"/>
                <a:cs typeface="メイリオ"/>
              </a:rPr>
              <a:t>（</a:t>
            </a:r>
            <a:r>
              <a:rPr sz="1400" b="1" spc="-15" dirty="0">
                <a:latin typeface="メイリオ"/>
                <a:cs typeface="メイリオ"/>
              </a:rPr>
              <a:t>所</a:t>
            </a:r>
            <a:r>
              <a:rPr sz="1400" b="1" dirty="0">
                <a:latin typeface="メイリオ"/>
                <a:cs typeface="メイリオ"/>
              </a:rPr>
              <a:t>得税</a:t>
            </a:r>
            <a:r>
              <a:rPr sz="1400" b="1" spc="-15" dirty="0">
                <a:latin typeface="メイリオ"/>
                <a:cs typeface="メイリオ"/>
              </a:rPr>
              <a:t>・</a:t>
            </a:r>
            <a:r>
              <a:rPr sz="1400" b="1" dirty="0">
                <a:latin typeface="メイリオ"/>
                <a:cs typeface="メイリオ"/>
              </a:rPr>
              <a:t>法人</a:t>
            </a:r>
            <a:r>
              <a:rPr sz="1400" b="1" spc="-15" dirty="0">
                <a:latin typeface="メイリオ"/>
                <a:cs typeface="メイリオ"/>
              </a:rPr>
              <a:t>税</a:t>
            </a:r>
            <a:r>
              <a:rPr sz="1400" b="1" dirty="0">
                <a:latin typeface="メイリオ"/>
                <a:cs typeface="メイリオ"/>
              </a:rPr>
              <a:t>・法</a:t>
            </a:r>
            <a:r>
              <a:rPr sz="1400" b="1" spc="-15" dirty="0">
                <a:latin typeface="メイリオ"/>
                <a:cs typeface="メイリオ"/>
              </a:rPr>
              <a:t>人</a:t>
            </a:r>
            <a:r>
              <a:rPr sz="1400" b="1" dirty="0">
                <a:latin typeface="メイリオ"/>
                <a:cs typeface="メイリオ"/>
              </a:rPr>
              <a:t>住民</a:t>
            </a:r>
            <a:r>
              <a:rPr sz="1400" b="1" spc="-15" dirty="0">
                <a:latin typeface="メイリオ"/>
                <a:cs typeface="メイリオ"/>
              </a:rPr>
              <a:t>税</a:t>
            </a:r>
            <a:r>
              <a:rPr sz="1400" b="1" dirty="0">
                <a:latin typeface="メイリオ"/>
                <a:cs typeface="メイリオ"/>
              </a:rPr>
              <a:t>）</a:t>
            </a:r>
            <a:endParaRPr sz="1400">
              <a:latin typeface="メイリオ"/>
              <a:cs typeface="メイリオ"/>
            </a:endParaRPr>
          </a:p>
          <a:p>
            <a:pPr marL="31750" marR="5080" algn="just">
              <a:lnSpc>
                <a:spcPct val="101600"/>
              </a:lnSpc>
              <a:spcBef>
                <a:spcPts val="905"/>
              </a:spcBef>
            </a:pPr>
            <a:r>
              <a:rPr sz="1600" spc="-5" dirty="0">
                <a:latin typeface="メイリオ"/>
                <a:cs typeface="メイリオ"/>
              </a:rPr>
              <a:t>中小企業技術基盤強化税制は、試</a:t>
            </a:r>
            <a:r>
              <a:rPr sz="1600" dirty="0">
                <a:latin typeface="メイリオ"/>
                <a:cs typeface="メイリオ"/>
              </a:rPr>
              <a:t>験</a:t>
            </a:r>
            <a:r>
              <a:rPr sz="1600" spc="-5" dirty="0">
                <a:latin typeface="メイリオ"/>
                <a:cs typeface="メイリオ"/>
              </a:rPr>
              <a:t>研究</a:t>
            </a:r>
            <a:r>
              <a:rPr sz="1600" dirty="0">
                <a:latin typeface="メイリオ"/>
                <a:cs typeface="メイリオ"/>
              </a:rPr>
              <a:t>費</a:t>
            </a:r>
            <a:r>
              <a:rPr sz="1600" spc="-5" dirty="0">
                <a:latin typeface="メイリオ"/>
                <a:cs typeface="メイリオ"/>
              </a:rPr>
              <a:t>の</a:t>
            </a:r>
            <a:r>
              <a:rPr sz="1600" dirty="0">
                <a:latin typeface="メイリオ"/>
                <a:cs typeface="メイリオ"/>
              </a:rPr>
              <a:t>12％</a:t>
            </a:r>
            <a:r>
              <a:rPr sz="1600" spc="-5" dirty="0">
                <a:latin typeface="メイリオ"/>
                <a:cs typeface="メイリオ"/>
              </a:rPr>
              <a:t>に</a:t>
            </a:r>
            <a:r>
              <a:rPr sz="1600" dirty="0">
                <a:latin typeface="メイリオ"/>
                <a:cs typeface="メイリオ"/>
              </a:rPr>
              <a:t>相</a:t>
            </a:r>
            <a:r>
              <a:rPr sz="1600" spc="-5" dirty="0">
                <a:latin typeface="メイリオ"/>
                <a:cs typeface="メイリオ"/>
              </a:rPr>
              <a:t>当す</a:t>
            </a:r>
            <a:r>
              <a:rPr sz="1600" dirty="0">
                <a:latin typeface="メイリオ"/>
                <a:cs typeface="メイリオ"/>
              </a:rPr>
              <a:t>る</a:t>
            </a:r>
            <a:r>
              <a:rPr sz="1600" spc="-5" dirty="0">
                <a:latin typeface="メイリオ"/>
                <a:cs typeface="メイリオ"/>
              </a:rPr>
              <a:t>額を</a:t>
            </a:r>
            <a:r>
              <a:rPr sz="1600" dirty="0">
                <a:latin typeface="メイリオ"/>
                <a:cs typeface="メイリオ"/>
              </a:rPr>
              <a:t>法</a:t>
            </a:r>
            <a:r>
              <a:rPr sz="1600" spc="-5" dirty="0">
                <a:latin typeface="メイリオ"/>
                <a:cs typeface="メイリオ"/>
              </a:rPr>
              <a:t>人税</a:t>
            </a:r>
            <a:r>
              <a:rPr sz="1600" dirty="0">
                <a:latin typeface="メイリオ"/>
                <a:cs typeface="メイリオ"/>
              </a:rPr>
              <a:t>額</a:t>
            </a:r>
            <a:r>
              <a:rPr sz="1600" spc="-5" dirty="0">
                <a:latin typeface="メイリオ"/>
                <a:cs typeface="メイリオ"/>
              </a:rPr>
              <a:t>から</a:t>
            </a:r>
            <a:r>
              <a:rPr sz="1600" dirty="0">
                <a:latin typeface="メイリオ"/>
                <a:cs typeface="メイリオ"/>
              </a:rPr>
              <a:t>控</a:t>
            </a:r>
            <a:r>
              <a:rPr sz="1600" spc="-5" dirty="0">
                <a:latin typeface="メイリオ"/>
                <a:cs typeface="メイリオ"/>
              </a:rPr>
              <a:t>除す</a:t>
            </a:r>
            <a:r>
              <a:rPr sz="1600" dirty="0">
                <a:latin typeface="メイリオ"/>
                <a:cs typeface="メイリオ"/>
              </a:rPr>
              <a:t>る</a:t>
            </a:r>
            <a:r>
              <a:rPr sz="1600" spc="-5" dirty="0">
                <a:latin typeface="メイリオ"/>
                <a:cs typeface="メイリオ"/>
              </a:rPr>
              <a:t>制度</a:t>
            </a:r>
            <a:r>
              <a:rPr sz="1600" dirty="0">
                <a:latin typeface="メイリオ"/>
                <a:cs typeface="メイリオ"/>
              </a:rPr>
              <a:t>（</a:t>
            </a:r>
            <a:r>
              <a:rPr sz="1600" spc="-5" dirty="0">
                <a:latin typeface="メイリオ"/>
                <a:cs typeface="メイリオ"/>
              </a:rPr>
              <a:t>法人税 額の25%が上限）。</a:t>
            </a:r>
            <a:r>
              <a:rPr sz="1600" u="sng" spc="-5" dirty="0">
                <a:uFill>
                  <a:solidFill>
                    <a:srgbClr val="000000"/>
                  </a:solidFill>
                </a:uFill>
                <a:latin typeface="メイリオ"/>
                <a:cs typeface="メイリオ"/>
              </a:rPr>
              <a:t>試験研究</a:t>
            </a:r>
            <a:r>
              <a:rPr sz="1600" u="sng" dirty="0">
                <a:uFill>
                  <a:solidFill>
                    <a:srgbClr val="000000"/>
                  </a:solidFill>
                </a:uFill>
                <a:latin typeface="メイリオ"/>
                <a:cs typeface="メイリオ"/>
              </a:rPr>
              <a:t>費</a:t>
            </a:r>
            <a:r>
              <a:rPr sz="1600" u="sng" spc="-5" dirty="0">
                <a:uFill>
                  <a:solidFill>
                    <a:srgbClr val="000000"/>
                  </a:solidFill>
                </a:uFill>
                <a:latin typeface="メイリオ"/>
                <a:cs typeface="メイリオ"/>
              </a:rPr>
              <a:t>を一</a:t>
            </a:r>
            <a:r>
              <a:rPr sz="1600" u="sng" dirty="0">
                <a:uFill>
                  <a:solidFill>
                    <a:srgbClr val="000000"/>
                  </a:solidFill>
                </a:uFill>
                <a:latin typeface="メイリオ"/>
                <a:cs typeface="メイリオ"/>
              </a:rPr>
              <a:t>定</a:t>
            </a:r>
            <a:r>
              <a:rPr sz="1600" u="sng" spc="-5" dirty="0">
                <a:uFill>
                  <a:solidFill>
                    <a:srgbClr val="000000"/>
                  </a:solidFill>
                </a:uFill>
                <a:latin typeface="メイリオ"/>
                <a:cs typeface="メイリオ"/>
              </a:rPr>
              <a:t>割合</a:t>
            </a:r>
            <a:r>
              <a:rPr sz="1600" u="sng" dirty="0">
                <a:uFill>
                  <a:solidFill>
                    <a:srgbClr val="000000"/>
                  </a:solidFill>
                </a:uFill>
                <a:latin typeface="メイリオ"/>
                <a:cs typeface="メイリオ"/>
              </a:rPr>
              <a:t>増</a:t>
            </a:r>
            <a:r>
              <a:rPr sz="1600" u="sng" spc="-5" dirty="0">
                <a:uFill>
                  <a:solidFill>
                    <a:srgbClr val="000000"/>
                  </a:solidFill>
                </a:uFill>
                <a:latin typeface="メイリオ"/>
                <a:cs typeface="メイリオ"/>
              </a:rPr>
              <a:t>加さ</a:t>
            </a:r>
            <a:r>
              <a:rPr sz="1600" u="sng" dirty="0">
                <a:uFill>
                  <a:solidFill>
                    <a:srgbClr val="000000"/>
                  </a:solidFill>
                </a:uFill>
                <a:latin typeface="メイリオ"/>
                <a:cs typeface="メイリオ"/>
              </a:rPr>
              <a:t>せ</a:t>
            </a:r>
            <a:r>
              <a:rPr sz="1600" u="sng" spc="-5" dirty="0">
                <a:uFill>
                  <a:solidFill>
                    <a:srgbClr val="000000"/>
                  </a:solidFill>
                </a:uFill>
                <a:latin typeface="メイリオ"/>
                <a:cs typeface="メイリオ"/>
              </a:rPr>
              <a:t>た場</a:t>
            </a:r>
            <a:r>
              <a:rPr sz="1600" u="sng" dirty="0">
                <a:uFill>
                  <a:solidFill>
                    <a:srgbClr val="000000"/>
                  </a:solidFill>
                </a:uFill>
                <a:latin typeface="メイリオ"/>
                <a:cs typeface="メイリオ"/>
              </a:rPr>
              <a:t>合</a:t>
            </a:r>
            <a:r>
              <a:rPr sz="1600" u="sng" spc="-5" dirty="0">
                <a:uFill>
                  <a:solidFill>
                    <a:srgbClr val="000000"/>
                  </a:solidFill>
                </a:uFill>
                <a:latin typeface="メイリオ"/>
                <a:cs typeface="メイリオ"/>
              </a:rPr>
              <a:t>には</a:t>
            </a:r>
            <a:r>
              <a:rPr sz="1600" u="sng" dirty="0">
                <a:uFill>
                  <a:solidFill>
                    <a:srgbClr val="000000"/>
                  </a:solidFill>
                </a:uFill>
                <a:latin typeface="メイリオ"/>
                <a:cs typeface="メイリオ"/>
              </a:rPr>
              <a:t>、</a:t>
            </a:r>
            <a:r>
              <a:rPr sz="1600" u="sng" spc="-5" dirty="0">
                <a:uFill>
                  <a:solidFill>
                    <a:srgbClr val="000000"/>
                  </a:solidFill>
                </a:uFill>
                <a:latin typeface="メイリオ"/>
                <a:cs typeface="メイリオ"/>
              </a:rPr>
              <a:t>最大</a:t>
            </a:r>
            <a:r>
              <a:rPr sz="1600" u="sng" dirty="0">
                <a:uFill>
                  <a:solidFill>
                    <a:srgbClr val="000000"/>
                  </a:solidFill>
                </a:uFill>
                <a:latin typeface="メイリオ"/>
                <a:cs typeface="メイリオ"/>
              </a:rPr>
              <a:t>で</a:t>
            </a:r>
            <a:r>
              <a:rPr sz="1600" u="sng" spc="-5" dirty="0">
                <a:uFill>
                  <a:solidFill>
                    <a:srgbClr val="000000"/>
                  </a:solidFill>
                </a:uFill>
                <a:latin typeface="メイリオ"/>
                <a:cs typeface="メイリオ"/>
              </a:rPr>
              <a:t>試験</a:t>
            </a:r>
            <a:r>
              <a:rPr sz="1600" u="sng" dirty="0">
                <a:uFill>
                  <a:solidFill>
                    <a:srgbClr val="000000"/>
                  </a:solidFill>
                </a:uFill>
                <a:latin typeface="メイリオ"/>
                <a:cs typeface="メイリオ"/>
              </a:rPr>
              <a:t>研</a:t>
            </a:r>
            <a:r>
              <a:rPr sz="1600" u="sng" spc="-5" dirty="0">
                <a:uFill>
                  <a:solidFill>
                    <a:srgbClr val="000000"/>
                  </a:solidFill>
                </a:uFill>
                <a:latin typeface="メイリオ"/>
                <a:cs typeface="メイリオ"/>
              </a:rPr>
              <a:t>究費</a:t>
            </a:r>
            <a:r>
              <a:rPr sz="1600" u="sng" dirty="0">
                <a:uFill>
                  <a:solidFill>
                    <a:srgbClr val="000000"/>
                  </a:solidFill>
                </a:uFill>
                <a:latin typeface="メイリオ"/>
                <a:cs typeface="メイリオ"/>
              </a:rPr>
              <a:t>の</a:t>
            </a:r>
            <a:r>
              <a:rPr sz="1600" u="sng" spc="-5" dirty="0">
                <a:uFill>
                  <a:solidFill>
                    <a:srgbClr val="000000"/>
                  </a:solidFill>
                </a:uFill>
                <a:latin typeface="メイリオ"/>
                <a:cs typeface="メイリオ"/>
              </a:rPr>
              <a:t>17％、法</a:t>
            </a:r>
            <a:r>
              <a:rPr sz="1600" u="sng" dirty="0">
                <a:uFill>
                  <a:solidFill>
                    <a:srgbClr val="000000"/>
                  </a:solidFill>
                </a:uFill>
                <a:latin typeface="メイリオ"/>
                <a:cs typeface="メイリオ"/>
              </a:rPr>
              <a:t>人</a:t>
            </a:r>
            <a:r>
              <a:rPr sz="1600" u="sng" spc="-5" dirty="0">
                <a:uFill>
                  <a:solidFill>
                    <a:srgbClr val="000000"/>
                  </a:solidFill>
                </a:uFill>
                <a:latin typeface="メイリオ"/>
                <a:cs typeface="メイリオ"/>
              </a:rPr>
              <a:t>税額</a:t>
            </a:r>
            <a:r>
              <a:rPr sz="1600" u="sng" spc="-1600" dirty="0">
                <a:uFill>
                  <a:solidFill>
                    <a:srgbClr val="000000"/>
                  </a:solidFill>
                </a:uFill>
                <a:latin typeface="メイリオ"/>
                <a:cs typeface="メイリオ"/>
              </a:rPr>
              <a:t>の </a:t>
            </a:r>
            <a:r>
              <a:rPr sz="1600" u="sng" spc="-5" dirty="0">
                <a:uFill>
                  <a:solidFill>
                    <a:srgbClr val="000000"/>
                  </a:solidFill>
                </a:uFill>
                <a:latin typeface="メイリオ"/>
                <a:cs typeface="メイリオ"/>
              </a:rPr>
              <a:t>35％まで控除可能</a:t>
            </a:r>
            <a:r>
              <a:rPr sz="1600" spc="-5" dirty="0">
                <a:latin typeface="メイリオ"/>
                <a:cs typeface="メイリオ"/>
              </a:rPr>
              <a:t>となってお</a:t>
            </a:r>
            <a:r>
              <a:rPr sz="1600" dirty="0">
                <a:latin typeface="メイリオ"/>
                <a:cs typeface="メイリオ"/>
              </a:rPr>
              <a:t>り</a:t>
            </a:r>
            <a:r>
              <a:rPr sz="1600" spc="-5" dirty="0">
                <a:latin typeface="メイリオ"/>
                <a:cs typeface="メイリオ"/>
              </a:rPr>
              <a:t>、</a:t>
            </a:r>
            <a:r>
              <a:rPr sz="1600" b="1" u="sng" spc="-5" dirty="0">
                <a:uFill>
                  <a:solidFill>
                    <a:srgbClr val="000000"/>
                  </a:solidFill>
                </a:uFill>
                <a:latin typeface="メイリオ"/>
                <a:cs typeface="メイリオ"/>
              </a:rPr>
              <a:t>こ</a:t>
            </a:r>
            <a:r>
              <a:rPr sz="1600" b="1" u="sng" dirty="0">
                <a:uFill>
                  <a:solidFill>
                    <a:srgbClr val="000000"/>
                  </a:solidFill>
                </a:uFill>
                <a:latin typeface="メイリオ"/>
                <a:cs typeface="メイリオ"/>
              </a:rPr>
              <a:t>の</a:t>
            </a:r>
            <a:r>
              <a:rPr sz="1600" b="1" u="sng" spc="-5" dirty="0">
                <a:uFill>
                  <a:solidFill>
                    <a:srgbClr val="000000"/>
                  </a:solidFill>
                </a:uFill>
                <a:latin typeface="メイリオ"/>
                <a:cs typeface="メイリオ"/>
              </a:rPr>
              <a:t>上乗</a:t>
            </a:r>
            <a:r>
              <a:rPr sz="1600" b="1" u="sng" dirty="0">
                <a:uFill>
                  <a:solidFill>
                    <a:srgbClr val="000000"/>
                  </a:solidFill>
                </a:uFill>
                <a:latin typeface="メイリオ"/>
                <a:cs typeface="メイリオ"/>
              </a:rPr>
              <a:t>せ</a:t>
            </a:r>
            <a:r>
              <a:rPr sz="1600" b="1" u="sng" spc="-5" dirty="0">
                <a:uFill>
                  <a:solidFill>
                    <a:srgbClr val="000000"/>
                  </a:solidFill>
                </a:uFill>
                <a:latin typeface="メイリオ"/>
                <a:cs typeface="メイリオ"/>
              </a:rPr>
              <a:t>措置</a:t>
            </a:r>
            <a:r>
              <a:rPr sz="1600" b="1" u="sng" dirty="0">
                <a:uFill>
                  <a:solidFill>
                    <a:srgbClr val="000000"/>
                  </a:solidFill>
                </a:uFill>
                <a:latin typeface="メイリオ"/>
                <a:cs typeface="メイリオ"/>
              </a:rPr>
              <a:t>を</a:t>
            </a:r>
            <a:r>
              <a:rPr sz="1600" b="1" u="sng" spc="-5" dirty="0">
                <a:uFill>
                  <a:solidFill>
                    <a:srgbClr val="000000"/>
                  </a:solidFill>
                </a:uFill>
                <a:latin typeface="メイリオ"/>
                <a:cs typeface="メイリオ"/>
              </a:rPr>
              <a:t>2</a:t>
            </a:r>
            <a:r>
              <a:rPr sz="1600" b="1" u="sng" dirty="0">
                <a:uFill>
                  <a:solidFill>
                    <a:srgbClr val="000000"/>
                  </a:solidFill>
                </a:uFill>
                <a:latin typeface="メイリオ"/>
                <a:cs typeface="メイリオ"/>
              </a:rPr>
              <a:t>年</a:t>
            </a:r>
            <a:r>
              <a:rPr sz="1600" b="1" u="sng" spc="-5" dirty="0">
                <a:uFill>
                  <a:solidFill>
                    <a:srgbClr val="000000"/>
                  </a:solidFill>
                </a:uFill>
                <a:latin typeface="メイリオ"/>
                <a:cs typeface="メイリオ"/>
              </a:rPr>
              <a:t>間延</a:t>
            </a:r>
            <a:r>
              <a:rPr sz="1600" b="1" u="sng" dirty="0">
                <a:uFill>
                  <a:solidFill>
                    <a:srgbClr val="000000"/>
                  </a:solidFill>
                </a:uFill>
                <a:latin typeface="メイリオ"/>
                <a:cs typeface="メイリオ"/>
              </a:rPr>
              <a:t>長</a:t>
            </a:r>
            <a:r>
              <a:rPr sz="1600" spc="-5" dirty="0">
                <a:latin typeface="メイリオ"/>
                <a:cs typeface="メイリオ"/>
              </a:rPr>
              <a:t>する。</a:t>
            </a:r>
            <a:endParaRPr sz="1600">
              <a:latin typeface="メイリオ"/>
              <a:cs typeface="メイリオ"/>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7952" y="1578863"/>
            <a:ext cx="9203690" cy="370840"/>
          </a:xfrm>
          <a:custGeom>
            <a:avLst/>
            <a:gdLst/>
            <a:ahLst/>
            <a:cxnLst/>
            <a:rect l="l" t="t" r="r" b="b"/>
            <a:pathLst>
              <a:path w="9203690" h="370839">
                <a:moveTo>
                  <a:pt x="0" y="0"/>
                </a:moveTo>
                <a:lnTo>
                  <a:pt x="9203436" y="0"/>
                </a:lnTo>
                <a:lnTo>
                  <a:pt x="9203436" y="370332"/>
                </a:lnTo>
                <a:lnTo>
                  <a:pt x="0" y="370332"/>
                </a:lnTo>
                <a:lnTo>
                  <a:pt x="0" y="0"/>
                </a:lnTo>
                <a:close/>
              </a:path>
            </a:pathLst>
          </a:custGeom>
          <a:solidFill>
            <a:srgbClr val="DBEEF4"/>
          </a:solidFill>
        </p:spPr>
        <p:txBody>
          <a:bodyPr wrap="square" lIns="0" tIns="0" rIns="0" bIns="0" rtlCol="0"/>
          <a:lstStyle/>
          <a:p>
            <a:endParaRPr/>
          </a:p>
        </p:txBody>
      </p:sp>
      <p:sp>
        <p:nvSpPr>
          <p:cNvPr id="3" name="object 3"/>
          <p:cNvSpPr/>
          <p:nvPr/>
        </p:nvSpPr>
        <p:spPr>
          <a:xfrm>
            <a:off x="378713" y="4757165"/>
            <a:ext cx="9220200" cy="1065530"/>
          </a:xfrm>
          <a:custGeom>
            <a:avLst/>
            <a:gdLst/>
            <a:ahLst/>
            <a:cxnLst/>
            <a:rect l="l" t="t" r="r" b="b"/>
            <a:pathLst>
              <a:path w="9220200" h="1065529">
                <a:moveTo>
                  <a:pt x="0" y="0"/>
                </a:moveTo>
                <a:lnTo>
                  <a:pt x="9220200" y="0"/>
                </a:lnTo>
                <a:lnTo>
                  <a:pt x="9220200" y="1065275"/>
                </a:lnTo>
                <a:lnTo>
                  <a:pt x="0" y="1065275"/>
                </a:lnTo>
                <a:lnTo>
                  <a:pt x="0" y="0"/>
                </a:lnTo>
                <a:close/>
              </a:path>
            </a:pathLst>
          </a:custGeom>
          <a:ln w="38100">
            <a:solidFill>
              <a:srgbClr val="4BACC6"/>
            </a:solidFill>
          </a:ln>
        </p:spPr>
        <p:txBody>
          <a:bodyPr wrap="square" lIns="0" tIns="0" rIns="0" bIns="0" rtlCol="0"/>
          <a:lstStyle/>
          <a:p>
            <a:endParaRPr/>
          </a:p>
        </p:txBody>
      </p:sp>
      <p:sp>
        <p:nvSpPr>
          <p:cNvPr id="4" name="object 4"/>
          <p:cNvSpPr txBox="1"/>
          <p:nvPr/>
        </p:nvSpPr>
        <p:spPr>
          <a:xfrm>
            <a:off x="397763" y="4776215"/>
            <a:ext cx="9182100" cy="318677"/>
          </a:xfrm>
          <a:prstGeom prst="rect">
            <a:avLst/>
          </a:prstGeom>
          <a:solidFill>
            <a:srgbClr val="DBEEF4"/>
          </a:solidFill>
        </p:spPr>
        <p:txBody>
          <a:bodyPr vert="horz" wrap="square" lIns="0" tIns="10795" rIns="0" bIns="0" rtlCol="0">
            <a:spAutoFit/>
          </a:bodyPr>
          <a:lstStyle/>
          <a:p>
            <a:pPr marL="99695">
              <a:lnSpc>
                <a:spcPct val="100000"/>
              </a:lnSpc>
              <a:spcBef>
                <a:spcPts val="85"/>
              </a:spcBef>
            </a:pPr>
            <a:r>
              <a:rPr sz="2000" b="1" dirty="0" err="1" smtClean="0">
                <a:latin typeface="メイリオ"/>
                <a:cs typeface="メイリオ"/>
              </a:rPr>
              <a:t>ビジネスマッチン</a:t>
            </a:r>
            <a:r>
              <a:rPr sz="2000" b="1" spc="-15" dirty="0" err="1" smtClean="0">
                <a:latin typeface="メイリオ"/>
                <a:cs typeface="メイリオ"/>
              </a:rPr>
              <a:t>グ</a:t>
            </a:r>
            <a:r>
              <a:rPr sz="2000" b="1" dirty="0" err="1" smtClean="0">
                <a:latin typeface="メイリオ"/>
                <a:cs typeface="メイリオ"/>
              </a:rPr>
              <a:t>支援</a:t>
            </a:r>
            <a:r>
              <a:rPr sz="2000" b="1" spc="-15" dirty="0" err="1" smtClean="0">
                <a:latin typeface="メイリオ"/>
                <a:cs typeface="メイリオ"/>
              </a:rPr>
              <a:t>事業</a:t>
            </a:r>
            <a:endParaRPr sz="2000" dirty="0">
              <a:latin typeface="メイリオ"/>
              <a:cs typeface="メイリオ"/>
            </a:endParaRPr>
          </a:p>
        </p:txBody>
      </p:sp>
      <p:sp>
        <p:nvSpPr>
          <p:cNvPr id="5" name="object 5"/>
          <p:cNvSpPr txBox="1"/>
          <p:nvPr/>
        </p:nvSpPr>
        <p:spPr>
          <a:xfrm>
            <a:off x="397763" y="5132339"/>
            <a:ext cx="9182100" cy="554355"/>
          </a:xfrm>
          <a:prstGeom prst="rect">
            <a:avLst/>
          </a:prstGeom>
        </p:spPr>
        <p:txBody>
          <a:bodyPr vert="horz" wrap="square" lIns="0" tIns="38100" rIns="0" bIns="0" rtlCol="0">
            <a:spAutoFit/>
          </a:bodyPr>
          <a:lstStyle/>
          <a:p>
            <a:pPr marL="99695" marR="90170">
              <a:lnSpc>
                <a:spcPts val="2000"/>
              </a:lnSpc>
              <a:spcBef>
                <a:spcPts val="300"/>
              </a:spcBef>
            </a:pPr>
            <a:r>
              <a:rPr sz="1800" b="1" u="sng" spc="35" dirty="0">
                <a:solidFill>
                  <a:srgbClr val="FF0000"/>
                </a:solidFill>
                <a:uFill>
                  <a:solidFill>
                    <a:srgbClr val="FF0000"/>
                  </a:solidFill>
                </a:uFill>
                <a:latin typeface="メイリオ"/>
                <a:cs typeface="メイリオ"/>
              </a:rPr>
              <a:t>ビジ</a:t>
            </a:r>
            <a:r>
              <a:rPr sz="1800" b="1" u="sng" spc="25" dirty="0">
                <a:solidFill>
                  <a:srgbClr val="FF0000"/>
                </a:solidFill>
                <a:uFill>
                  <a:solidFill>
                    <a:srgbClr val="FF0000"/>
                  </a:solidFill>
                </a:uFill>
                <a:latin typeface="メイリオ"/>
                <a:cs typeface="メイリオ"/>
              </a:rPr>
              <a:t>ネ</a:t>
            </a:r>
            <a:r>
              <a:rPr sz="1800" b="1" u="sng" spc="35" dirty="0">
                <a:solidFill>
                  <a:srgbClr val="FF0000"/>
                </a:solidFill>
                <a:uFill>
                  <a:solidFill>
                    <a:srgbClr val="FF0000"/>
                  </a:solidFill>
                </a:uFill>
                <a:latin typeface="メイリオ"/>
                <a:cs typeface="メイリオ"/>
              </a:rPr>
              <a:t>スマ</a:t>
            </a:r>
            <a:r>
              <a:rPr sz="1800" b="1" u="sng" spc="25" dirty="0">
                <a:solidFill>
                  <a:srgbClr val="FF0000"/>
                </a:solidFill>
                <a:uFill>
                  <a:solidFill>
                    <a:srgbClr val="FF0000"/>
                  </a:solidFill>
                </a:uFill>
                <a:latin typeface="メイリオ"/>
                <a:cs typeface="メイリオ"/>
              </a:rPr>
              <a:t>ッ</a:t>
            </a:r>
            <a:r>
              <a:rPr sz="1800" b="1" u="sng" spc="35" dirty="0">
                <a:solidFill>
                  <a:srgbClr val="FF0000"/>
                </a:solidFill>
                <a:uFill>
                  <a:solidFill>
                    <a:srgbClr val="FF0000"/>
                  </a:solidFill>
                </a:uFill>
                <a:latin typeface="メイリオ"/>
                <a:cs typeface="メイリオ"/>
              </a:rPr>
              <a:t>チン</a:t>
            </a:r>
            <a:r>
              <a:rPr sz="1800" b="1" u="sng" spc="25" dirty="0">
                <a:solidFill>
                  <a:srgbClr val="FF0000"/>
                </a:solidFill>
                <a:uFill>
                  <a:solidFill>
                    <a:srgbClr val="FF0000"/>
                  </a:solidFill>
                </a:uFill>
                <a:latin typeface="メイリオ"/>
                <a:cs typeface="メイリオ"/>
              </a:rPr>
              <a:t>グ</a:t>
            </a:r>
            <a:r>
              <a:rPr sz="1800" b="1" u="sng" spc="35" dirty="0">
                <a:solidFill>
                  <a:srgbClr val="FF0000"/>
                </a:solidFill>
                <a:uFill>
                  <a:solidFill>
                    <a:srgbClr val="FF0000"/>
                  </a:solidFill>
                </a:uFill>
                <a:latin typeface="メイリオ"/>
                <a:cs typeface="メイリオ"/>
              </a:rPr>
              <a:t>サイ</a:t>
            </a:r>
            <a:r>
              <a:rPr sz="1800" b="1" u="sng" spc="25" dirty="0">
                <a:solidFill>
                  <a:srgbClr val="FF0000"/>
                </a:solidFill>
                <a:uFill>
                  <a:solidFill>
                    <a:srgbClr val="FF0000"/>
                  </a:solidFill>
                </a:uFill>
                <a:latin typeface="メイリオ"/>
                <a:cs typeface="メイリオ"/>
              </a:rPr>
              <a:t>ト</a:t>
            </a:r>
            <a:r>
              <a:rPr sz="1800" b="1" u="sng" spc="35" dirty="0">
                <a:solidFill>
                  <a:srgbClr val="FF0000"/>
                </a:solidFill>
                <a:uFill>
                  <a:solidFill>
                    <a:srgbClr val="FF0000"/>
                  </a:solidFill>
                </a:uFill>
                <a:latin typeface="メイリオ"/>
                <a:cs typeface="メイリオ"/>
              </a:rPr>
              <a:t>を活</a:t>
            </a:r>
            <a:r>
              <a:rPr sz="1800" b="1" u="sng" spc="25" dirty="0">
                <a:solidFill>
                  <a:srgbClr val="FF0000"/>
                </a:solidFill>
                <a:uFill>
                  <a:solidFill>
                    <a:srgbClr val="FF0000"/>
                  </a:solidFill>
                </a:uFill>
                <a:latin typeface="メイリオ"/>
                <a:cs typeface="メイリオ"/>
              </a:rPr>
              <a:t>用</a:t>
            </a:r>
            <a:r>
              <a:rPr sz="1800" b="1" u="sng" spc="35" dirty="0">
                <a:solidFill>
                  <a:srgbClr val="FF0000"/>
                </a:solidFill>
                <a:uFill>
                  <a:solidFill>
                    <a:srgbClr val="FF0000"/>
                  </a:solidFill>
                </a:uFill>
                <a:latin typeface="メイリオ"/>
                <a:cs typeface="メイリオ"/>
              </a:rPr>
              <a:t>した</a:t>
            </a:r>
            <a:r>
              <a:rPr sz="1800" b="1" u="sng" spc="25" dirty="0">
                <a:solidFill>
                  <a:srgbClr val="FF0000"/>
                </a:solidFill>
                <a:uFill>
                  <a:solidFill>
                    <a:srgbClr val="FF0000"/>
                  </a:solidFill>
                </a:uFill>
                <a:latin typeface="メイリオ"/>
                <a:cs typeface="メイリオ"/>
              </a:rPr>
              <a:t>中</a:t>
            </a:r>
            <a:r>
              <a:rPr sz="1800" b="1" u="sng" spc="35" dirty="0">
                <a:solidFill>
                  <a:srgbClr val="FF0000"/>
                </a:solidFill>
                <a:uFill>
                  <a:solidFill>
                    <a:srgbClr val="FF0000"/>
                  </a:solidFill>
                </a:uFill>
                <a:latin typeface="メイリオ"/>
                <a:cs typeface="メイリオ"/>
              </a:rPr>
              <a:t>小企</a:t>
            </a:r>
            <a:r>
              <a:rPr sz="1800" b="1" u="sng" spc="25" dirty="0">
                <a:solidFill>
                  <a:srgbClr val="FF0000"/>
                </a:solidFill>
                <a:uFill>
                  <a:solidFill>
                    <a:srgbClr val="FF0000"/>
                  </a:solidFill>
                </a:uFill>
                <a:latin typeface="メイリオ"/>
                <a:cs typeface="メイリオ"/>
              </a:rPr>
              <a:t>業</a:t>
            </a:r>
            <a:r>
              <a:rPr sz="1800" b="1" u="sng" spc="35" dirty="0">
                <a:solidFill>
                  <a:srgbClr val="FF0000"/>
                </a:solidFill>
                <a:uFill>
                  <a:solidFill>
                    <a:srgbClr val="FF0000"/>
                  </a:solidFill>
                </a:uFill>
                <a:latin typeface="メイリオ"/>
                <a:cs typeface="メイリオ"/>
              </a:rPr>
              <a:t>者</a:t>
            </a:r>
            <a:r>
              <a:rPr sz="1800" b="1" u="sng" spc="25" dirty="0">
                <a:solidFill>
                  <a:srgbClr val="FF0000"/>
                </a:solidFill>
                <a:uFill>
                  <a:solidFill>
                    <a:srgbClr val="FF0000"/>
                  </a:solidFill>
                </a:uFill>
                <a:latin typeface="メイリオ"/>
                <a:cs typeface="メイリオ"/>
              </a:rPr>
              <a:t>の</a:t>
            </a:r>
            <a:r>
              <a:rPr sz="1800" b="1" u="sng" spc="5" dirty="0">
                <a:solidFill>
                  <a:srgbClr val="FF0000"/>
                </a:solidFill>
                <a:uFill>
                  <a:solidFill>
                    <a:srgbClr val="FF0000"/>
                  </a:solidFill>
                </a:uFill>
                <a:latin typeface="メイリオ"/>
                <a:cs typeface="メイリオ"/>
              </a:rPr>
              <a:t>WEB</a:t>
            </a:r>
            <a:r>
              <a:rPr sz="1800" b="1" u="sng" spc="25" dirty="0">
                <a:solidFill>
                  <a:srgbClr val="FF0000"/>
                </a:solidFill>
                <a:uFill>
                  <a:solidFill>
                    <a:srgbClr val="FF0000"/>
                  </a:solidFill>
                </a:uFill>
                <a:latin typeface="メイリオ"/>
                <a:cs typeface="メイリオ"/>
              </a:rPr>
              <a:t>マ</a:t>
            </a:r>
            <a:r>
              <a:rPr sz="1800" b="1" u="sng" spc="35" dirty="0">
                <a:solidFill>
                  <a:srgbClr val="FF0000"/>
                </a:solidFill>
                <a:uFill>
                  <a:solidFill>
                    <a:srgbClr val="FF0000"/>
                  </a:solidFill>
                </a:uFill>
                <a:latin typeface="メイリオ"/>
                <a:cs typeface="メイリオ"/>
              </a:rPr>
              <a:t>ッ</a:t>
            </a:r>
            <a:r>
              <a:rPr sz="1800" b="1" u="sng" spc="25" dirty="0">
                <a:solidFill>
                  <a:srgbClr val="FF0000"/>
                </a:solidFill>
                <a:uFill>
                  <a:solidFill>
                    <a:srgbClr val="FF0000"/>
                  </a:solidFill>
                </a:uFill>
                <a:latin typeface="メイリオ"/>
                <a:cs typeface="メイリオ"/>
              </a:rPr>
              <a:t>チ</a:t>
            </a:r>
            <a:r>
              <a:rPr sz="1800" b="1" u="sng" spc="35" dirty="0">
                <a:solidFill>
                  <a:srgbClr val="FF0000"/>
                </a:solidFill>
                <a:uFill>
                  <a:solidFill>
                    <a:srgbClr val="FF0000"/>
                  </a:solidFill>
                </a:uFill>
                <a:latin typeface="メイリオ"/>
                <a:cs typeface="メイリオ"/>
              </a:rPr>
              <a:t>ン</a:t>
            </a:r>
            <a:r>
              <a:rPr sz="1800" b="1" u="sng" spc="25" dirty="0">
                <a:solidFill>
                  <a:srgbClr val="FF0000"/>
                </a:solidFill>
                <a:uFill>
                  <a:solidFill>
                    <a:srgbClr val="FF0000"/>
                  </a:solidFill>
                </a:uFill>
                <a:latin typeface="メイリオ"/>
                <a:cs typeface="メイリオ"/>
              </a:rPr>
              <a:t>グ</a:t>
            </a:r>
            <a:r>
              <a:rPr sz="1800" b="1" u="sng" spc="35" dirty="0">
                <a:solidFill>
                  <a:srgbClr val="FF0000"/>
                </a:solidFill>
                <a:uFill>
                  <a:solidFill>
                    <a:srgbClr val="FF0000"/>
                  </a:solidFill>
                </a:uFill>
                <a:latin typeface="メイリオ"/>
                <a:cs typeface="メイリオ"/>
              </a:rPr>
              <a:t>及び</a:t>
            </a:r>
            <a:r>
              <a:rPr sz="1800" b="1" u="sng" spc="25" dirty="0">
                <a:solidFill>
                  <a:srgbClr val="FF0000"/>
                </a:solidFill>
                <a:uFill>
                  <a:solidFill>
                    <a:srgbClr val="FF0000"/>
                  </a:solidFill>
                </a:uFill>
                <a:latin typeface="メイリオ"/>
                <a:cs typeface="メイリオ"/>
              </a:rPr>
              <a:t>商</a:t>
            </a:r>
            <a:r>
              <a:rPr sz="1800" b="1" u="sng" spc="35" dirty="0">
                <a:solidFill>
                  <a:srgbClr val="FF0000"/>
                </a:solidFill>
                <a:uFill>
                  <a:solidFill>
                    <a:srgbClr val="FF0000"/>
                  </a:solidFill>
                </a:uFill>
                <a:latin typeface="メイリオ"/>
                <a:cs typeface="メイリオ"/>
              </a:rPr>
              <a:t>談</a:t>
            </a:r>
            <a:r>
              <a:rPr sz="1800" b="1" u="sng" spc="25" dirty="0">
                <a:solidFill>
                  <a:srgbClr val="FF0000"/>
                </a:solidFill>
                <a:uFill>
                  <a:solidFill>
                    <a:srgbClr val="FF0000"/>
                  </a:solidFill>
                </a:uFill>
                <a:latin typeface="メイリオ"/>
                <a:cs typeface="メイリオ"/>
              </a:rPr>
              <a:t>機会</a:t>
            </a:r>
            <a:r>
              <a:rPr sz="1800" b="1" u="sng" spc="35" dirty="0">
                <a:solidFill>
                  <a:srgbClr val="FF0000"/>
                </a:solidFill>
                <a:uFill>
                  <a:solidFill>
                    <a:srgbClr val="FF0000"/>
                  </a:solidFill>
                </a:uFill>
                <a:latin typeface="メイリオ"/>
                <a:cs typeface="メイリオ"/>
              </a:rPr>
              <a:t>の</a:t>
            </a:r>
            <a:r>
              <a:rPr sz="1800" b="1" u="sng" dirty="0">
                <a:solidFill>
                  <a:srgbClr val="FF0000"/>
                </a:solidFill>
                <a:uFill>
                  <a:solidFill>
                    <a:srgbClr val="FF0000"/>
                  </a:solidFill>
                </a:uFill>
                <a:latin typeface="メイリオ"/>
                <a:cs typeface="メイリオ"/>
              </a:rPr>
              <a:t>提</a:t>
            </a:r>
            <a:r>
              <a:rPr sz="1800" b="1" u="sng" spc="-1739" dirty="0">
                <a:solidFill>
                  <a:srgbClr val="FF0000"/>
                </a:solidFill>
                <a:uFill>
                  <a:solidFill>
                    <a:srgbClr val="FF0000"/>
                  </a:solidFill>
                </a:uFill>
                <a:latin typeface="メイリオ"/>
                <a:cs typeface="メイリオ"/>
              </a:rPr>
              <a:t>供 </a:t>
            </a:r>
            <a:r>
              <a:rPr sz="1800" b="1" u="sng" dirty="0">
                <a:solidFill>
                  <a:srgbClr val="FF0000"/>
                </a:solidFill>
                <a:uFill>
                  <a:solidFill>
                    <a:srgbClr val="FF0000"/>
                  </a:solidFill>
                </a:uFill>
                <a:latin typeface="メイリオ"/>
                <a:cs typeface="メイリオ"/>
              </a:rPr>
              <a:t>等</a:t>
            </a:r>
            <a:r>
              <a:rPr sz="1800" dirty="0">
                <a:latin typeface="メイリオ"/>
                <a:cs typeface="メイリオ"/>
              </a:rPr>
              <a:t>による海外展開支援を実施します。</a:t>
            </a:r>
            <a:endParaRPr sz="1800">
              <a:latin typeface="メイリオ"/>
              <a:cs typeface="メイリオ"/>
            </a:endParaRPr>
          </a:p>
        </p:txBody>
      </p:sp>
      <p:sp>
        <p:nvSpPr>
          <p:cNvPr id="6" name="object 6"/>
          <p:cNvSpPr txBox="1"/>
          <p:nvPr/>
        </p:nvSpPr>
        <p:spPr>
          <a:xfrm>
            <a:off x="9578340" y="652366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a:t>
            </a:r>
            <a:r>
              <a:rPr sz="1400" dirty="0" smtClean="0">
                <a:latin typeface="メイリオ"/>
                <a:cs typeface="メイリオ"/>
              </a:rPr>
              <a:t>3</a:t>
            </a:r>
            <a:endParaRPr sz="1400" dirty="0">
              <a:latin typeface="メイリオ"/>
              <a:cs typeface="メイリオ"/>
            </a:endParaRPr>
          </a:p>
        </p:txBody>
      </p:sp>
      <p:sp>
        <p:nvSpPr>
          <p:cNvPr id="7" name="object 7"/>
          <p:cNvSpPr txBox="1">
            <a:spLocks noGrp="1"/>
          </p:cNvSpPr>
          <p:nvPr>
            <p:ph type="title"/>
          </p:nvPr>
        </p:nvSpPr>
        <p:spPr>
          <a:xfrm>
            <a:off x="508000" y="288999"/>
            <a:ext cx="49022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施策③</a:t>
            </a:r>
            <a:r>
              <a:rPr sz="2000" dirty="0" smtClean="0"/>
              <a:t>－</a:t>
            </a:r>
            <a:r>
              <a:rPr lang="ja-JP" altLang="en-US" sz="2000" dirty="0" smtClean="0"/>
              <a:t>５</a:t>
            </a:r>
            <a:r>
              <a:rPr sz="2000" dirty="0"/>
              <a:t>	新事業促進・海外展開</a:t>
            </a:r>
          </a:p>
        </p:txBody>
      </p:sp>
      <p:sp>
        <p:nvSpPr>
          <p:cNvPr id="8" name="object 8"/>
          <p:cNvSpPr/>
          <p:nvPr/>
        </p:nvSpPr>
        <p:spPr>
          <a:xfrm>
            <a:off x="381761" y="1579625"/>
            <a:ext cx="9217660" cy="2342515"/>
          </a:xfrm>
          <a:custGeom>
            <a:avLst/>
            <a:gdLst/>
            <a:ahLst/>
            <a:cxnLst/>
            <a:rect l="l" t="t" r="r" b="b"/>
            <a:pathLst>
              <a:path w="9217660" h="2342515">
                <a:moveTo>
                  <a:pt x="0" y="0"/>
                </a:moveTo>
                <a:lnTo>
                  <a:pt x="9217152" y="0"/>
                </a:lnTo>
                <a:lnTo>
                  <a:pt x="9217152" y="2342388"/>
                </a:lnTo>
                <a:lnTo>
                  <a:pt x="0" y="2342388"/>
                </a:lnTo>
                <a:lnTo>
                  <a:pt x="0" y="0"/>
                </a:lnTo>
                <a:close/>
              </a:path>
            </a:pathLst>
          </a:custGeom>
          <a:ln w="38100">
            <a:solidFill>
              <a:srgbClr val="4BACC6"/>
            </a:solidFill>
          </a:ln>
        </p:spPr>
        <p:txBody>
          <a:bodyPr wrap="square" lIns="0" tIns="0" rIns="0" bIns="0" rtlCol="0"/>
          <a:lstStyle/>
          <a:p>
            <a:endParaRPr/>
          </a:p>
        </p:txBody>
      </p:sp>
      <p:sp>
        <p:nvSpPr>
          <p:cNvPr id="9" name="object 9"/>
          <p:cNvSpPr txBox="1"/>
          <p:nvPr/>
        </p:nvSpPr>
        <p:spPr>
          <a:xfrm>
            <a:off x="476827" y="1545933"/>
            <a:ext cx="9024620" cy="2222500"/>
          </a:xfrm>
          <a:prstGeom prst="rect">
            <a:avLst/>
          </a:prstGeom>
        </p:spPr>
        <p:txBody>
          <a:bodyPr vert="horz" wrap="square" lIns="0" tIns="102235" rIns="0" bIns="0" rtlCol="0">
            <a:spAutoFit/>
          </a:bodyPr>
          <a:lstStyle/>
          <a:p>
            <a:pPr marL="12700">
              <a:lnSpc>
                <a:spcPct val="100000"/>
              </a:lnSpc>
              <a:spcBef>
                <a:spcPts val="805"/>
              </a:spcBef>
            </a:pPr>
            <a:r>
              <a:rPr sz="2000" b="1" dirty="0" err="1" smtClean="0">
                <a:latin typeface="メイリオ"/>
                <a:cs typeface="メイリオ"/>
              </a:rPr>
              <a:t>現地進出支援強化</a:t>
            </a:r>
            <a:r>
              <a:rPr sz="2000" b="1" spc="-15" dirty="0" err="1" smtClean="0">
                <a:latin typeface="メイリオ"/>
                <a:cs typeface="メイリオ"/>
              </a:rPr>
              <a:t>事業</a:t>
            </a:r>
            <a:endParaRPr sz="2000" dirty="0">
              <a:latin typeface="メイリオ"/>
              <a:cs typeface="メイリオ"/>
            </a:endParaRPr>
          </a:p>
          <a:p>
            <a:pPr marL="281940" marR="5080" indent="-269875">
              <a:lnSpc>
                <a:spcPct val="100000"/>
              </a:lnSpc>
              <a:spcBef>
                <a:spcPts val="630"/>
              </a:spcBef>
            </a:pPr>
            <a:r>
              <a:rPr sz="1800" spc="50" dirty="0">
                <a:latin typeface="メイリオ"/>
                <a:cs typeface="メイリオ"/>
              </a:rPr>
              <a:t>①</a:t>
            </a:r>
            <a:r>
              <a:rPr sz="1800" b="1" u="sng" dirty="0">
                <a:solidFill>
                  <a:srgbClr val="FF0000"/>
                </a:solidFill>
                <a:uFill>
                  <a:solidFill>
                    <a:srgbClr val="FF0000"/>
                  </a:solidFill>
                </a:uFill>
                <a:latin typeface="メイリオ"/>
                <a:cs typeface="メイリオ"/>
              </a:rPr>
              <a:t>情報提供、海外展示会や商談会等を通じた販路拡大支援、商談後</a:t>
            </a:r>
            <a:r>
              <a:rPr sz="1800" b="1" u="sng" spc="-95" dirty="0">
                <a:solidFill>
                  <a:srgbClr val="FF0000"/>
                </a:solidFill>
                <a:uFill>
                  <a:solidFill>
                    <a:srgbClr val="FF0000"/>
                  </a:solidFill>
                </a:uFill>
                <a:latin typeface="メイリオ"/>
                <a:cs typeface="メイリオ"/>
              </a:rPr>
              <a:t> </a:t>
            </a:r>
            <a:r>
              <a:rPr sz="1800" b="1" u="sng" dirty="0">
                <a:solidFill>
                  <a:srgbClr val="FF0000"/>
                </a:solidFill>
                <a:uFill>
                  <a:solidFill>
                    <a:srgbClr val="FF0000"/>
                  </a:solidFill>
                </a:uFill>
                <a:latin typeface="メイリオ"/>
                <a:cs typeface="メイリオ"/>
              </a:rPr>
              <a:t>のフォローアップ、 現地進出後の事業安定・拡大支援（プラットフォーム</a:t>
            </a:r>
            <a:r>
              <a:rPr sz="1800" b="1" u="sng" spc="-30" dirty="0">
                <a:solidFill>
                  <a:srgbClr val="FF0000"/>
                </a:solidFill>
                <a:uFill>
                  <a:solidFill>
                    <a:srgbClr val="FF0000"/>
                  </a:solidFill>
                </a:uFill>
                <a:latin typeface="メイリオ"/>
                <a:cs typeface="メイリオ"/>
              </a:rPr>
              <a:t> </a:t>
            </a:r>
            <a:r>
              <a:rPr sz="1800" b="1" u="sng" dirty="0">
                <a:solidFill>
                  <a:srgbClr val="FF0000"/>
                </a:solidFill>
                <a:uFill>
                  <a:solidFill>
                    <a:srgbClr val="FF0000"/>
                  </a:solidFill>
                </a:uFill>
                <a:latin typeface="メイリオ"/>
                <a:cs typeface="メイリオ"/>
              </a:rPr>
              <a:t>事業）等</a:t>
            </a:r>
            <a:r>
              <a:rPr sz="1800" dirty="0">
                <a:latin typeface="メイリオ"/>
                <a:cs typeface="メイリオ"/>
              </a:rPr>
              <a:t>、段階に応じた支援 を提供し、海外進出、また発展させるまでを一貫して支援します。</a:t>
            </a:r>
          </a:p>
          <a:p>
            <a:pPr marL="281940" marR="47625" indent="-269875" algn="just">
              <a:lnSpc>
                <a:spcPct val="100000"/>
              </a:lnSpc>
              <a:spcBef>
                <a:spcPts val="600"/>
              </a:spcBef>
            </a:pPr>
            <a:r>
              <a:rPr sz="1800" dirty="0">
                <a:latin typeface="メイリオ"/>
                <a:cs typeface="メイリオ"/>
              </a:rPr>
              <a:t>②</a:t>
            </a:r>
            <a:r>
              <a:rPr sz="1800" spc="-385" dirty="0">
                <a:latin typeface="メイリオ"/>
                <a:cs typeface="メイリオ"/>
              </a:rPr>
              <a:t> </a:t>
            </a:r>
            <a:r>
              <a:rPr sz="1800" dirty="0">
                <a:latin typeface="メイリオ"/>
                <a:cs typeface="メイリオ"/>
              </a:rPr>
              <a:t>中小企業が多く進出している国の税制等について、セミナーや、各国税制等や税務に 係る留意事項を記載した</a:t>
            </a:r>
            <a:r>
              <a:rPr sz="1800" b="1" u="sng" dirty="0">
                <a:solidFill>
                  <a:srgbClr val="FF0000"/>
                </a:solidFill>
                <a:uFill>
                  <a:solidFill>
                    <a:srgbClr val="FF0000"/>
                  </a:solidFill>
                </a:uFill>
                <a:latin typeface="メイリオ"/>
                <a:cs typeface="メイリオ"/>
              </a:rPr>
              <a:t>パンフレットの配布等</a:t>
            </a:r>
            <a:r>
              <a:rPr sz="1800" dirty="0">
                <a:latin typeface="メイリオ"/>
                <a:cs typeface="メイリオ"/>
              </a:rPr>
              <a:t>により、海外展開を行う中小企業の税 務に係る態勢整備を支援します。</a:t>
            </a:r>
          </a:p>
        </p:txBody>
      </p:sp>
      <p:sp>
        <p:nvSpPr>
          <p:cNvPr id="10" name="object 10"/>
          <p:cNvSpPr txBox="1"/>
          <p:nvPr/>
        </p:nvSpPr>
        <p:spPr>
          <a:xfrm>
            <a:off x="355091" y="861060"/>
            <a:ext cx="9203690" cy="401320"/>
          </a:xfrm>
          <a:prstGeom prst="rect">
            <a:avLst/>
          </a:prstGeom>
          <a:solidFill>
            <a:srgbClr val="DBEEF4"/>
          </a:solidFill>
        </p:spPr>
        <p:txBody>
          <a:bodyPr vert="horz" wrap="square" lIns="0" tIns="6985" rIns="0" bIns="0" rtlCol="0">
            <a:spAutoFit/>
          </a:bodyPr>
          <a:lstStyle/>
          <a:p>
            <a:pPr marL="91440">
              <a:lnSpc>
                <a:spcPct val="100000"/>
              </a:lnSpc>
              <a:spcBef>
                <a:spcPts val="55"/>
              </a:spcBef>
              <a:tabLst>
                <a:tab pos="4154170" algn="l"/>
              </a:tabLst>
            </a:pPr>
            <a:r>
              <a:rPr sz="2000" b="1" dirty="0">
                <a:latin typeface="メイリオ"/>
                <a:cs typeface="メイリオ"/>
              </a:rPr>
              <a:t>国内・海外販路開拓</a:t>
            </a:r>
            <a:r>
              <a:rPr sz="2000" b="1" spc="-15" dirty="0">
                <a:latin typeface="メイリオ"/>
                <a:cs typeface="メイリオ"/>
              </a:rPr>
              <a:t>強</a:t>
            </a:r>
            <a:r>
              <a:rPr sz="2000" b="1" dirty="0">
                <a:latin typeface="メイリオ"/>
                <a:cs typeface="メイリオ"/>
              </a:rPr>
              <a:t>化支</a:t>
            </a:r>
            <a:r>
              <a:rPr sz="2000" b="1" spc="-15" dirty="0">
                <a:latin typeface="メイリオ"/>
                <a:cs typeface="メイリオ"/>
              </a:rPr>
              <a:t>援</a:t>
            </a:r>
            <a:r>
              <a:rPr sz="2000" b="1" dirty="0">
                <a:latin typeface="メイリオ"/>
                <a:cs typeface="メイリオ"/>
              </a:rPr>
              <a:t>事業	平成31年度予</a:t>
            </a:r>
            <a:r>
              <a:rPr sz="2000" b="1" spc="-15" dirty="0">
                <a:latin typeface="メイリオ"/>
                <a:cs typeface="メイリオ"/>
              </a:rPr>
              <a:t>算</a:t>
            </a:r>
            <a:r>
              <a:rPr sz="2000" b="1" dirty="0">
                <a:latin typeface="メイリオ"/>
                <a:cs typeface="メイリオ"/>
              </a:rPr>
              <a:t>案額</a:t>
            </a:r>
            <a:r>
              <a:rPr sz="2000" b="1" spc="-155" dirty="0">
                <a:latin typeface="メイリオ"/>
                <a:cs typeface="メイリオ"/>
              </a:rPr>
              <a:t> </a:t>
            </a:r>
            <a:r>
              <a:rPr sz="2000" b="1" dirty="0">
                <a:latin typeface="メイリオ"/>
                <a:cs typeface="メイリオ"/>
              </a:rPr>
              <a:t>23.9億</a:t>
            </a:r>
            <a:r>
              <a:rPr sz="2000" b="1" spc="-15" dirty="0">
                <a:latin typeface="メイリオ"/>
                <a:cs typeface="メイリオ"/>
              </a:rPr>
              <a:t>円</a:t>
            </a:r>
            <a:r>
              <a:rPr sz="2000" b="1" dirty="0">
                <a:latin typeface="メイリオ"/>
                <a:cs typeface="メイリオ"/>
              </a:rPr>
              <a:t>（新</a:t>
            </a:r>
            <a:r>
              <a:rPr sz="2000" b="1" spc="-20" dirty="0">
                <a:latin typeface="メイリオ"/>
                <a:cs typeface="メイリオ"/>
              </a:rPr>
              <a:t>規</a:t>
            </a:r>
            <a:r>
              <a:rPr sz="2000" b="1" dirty="0">
                <a:latin typeface="メイリオ"/>
                <a:cs typeface="メイリオ"/>
              </a:rPr>
              <a:t>）</a:t>
            </a:r>
            <a:endParaRPr sz="2000">
              <a:latin typeface="メイリオ"/>
              <a:cs typeface="メイリオ"/>
            </a:endParaRPr>
          </a:p>
        </p:txBody>
      </p:sp>
      <p:sp>
        <p:nvSpPr>
          <p:cNvPr id="11" name="object 11"/>
          <p:cNvSpPr txBox="1"/>
          <p:nvPr/>
        </p:nvSpPr>
        <p:spPr>
          <a:xfrm>
            <a:off x="6681978" y="69342"/>
            <a:ext cx="3157855" cy="549910"/>
          </a:xfrm>
          <a:prstGeom prst="rect">
            <a:avLst/>
          </a:prstGeom>
          <a:ln w="28955">
            <a:solidFill>
              <a:srgbClr val="000000"/>
            </a:solidFill>
          </a:ln>
        </p:spPr>
        <p:txBody>
          <a:bodyPr vert="horz" wrap="square" lIns="0" tIns="43815" rIns="0" bIns="0" rtlCol="0">
            <a:spAutoFit/>
          </a:bodyPr>
          <a:lstStyle/>
          <a:p>
            <a:pPr marL="88265" marR="267970">
              <a:lnSpc>
                <a:spcPct val="100000"/>
              </a:lnSpc>
              <a:spcBef>
                <a:spcPts val="345"/>
              </a:spcBef>
              <a:tabLst>
                <a:tab pos="1155065" algn="l"/>
              </a:tabLst>
            </a:pPr>
            <a:r>
              <a:rPr sz="1400" b="1" dirty="0">
                <a:latin typeface="メイリオ"/>
                <a:cs typeface="メイリオ"/>
              </a:rPr>
              <a:t>お問い合わせ先：</a:t>
            </a:r>
            <a:r>
              <a:rPr sz="1400" b="1" spc="-5" dirty="0">
                <a:solidFill>
                  <a:srgbClr val="FF0000"/>
                </a:solidFill>
                <a:latin typeface="メイリオ"/>
                <a:cs typeface="メイリオ"/>
              </a:rPr>
              <a:t>03</a:t>
            </a:r>
            <a:r>
              <a:rPr sz="1400" b="1" spc="-10" dirty="0">
                <a:solidFill>
                  <a:srgbClr val="FF0000"/>
                </a:solidFill>
                <a:latin typeface="メイリオ"/>
                <a:cs typeface="メイリオ"/>
              </a:rPr>
              <a:t>-</a:t>
            </a:r>
            <a:r>
              <a:rPr sz="1400" b="1" spc="-5" dirty="0">
                <a:solidFill>
                  <a:srgbClr val="FF0000"/>
                </a:solidFill>
                <a:latin typeface="メイリオ"/>
                <a:cs typeface="メイリオ"/>
              </a:rPr>
              <a:t>3</a:t>
            </a:r>
            <a:r>
              <a:rPr sz="1400" b="1" spc="-15" dirty="0">
                <a:solidFill>
                  <a:srgbClr val="FF0000"/>
                </a:solidFill>
                <a:latin typeface="メイリオ"/>
                <a:cs typeface="メイリオ"/>
              </a:rPr>
              <a:t>5</a:t>
            </a:r>
            <a:r>
              <a:rPr sz="1400" b="1" spc="-5" dirty="0">
                <a:solidFill>
                  <a:srgbClr val="FF0000"/>
                </a:solidFill>
                <a:latin typeface="メイリオ"/>
                <a:cs typeface="メイリオ"/>
              </a:rPr>
              <a:t>01</a:t>
            </a:r>
            <a:r>
              <a:rPr sz="1400" b="1" spc="-10" dirty="0">
                <a:solidFill>
                  <a:srgbClr val="FF0000"/>
                </a:solidFill>
                <a:latin typeface="メイリオ"/>
                <a:cs typeface="メイリオ"/>
              </a:rPr>
              <a:t>-</a:t>
            </a:r>
            <a:r>
              <a:rPr sz="1400" b="1" spc="-5" dirty="0">
                <a:solidFill>
                  <a:srgbClr val="FF0000"/>
                </a:solidFill>
                <a:latin typeface="メイリオ"/>
                <a:cs typeface="メイリオ"/>
              </a:rPr>
              <a:t>1767 </a:t>
            </a:r>
            <a:r>
              <a:rPr sz="1400" b="1" dirty="0">
                <a:latin typeface="メイリオ"/>
                <a:cs typeface="メイリオ"/>
              </a:rPr>
              <a:t>中小企業庁	</a:t>
            </a:r>
            <a:r>
              <a:rPr sz="1400" b="1" spc="-15" dirty="0">
                <a:latin typeface="メイリオ"/>
                <a:cs typeface="メイリオ"/>
              </a:rPr>
              <a:t>創業・新事業促進</a:t>
            </a:r>
            <a:r>
              <a:rPr sz="1400" b="1" dirty="0">
                <a:latin typeface="メイリオ"/>
                <a:cs typeface="メイリオ"/>
              </a:rPr>
              <a:t>課</a:t>
            </a:r>
            <a:endParaRPr sz="1400">
              <a:latin typeface="メイリオ"/>
              <a:cs typeface="メイリオ"/>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923" y="1170132"/>
            <a:ext cx="6939915" cy="513715"/>
          </a:xfrm>
          <a:prstGeom prst="rect">
            <a:avLst/>
          </a:prstGeom>
        </p:spPr>
        <p:txBody>
          <a:bodyPr vert="horz" wrap="square" lIns="0" tIns="13335" rIns="0" bIns="0" rtlCol="0">
            <a:spAutoFit/>
          </a:bodyPr>
          <a:lstStyle/>
          <a:p>
            <a:pPr marL="12700">
              <a:lnSpc>
                <a:spcPct val="100000"/>
              </a:lnSpc>
              <a:spcBef>
                <a:spcPts val="105"/>
              </a:spcBef>
            </a:pPr>
            <a:r>
              <a:rPr sz="3200" dirty="0"/>
              <a:t>加えて、足元の課題へ</a:t>
            </a:r>
            <a:r>
              <a:rPr sz="3200" spc="-15" dirty="0"/>
              <a:t>の</a:t>
            </a:r>
            <a:r>
              <a:rPr sz="3200" dirty="0"/>
              <a:t>対応</a:t>
            </a:r>
            <a:r>
              <a:rPr sz="3200" spc="-15" dirty="0"/>
              <a:t>と</a:t>
            </a:r>
            <a:r>
              <a:rPr sz="3200" dirty="0"/>
              <a:t>して、</a:t>
            </a:r>
            <a:endParaRPr sz="3200"/>
          </a:p>
        </p:txBody>
      </p:sp>
      <p:sp>
        <p:nvSpPr>
          <p:cNvPr id="3" name="object 3"/>
          <p:cNvSpPr txBox="1"/>
          <p:nvPr/>
        </p:nvSpPr>
        <p:spPr>
          <a:xfrm>
            <a:off x="500923" y="2145490"/>
            <a:ext cx="6124575" cy="998350"/>
          </a:xfrm>
          <a:prstGeom prst="rect">
            <a:avLst/>
          </a:prstGeom>
        </p:spPr>
        <p:txBody>
          <a:bodyPr vert="horz" wrap="square" lIns="0" tIns="13335" rIns="0" bIns="0" rtlCol="0">
            <a:spAutoFit/>
          </a:bodyPr>
          <a:lstStyle/>
          <a:p>
            <a:pPr marL="553720" marR="5080" indent="-541655">
              <a:lnSpc>
                <a:spcPct val="100000"/>
              </a:lnSpc>
              <a:spcBef>
                <a:spcPts val="105"/>
              </a:spcBef>
            </a:pPr>
            <a:r>
              <a:rPr sz="3200" b="1" dirty="0">
                <a:latin typeface="メイリオ"/>
                <a:cs typeface="メイリオ"/>
              </a:rPr>
              <a:t>④</a:t>
            </a:r>
            <a:r>
              <a:rPr sz="3200" b="1" dirty="0" err="1">
                <a:solidFill>
                  <a:srgbClr val="FF0000"/>
                </a:solidFill>
                <a:latin typeface="メイリオ"/>
                <a:cs typeface="メイリオ"/>
              </a:rPr>
              <a:t>災害からの復旧・復</a:t>
            </a:r>
            <a:r>
              <a:rPr sz="3200" b="1" spc="-15" dirty="0" err="1">
                <a:solidFill>
                  <a:srgbClr val="FF0000"/>
                </a:solidFill>
                <a:latin typeface="メイリオ"/>
                <a:cs typeface="メイリオ"/>
              </a:rPr>
              <a:t>興</a:t>
            </a:r>
            <a:r>
              <a:rPr sz="3200" b="1" dirty="0" err="1">
                <a:solidFill>
                  <a:srgbClr val="FF0000"/>
                </a:solidFill>
                <a:latin typeface="メイリオ"/>
                <a:cs typeface="メイリオ"/>
              </a:rPr>
              <a:t>、強</a:t>
            </a:r>
            <a:r>
              <a:rPr sz="3200" b="1" spc="-15" dirty="0" err="1">
                <a:solidFill>
                  <a:srgbClr val="FF0000"/>
                </a:solidFill>
                <a:latin typeface="メイリオ"/>
                <a:cs typeface="メイリオ"/>
              </a:rPr>
              <a:t>靭化</a:t>
            </a:r>
            <a:r>
              <a:rPr sz="3200" b="1" spc="-15" dirty="0">
                <a:solidFill>
                  <a:srgbClr val="FF0000"/>
                </a:solidFill>
                <a:latin typeface="メイリオ"/>
                <a:cs typeface="メイリオ"/>
              </a:rPr>
              <a:t> </a:t>
            </a:r>
            <a:r>
              <a:rPr sz="3200" b="1" dirty="0" err="1" smtClean="0">
                <a:latin typeface="メイリオ"/>
                <a:cs typeface="メイリオ"/>
              </a:rPr>
              <a:t>により一層取り組む</a:t>
            </a:r>
            <a:endParaRPr sz="3200" dirty="0">
              <a:latin typeface="メイリオ"/>
              <a:cs typeface="メイリオ"/>
            </a:endParaRPr>
          </a:p>
        </p:txBody>
      </p:sp>
      <p:sp>
        <p:nvSpPr>
          <p:cNvPr id="4" name="object 4"/>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a:t>
            </a:r>
            <a:r>
              <a:rPr sz="1400" dirty="0" smtClean="0">
                <a:latin typeface="メイリオ"/>
                <a:cs typeface="メイリオ"/>
              </a:rPr>
              <a:t>4</a:t>
            </a:r>
            <a:endParaRPr sz="1400" dirty="0">
              <a:latin typeface="メイリオ"/>
              <a:cs typeface="メイリオ"/>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1299" y="1519707"/>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t>ニーズに応じた支援メニュー</a:t>
            </a:r>
            <a:endParaRPr sz="3600"/>
          </a:p>
        </p:txBody>
      </p:sp>
      <p:sp>
        <p:nvSpPr>
          <p:cNvPr id="3" name="object 3"/>
          <p:cNvSpPr txBox="1"/>
          <p:nvPr/>
        </p:nvSpPr>
        <p:spPr>
          <a:xfrm>
            <a:off x="1071299" y="2616987"/>
            <a:ext cx="6121400" cy="566822"/>
          </a:xfrm>
          <a:prstGeom prst="rect">
            <a:avLst/>
          </a:prstGeom>
        </p:spPr>
        <p:txBody>
          <a:bodyPr vert="horz" wrap="square" lIns="0" tIns="12700" rIns="0" bIns="0" rtlCol="0">
            <a:spAutoFit/>
          </a:bodyPr>
          <a:lstStyle/>
          <a:p>
            <a:pPr marL="12700">
              <a:lnSpc>
                <a:spcPct val="100000"/>
              </a:lnSpc>
              <a:spcBef>
                <a:spcPts val="100"/>
              </a:spcBef>
            </a:pPr>
            <a:r>
              <a:rPr sz="3600" b="1" dirty="0">
                <a:latin typeface="メイリオ"/>
                <a:cs typeface="メイリオ"/>
              </a:rPr>
              <a:t>④</a:t>
            </a:r>
            <a:r>
              <a:rPr sz="3600" b="1" dirty="0" err="1">
                <a:latin typeface="メイリオ"/>
                <a:cs typeface="メイリオ"/>
              </a:rPr>
              <a:t>防災・</a:t>
            </a:r>
            <a:r>
              <a:rPr sz="3600" b="1" dirty="0" err="1" smtClean="0">
                <a:latin typeface="メイリオ"/>
                <a:cs typeface="メイリオ"/>
              </a:rPr>
              <a:t>減災対策</a:t>
            </a:r>
            <a:endParaRPr sz="3600" dirty="0">
              <a:latin typeface="メイリオ"/>
              <a:cs typeface="メイリオ"/>
            </a:endParaRPr>
          </a:p>
        </p:txBody>
      </p:sp>
      <p:sp>
        <p:nvSpPr>
          <p:cNvPr id="4" name="object 4"/>
          <p:cNvSpPr txBox="1"/>
          <p:nvPr/>
        </p:nvSpPr>
        <p:spPr>
          <a:xfrm>
            <a:off x="9589552"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55</a:t>
            </a:r>
            <a:endParaRPr sz="1400" dirty="0">
              <a:latin typeface="メイリオ"/>
              <a:cs typeface="メイリオ"/>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620" y="152120"/>
            <a:ext cx="39878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重点施策④	防災・減災対策</a:t>
            </a:r>
          </a:p>
        </p:txBody>
      </p:sp>
      <p:graphicFrame>
        <p:nvGraphicFramePr>
          <p:cNvPr id="3" name="object 3"/>
          <p:cNvGraphicFramePr>
            <a:graphicFrameLocks noGrp="1"/>
          </p:cNvGraphicFramePr>
          <p:nvPr/>
        </p:nvGraphicFramePr>
        <p:xfrm>
          <a:off x="266128" y="1838473"/>
          <a:ext cx="5572125" cy="4050030"/>
        </p:xfrm>
        <a:graphic>
          <a:graphicData uri="http://schemas.openxmlformats.org/drawingml/2006/table">
            <a:tbl>
              <a:tblPr firstRow="1" bandRow="1">
                <a:tableStyleId>{2D5ABB26-0587-4C30-8999-92F81FD0307C}</a:tableStyleId>
              </a:tblPr>
              <a:tblGrid>
                <a:gridCol w="2515235">
                  <a:extLst>
                    <a:ext uri="{9D8B030D-6E8A-4147-A177-3AD203B41FA5}">
                      <a16:colId xmlns:a16="http://schemas.microsoft.com/office/drawing/2014/main" val="20000"/>
                    </a:ext>
                  </a:extLst>
                </a:gridCol>
                <a:gridCol w="3056890">
                  <a:extLst>
                    <a:ext uri="{9D8B030D-6E8A-4147-A177-3AD203B41FA5}">
                      <a16:colId xmlns:a16="http://schemas.microsoft.com/office/drawing/2014/main" val="20001"/>
                    </a:ext>
                  </a:extLst>
                </a:gridCol>
              </a:tblGrid>
              <a:tr h="349250">
                <a:tc>
                  <a:txBody>
                    <a:bodyPr/>
                    <a:lstStyle/>
                    <a:p>
                      <a:pPr marL="22860" algn="ctr">
                        <a:lnSpc>
                          <a:spcPct val="100000"/>
                        </a:lnSpc>
                        <a:spcBef>
                          <a:spcPts val="120"/>
                        </a:spcBef>
                      </a:pPr>
                      <a:r>
                        <a:rPr sz="1600" spc="-5" dirty="0">
                          <a:latin typeface="メイリオ"/>
                          <a:cs typeface="メイリオ"/>
                        </a:rPr>
                        <a:t>災害名</a:t>
                      </a:r>
                      <a:endParaRPr sz="1600">
                        <a:latin typeface="メイリオ"/>
                        <a:cs typeface="メイリオ"/>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B3D7"/>
                    </a:solidFill>
                  </a:tcPr>
                </a:tc>
                <a:tc>
                  <a:txBody>
                    <a:bodyPr/>
                    <a:lstStyle/>
                    <a:p>
                      <a:pPr marL="20955" algn="ctr">
                        <a:lnSpc>
                          <a:spcPct val="100000"/>
                        </a:lnSpc>
                        <a:spcBef>
                          <a:spcPts val="120"/>
                        </a:spcBef>
                      </a:pPr>
                      <a:r>
                        <a:rPr sz="1600" spc="-5" dirty="0">
                          <a:latin typeface="メイリオ"/>
                          <a:cs typeface="メイリオ"/>
                        </a:rPr>
                        <a:t>災害救助法適用地域</a:t>
                      </a:r>
                      <a:endParaRPr sz="1600">
                        <a:latin typeface="メイリオ"/>
                        <a:cs typeface="メイリオ"/>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B3D7"/>
                    </a:solidFill>
                  </a:tcPr>
                </a:tc>
                <a:extLst>
                  <a:ext uri="{0D108BD9-81ED-4DB2-BD59-A6C34878D82A}">
                    <a16:rowId xmlns:a16="http://schemas.microsoft.com/office/drawing/2014/main" val="10000"/>
                  </a:ext>
                </a:extLst>
              </a:tr>
              <a:tr h="579120">
                <a:tc>
                  <a:txBody>
                    <a:bodyPr/>
                    <a:lstStyle/>
                    <a:p>
                      <a:pPr marL="281940" marR="123825" indent="-178435">
                        <a:lnSpc>
                          <a:spcPct val="100000"/>
                        </a:lnSpc>
                        <a:spcBef>
                          <a:spcPts val="120"/>
                        </a:spcBef>
                      </a:pPr>
                      <a:r>
                        <a:rPr sz="1600" dirty="0">
                          <a:latin typeface="メイリオ"/>
                          <a:cs typeface="メイリオ"/>
                        </a:rPr>
                        <a:t>①平成30年大阪北部を震 </a:t>
                      </a:r>
                      <a:r>
                        <a:rPr sz="1600" spc="-5" dirty="0">
                          <a:latin typeface="メイリオ"/>
                          <a:cs typeface="メイリオ"/>
                        </a:rPr>
                        <a:t>源とす</a:t>
                      </a:r>
                      <a:r>
                        <a:rPr sz="1600" spc="-20" dirty="0">
                          <a:latin typeface="メイリオ"/>
                          <a:cs typeface="メイリオ"/>
                        </a:rPr>
                        <a:t>る</a:t>
                      </a:r>
                      <a:r>
                        <a:rPr sz="1600" spc="-5" dirty="0">
                          <a:latin typeface="メイリオ"/>
                          <a:cs typeface="メイリオ"/>
                        </a:rPr>
                        <a:t>地震</a:t>
                      </a:r>
                      <a:endParaRPr sz="1600">
                        <a:latin typeface="メイリオ"/>
                        <a:cs typeface="メイリオ"/>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955" algn="ctr">
                        <a:lnSpc>
                          <a:spcPct val="100000"/>
                        </a:lnSpc>
                        <a:spcBef>
                          <a:spcPts val="1080"/>
                        </a:spcBef>
                      </a:pPr>
                      <a:r>
                        <a:rPr sz="1600" spc="-5" dirty="0">
                          <a:latin typeface="メイリオ"/>
                          <a:cs typeface="メイリオ"/>
                        </a:rPr>
                        <a:t>大阪府</a:t>
                      </a:r>
                      <a:endParaRPr sz="1600">
                        <a:latin typeface="メイリオ"/>
                        <a:cs typeface="メイリオ"/>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20775">
                <a:tc>
                  <a:txBody>
                    <a:bodyPr/>
                    <a:lstStyle/>
                    <a:p>
                      <a:pPr marL="103505">
                        <a:lnSpc>
                          <a:spcPct val="100000"/>
                        </a:lnSpc>
                        <a:spcBef>
                          <a:spcPts val="1950"/>
                        </a:spcBef>
                      </a:pPr>
                      <a:r>
                        <a:rPr sz="1600" spc="-5" dirty="0">
                          <a:latin typeface="メイリオ"/>
                          <a:cs typeface="メイリオ"/>
                        </a:rPr>
                        <a:t>②平成30年7月豪雨</a:t>
                      </a:r>
                      <a:endParaRPr sz="1600">
                        <a:latin typeface="メイリオ"/>
                        <a:cs typeface="メイリオ"/>
                      </a:endParaRPr>
                    </a:p>
                    <a:p>
                      <a:pPr marL="103505">
                        <a:lnSpc>
                          <a:spcPct val="100000"/>
                        </a:lnSpc>
                      </a:pPr>
                      <a:r>
                        <a:rPr sz="1600" spc="-5" dirty="0">
                          <a:latin typeface="メイリオ"/>
                          <a:cs typeface="メイリオ"/>
                        </a:rPr>
                        <a:t>（西日本豪雨）</a:t>
                      </a:r>
                      <a:r>
                        <a:rPr sz="1600" spc="-5" dirty="0">
                          <a:solidFill>
                            <a:srgbClr val="FF0000"/>
                          </a:solidFill>
                          <a:latin typeface="メイリオ"/>
                          <a:cs typeface="メイリオ"/>
                        </a:rPr>
                        <a:t>【本激】</a:t>
                      </a:r>
                      <a:endParaRPr sz="1600">
                        <a:latin typeface="メイリオ"/>
                        <a:cs typeface="メイリオ"/>
                      </a:endParaRPr>
                    </a:p>
                  </a:txBody>
                  <a:tcPr marL="0" marR="0" marT="247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5095" marR="86360" indent="-1270" algn="ctr">
                        <a:lnSpc>
                          <a:spcPct val="100000"/>
                        </a:lnSpc>
                        <a:spcBef>
                          <a:spcPts val="900"/>
                        </a:spcBef>
                      </a:pPr>
                      <a:r>
                        <a:rPr sz="1600" dirty="0">
                          <a:latin typeface="メイリオ"/>
                          <a:cs typeface="メイリオ"/>
                        </a:rPr>
                        <a:t>岐阜県</a:t>
                      </a:r>
                      <a:r>
                        <a:rPr sz="1600" spc="-15" dirty="0">
                          <a:latin typeface="メイリオ"/>
                          <a:cs typeface="メイリオ"/>
                        </a:rPr>
                        <a:t>、</a:t>
                      </a:r>
                      <a:r>
                        <a:rPr sz="1600" dirty="0">
                          <a:latin typeface="メイリオ"/>
                          <a:cs typeface="メイリオ"/>
                        </a:rPr>
                        <a:t>京都府</a:t>
                      </a:r>
                      <a:r>
                        <a:rPr sz="1600" spc="-15" dirty="0">
                          <a:latin typeface="メイリオ"/>
                          <a:cs typeface="メイリオ"/>
                        </a:rPr>
                        <a:t>、</a:t>
                      </a:r>
                      <a:r>
                        <a:rPr sz="1600" dirty="0">
                          <a:latin typeface="メイリオ"/>
                          <a:cs typeface="メイリオ"/>
                        </a:rPr>
                        <a:t>兵庫県</a:t>
                      </a:r>
                      <a:r>
                        <a:rPr sz="1600" spc="-15" dirty="0">
                          <a:latin typeface="メイリオ"/>
                          <a:cs typeface="メイリオ"/>
                        </a:rPr>
                        <a:t>、</a:t>
                      </a:r>
                      <a:r>
                        <a:rPr sz="1600" dirty="0">
                          <a:latin typeface="メイリオ"/>
                          <a:cs typeface="メイリオ"/>
                        </a:rPr>
                        <a:t>鳥取 県、島根県、岡山県、広島県、 </a:t>
                      </a:r>
                      <a:r>
                        <a:rPr sz="1600" spc="-5" dirty="0">
                          <a:latin typeface="メイリオ"/>
                          <a:cs typeface="メイリオ"/>
                        </a:rPr>
                        <a:t>山</a:t>
                      </a:r>
                      <a:r>
                        <a:rPr sz="1600" spc="-40" dirty="0">
                          <a:latin typeface="メイリオ"/>
                          <a:cs typeface="メイリオ"/>
                        </a:rPr>
                        <a:t> </a:t>
                      </a:r>
                      <a:r>
                        <a:rPr sz="1600" spc="-5" dirty="0">
                          <a:latin typeface="メイリオ"/>
                          <a:cs typeface="メイリオ"/>
                        </a:rPr>
                        <a:t>口県</a:t>
                      </a:r>
                      <a:r>
                        <a:rPr sz="1600" spc="-20" dirty="0">
                          <a:latin typeface="メイリオ"/>
                          <a:cs typeface="メイリオ"/>
                        </a:rPr>
                        <a:t>、</a:t>
                      </a:r>
                      <a:r>
                        <a:rPr sz="1600" spc="-5" dirty="0">
                          <a:latin typeface="メイリオ"/>
                          <a:cs typeface="メイリオ"/>
                        </a:rPr>
                        <a:t>愛媛県</a:t>
                      </a:r>
                      <a:r>
                        <a:rPr sz="1600" spc="-20" dirty="0">
                          <a:latin typeface="メイリオ"/>
                          <a:cs typeface="メイリオ"/>
                        </a:rPr>
                        <a:t>、</a:t>
                      </a:r>
                      <a:r>
                        <a:rPr sz="1600" spc="-5" dirty="0">
                          <a:latin typeface="メイリオ"/>
                          <a:cs typeface="メイリオ"/>
                        </a:rPr>
                        <a:t>高知県</a:t>
                      </a:r>
                      <a:r>
                        <a:rPr sz="1600" spc="-20" dirty="0">
                          <a:latin typeface="メイリオ"/>
                          <a:cs typeface="メイリオ"/>
                        </a:rPr>
                        <a:t>、</a:t>
                      </a:r>
                      <a:r>
                        <a:rPr sz="1600" spc="-5" dirty="0">
                          <a:latin typeface="メイリオ"/>
                          <a:cs typeface="メイリオ"/>
                        </a:rPr>
                        <a:t>福 岡県</a:t>
                      </a:r>
                      <a:endParaRPr sz="1600">
                        <a:latin typeface="メイリオ"/>
                        <a:cs typeface="メイリオ"/>
                      </a:endParaRPr>
                    </a:p>
                  </a:txBody>
                  <a:tcPr marL="0" marR="0" marT="1143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78485">
                <a:tc>
                  <a:txBody>
                    <a:bodyPr/>
                    <a:lstStyle/>
                    <a:p>
                      <a:pPr marL="281305" marR="353060" indent="-178435">
                        <a:lnSpc>
                          <a:spcPct val="100000"/>
                        </a:lnSpc>
                        <a:spcBef>
                          <a:spcPts val="120"/>
                        </a:spcBef>
                      </a:pPr>
                      <a:r>
                        <a:rPr sz="1600" dirty="0">
                          <a:latin typeface="メイリオ"/>
                          <a:cs typeface="メイリオ"/>
                        </a:rPr>
                        <a:t>③平成30年8月30日か </a:t>
                      </a:r>
                      <a:r>
                        <a:rPr sz="1600" spc="-5" dirty="0">
                          <a:latin typeface="メイリオ"/>
                          <a:cs typeface="メイリオ"/>
                        </a:rPr>
                        <a:t>らの大雨</a:t>
                      </a:r>
                      <a:endParaRPr sz="1600">
                        <a:latin typeface="メイリオ"/>
                        <a:cs typeface="メイリオ"/>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685" algn="ctr">
                        <a:lnSpc>
                          <a:spcPct val="100000"/>
                        </a:lnSpc>
                        <a:spcBef>
                          <a:spcPts val="1075"/>
                        </a:spcBef>
                      </a:pPr>
                      <a:r>
                        <a:rPr sz="1600" spc="-5" dirty="0">
                          <a:latin typeface="メイリオ"/>
                          <a:cs typeface="メイリオ"/>
                        </a:rPr>
                        <a:t>山形県</a:t>
                      </a:r>
                      <a:endParaRPr sz="1600">
                        <a:latin typeface="メイリオ"/>
                        <a:cs typeface="メイリオ"/>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71500">
                <a:tc>
                  <a:txBody>
                    <a:bodyPr/>
                    <a:lstStyle/>
                    <a:p>
                      <a:pPr marL="281305" marR="327025" indent="-178435">
                        <a:lnSpc>
                          <a:spcPct val="100000"/>
                        </a:lnSpc>
                        <a:spcBef>
                          <a:spcPts val="120"/>
                        </a:spcBef>
                      </a:pPr>
                      <a:r>
                        <a:rPr sz="1600" dirty="0">
                          <a:latin typeface="メイリオ"/>
                          <a:cs typeface="メイリオ"/>
                        </a:rPr>
                        <a:t>④平成30年北海道胆振 </a:t>
                      </a:r>
                      <a:r>
                        <a:rPr sz="1600" spc="-5" dirty="0">
                          <a:latin typeface="メイリオ"/>
                          <a:cs typeface="メイリオ"/>
                        </a:rPr>
                        <a:t>東部地震</a:t>
                      </a:r>
                      <a:r>
                        <a:rPr sz="1600" spc="-5" dirty="0">
                          <a:solidFill>
                            <a:srgbClr val="FF0000"/>
                          </a:solidFill>
                          <a:latin typeface="メイリオ"/>
                          <a:cs typeface="メイリオ"/>
                        </a:rPr>
                        <a:t>【局激】</a:t>
                      </a:r>
                      <a:endParaRPr sz="1600">
                        <a:latin typeface="メイリオ"/>
                        <a:cs typeface="メイリオ"/>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685" algn="ctr">
                        <a:lnSpc>
                          <a:spcPct val="100000"/>
                        </a:lnSpc>
                        <a:spcBef>
                          <a:spcPts val="1075"/>
                        </a:spcBef>
                      </a:pPr>
                      <a:r>
                        <a:rPr sz="1600" spc="-5" dirty="0">
                          <a:latin typeface="メイリオ"/>
                          <a:cs typeface="メイリオ"/>
                        </a:rPr>
                        <a:t>北海道</a:t>
                      </a:r>
                      <a:endParaRPr sz="1600">
                        <a:latin typeface="メイリオ"/>
                        <a:cs typeface="メイリオ"/>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86765">
                <a:tc>
                  <a:txBody>
                    <a:bodyPr/>
                    <a:lstStyle/>
                    <a:p>
                      <a:pPr marL="102870">
                        <a:lnSpc>
                          <a:spcPct val="100000"/>
                        </a:lnSpc>
                        <a:spcBef>
                          <a:spcPts val="940"/>
                        </a:spcBef>
                      </a:pPr>
                      <a:r>
                        <a:rPr sz="1600" dirty="0">
                          <a:latin typeface="メイリオ"/>
                          <a:cs typeface="メイリオ"/>
                        </a:rPr>
                        <a:t>⑤台風第19号・20号</a:t>
                      </a:r>
                      <a:r>
                        <a:rPr sz="1600" spc="-610" dirty="0">
                          <a:latin typeface="メイリオ"/>
                          <a:cs typeface="メイリオ"/>
                        </a:rPr>
                        <a:t>・</a:t>
                      </a:r>
                      <a:endParaRPr sz="1600">
                        <a:latin typeface="メイリオ"/>
                        <a:cs typeface="メイリオ"/>
                      </a:endParaRPr>
                    </a:p>
                    <a:p>
                      <a:pPr marL="281305">
                        <a:lnSpc>
                          <a:spcPct val="100000"/>
                        </a:lnSpc>
                      </a:pPr>
                      <a:r>
                        <a:rPr sz="1600" spc="-5" dirty="0">
                          <a:latin typeface="メイリオ"/>
                          <a:cs typeface="メイリオ"/>
                        </a:rPr>
                        <a:t>21</a:t>
                      </a:r>
                      <a:r>
                        <a:rPr sz="1600" spc="0" dirty="0">
                          <a:latin typeface="メイリオ"/>
                          <a:cs typeface="メイリオ"/>
                        </a:rPr>
                        <a:t> </a:t>
                      </a:r>
                      <a:r>
                        <a:rPr sz="1600" spc="-5" dirty="0">
                          <a:latin typeface="メイリオ"/>
                          <a:cs typeface="メイリオ"/>
                        </a:rPr>
                        <a:t>号等</a:t>
                      </a:r>
                      <a:endParaRPr sz="1600">
                        <a:latin typeface="メイリオ"/>
                        <a:cs typeface="メイリオ"/>
                      </a:endParaRPr>
                    </a:p>
                  </a:txBody>
                  <a:tcPr marL="0" marR="0" marT="1193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940"/>
                        </a:spcBef>
                      </a:pPr>
                      <a:r>
                        <a:rPr sz="1600" spc="-5" dirty="0">
                          <a:latin typeface="メイリオ"/>
                          <a:cs typeface="メイリオ"/>
                        </a:rPr>
                        <a:t>※災害救助法は未適用。</a:t>
                      </a:r>
                      <a:endParaRPr sz="1600">
                        <a:latin typeface="メイリオ"/>
                        <a:cs typeface="メイリオ"/>
                      </a:endParaRPr>
                    </a:p>
                    <a:p>
                      <a:pPr marL="19050" algn="ctr">
                        <a:lnSpc>
                          <a:spcPct val="100000"/>
                        </a:lnSpc>
                      </a:pPr>
                      <a:r>
                        <a:rPr sz="1600" dirty="0">
                          <a:latin typeface="メイリオ"/>
                          <a:cs typeface="メイリオ"/>
                        </a:rPr>
                        <a:t>被害状況に応じて支援策</a:t>
                      </a:r>
                      <a:r>
                        <a:rPr sz="1600" spc="-15" dirty="0">
                          <a:latin typeface="メイリオ"/>
                          <a:cs typeface="メイリオ"/>
                        </a:rPr>
                        <a:t>を</a:t>
                      </a:r>
                      <a:r>
                        <a:rPr sz="1600" dirty="0">
                          <a:latin typeface="メイリオ"/>
                          <a:cs typeface="メイリオ"/>
                        </a:rPr>
                        <a:t>実施。</a:t>
                      </a:r>
                      <a:endParaRPr sz="1600">
                        <a:latin typeface="メイリオ"/>
                        <a:cs typeface="メイリオ"/>
                      </a:endParaRPr>
                    </a:p>
                  </a:txBody>
                  <a:tcPr marL="0" marR="0" marT="1193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p:nvPr/>
        </p:nvSpPr>
        <p:spPr>
          <a:xfrm>
            <a:off x="5844540" y="1690116"/>
            <a:ext cx="4043171" cy="433730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66700" y="694944"/>
            <a:ext cx="9150350" cy="646430"/>
          </a:xfrm>
          <a:prstGeom prst="rect">
            <a:avLst/>
          </a:prstGeom>
          <a:solidFill>
            <a:srgbClr val="99D6EC"/>
          </a:solidFill>
        </p:spPr>
        <p:txBody>
          <a:bodyPr vert="horz" wrap="square" lIns="0" tIns="10160" rIns="0" bIns="0" rtlCol="0">
            <a:spAutoFit/>
          </a:bodyPr>
          <a:lstStyle/>
          <a:p>
            <a:pPr marL="90805" marR="135890">
              <a:lnSpc>
                <a:spcPct val="100000"/>
              </a:lnSpc>
              <a:spcBef>
                <a:spcPts val="80"/>
              </a:spcBef>
            </a:pPr>
            <a:r>
              <a:rPr sz="1800" dirty="0">
                <a:latin typeface="メイリオ"/>
                <a:cs typeface="メイリオ"/>
              </a:rPr>
              <a:t>平成３０年度は、西日本豪雨、台風１９～２１号、北海道胆振東部地震など、地域の中 小企業や</a:t>
            </a:r>
            <a:r>
              <a:rPr sz="1800" spc="-15" dirty="0">
                <a:latin typeface="メイリオ"/>
                <a:cs typeface="メイリオ"/>
              </a:rPr>
              <a:t>サ</a:t>
            </a:r>
            <a:r>
              <a:rPr sz="1800" dirty="0">
                <a:latin typeface="メイリオ"/>
                <a:cs typeface="メイリオ"/>
              </a:rPr>
              <a:t>プライチェ</a:t>
            </a:r>
            <a:r>
              <a:rPr sz="1800" spc="-15" dirty="0">
                <a:latin typeface="メイリオ"/>
                <a:cs typeface="メイリオ"/>
              </a:rPr>
              <a:t>ー</a:t>
            </a:r>
            <a:r>
              <a:rPr sz="1800" dirty="0">
                <a:latin typeface="メイリオ"/>
                <a:cs typeface="メイリオ"/>
              </a:rPr>
              <a:t>ンに大きな影響を与えた</a:t>
            </a:r>
            <a:r>
              <a:rPr sz="1800" b="1" u="sng" dirty="0">
                <a:solidFill>
                  <a:srgbClr val="FF0000"/>
                </a:solidFill>
                <a:uFill>
                  <a:solidFill>
                    <a:srgbClr val="FF0000"/>
                  </a:solidFill>
                </a:uFill>
                <a:latin typeface="メイリオ"/>
                <a:cs typeface="メイリオ"/>
              </a:rPr>
              <a:t>大規模</a:t>
            </a:r>
            <a:r>
              <a:rPr sz="1800" b="1" u="sng" spc="-15" dirty="0">
                <a:solidFill>
                  <a:srgbClr val="FF0000"/>
                </a:solidFill>
                <a:uFill>
                  <a:solidFill>
                    <a:srgbClr val="FF0000"/>
                  </a:solidFill>
                </a:uFill>
                <a:latin typeface="メイリオ"/>
                <a:cs typeface="メイリオ"/>
              </a:rPr>
              <a:t>な</a:t>
            </a:r>
            <a:r>
              <a:rPr sz="1800" b="1" u="sng" dirty="0">
                <a:solidFill>
                  <a:srgbClr val="FF0000"/>
                </a:solidFill>
                <a:uFill>
                  <a:solidFill>
                    <a:srgbClr val="FF0000"/>
                  </a:solidFill>
                </a:uFill>
                <a:latin typeface="メイリオ"/>
                <a:cs typeface="メイリオ"/>
              </a:rPr>
              <a:t>災</a:t>
            </a:r>
            <a:r>
              <a:rPr sz="1800" b="1" u="sng" spc="-15" dirty="0">
                <a:solidFill>
                  <a:srgbClr val="FF0000"/>
                </a:solidFill>
                <a:uFill>
                  <a:solidFill>
                    <a:srgbClr val="FF0000"/>
                  </a:solidFill>
                </a:uFill>
                <a:latin typeface="メイリオ"/>
                <a:cs typeface="メイリオ"/>
              </a:rPr>
              <a:t>害</a:t>
            </a:r>
            <a:r>
              <a:rPr sz="1800" b="1" u="sng" dirty="0">
                <a:solidFill>
                  <a:srgbClr val="FF0000"/>
                </a:solidFill>
                <a:uFill>
                  <a:solidFill>
                    <a:srgbClr val="FF0000"/>
                  </a:solidFill>
                </a:uFill>
                <a:latin typeface="メイリオ"/>
                <a:cs typeface="メイリオ"/>
              </a:rPr>
              <a:t>が続</a:t>
            </a:r>
            <a:r>
              <a:rPr sz="1800" b="1" u="sng" spc="-15" dirty="0">
                <a:solidFill>
                  <a:srgbClr val="FF0000"/>
                </a:solidFill>
                <a:uFill>
                  <a:solidFill>
                    <a:srgbClr val="FF0000"/>
                  </a:solidFill>
                </a:uFill>
                <a:latin typeface="メイリオ"/>
                <a:cs typeface="メイリオ"/>
              </a:rPr>
              <a:t>け</a:t>
            </a:r>
            <a:r>
              <a:rPr sz="1800" b="1" u="sng" dirty="0">
                <a:solidFill>
                  <a:srgbClr val="FF0000"/>
                </a:solidFill>
                <a:uFill>
                  <a:solidFill>
                    <a:srgbClr val="FF0000"/>
                  </a:solidFill>
                </a:uFill>
                <a:latin typeface="メイリオ"/>
                <a:cs typeface="メイリオ"/>
              </a:rPr>
              <a:t>て</a:t>
            </a:r>
            <a:r>
              <a:rPr sz="1800" b="1" u="sng" spc="-15" dirty="0">
                <a:solidFill>
                  <a:srgbClr val="FF0000"/>
                </a:solidFill>
                <a:uFill>
                  <a:solidFill>
                    <a:srgbClr val="FF0000"/>
                  </a:solidFill>
                </a:uFill>
                <a:latin typeface="メイリオ"/>
                <a:cs typeface="メイリオ"/>
              </a:rPr>
              <a:t>発</a:t>
            </a:r>
            <a:r>
              <a:rPr sz="1800" b="1" u="sng" dirty="0">
                <a:solidFill>
                  <a:srgbClr val="FF0000"/>
                </a:solidFill>
                <a:uFill>
                  <a:solidFill>
                    <a:srgbClr val="FF0000"/>
                  </a:solidFill>
                </a:uFill>
                <a:latin typeface="メイリオ"/>
                <a:cs typeface="メイリオ"/>
              </a:rPr>
              <a:t>生</a:t>
            </a:r>
            <a:r>
              <a:rPr sz="1800" dirty="0">
                <a:latin typeface="メイリオ"/>
                <a:cs typeface="メイリオ"/>
              </a:rPr>
              <a:t>。</a:t>
            </a:r>
            <a:endParaRPr sz="1800">
              <a:latin typeface="メイリオ"/>
              <a:cs typeface="メイリオ"/>
            </a:endParaRPr>
          </a:p>
        </p:txBody>
      </p:sp>
      <p:sp>
        <p:nvSpPr>
          <p:cNvPr id="6" name="object 6"/>
          <p:cNvSpPr txBox="1"/>
          <p:nvPr/>
        </p:nvSpPr>
        <p:spPr>
          <a:xfrm>
            <a:off x="6396180" y="6067742"/>
            <a:ext cx="3503295" cy="700405"/>
          </a:xfrm>
          <a:prstGeom prst="rect">
            <a:avLst/>
          </a:prstGeom>
        </p:spPr>
        <p:txBody>
          <a:bodyPr vert="horz" wrap="square" lIns="0" tIns="12700" rIns="0" bIns="0" rtlCol="0">
            <a:spAutoFit/>
          </a:bodyPr>
          <a:lstStyle/>
          <a:p>
            <a:pPr marL="158750" marR="702945" indent="-146685">
              <a:lnSpc>
                <a:spcPct val="100000"/>
              </a:lnSpc>
              <a:spcBef>
                <a:spcPts val="100"/>
              </a:spcBef>
            </a:pPr>
            <a:r>
              <a:rPr sz="1200" dirty="0">
                <a:latin typeface="メイリオ"/>
                <a:cs typeface="メイリオ"/>
              </a:rPr>
              <a:t>※</a:t>
            </a:r>
            <a:r>
              <a:rPr sz="1200" dirty="0">
                <a:solidFill>
                  <a:srgbClr val="92D050"/>
                </a:solidFill>
                <a:latin typeface="メイリオ"/>
                <a:cs typeface="メイリオ"/>
              </a:rPr>
              <a:t>緑の地域</a:t>
            </a:r>
            <a:r>
              <a:rPr sz="1200" dirty="0">
                <a:latin typeface="メイリオ"/>
                <a:cs typeface="メイリオ"/>
              </a:rPr>
              <a:t>が、平成</a:t>
            </a:r>
            <a:r>
              <a:rPr sz="1200" spc="-5" dirty="0">
                <a:latin typeface="メイリオ"/>
                <a:cs typeface="メイリオ"/>
              </a:rPr>
              <a:t>30</a:t>
            </a:r>
            <a:r>
              <a:rPr sz="1200" dirty="0">
                <a:latin typeface="メイリオ"/>
                <a:cs typeface="メイリオ"/>
              </a:rPr>
              <a:t>年度に災害救助法 が</a:t>
            </a:r>
            <a:r>
              <a:rPr sz="1200" spc="-10" dirty="0">
                <a:latin typeface="メイリオ"/>
                <a:cs typeface="メイリオ"/>
              </a:rPr>
              <a:t> </a:t>
            </a:r>
            <a:r>
              <a:rPr sz="1200" dirty="0">
                <a:latin typeface="メイリオ"/>
                <a:cs typeface="メイリオ"/>
              </a:rPr>
              <a:t>適用された</a:t>
            </a:r>
            <a:r>
              <a:rPr sz="1200" spc="-5" dirty="0">
                <a:latin typeface="メイリオ"/>
                <a:cs typeface="メイリオ"/>
              </a:rPr>
              <a:t>14</a:t>
            </a:r>
            <a:r>
              <a:rPr sz="1200" dirty="0">
                <a:latin typeface="メイリオ"/>
                <a:cs typeface="メイリオ"/>
              </a:rPr>
              <a:t>道府県。</a:t>
            </a:r>
          </a:p>
          <a:p>
            <a:pPr marR="5080" algn="r">
              <a:lnSpc>
                <a:spcPct val="100000"/>
              </a:lnSpc>
              <a:spcBef>
                <a:spcPts val="750"/>
              </a:spcBef>
            </a:pPr>
            <a:r>
              <a:rPr lang="en-US" sz="1400" dirty="0" smtClean="0">
                <a:latin typeface="メイリオ"/>
                <a:cs typeface="メイリオ"/>
              </a:rPr>
              <a:t>56</a:t>
            </a:r>
            <a:endParaRPr sz="1400" dirty="0">
              <a:latin typeface="メイリオ"/>
              <a:cs typeface="メイリオ"/>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162" y="887727"/>
            <a:ext cx="4697095" cy="5271770"/>
          </a:xfrm>
          <a:custGeom>
            <a:avLst/>
            <a:gdLst/>
            <a:ahLst/>
            <a:cxnLst/>
            <a:rect l="l" t="t" r="r" b="b"/>
            <a:pathLst>
              <a:path w="4697095" h="5271770">
                <a:moveTo>
                  <a:pt x="0" y="224612"/>
                </a:moveTo>
                <a:lnTo>
                  <a:pt x="4563" y="179343"/>
                </a:lnTo>
                <a:lnTo>
                  <a:pt x="17650" y="137181"/>
                </a:lnTo>
                <a:lnTo>
                  <a:pt x="38359" y="99027"/>
                </a:lnTo>
                <a:lnTo>
                  <a:pt x="65786" y="65785"/>
                </a:lnTo>
                <a:lnTo>
                  <a:pt x="99027" y="38359"/>
                </a:lnTo>
                <a:lnTo>
                  <a:pt x="137181" y="17650"/>
                </a:lnTo>
                <a:lnTo>
                  <a:pt x="179343" y="4563"/>
                </a:lnTo>
                <a:lnTo>
                  <a:pt x="224612" y="0"/>
                </a:lnTo>
                <a:lnTo>
                  <a:pt x="4472355" y="0"/>
                </a:lnTo>
                <a:lnTo>
                  <a:pt x="4517624" y="4563"/>
                </a:lnTo>
                <a:lnTo>
                  <a:pt x="4559786" y="17650"/>
                </a:lnTo>
                <a:lnTo>
                  <a:pt x="4597940" y="38359"/>
                </a:lnTo>
                <a:lnTo>
                  <a:pt x="4631182" y="65785"/>
                </a:lnTo>
                <a:lnTo>
                  <a:pt x="4658608" y="99027"/>
                </a:lnTo>
                <a:lnTo>
                  <a:pt x="4679317" y="137181"/>
                </a:lnTo>
                <a:lnTo>
                  <a:pt x="4692404" y="179343"/>
                </a:lnTo>
                <a:lnTo>
                  <a:pt x="4696968" y="224612"/>
                </a:lnTo>
                <a:lnTo>
                  <a:pt x="4696968" y="5046903"/>
                </a:lnTo>
                <a:lnTo>
                  <a:pt x="4692404" y="5092172"/>
                </a:lnTo>
                <a:lnTo>
                  <a:pt x="4679317" y="5134334"/>
                </a:lnTo>
                <a:lnTo>
                  <a:pt x="4658608" y="5172488"/>
                </a:lnTo>
                <a:lnTo>
                  <a:pt x="4631182" y="5205729"/>
                </a:lnTo>
                <a:lnTo>
                  <a:pt x="4597940" y="5233156"/>
                </a:lnTo>
                <a:lnTo>
                  <a:pt x="4559786" y="5253865"/>
                </a:lnTo>
                <a:lnTo>
                  <a:pt x="4517624" y="5266952"/>
                </a:lnTo>
                <a:lnTo>
                  <a:pt x="4472355" y="5271516"/>
                </a:lnTo>
                <a:lnTo>
                  <a:pt x="224612" y="5271516"/>
                </a:lnTo>
                <a:lnTo>
                  <a:pt x="179343" y="5266952"/>
                </a:lnTo>
                <a:lnTo>
                  <a:pt x="137181" y="5253865"/>
                </a:lnTo>
                <a:lnTo>
                  <a:pt x="99027" y="5233156"/>
                </a:lnTo>
                <a:lnTo>
                  <a:pt x="65786" y="5205730"/>
                </a:lnTo>
                <a:lnTo>
                  <a:pt x="38359" y="5172488"/>
                </a:lnTo>
                <a:lnTo>
                  <a:pt x="17650" y="5134334"/>
                </a:lnTo>
                <a:lnTo>
                  <a:pt x="4563" y="5092172"/>
                </a:lnTo>
                <a:lnTo>
                  <a:pt x="0" y="5046903"/>
                </a:lnTo>
                <a:lnTo>
                  <a:pt x="0" y="224612"/>
                </a:lnTo>
                <a:close/>
              </a:path>
            </a:pathLst>
          </a:custGeom>
          <a:ln w="38100">
            <a:solidFill>
              <a:srgbClr val="99D6EC"/>
            </a:solidFill>
          </a:ln>
        </p:spPr>
        <p:txBody>
          <a:bodyPr wrap="square" lIns="0" tIns="0" rIns="0" bIns="0" rtlCol="0"/>
          <a:lstStyle/>
          <a:p>
            <a:endParaRPr/>
          </a:p>
        </p:txBody>
      </p:sp>
      <p:sp>
        <p:nvSpPr>
          <p:cNvPr id="3" name="object 3"/>
          <p:cNvSpPr/>
          <p:nvPr/>
        </p:nvSpPr>
        <p:spPr>
          <a:xfrm>
            <a:off x="5100065" y="863340"/>
            <a:ext cx="4697095" cy="5295900"/>
          </a:xfrm>
          <a:custGeom>
            <a:avLst/>
            <a:gdLst/>
            <a:ahLst/>
            <a:cxnLst/>
            <a:rect l="l" t="t" r="r" b="b"/>
            <a:pathLst>
              <a:path w="4697095" h="5295900">
                <a:moveTo>
                  <a:pt x="0" y="212356"/>
                </a:moveTo>
                <a:lnTo>
                  <a:pt x="5608" y="163664"/>
                </a:lnTo>
                <a:lnTo>
                  <a:pt x="21583" y="118966"/>
                </a:lnTo>
                <a:lnTo>
                  <a:pt x="46651" y="79537"/>
                </a:lnTo>
                <a:lnTo>
                  <a:pt x="79537" y="46651"/>
                </a:lnTo>
                <a:lnTo>
                  <a:pt x="118966" y="21583"/>
                </a:lnTo>
                <a:lnTo>
                  <a:pt x="163664" y="5608"/>
                </a:lnTo>
                <a:lnTo>
                  <a:pt x="212356" y="0"/>
                </a:lnTo>
                <a:lnTo>
                  <a:pt x="4484611" y="0"/>
                </a:lnTo>
                <a:lnTo>
                  <a:pt x="4533303" y="5608"/>
                </a:lnTo>
                <a:lnTo>
                  <a:pt x="4578001" y="21583"/>
                </a:lnTo>
                <a:lnTo>
                  <a:pt x="4617430" y="46651"/>
                </a:lnTo>
                <a:lnTo>
                  <a:pt x="4650316" y="79537"/>
                </a:lnTo>
                <a:lnTo>
                  <a:pt x="4675384" y="118966"/>
                </a:lnTo>
                <a:lnTo>
                  <a:pt x="4691359" y="163664"/>
                </a:lnTo>
                <a:lnTo>
                  <a:pt x="4696968" y="212356"/>
                </a:lnTo>
                <a:lnTo>
                  <a:pt x="4696968" y="5083556"/>
                </a:lnTo>
                <a:lnTo>
                  <a:pt x="4691359" y="5132243"/>
                </a:lnTo>
                <a:lnTo>
                  <a:pt x="4675384" y="5176938"/>
                </a:lnTo>
                <a:lnTo>
                  <a:pt x="4650316" y="5216365"/>
                </a:lnTo>
                <a:lnTo>
                  <a:pt x="4617430" y="5249249"/>
                </a:lnTo>
                <a:lnTo>
                  <a:pt x="4578001" y="5274316"/>
                </a:lnTo>
                <a:lnTo>
                  <a:pt x="4533303" y="5290291"/>
                </a:lnTo>
                <a:lnTo>
                  <a:pt x="4484611" y="5295900"/>
                </a:lnTo>
                <a:lnTo>
                  <a:pt x="212356" y="5295900"/>
                </a:lnTo>
                <a:lnTo>
                  <a:pt x="163664" y="5290291"/>
                </a:lnTo>
                <a:lnTo>
                  <a:pt x="118966" y="5274316"/>
                </a:lnTo>
                <a:lnTo>
                  <a:pt x="79537" y="5249249"/>
                </a:lnTo>
                <a:lnTo>
                  <a:pt x="46651" y="5216365"/>
                </a:lnTo>
                <a:lnTo>
                  <a:pt x="21583" y="5176938"/>
                </a:lnTo>
                <a:lnTo>
                  <a:pt x="5608" y="5132243"/>
                </a:lnTo>
                <a:lnTo>
                  <a:pt x="0" y="5083556"/>
                </a:lnTo>
                <a:lnTo>
                  <a:pt x="0" y="212356"/>
                </a:lnTo>
                <a:close/>
              </a:path>
            </a:pathLst>
          </a:custGeom>
          <a:ln w="38100">
            <a:solidFill>
              <a:srgbClr val="99D6EC"/>
            </a:solidFill>
          </a:ln>
        </p:spPr>
        <p:txBody>
          <a:bodyPr wrap="square" lIns="0" tIns="0" rIns="0" bIns="0" rtlCol="0"/>
          <a:lstStyle/>
          <a:p>
            <a:endParaRPr/>
          </a:p>
        </p:txBody>
      </p:sp>
      <p:sp>
        <p:nvSpPr>
          <p:cNvPr id="4" name="object 4"/>
          <p:cNvSpPr txBox="1"/>
          <p:nvPr/>
        </p:nvSpPr>
        <p:spPr>
          <a:xfrm>
            <a:off x="5163624" y="974124"/>
            <a:ext cx="4437380" cy="4499610"/>
          </a:xfrm>
          <a:prstGeom prst="rect">
            <a:avLst/>
          </a:prstGeom>
        </p:spPr>
        <p:txBody>
          <a:bodyPr vert="horz" wrap="square" lIns="0" tIns="13335" rIns="0" bIns="0" rtlCol="0">
            <a:spAutoFit/>
          </a:bodyPr>
          <a:lstStyle/>
          <a:p>
            <a:pPr marL="1385570">
              <a:lnSpc>
                <a:spcPct val="100000"/>
              </a:lnSpc>
              <a:spcBef>
                <a:spcPts val="105"/>
              </a:spcBef>
            </a:pPr>
            <a:r>
              <a:rPr sz="2000" b="1" u="sng" dirty="0">
                <a:uFill>
                  <a:solidFill>
                    <a:srgbClr val="000000"/>
                  </a:solidFill>
                </a:uFill>
                <a:latin typeface="メイリオ"/>
                <a:cs typeface="メイリオ"/>
              </a:rPr>
              <a:t>半導体メーカー</a:t>
            </a:r>
            <a:endParaRPr sz="2000" dirty="0">
              <a:latin typeface="メイリオ"/>
              <a:cs typeface="メイリオ"/>
            </a:endParaRPr>
          </a:p>
          <a:p>
            <a:pPr marL="355600" marR="5080" indent="-342900" algn="just">
              <a:lnSpc>
                <a:spcPct val="100000"/>
              </a:lnSpc>
              <a:spcBef>
                <a:spcPts val="1614"/>
              </a:spcBef>
              <a:buFont typeface="Wingdings"/>
              <a:buChar char=""/>
              <a:tabLst>
                <a:tab pos="355600" algn="l"/>
              </a:tabLst>
            </a:pPr>
            <a:r>
              <a:rPr sz="2000" dirty="0">
                <a:latin typeface="メイリオ"/>
                <a:cs typeface="メイリオ"/>
              </a:rPr>
              <a:t>本社工場だけでなく下</a:t>
            </a:r>
            <a:r>
              <a:rPr sz="2000" spc="-15" dirty="0">
                <a:latin typeface="メイリオ"/>
                <a:cs typeface="メイリオ"/>
              </a:rPr>
              <a:t>請</a:t>
            </a:r>
            <a:r>
              <a:rPr sz="2000" dirty="0">
                <a:latin typeface="メイリオ"/>
                <a:cs typeface="メイリオ"/>
              </a:rPr>
              <a:t>中小</a:t>
            </a:r>
            <a:r>
              <a:rPr sz="2000" spc="-15" dirty="0">
                <a:latin typeface="メイリオ"/>
                <a:cs typeface="メイリオ"/>
              </a:rPr>
              <a:t>企</a:t>
            </a:r>
            <a:r>
              <a:rPr sz="2000" dirty="0">
                <a:latin typeface="メイリオ"/>
                <a:cs typeface="メイリオ"/>
              </a:rPr>
              <a:t>業も 被災し、</a:t>
            </a:r>
            <a:r>
              <a:rPr sz="2000" b="1" u="sng" dirty="0">
                <a:solidFill>
                  <a:srgbClr val="FF0000"/>
                </a:solidFill>
                <a:uFill>
                  <a:solidFill>
                    <a:srgbClr val="FF0000"/>
                  </a:solidFill>
                </a:uFill>
                <a:latin typeface="メイリオ"/>
                <a:cs typeface="メイリオ"/>
              </a:rPr>
              <a:t>大手自動車メ</a:t>
            </a:r>
            <a:r>
              <a:rPr sz="2000" b="1" u="sng" spc="-15" dirty="0">
                <a:solidFill>
                  <a:srgbClr val="FF0000"/>
                </a:solidFill>
                <a:uFill>
                  <a:solidFill>
                    <a:srgbClr val="FF0000"/>
                  </a:solidFill>
                </a:uFill>
                <a:latin typeface="メイリオ"/>
                <a:cs typeface="メイリオ"/>
              </a:rPr>
              <a:t>ー</a:t>
            </a:r>
            <a:r>
              <a:rPr sz="2000" b="1" u="sng" dirty="0">
                <a:solidFill>
                  <a:srgbClr val="FF0000"/>
                </a:solidFill>
                <a:uFill>
                  <a:solidFill>
                    <a:srgbClr val="FF0000"/>
                  </a:solidFill>
                </a:uFill>
                <a:latin typeface="メイリオ"/>
                <a:cs typeface="メイリオ"/>
              </a:rPr>
              <a:t>カー</a:t>
            </a:r>
            <a:r>
              <a:rPr sz="2000" b="1" u="sng" spc="-15" dirty="0">
                <a:solidFill>
                  <a:srgbClr val="FF0000"/>
                </a:solidFill>
                <a:uFill>
                  <a:solidFill>
                    <a:srgbClr val="FF0000"/>
                  </a:solidFill>
                </a:uFill>
                <a:latin typeface="メイリオ"/>
                <a:cs typeface="メイリオ"/>
              </a:rPr>
              <a:t>の</a:t>
            </a:r>
            <a:r>
              <a:rPr sz="2000" b="1" u="sng" dirty="0">
                <a:solidFill>
                  <a:srgbClr val="FF0000"/>
                </a:solidFill>
                <a:uFill>
                  <a:solidFill>
                    <a:srgbClr val="FF0000"/>
                  </a:solidFill>
                </a:uFill>
                <a:latin typeface="メイリオ"/>
                <a:cs typeface="メイリオ"/>
              </a:rPr>
              <a:t>生産 能力にも影響</a:t>
            </a:r>
            <a:r>
              <a:rPr sz="2000" dirty="0">
                <a:latin typeface="メイリオ"/>
                <a:cs typeface="メイリオ"/>
              </a:rPr>
              <a:t>を与えた。</a:t>
            </a:r>
          </a:p>
          <a:p>
            <a:pPr marL="355600" marR="5080" indent="-342900" algn="just">
              <a:lnSpc>
                <a:spcPct val="100000"/>
              </a:lnSpc>
              <a:spcBef>
                <a:spcPts val="2400"/>
              </a:spcBef>
              <a:buFont typeface="Wingdings"/>
              <a:buChar char=""/>
              <a:tabLst>
                <a:tab pos="355600" algn="l"/>
              </a:tabLst>
            </a:pPr>
            <a:r>
              <a:rPr sz="2000" dirty="0">
                <a:latin typeface="メイリオ"/>
                <a:cs typeface="メイリオ"/>
              </a:rPr>
              <a:t>発災後、操業が停止し</a:t>
            </a:r>
            <a:r>
              <a:rPr sz="2000" spc="-15" dirty="0">
                <a:latin typeface="メイリオ"/>
                <a:cs typeface="メイリオ"/>
              </a:rPr>
              <a:t>、</a:t>
            </a:r>
            <a:r>
              <a:rPr sz="2000" dirty="0">
                <a:latin typeface="メイリオ"/>
                <a:cs typeface="メイリオ"/>
              </a:rPr>
              <a:t>その</a:t>
            </a:r>
            <a:r>
              <a:rPr sz="2000" spc="-15" dirty="0">
                <a:latin typeface="メイリオ"/>
                <a:cs typeface="メイリオ"/>
              </a:rPr>
              <a:t>約</a:t>
            </a:r>
            <a:r>
              <a:rPr sz="2000" dirty="0">
                <a:latin typeface="メイリオ"/>
                <a:cs typeface="メイリオ"/>
              </a:rPr>
              <a:t>一週 間後に操業が一部再開</a:t>
            </a:r>
            <a:r>
              <a:rPr sz="2000" spc="-15" dirty="0">
                <a:latin typeface="メイリオ"/>
                <a:cs typeface="メイリオ"/>
              </a:rPr>
              <a:t>し</a:t>
            </a:r>
            <a:r>
              <a:rPr sz="2000" dirty="0">
                <a:latin typeface="メイリオ"/>
                <a:cs typeface="メイリオ"/>
              </a:rPr>
              <a:t>たも</a:t>
            </a:r>
            <a:r>
              <a:rPr sz="2000" spc="-15" dirty="0">
                <a:latin typeface="メイリオ"/>
                <a:cs typeface="メイリオ"/>
              </a:rPr>
              <a:t>の</a:t>
            </a:r>
            <a:r>
              <a:rPr sz="2000" dirty="0">
                <a:latin typeface="メイリオ"/>
                <a:cs typeface="メイリオ"/>
              </a:rPr>
              <a:t>の、 </a:t>
            </a:r>
            <a:r>
              <a:rPr sz="2000" b="1" u="sng" dirty="0">
                <a:solidFill>
                  <a:srgbClr val="FF0000"/>
                </a:solidFill>
                <a:uFill>
                  <a:solidFill>
                    <a:srgbClr val="FF0000"/>
                  </a:solidFill>
                </a:uFill>
                <a:latin typeface="メイリオ"/>
                <a:cs typeface="メイリオ"/>
              </a:rPr>
              <a:t>被災前の出荷数並みの</a:t>
            </a:r>
            <a:r>
              <a:rPr sz="2000" b="1" u="sng" spc="-15" dirty="0">
                <a:solidFill>
                  <a:srgbClr val="FF0000"/>
                </a:solidFill>
                <a:uFill>
                  <a:solidFill>
                    <a:srgbClr val="FF0000"/>
                  </a:solidFill>
                </a:uFill>
                <a:latin typeface="メイリオ"/>
                <a:cs typeface="メイリオ"/>
              </a:rPr>
              <a:t>生</a:t>
            </a:r>
            <a:r>
              <a:rPr sz="2000" b="1" u="sng" dirty="0">
                <a:solidFill>
                  <a:srgbClr val="FF0000"/>
                </a:solidFill>
                <a:uFill>
                  <a:solidFill>
                    <a:srgbClr val="FF0000"/>
                  </a:solidFill>
                </a:uFill>
                <a:latin typeface="メイリオ"/>
                <a:cs typeface="メイリオ"/>
              </a:rPr>
              <a:t>産能</a:t>
            </a:r>
            <a:r>
              <a:rPr sz="2000" b="1" u="sng" spc="-15" dirty="0">
                <a:solidFill>
                  <a:srgbClr val="FF0000"/>
                </a:solidFill>
                <a:uFill>
                  <a:solidFill>
                    <a:srgbClr val="FF0000"/>
                  </a:solidFill>
                </a:uFill>
                <a:latin typeface="メイリオ"/>
                <a:cs typeface="メイリオ"/>
              </a:rPr>
              <a:t>力</a:t>
            </a:r>
            <a:r>
              <a:rPr sz="2000" b="1" u="sng" dirty="0">
                <a:solidFill>
                  <a:srgbClr val="FF0000"/>
                </a:solidFill>
                <a:uFill>
                  <a:solidFill>
                    <a:srgbClr val="FF0000"/>
                  </a:solidFill>
                </a:uFill>
                <a:latin typeface="メイリオ"/>
                <a:cs typeface="メイリオ"/>
              </a:rPr>
              <a:t>の復 旧には長期間</a:t>
            </a:r>
            <a:r>
              <a:rPr sz="2000" dirty="0">
                <a:latin typeface="メイリオ"/>
                <a:cs typeface="メイリオ"/>
              </a:rPr>
              <a:t>を要した。</a:t>
            </a:r>
          </a:p>
          <a:p>
            <a:pPr marL="355600" marR="5080" indent="-342900" algn="just">
              <a:lnSpc>
                <a:spcPct val="100000"/>
              </a:lnSpc>
              <a:spcBef>
                <a:spcPts val="2400"/>
              </a:spcBef>
              <a:buFont typeface="Wingdings"/>
              <a:buChar char=""/>
              <a:tabLst>
                <a:tab pos="355600" algn="l"/>
              </a:tabLst>
            </a:pPr>
            <a:r>
              <a:rPr sz="2000" dirty="0">
                <a:latin typeface="メイリオ"/>
                <a:cs typeface="メイリオ"/>
              </a:rPr>
              <a:t>操業が再開した後も、</a:t>
            </a:r>
            <a:r>
              <a:rPr sz="2000" spc="-15" dirty="0">
                <a:latin typeface="メイリオ"/>
                <a:cs typeface="メイリオ"/>
              </a:rPr>
              <a:t>後</a:t>
            </a:r>
            <a:r>
              <a:rPr sz="2000" dirty="0">
                <a:latin typeface="メイリオ"/>
                <a:cs typeface="メイリオ"/>
              </a:rPr>
              <a:t>工程</a:t>
            </a:r>
            <a:r>
              <a:rPr sz="2000" spc="-15" dirty="0">
                <a:latin typeface="メイリオ"/>
                <a:cs typeface="メイリオ"/>
              </a:rPr>
              <a:t>を</a:t>
            </a:r>
            <a:r>
              <a:rPr sz="2000" dirty="0">
                <a:latin typeface="メイリオ"/>
                <a:cs typeface="メイリオ"/>
              </a:rPr>
              <a:t>請負 </a:t>
            </a:r>
            <a:r>
              <a:rPr sz="2000" dirty="0" err="1">
                <a:latin typeface="メイリオ"/>
                <a:cs typeface="メイリオ"/>
              </a:rPr>
              <a:t>う中小企業が被災して</a:t>
            </a:r>
            <a:r>
              <a:rPr sz="2000" spc="-15" dirty="0" err="1">
                <a:latin typeface="メイリオ"/>
                <a:cs typeface="メイリオ"/>
              </a:rPr>
              <a:t>い</a:t>
            </a:r>
            <a:r>
              <a:rPr sz="2000" dirty="0" err="1">
                <a:latin typeface="メイリオ"/>
                <a:cs typeface="メイリオ"/>
              </a:rPr>
              <a:t>たた</a:t>
            </a:r>
            <a:r>
              <a:rPr sz="2000" spc="-15" dirty="0" err="1">
                <a:latin typeface="メイリオ"/>
                <a:cs typeface="メイリオ"/>
              </a:rPr>
              <a:t>め</a:t>
            </a:r>
            <a:r>
              <a:rPr sz="2000" dirty="0" err="1">
                <a:latin typeface="メイリオ"/>
                <a:cs typeface="メイリオ"/>
              </a:rPr>
              <a:t>、</a:t>
            </a:r>
            <a:r>
              <a:rPr sz="2000" b="1" u="sng" dirty="0" err="1" smtClean="0">
                <a:solidFill>
                  <a:srgbClr val="FF0000"/>
                </a:solidFill>
                <a:uFill>
                  <a:solidFill>
                    <a:srgbClr val="FF0000"/>
                  </a:solidFill>
                </a:uFill>
                <a:latin typeface="メイリオ"/>
                <a:cs typeface="メイリオ"/>
              </a:rPr>
              <a:t>長</a:t>
            </a:r>
            <a:r>
              <a:rPr sz="2000" b="1" u="sng" spc="-2039" dirty="0" err="1" smtClean="0">
                <a:solidFill>
                  <a:srgbClr val="FF0000"/>
                </a:solidFill>
                <a:uFill>
                  <a:solidFill>
                    <a:srgbClr val="FF0000"/>
                  </a:solidFill>
                </a:uFill>
                <a:latin typeface="メイリオ"/>
                <a:cs typeface="メイリオ"/>
              </a:rPr>
              <a:t>期</a:t>
            </a:r>
            <a:r>
              <a:rPr sz="2000" b="1" u="sng" dirty="0" err="1" smtClean="0">
                <a:solidFill>
                  <a:srgbClr val="FF0000"/>
                </a:solidFill>
                <a:uFill>
                  <a:solidFill>
                    <a:srgbClr val="FF0000"/>
                  </a:solidFill>
                </a:uFill>
                <a:latin typeface="メイリオ"/>
                <a:cs typeface="メイリオ"/>
              </a:rPr>
              <a:t>間にわたりサプライ</a:t>
            </a:r>
            <a:r>
              <a:rPr sz="2000" b="1" u="sng" spc="-15" dirty="0" err="1" smtClean="0">
                <a:solidFill>
                  <a:srgbClr val="FF0000"/>
                </a:solidFill>
                <a:uFill>
                  <a:solidFill>
                    <a:srgbClr val="FF0000"/>
                  </a:solidFill>
                </a:uFill>
                <a:latin typeface="メイリオ"/>
                <a:cs typeface="メイリオ"/>
              </a:rPr>
              <a:t>チ</a:t>
            </a:r>
            <a:r>
              <a:rPr sz="2000" b="1" u="sng" dirty="0" err="1" smtClean="0">
                <a:solidFill>
                  <a:srgbClr val="FF0000"/>
                </a:solidFill>
                <a:uFill>
                  <a:solidFill>
                    <a:srgbClr val="FF0000"/>
                  </a:solidFill>
                </a:uFill>
                <a:latin typeface="メイリオ"/>
                <a:cs typeface="メイリオ"/>
              </a:rPr>
              <a:t>ェー</a:t>
            </a:r>
            <a:r>
              <a:rPr sz="2000" b="1" u="sng" spc="-15" dirty="0" err="1" smtClean="0">
                <a:solidFill>
                  <a:srgbClr val="FF0000"/>
                </a:solidFill>
                <a:uFill>
                  <a:solidFill>
                    <a:srgbClr val="FF0000"/>
                  </a:solidFill>
                </a:uFill>
                <a:latin typeface="メイリオ"/>
                <a:cs typeface="メイリオ"/>
              </a:rPr>
              <a:t>ン</a:t>
            </a:r>
            <a:r>
              <a:rPr sz="2000" b="1" u="sng" dirty="0" err="1" smtClean="0">
                <a:solidFill>
                  <a:srgbClr val="FF0000"/>
                </a:solidFill>
                <a:uFill>
                  <a:solidFill>
                    <a:srgbClr val="FF0000"/>
                  </a:solidFill>
                </a:uFill>
                <a:latin typeface="メイリオ"/>
                <a:cs typeface="メイリオ"/>
              </a:rPr>
              <a:t>に多大</a:t>
            </a:r>
            <a:r>
              <a:rPr sz="2000" b="1" u="sng" dirty="0" smtClean="0">
                <a:solidFill>
                  <a:srgbClr val="FF0000"/>
                </a:solidFill>
                <a:uFill>
                  <a:solidFill>
                    <a:srgbClr val="FF0000"/>
                  </a:solidFill>
                </a:uFill>
                <a:latin typeface="メイリオ"/>
                <a:cs typeface="メイリオ"/>
              </a:rPr>
              <a:t> </a:t>
            </a:r>
            <a:r>
              <a:rPr sz="2000" b="1" u="sng" dirty="0">
                <a:solidFill>
                  <a:srgbClr val="FF0000"/>
                </a:solidFill>
                <a:uFill>
                  <a:solidFill>
                    <a:srgbClr val="FF0000"/>
                  </a:solidFill>
                </a:uFill>
                <a:latin typeface="メイリオ"/>
                <a:cs typeface="メイリオ"/>
              </a:rPr>
              <a:t>な影響</a:t>
            </a:r>
            <a:r>
              <a:rPr sz="2000" dirty="0">
                <a:latin typeface="メイリオ"/>
                <a:cs typeface="メイリオ"/>
              </a:rPr>
              <a:t>を与えた。</a:t>
            </a:r>
          </a:p>
        </p:txBody>
      </p:sp>
      <p:sp>
        <p:nvSpPr>
          <p:cNvPr id="5" name="object 5"/>
          <p:cNvSpPr txBox="1"/>
          <p:nvPr/>
        </p:nvSpPr>
        <p:spPr>
          <a:xfrm>
            <a:off x="230949" y="814713"/>
            <a:ext cx="4443730" cy="4957767"/>
          </a:xfrm>
          <a:prstGeom prst="rect">
            <a:avLst/>
          </a:prstGeom>
        </p:spPr>
        <p:txBody>
          <a:bodyPr vert="horz" wrap="square" lIns="0" tIns="172720" rIns="0" bIns="0" rtlCol="0">
            <a:spAutoFit/>
          </a:bodyPr>
          <a:lstStyle/>
          <a:p>
            <a:pPr marL="1377950">
              <a:lnSpc>
                <a:spcPct val="100000"/>
              </a:lnSpc>
              <a:spcBef>
                <a:spcPts val="1360"/>
              </a:spcBef>
            </a:pPr>
            <a:r>
              <a:rPr sz="2000" b="1" u="sng" dirty="0">
                <a:uFill>
                  <a:solidFill>
                    <a:srgbClr val="000000"/>
                  </a:solidFill>
                </a:uFill>
                <a:latin typeface="Meiryo UI" panose="020B0604030504040204" pitchFamily="50" charset="-128"/>
                <a:ea typeface="Meiryo UI" panose="020B0604030504040204" pitchFamily="50" charset="-128"/>
                <a:cs typeface="メイリオ"/>
              </a:rPr>
              <a:t>自動車メーカー</a:t>
            </a:r>
            <a:endParaRPr sz="2000" dirty="0">
              <a:latin typeface="Meiryo UI" panose="020B0604030504040204" pitchFamily="50" charset="-128"/>
              <a:ea typeface="Meiryo UI" panose="020B0604030504040204" pitchFamily="50" charset="-128"/>
              <a:cs typeface="メイリオ"/>
            </a:endParaRPr>
          </a:p>
          <a:p>
            <a:pPr marL="355600" marR="10795" indent="-342900" algn="just">
              <a:lnSpc>
                <a:spcPct val="100000"/>
              </a:lnSpc>
              <a:spcBef>
                <a:spcPts val="1260"/>
              </a:spcBef>
              <a:buFont typeface="Wingdings"/>
              <a:buChar char=""/>
              <a:tabLst>
                <a:tab pos="355600" algn="l"/>
              </a:tabLst>
            </a:pPr>
            <a:r>
              <a:rPr sz="2000" dirty="0">
                <a:latin typeface="Meiryo UI" panose="020B0604030504040204" pitchFamily="50" charset="-128"/>
                <a:ea typeface="Meiryo UI" panose="020B0604030504040204" pitchFamily="50" charset="-128"/>
                <a:cs typeface="メイリオ"/>
              </a:rPr>
              <a:t>部品サプライヤーであ</a:t>
            </a:r>
            <a:r>
              <a:rPr sz="2000" spc="-15" dirty="0">
                <a:latin typeface="Meiryo UI" panose="020B0604030504040204" pitchFamily="50" charset="-128"/>
                <a:ea typeface="Meiryo UI" panose="020B0604030504040204" pitchFamily="50" charset="-128"/>
                <a:cs typeface="メイリオ"/>
              </a:rPr>
              <a:t>る</a:t>
            </a:r>
            <a:r>
              <a:rPr sz="2000" dirty="0">
                <a:latin typeface="Meiryo UI" panose="020B0604030504040204" pitchFamily="50" charset="-128"/>
                <a:ea typeface="Meiryo UI" panose="020B0604030504040204" pitchFamily="50" charset="-128"/>
                <a:cs typeface="メイリオ"/>
              </a:rPr>
              <a:t>下請</a:t>
            </a:r>
            <a:r>
              <a:rPr sz="2000" spc="-15" dirty="0">
                <a:latin typeface="Meiryo UI" panose="020B0604030504040204" pitchFamily="50" charset="-128"/>
                <a:ea typeface="Meiryo UI" panose="020B0604030504040204" pitchFamily="50" charset="-128"/>
                <a:cs typeface="メイリオ"/>
              </a:rPr>
              <a:t>中</a:t>
            </a:r>
            <a:r>
              <a:rPr sz="2000" dirty="0">
                <a:latin typeface="Meiryo UI" panose="020B0604030504040204" pitchFamily="50" charset="-128"/>
                <a:ea typeface="Meiryo UI" panose="020B0604030504040204" pitchFamily="50" charset="-128"/>
                <a:cs typeface="メイリオ"/>
              </a:rPr>
              <a:t>小企 業が被災し、</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本社の生</a:t>
            </a:r>
            <a:r>
              <a:rPr sz="2000" b="1" u="sng" spc="-1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産</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能力</a:t>
            </a:r>
            <a:r>
              <a:rPr sz="2000" b="1" u="sng" spc="-1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に</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も影 響</a:t>
            </a:r>
            <a:r>
              <a:rPr sz="2000" dirty="0">
                <a:latin typeface="Meiryo UI" panose="020B0604030504040204" pitchFamily="50" charset="-128"/>
                <a:ea typeface="Meiryo UI" panose="020B0604030504040204" pitchFamily="50" charset="-128"/>
                <a:cs typeface="メイリオ"/>
              </a:rPr>
              <a:t>を与えた。</a:t>
            </a:r>
          </a:p>
          <a:p>
            <a:pPr marL="355600" marR="10795" indent="-342900" algn="just">
              <a:lnSpc>
                <a:spcPct val="100000"/>
              </a:lnSpc>
              <a:spcBef>
                <a:spcPts val="2400"/>
              </a:spcBef>
              <a:buFont typeface="Wingdings"/>
              <a:buChar char=""/>
              <a:tabLst>
                <a:tab pos="355600" algn="l"/>
              </a:tabLst>
            </a:pPr>
            <a:r>
              <a:rPr sz="2000" dirty="0">
                <a:latin typeface="Meiryo UI" panose="020B0604030504040204" pitchFamily="50" charset="-128"/>
                <a:ea typeface="Meiryo UI" panose="020B0604030504040204" pitchFamily="50" charset="-128"/>
                <a:cs typeface="メイリオ"/>
              </a:rPr>
              <a:t>発災後、本社工場の生</a:t>
            </a:r>
            <a:r>
              <a:rPr sz="2000" spc="-15" dirty="0">
                <a:latin typeface="Meiryo UI" panose="020B0604030504040204" pitchFamily="50" charset="-128"/>
                <a:ea typeface="Meiryo UI" panose="020B0604030504040204" pitchFamily="50" charset="-128"/>
                <a:cs typeface="メイリオ"/>
              </a:rPr>
              <a:t>産</a:t>
            </a:r>
            <a:r>
              <a:rPr sz="2000" dirty="0">
                <a:latin typeface="Meiryo UI" panose="020B0604030504040204" pitchFamily="50" charset="-128"/>
                <a:ea typeface="Meiryo UI" panose="020B0604030504040204" pitchFamily="50" charset="-128"/>
                <a:cs typeface="メイリオ"/>
              </a:rPr>
              <a:t>が停</a:t>
            </a:r>
            <a:r>
              <a:rPr sz="2000" spc="-15" dirty="0">
                <a:latin typeface="Meiryo UI" panose="020B0604030504040204" pitchFamily="50" charset="-128"/>
                <a:ea typeface="Meiryo UI" panose="020B0604030504040204" pitchFamily="50" charset="-128"/>
                <a:cs typeface="メイリオ"/>
              </a:rPr>
              <a:t>止</a:t>
            </a:r>
            <a:r>
              <a:rPr sz="2000" dirty="0">
                <a:latin typeface="Meiryo UI" panose="020B0604030504040204" pitchFamily="50" charset="-128"/>
                <a:ea typeface="Meiryo UI" panose="020B0604030504040204" pitchFamily="50" charset="-128"/>
                <a:cs typeface="メイリオ"/>
              </a:rPr>
              <a:t>。そ の約一週間後、操業は</a:t>
            </a:r>
            <a:r>
              <a:rPr sz="2000" spc="-15" dirty="0">
                <a:latin typeface="Meiryo UI" panose="020B0604030504040204" pitchFamily="50" charset="-128"/>
                <a:ea typeface="Meiryo UI" panose="020B0604030504040204" pitchFamily="50" charset="-128"/>
                <a:cs typeface="メイリオ"/>
              </a:rPr>
              <a:t>再</a:t>
            </a:r>
            <a:r>
              <a:rPr sz="2000" dirty="0">
                <a:latin typeface="Meiryo UI" panose="020B0604030504040204" pitchFamily="50" charset="-128"/>
                <a:ea typeface="Meiryo UI" panose="020B0604030504040204" pitchFamily="50" charset="-128"/>
                <a:cs typeface="メイリオ"/>
              </a:rPr>
              <a:t>開し</a:t>
            </a:r>
            <a:r>
              <a:rPr sz="2000" spc="-15" dirty="0">
                <a:latin typeface="Meiryo UI" panose="020B0604030504040204" pitchFamily="50" charset="-128"/>
                <a:ea typeface="Meiryo UI" panose="020B0604030504040204" pitchFamily="50" charset="-128"/>
                <a:cs typeface="メイリオ"/>
              </a:rPr>
              <a:t>た</a:t>
            </a:r>
            <a:r>
              <a:rPr sz="2000" dirty="0">
                <a:latin typeface="Meiryo UI" panose="020B0604030504040204" pitchFamily="50" charset="-128"/>
                <a:ea typeface="Meiryo UI" panose="020B0604030504040204" pitchFamily="50" charset="-128"/>
                <a:cs typeface="メイリオ"/>
              </a:rPr>
              <a:t>もの の昼勤のみの生産で生</a:t>
            </a:r>
            <a:r>
              <a:rPr sz="2000" spc="-15" dirty="0">
                <a:latin typeface="Meiryo UI" panose="020B0604030504040204" pitchFamily="50" charset="-128"/>
                <a:ea typeface="Meiryo UI" panose="020B0604030504040204" pitchFamily="50" charset="-128"/>
                <a:cs typeface="メイリオ"/>
              </a:rPr>
              <a:t>産</a:t>
            </a:r>
            <a:r>
              <a:rPr sz="2000" dirty="0">
                <a:latin typeface="Meiryo UI" panose="020B0604030504040204" pitchFamily="50" charset="-128"/>
                <a:ea typeface="Meiryo UI" panose="020B0604030504040204" pitchFamily="50" charset="-128"/>
                <a:cs typeface="メイリオ"/>
              </a:rPr>
              <a:t>能力</a:t>
            </a:r>
            <a:r>
              <a:rPr sz="2000" spc="-15" dirty="0">
                <a:latin typeface="Meiryo UI" panose="020B0604030504040204" pitchFamily="50" charset="-128"/>
                <a:ea typeface="Meiryo UI" panose="020B0604030504040204" pitchFamily="50" charset="-128"/>
                <a:cs typeface="メイリオ"/>
              </a:rPr>
              <a:t>は</a:t>
            </a:r>
            <a:r>
              <a:rPr sz="2000" dirty="0">
                <a:latin typeface="Meiryo UI" panose="020B0604030504040204" pitchFamily="50" charset="-128"/>
                <a:ea typeface="Meiryo UI" panose="020B0604030504040204" pitchFamily="50" charset="-128"/>
                <a:cs typeface="メイリオ"/>
              </a:rPr>
              <a:t>大幅 </a:t>
            </a:r>
            <a:r>
              <a:rPr sz="2000" dirty="0" err="1">
                <a:latin typeface="Meiryo UI" panose="020B0604030504040204" pitchFamily="50" charset="-128"/>
                <a:ea typeface="Meiryo UI" panose="020B0604030504040204" pitchFamily="50" charset="-128"/>
                <a:cs typeface="メイリオ"/>
              </a:rPr>
              <a:t>に低下。被災前の</a:t>
            </a:r>
            <a:r>
              <a:rPr sz="2000" b="1" u="sng"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通常</a:t>
            </a:r>
            <a:r>
              <a:rPr sz="2000" b="1" u="sng" spc="-15"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操</a:t>
            </a:r>
            <a:r>
              <a:rPr sz="2000" b="1" u="sng"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業を</a:t>
            </a:r>
            <a:r>
              <a:rPr sz="2000" b="1" u="sng" spc="-15"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開</a:t>
            </a:r>
            <a:r>
              <a:rPr sz="2000" b="1" u="sng"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始す</a:t>
            </a:r>
            <a:r>
              <a:rPr sz="2000" b="1" u="sng" spc="-2035"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る</a:t>
            </a:r>
            <a:r>
              <a:rPr sz="2000" b="1" u="sng" spc="-203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 </a:t>
            </a:r>
            <a:r>
              <a:rPr sz="2000" b="1" u="sng" dirty="0" err="1" smtClean="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まで二か月超</a:t>
            </a:r>
            <a:r>
              <a:rPr sz="2000" dirty="0" err="1" smtClean="0">
                <a:latin typeface="Meiryo UI" panose="020B0604030504040204" pitchFamily="50" charset="-128"/>
                <a:ea typeface="Meiryo UI" panose="020B0604030504040204" pitchFamily="50" charset="-128"/>
                <a:cs typeface="メイリオ"/>
              </a:rPr>
              <a:t>を要し</a:t>
            </a:r>
            <a:r>
              <a:rPr sz="2000" spc="-15" dirty="0" err="1" smtClean="0">
                <a:latin typeface="Meiryo UI" panose="020B0604030504040204" pitchFamily="50" charset="-128"/>
                <a:ea typeface="Meiryo UI" panose="020B0604030504040204" pitchFamily="50" charset="-128"/>
                <a:cs typeface="メイリオ"/>
              </a:rPr>
              <a:t>た</a:t>
            </a:r>
            <a:r>
              <a:rPr sz="2000" dirty="0">
                <a:latin typeface="Meiryo UI" panose="020B0604030504040204" pitchFamily="50" charset="-128"/>
                <a:ea typeface="Meiryo UI" panose="020B0604030504040204" pitchFamily="50" charset="-128"/>
                <a:cs typeface="メイリオ"/>
              </a:rPr>
              <a:t>。</a:t>
            </a:r>
          </a:p>
          <a:p>
            <a:pPr marL="354965" marR="5080" indent="-342265">
              <a:lnSpc>
                <a:spcPct val="100000"/>
              </a:lnSpc>
              <a:spcBef>
                <a:spcPts val="2400"/>
              </a:spcBef>
              <a:buFont typeface="Wingdings"/>
              <a:buChar char=""/>
              <a:tabLst>
                <a:tab pos="354965" algn="l"/>
                <a:tab pos="355600" algn="l"/>
              </a:tabLst>
            </a:pPr>
            <a:r>
              <a:rPr sz="2000" dirty="0">
                <a:latin typeface="Meiryo UI" panose="020B0604030504040204" pitchFamily="50" charset="-128"/>
                <a:ea typeface="Meiryo UI" panose="020B0604030504040204" pitchFamily="50" charset="-128"/>
                <a:cs typeface="メイリオ"/>
              </a:rPr>
              <a:t>生産台数は当初予想か</a:t>
            </a:r>
            <a:r>
              <a:rPr sz="2000" spc="-15" dirty="0">
                <a:latin typeface="Meiryo UI" panose="020B0604030504040204" pitchFamily="50" charset="-128"/>
                <a:ea typeface="Meiryo UI" panose="020B0604030504040204" pitchFamily="50" charset="-128"/>
                <a:cs typeface="メイリオ"/>
              </a:rPr>
              <a:t>ら</a:t>
            </a:r>
            <a:r>
              <a:rPr sz="2000" dirty="0">
                <a:latin typeface="Meiryo UI" panose="020B0604030504040204" pitchFamily="50" charset="-128"/>
                <a:ea typeface="Meiryo UI" panose="020B0604030504040204" pitchFamily="50" charset="-128"/>
                <a:cs typeface="メイリオ"/>
              </a:rPr>
              <a:t>車両</a:t>
            </a:r>
            <a:r>
              <a:rPr sz="2000" spc="-15" dirty="0">
                <a:latin typeface="Meiryo UI" panose="020B0604030504040204" pitchFamily="50" charset="-128"/>
                <a:ea typeface="Meiryo UI" panose="020B0604030504040204" pitchFamily="50" charset="-128"/>
                <a:cs typeface="メイリオ"/>
              </a:rPr>
              <a:t>が</a:t>
            </a:r>
            <a:r>
              <a:rPr sz="2000" spc="-5" dirty="0">
                <a:latin typeface="Meiryo UI" panose="020B0604030504040204" pitchFamily="50" charset="-128"/>
                <a:ea typeface="Meiryo UI" panose="020B0604030504040204" pitchFamily="50" charset="-128"/>
                <a:cs typeface="メイリオ"/>
              </a:rPr>
              <a:t>4.4  </a:t>
            </a:r>
            <a:r>
              <a:rPr sz="2000" dirty="0">
                <a:latin typeface="Meiryo UI" panose="020B0604030504040204" pitchFamily="50" charset="-128"/>
                <a:ea typeface="Meiryo UI" panose="020B0604030504040204" pitchFamily="50" charset="-128"/>
                <a:cs typeface="メイリオ"/>
              </a:rPr>
              <a:t>万台、海外生産部品が</a:t>
            </a:r>
            <a:r>
              <a:rPr sz="2000" spc="-10" dirty="0">
                <a:latin typeface="Meiryo UI" panose="020B0604030504040204" pitchFamily="50" charset="-128"/>
                <a:ea typeface="Meiryo UI" panose="020B0604030504040204" pitchFamily="50" charset="-128"/>
                <a:cs typeface="メイリオ"/>
              </a:rPr>
              <a:t>2.3</a:t>
            </a:r>
            <a:r>
              <a:rPr sz="2000" dirty="0">
                <a:latin typeface="Meiryo UI" panose="020B0604030504040204" pitchFamily="50" charset="-128"/>
                <a:ea typeface="Meiryo UI" panose="020B0604030504040204" pitchFamily="50" charset="-128"/>
                <a:cs typeface="メイリオ"/>
              </a:rPr>
              <a:t>万台</a:t>
            </a:r>
            <a:r>
              <a:rPr sz="2000" spc="-15" dirty="0">
                <a:latin typeface="Meiryo UI" panose="020B0604030504040204" pitchFamily="50" charset="-128"/>
                <a:ea typeface="Meiryo UI" panose="020B0604030504040204" pitchFamily="50" charset="-128"/>
                <a:cs typeface="メイリオ"/>
              </a:rPr>
              <a:t>減</a:t>
            </a:r>
            <a:r>
              <a:rPr sz="2000" dirty="0">
                <a:latin typeface="Meiryo UI" panose="020B0604030504040204" pitchFamily="50" charset="-128"/>
                <a:ea typeface="Meiryo UI" panose="020B0604030504040204" pitchFamily="50" charset="-128"/>
                <a:cs typeface="メイリオ"/>
              </a:rPr>
              <a:t>少 し、</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被害額（概算）は</a:t>
            </a:r>
            <a:r>
              <a:rPr sz="2000" b="1" u="sng" spc="-1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2</a:t>
            </a:r>
            <a:r>
              <a:rPr sz="2000" b="1" u="sng" spc="-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8</a:t>
            </a:r>
            <a:r>
              <a:rPr sz="2000" b="1" u="sng" spc="-1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0</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億円</a:t>
            </a:r>
            <a:r>
              <a:rPr sz="2000" b="1" u="sng" spc="-15"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a:t>
            </a:r>
            <a:r>
              <a:rPr sz="2000" b="1" u="sng" dirty="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報 </a:t>
            </a:r>
            <a:r>
              <a:rPr sz="2000" b="1" u="sng" dirty="0" err="1">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道ベース</a:t>
            </a:r>
            <a:r>
              <a:rPr sz="2000" b="1" u="sng" dirty="0" smtClean="0">
                <a:solidFill>
                  <a:srgbClr val="FF0000"/>
                </a:solidFill>
                <a:uFill>
                  <a:solidFill>
                    <a:srgbClr val="FF0000"/>
                  </a:solidFill>
                </a:uFill>
                <a:latin typeface="Meiryo UI" panose="020B0604030504040204" pitchFamily="50" charset="-128"/>
                <a:ea typeface="Meiryo UI" panose="020B0604030504040204" pitchFamily="50" charset="-128"/>
                <a:cs typeface="メイリオ"/>
              </a:rPr>
              <a:t>）</a:t>
            </a:r>
            <a:r>
              <a:rPr lang="ja-JP" altLang="en-US" sz="2000" dirty="0" err="1" smtClean="0">
                <a:uFill>
                  <a:solidFill>
                    <a:srgbClr val="FF0000"/>
                  </a:solidFill>
                </a:uFill>
                <a:latin typeface="Meiryo UI" panose="020B0604030504040204" pitchFamily="50" charset="-128"/>
                <a:ea typeface="Meiryo UI" panose="020B0604030504040204" pitchFamily="50" charset="-128"/>
                <a:cs typeface="メイリオ"/>
              </a:rPr>
              <a:t>にも</a:t>
            </a:r>
            <a:r>
              <a:rPr lang="ja-JP" altLang="en-US" sz="2000" dirty="0" smtClean="0">
                <a:uFill>
                  <a:solidFill>
                    <a:srgbClr val="FF0000"/>
                  </a:solidFill>
                </a:uFill>
                <a:latin typeface="Meiryo UI" panose="020B0604030504040204" pitchFamily="50" charset="-128"/>
                <a:ea typeface="Meiryo UI" panose="020B0604030504040204" pitchFamily="50" charset="-128"/>
                <a:cs typeface="メイリオ"/>
              </a:rPr>
              <a:t>上った</a:t>
            </a:r>
            <a:endParaRPr sz="2000" dirty="0">
              <a:latin typeface="Meiryo UI" panose="020B0604030504040204" pitchFamily="50" charset="-128"/>
              <a:ea typeface="Meiryo UI" panose="020B0604030504040204" pitchFamily="50" charset="-128"/>
              <a:cs typeface="メイリオ"/>
            </a:endParaRPr>
          </a:p>
        </p:txBody>
      </p:sp>
      <p:sp>
        <p:nvSpPr>
          <p:cNvPr id="6" name="object 6"/>
          <p:cNvSpPr txBox="1">
            <a:spLocks noGrp="1"/>
          </p:cNvSpPr>
          <p:nvPr>
            <p:ph type="title"/>
          </p:nvPr>
        </p:nvSpPr>
        <p:spPr>
          <a:xfrm>
            <a:off x="230949" y="100873"/>
            <a:ext cx="76454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重点施策④	自然災害によるサプライチェーンへの影響</a:t>
            </a:r>
          </a:p>
        </p:txBody>
      </p:sp>
      <p:sp>
        <p:nvSpPr>
          <p:cNvPr id="7" name="object 7"/>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57</a:t>
            </a:r>
            <a:endParaRPr sz="1400" dirty="0">
              <a:latin typeface="メイリオ"/>
              <a:cs typeface="メイリオ"/>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40073" y="971550"/>
            <a:ext cx="2753995" cy="2139950"/>
          </a:xfrm>
          <a:custGeom>
            <a:avLst/>
            <a:gdLst/>
            <a:ahLst/>
            <a:cxnLst/>
            <a:rect l="l" t="t" r="r" b="b"/>
            <a:pathLst>
              <a:path w="2753995" h="2139950">
                <a:moveTo>
                  <a:pt x="0" y="0"/>
                </a:moveTo>
                <a:lnTo>
                  <a:pt x="2753868" y="0"/>
                </a:lnTo>
                <a:lnTo>
                  <a:pt x="2753868" y="2139696"/>
                </a:lnTo>
                <a:lnTo>
                  <a:pt x="0" y="2139696"/>
                </a:lnTo>
                <a:lnTo>
                  <a:pt x="0" y="0"/>
                </a:lnTo>
                <a:close/>
              </a:path>
            </a:pathLst>
          </a:custGeom>
          <a:solidFill>
            <a:srgbClr val="F2F2F2"/>
          </a:solidFill>
        </p:spPr>
        <p:txBody>
          <a:bodyPr wrap="square" lIns="0" tIns="0" rIns="0" bIns="0" rtlCol="0"/>
          <a:lstStyle/>
          <a:p>
            <a:endParaRPr/>
          </a:p>
        </p:txBody>
      </p:sp>
      <p:sp>
        <p:nvSpPr>
          <p:cNvPr id="3" name="object 3"/>
          <p:cNvSpPr/>
          <p:nvPr/>
        </p:nvSpPr>
        <p:spPr>
          <a:xfrm>
            <a:off x="3640073" y="971550"/>
            <a:ext cx="2753995" cy="2139950"/>
          </a:xfrm>
          <a:custGeom>
            <a:avLst/>
            <a:gdLst/>
            <a:ahLst/>
            <a:cxnLst/>
            <a:rect l="l" t="t" r="r" b="b"/>
            <a:pathLst>
              <a:path w="2753995" h="2139950">
                <a:moveTo>
                  <a:pt x="0" y="0"/>
                </a:moveTo>
                <a:lnTo>
                  <a:pt x="2753868" y="0"/>
                </a:lnTo>
                <a:lnTo>
                  <a:pt x="2753868" y="2139696"/>
                </a:lnTo>
                <a:lnTo>
                  <a:pt x="0" y="2139696"/>
                </a:lnTo>
                <a:lnTo>
                  <a:pt x="0" y="0"/>
                </a:lnTo>
                <a:close/>
              </a:path>
            </a:pathLst>
          </a:custGeom>
          <a:ln w="19812">
            <a:solidFill>
              <a:srgbClr val="808080"/>
            </a:solidFill>
            <a:prstDash val="sysDot"/>
          </a:ln>
        </p:spPr>
        <p:txBody>
          <a:bodyPr wrap="square" lIns="0" tIns="0" rIns="0" bIns="0" rtlCol="0"/>
          <a:lstStyle/>
          <a:p>
            <a:endParaRPr/>
          </a:p>
        </p:txBody>
      </p:sp>
      <p:sp>
        <p:nvSpPr>
          <p:cNvPr id="4" name="object 4"/>
          <p:cNvSpPr txBox="1"/>
          <p:nvPr/>
        </p:nvSpPr>
        <p:spPr>
          <a:xfrm>
            <a:off x="4265774" y="1831636"/>
            <a:ext cx="178435" cy="267970"/>
          </a:xfrm>
          <a:prstGeom prst="rect">
            <a:avLst/>
          </a:prstGeom>
        </p:spPr>
        <p:txBody>
          <a:bodyPr vert="horz" wrap="square" lIns="0" tIns="10795" rIns="0" bIns="0" rtlCol="0">
            <a:spAutoFit/>
          </a:bodyPr>
          <a:lstStyle/>
          <a:p>
            <a:pPr>
              <a:lnSpc>
                <a:spcPct val="100000"/>
              </a:lnSpc>
              <a:spcBef>
                <a:spcPts val="85"/>
              </a:spcBef>
            </a:pPr>
            <a:r>
              <a:rPr sz="1400" dirty="0">
                <a:latin typeface="メイリオ"/>
                <a:cs typeface="メイリオ"/>
              </a:rPr>
              <a:t>。</a:t>
            </a:r>
            <a:endParaRPr sz="1400">
              <a:latin typeface="メイリオ"/>
              <a:cs typeface="メイリオ"/>
            </a:endParaRPr>
          </a:p>
        </p:txBody>
      </p:sp>
      <p:sp>
        <p:nvSpPr>
          <p:cNvPr id="5" name="object 5"/>
          <p:cNvSpPr txBox="1"/>
          <p:nvPr/>
        </p:nvSpPr>
        <p:spPr>
          <a:xfrm>
            <a:off x="3721608" y="829055"/>
            <a:ext cx="2604770" cy="338455"/>
          </a:xfrm>
          <a:prstGeom prst="rect">
            <a:avLst/>
          </a:prstGeom>
          <a:solidFill>
            <a:srgbClr val="99D6EC"/>
          </a:solidFill>
        </p:spPr>
        <p:txBody>
          <a:bodyPr vert="horz" wrap="square" lIns="0" tIns="13970" rIns="0" bIns="0" rtlCol="0">
            <a:spAutoFit/>
          </a:bodyPr>
          <a:lstStyle/>
          <a:p>
            <a:pPr marL="288925">
              <a:lnSpc>
                <a:spcPct val="100000"/>
              </a:lnSpc>
              <a:spcBef>
                <a:spcPts val="110"/>
              </a:spcBef>
            </a:pPr>
            <a:r>
              <a:rPr sz="1600" b="1" spc="-5" dirty="0">
                <a:latin typeface="メイリオ"/>
                <a:cs typeface="メイリオ"/>
              </a:rPr>
              <a:t>岡山県・プレス加工業</a:t>
            </a:r>
            <a:endParaRPr sz="1600">
              <a:latin typeface="メイリオ"/>
              <a:cs typeface="メイリオ"/>
            </a:endParaRPr>
          </a:p>
        </p:txBody>
      </p:sp>
      <p:sp>
        <p:nvSpPr>
          <p:cNvPr id="6" name="object 6"/>
          <p:cNvSpPr/>
          <p:nvPr/>
        </p:nvSpPr>
        <p:spPr>
          <a:xfrm>
            <a:off x="6793230" y="968502"/>
            <a:ext cx="2753995" cy="3301365"/>
          </a:xfrm>
          <a:custGeom>
            <a:avLst/>
            <a:gdLst/>
            <a:ahLst/>
            <a:cxnLst/>
            <a:rect l="l" t="t" r="r" b="b"/>
            <a:pathLst>
              <a:path w="2753995" h="3301365">
                <a:moveTo>
                  <a:pt x="0" y="0"/>
                </a:moveTo>
                <a:lnTo>
                  <a:pt x="2753868" y="0"/>
                </a:lnTo>
                <a:lnTo>
                  <a:pt x="2753868" y="3300984"/>
                </a:lnTo>
                <a:lnTo>
                  <a:pt x="0" y="3300984"/>
                </a:lnTo>
                <a:lnTo>
                  <a:pt x="0" y="0"/>
                </a:lnTo>
                <a:close/>
              </a:path>
            </a:pathLst>
          </a:custGeom>
          <a:solidFill>
            <a:srgbClr val="F2F2F2"/>
          </a:solidFill>
        </p:spPr>
        <p:txBody>
          <a:bodyPr wrap="square" lIns="0" tIns="0" rIns="0" bIns="0" rtlCol="0"/>
          <a:lstStyle/>
          <a:p>
            <a:endParaRPr/>
          </a:p>
        </p:txBody>
      </p:sp>
      <p:sp>
        <p:nvSpPr>
          <p:cNvPr id="7" name="object 7"/>
          <p:cNvSpPr/>
          <p:nvPr/>
        </p:nvSpPr>
        <p:spPr>
          <a:xfrm>
            <a:off x="6793230" y="968502"/>
            <a:ext cx="2753995" cy="3301365"/>
          </a:xfrm>
          <a:custGeom>
            <a:avLst/>
            <a:gdLst/>
            <a:ahLst/>
            <a:cxnLst/>
            <a:rect l="l" t="t" r="r" b="b"/>
            <a:pathLst>
              <a:path w="2753995" h="3301365">
                <a:moveTo>
                  <a:pt x="0" y="0"/>
                </a:moveTo>
                <a:lnTo>
                  <a:pt x="2753868" y="0"/>
                </a:lnTo>
                <a:lnTo>
                  <a:pt x="2753868" y="3300984"/>
                </a:lnTo>
                <a:lnTo>
                  <a:pt x="0" y="3300984"/>
                </a:lnTo>
                <a:lnTo>
                  <a:pt x="0" y="0"/>
                </a:lnTo>
                <a:close/>
              </a:path>
            </a:pathLst>
          </a:custGeom>
          <a:ln w="19812">
            <a:solidFill>
              <a:srgbClr val="808080"/>
            </a:solidFill>
            <a:prstDash val="sysDot"/>
          </a:ln>
        </p:spPr>
        <p:txBody>
          <a:bodyPr wrap="square" lIns="0" tIns="0" rIns="0" bIns="0" rtlCol="0"/>
          <a:lstStyle/>
          <a:p>
            <a:endParaRPr/>
          </a:p>
        </p:txBody>
      </p:sp>
      <p:sp>
        <p:nvSpPr>
          <p:cNvPr id="8" name="object 8"/>
          <p:cNvSpPr txBox="1"/>
          <p:nvPr/>
        </p:nvSpPr>
        <p:spPr>
          <a:xfrm>
            <a:off x="6720078" y="739901"/>
            <a:ext cx="2914015" cy="4914900"/>
          </a:xfrm>
          <a:prstGeom prst="rect">
            <a:avLst/>
          </a:prstGeom>
          <a:ln w="25907">
            <a:solidFill>
              <a:srgbClr val="0098D0"/>
            </a:solidFill>
          </a:ln>
        </p:spPr>
        <p:txBody>
          <a:bodyPr vert="horz" wrap="square" lIns="0" tIns="6985" rIns="0" bIns="0" rtlCol="0">
            <a:spAutoFit/>
          </a:bodyPr>
          <a:lstStyle/>
          <a:p>
            <a:pPr>
              <a:lnSpc>
                <a:spcPct val="100000"/>
              </a:lnSpc>
              <a:spcBef>
                <a:spcPts val="55"/>
              </a:spcBef>
            </a:pPr>
            <a:endParaRPr sz="3100">
              <a:latin typeface="Times New Roman"/>
              <a:cs typeface="Times New Roman"/>
            </a:endParaRPr>
          </a:p>
          <a:p>
            <a:pPr marL="344170" marR="245110" indent="-180340" algn="just">
              <a:lnSpc>
                <a:spcPct val="100000"/>
              </a:lnSpc>
              <a:buFont typeface="Wingdings"/>
              <a:buChar char=""/>
              <a:tabLst>
                <a:tab pos="344805" algn="l"/>
              </a:tabLst>
            </a:pPr>
            <a:r>
              <a:rPr sz="1400" dirty="0">
                <a:latin typeface="メイリオ"/>
                <a:cs typeface="メイリオ"/>
              </a:rPr>
              <a:t>工場が⽔没して大きな</a:t>
            </a:r>
            <a:r>
              <a:rPr sz="1400" spc="-15" dirty="0">
                <a:latin typeface="メイリオ"/>
                <a:cs typeface="メイリオ"/>
              </a:rPr>
              <a:t>損</a:t>
            </a:r>
            <a:r>
              <a:rPr sz="1400" dirty="0">
                <a:latin typeface="メイリオ"/>
                <a:cs typeface="メイリオ"/>
              </a:rPr>
              <a:t>害が 発生したが、</a:t>
            </a:r>
            <a:r>
              <a:rPr sz="1400" b="1" u="sng" dirty="0">
                <a:uFill>
                  <a:solidFill>
                    <a:srgbClr val="000000"/>
                  </a:solidFill>
                </a:uFill>
                <a:latin typeface="メイリオ"/>
                <a:cs typeface="メイリオ"/>
              </a:rPr>
              <a:t>事前に水</a:t>
            </a:r>
            <a:r>
              <a:rPr sz="1400" b="1" u="sng" spc="-15" dirty="0">
                <a:uFill>
                  <a:solidFill>
                    <a:srgbClr val="000000"/>
                  </a:solidFill>
                </a:uFill>
                <a:latin typeface="メイリオ"/>
                <a:cs typeface="メイリオ"/>
              </a:rPr>
              <a:t>災</a:t>
            </a:r>
            <a:r>
              <a:rPr sz="1400" b="1" u="sng" dirty="0">
                <a:uFill>
                  <a:solidFill>
                    <a:srgbClr val="000000"/>
                  </a:solidFill>
                </a:uFill>
                <a:latin typeface="メイリオ"/>
                <a:cs typeface="メイリオ"/>
              </a:rPr>
              <a:t>保険 に加入していたため、</a:t>
            </a:r>
            <a:r>
              <a:rPr sz="1400" b="1" u="sng" spc="-15" dirty="0">
                <a:uFill>
                  <a:solidFill>
                    <a:srgbClr val="000000"/>
                  </a:solidFill>
                </a:uFill>
                <a:latin typeface="メイリオ"/>
                <a:cs typeface="メイリオ"/>
              </a:rPr>
              <a:t>設</a:t>
            </a:r>
            <a:r>
              <a:rPr sz="1400" b="1" u="sng" spc="-5" dirty="0">
                <a:uFill>
                  <a:solidFill>
                    <a:srgbClr val="000000"/>
                  </a:solidFill>
                </a:uFill>
                <a:latin typeface="メイリオ"/>
                <a:cs typeface="メイリオ"/>
              </a:rPr>
              <a:t>備</a:t>
            </a:r>
            <a:r>
              <a:rPr sz="1400" b="1" u="sng" dirty="0">
                <a:uFill>
                  <a:solidFill>
                    <a:srgbClr val="000000"/>
                  </a:solidFill>
                </a:uFill>
                <a:latin typeface="メイリオ"/>
                <a:cs typeface="メイリオ"/>
              </a:rPr>
              <a:t>の 復旧費用の多くを賄え</a:t>
            </a:r>
            <a:r>
              <a:rPr sz="1400" b="1" u="sng" spc="-15" dirty="0">
                <a:uFill>
                  <a:solidFill>
                    <a:srgbClr val="000000"/>
                  </a:solidFill>
                </a:uFill>
                <a:latin typeface="メイリオ"/>
                <a:cs typeface="メイリオ"/>
              </a:rPr>
              <a:t>た</a:t>
            </a:r>
            <a:r>
              <a:rPr sz="1400" b="1" u="sng" dirty="0">
                <a:uFill>
                  <a:solidFill>
                    <a:srgbClr val="000000"/>
                  </a:solidFill>
                </a:uFill>
                <a:latin typeface="メイリオ"/>
                <a:cs typeface="メイリオ"/>
              </a:rPr>
              <a:t>。</a:t>
            </a:r>
            <a:endParaRPr sz="1400">
              <a:latin typeface="メイリオ"/>
              <a:cs typeface="メイリオ"/>
            </a:endParaRPr>
          </a:p>
          <a:p>
            <a:pPr marL="344170" marR="71120" indent="-180340">
              <a:lnSpc>
                <a:spcPct val="100000"/>
              </a:lnSpc>
              <a:buFont typeface="Wingdings"/>
              <a:buChar char=""/>
              <a:tabLst>
                <a:tab pos="344805" algn="l"/>
              </a:tabLst>
            </a:pPr>
            <a:r>
              <a:rPr sz="1400" dirty="0">
                <a:latin typeface="メイリオ"/>
                <a:cs typeface="メイリオ"/>
              </a:rPr>
              <a:t>資金の目途がついたた</a:t>
            </a:r>
            <a:r>
              <a:rPr sz="1400" spc="-15" dirty="0">
                <a:latin typeface="メイリオ"/>
                <a:cs typeface="メイリオ"/>
              </a:rPr>
              <a:t>め</a:t>
            </a:r>
            <a:r>
              <a:rPr sz="1400" dirty="0">
                <a:latin typeface="メイリオ"/>
                <a:cs typeface="メイリオ"/>
              </a:rPr>
              <a:t>、新 しい設</a:t>
            </a:r>
            <a:r>
              <a:rPr sz="1400" spc="-15" dirty="0">
                <a:latin typeface="メイリオ"/>
                <a:cs typeface="メイリオ"/>
              </a:rPr>
              <a:t>備</a:t>
            </a:r>
            <a:r>
              <a:rPr sz="1400" dirty="0">
                <a:latin typeface="メイリオ"/>
                <a:cs typeface="メイリオ"/>
              </a:rPr>
              <a:t>を早</a:t>
            </a:r>
            <a:r>
              <a:rPr sz="1400" spc="-15" dirty="0">
                <a:latin typeface="メイリオ"/>
                <a:cs typeface="メイリオ"/>
              </a:rPr>
              <a:t>期に</a:t>
            </a:r>
            <a:r>
              <a:rPr sz="1400" dirty="0">
                <a:latin typeface="メイリオ"/>
                <a:cs typeface="メイリオ"/>
              </a:rPr>
              <a:t>導入で</a:t>
            </a:r>
            <a:r>
              <a:rPr sz="1400" spc="-15" dirty="0">
                <a:latin typeface="メイリオ"/>
                <a:cs typeface="メイリオ"/>
              </a:rPr>
              <a:t>き</a:t>
            </a:r>
            <a:r>
              <a:rPr sz="1400" dirty="0">
                <a:latin typeface="メイリオ"/>
                <a:cs typeface="メイリオ"/>
              </a:rPr>
              <a:t>た。</a:t>
            </a:r>
            <a:endParaRPr sz="1400">
              <a:latin typeface="メイリオ"/>
              <a:cs typeface="メイリオ"/>
            </a:endParaRPr>
          </a:p>
        </p:txBody>
      </p:sp>
      <p:sp>
        <p:nvSpPr>
          <p:cNvPr id="9" name="object 9"/>
          <p:cNvSpPr txBox="1"/>
          <p:nvPr/>
        </p:nvSpPr>
        <p:spPr>
          <a:xfrm>
            <a:off x="6874764" y="829055"/>
            <a:ext cx="2606040" cy="338455"/>
          </a:xfrm>
          <a:prstGeom prst="rect">
            <a:avLst/>
          </a:prstGeom>
          <a:solidFill>
            <a:srgbClr val="99D6EC"/>
          </a:solidFill>
        </p:spPr>
        <p:txBody>
          <a:bodyPr vert="horz" wrap="square" lIns="0" tIns="13970" rIns="0" bIns="0" rtlCol="0">
            <a:spAutoFit/>
          </a:bodyPr>
          <a:lstStyle/>
          <a:p>
            <a:pPr marL="593090">
              <a:lnSpc>
                <a:spcPct val="100000"/>
              </a:lnSpc>
              <a:spcBef>
                <a:spcPts val="110"/>
              </a:spcBef>
            </a:pPr>
            <a:r>
              <a:rPr sz="1600" b="1" spc="-5" dirty="0">
                <a:latin typeface="メイリオ"/>
                <a:cs typeface="メイリオ"/>
              </a:rPr>
              <a:t>福岡県・酒造業</a:t>
            </a:r>
            <a:endParaRPr sz="1600">
              <a:latin typeface="メイリオ"/>
              <a:cs typeface="メイリオ"/>
            </a:endParaRPr>
          </a:p>
        </p:txBody>
      </p:sp>
      <p:sp>
        <p:nvSpPr>
          <p:cNvPr id="10" name="object 10"/>
          <p:cNvSpPr/>
          <p:nvPr/>
        </p:nvSpPr>
        <p:spPr>
          <a:xfrm>
            <a:off x="305561" y="971550"/>
            <a:ext cx="2914015" cy="2139950"/>
          </a:xfrm>
          <a:custGeom>
            <a:avLst/>
            <a:gdLst/>
            <a:ahLst/>
            <a:cxnLst/>
            <a:rect l="l" t="t" r="r" b="b"/>
            <a:pathLst>
              <a:path w="2914015" h="2139950">
                <a:moveTo>
                  <a:pt x="0" y="0"/>
                </a:moveTo>
                <a:lnTo>
                  <a:pt x="2913888" y="0"/>
                </a:lnTo>
                <a:lnTo>
                  <a:pt x="2913888" y="2139696"/>
                </a:lnTo>
                <a:lnTo>
                  <a:pt x="0" y="2139696"/>
                </a:lnTo>
                <a:lnTo>
                  <a:pt x="0" y="0"/>
                </a:lnTo>
                <a:close/>
              </a:path>
            </a:pathLst>
          </a:custGeom>
          <a:solidFill>
            <a:srgbClr val="F2F2F2"/>
          </a:solidFill>
        </p:spPr>
        <p:txBody>
          <a:bodyPr wrap="square" lIns="0" tIns="0" rIns="0" bIns="0" rtlCol="0"/>
          <a:lstStyle/>
          <a:p>
            <a:endParaRPr/>
          </a:p>
        </p:txBody>
      </p:sp>
      <p:sp>
        <p:nvSpPr>
          <p:cNvPr id="11" name="object 11"/>
          <p:cNvSpPr/>
          <p:nvPr/>
        </p:nvSpPr>
        <p:spPr>
          <a:xfrm>
            <a:off x="305561" y="971550"/>
            <a:ext cx="2914015" cy="2139950"/>
          </a:xfrm>
          <a:custGeom>
            <a:avLst/>
            <a:gdLst/>
            <a:ahLst/>
            <a:cxnLst/>
            <a:rect l="l" t="t" r="r" b="b"/>
            <a:pathLst>
              <a:path w="2914015" h="2139950">
                <a:moveTo>
                  <a:pt x="0" y="0"/>
                </a:moveTo>
                <a:lnTo>
                  <a:pt x="2913888" y="0"/>
                </a:lnTo>
                <a:lnTo>
                  <a:pt x="2913888" y="2139696"/>
                </a:lnTo>
                <a:lnTo>
                  <a:pt x="0" y="2139696"/>
                </a:lnTo>
                <a:lnTo>
                  <a:pt x="0" y="0"/>
                </a:lnTo>
                <a:close/>
              </a:path>
            </a:pathLst>
          </a:custGeom>
          <a:ln w="19812">
            <a:solidFill>
              <a:srgbClr val="808080"/>
            </a:solidFill>
            <a:prstDash val="sysDot"/>
          </a:ln>
        </p:spPr>
        <p:txBody>
          <a:bodyPr wrap="square" lIns="0" tIns="0" rIns="0" bIns="0" rtlCol="0"/>
          <a:lstStyle/>
          <a:p>
            <a:endParaRPr/>
          </a:p>
        </p:txBody>
      </p:sp>
      <p:sp>
        <p:nvSpPr>
          <p:cNvPr id="12" name="object 12"/>
          <p:cNvSpPr txBox="1"/>
          <p:nvPr/>
        </p:nvSpPr>
        <p:spPr>
          <a:xfrm>
            <a:off x="470916" y="829055"/>
            <a:ext cx="2606040" cy="338455"/>
          </a:xfrm>
          <a:prstGeom prst="rect">
            <a:avLst/>
          </a:prstGeom>
          <a:solidFill>
            <a:srgbClr val="99D6EC"/>
          </a:solidFill>
        </p:spPr>
        <p:txBody>
          <a:bodyPr vert="horz" wrap="square" lIns="0" tIns="13970" rIns="0" bIns="0" rtlCol="0">
            <a:spAutoFit/>
          </a:bodyPr>
          <a:lstStyle/>
          <a:p>
            <a:pPr marL="187325">
              <a:lnSpc>
                <a:spcPct val="100000"/>
              </a:lnSpc>
              <a:spcBef>
                <a:spcPts val="110"/>
              </a:spcBef>
            </a:pPr>
            <a:r>
              <a:rPr sz="1600" b="1" spc="-5" dirty="0">
                <a:latin typeface="メイリオ"/>
                <a:cs typeface="メイリオ"/>
              </a:rPr>
              <a:t>熊本県・電気部品製造業</a:t>
            </a:r>
            <a:endParaRPr sz="1600">
              <a:latin typeface="メイリオ"/>
              <a:cs typeface="メイリオ"/>
            </a:endParaRPr>
          </a:p>
        </p:txBody>
      </p:sp>
      <p:sp>
        <p:nvSpPr>
          <p:cNvPr id="13" name="object 13"/>
          <p:cNvSpPr/>
          <p:nvPr/>
        </p:nvSpPr>
        <p:spPr>
          <a:xfrm>
            <a:off x="3627882" y="3352038"/>
            <a:ext cx="2753995" cy="2269490"/>
          </a:xfrm>
          <a:custGeom>
            <a:avLst/>
            <a:gdLst/>
            <a:ahLst/>
            <a:cxnLst/>
            <a:rect l="l" t="t" r="r" b="b"/>
            <a:pathLst>
              <a:path w="2753995" h="2269490">
                <a:moveTo>
                  <a:pt x="0" y="0"/>
                </a:moveTo>
                <a:lnTo>
                  <a:pt x="2753867" y="0"/>
                </a:lnTo>
                <a:lnTo>
                  <a:pt x="2753867" y="2269236"/>
                </a:lnTo>
                <a:lnTo>
                  <a:pt x="0" y="2269236"/>
                </a:lnTo>
                <a:lnTo>
                  <a:pt x="0" y="0"/>
                </a:lnTo>
                <a:close/>
              </a:path>
            </a:pathLst>
          </a:custGeom>
          <a:solidFill>
            <a:srgbClr val="F2F2F2"/>
          </a:solidFill>
        </p:spPr>
        <p:txBody>
          <a:bodyPr wrap="square" lIns="0" tIns="0" rIns="0" bIns="0" rtlCol="0"/>
          <a:lstStyle/>
          <a:p>
            <a:endParaRPr/>
          </a:p>
        </p:txBody>
      </p:sp>
      <p:sp>
        <p:nvSpPr>
          <p:cNvPr id="14" name="object 14"/>
          <p:cNvSpPr/>
          <p:nvPr/>
        </p:nvSpPr>
        <p:spPr>
          <a:xfrm>
            <a:off x="3627882" y="3352038"/>
            <a:ext cx="2753995" cy="2269490"/>
          </a:xfrm>
          <a:custGeom>
            <a:avLst/>
            <a:gdLst/>
            <a:ahLst/>
            <a:cxnLst/>
            <a:rect l="l" t="t" r="r" b="b"/>
            <a:pathLst>
              <a:path w="2753995" h="2269490">
                <a:moveTo>
                  <a:pt x="0" y="0"/>
                </a:moveTo>
                <a:lnTo>
                  <a:pt x="2753867" y="0"/>
                </a:lnTo>
                <a:lnTo>
                  <a:pt x="2753867" y="2269236"/>
                </a:lnTo>
                <a:lnTo>
                  <a:pt x="0" y="2269236"/>
                </a:lnTo>
                <a:lnTo>
                  <a:pt x="0" y="0"/>
                </a:lnTo>
                <a:close/>
              </a:path>
            </a:pathLst>
          </a:custGeom>
          <a:ln w="19812">
            <a:solidFill>
              <a:srgbClr val="808080"/>
            </a:solidFill>
            <a:prstDash val="sysDot"/>
          </a:ln>
        </p:spPr>
        <p:txBody>
          <a:bodyPr wrap="square" lIns="0" tIns="0" rIns="0" bIns="0" rtlCol="0"/>
          <a:lstStyle/>
          <a:p>
            <a:endParaRPr/>
          </a:p>
        </p:txBody>
      </p:sp>
      <p:sp>
        <p:nvSpPr>
          <p:cNvPr id="15" name="object 15"/>
          <p:cNvSpPr txBox="1"/>
          <p:nvPr/>
        </p:nvSpPr>
        <p:spPr>
          <a:xfrm>
            <a:off x="3470909" y="739901"/>
            <a:ext cx="3088005" cy="4914900"/>
          </a:xfrm>
          <a:prstGeom prst="rect">
            <a:avLst/>
          </a:prstGeom>
          <a:ln w="25907">
            <a:solidFill>
              <a:srgbClr val="0098D0"/>
            </a:solidFill>
          </a:ln>
        </p:spPr>
        <p:txBody>
          <a:bodyPr vert="horz" wrap="square" lIns="0" tIns="0" rIns="0" bIns="0" rtlCol="0">
            <a:spAutoFit/>
          </a:bodyPr>
          <a:lstStyle/>
          <a:p>
            <a:pPr>
              <a:lnSpc>
                <a:spcPct val="100000"/>
              </a:lnSpc>
            </a:pPr>
            <a:endParaRPr sz="2100">
              <a:latin typeface="Times New Roman"/>
              <a:cs typeface="Times New Roman"/>
            </a:endParaRPr>
          </a:p>
          <a:p>
            <a:pPr marL="438150" marR="325120" indent="-178435" algn="just">
              <a:lnSpc>
                <a:spcPct val="100000"/>
              </a:lnSpc>
              <a:spcBef>
                <a:spcPts val="1225"/>
              </a:spcBef>
              <a:buFont typeface="Wingdings"/>
              <a:buChar char=""/>
              <a:tabLst>
                <a:tab pos="438784" algn="l"/>
              </a:tabLst>
            </a:pPr>
            <a:r>
              <a:rPr sz="1400" dirty="0">
                <a:latin typeface="メイリオ"/>
                <a:cs typeface="メイリオ"/>
              </a:rPr>
              <a:t>予め、自社被災時の</a:t>
            </a:r>
            <a:r>
              <a:rPr sz="1400" b="1" u="sng" dirty="0">
                <a:uFill>
                  <a:solidFill>
                    <a:srgbClr val="000000"/>
                  </a:solidFill>
                </a:uFill>
                <a:latin typeface="メイリオ"/>
                <a:cs typeface="メイリオ"/>
              </a:rPr>
              <a:t>代</a:t>
            </a:r>
            <a:r>
              <a:rPr sz="1400" b="1" u="sng" spc="-15" dirty="0">
                <a:uFill>
                  <a:solidFill>
                    <a:srgbClr val="000000"/>
                  </a:solidFill>
                </a:uFill>
                <a:latin typeface="メイリオ"/>
                <a:cs typeface="メイリオ"/>
              </a:rPr>
              <a:t>替</a:t>
            </a:r>
            <a:r>
              <a:rPr sz="1400" b="1" u="sng" dirty="0">
                <a:uFill>
                  <a:solidFill>
                    <a:srgbClr val="000000"/>
                  </a:solidFill>
                </a:uFill>
                <a:latin typeface="メイリオ"/>
                <a:cs typeface="メイリオ"/>
              </a:rPr>
              <a:t>生産 協定を同業他社と締結</a:t>
            </a:r>
            <a:r>
              <a:rPr sz="1400" spc="-15" dirty="0">
                <a:latin typeface="メイリオ"/>
                <a:cs typeface="メイリオ"/>
              </a:rPr>
              <a:t>。</a:t>
            </a:r>
            <a:r>
              <a:rPr sz="1400" spc="-5" dirty="0">
                <a:latin typeface="メイリオ"/>
                <a:cs typeface="メイリオ"/>
              </a:rPr>
              <a:t>協</a:t>
            </a:r>
            <a:r>
              <a:rPr sz="1400" dirty="0">
                <a:latin typeface="メイリオ"/>
                <a:cs typeface="メイリオ"/>
              </a:rPr>
              <a:t>定 先に金型を提供できる</a:t>
            </a:r>
            <a:r>
              <a:rPr sz="1400" spc="-15" dirty="0">
                <a:latin typeface="メイリオ"/>
                <a:cs typeface="メイリオ"/>
              </a:rPr>
              <a:t>体</a:t>
            </a:r>
            <a:r>
              <a:rPr sz="1400" dirty="0">
                <a:latin typeface="メイリオ"/>
                <a:cs typeface="メイリオ"/>
              </a:rPr>
              <a:t>制を 整備</a:t>
            </a:r>
            <a:endParaRPr sz="1400">
              <a:latin typeface="メイリオ"/>
              <a:cs typeface="メイリオ"/>
            </a:endParaRPr>
          </a:p>
          <a:p>
            <a:pPr>
              <a:lnSpc>
                <a:spcPct val="100000"/>
              </a:lnSpc>
              <a:buFont typeface="Wingdings"/>
              <a:buChar char=""/>
            </a:pPr>
            <a:endParaRPr sz="2100">
              <a:latin typeface="Times New Roman"/>
              <a:cs typeface="Times New Roman"/>
            </a:endParaRPr>
          </a:p>
          <a:p>
            <a:pPr>
              <a:lnSpc>
                <a:spcPct val="100000"/>
              </a:lnSpc>
              <a:buFont typeface="Wingdings"/>
              <a:buChar char=""/>
            </a:pPr>
            <a:endParaRPr sz="2100">
              <a:latin typeface="Times New Roman"/>
              <a:cs typeface="Times New Roman"/>
            </a:endParaRPr>
          </a:p>
          <a:p>
            <a:pPr>
              <a:lnSpc>
                <a:spcPct val="100000"/>
              </a:lnSpc>
              <a:buFont typeface="Wingdings"/>
              <a:buChar char=""/>
            </a:pPr>
            <a:endParaRPr sz="2100">
              <a:latin typeface="Times New Roman"/>
              <a:cs typeface="Times New Roman"/>
            </a:endParaRPr>
          </a:p>
          <a:p>
            <a:pPr>
              <a:lnSpc>
                <a:spcPct val="100000"/>
              </a:lnSpc>
              <a:buFont typeface="Wingdings"/>
              <a:buChar char=""/>
            </a:pPr>
            <a:endParaRPr sz="2100">
              <a:latin typeface="Times New Roman"/>
              <a:cs typeface="Times New Roman"/>
            </a:endParaRPr>
          </a:p>
          <a:p>
            <a:pPr>
              <a:lnSpc>
                <a:spcPct val="100000"/>
              </a:lnSpc>
              <a:spcBef>
                <a:spcPts val="5"/>
              </a:spcBef>
              <a:buFont typeface="Wingdings"/>
              <a:buChar char=""/>
            </a:pPr>
            <a:endParaRPr sz="2050">
              <a:latin typeface="Times New Roman"/>
              <a:cs typeface="Times New Roman"/>
            </a:endParaRPr>
          </a:p>
          <a:p>
            <a:pPr marL="426720" marR="335915" indent="-179705" algn="just">
              <a:lnSpc>
                <a:spcPct val="100000"/>
              </a:lnSpc>
              <a:buFont typeface="Wingdings"/>
              <a:buChar char=""/>
              <a:tabLst>
                <a:tab pos="427355" algn="l"/>
              </a:tabLst>
            </a:pPr>
            <a:r>
              <a:rPr sz="1400" dirty="0">
                <a:latin typeface="メイリオ"/>
                <a:cs typeface="メイリオ"/>
              </a:rPr>
              <a:t>被災した際</a:t>
            </a:r>
            <a:r>
              <a:rPr sz="1400" spc="-5" dirty="0">
                <a:latin typeface="メイリオ"/>
                <a:cs typeface="メイリオ"/>
              </a:rPr>
              <a:t>、</a:t>
            </a:r>
            <a:r>
              <a:rPr sz="1400" b="1" u="sng" dirty="0">
                <a:uFill>
                  <a:solidFill>
                    <a:srgbClr val="000000"/>
                  </a:solidFill>
                </a:uFill>
                <a:latin typeface="メイリオ"/>
                <a:cs typeface="メイリオ"/>
              </a:rPr>
              <a:t>会員間や</a:t>
            </a:r>
            <a:r>
              <a:rPr sz="1400" b="1" u="sng" spc="-15" dirty="0">
                <a:uFill>
                  <a:solidFill>
                    <a:srgbClr val="000000"/>
                  </a:solidFill>
                </a:uFill>
                <a:latin typeface="メイリオ"/>
                <a:cs typeface="メイリオ"/>
              </a:rPr>
              <a:t>新</a:t>
            </a:r>
            <a:r>
              <a:rPr sz="1400" b="1" u="sng" dirty="0">
                <a:uFill>
                  <a:solidFill>
                    <a:srgbClr val="000000"/>
                  </a:solidFill>
                </a:uFill>
                <a:latin typeface="メイリオ"/>
                <a:cs typeface="メイリオ"/>
              </a:rPr>
              <a:t>潟の 組合と代替生産をして</a:t>
            </a:r>
            <a:r>
              <a:rPr sz="1400" b="1" u="sng" spc="-15" dirty="0">
                <a:uFill>
                  <a:solidFill>
                    <a:srgbClr val="000000"/>
                  </a:solidFill>
                </a:uFill>
                <a:latin typeface="メイリオ"/>
                <a:cs typeface="メイリオ"/>
              </a:rPr>
              <a:t>も</a:t>
            </a:r>
            <a:r>
              <a:rPr sz="1400" b="1" u="sng" dirty="0">
                <a:uFill>
                  <a:solidFill>
                    <a:srgbClr val="000000"/>
                  </a:solidFill>
                </a:uFill>
                <a:latin typeface="メイリオ"/>
                <a:cs typeface="メイリオ"/>
              </a:rPr>
              <a:t>らう 協定を事前に締結</a:t>
            </a:r>
            <a:r>
              <a:rPr sz="1400" dirty="0">
                <a:latin typeface="メイリオ"/>
                <a:cs typeface="メイリオ"/>
              </a:rPr>
              <a:t>。</a:t>
            </a:r>
            <a:endParaRPr sz="1400">
              <a:latin typeface="メイリオ"/>
              <a:cs typeface="メイリオ"/>
            </a:endParaRPr>
          </a:p>
        </p:txBody>
      </p:sp>
      <p:sp>
        <p:nvSpPr>
          <p:cNvPr id="16" name="object 16"/>
          <p:cNvSpPr txBox="1"/>
          <p:nvPr/>
        </p:nvSpPr>
        <p:spPr>
          <a:xfrm>
            <a:off x="3695700" y="3215639"/>
            <a:ext cx="2606040" cy="338455"/>
          </a:xfrm>
          <a:prstGeom prst="rect">
            <a:avLst/>
          </a:prstGeom>
          <a:solidFill>
            <a:srgbClr val="99D6EC"/>
          </a:solidFill>
        </p:spPr>
        <p:txBody>
          <a:bodyPr vert="horz" wrap="square" lIns="0" tIns="15240" rIns="0" bIns="0" rtlCol="0">
            <a:spAutoFit/>
          </a:bodyPr>
          <a:lstStyle/>
          <a:p>
            <a:pPr marL="390525">
              <a:lnSpc>
                <a:spcPct val="100000"/>
              </a:lnSpc>
              <a:spcBef>
                <a:spcPts val="120"/>
              </a:spcBef>
            </a:pPr>
            <a:r>
              <a:rPr sz="1600" b="1" spc="-5" dirty="0">
                <a:latin typeface="メイリオ"/>
                <a:cs typeface="メイリオ"/>
              </a:rPr>
              <a:t>神奈川県・鍍金組合</a:t>
            </a:r>
            <a:endParaRPr sz="1600">
              <a:latin typeface="メイリオ"/>
              <a:cs typeface="メイリオ"/>
            </a:endParaRPr>
          </a:p>
        </p:txBody>
      </p:sp>
      <p:sp>
        <p:nvSpPr>
          <p:cNvPr id="17" name="object 17"/>
          <p:cNvSpPr/>
          <p:nvPr/>
        </p:nvSpPr>
        <p:spPr>
          <a:xfrm>
            <a:off x="305561" y="3352038"/>
            <a:ext cx="2909570" cy="2269490"/>
          </a:xfrm>
          <a:custGeom>
            <a:avLst/>
            <a:gdLst/>
            <a:ahLst/>
            <a:cxnLst/>
            <a:rect l="l" t="t" r="r" b="b"/>
            <a:pathLst>
              <a:path w="2909570" h="2269490">
                <a:moveTo>
                  <a:pt x="0" y="0"/>
                </a:moveTo>
                <a:lnTo>
                  <a:pt x="2909316" y="0"/>
                </a:lnTo>
                <a:lnTo>
                  <a:pt x="2909316" y="2269236"/>
                </a:lnTo>
                <a:lnTo>
                  <a:pt x="0" y="2269236"/>
                </a:lnTo>
                <a:lnTo>
                  <a:pt x="0" y="0"/>
                </a:lnTo>
                <a:close/>
              </a:path>
            </a:pathLst>
          </a:custGeom>
          <a:solidFill>
            <a:srgbClr val="F2F2F2"/>
          </a:solidFill>
        </p:spPr>
        <p:txBody>
          <a:bodyPr wrap="square" lIns="0" tIns="0" rIns="0" bIns="0" rtlCol="0"/>
          <a:lstStyle/>
          <a:p>
            <a:endParaRPr/>
          </a:p>
        </p:txBody>
      </p:sp>
      <p:sp>
        <p:nvSpPr>
          <p:cNvPr id="18" name="object 18"/>
          <p:cNvSpPr/>
          <p:nvPr/>
        </p:nvSpPr>
        <p:spPr>
          <a:xfrm>
            <a:off x="305561" y="3352038"/>
            <a:ext cx="2909570" cy="2269490"/>
          </a:xfrm>
          <a:custGeom>
            <a:avLst/>
            <a:gdLst/>
            <a:ahLst/>
            <a:cxnLst/>
            <a:rect l="l" t="t" r="r" b="b"/>
            <a:pathLst>
              <a:path w="2909570" h="2269490">
                <a:moveTo>
                  <a:pt x="0" y="0"/>
                </a:moveTo>
                <a:lnTo>
                  <a:pt x="2909316" y="0"/>
                </a:lnTo>
                <a:lnTo>
                  <a:pt x="2909316" y="2269236"/>
                </a:lnTo>
                <a:lnTo>
                  <a:pt x="0" y="2269236"/>
                </a:lnTo>
                <a:lnTo>
                  <a:pt x="0" y="0"/>
                </a:lnTo>
                <a:close/>
              </a:path>
            </a:pathLst>
          </a:custGeom>
          <a:ln w="19812">
            <a:solidFill>
              <a:srgbClr val="808080"/>
            </a:solidFill>
            <a:prstDash val="sysDot"/>
          </a:ln>
        </p:spPr>
        <p:txBody>
          <a:bodyPr wrap="square" lIns="0" tIns="0" rIns="0" bIns="0" rtlCol="0"/>
          <a:lstStyle/>
          <a:p>
            <a:endParaRPr/>
          </a:p>
        </p:txBody>
      </p:sp>
      <p:sp>
        <p:nvSpPr>
          <p:cNvPr id="19" name="object 19"/>
          <p:cNvSpPr txBox="1"/>
          <p:nvPr/>
        </p:nvSpPr>
        <p:spPr>
          <a:xfrm>
            <a:off x="246125" y="739901"/>
            <a:ext cx="3060700" cy="4914900"/>
          </a:xfrm>
          <a:prstGeom prst="rect">
            <a:avLst/>
          </a:prstGeom>
          <a:ln w="25907">
            <a:solidFill>
              <a:srgbClr val="0098D0"/>
            </a:solidFill>
          </a:ln>
        </p:spPr>
        <p:txBody>
          <a:bodyPr vert="horz" wrap="square" lIns="0" tIns="0" rIns="0" bIns="0" rtlCol="0">
            <a:spAutoFit/>
          </a:bodyPr>
          <a:lstStyle/>
          <a:p>
            <a:pPr>
              <a:lnSpc>
                <a:spcPct val="100000"/>
              </a:lnSpc>
            </a:pPr>
            <a:endParaRPr sz="2100">
              <a:latin typeface="Times New Roman"/>
              <a:cs typeface="Times New Roman"/>
            </a:endParaRPr>
          </a:p>
          <a:p>
            <a:pPr marL="330200" marR="226695" indent="-179705" algn="just">
              <a:lnSpc>
                <a:spcPct val="100000"/>
              </a:lnSpc>
              <a:spcBef>
                <a:spcPts val="1225"/>
              </a:spcBef>
              <a:buFont typeface="Wingdings"/>
              <a:buChar char=""/>
              <a:tabLst>
                <a:tab pos="330835" algn="l"/>
              </a:tabLst>
            </a:pPr>
            <a:r>
              <a:rPr sz="1400" b="1" u="sng" dirty="0">
                <a:uFill>
                  <a:solidFill>
                    <a:srgbClr val="000000"/>
                  </a:solidFill>
                </a:uFill>
                <a:latin typeface="メイリオ"/>
                <a:cs typeface="メイリオ"/>
              </a:rPr>
              <a:t>事前に生産設備などに</a:t>
            </a:r>
            <a:r>
              <a:rPr sz="1400" b="1" u="sng" spc="-15" dirty="0">
                <a:uFill>
                  <a:solidFill>
                    <a:srgbClr val="000000"/>
                  </a:solidFill>
                </a:uFill>
                <a:latin typeface="メイリオ"/>
                <a:cs typeface="メイリオ"/>
              </a:rPr>
              <a:t>免</a:t>
            </a:r>
            <a:r>
              <a:rPr sz="1400" b="1" u="sng" dirty="0">
                <a:uFill>
                  <a:solidFill>
                    <a:srgbClr val="000000"/>
                  </a:solidFill>
                </a:uFill>
                <a:latin typeface="メイリオ"/>
                <a:cs typeface="メイリオ"/>
              </a:rPr>
              <a:t>振・制</a:t>
            </a:r>
            <a:r>
              <a:rPr sz="1400" b="1" u="sng" spc="-1430" dirty="0">
                <a:uFill>
                  <a:solidFill>
                    <a:srgbClr val="000000"/>
                  </a:solidFill>
                </a:uFill>
                <a:latin typeface="メイリオ"/>
                <a:cs typeface="メイリオ"/>
              </a:rPr>
              <a:t>振 </a:t>
            </a:r>
            <a:r>
              <a:rPr sz="1400" b="1" u="sng" dirty="0">
                <a:uFill>
                  <a:solidFill>
                    <a:srgbClr val="000000"/>
                  </a:solidFill>
                </a:uFill>
                <a:latin typeface="メイリオ"/>
                <a:cs typeface="メイリオ"/>
              </a:rPr>
              <a:t>                                        対策を施していた</a:t>
            </a:r>
            <a:r>
              <a:rPr sz="1400" dirty="0">
                <a:latin typeface="メイリオ"/>
                <a:cs typeface="メイリオ"/>
              </a:rPr>
              <a:t>た</a:t>
            </a:r>
            <a:r>
              <a:rPr sz="1400" spc="-15" dirty="0">
                <a:latin typeface="メイリオ"/>
                <a:cs typeface="メイリオ"/>
              </a:rPr>
              <a:t>め</a:t>
            </a:r>
            <a:r>
              <a:rPr sz="1400" dirty="0">
                <a:latin typeface="メイリオ"/>
                <a:cs typeface="メイリオ"/>
              </a:rPr>
              <a:t>、震度</a:t>
            </a:r>
            <a:endParaRPr sz="1400">
              <a:latin typeface="メイリオ"/>
              <a:cs typeface="メイリオ"/>
            </a:endParaRPr>
          </a:p>
          <a:p>
            <a:pPr marL="330200">
              <a:lnSpc>
                <a:spcPct val="100000"/>
              </a:lnSpc>
              <a:spcBef>
                <a:spcPts val="5"/>
              </a:spcBef>
            </a:pPr>
            <a:r>
              <a:rPr sz="1400" dirty="0">
                <a:latin typeface="メイリオ"/>
                <a:cs typeface="メイリオ"/>
              </a:rPr>
              <a:t>５の揺れがあったが、</a:t>
            </a:r>
            <a:r>
              <a:rPr sz="1400" spc="-15" dirty="0">
                <a:latin typeface="メイリオ"/>
                <a:cs typeface="メイリオ"/>
              </a:rPr>
              <a:t>被</a:t>
            </a:r>
            <a:r>
              <a:rPr sz="1400" dirty="0">
                <a:latin typeface="メイリオ"/>
                <a:cs typeface="メイリオ"/>
              </a:rPr>
              <a:t>害小。</a:t>
            </a:r>
            <a:endParaRPr sz="1400">
              <a:latin typeface="メイリオ"/>
              <a:cs typeface="メイリオ"/>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marL="330200" marR="226695" indent="-179705" algn="just">
              <a:lnSpc>
                <a:spcPct val="100000"/>
              </a:lnSpc>
              <a:spcBef>
                <a:spcPts val="1625"/>
              </a:spcBef>
              <a:buFont typeface="Wingdings"/>
              <a:buChar char=""/>
              <a:tabLst>
                <a:tab pos="330835" algn="l"/>
              </a:tabLst>
            </a:pPr>
            <a:r>
              <a:rPr sz="1400" b="1" u="sng" dirty="0">
                <a:uFill>
                  <a:solidFill>
                    <a:srgbClr val="000000"/>
                  </a:solidFill>
                </a:uFill>
                <a:latin typeface="メイリオ"/>
                <a:cs typeface="メイリオ"/>
              </a:rPr>
              <a:t>冷蔵ショーケースの電</a:t>
            </a:r>
            <a:r>
              <a:rPr sz="1400" b="1" u="sng" spc="-15" dirty="0">
                <a:uFill>
                  <a:solidFill>
                    <a:srgbClr val="000000"/>
                  </a:solidFill>
                </a:uFill>
                <a:latin typeface="メイリオ"/>
                <a:cs typeface="メイリオ"/>
              </a:rPr>
              <a:t>源</a:t>
            </a:r>
            <a:r>
              <a:rPr sz="1400" b="1" u="sng" dirty="0">
                <a:uFill>
                  <a:solidFill>
                    <a:srgbClr val="000000"/>
                  </a:solidFill>
                </a:uFill>
                <a:latin typeface="メイリオ"/>
                <a:cs typeface="メイリオ"/>
              </a:rPr>
              <a:t>を高所 に配置</a:t>
            </a:r>
            <a:r>
              <a:rPr sz="1400" dirty="0">
                <a:latin typeface="メイリオ"/>
                <a:cs typeface="メイリオ"/>
              </a:rPr>
              <a:t>していたため、</a:t>
            </a:r>
            <a:r>
              <a:rPr sz="1400" spc="-15" dirty="0">
                <a:latin typeface="メイリオ"/>
                <a:cs typeface="メイリオ"/>
              </a:rPr>
              <a:t>店</a:t>
            </a:r>
            <a:r>
              <a:rPr sz="1400" dirty="0">
                <a:latin typeface="メイリオ"/>
                <a:cs typeface="メイリオ"/>
              </a:rPr>
              <a:t>舗は⽔ 没したが、早期に営業</a:t>
            </a:r>
            <a:r>
              <a:rPr sz="1400" spc="-15" dirty="0">
                <a:latin typeface="メイリオ"/>
                <a:cs typeface="メイリオ"/>
              </a:rPr>
              <a:t>再</a:t>
            </a:r>
            <a:r>
              <a:rPr sz="1400" dirty="0">
                <a:latin typeface="メイリオ"/>
                <a:cs typeface="メイリオ"/>
              </a:rPr>
              <a:t>開でき た。</a:t>
            </a:r>
            <a:endParaRPr sz="1400">
              <a:latin typeface="メイリオ"/>
              <a:cs typeface="メイリオ"/>
            </a:endParaRPr>
          </a:p>
        </p:txBody>
      </p:sp>
      <p:sp>
        <p:nvSpPr>
          <p:cNvPr id="20" name="object 20"/>
          <p:cNvSpPr txBox="1"/>
          <p:nvPr/>
        </p:nvSpPr>
        <p:spPr>
          <a:xfrm>
            <a:off x="470916" y="3215639"/>
            <a:ext cx="2606040" cy="338455"/>
          </a:xfrm>
          <a:prstGeom prst="rect">
            <a:avLst/>
          </a:prstGeom>
          <a:solidFill>
            <a:srgbClr val="99D6EC"/>
          </a:solidFill>
        </p:spPr>
        <p:txBody>
          <a:bodyPr vert="horz" wrap="square" lIns="0" tIns="15240" rIns="0" bIns="0" rtlCol="0">
            <a:spAutoFit/>
          </a:bodyPr>
          <a:lstStyle/>
          <a:p>
            <a:pPr marL="492125">
              <a:lnSpc>
                <a:spcPct val="100000"/>
              </a:lnSpc>
              <a:spcBef>
                <a:spcPts val="120"/>
              </a:spcBef>
            </a:pPr>
            <a:r>
              <a:rPr sz="1600" b="1" spc="-5" dirty="0">
                <a:latin typeface="メイリオ"/>
                <a:cs typeface="メイリオ"/>
              </a:rPr>
              <a:t>岐阜県・生花小売</a:t>
            </a:r>
            <a:endParaRPr sz="1600">
              <a:latin typeface="メイリオ"/>
              <a:cs typeface="メイリオ"/>
            </a:endParaRPr>
          </a:p>
        </p:txBody>
      </p:sp>
      <p:sp>
        <p:nvSpPr>
          <p:cNvPr id="21" name="object 21"/>
          <p:cNvSpPr/>
          <p:nvPr/>
        </p:nvSpPr>
        <p:spPr>
          <a:xfrm>
            <a:off x="1283208" y="1862328"/>
            <a:ext cx="1656587" cy="1181099"/>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1251203" y="4277867"/>
            <a:ext cx="1652015" cy="1301495"/>
          </a:xfrm>
          <a:prstGeom prst="rect">
            <a:avLst/>
          </a:prstGeom>
          <a:blipFill>
            <a:blip r:embed="rId3" cstate="print"/>
            <a:stretch>
              <a:fillRect/>
            </a:stretch>
          </a:blipFill>
        </p:spPr>
        <p:txBody>
          <a:bodyPr wrap="square" lIns="0" tIns="0" rIns="0" bIns="0" rtlCol="0"/>
          <a:lstStyle/>
          <a:p>
            <a:endParaRPr/>
          </a:p>
        </p:txBody>
      </p:sp>
      <p:sp>
        <p:nvSpPr>
          <p:cNvPr id="23" name="object 23"/>
          <p:cNvSpPr txBox="1"/>
          <p:nvPr/>
        </p:nvSpPr>
        <p:spPr>
          <a:xfrm>
            <a:off x="1181493" y="405006"/>
            <a:ext cx="7603490" cy="269240"/>
          </a:xfrm>
          <a:prstGeom prst="rect">
            <a:avLst/>
          </a:prstGeom>
        </p:spPr>
        <p:txBody>
          <a:bodyPr vert="horz" wrap="square" lIns="0" tIns="12065" rIns="0" bIns="0" rtlCol="0">
            <a:spAutoFit/>
          </a:bodyPr>
          <a:lstStyle/>
          <a:p>
            <a:pPr marL="12700">
              <a:lnSpc>
                <a:spcPct val="100000"/>
              </a:lnSpc>
              <a:spcBef>
                <a:spcPts val="95"/>
              </a:spcBef>
              <a:tabLst>
                <a:tab pos="3208655" algn="l"/>
                <a:tab pos="6576695" algn="l"/>
              </a:tabLst>
            </a:pPr>
            <a:r>
              <a:rPr sz="1600" b="1" u="sng" spc="-5" dirty="0">
                <a:uFill>
                  <a:solidFill>
                    <a:srgbClr val="000000"/>
                  </a:solidFill>
                </a:uFill>
                <a:latin typeface="メイリオ"/>
                <a:cs typeface="メイリオ"/>
              </a:rPr>
              <a:t>防災・減災投資</a:t>
            </a:r>
            <a:r>
              <a:rPr sz="1600" b="1" spc="-5" dirty="0">
                <a:latin typeface="メイリオ"/>
                <a:cs typeface="メイリオ"/>
              </a:rPr>
              <a:t>	</a:t>
            </a:r>
            <a:r>
              <a:rPr sz="1600" b="1" u="sng" spc="-5" dirty="0">
                <a:uFill>
                  <a:solidFill>
                    <a:srgbClr val="000000"/>
                  </a:solidFill>
                </a:uFill>
                <a:latin typeface="メイリオ"/>
                <a:cs typeface="メイリオ"/>
              </a:rPr>
              <a:t>他社との連携</a:t>
            </a:r>
            <a:r>
              <a:rPr sz="1600" b="1" spc="-5" dirty="0">
                <a:latin typeface="メイリオ"/>
                <a:cs typeface="メイリオ"/>
              </a:rPr>
              <a:t>	</a:t>
            </a:r>
            <a:r>
              <a:rPr sz="1600" b="1" u="sng" spc="-5" dirty="0">
                <a:uFill>
                  <a:solidFill>
                    <a:srgbClr val="000000"/>
                  </a:solidFill>
                </a:uFill>
                <a:latin typeface="メイリオ"/>
                <a:cs typeface="メイリオ"/>
              </a:rPr>
              <a:t>保険の活用</a:t>
            </a:r>
            <a:endParaRPr sz="1600">
              <a:latin typeface="メイリオ"/>
              <a:cs typeface="メイリオ"/>
            </a:endParaRPr>
          </a:p>
        </p:txBody>
      </p:sp>
      <p:sp>
        <p:nvSpPr>
          <p:cNvPr id="24" name="object 24"/>
          <p:cNvSpPr/>
          <p:nvPr/>
        </p:nvSpPr>
        <p:spPr>
          <a:xfrm>
            <a:off x="4041647" y="4320540"/>
            <a:ext cx="1915667" cy="122834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257288" y="2621279"/>
            <a:ext cx="1964435" cy="1458467"/>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4181855" y="1886711"/>
            <a:ext cx="1703831" cy="1133855"/>
          </a:xfrm>
          <a:prstGeom prst="rect">
            <a:avLst/>
          </a:prstGeom>
          <a:blipFill>
            <a:blip r:embed="rId6" cstate="print"/>
            <a:stretch>
              <a:fillRect/>
            </a:stretch>
          </a:blipFill>
        </p:spPr>
        <p:txBody>
          <a:bodyPr wrap="square" lIns="0" tIns="0" rIns="0" bIns="0" rtlCol="0"/>
          <a:lstStyle/>
          <a:p>
            <a:endParaRPr/>
          </a:p>
        </p:txBody>
      </p:sp>
      <p:sp>
        <p:nvSpPr>
          <p:cNvPr id="27" name="object 27"/>
          <p:cNvSpPr txBox="1">
            <a:spLocks noGrp="1"/>
          </p:cNvSpPr>
          <p:nvPr>
            <p:ph type="title"/>
          </p:nvPr>
        </p:nvSpPr>
        <p:spPr>
          <a:xfrm>
            <a:off x="375536" y="0"/>
            <a:ext cx="1549400" cy="320601"/>
          </a:xfrm>
          <a:prstGeom prst="rect">
            <a:avLst/>
          </a:prstGeom>
        </p:spPr>
        <p:txBody>
          <a:bodyPr vert="horz" wrap="square" lIns="0" tIns="12700" rIns="0" bIns="0" rtlCol="0">
            <a:spAutoFit/>
          </a:bodyPr>
          <a:lstStyle/>
          <a:p>
            <a:pPr marL="12700">
              <a:lnSpc>
                <a:spcPct val="100000"/>
              </a:lnSpc>
              <a:spcBef>
                <a:spcPts val="100"/>
              </a:spcBef>
            </a:pPr>
            <a:r>
              <a:rPr sz="2000" dirty="0"/>
              <a:t>重点施策④</a:t>
            </a:r>
          </a:p>
        </p:txBody>
      </p:sp>
      <p:sp>
        <p:nvSpPr>
          <p:cNvPr id="28" name="object 28"/>
          <p:cNvSpPr txBox="1"/>
          <p:nvPr/>
        </p:nvSpPr>
        <p:spPr>
          <a:xfrm>
            <a:off x="2204336" y="0"/>
            <a:ext cx="64262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メイリオ"/>
                <a:cs typeface="メイリオ"/>
              </a:rPr>
              <a:t>事前の防災・減災対策として有効な取組の検討</a:t>
            </a:r>
            <a:endParaRPr sz="2000" dirty="0">
              <a:latin typeface="メイリオ"/>
              <a:cs typeface="メイリオ"/>
            </a:endParaRPr>
          </a:p>
        </p:txBody>
      </p:sp>
      <p:sp>
        <p:nvSpPr>
          <p:cNvPr id="29" name="object 29"/>
          <p:cNvSpPr txBox="1"/>
          <p:nvPr/>
        </p:nvSpPr>
        <p:spPr>
          <a:xfrm>
            <a:off x="144193" y="5691137"/>
            <a:ext cx="3942079"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メイリオ"/>
                <a:cs typeface="メイリオ"/>
              </a:rPr>
              <a:t>（参考）中小企業強靭</a:t>
            </a:r>
            <a:r>
              <a:rPr sz="1400" b="1" spc="-15" dirty="0">
                <a:latin typeface="メイリオ"/>
                <a:cs typeface="メイリオ"/>
              </a:rPr>
              <a:t>化</a:t>
            </a:r>
            <a:r>
              <a:rPr sz="1400" b="1" dirty="0">
                <a:latin typeface="メイリオ"/>
                <a:cs typeface="メイリオ"/>
              </a:rPr>
              <a:t>研究</a:t>
            </a:r>
            <a:r>
              <a:rPr sz="1400" b="1" spc="-15" dirty="0">
                <a:latin typeface="メイリオ"/>
                <a:cs typeface="メイリオ"/>
              </a:rPr>
              <a:t>会</a:t>
            </a:r>
            <a:r>
              <a:rPr sz="1400" b="1" dirty="0">
                <a:latin typeface="メイリオ"/>
                <a:cs typeface="メイリオ"/>
              </a:rPr>
              <a:t>の委</a:t>
            </a:r>
            <a:r>
              <a:rPr sz="1400" b="1" spc="-15" dirty="0">
                <a:latin typeface="メイリオ"/>
                <a:cs typeface="メイリオ"/>
              </a:rPr>
              <a:t>員</a:t>
            </a:r>
            <a:r>
              <a:rPr sz="1400" b="1" dirty="0">
                <a:latin typeface="メイリオ"/>
                <a:cs typeface="メイリオ"/>
              </a:rPr>
              <a:t>（敬</a:t>
            </a:r>
            <a:r>
              <a:rPr sz="1400" b="1" spc="-15" dirty="0">
                <a:latin typeface="メイリオ"/>
                <a:cs typeface="メイリオ"/>
              </a:rPr>
              <a:t>称</a:t>
            </a:r>
            <a:r>
              <a:rPr sz="1400" b="1" dirty="0">
                <a:latin typeface="メイリオ"/>
                <a:cs typeface="メイリオ"/>
              </a:rPr>
              <a:t>略）</a:t>
            </a:r>
            <a:endParaRPr sz="1400">
              <a:latin typeface="メイリオ"/>
              <a:cs typeface="メイリオ"/>
            </a:endParaRPr>
          </a:p>
        </p:txBody>
      </p:sp>
      <p:sp>
        <p:nvSpPr>
          <p:cNvPr id="30" name="object 30"/>
          <p:cNvSpPr txBox="1"/>
          <p:nvPr/>
        </p:nvSpPr>
        <p:spPr>
          <a:xfrm>
            <a:off x="322501" y="5904572"/>
            <a:ext cx="2580005" cy="239395"/>
          </a:xfrm>
          <a:prstGeom prst="rect">
            <a:avLst/>
          </a:prstGeom>
        </p:spPr>
        <p:txBody>
          <a:bodyPr vert="horz" wrap="square" lIns="0" tIns="12700" rIns="0" bIns="0" rtlCol="0">
            <a:spAutoFit/>
          </a:bodyPr>
          <a:lstStyle/>
          <a:p>
            <a:pPr marL="12700">
              <a:lnSpc>
                <a:spcPct val="100000"/>
              </a:lnSpc>
              <a:spcBef>
                <a:spcPts val="100"/>
              </a:spcBef>
              <a:tabLst>
                <a:tab pos="545465" algn="l"/>
                <a:tab pos="961390" algn="l"/>
              </a:tabLst>
            </a:pPr>
            <a:r>
              <a:rPr sz="1400" dirty="0">
                <a:latin typeface="メイリオ"/>
                <a:cs typeface="メイリオ"/>
              </a:rPr>
              <a:t>荒木	玄	㈳日本損害保険協会</a:t>
            </a:r>
            <a:endParaRPr sz="1400">
              <a:latin typeface="メイリオ"/>
              <a:cs typeface="メイリオ"/>
            </a:endParaRPr>
          </a:p>
        </p:txBody>
      </p:sp>
      <p:sp>
        <p:nvSpPr>
          <p:cNvPr id="31" name="object 31"/>
          <p:cNvSpPr txBox="1"/>
          <p:nvPr/>
        </p:nvSpPr>
        <p:spPr>
          <a:xfrm>
            <a:off x="855820" y="6118007"/>
            <a:ext cx="429768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（三井住友海上火災</a:t>
            </a:r>
            <a:r>
              <a:rPr sz="1400" spc="-15" dirty="0">
                <a:latin typeface="メイリオ"/>
                <a:cs typeface="メイリオ"/>
              </a:rPr>
              <a:t>保</a:t>
            </a:r>
            <a:r>
              <a:rPr sz="1400" spc="-5" dirty="0">
                <a:latin typeface="メイリオ"/>
                <a:cs typeface="メイリオ"/>
              </a:rPr>
              <a:t>険</a:t>
            </a:r>
            <a:r>
              <a:rPr sz="1400" dirty="0">
                <a:latin typeface="メイリオ"/>
                <a:cs typeface="メイリオ"/>
              </a:rPr>
              <a:t>㈱</a:t>
            </a:r>
            <a:r>
              <a:rPr sz="1400" spc="-15" dirty="0">
                <a:latin typeface="メイリオ"/>
                <a:cs typeface="メイリオ"/>
              </a:rPr>
              <a:t>企</a:t>
            </a:r>
            <a:r>
              <a:rPr sz="1400" dirty="0">
                <a:latin typeface="メイリオ"/>
                <a:cs typeface="メイリオ"/>
              </a:rPr>
              <a:t>業火</a:t>
            </a:r>
            <a:r>
              <a:rPr sz="1400" spc="-15" dirty="0">
                <a:latin typeface="メイリオ"/>
                <a:cs typeface="メイリオ"/>
              </a:rPr>
              <a:t>災</a:t>
            </a:r>
            <a:r>
              <a:rPr sz="1400" dirty="0">
                <a:latin typeface="メイリオ"/>
                <a:cs typeface="メイリオ"/>
              </a:rPr>
              <a:t>保険</a:t>
            </a:r>
            <a:r>
              <a:rPr sz="1400" spc="-15" dirty="0">
                <a:latin typeface="メイリオ"/>
                <a:cs typeface="メイリオ"/>
              </a:rPr>
              <a:t>チ</a:t>
            </a:r>
            <a:r>
              <a:rPr sz="1400" dirty="0">
                <a:latin typeface="メイリオ"/>
                <a:cs typeface="メイリオ"/>
              </a:rPr>
              <a:t>ーム</a:t>
            </a:r>
            <a:r>
              <a:rPr sz="1400" spc="-15" dirty="0">
                <a:latin typeface="メイリオ"/>
                <a:cs typeface="メイリオ"/>
              </a:rPr>
              <a:t>課</a:t>
            </a:r>
            <a:r>
              <a:rPr sz="1400" dirty="0">
                <a:latin typeface="メイリオ"/>
                <a:cs typeface="メイリオ"/>
              </a:rPr>
              <a:t>長）</a:t>
            </a:r>
            <a:endParaRPr sz="1400">
              <a:latin typeface="メイリオ"/>
              <a:cs typeface="メイリオ"/>
            </a:endParaRPr>
          </a:p>
        </p:txBody>
      </p:sp>
      <p:sp>
        <p:nvSpPr>
          <p:cNvPr id="32" name="object 32"/>
          <p:cNvSpPr txBox="1"/>
          <p:nvPr/>
        </p:nvSpPr>
        <p:spPr>
          <a:xfrm>
            <a:off x="322501" y="6331441"/>
            <a:ext cx="3526154" cy="453390"/>
          </a:xfrm>
          <a:prstGeom prst="rect">
            <a:avLst/>
          </a:prstGeom>
        </p:spPr>
        <p:txBody>
          <a:bodyPr vert="horz" wrap="square" lIns="0" tIns="12700" rIns="0" bIns="0" rtlCol="0">
            <a:spAutoFit/>
          </a:bodyPr>
          <a:lstStyle/>
          <a:p>
            <a:pPr marL="12700" marR="5080">
              <a:lnSpc>
                <a:spcPct val="100000"/>
              </a:lnSpc>
              <a:spcBef>
                <a:spcPts val="100"/>
              </a:spcBef>
              <a:tabLst>
                <a:tab pos="545465" algn="l"/>
                <a:tab pos="2799715" algn="l"/>
              </a:tabLst>
            </a:pPr>
            <a:r>
              <a:rPr sz="1400" dirty="0">
                <a:latin typeface="メイリオ"/>
                <a:cs typeface="メイリオ"/>
              </a:rPr>
              <a:t>小野	幸則 </a:t>
            </a:r>
            <a:r>
              <a:rPr sz="1400" spc="-5" dirty="0">
                <a:latin typeface="メイリオ"/>
                <a:cs typeface="メイリオ"/>
              </a:rPr>
              <a:t> </a:t>
            </a:r>
            <a:r>
              <a:rPr sz="1400" dirty="0">
                <a:latin typeface="メイリオ"/>
                <a:cs typeface="メイリオ"/>
              </a:rPr>
              <a:t>㈳外国損害保険協会	専務理事 高橋</a:t>
            </a:r>
            <a:endParaRPr sz="1400">
              <a:latin typeface="メイリオ"/>
              <a:cs typeface="メイリオ"/>
            </a:endParaRPr>
          </a:p>
        </p:txBody>
      </p:sp>
      <p:sp>
        <p:nvSpPr>
          <p:cNvPr id="33" name="object 33"/>
          <p:cNvSpPr/>
          <p:nvPr/>
        </p:nvSpPr>
        <p:spPr>
          <a:xfrm>
            <a:off x="144018" y="5632703"/>
            <a:ext cx="9604375" cy="1171197"/>
          </a:xfrm>
          <a:custGeom>
            <a:avLst/>
            <a:gdLst/>
            <a:ahLst/>
            <a:cxnLst/>
            <a:rect l="l" t="t" r="r" b="b"/>
            <a:pathLst>
              <a:path w="9604375" h="1082040">
                <a:moveTo>
                  <a:pt x="0" y="180339"/>
                </a:moveTo>
                <a:lnTo>
                  <a:pt x="6442" y="132396"/>
                </a:lnTo>
                <a:lnTo>
                  <a:pt x="24622" y="89315"/>
                </a:lnTo>
                <a:lnTo>
                  <a:pt x="52822" y="52817"/>
                </a:lnTo>
                <a:lnTo>
                  <a:pt x="89321" y="24620"/>
                </a:lnTo>
                <a:lnTo>
                  <a:pt x="132400" y="6441"/>
                </a:lnTo>
                <a:lnTo>
                  <a:pt x="180340" y="0"/>
                </a:lnTo>
                <a:lnTo>
                  <a:pt x="9423908" y="0"/>
                </a:lnTo>
                <a:lnTo>
                  <a:pt x="9471847" y="6441"/>
                </a:lnTo>
                <a:lnTo>
                  <a:pt x="9514926" y="24620"/>
                </a:lnTo>
                <a:lnTo>
                  <a:pt x="9551425" y="52817"/>
                </a:lnTo>
                <a:lnTo>
                  <a:pt x="9579625" y="89315"/>
                </a:lnTo>
                <a:lnTo>
                  <a:pt x="9597805" y="132396"/>
                </a:lnTo>
                <a:lnTo>
                  <a:pt x="9604248" y="180339"/>
                </a:lnTo>
                <a:lnTo>
                  <a:pt x="9604248" y="901687"/>
                </a:lnTo>
                <a:lnTo>
                  <a:pt x="9597805" y="949632"/>
                </a:lnTo>
                <a:lnTo>
                  <a:pt x="9579625" y="992714"/>
                </a:lnTo>
                <a:lnTo>
                  <a:pt x="9551425" y="1029215"/>
                </a:lnTo>
                <a:lnTo>
                  <a:pt x="9514926" y="1057416"/>
                </a:lnTo>
                <a:lnTo>
                  <a:pt x="9471847" y="1075597"/>
                </a:lnTo>
                <a:lnTo>
                  <a:pt x="9423908" y="1082039"/>
                </a:lnTo>
                <a:lnTo>
                  <a:pt x="180340" y="1082039"/>
                </a:lnTo>
                <a:lnTo>
                  <a:pt x="132400" y="1075597"/>
                </a:lnTo>
                <a:lnTo>
                  <a:pt x="89321" y="1057416"/>
                </a:lnTo>
                <a:lnTo>
                  <a:pt x="52822" y="1029215"/>
                </a:lnTo>
                <a:lnTo>
                  <a:pt x="24622" y="992714"/>
                </a:lnTo>
                <a:lnTo>
                  <a:pt x="6442" y="949632"/>
                </a:lnTo>
                <a:lnTo>
                  <a:pt x="0" y="901687"/>
                </a:lnTo>
                <a:lnTo>
                  <a:pt x="0" y="180339"/>
                </a:lnTo>
                <a:close/>
              </a:path>
            </a:pathLst>
          </a:custGeom>
          <a:ln w="38099">
            <a:solidFill>
              <a:srgbClr val="99D6EC"/>
            </a:solidFill>
          </a:ln>
        </p:spPr>
        <p:txBody>
          <a:bodyPr wrap="square" lIns="0" tIns="0" rIns="0" bIns="0" rtlCol="0"/>
          <a:lstStyle/>
          <a:p>
            <a:endParaRPr/>
          </a:p>
        </p:txBody>
      </p:sp>
      <p:sp>
        <p:nvSpPr>
          <p:cNvPr id="34" name="object 34"/>
          <p:cNvSpPr txBox="1"/>
          <p:nvPr/>
        </p:nvSpPr>
        <p:spPr>
          <a:xfrm>
            <a:off x="5112923" y="6278032"/>
            <a:ext cx="915669" cy="239395"/>
          </a:xfrm>
          <a:prstGeom prst="rect">
            <a:avLst/>
          </a:prstGeom>
        </p:spPr>
        <p:txBody>
          <a:bodyPr vert="horz" wrap="square" lIns="0" tIns="12700" rIns="0" bIns="0" rtlCol="0">
            <a:spAutoFit/>
          </a:bodyPr>
          <a:lstStyle/>
          <a:p>
            <a:pPr marL="12700">
              <a:lnSpc>
                <a:spcPct val="100000"/>
              </a:lnSpc>
              <a:spcBef>
                <a:spcPts val="100"/>
              </a:spcBef>
              <a:tabLst>
                <a:tab pos="545465" algn="l"/>
              </a:tabLst>
            </a:pPr>
            <a:r>
              <a:rPr sz="1400" dirty="0">
                <a:latin typeface="メイリオ"/>
                <a:cs typeface="メイリオ"/>
              </a:rPr>
              <a:t>鶴丸	哲哉</a:t>
            </a:r>
            <a:endParaRPr sz="1400">
              <a:latin typeface="メイリオ"/>
              <a:cs typeface="メイリオ"/>
            </a:endParaRPr>
          </a:p>
        </p:txBody>
      </p:sp>
      <p:sp>
        <p:nvSpPr>
          <p:cNvPr id="35" name="object 35"/>
          <p:cNvSpPr txBox="1"/>
          <p:nvPr/>
        </p:nvSpPr>
        <p:spPr>
          <a:xfrm>
            <a:off x="5113101" y="5851163"/>
            <a:ext cx="3408679" cy="666750"/>
          </a:xfrm>
          <a:prstGeom prst="rect">
            <a:avLst/>
          </a:prstGeom>
        </p:spPr>
        <p:txBody>
          <a:bodyPr vert="horz" wrap="square" lIns="0" tIns="12700" rIns="0" bIns="0" rtlCol="0">
            <a:spAutoFit/>
          </a:bodyPr>
          <a:lstStyle/>
          <a:p>
            <a:pPr marL="12700" marR="480059">
              <a:lnSpc>
                <a:spcPct val="100000"/>
              </a:lnSpc>
              <a:spcBef>
                <a:spcPts val="100"/>
              </a:spcBef>
              <a:tabLst>
                <a:tab pos="545465" algn="l"/>
                <a:tab pos="1078865" algn="l"/>
                <a:tab pos="1139825" algn="l"/>
                <a:tab pos="1790700" algn="l"/>
                <a:tab pos="1850389" algn="l"/>
              </a:tabLst>
            </a:pPr>
            <a:r>
              <a:rPr sz="1400" dirty="0">
                <a:latin typeface="メイリオ"/>
                <a:cs typeface="メイリオ"/>
              </a:rPr>
              <a:t>村上	</a:t>
            </a:r>
            <a:r>
              <a:rPr sz="1400" spc="-475" dirty="0">
                <a:latin typeface="メイリオ"/>
                <a:cs typeface="メイリオ"/>
              </a:rPr>
              <a:t> </a:t>
            </a:r>
            <a:r>
              <a:rPr sz="1400" dirty="0">
                <a:latin typeface="メイリオ"/>
                <a:cs typeface="メイリオ"/>
              </a:rPr>
              <a:t>亘		三重県		雇用経済部長 平井	英虎	熊本市	経済観光局長</a:t>
            </a:r>
            <a:endParaRPr sz="1400">
              <a:latin typeface="メイリオ"/>
              <a:cs typeface="メイリオ"/>
            </a:endParaRPr>
          </a:p>
          <a:p>
            <a:pPr marL="1078865">
              <a:lnSpc>
                <a:spcPct val="100000"/>
              </a:lnSpc>
              <a:spcBef>
                <a:spcPts val="5"/>
              </a:spcBef>
            </a:pPr>
            <a:r>
              <a:rPr sz="1400" dirty="0">
                <a:latin typeface="メイリオ"/>
                <a:cs typeface="メイリオ"/>
              </a:rPr>
              <a:t>ルネサスエレクトロニ</a:t>
            </a:r>
            <a:r>
              <a:rPr sz="1400" spc="-15" dirty="0">
                <a:latin typeface="メイリオ"/>
                <a:cs typeface="メイリオ"/>
              </a:rPr>
              <a:t>ク</a:t>
            </a:r>
            <a:r>
              <a:rPr sz="1400" dirty="0">
                <a:latin typeface="メイリオ"/>
                <a:cs typeface="メイリオ"/>
              </a:rPr>
              <a:t>ス㈱</a:t>
            </a:r>
            <a:endParaRPr sz="1400">
              <a:latin typeface="メイリオ"/>
              <a:cs typeface="メイリオ"/>
            </a:endParaRPr>
          </a:p>
        </p:txBody>
      </p:sp>
      <p:sp>
        <p:nvSpPr>
          <p:cNvPr id="36" name="object 36"/>
          <p:cNvSpPr txBox="1"/>
          <p:nvPr/>
        </p:nvSpPr>
        <p:spPr>
          <a:xfrm>
            <a:off x="8668206" y="6278032"/>
            <a:ext cx="91694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代表取締役</a:t>
            </a:r>
            <a:endParaRPr sz="1400">
              <a:latin typeface="メイリオ"/>
              <a:cs typeface="メイリオ"/>
            </a:endParaRPr>
          </a:p>
        </p:txBody>
      </p:sp>
      <p:sp>
        <p:nvSpPr>
          <p:cNvPr id="37" name="object 37"/>
          <p:cNvSpPr txBox="1"/>
          <p:nvPr/>
        </p:nvSpPr>
        <p:spPr>
          <a:xfrm>
            <a:off x="855820" y="6544876"/>
            <a:ext cx="5039995" cy="239395"/>
          </a:xfrm>
          <a:prstGeom prst="rect">
            <a:avLst/>
          </a:prstGeom>
        </p:spPr>
        <p:txBody>
          <a:bodyPr vert="horz" wrap="square" lIns="0" tIns="12700" rIns="0" bIns="0" rtlCol="0">
            <a:spAutoFit/>
          </a:bodyPr>
          <a:lstStyle/>
          <a:p>
            <a:pPr marL="12700">
              <a:lnSpc>
                <a:spcPct val="100000"/>
              </a:lnSpc>
              <a:spcBef>
                <a:spcPts val="100"/>
              </a:spcBef>
              <a:tabLst>
                <a:tab pos="3080385" algn="l"/>
              </a:tabLst>
            </a:pPr>
            <a:r>
              <a:rPr sz="1400" dirty="0">
                <a:latin typeface="メイリオ"/>
                <a:cs typeface="メイリオ"/>
              </a:rPr>
              <a:t>孝一 </a:t>
            </a:r>
            <a:r>
              <a:rPr sz="1400" spc="15" dirty="0">
                <a:latin typeface="メイリオ"/>
                <a:cs typeface="メイリオ"/>
              </a:rPr>
              <a:t> </a:t>
            </a:r>
            <a:r>
              <a:rPr sz="1400" spc="-5" dirty="0">
                <a:latin typeface="メイリオ"/>
                <a:cs typeface="メイリオ"/>
              </a:rPr>
              <a:t>SOMPO</a:t>
            </a:r>
            <a:r>
              <a:rPr sz="1400" dirty="0">
                <a:latin typeface="メイリオ"/>
                <a:cs typeface="メイリオ"/>
              </a:rPr>
              <a:t>リスクマ</a:t>
            </a:r>
            <a:r>
              <a:rPr sz="1400" spc="-15" dirty="0">
                <a:latin typeface="メイリオ"/>
                <a:cs typeface="メイリオ"/>
              </a:rPr>
              <a:t>ネ</a:t>
            </a:r>
            <a:r>
              <a:rPr sz="1400" dirty="0">
                <a:latin typeface="メイリオ"/>
                <a:cs typeface="メイリオ"/>
              </a:rPr>
              <a:t>ジメ</a:t>
            </a:r>
            <a:r>
              <a:rPr sz="1400" spc="-15" dirty="0">
                <a:latin typeface="メイリオ"/>
                <a:cs typeface="メイリオ"/>
              </a:rPr>
              <a:t>ン</a:t>
            </a:r>
            <a:r>
              <a:rPr sz="1400" dirty="0">
                <a:latin typeface="メイリオ"/>
                <a:cs typeface="メイリオ"/>
              </a:rPr>
              <a:t>ト㈱	主席フェロー</a:t>
            </a:r>
            <a:r>
              <a:rPr sz="1400" spc="400" dirty="0">
                <a:latin typeface="メイリオ"/>
                <a:cs typeface="メイリオ"/>
              </a:rPr>
              <a:t> </a:t>
            </a:r>
            <a:r>
              <a:rPr sz="2100" baseline="15873" dirty="0">
                <a:latin typeface="メイリオ"/>
                <a:cs typeface="メイリオ"/>
              </a:rPr>
              <a:t>など18名</a:t>
            </a:r>
            <a:endParaRPr sz="2100" baseline="15873">
              <a:latin typeface="メイリオ"/>
              <a:cs typeface="メイリオ"/>
            </a:endParaRPr>
          </a:p>
        </p:txBody>
      </p:sp>
      <p:sp>
        <p:nvSpPr>
          <p:cNvPr id="38" name="object 38"/>
          <p:cNvSpPr txBox="1"/>
          <p:nvPr/>
        </p:nvSpPr>
        <p:spPr>
          <a:xfrm>
            <a:off x="9650760" y="6602840"/>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58</a:t>
            </a:r>
            <a:endParaRPr sz="1400" dirty="0">
              <a:latin typeface="メイリオ"/>
              <a:cs typeface="メイリオ"/>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41620" y="3009900"/>
            <a:ext cx="0" cy="2847340"/>
          </a:xfrm>
          <a:custGeom>
            <a:avLst/>
            <a:gdLst/>
            <a:ahLst/>
            <a:cxnLst/>
            <a:rect l="l" t="t" r="r" b="b"/>
            <a:pathLst>
              <a:path h="2847340">
                <a:moveTo>
                  <a:pt x="0" y="2846832"/>
                </a:moveTo>
                <a:lnTo>
                  <a:pt x="0" y="0"/>
                </a:lnTo>
              </a:path>
            </a:pathLst>
          </a:custGeom>
          <a:ln w="3175">
            <a:solidFill>
              <a:srgbClr val="000000"/>
            </a:solidFill>
          </a:ln>
        </p:spPr>
        <p:txBody>
          <a:bodyPr wrap="square" lIns="0" tIns="0" rIns="0" bIns="0" rtlCol="0"/>
          <a:lstStyle/>
          <a:p>
            <a:endParaRPr/>
          </a:p>
        </p:txBody>
      </p:sp>
      <p:sp>
        <p:nvSpPr>
          <p:cNvPr id="3" name="object 3"/>
          <p:cNvSpPr/>
          <p:nvPr/>
        </p:nvSpPr>
        <p:spPr>
          <a:xfrm>
            <a:off x="5341620" y="5856732"/>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4" name="object 4"/>
          <p:cNvSpPr/>
          <p:nvPr/>
        </p:nvSpPr>
        <p:spPr>
          <a:xfrm>
            <a:off x="5341620" y="5382767"/>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5" name="object 5"/>
          <p:cNvSpPr/>
          <p:nvPr/>
        </p:nvSpPr>
        <p:spPr>
          <a:xfrm>
            <a:off x="5341620" y="4907279"/>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6" name="object 6"/>
          <p:cNvSpPr/>
          <p:nvPr/>
        </p:nvSpPr>
        <p:spPr>
          <a:xfrm>
            <a:off x="5341620" y="4433315"/>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7" name="object 7"/>
          <p:cNvSpPr/>
          <p:nvPr/>
        </p:nvSpPr>
        <p:spPr>
          <a:xfrm>
            <a:off x="5341620" y="3959352"/>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8" name="object 8"/>
          <p:cNvSpPr/>
          <p:nvPr/>
        </p:nvSpPr>
        <p:spPr>
          <a:xfrm>
            <a:off x="5341620" y="3483864"/>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9" name="object 9"/>
          <p:cNvSpPr/>
          <p:nvPr/>
        </p:nvSpPr>
        <p:spPr>
          <a:xfrm>
            <a:off x="5341620" y="3009900"/>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10" name="object 10"/>
          <p:cNvSpPr/>
          <p:nvPr/>
        </p:nvSpPr>
        <p:spPr>
          <a:xfrm>
            <a:off x="5341620" y="5856732"/>
            <a:ext cx="4148454" cy="0"/>
          </a:xfrm>
          <a:custGeom>
            <a:avLst/>
            <a:gdLst/>
            <a:ahLst/>
            <a:cxnLst/>
            <a:rect l="l" t="t" r="r" b="b"/>
            <a:pathLst>
              <a:path w="4148454">
                <a:moveTo>
                  <a:pt x="0" y="0"/>
                </a:moveTo>
                <a:lnTo>
                  <a:pt x="4148328" y="0"/>
                </a:lnTo>
              </a:path>
            </a:pathLst>
          </a:custGeom>
          <a:ln w="3175">
            <a:solidFill>
              <a:srgbClr val="000000"/>
            </a:solidFill>
          </a:ln>
        </p:spPr>
        <p:txBody>
          <a:bodyPr wrap="square" lIns="0" tIns="0" rIns="0" bIns="0" rtlCol="0"/>
          <a:lstStyle/>
          <a:p>
            <a:endParaRPr/>
          </a:p>
        </p:txBody>
      </p:sp>
      <p:sp>
        <p:nvSpPr>
          <p:cNvPr id="11" name="object 11"/>
          <p:cNvSpPr/>
          <p:nvPr/>
        </p:nvSpPr>
        <p:spPr>
          <a:xfrm>
            <a:off x="5341620"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2" name="object 12"/>
          <p:cNvSpPr/>
          <p:nvPr/>
        </p:nvSpPr>
        <p:spPr>
          <a:xfrm>
            <a:off x="5637276"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3" name="object 13"/>
          <p:cNvSpPr/>
          <p:nvPr/>
        </p:nvSpPr>
        <p:spPr>
          <a:xfrm>
            <a:off x="5934455"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4" name="object 14"/>
          <p:cNvSpPr/>
          <p:nvPr/>
        </p:nvSpPr>
        <p:spPr>
          <a:xfrm>
            <a:off x="6230111"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5" name="object 15"/>
          <p:cNvSpPr/>
          <p:nvPr/>
        </p:nvSpPr>
        <p:spPr>
          <a:xfrm>
            <a:off x="6527292"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6" name="object 16"/>
          <p:cNvSpPr/>
          <p:nvPr/>
        </p:nvSpPr>
        <p:spPr>
          <a:xfrm>
            <a:off x="6822947"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7" name="object 17"/>
          <p:cNvSpPr/>
          <p:nvPr/>
        </p:nvSpPr>
        <p:spPr>
          <a:xfrm>
            <a:off x="7120128"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8" name="object 18"/>
          <p:cNvSpPr/>
          <p:nvPr/>
        </p:nvSpPr>
        <p:spPr>
          <a:xfrm>
            <a:off x="7415783"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19" name="object 19"/>
          <p:cNvSpPr/>
          <p:nvPr/>
        </p:nvSpPr>
        <p:spPr>
          <a:xfrm>
            <a:off x="7711440"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0" name="object 20"/>
          <p:cNvSpPr/>
          <p:nvPr/>
        </p:nvSpPr>
        <p:spPr>
          <a:xfrm>
            <a:off x="8008619"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1" name="object 21"/>
          <p:cNvSpPr/>
          <p:nvPr/>
        </p:nvSpPr>
        <p:spPr>
          <a:xfrm>
            <a:off x="8304276"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2" name="object 22"/>
          <p:cNvSpPr/>
          <p:nvPr/>
        </p:nvSpPr>
        <p:spPr>
          <a:xfrm>
            <a:off x="8601456"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3" name="object 23"/>
          <p:cNvSpPr/>
          <p:nvPr/>
        </p:nvSpPr>
        <p:spPr>
          <a:xfrm>
            <a:off x="8897111"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4" name="object 24"/>
          <p:cNvSpPr/>
          <p:nvPr/>
        </p:nvSpPr>
        <p:spPr>
          <a:xfrm>
            <a:off x="9194292"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5" name="object 25"/>
          <p:cNvSpPr/>
          <p:nvPr/>
        </p:nvSpPr>
        <p:spPr>
          <a:xfrm>
            <a:off x="9489947" y="5803391"/>
            <a:ext cx="0" cy="53340"/>
          </a:xfrm>
          <a:custGeom>
            <a:avLst/>
            <a:gdLst/>
            <a:ahLst/>
            <a:cxnLst/>
            <a:rect l="l" t="t" r="r" b="b"/>
            <a:pathLst>
              <a:path h="53339">
                <a:moveTo>
                  <a:pt x="0" y="0"/>
                </a:moveTo>
                <a:lnTo>
                  <a:pt x="0" y="53340"/>
                </a:lnTo>
              </a:path>
            </a:pathLst>
          </a:custGeom>
          <a:ln w="3175">
            <a:solidFill>
              <a:srgbClr val="000000"/>
            </a:solidFill>
          </a:ln>
        </p:spPr>
        <p:txBody>
          <a:bodyPr wrap="square" lIns="0" tIns="0" rIns="0" bIns="0" rtlCol="0"/>
          <a:lstStyle/>
          <a:p>
            <a:endParaRPr/>
          </a:p>
        </p:txBody>
      </p:sp>
      <p:sp>
        <p:nvSpPr>
          <p:cNvPr id="26" name="object 26"/>
          <p:cNvSpPr/>
          <p:nvPr/>
        </p:nvSpPr>
        <p:spPr>
          <a:xfrm>
            <a:off x="5489447" y="3342132"/>
            <a:ext cx="3853179" cy="1094740"/>
          </a:xfrm>
          <a:custGeom>
            <a:avLst/>
            <a:gdLst/>
            <a:ahLst/>
            <a:cxnLst/>
            <a:rect l="l" t="t" r="r" b="b"/>
            <a:pathLst>
              <a:path w="3853179" h="1094739">
                <a:moveTo>
                  <a:pt x="0" y="376427"/>
                </a:moveTo>
                <a:lnTo>
                  <a:pt x="297180" y="225551"/>
                </a:lnTo>
                <a:lnTo>
                  <a:pt x="592836" y="99059"/>
                </a:lnTo>
                <a:lnTo>
                  <a:pt x="888491" y="9143"/>
                </a:lnTo>
                <a:lnTo>
                  <a:pt x="1185672" y="0"/>
                </a:lnTo>
                <a:lnTo>
                  <a:pt x="1481328" y="987551"/>
                </a:lnTo>
                <a:lnTo>
                  <a:pt x="1778508" y="1094232"/>
                </a:lnTo>
                <a:lnTo>
                  <a:pt x="2074164" y="682751"/>
                </a:lnTo>
                <a:lnTo>
                  <a:pt x="2371344" y="772667"/>
                </a:lnTo>
                <a:lnTo>
                  <a:pt x="2667000" y="758951"/>
                </a:lnTo>
                <a:lnTo>
                  <a:pt x="2962656" y="367283"/>
                </a:lnTo>
                <a:lnTo>
                  <a:pt x="3259836" y="307847"/>
                </a:lnTo>
                <a:lnTo>
                  <a:pt x="3555491" y="362711"/>
                </a:lnTo>
                <a:lnTo>
                  <a:pt x="3852672" y="332231"/>
                </a:lnTo>
              </a:path>
            </a:pathLst>
          </a:custGeom>
          <a:ln w="12192">
            <a:solidFill>
              <a:srgbClr val="FF9933"/>
            </a:solidFill>
          </a:ln>
        </p:spPr>
        <p:txBody>
          <a:bodyPr wrap="square" lIns="0" tIns="0" rIns="0" bIns="0" rtlCol="0"/>
          <a:lstStyle/>
          <a:p>
            <a:endParaRPr/>
          </a:p>
        </p:txBody>
      </p:sp>
      <p:sp>
        <p:nvSpPr>
          <p:cNvPr id="27" name="object 27"/>
          <p:cNvSpPr/>
          <p:nvPr/>
        </p:nvSpPr>
        <p:spPr>
          <a:xfrm>
            <a:off x="5452125" y="3681952"/>
            <a:ext cx="73151" cy="73152"/>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5749305" y="3531076"/>
            <a:ext cx="73151" cy="73152"/>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6044960" y="3404584"/>
            <a:ext cx="73151" cy="73152"/>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6340616" y="3314668"/>
            <a:ext cx="73151" cy="73152"/>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6637797" y="3305524"/>
            <a:ext cx="73151" cy="73152"/>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6933453" y="4293076"/>
            <a:ext cx="73151" cy="73152"/>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7230633" y="4399756"/>
            <a:ext cx="73151" cy="73152"/>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7526289" y="3988276"/>
            <a:ext cx="73151" cy="73152"/>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7823468" y="4078192"/>
            <a:ext cx="73151" cy="73152"/>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8119125" y="4064476"/>
            <a:ext cx="73151" cy="73152"/>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8414780" y="3672808"/>
            <a:ext cx="73151" cy="73152"/>
          </a:xfrm>
          <a:prstGeom prst="rect">
            <a:avLst/>
          </a:prstGeom>
          <a:blipFill>
            <a:blip r:embed="rId5" cstate="print"/>
            <a:stretch>
              <a:fillRect/>
            </a:stretch>
          </a:blipFill>
        </p:spPr>
        <p:txBody>
          <a:bodyPr wrap="square" lIns="0" tIns="0" rIns="0" bIns="0" rtlCol="0"/>
          <a:lstStyle/>
          <a:p>
            <a:endParaRPr/>
          </a:p>
        </p:txBody>
      </p:sp>
      <p:sp>
        <p:nvSpPr>
          <p:cNvPr id="38" name="object 38"/>
          <p:cNvSpPr/>
          <p:nvPr/>
        </p:nvSpPr>
        <p:spPr>
          <a:xfrm>
            <a:off x="8711959" y="3613373"/>
            <a:ext cx="73151" cy="73151"/>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9007617" y="3668237"/>
            <a:ext cx="73151" cy="73152"/>
          </a:xfrm>
          <a:prstGeom prst="rect">
            <a:avLst/>
          </a:prstGeom>
          <a:blipFill>
            <a:blip r:embed="rId3" cstate="print"/>
            <a:stretch>
              <a:fillRect/>
            </a:stretch>
          </a:blipFill>
        </p:spPr>
        <p:txBody>
          <a:bodyPr wrap="square" lIns="0" tIns="0" rIns="0" bIns="0" rtlCol="0"/>
          <a:lstStyle/>
          <a:p>
            <a:endParaRPr/>
          </a:p>
        </p:txBody>
      </p:sp>
      <p:sp>
        <p:nvSpPr>
          <p:cNvPr id="40" name="object 40"/>
          <p:cNvSpPr/>
          <p:nvPr/>
        </p:nvSpPr>
        <p:spPr>
          <a:xfrm>
            <a:off x="9304798" y="3637757"/>
            <a:ext cx="73151" cy="73152"/>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5489447" y="3657600"/>
            <a:ext cx="3853179" cy="586740"/>
          </a:xfrm>
          <a:custGeom>
            <a:avLst/>
            <a:gdLst/>
            <a:ahLst/>
            <a:cxnLst/>
            <a:rect l="l" t="t" r="r" b="b"/>
            <a:pathLst>
              <a:path w="3853179" h="586739">
                <a:moveTo>
                  <a:pt x="0" y="190500"/>
                </a:moveTo>
                <a:lnTo>
                  <a:pt x="297180" y="149352"/>
                </a:lnTo>
                <a:lnTo>
                  <a:pt x="592836" y="135636"/>
                </a:lnTo>
                <a:lnTo>
                  <a:pt x="888491" y="103632"/>
                </a:lnTo>
                <a:lnTo>
                  <a:pt x="1185672" y="99060"/>
                </a:lnTo>
                <a:lnTo>
                  <a:pt x="1481328" y="420624"/>
                </a:lnTo>
                <a:lnTo>
                  <a:pt x="1778508" y="586740"/>
                </a:lnTo>
                <a:lnTo>
                  <a:pt x="2074164" y="333756"/>
                </a:lnTo>
                <a:lnTo>
                  <a:pt x="2371344" y="512064"/>
                </a:lnTo>
                <a:lnTo>
                  <a:pt x="2667000" y="396240"/>
                </a:lnTo>
                <a:lnTo>
                  <a:pt x="2962656" y="345948"/>
                </a:lnTo>
                <a:lnTo>
                  <a:pt x="3259836" y="272796"/>
                </a:lnTo>
                <a:lnTo>
                  <a:pt x="3555491" y="73152"/>
                </a:lnTo>
                <a:lnTo>
                  <a:pt x="3852672" y="0"/>
                </a:lnTo>
              </a:path>
            </a:pathLst>
          </a:custGeom>
          <a:ln w="12192">
            <a:solidFill>
              <a:srgbClr val="C0504D"/>
            </a:solidFill>
            <a:prstDash val="sysDash"/>
          </a:ln>
        </p:spPr>
        <p:txBody>
          <a:bodyPr wrap="square" lIns="0" tIns="0" rIns="0" bIns="0" rtlCol="0"/>
          <a:lstStyle/>
          <a:p>
            <a:endParaRPr/>
          </a:p>
        </p:txBody>
      </p:sp>
      <p:sp>
        <p:nvSpPr>
          <p:cNvPr id="42" name="object 42"/>
          <p:cNvSpPr/>
          <p:nvPr/>
        </p:nvSpPr>
        <p:spPr>
          <a:xfrm>
            <a:off x="5456694" y="3816057"/>
            <a:ext cx="64135" cy="64135"/>
          </a:xfrm>
          <a:custGeom>
            <a:avLst/>
            <a:gdLst/>
            <a:ahLst/>
            <a:cxnLst/>
            <a:rect l="l" t="t" r="r" b="b"/>
            <a:pathLst>
              <a:path w="64135" h="64135">
                <a:moveTo>
                  <a:pt x="0" y="0"/>
                </a:moveTo>
                <a:lnTo>
                  <a:pt x="64008" y="0"/>
                </a:lnTo>
                <a:lnTo>
                  <a:pt x="64008" y="64008"/>
                </a:lnTo>
                <a:lnTo>
                  <a:pt x="0" y="64008"/>
                </a:lnTo>
                <a:lnTo>
                  <a:pt x="0" y="0"/>
                </a:lnTo>
                <a:close/>
              </a:path>
            </a:pathLst>
          </a:custGeom>
          <a:solidFill>
            <a:srgbClr val="C0504D"/>
          </a:solidFill>
        </p:spPr>
        <p:txBody>
          <a:bodyPr wrap="square" lIns="0" tIns="0" rIns="0" bIns="0" rtlCol="0"/>
          <a:lstStyle/>
          <a:p>
            <a:endParaRPr/>
          </a:p>
        </p:txBody>
      </p:sp>
      <p:sp>
        <p:nvSpPr>
          <p:cNvPr id="43" name="object 43"/>
          <p:cNvSpPr/>
          <p:nvPr/>
        </p:nvSpPr>
        <p:spPr>
          <a:xfrm>
            <a:off x="5753874" y="3774909"/>
            <a:ext cx="64135" cy="64135"/>
          </a:xfrm>
          <a:custGeom>
            <a:avLst/>
            <a:gdLst/>
            <a:ahLst/>
            <a:cxnLst/>
            <a:rect l="l" t="t" r="r" b="b"/>
            <a:pathLst>
              <a:path w="64135" h="64135">
                <a:moveTo>
                  <a:pt x="0" y="0"/>
                </a:moveTo>
                <a:lnTo>
                  <a:pt x="64008" y="0"/>
                </a:lnTo>
                <a:lnTo>
                  <a:pt x="64008" y="64008"/>
                </a:lnTo>
                <a:lnTo>
                  <a:pt x="0" y="64008"/>
                </a:lnTo>
                <a:lnTo>
                  <a:pt x="0" y="0"/>
                </a:lnTo>
                <a:close/>
              </a:path>
            </a:pathLst>
          </a:custGeom>
          <a:solidFill>
            <a:srgbClr val="C0504D"/>
          </a:solidFill>
        </p:spPr>
        <p:txBody>
          <a:bodyPr wrap="square" lIns="0" tIns="0" rIns="0" bIns="0" rtlCol="0"/>
          <a:lstStyle/>
          <a:p>
            <a:endParaRPr/>
          </a:p>
        </p:txBody>
      </p:sp>
      <p:sp>
        <p:nvSpPr>
          <p:cNvPr id="44" name="object 44"/>
          <p:cNvSpPr/>
          <p:nvPr/>
        </p:nvSpPr>
        <p:spPr>
          <a:xfrm>
            <a:off x="5753874" y="3774909"/>
            <a:ext cx="64135" cy="64135"/>
          </a:xfrm>
          <a:custGeom>
            <a:avLst/>
            <a:gdLst/>
            <a:ahLst/>
            <a:cxnLst/>
            <a:rect l="l" t="t" r="r" b="b"/>
            <a:pathLst>
              <a:path w="64135" h="64135">
                <a:moveTo>
                  <a:pt x="0" y="0"/>
                </a:moveTo>
                <a:lnTo>
                  <a:pt x="64008" y="0"/>
                </a:lnTo>
                <a:lnTo>
                  <a:pt x="64008" y="64008"/>
                </a:lnTo>
                <a:lnTo>
                  <a:pt x="0" y="64008"/>
                </a:lnTo>
                <a:lnTo>
                  <a:pt x="0" y="0"/>
                </a:lnTo>
                <a:close/>
              </a:path>
            </a:pathLst>
          </a:custGeom>
          <a:ln w="9143">
            <a:solidFill>
              <a:srgbClr val="C0504D"/>
            </a:solidFill>
          </a:ln>
        </p:spPr>
        <p:txBody>
          <a:bodyPr wrap="square" lIns="0" tIns="0" rIns="0" bIns="0" rtlCol="0"/>
          <a:lstStyle/>
          <a:p>
            <a:endParaRPr/>
          </a:p>
        </p:txBody>
      </p:sp>
      <p:sp>
        <p:nvSpPr>
          <p:cNvPr id="45" name="object 45"/>
          <p:cNvSpPr/>
          <p:nvPr/>
        </p:nvSpPr>
        <p:spPr>
          <a:xfrm>
            <a:off x="6049530" y="3761194"/>
            <a:ext cx="64135" cy="64135"/>
          </a:xfrm>
          <a:custGeom>
            <a:avLst/>
            <a:gdLst/>
            <a:ahLst/>
            <a:cxnLst/>
            <a:rect l="l" t="t" r="r" b="b"/>
            <a:pathLst>
              <a:path w="64135" h="64135">
                <a:moveTo>
                  <a:pt x="0" y="0"/>
                </a:moveTo>
                <a:lnTo>
                  <a:pt x="64008" y="0"/>
                </a:lnTo>
                <a:lnTo>
                  <a:pt x="64008" y="64007"/>
                </a:lnTo>
                <a:lnTo>
                  <a:pt x="0" y="64007"/>
                </a:lnTo>
                <a:lnTo>
                  <a:pt x="0" y="0"/>
                </a:lnTo>
                <a:close/>
              </a:path>
            </a:pathLst>
          </a:custGeom>
          <a:solidFill>
            <a:srgbClr val="C0504D"/>
          </a:solidFill>
        </p:spPr>
        <p:txBody>
          <a:bodyPr wrap="square" lIns="0" tIns="0" rIns="0" bIns="0" rtlCol="0"/>
          <a:lstStyle/>
          <a:p>
            <a:endParaRPr/>
          </a:p>
        </p:txBody>
      </p:sp>
      <p:sp>
        <p:nvSpPr>
          <p:cNvPr id="46" name="object 46"/>
          <p:cNvSpPr/>
          <p:nvPr/>
        </p:nvSpPr>
        <p:spPr>
          <a:xfrm>
            <a:off x="6049530" y="3761194"/>
            <a:ext cx="64135" cy="64135"/>
          </a:xfrm>
          <a:custGeom>
            <a:avLst/>
            <a:gdLst/>
            <a:ahLst/>
            <a:cxnLst/>
            <a:rect l="l" t="t" r="r" b="b"/>
            <a:pathLst>
              <a:path w="64135" h="64135">
                <a:moveTo>
                  <a:pt x="0" y="0"/>
                </a:moveTo>
                <a:lnTo>
                  <a:pt x="64008" y="0"/>
                </a:lnTo>
                <a:lnTo>
                  <a:pt x="64008" y="64007"/>
                </a:lnTo>
                <a:lnTo>
                  <a:pt x="0" y="64007"/>
                </a:lnTo>
                <a:lnTo>
                  <a:pt x="0" y="0"/>
                </a:lnTo>
                <a:close/>
              </a:path>
            </a:pathLst>
          </a:custGeom>
          <a:ln w="9143">
            <a:solidFill>
              <a:srgbClr val="C0504D"/>
            </a:solidFill>
          </a:ln>
        </p:spPr>
        <p:txBody>
          <a:bodyPr wrap="square" lIns="0" tIns="0" rIns="0" bIns="0" rtlCol="0"/>
          <a:lstStyle/>
          <a:p>
            <a:endParaRPr/>
          </a:p>
        </p:txBody>
      </p:sp>
      <p:sp>
        <p:nvSpPr>
          <p:cNvPr id="47" name="object 47"/>
          <p:cNvSpPr/>
          <p:nvPr/>
        </p:nvSpPr>
        <p:spPr>
          <a:xfrm>
            <a:off x="6345186" y="3729189"/>
            <a:ext cx="64135" cy="64135"/>
          </a:xfrm>
          <a:custGeom>
            <a:avLst/>
            <a:gdLst/>
            <a:ahLst/>
            <a:cxnLst/>
            <a:rect l="l" t="t" r="r" b="b"/>
            <a:pathLst>
              <a:path w="64135" h="64135">
                <a:moveTo>
                  <a:pt x="0" y="0"/>
                </a:moveTo>
                <a:lnTo>
                  <a:pt x="64008" y="0"/>
                </a:lnTo>
                <a:lnTo>
                  <a:pt x="64008" y="64007"/>
                </a:lnTo>
                <a:lnTo>
                  <a:pt x="0" y="64007"/>
                </a:lnTo>
                <a:lnTo>
                  <a:pt x="0" y="0"/>
                </a:lnTo>
                <a:close/>
              </a:path>
            </a:pathLst>
          </a:custGeom>
          <a:solidFill>
            <a:srgbClr val="C0504D"/>
          </a:solidFill>
        </p:spPr>
        <p:txBody>
          <a:bodyPr wrap="square" lIns="0" tIns="0" rIns="0" bIns="0" rtlCol="0"/>
          <a:lstStyle/>
          <a:p>
            <a:endParaRPr/>
          </a:p>
        </p:txBody>
      </p:sp>
      <p:sp>
        <p:nvSpPr>
          <p:cNvPr id="48" name="object 48"/>
          <p:cNvSpPr/>
          <p:nvPr/>
        </p:nvSpPr>
        <p:spPr>
          <a:xfrm>
            <a:off x="6642366" y="3724618"/>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49" name="object 49"/>
          <p:cNvSpPr/>
          <p:nvPr/>
        </p:nvSpPr>
        <p:spPr>
          <a:xfrm>
            <a:off x="6938023" y="4046181"/>
            <a:ext cx="64135" cy="64135"/>
          </a:xfrm>
          <a:custGeom>
            <a:avLst/>
            <a:gdLst/>
            <a:ahLst/>
            <a:cxnLst/>
            <a:rect l="l" t="t" r="r" b="b"/>
            <a:pathLst>
              <a:path w="64134" h="64135">
                <a:moveTo>
                  <a:pt x="0" y="0"/>
                </a:moveTo>
                <a:lnTo>
                  <a:pt x="64007" y="0"/>
                </a:lnTo>
                <a:lnTo>
                  <a:pt x="64007" y="64008"/>
                </a:lnTo>
                <a:lnTo>
                  <a:pt x="0" y="64008"/>
                </a:lnTo>
                <a:lnTo>
                  <a:pt x="0" y="0"/>
                </a:lnTo>
                <a:close/>
              </a:path>
            </a:pathLst>
          </a:custGeom>
          <a:solidFill>
            <a:srgbClr val="C0504D"/>
          </a:solidFill>
        </p:spPr>
        <p:txBody>
          <a:bodyPr wrap="square" lIns="0" tIns="0" rIns="0" bIns="0" rtlCol="0"/>
          <a:lstStyle/>
          <a:p>
            <a:endParaRPr/>
          </a:p>
        </p:txBody>
      </p:sp>
      <p:sp>
        <p:nvSpPr>
          <p:cNvPr id="50" name="object 50"/>
          <p:cNvSpPr/>
          <p:nvPr/>
        </p:nvSpPr>
        <p:spPr>
          <a:xfrm>
            <a:off x="7235202" y="4212297"/>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51" name="object 51"/>
          <p:cNvSpPr/>
          <p:nvPr/>
        </p:nvSpPr>
        <p:spPr>
          <a:xfrm>
            <a:off x="7530858" y="3959313"/>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52" name="object 52"/>
          <p:cNvSpPr/>
          <p:nvPr/>
        </p:nvSpPr>
        <p:spPr>
          <a:xfrm>
            <a:off x="7828038" y="4137621"/>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53" name="object 53"/>
          <p:cNvSpPr/>
          <p:nvPr/>
        </p:nvSpPr>
        <p:spPr>
          <a:xfrm>
            <a:off x="8123694" y="4021797"/>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54" name="object 54"/>
          <p:cNvSpPr/>
          <p:nvPr/>
        </p:nvSpPr>
        <p:spPr>
          <a:xfrm>
            <a:off x="8419350" y="3971506"/>
            <a:ext cx="64135" cy="64135"/>
          </a:xfrm>
          <a:custGeom>
            <a:avLst/>
            <a:gdLst/>
            <a:ahLst/>
            <a:cxnLst/>
            <a:rect l="l" t="t" r="r" b="b"/>
            <a:pathLst>
              <a:path w="64134" h="64135">
                <a:moveTo>
                  <a:pt x="0" y="0"/>
                </a:moveTo>
                <a:lnTo>
                  <a:pt x="64007" y="0"/>
                </a:lnTo>
                <a:lnTo>
                  <a:pt x="64007" y="64008"/>
                </a:lnTo>
                <a:lnTo>
                  <a:pt x="0" y="64008"/>
                </a:lnTo>
                <a:lnTo>
                  <a:pt x="0" y="0"/>
                </a:lnTo>
                <a:close/>
              </a:path>
            </a:pathLst>
          </a:custGeom>
          <a:solidFill>
            <a:srgbClr val="C0504D"/>
          </a:solidFill>
        </p:spPr>
        <p:txBody>
          <a:bodyPr wrap="square" lIns="0" tIns="0" rIns="0" bIns="0" rtlCol="0"/>
          <a:lstStyle/>
          <a:p>
            <a:endParaRPr/>
          </a:p>
        </p:txBody>
      </p:sp>
      <p:sp>
        <p:nvSpPr>
          <p:cNvPr id="55" name="object 55"/>
          <p:cNvSpPr/>
          <p:nvPr/>
        </p:nvSpPr>
        <p:spPr>
          <a:xfrm>
            <a:off x="8419350" y="3971506"/>
            <a:ext cx="64135" cy="64135"/>
          </a:xfrm>
          <a:custGeom>
            <a:avLst/>
            <a:gdLst/>
            <a:ahLst/>
            <a:cxnLst/>
            <a:rect l="l" t="t" r="r" b="b"/>
            <a:pathLst>
              <a:path w="64134" h="64135">
                <a:moveTo>
                  <a:pt x="0" y="0"/>
                </a:moveTo>
                <a:lnTo>
                  <a:pt x="64007" y="0"/>
                </a:lnTo>
                <a:lnTo>
                  <a:pt x="64007" y="64008"/>
                </a:lnTo>
                <a:lnTo>
                  <a:pt x="0" y="64008"/>
                </a:lnTo>
                <a:lnTo>
                  <a:pt x="0" y="0"/>
                </a:lnTo>
                <a:close/>
              </a:path>
            </a:pathLst>
          </a:custGeom>
          <a:ln w="9144">
            <a:solidFill>
              <a:srgbClr val="C0504D"/>
            </a:solidFill>
          </a:ln>
        </p:spPr>
        <p:txBody>
          <a:bodyPr wrap="square" lIns="0" tIns="0" rIns="0" bIns="0" rtlCol="0"/>
          <a:lstStyle/>
          <a:p>
            <a:endParaRPr/>
          </a:p>
        </p:txBody>
      </p:sp>
      <p:sp>
        <p:nvSpPr>
          <p:cNvPr id="56" name="object 56"/>
          <p:cNvSpPr/>
          <p:nvPr/>
        </p:nvSpPr>
        <p:spPr>
          <a:xfrm>
            <a:off x="8716530" y="3898353"/>
            <a:ext cx="64135" cy="64135"/>
          </a:xfrm>
          <a:custGeom>
            <a:avLst/>
            <a:gdLst/>
            <a:ahLst/>
            <a:cxnLst/>
            <a:rect l="l" t="t" r="r" b="b"/>
            <a:pathLst>
              <a:path w="64134" h="64135">
                <a:moveTo>
                  <a:pt x="0" y="0"/>
                </a:moveTo>
                <a:lnTo>
                  <a:pt x="64007" y="0"/>
                </a:lnTo>
                <a:lnTo>
                  <a:pt x="64007" y="64007"/>
                </a:lnTo>
                <a:lnTo>
                  <a:pt x="0" y="64007"/>
                </a:lnTo>
                <a:lnTo>
                  <a:pt x="0" y="0"/>
                </a:lnTo>
                <a:close/>
              </a:path>
            </a:pathLst>
          </a:custGeom>
          <a:solidFill>
            <a:srgbClr val="C0504D"/>
          </a:solidFill>
        </p:spPr>
        <p:txBody>
          <a:bodyPr wrap="square" lIns="0" tIns="0" rIns="0" bIns="0" rtlCol="0"/>
          <a:lstStyle/>
          <a:p>
            <a:endParaRPr/>
          </a:p>
        </p:txBody>
      </p:sp>
      <p:sp>
        <p:nvSpPr>
          <p:cNvPr id="57" name="object 57"/>
          <p:cNvSpPr/>
          <p:nvPr/>
        </p:nvSpPr>
        <p:spPr>
          <a:xfrm>
            <a:off x="9012186" y="3698709"/>
            <a:ext cx="64135" cy="64135"/>
          </a:xfrm>
          <a:custGeom>
            <a:avLst/>
            <a:gdLst/>
            <a:ahLst/>
            <a:cxnLst/>
            <a:rect l="l" t="t" r="r" b="b"/>
            <a:pathLst>
              <a:path w="64134" h="64135">
                <a:moveTo>
                  <a:pt x="0" y="0"/>
                </a:moveTo>
                <a:lnTo>
                  <a:pt x="64007" y="0"/>
                </a:lnTo>
                <a:lnTo>
                  <a:pt x="64007" y="64008"/>
                </a:lnTo>
                <a:lnTo>
                  <a:pt x="0" y="64008"/>
                </a:lnTo>
                <a:lnTo>
                  <a:pt x="0" y="0"/>
                </a:lnTo>
                <a:close/>
              </a:path>
            </a:pathLst>
          </a:custGeom>
          <a:solidFill>
            <a:srgbClr val="C0504D"/>
          </a:solidFill>
        </p:spPr>
        <p:txBody>
          <a:bodyPr wrap="square" lIns="0" tIns="0" rIns="0" bIns="0" rtlCol="0"/>
          <a:lstStyle/>
          <a:p>
            <a:endParaRPr/>
          </a:p>
        </p:txBody>
      </p:sp>
      <p:sp>
        <p:nvSpPr>
          <p:cNvPr id="58" name="object 58"/>
          <p:cNvSpPr/>
          <p:nvPr/>
        </p:nvSpPr>
        <p:spPr>
          <a:xfrm>
            <a:off x="9012186" y="3698709"/>
            <a:ext cx="64135" cy="64135"/>
          </a:xfrm>
          <a:custGeom>
            <a:avLst/>
            <a:gdLst/>
            <a:ahLst/>
            <a:cxnLst/>
            <a:rect l="l" t="t" r="r" b="b"/>
            <a:pathLst>
              <a:path w="64134" h="64135">
                <a:moveTo>
                  <a:pt x="0" y="0"/>
                </a:moveTo>
                <a:lnTo>
                  <a:pt x="64007" y="0"/>
                </a:lnTo>
                <a:lnTo>
                  <a:pt x="64007" y="64008"/>
                </a:lnTo>
                <a:lnTo>
                  <a:pt x="0" y="64008"/>
                </a:lnTo>
                <a:lnTo>
                  <a:pt x="0" y="0"/>
                </a:lnTo>
                <a:close/>
              </a:path>
            </a:pathLst>
          </a:custGeom>
          <a:ln w="9144">
            <a:solidFill>
              <a:srgbClr val="C0504D"/>
            </a:solidFill>
          </a:ln>
        </p:spPr>
        <p:txBody>
          <a:bodyPr wrap="square" lIns="0" tIns="0" rIns="0" bIns="0" rtlCol="0"/>
          <a:lstStyle/>
          <a:p>
            <a:endParaRPr/>
          </a:p>
        </p:txBody>
      </p:sp>
      <p:sp>
        <p:nvSpPr>
          <p:cNvPr id="59" name="object 59"/>
          <p:cNvSpPr/>
          <p:nvPr/>
        </p:nvSpPr>
        <p:spPr>
          <a:xfrm>
            <a:off x="9309366" y="3625557"/>
            <a:ext cx="64135" cy="64135"/>
          </a:xfrm>
          <a:custGeom>
            <a:avLst/>
            <a:gdLst/>
            <a:ahLst/>
            <a:cxnLst/>
            <a:rect l="l" t="t" r="r" b="b"/>
            <a:pathLst>
              <a:path w="64134" h="64135">
                <a:moveTo>
                  <a:pt x="0" y="0"/>
                </a:moveTo>
                <a:lnTo>
                  <a:pt x="64007" y="0"/>
                </a:lnTo>
                <a:lnTo>
                  <a:pt x="64007" y="64008"/>
                </a:lnTo>
                <a:lnTo>
                  <a:pt x="0" y="64008"/>
                </a:lnTo>
                <a:lnTo>
                  <a:pt x="0" y="0"/>
                </a:lnTo>
                <a:close/>
              </a:path>
            </a:pathLst>
          </a:custGeom>
          <a:solidFill>
            <a:srgbClr val="C0504D"/>
          </a:solidFill>
        </p:spPr>
        <p:txBody>
          <a:bodyPr wrap="square" lIns="0" tIns="0" rIns="0" bIns="0" rtlCol="0"/>
          <a:lstStyle/>
          <a:p>
            <a:endParaRPr/>
          </a:p>
        </p:txBody>
      </p:sp>
      <p:sp>
        <p:nvSpPr>
          <p:cNvPr id="60" name="object 60"/>
          <p:cNvSpPr/>
          <p:nvPr/>
        </p:nvSpPr>
        <p:spPr>
          <a:xfrm>
            <a:off x="9309366" y="3625557"/>
            <a:ext cx="64135" cy="64135"/>
          </a:xfrm>
          <a:custGeom>
            <a:avLst/>
            <a:gdLst/>
            <a:ahLst/>
            <a:cxnLst/>
            <a:rect l="l" t="t" r="r" b="b"/>
            <a:pathLst>
              <a:path w="64134" h="64135">
                <a:moveTo>
                  <a:pt x="0" y="0"/>
                </a:moveTo>
                <a:lnTo>
                  <a:pt x="64007" y="0"/>
                </a:lnTo>
                <a:lnTo>
                  <a:pt x="64007" y="64008"/>
                </a:lnTo>
                <a:lnTo>
                  <a:pt x="0" y="64008"/>
                </a:lnTo>
                <a:lnTo>
                  <a:pt x="0" y="0"/>
                </a:lnTo>
                <a:close/>
              </a:path>
            </a:pathLst>
          </a:custGeom>
          <a:ln w="9144">
            <a:solidFill>
              <a:srgbClr val="C0504D"/>
            </a:solidFill>
          </a:ln>
        </p:spPr>
        <p:txBody>
          <a:bodyPr wrap="square" lIns="0" tIns="0" rIns="0" bIns="0" rtlCol="0"/>
          <a:lstStyle/>
          <a:p>
            <a:endParaRPr/>
          </a:p>
        </p:txBody>
      </p:sp>
      <p:sp>
        <p:nvSpPr>
          <p:cNvPr id="61" name="object 61"/>
          <p:cNvSpPr/>
          <p:nvPr/>
        </p:nvSpPr>
        <p:spPr>
          <a:xfrm>
            <a:off x="5489447" y="5484876"/>
            <a:ext cx="3853179" cy="132715"/>
          </a:xfrm>
          <a:custGeom>
            <a:avLst/>
            <a:gdLst/>
            <a:ahLst/>
            <a:cxnLst/>
            <a:rect l="l" t="t" r="r" b="b"/>
            <a:pathLst>
              <a:path w="3853179" h="132714">
                <a:moveTo>
                  <a:pt x="0" y="94487"/>
                </a:moveTo>
                <a:lnTo>
                  <a:pt x="297180" y="0"/>
                </a:lnTo>
                <a:lnTo>
                  <a:pt x="592836" y="56387"/>
                </a:lnTo>
                <a:lnTo>
                  <a:pt x="888491" y="91439"/>
                </a:lnTo>
                <a:lnTo>
                  <a:pt x="1185672" y="12191"/>
                </a:lnTo>
                <a:lnTo>
                  <a:pt x="1481328" y="48767"/>
                </a:lnTo>
                <a:lnTo>
                  <a:pt x="1778508" y="132587"/>
                </a:lnTo>
                <a:lnTo>
                  <a:pt x="2074164" y="77723"/>
                </a:lnTo>
                <a:lnTo>
                  <a:pt x="2371344" y="77723"/>
                </a:lnTo>
                <a:lnTo>
                  <a:pt x="2667000" y="97535"/>
                </a:lnTo>
                <a:lnTo>
                  <a:pt x="2962656" y="77723"/>
                </a:lnTo>
                <a:lnTo>
                  <a:pt x="3259836" y="76199"/>
                </a:lnTo>
                <a:lnTo>
                  <a:pt x="3555491" y="18287"/>
                </a:lnTo>
                <a:lnTo>
                  <a:pt x="3852672" y="18287"/>
                </a:lnTo>
              </a:path>
            </a:pathLst>
          </a:custGeom>
          <a:ln w="12192">
            <a:solidFill>
              <a:srgbClr val="4F81BD"/>
            </a:solidFill>
            <a:prstDash val="sysDot"/>
          </a:ln>
        </p:spPr>
        <p:txBody>
          <a:bodyPr wrap="square" lIns="0" tIns="0" rIns="0" bIns="0" rtlCol="0"/>
          <a:lstStyle/>
          <a:p>
            <a:endParaRPr/>
          </a:p>
        </p:txBody>
      </p:sp>
      <p:sp>
        <p:nvSpPr>
          <p:cNvPr id="62" name="object 62"/>
          <p:cNvSpPr/>
          <p:nvPr/>
        </p:nvSpPr>
        <p:spPr>
          <a:xfrm>
            <a:off x="5452125" y="5542756"/>
            <a:ext cx="73151" cy="73152"/>
          </a:xfrm>
          <a:prstGeom prst="rect">
            <a:avLst/>
          </a:prstGeom>
          <a:blipFill>
            <a:blip r:embed="rId6" cstate="print"/>
            <a:stretch>
              <a:fillRect/>
            </a:stretch>
          </a:blipFill>
        </p:spPr>
        <p:txBody>
          <a:bodyPr wrap="square" lIns="0" tIns="0" rIns="0" bIns="0" rtlCol="0"/>
          <a:lstStyle/>
          <a:p>
            <a:endParaRPr/>
          </a:p>
        </p:txBody>
      </p:sp>
      <p:sp>
        <p:nvSpPr>
          <p:cNvPr id="63" name="object 63"/>
          <p:cNvSpPr/>
          <p:nvPr/>
        </p:nvSpPr>
        <p:spPr>
          <a:xfrm>
            <a:off x="5749305" y="5448268"/>
            <a:ext cx="73151" cy="73152"/>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6044960" y="5504656"/>
            <a:ext cx="73151" cy="73152"/>
          </a:xfrm>
          <a:prstGeom prst="rect">
            <a:avLst/>
          </a:prstGeom>
          <a:blipFill>
            <a:blip r:embed="rId7" cstate="print"/>
            <a:stretch>
              <a:fillRect/>
            </a:stretch>
          </a:blipFill>
        </p:spPr>
        <p:txBody>
          <a:bodyPr wrap="square" lIns="0" tIns="0" rIns="0" bIns="0" rtlCol="0"/>
          <a:lstStyle/>
          <a:p>
            <a:endParaRPr/>
          </a:p>
        </p:txBody>
      </p:sp>
      <p:sp>
        <p:nvSpPr>
          <p:cNvPr id="65" name="object 65"/>
          <p:cNvSpPr/>
          <p:nvPr/>
        </p:nvSpPr>
        <p:spPr>
          <a:xfrm>
            <a:off x="6340616" y="5539708"/>
            <a:ext cx="73151" cy="73152"/>
          </a:xfrm>
          <a:prstGeom prst="rect">
            <a:avLst/>
          </a:prstGeom>
          <a:blipFill>
            <a:blip r:embed="rId8" cstate="print"/>
            <a:stretch>
              <a:fillRect/>
            </a:stretch>
          </a:blipFill>
        </p:spPr>
        <p:txBody>
          <a:bodyPr wrap="square" lIns="0" tIns="0" rIns="0" bIns="0" rtlCol="0"/>
          <a:lstStyle/>
          <a:p>
            <a:endParaRPr/>
          </a:p>
        </p:txBody>
      </p:sp>
      <p:sp>
        <p:nvSpPr>
          <p:cNvPr id="66" name="object 66"/>
          <p:cNvSpPr/>
          <p:nvPr/>
        </p:nvSpPr>
        <p:spPr>
          <a:xfrm>
            <a:off x="6637797" y="5460460"/>
            <a:ext cx="73151" cy="73152"/>
          </a:xfrm>
          <a:prstGeom prst="rect">
            <a:avLst/>
          </a:prstGeom>
          <a:blipFill>
            <a:blip r:embed="rId9" cstate="print"/>
            <a:stretch>
              <a:fillRect/>
            </a:stretch>
          </a:blipFill>
        </p:spPr>
        <p:txBody>
          <a:bodyPr wrap="square" lIns="0" tIns="0" rIns="0" bIns="0" rtlCol="0"/>
          <a:lstStyle/>
          <a:p>
            <a:endParaRPr/>
          </a:p>
        </p:txBody>
      </p:sp>
      <p:sp>
        <p:nvSpPr>
          <p:cNvPr id="67" name="object 67"/>
          <p:cNvSpPr/>
          <p:nvPr/>
        </p:nvSpPr>
        <p:spPr>
          <a:xfrm>
            <a:off x="6933453" y="5497036"/>
            <a:ext cx="73151" cy="73152"/>
          </a:xfrm>
          <a:prstGeom prst="rect">
            <a:avLst/>
          </a:prstGeom>
          <a:blipFill>
            <a:blip r:embed="rId10" cstate="print"/>
            <a:stretch>
              <a:fillRect/>
            </a:stretch>
          </a:blipFill>
        </p:spPr>
        <p:txBody>
          <a:bodyPr wrap="square" lIns="0" tIns="0" rIns="0" bIns="0" rtlCol="0"/>
          <a:lstStyle/>
          <a:p>
            <a:endParaRPr/>
          </a:p>
        </p:txBody>
      </p:sp>
      <p:sp>
        <p:nvSpPr>
          <p:cNvPr id="68" name="object 68"/>
          <p:cNvSpPr/>
          <p:nvPr/>
        </p:nvSpPr>
        <p:spPr>
          <a:xfrm>
            <a:off x="7230633" y="5580856"/>
            <a:ext cx="73151" cy="73152"/>
          </a:xfrm>
          <a:prstGeom prst="rect">
            <a:avLst/>
          </a:prstGeom>
          <a:blipFill>
            <a:blip r:embed="rId7" cstate="print"/>
            <a:stretch>
              <a:fillRect/>
            </a:stretch>
          </a:blipFill>
        </p:spPr>
        <p:txBody>
          <a:bodyPr wrap="square" lIns="0" tIns="0" rIns="0" bIns="0" rtlCol="0"/>
          <a:lstStyle/>
          <a:p>
            <a:endParaRPr/>
          </a:p>
        </p:txBody>
      </p:sp>
      <p:sp>
        <p:nvSpPr>
          <p:cNvPr id="69" name="object 69"/>
          <p:cNvSpPr/>
          <p:nvPr/>
        </p:nvSpPr>
        <p:spPr>
          <a:xfrm>
            <a:off x="7526289" y="5525992"/>
            <a:ext cx="73151" cy="73152"/>
          </a:xfrm>
          <a:prstGeom prst="rect">
            <a:avLst/>
          </a:prstGeom>
          <a:blipFill>
            <a:blip r:embed="rId8" cstate="print"/>
            <a:stretch>
              <a:fillRect/>
            </a:stretch>
          </a:blipFill>
        </p:spPr>
        <p:txBody>
          <a:bodyPr wrap="square" lIns="0" tIns="0" rIns="0" bIns="0" rtlCol="0"/>
          <a:lstStyle/>
          <a:p>
            <a:endParaRPr/>
          </a:p>
        </p:txBody>
      </p:sp>
      <p:sp>
        <p:nvSpPr>
          <p:cNvPr id="70" name="object 70"/>
          <p:cNvSpPr/>
          <p:nvPr/>
        </p:nvSpPr>
        <p:spPr>
          <a:xfrm>
            <a:off x="7823468" y="5525992"/>
            <a:ext cx="73151" cy="73152"/>
          </a:xfrm>
          <a:prstGeom prst="rect">
            <a:avLst/>
          </a:prstGeom>
          <a:blipFill>
            <a:blip r:embed="rId10" cstate="print"/>
            <a:stretch>
              <a:fillRect/>
            </a:stretch>
          </a:blipFill>
        </p:spPr>
        <p:txBody>
          <a:bodyPr wrap="square" lIns="0" tIns="0" rIns="0" bIns="0" rtlCol="0"/>
          <a:lstStyle/>
          <a:p>
            <a:endParaRPr/>
          </a:p>
        </p:txBody>
      </p:sp>
      <p:sp>
        <p:nvSpPr>
          <p:cNvPr id="71" name="object 71"/>
          <p:cNvSpPr/>
          <p:nvPr/>
        </p:nvSpPr>
        <p:spPr>
          <a:xfrm>
            <a:off x="8119125" y="5545804"/>
            <a:ext cx="73151" cy="73152"/>
          </a:xfrm>
          <a:prstGeom prst="rect">
            <a:avLst/>
          </a:prstGeom>
          <a:blipFill>
            <a:blip r:embed="rId10" cstate="print"/>
            <a:stretch>
              <a:fillRect/>
            </a:stretch>
          </a:blipFill>
        </p:spPr>
        <p:txBody>
          <a:bodyPr wrap="square" lIns="0" tIns="0" rIns="0" bIns="0" rtlCol="0"/>
          <a:lstStyle/>
          <a:p>
            <a:endParaRPr/>
          </a:p>
        </p:txBody>
      </p:sp>
      <p:sp>
        <p:nvSpPr>
          <p:cNvPr id="72" name="object 72"/>
          <p:cNvSpPr/>
          <p:nvPr/>
        </p:nvSpPr>
        <p:spPr>
          <a:xfrm>
            <a:off x="8414780" y="5525992"/>
            <a:ext cx="73151" cy="73152"/>
          </a:xfrm>
          <a:prstGeom prst="rect">
            <a:avLst/>
          </a:prstGeom>
          <a:blipFill>
            <a:blip r:embed="rId10" cstate="print"/>
            <a:stretch>
              <a:fillRect/>
            </a:stretch>
          </a:blipFill>
        </p:spPr>
        <p:txBody>
          <a:bodyPr wrap="square" lIns="0" tIns="0" rIns="0" bIns="0" rtlCol="0"/>
          <a:lstStyle/>
          <a:p>
            <a:endParaRPr/>
          </a:p>
        </p:txBody>
      </p:sp>
      <p:sp>
        <p:nvSpPr>
          <p:cNvPr id="73" name="object 73"/>
          <p:cNvSpPr/>
          <p:nvPr/>
        </p:nvSpPr>
        <p:spPr>
          <a:xfrm>
            <a:off x="8711959" y="5524468"/>
            <a:ext cx="73151" cy="73152"/>
          </a:xfrm>
          <a:prstGeom prst="rect">
            <a:avLst/>
          </a:prstGeom>
          <a:blipFill>
            <a:blip r:embed="rId7" cstate="print"/>
            <a:stretch>
              <a:fillRect/>
            </a:stretch>
          </a:blipFill>
        </p:spPr>
        <p:txBody>
          <a:bodyPr wrap="square" lIns="0" tIns="0" rIns="0" bIns="0" rtlCol="0"/>
          <a:lstStyle/>
          <a:p>
            <a:endParaRPr/>
          </a:p>
        </p:txBody>
      </p:sp>
      <p:sp>
        <p:nvSpPr>
          <p:cNvPr id="74" name="object 74"/>
          <p:cNvSpPr/>
          <p:nvPr/>
        </p:nvSpPr>
        <p:spPr>
          <a:xfrm>
            <a:off x="9007617" y="5466556"/>
            <a:ext cx="73151" cy="73152"/>
          </a:xfrm>
          <a:prstGeom prst="rect">
            <a:avLst/>
          </a:prstGeom>
          <a:blipFill>
            <a:blip r:embed="rId7" cstate="print"/>
            <a:stretch>
              <a:fillRect/>
            </a:stretch>
          </a:blipFill>
        </p:spPr>
        <p:txBody>
          <a:bodyPr wrap="square" lIns="0" tIns="0" rIns="0" bIns="0" rtlCol="0"/>
          <a:lstStyle/>
          <a:p>
            <a:endParaRPr/>
          </a:p>
        </p:txBody>
      </p:sp>
      <p:sp>
        <p:nvSpPr>
          <p:cNvPr id="75" name="object 75"/>
          <p:cNvSpPr/>
          <p:nvPr/>
        </p:nvSpPr>
        <p:spPr>
          <a:xfrm>
            <a:off x="9304798" y="5466556"/>
            <a:ext cx="73151" cy="73152"/>
          </a:xfrm>
          <a:prstGeom prst="rect">
            <a:avLst/>
          </a:prstGeom>
          <a:blipFill>
            <a:blip r:embed="rId6" cstate="print"/>
            <a:stretch>
              <a:fillRect/>
            </a:stretch>
          </a:blipFill>
        </p:spPr>
        <p:txBody>
          <a:bodyPr wrap="square" lIns="0" tIns="0" rIns="0" bIns="0" rtlCol="0"/>
          <a:lstStyle/>
          <a:p>
            <a:endParaRPr/>
          </a:p>
        </p:txBody>
      </p:sp>
      <p:sp>
        <p:nvSpPr>
          <p:cNvPr id="76" name="object 76"/>
          <p:cNvSpPr/>
          <p:nvPr/>
        </p:nvSpPr>
        <p:spPr>
          <a:xfrm>
            <a:off x="5489447" y="5481828"/>
            <a:ext cx="3853179" cy="131445"/>
          </a:xfrm>
          <a:custGeom>
            <a:avLst/>
            <a:gdLst/>
            <a:ahLst/>
            <a:cxnLst/>
            <a:rect l="l" t="t" r="r" b="b"/>
            <a:pathLst>
              <a:path w="3853179" h="131445">
                <a:moveTo>
                  <a:pt x="0" y="25908"/>
                </a:moveTo>
                <a:lnTo>
                  <a:pt x="297180" y="80772"/>
                </a:lnTo>
                <a:lnTo>
                  <a:pt x="592836" y="117348"/>
                </a:lnTo>
                <a:lnTo>
                  <a:pt x="888491" y="79248"/>
                </a:lnTo>
                <a:lnTo>
                  <a:pt x="1185672" y="83820"/>
                </a:lnTo>
                <a:lnTo>
                  <a:pt x="1481328" y="131064"/>
                </a:lnTo>
                <a:lnTo>
                  <a:pt x="1778508" y="88392"/>
                </a:lnTo>
                <a:lnTo>
                  <a:pt x="2074164" y="85344"/>
                </a:lnTo>
                <a:lnTo>
                  <a:pt x="2371344" y="57912"/>
                </a:lnTo>
                <a:lnTo>
                  <a:pt x="2667000" y="68580"/>
                </a:lnTo>
                <a:lnTo>
                  <a:pt x="2962656" y="54864"/>
                </a:lnTo>
                <a:lnTo>
                  <a:pt x="3259836" y="28956"/>
                </a:lnTo>
                <a:lnTo>
                  <a:pt x="3555491" y="0"/>
                </a:lnTo>
                <a:lnTo>
                  <a:pt x="3852672" y="0"/>
                </a:lnTo>
              </a:path>
            </a:pathLst>
          </a:custGeom>
          <a:ln w="12192">
            <a:solidFill>
              <a:srgbClr val="77933C"/>
            </a:solidFill>
            <a:prstDash val="sysDash"/>
          </a:ln>
        </p:spPr>
        <p:txBody>
          <a:bodyPr wrap="square" lIns="0" tIns="0" rIns="0" bIns="0" rtlCol="0"/>
          <a:lstStyle/>
          <a:p>
            <a:endParaRPr/>
          </a:p>
        </p:txBody>
      </p:sp>
      <p:sp>
        <p:nvSpPr>
          <p:cNvPr id="77" name="object 77"/>
          <p:cNvSpPr/>
          <p:nvPr/>
        </p:nvSpPr>
        <p:spPr>
          <a:xfrm>
            <a:off x="5452126" y="5471128"/>
            <a:ext cx="73152" cy="73151"/>
          </a:xfrm>
          <a:prstGeom prst="rect">
            <a:avLst/>
          </a:prstGeom>
          <a:blipFill>
            <a:blip r:embed="rId11" cstate="print"/>
            <a:stretch>
              <a:fillRect/>
            </a:stretch>
          </a:blipFill>
        </p:spPr>
        <p:txBody>
          <a:bodyPr wrap="square" lIns="0" tIns="0" rIns="0" bIns="0" rtlCol="0"/>
          <a:lstStyle/>
          <a:p>
            <a:endParaRPr/>
          </a:p>
        </p:txBody>
      </p:sp>
      <p:sp>
        <p:nvSpPr>
          <p:cNvPr id="78" name="object 78"/>
          <p:cNvSpPr/>
          <p:nvPr/>
        </p:nvSpPr>
        <p:spPr>
          <a:xfrm>
            <a:off x="5749305" y="5525992"/>
            <a:ext cx="73152" cy="73151"/>
          </a:xfrm>
          <a:prstGeom prst="rect">
            <a:avLst/>
          </a:prstGeom>
          <a:blipFill>
            <a:blip r:embed="rId12" cstate="print"/>
            <a:stretch>
              <a:fillRect/>
            </a:stretch>
          </a:blipFill>
        </p:spPr>
        <p:txBody>
          <a:bodyPr wrap="square" lIns="0" tIns="0" rIns="0" bIns="0" rtlCol="0"/>
          <a:lstStyle/>
          <a:p>
            <a:endParaRPr/>
          </a:p>
        </p:txBody>
      </p:sp>
      <p:sp>
        <p:nvSpPr>
          <p:cNvPr id="79" name="object 79"/>
          <p:cNvSpPr/>
          <p:nvPr/>
        </p:nvSpPr>
        <p:spPr>
          <a:xfrm>
            <a:off x="6044961" y="5562568"/>
            <a:ext cx="73152" cy="73151"/>
          </a:xfrm>
          <a:prstGeom prst="rect">
            <a:avLst/>
          </a:prstGeom>
          <a:blipFill>
            <a:blip r:embed="rId13" cstate="print"/>
            <a:stretch>
              <a:fillRect/>
            </a:stretch>
          </a:blipFill>
        </p:spPr>
        <p:txBody>
          <a:bodyPr wrap="square" lIns="0" tIns="0" rIns="0" bIns="0" rtlCol="0"/>
          <a:lstStyle/>
          <a:p>
            <a:endParaRPr/>
          </a:p>
        </p:txBody>
      </p:sp>
      <p:sp>
        <p:nvSpPr>
          <p:cNvPr id="80" name="object 80"/>
          <p:cNvSpPr/>
          <p:nvPr/>
        </p:nvSpPr>
        <p:spPr>
          <a:xfrm>
            <a:off x="6340617" y="5524468"/>
            <a:ext cx="73152" cy="73151"/>
          </a:xfrm>
          <a:prstGeom prst="rect">
            <a:avLst/>
          </a:prstGeom>
          <a:blipFill>
            <a:blip r:embed="rId13" cstate="print"/>
            <a:stretch>
              <a:fillRect/>
            </a:stretch>
          </a:blipFill>
        </p:spPr>
        <p:txBody>
          <a:bodyPr wrap="square" lIns="0" tIns="0" rIns="0" bIns="0" rtlCol="0"/>
          <a:lstStyle/>
          <a:p>
            <a:endParaRPr/>
          </a:p>
        </p:txBody>
      </p:sp>
      <p:sp>
        <p:nvSpPr>
          <p:cNvPr id="81" name="object 81"/>
          <p:cNvSpPr/>
          <p:nvPr/>
        </p:nvSpPr>
        <p:spPr>
          <a:xfrm>
            <a:off x="6637797" y="5529040"/>
            <a:ext cx="73151" cy="73151"/>
          </a:xfrm>
          <a:prstGeom prst="rect">
            <a:avLst/>
          </a:prstGeom>
          <a:blipFill>
            <a:blip r:embed="rId11" cstate="print"/>
            <a:stretch>
              <a:fillRect/>
            </a:stretch>
          </a:blipFill>
        </p:spPr>
        <p:txBody>
          <a:bodyPr wrap="square" lIns="0" tIns="0" rIns="0" bIns="0" rtlCol="0"/>
          <a:lstStyle/>
          <a:p>
            <a:endParaRPr/>
          </a:p>
        </p:txBody>
      </p:sp>
      <p:sp>
        <p:nvSpPr>
          <p:cNvPr id="82" name="object 82"/>
          <p:cNvSpPr/>
          <p:nvPr/>
        </p:nvSpPr>
        <p:spPr>
          <a:xfrm>
            <a:off x="6933451" y="5576284"/>
            <a:ext cx="73151" cy="73151"/>
          </a:xfrm>
          <a:prstGeom prst="rect">
            <a:avLst/>
          </a:prstGeom>
          <a:blipFill>
            <a:blip r:embed="rId11" cstate="print"/>
            <a:stretch>
              <a:fillRect/>
            </a:stretch>
          </a:blipFill>
        </p:spPr>
        <p:txBody>
          <a:bodyPr wrap="square" lIns="0" tIns="0" rIns="0" bIns="0" rtlCol="0"/>
          <a:lstStyle/>
          <a:p>
            <a:endParaRPr/>
          </a:p>
        </p:txBody>
      </p:sp>
      <p:sp>
        <p:nvSpPr>
          <p:cNvPr id="83" name="object 83"/>
          <p:cNvSpPr/>
          <p:nvPr/>
        </p:nvSpPr>
        <p:spPr>
          <a:xfrm>
            <a:off x="7230632" y="5533612"/>
            <a:ext cx="73151" cy="73151"/>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7526287" y="5530564"/>
            <a:ext cx="73151" cy="73151"/>
          </a:xfrm>
          <a:prstGeom prst="rect">
            <a:avLst/>
          </a:prstGeom>
          <a:blipFill>
            <a:blip r:embed="rId12" cstate="print"/>
            <a:stretch>
              <a:fillRect/>
            </a:stretch>
          </a:blipFill>
        </p:spPr>
        <p:txBody>
          <a:bodyPr wrap="square" lIns="0" tIns="0" rIns="0" bIns="0" rtlCol="0"/>
          <a:lstStyle/>
          <a:p>
            <a:endParaRPr/>
          </a:p>
        </p:txBody>
      </p:sp>
      <p:sp>
        <p:nvSpPr>
          <p:cNvPr id="85" name="object 85"/>
          <p:cNvSpPr/>
          <p:nvPr/>
        </p:nvSpPr>
        <p:spPr>
          <a:xfrm>
            <a:off x="7823468" y="5503132"/>
            <a:ext cx="73151" cy="73151"/>
          </a:xfrm>
          <a:prstGeom prst="rect">
            <a:avLst/>
          </a:prstGeom>
          <a:blipFill>
            <a:blip r:embed="rId11" cstate="print"/>
            <a:stretch>
              <a:fillRect/>
            </a:stretch>
          </a:blipFill>
        </p:spPr>
        <p:txBody>
          <a:bodyPr wrap="square" lIns="0" tIns="0" rIns="0" bIns="0" rtlCol="0"/>
          <a:lstStyle/>
          <a:p>
            <a:endParaRPr/>
          </a:p>
        </p:txBody>
      </p:sp>
      <p:sp>
        <p:nvSpPr>
          <p:cNvPr id="86" name="object 86"/>
          <p:cNvSpPr/>
          <p:nvPr/>
        </p:nvSpPr>
        <p:spPr>
          <a:xfrm>
            <a:off x="8119123" y="5513800"/>
            <a:ext cx="73151" cy="73151"/>
          </a:xfrm>
          <a:prstGeom prst="rect">
            <a:avLst/>
          </a:prstGeom>
          <a:blipFill>
            <a:blip r:embed="rId11" cstate="print"/>
            <a:stretch>
              <a:fillRect/>
            </a:stretch>
          </a:blipFill>
        </p:spPr>
        <p:txBody>
          <a:bodyPr wrap="square" lIns="0" tIns="0" rIns="0" bIns="0" rtlCol="0"/>
          <a:lstStyle/>
          <a:p>
            <a:endParaRPr/>
          </a:p>
        </p:txBody>
      </p:sp>
      <p:sp>
        <p:nvSpPr>
          <p:cNvPr id="87" name="object 87"/>
          <p:cNvSpPr/>
          <p:nvPr/>
        </p:nvSpPr>
        <p:spPr>
          <a:xfrm>
            <a:off x="8414780" y="5500084"/>
            <a:ext cx="73151" cy="73151"/>
          </a:xfrm>
          <a:prstGeom prst="rect">
            <a:avLst/>
          </a:prstGeom>
          <a:blipFill>
            <a:blip r:embed="rId11" cstate="print"/>
            <a:stretch>
              <a:fillRect/>
            </a:stretch>
          </a:blipFill>
        </p:spPr>
        <p:txBody>
          <a:bodyPr wrap="square" lIns="0" tIns="0" rIns="0" bIns="0" rtlCol="0"/>
          <a:lstStyle/>
          <a:p>
            <a:endParaRPr/>
          </a:p>
        </p:txBody>
      </p:sp>
      <p:sp>
        <p:nvSpPr>
          <p:cNvPr id="88" name="object 88"/>
          <p:cNvSpPr/>
          <p:nvPr/>
        </p:nvSpPr>
        <p:spPr>
          <a:xfrm>
            <a:off x="8711959" y="5474176"/>
            <a:ext cx="73151" cy="73151"/>
          </a:xfrm>
          <a:prstGeom prst="rect">
            <a:avLst/>
          </a:prstGeom>
          <a:blipFill>
            <a:blip r:embed="rId12" cstate="print"/>
            <a:stretch>
              <a:fillRect/>
            </a:stretch>
          </a:blipFill>
        </p:spPr>
        <p:txBody>
          <a:bodyPr wrap="square" lIns="0" tIns="0" rIns="0" bIns="0" rtlCol="0"/>
          <a:lstStyle/>
          <a:p>
            <a:endParaRPr/>
          </a:p>
        </p:txBody>
      </p:sp>
      <p:sp>
        <p:nvSpPr>
          <p:cNvPr id="89" name="object 89"/>
          <p:cNvSpPr/>
          <p:nvPr/>
        </p:nvSpPr>
        <p:spPr>
          <a:xfrm>
            <a:off x="9007616" y="5445220"/>
            <a:ext cx="73151" cy="73151"/>
          </a:xfrm>
          <a:prstGeom prst="rect">
            <a:avLst/>
          </a:prstGeom>
          <a:blipFill>
            <a:blip r:embed="rId12" cstate="print"/>
            <a:stretch>
              <a:fillRect/>
            </a:stretch>
          </a:blipFill>
        </p:spPr>
        <p:txBody>
          <a:bodyPr wrap="square" lIns="0" tIns="0" rIns="0" bIns="0" rtlCol="0"/>
          <a:lstStyle/>
          <a:p>
            <a:endParaRPr/>
          </a:p>
        </p:txBody>
      </p:sp>
      <p:sp>
        <p:nvSpPr>
          <p:cNvPr id="90" name="object 90"/>
          <p:cNvSpPr/>
          <p:nvPr/>
        </p:nvSpPr>
        <p:spPr>
          <a:xfrm>
            <a:off x="9304797" y="5445220"/>
            <a:ext cx="73151" cy="73151"/>
          </a:xfrm>
          <a:prstGeom prst="rect">
            <a:avLst/>
          </a:prstGeom>
          <a:blipFill>
            <a:blip r:embed="rId14" cstate="print"/>
            <a:stretch>
              <a:fillRect/>
            </a:stretch>
          </a:blipFill>
        </p:spPr>
        <p:txBody>
          <a:bodyPr wrap="square" lIns="0" tIns="0" rIns="0" bIns="0" rtlCol="0"/>
          <a:lstStyle/>
          <a:p>
            <a:endParaRPr/>
          </a:p>
        </p:txBody>
      </p:sp>
      <p:sp>
        <p:nvSpPr>
          <p:cNvPr id="91" name="object 91"/>
          <p:cNvSpPr txBox="1"/>
          <p:nvPr/>
        </p:nvSpPr>
        <p:spPr>
          <a:xfrm>
            <a:off x="4842394" y="5746437"/>
            <a:ext cx="3092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400</a:t>
            </a:r>
            <a:endParaRPr sz="1200">
              <a:latin typeface="Meiryo UI"/>
              <a:cs typeface="Meiryo UI"/>
            </a:endParaRPr>
          </a:p>
        </p:txBody>
      </p:sp>
      <p:sp>
        <p:nvSpPr>
          <p:cNvPr id="92" name="object 92"/>
          <p:cNvSpPr txBox="1"/>
          <p:nvPr/>
        </p:nvSpPr>
        <p:spPr>
          <a:xfrm>
            <a:off x="4842394" y="5271863"/>
            <a:ext cx="3092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600</a:t>
            </a:r>
            <a:endParaRPr sz="1200">
              <a:latin typeface="Meiryo UI"/>
              <a:cs typeface="Meiryo UI"/>
            </a:endParaRPr>
          </a:p>
        </p:txBody>
      </p:sp>
      <p:sp>
        <p:nvSpPr>
          <p:cNvPr id="93" name="object 93"/>
          <p:cNvSpPr txBox="1"/>
          <p:nvPr/>
        </p:nvSpPr>
        <p:spPr>
          <a:xfrm>
            <a:off x="4842394" y="4797290"/>
            <a:ext cx="3092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800</a:t>
            </a:r>
            <a:endParaRPr sz="1200">
              <a:latin typeface="Meiryo UI"/>
              <a:cs typeface="Meiryo UI"/>
            </a:endParaRPr>
          </a:p>
        </p:txBody>
      </p:sp>
      <p:sp>
        <p:nvSpPr>
          <p:cNvPr id="94" name="object 94"/>
          <p:cNvSpPr txBox="1"/>
          <p:nvPr/>
        </p:nvSpPr>
        <p:spPr>
          <a:xfrm>
            <a:off x="4694566" y="4322716"/>
            <a:ext cx="457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1</a:t>
            </a:r>
            <a:r>
              <a:rPr sz="1200" dirty="0">
                <a:latin typeface="Meiryo UI"/>
                <a:cs typeface="Meiryo UI"/>
              </a:rPr>
              <a:t>,</a:t>
            </a:r>
            <a:r>
              <a:rPr sz="1200" spc="-5" dirty="0">
                <a:latin typeface="Meiryo UI"/>
                <a:cs typeface="Meiryo UI"/>
              </a:rPr>
              <a:t>000</a:t>
            </a:r>
            <a:endParaRPr sz="1200">
              <a:latin typeface="Meiryo UI"/>
              <a:cs typeface="Meiryo UI"/>
            </a:endParaRPr>
          </a:p>
        </p:txBody>
      </p:sp>
      <p:sp>
        <p:nvSpPr>
          <p:cNvPr id="95" name="object 95"/>
          <p:cNvSpPr txBox="1"/>
          <p:nvPr/>
        </p:nvSpPr>
        <p:spPr>
          <a:xfrm>
            <a:off x="4694566" y="3848143"/>
            <a:ext cx="457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1</a:t>
            </a:r>
            <a:r>
              <a:rPr sz="1200" dirty="0">
                <a:latin typeface="Meiryo UI"/>
                <a:cs typeface="Meiryo UI"/>
              </a:rPr>
              <a:t>,</a:t>
            </a:r>
            <a:r>
              <a:rPr sz="1200" spc="-5" dirty="0">
                <a:latin typeface="Meiryo UI"/>
                <a:cs typeface="Meiryo UI"/>
              </a:rPr>
              <a:t>200</a:t>
            </a:r>
            <a:endParaRPr sz="1200">
              <a:latin typeface="Meiryo UI"/>
              <a:cs typeface="Meiryo UI"/>
            </a:endParaRPr>
          </a:p>
        </p:txBody>
      </p:sp>
      <p:sp>
        <p:nvSpPr>
          <p:cNvPr id="96" name="object 96"/>
          <p:cNvSpPr txBox="1"/>
          <p:nvPr/>
        </p:nvSpPr>
        <p:spPr>
          <a:xfrm>
            <a:off x="4694566" y="3373569"/>
            <a:ext cx="457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1</a:t>
            </a:r>
            <a:r>
              <a:rPr sz="1200" dirty="0">
                <a:latin typeface="Meiryo UI"/>
                <a:cs typeface="Meiryo UI"/>
              </a:rPr>
              <a:t>,</a:t>
            </a:r>
            <a:r>
              <a:rPr sz="1200" spc="-5" dirty="0">
                <a:latin typeface="Meiryo UI"/>
                <a:cs typeface="Meiryo UI"/>
              </a:rPr>
              <a:t>400</a:t>
            </a:r>
            <a:endParaRPr sz="1200">
              <a:latin typeface="Meiryo UI"/>
              <a:cs typeface="Meiryo UI"/>
            </a:endParaRPr>
          </a:p>
        </p:txBody>
      </p:sp>
      <p:sp>
        <p:nvSpPr>
          <p:cNvPr id="97" name="object 97"/>
          <p:cNvSpPr txBox="1"/>
          <p:nvPr/>
        </p:nvSpPr>
        <p:spPr>
          <a:xfrm>
            <a:off x="4694566" y="2898995"/>
            <a:ext cx="457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Meiryo UI"/>
                <a:cs typeface="Meiryo UI"/>
              </a:rPr>
              <a:t>1</a:t>
            </a:r>
            <a:r>
              <a:rPr sz="1200" dirty="0">
                <a:latin typeface="Meiryo UI"/>
                <a:cs typeface="Meiryo UI"/>
              </a:rPr>
              <a:t>,</a:t>
            </a:r>
            <a:r>
              <a:rPr sz="1200" spc="-5" dirty="0">
                <a:latin typeface="Meiryo UI"/>
                <a:cs typeface="Meiryo UI"/>
              </a:rPr>
              <a:t>600</a:t>
            </a:r>
            <a:endParaRPr sz="1200">
              <a:latin typeface="Meiryo UI"/>
              <a:cs typeface="Meiryo UI"/>
            </a:endParaRPr>
          </a:p>
        </p:txBody>
      </p:sp>
      <p:sp>
        <p:nvSpPr>
          <p:cNvPr id="98" name="object 98"/>
          <p:cNvSpPr txBox="1"/>
          <p:nvPr/>
        </p:nvSpPr>
        <p:spPr>
          <a:xfrm>
            <a:off x="5380243" y="5791200"/>
            <a:ext cx="4085734" cy="540917"/>
          </a:xfrm>
          <a:prstGeom prst="rect">
            <a:avLst/>
          </a:prstGeom>
        </p:spPr>
        <p:txBody>
          <a:bodyPr vert="vert270" wrap="square" lIns="0" tIns="21590" rIns="0" bIns="0" rtlCol="0">
            <a:spAutoFit/>
          </a:bodyPr>
          <a:lstStyle/>
          <a:p>
            <a:pPr marL="12700">
              <a:lnSpc>
                <a:spcPct val="100000"/>
              </a:lnSpc>
              <a:spcBef>
                <a:spcPts val="170"/>
              </a:spcBef>
            </a:pPr>
            <a:r>
              <a:rPr sz="1200" spc="-5" dirty="0">
                <a:latin typeface="Meiryo UI"/>
                <a:cs typeface="Meiryo UI"/>
              </a:rPr>
              <a:t>2003</a:t>
            </a:r>
            <a:endParaRPr sz="1200" dirty="0">
              <a:latin typeface="Meiryo UI"/>
              <a:cs typeface="Meiryo UI"/>
            </a:endParaRPr>
          </a:p>
          <a:p>
            <a:pPr marL="12700">
              <a:lnSpc>
                <a:spcPct val="100000"/>
              </a:lnSpc>
              <a:spcBef>
                <a:spcPts val="894"/>
              </a:spcBef>
            </a:pPr>
            <a:r>
              <a:rPr sz="1200" spc="-5" dirty="0">
                <a:latin typeface="Meiryo UI"/>
                <a:cs typeface="Meiryo UI"/>
              </a:rPr>
              <a:t>2004</a:t>
            </a:r>
            <a:endParaRPr sz="1200" dirty="0">
              <a:latin typeface="Meiryo UI"/>
              <a:cs typeface="Meiryo UI"/>
            </a:endParaRPr>
          </a:p>
          <a:p>
            <a:pPr marL="12700">
              <a:lnSpc>
                <a:spcPct val="100000"/>
              </a:lnSpc>
              <a:spcBef>
                <a:spcPts val="890"/>
              </a:spcBef>
            </a:pPr>
            <a:r>
              <a:rPr sz="1200" spc="-5" dirty="0">
                <a:latin typeface="Meiryo UI"/>
                <a:cs typeface="Meiryo UI"/>
              </a:rPr>
              <a:t>2005</a:t>
            </a:r>
            <a:endParaRPr sz="1200" dirty="0">
              <a:latin typeface="Meiryo UI"/>
              <a:cs typeface="Meiryo UI"/>
            </a:endParaRPr>
          </a:p>
          <a:p>
            <a:pPr marL="12700">
              <a:lnSpc>
                <a:spcPct val="100000"/>
              </a:lnSpc>
              <a:spcBef>
                <a:spcPts val="894"/>
              </a:spcBef>
            </a:pPr>
            <a:r>
              <a:rPr sz="1200" spc="-5" dirty="0">
                <a:latin typeface="Meiryo UI"/>
                <a:cs typeface="Meiryo UI"/>
              </a:rPr>
              <a:t>2006</a:t>
            </a:r>
            <a:endParaRPr sz="1200" dirty="0">
              <a:latin typeface="Meiryo UI"/>
              <a:cs typeface="Meiryo UI"/>
            </a:endParaRPr>
          </a:p>
          <a:p>
            <a:pPr marL="12700">
              <a:lnSpc>
                <a:spcPct val="100000"/>
              </a:lnSpc>
              <a:spcBef>
                <a:spcPts val="895"/>
              </a:spcBef>
            </a:pPr>
            <a:r>
              <a:rPr sz="1200" spc="-5" dirty="0">
                <a:latin typeface="Meiryo UI"/>
                <a:cs typeface="Meiryo UI"/>
              </a:rPr>
              <a:t>2007</a:t>
            </a:r>
            <a:endParaRPr sz="1200" dirty="0">
              <a:latin typeface="Meiryo UI"/>
              <a:cs typeface="Meiryo UI"/>
            </a:endParaRPr>
          </a:p>
          <a:p>
            <a:pPr marL="12700">
              <a:lnSpc>
                <a:spcPct val="100000"/>
              </a:lnSpc>
              <a:spcBef>
                <a:spcPts val="890"/>
              </a:spcBef>
            </a:pPr>
            <a:r>
              <a:rPr sz="1200" spc="-5" dirty="0">
                <a:latin typeface="Meiryo UI"/>
                <a:cs typeface="Meiryo UI"/>
              </a:rPr>
              <a:t>2008</a:t>
            </a:r>
            <a:endParaRPr sz="1200" dirty="0">
              <a:latin typeface="Meiryo UI"/>
              <a:cs typeface="Meiryo UI"/>
            </a:endParaRPr>
          </a:p>
          <a:p>
            <a:pPr marL="12700">
              <a:lnSpc>
                <a:spcPct val="100000"/>
              </a:lnSpc>
              <a:spcBef>
                <a:spcPts val="894"/>
              </a:spcBef>
            </a:pPr>
            <a:r>
              <a:rPr sz="1200" spc="-5" dirty="0">
                <a:latin typeface="Meiryo UI"/>
                <a:cs typeface="Meiryo UI"/>
              </a:rPr>
              <a:t>2009</a:t>
            </a:r>
            <a:endParaRPr sz="1200" dirty="0">
              <a:latin typeface="Meiryo UI"/>
              <a:cs typeface="Meiryo UI"/>
            </a:endParaRPr>
          </a:p>
          <a:p>
            <a:pPr marL="12700">
              <a:lnSpc>
                <a:spcPct val="100000"/>
              </a:lnSpc>
              <a:spcBef>
                <a:spcPts val="895"/>
              </a:spcBef>
            </a:pPr>
            <a:r>
              <a:rPr sz="1200" spc="-5" dirty="0">
                <a:latin typeface="Meiryo UI"/>
                <a:cs typeface="Meiryo UI"/>
              </a:rPr>
              <a:t>2010</a:t>
            </a:r>
            <a:endParaRPr sz="1200" dirty="0">
              <a:latin typeface="Meiryo UI"/>
              <a:cs typeface="Meiryo UI"/>
            </a:endParaRPr>
          </a:p>
          <a:p>
            <a:pPr marL="12700">
              <a:lnSpc>
                <a:spcPct val="100000"/>
              </a:lnSpc>
              <a:spcBef>
                <a:spcPts val="890"/>
              </a:spcBef>
            </a:pPr>
            <a:r>
              <a:rPr sz="1200" spc="-5" dirty="0">
                <a:latin typeface="Meiryo UI"/>
                <a:cs typeface="Meiryo UI"/>
              </a:rPr>
              <a:t>2011</a:t>
            </a:r>
            <a:endParaRPr sz="1200" dirty="0">
              <a:latin typeface="Meiryo UI"/>
              <a:cs typeface="Meiryo UI"/>
            </a:endParaRPr>
          </a:p>
          <a:p>
            <a:pPr marL="12700">
              <a:lnSpc>
                <a:spcPct val="100000"/>
              </a:lnSpc>
              <a:spcBef>
                <a:spcPts val="894"/>
              </a:spcBef>
            </a:pPr>
            <a:r>
              <a:rPr sz="1200" spc="-5" dirty="0">
                <a:latin typeface="Meiryo UI"/>
                <a:cs typeface="Meiryo UI"/>
              </a:rPr>
              <a:t>2012</a:t>
            </a:r>
            <a:endParaRPr sz="1200" dirty="0">
              <a:latin typeface="Meiryo UI"/>
              <a:cs typeface="Meiryo UI"/>
            </a:endParaRPr>
          </a:p>
          <a:p>
            <a:pPr marL="12700">
              <a:lnSpc>
                <a:spcPct val="100000"/>
              </a:lnSpc>
              <a:spcBef>
                <a:spcPts val="890"/>
              </a:spcBef>
            </a:pPr>
            <a:r>
              <a:rPr sz="1200" spc="-5" dirty="0">
                <a:latin typeface="Meiryo UI"/>
                <a:cs typeface="Meiryo UI"/>
              </a:rPr>
              <a:t>2013</a:t>
            </a:r>
            <a:endParaRPr sz="1200" dirty="0">
              <a:latin typeface="Meiryo UI"/>
              <a:cs typeface="Meiryo UI"/>
            </a:endParaRPr>
          </a:p>
          <a:p>
            <a:pPr marL="12700">
              <a:lnSpc>
                <a:spcPct val="100000"/>
              </a:lnSpc>
              <a:spcBef>
                <a:spcPts val="894"/>
              </a:spcBef>
            </a:pPr>
            <a:r>
              <a:rPr sz="1200" spc="-5" dirty="0">
                <a:latin typeface="Meiryo UI"/>
                <a:cs typeface="Meiryo UI"/>
              </a:rPr>
              <a:t>2014</a:t>
            </a:r>
            <a:endParaRPr sz="1200" dirty="0">
              <a:latin typeface="Meiryo UI"/>
              <a:cs typeface="Meiryo UI"/>
            </a:endParaRPr>
          </a:p>
          <a:p>
            <a:pPr marL="12700">
              <a:lnSpc>
                <a:spcPct val="100000"/>
              </a:lnSpc>
              <a:spcBef>
                <a:spcPts val="894"/>
              </a:spcBef>
            </a:pPr>
            <a:r>
              <a:rPr sz="1200" spc="-5" dirty="0">
                <a:latin typeface="Meiryo UI"/>
                <a:cs typeface="Meiryo UI"/>
              </a:rPr>
              <a:t>2015</a:t>
            </a:r>
            <a:endParaRPr sz="1200" dirty="0">
              <a:latin typeface="Meiryo UI"/>
              <a:cs typeface="Meiryo UI"/>
            </a:endParaRPr>
          </a:p>
          <a:p>
            <a:pPr marL="12700">
              <a:lnSpc>
                <a:spcPct val="100000"/>
              </a:lnSpc>
              <a:spcBef>
                <a:spcPts val="890"/>
              </a:spcBef>
            </a:pPr>
            <a:r>
              <a:rPr sz="1200" spc="-5" dirty="0">
                <a:latin typeface="Meiryo UI"/>
                <a:cs typeface="Meiryo UI"/>
              </a:rPr>
              <a:t>2016</a:t>
            </a:r>
            <a:endParaRPr sz="1200" dirty="0">
              <a:latin typeface="Meiryo UI"/>
              <a:cs typeface="Meiryo UI"/>
            </a:endParaRPr>
          </a:p>
        </p:txBody>
      </p:sp>
      <p:sp>
        <p:nvSpPr>
          <p:cNvPr id="99" name="object 99"/>
          <p:cNvSpPr/>
          <p:nvPr/>
        </p:nvSpPr>
        <p:spPr>
          <a:xfrm>
            <a:off x="684276" y="5245608"/>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0" name="object 100"/>
          <p:cNvSpPr/>
          <p:nvPr/>
        </p:nvSpPr>
        <p:spPr>
          <a:xfrm>
            <a:off x="684276" y="4905755"/>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1" name="object 101"/>
          <p:cNvSpPr/>
          <p:nvPr/>
        </p:nvSpPr>
        <p:spPr>
          <a:xfrm>
            <a:off x="684276" y="4565903"/>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2" name="object 102"/>
          <p:cNvSpPr/>
          <p:nvPr/>
        </p:nvSpPr>
        <p:spPr>
          <a:xfrm>
            <a:off x="684276" y="4226052"/>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3" name="object 103"/>
          <p:cNvSpPr/>
          <p:nvPr/>
        </p:nvSpPr>
        <p:spPr>
          <a:xfrm>
            <a:off x="684276" y="3886200"/>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4" name="object 104"/>
          <p:cNvSpPr/>
          <p:nvPr/>
        </p:nvSpPr>
        <p:spPr>
          <a:xfrm>
            <a:off x="684276" y="3546347"/>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5" name="object 105"/>
          <p:cNvSpPr/>
          <p:nvPr/>
        </p:nvSpPr>
        <p:spPr>
          <a:xfrm>
            <a:off x="684276" y="3206495"/>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6" name="object 106"/>
          <p:cNvSpPr/>
          <p:nvPr/>
        </p:nvSpPr>
        <p:spPr>
          <a:xfrm>
            <a:off x="684276" y="5585459"/>
            <a:ext cx="3749040" cy="0"/>
          </a:xfrm>
          <a:custGeom>
            <a:avLst/>
            <a:gdLst/>
            <a:ahLst/>
            <a:cxnLst/>
            <a:rect l="l" t="t" r="r" b="b"/>
            <a:pathLst>
              <a:path w="3749040">
                <a:moveTo>
                  <a:pt x="0" y="0"/>
                </a:moveTo>
                <a:lnTo>
                  <a:pt x="3749040" y="0"/>
                </a:lnTo>
              </a:path>
            </a:pathLst>
          </a:custGeom>
          <a:ln w="9144">
            <a:solidFill>
              <a:srgbClr val="DADADA"/>
            </a:solidFill>
          </a:ln>
        </p:spPr>
        <p:txBody>
          <a:bodyPr wrap="square" lIns="0" tIns="0" rIns="0" bIns="0" rtlCol="0"/>
          <a:lstStyle/>
          <a:p>
            <a:endParaRPr/>
          </a:p>
        </p:txBody>
      </p:sp>
      <p:sp>
        <p:nvSpPr>
          <p:cNvPr id="107" name="object 107"/>
          <p:cNvSpPr/>
          <p:nvPr/>
        </p:nvSpPr>
        <p:spPr>
          <a:xfrm>
            <a:off x="794766" y="4688585"/>
            <a:ext cx="3528060" cy="715010"/>
          </a:xfrm>
          <a:custGeom>
            <a:avLst/>
            <a:gdLst/>
            <a:ahLst/>
            <a:cxnLst/>
            <a:rect l="l" t="t" r="r" b="b"/>
            <a:pathLst>
              <a:path w="3528060" h="715010">
                <a:moveTo>
                  <a:pt x="0" y="568451"/>
                </a:moveTo>
                <a:lnTo>
                  <a:pt x="219456" y="693419"/>
                </a:lnTo>
                <a:lnTo>
                  <a:pt x="440436" y="661415"/>
                </a:lnTo>
                <a:lnTo>
                  <a:pt x="661416" y="708659"/>
                </a:lnTo>
                <a:lnTo>
                  <a:pt x="882396" y="586739"/>
                </a:lnTo>
                <a:lnTo>
                  <a:pt x="1101852" y="565403"/>
                </a:lnTo>
                <a:lnTo>
                  <a:pt x="1322832" y="470915"/>
                </a:lnTo>
                <a:lnTo>
                  <a:pt x="1543812" y="565403"/>
                </a:lnTo>
                <a:lnTo>
                  <a:pt x="1763268" y="676655"/>
                </a:lnTo>
                <a:lnTo>
                  <a:pt x="1984248" y="714755"/>
                </a:lnTo>
                <a:lnTo>
                  <a:pt x="2205228" y="576071"/>
                </a:lnTo>
                <a:lnTo>
                  <a:pt x="2426208" y="658367"/>
                </a:lnTo>
                <a:lnTo>
                  <a:pt x="2645664" y="498347"/>
                </a:lnTo>
                <a:lnTo>
                  <a:pt x="2866644" y="396239"/>
                </a:lnTo>
                <a:lnTo>
                  <a:pt x="3087624" y="115823"/>
                </a:lnTo>
                <a:lnTo>
                  <a:pt x="3308604" y="0"/>
                </a:lnTo>
                <a:lnTo>
                  <a:pt x="3528060" y="103631"/>
                </a:lnTo>
              </a:path>
            </a:pathLst>
          </a:custGeom>
          <a:ln w="28956">
            <a:solidFill>
              <a:srgbClr val="4F81BD"/>
            </a:solidFill>
          </a:ln>
        </p:spPr>
        <p:txBody>
          <a:bodyPr wrap="square" lIns="0" tIns="0" rIns="0" bIns="0" rtlCol="0"/>
          <a:lstStyle/>
          <a:p>
            <a:endParaRPr/>
          </a:p>
        </p:txBody>
      </p:sp>
      <p:sp>
        <p:nvSpPr>
          <p:cNvPr id="108" name="object 108"/>
          <p:cNvSpPr/>
          <p:nvPr/>
        </p:nvSpPr>
        <p:spPr>
          <a:xfrm>
            <a:off x="794766" y="5071109"/>
            <a:ext cx="3528060" cy="449580"/>
          </a:xfrm>
          <a:custGeom>
            <a:avLst/>
            <a:gdLst/>
            <a:ahLst/>
            <a:cxnLst/>
            <a:rect l="l" t="t" r="r" b="b"/>
            <a:pathLst>
              <a:path w="3528060" h="449579">
                <a:moveTo>
                  <a:pt x="0" y="379475"/>
                </a:moveTo>
                <a:lnTo>
                  <a:pt x="219456" y="405383"/>
                </a:lnTo>
                <a:lnTo>
                  <a:pt x="440436" y="416052"/>
                </a:lnTo>
                <a:lnTo>
                  <a:pt x="661416" y="432816"/>
                </a:lnTo>
                <a:lnTo>
                  <a:pt x="882396" y="432816"/>
                </a:lnTo>
                <a:lnTo>
                  <a:pt x="1101852" y="371855"/>
                </a:lnTo>
                <a:lnTo>
                  <a:pt x="1322832" y="352043"/>
                </a:lnTo>
                <a:lnTo>
                  <a:pt x="1543812" y="242315"/>
                </a:lnTo>
                <a:lnTo>
                  <a:pt x="1763268" y="234695"/>
                </a:lnTo>
                <a:lnTo>
                  <a:pt x="1984248" y="432816"/>
                </a:lnTo>
                <a:lnTo>
                  <a:pt x="2205228" y="449579"/>
                </a:lnTo>
                <a:lnTo>
                  <a:pt x="2426208" y="355091"/>
                </a:lnTo>
                <a:lnTo>
                  <a:pt x="2645664" y="301751"/>
                </a:lnTo>
                <a:lnTo>
                  <a:pt x="2866644" y="266699"/>
                </a:lnTo>
                <a:lnTo>
                  <a:pt x="3087624" y="134111"/>
                </a:lnTo>
                <a:lnTo>
                  <a:pt x="3308604" y="38099"/>
                </a:lnTo>
                <a:lnTo>
                  <a:pt x="3528060" y="0"/>
                </a:lnTo>
              </a:path>
            </a:pathLst>
          </a:custGeom>
          <a:ln w="28955">
            <a:solidFill>
              <a:srgbClr val="C0504D"/>
            </a:solidFill>
          </a:ln>
        </p:spPr>
        <p:txBody>
          <a:bodyPr wrap="square" lIns="0" tIns="0" rIns="0" bIns="0" rtlCol="0"/>
          <a:lstStyle/>
          <a:p>
            <a:endParaRPr/>
          </a:p>
        </p:txBody>
      </p:sp>
      <p:sp>
        <p:nvSpPr>
          <p:cNvPr id="109" name="object 109"/>
          <p:cNvSpPr/>
          <p:nvPr/>
        </p:nvSpPr>
        <p:spPr>
          <a:xfrm>
            <a:off x="794766" y="3391661"/>
            <a:ext cx="3528060" cy="1609725"/>
          </a:xfrm>
          <a:custGeom>
            <a:avLst/>
            <a:gdLst/>
            <a:ahLst/>
            <a:cxnLst/>
            <a:rect l="l" t="t" r="r" b="b"/>
            <a:pathLst>
              <a:path w="3528060" h="1609725">
                <a:moveTo>
                  <a:pt x="0" y="1048512"/>
                </a:moveTo>
                <a:lnTo>
                  <a:pt x="219456" y="1266444"/>
                </a:lnTo>
                <a:lnTo>
                  <a:pt x="440436" y="1380744"/>
                </a:lnTo>
                <a:lnTo>
                  <a:pt x="661416" y="1441704"/>
                </a:lnTo>
                <a:lnTo>
                  <a:pt x="882396" y="1173480"/>
                </a:lnTo>
                <a:lnTo>
                  <a:pt x="1101852" y="1106424"/>
                </a:lnTo>
                <a:lnTo>
                  <a:pt x="1322832" y="1107948"/>
                </a:lnTo>
                <a:lnTo>
                  <a:pt x="1543812" y="783336"/>
                </a:lnTo>
                <a:lnTo>
                  <a:pt x="1763268" y="1063752"/>
                </a:lnTo>
                <a:lnTo>
                  <a:pt x="1984248" y="1609344"/>
                </a:lnTo>
                <a:lnTo>
                  <a:pt x="2205228" y="1584960"/>
                </a:lnTo>
                <a:lnTo>
                  <a:pt x="2426208" y="1336548"/>
                </a:lnTo>
                <a:lnTo>
                  <a:pt x="2645664" y="1126236"/>
                </a:lnTo>
                <a:lnTo>
                  <a:pt x="2866644" y="595884"/>
                </a:lnTo>
                <a:lnTo>
                  <a:pt x="3087624" y="595884"/>
                </a:lnTo>
                <a:lnTo>
                  <a:pt x="3308604" y="173736"/>
                </a:lnTo>
                <a:lnTo>
                  <a:pt x="3528060" y="0"/>
                </a:lnTo>
              </a:path>
            </a:pathLst>
          </a:custGeom>
          <a:ln w="28956">
            <a:solidFill>
              <a:srgbClr val="9BBB59"/>
            </a:solidFill>
          </a:ln>
        </p:spPr>
        <p:txBody>
          <a:bodyPr wrap="square" lIns="0" tIns="0" rIns="0" bIns="0" rtlCol="0"/>
          <a:lstStyle/>
          <a:p>
            <a:endParaRPr/>
          </a:p>
        </p:txBody>
      </p:sp>
      <p:sp>
        <p:nvSpPr>
          <p:cNvPr id="110" name="object 110"/>
          <p:cNvSpPr txBox="1"/>
          <p:nvPr/>
        </p:nvSpPr>
        <p:spPr>
          <a:xfrm>
            <a:off x="375964" y="5444620"/>
            <a:ext cx="1162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95958"/>
                </a:solidFill>
                <a:latin typeface="Calibri"/>
                <a:cs typeface="Calibri"/>
              </a:rPr>
              <a:t>0</a:t>
            </a:r>
            <a:endParaRPr sz="1400">
              <a:latin typeface="Calibri"/>
              <a:cs typeface="Calibri"/>
            </a:endParaRPr>
          </a:p>
        </p:txBody>
      </p:sp>
      <p:sp>
        <p:nvSpPr>
          <p:cNvPr id="111" name="object 111"/>
          <p:cNvSpPr txBox="1"/>
          <p:nvPr/>
        </p:nvSpPr>
        <p:spPr>
          <a:xfrm>
            <a:off x="285918" y="5104944"/>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95958"/>
                </a:solidFill>
                <a:latin typeface="Calibri"/>
                <a:cs typeface="Calibri"/>
              </a:rPr>
              <a:t>10</a:t>
            </a:r>
            <a:endParaRPr sz="1400">
              <a:latin typeface="Calibri"/>
              <a:cs typeface="Calibri"/>
            </a:endParaRPr>
          </a:p>
        </p:txBody>
      </p:sp>
      <p:sp>
        <p:nvSpPr>
          <p:cNvPr id="112" name="object 112"/>
          <p:cNvSpPr txBox="1"/>
          <p:nvPr/>
        </p:nvSpPr>
        <p:spPr>
          <a:xfrm>
            <a:off x="285918" y="4765267"/>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95958"/>
                </a:solidFill>
                <a:latin typeface="Calibri"/>
                <a:cs typeface="Calibri"/>
              </a:rPr>
              <a:t>20</a:t>
            </a:r>
            <a:endParaRPr sz="1400">
              <a:latin typeface="Calibri"/>
              <a:cs typeface="Calibri"/>
            </a:endParaRPr>
          </a:p>
        </p:txBody>
      </p:sp>
      <p:sp>
        <p:nvSpPr>
          <p:cNvPr id="113" name="object 113"/>
          <p:cNvSpPr txBox="1"/>
          <p:nvPr/>
        </p:nvSpPr>
        <p:spPr>
          <a:xfrm>
            <a:off x="285918" y="4425590"/>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95958"/>
                </a:solidFill>
                <a:latin typeface="Calibri"/>
                <a:cs typeface="Calibri"/>
              </a:rPr>
              <a:t>30</a:t>
            </a:r>
            <a:endParaRPr sz="1400">
              <a:latin typeface="Calibri"/>
              <a:cs typeface="Calibri"/>
            </a:endParaRPr>
          </a:p>
        </p:txBody>
      </p:sp>
      <p:sp>
        <p:nvSpPr>
          <p:cNvPr id="114" name="object 114"/>
          <p:cNvSpPr txBox="1"/>
          <p:nvPr/>
        </p:nvSpPr>
        <p:spPr>
          <a:xfrm>
            <a:off x="285918" y="408591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95958"/>
                </a:solidFill>
                <a:latin typeface="Calibri"/>
                <a:cs typeface="Calibri"/>
              </a:rPr>
              <a:t>40</a:t>
            </a:r>
            <a:endParaRPr sz="1400">
              <a:latin typeface="Calibri"/>
              <a:cs typeface="Calibri"/>
            </a:endParaRPr>
          </a:p>
        </p:txBody>
      </p:sp>
      <p:sp>
        <p:nvSpPr>
          <p:cNvPr id="115" name="object 115"/>
          <p:cNvSpPr txBox="1"/>
          <p:nvPr/>
        </p:nvSpPr>
        <p:spPr>
          <a:xfrm>
            <a:off x="285918" y="3746237"/>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95958"/>
                </a:solidFill>
                <a:latin typeface="Calibri"/>
                <a:cs typeface="Calibri"/>
              </a:rPr>
              <a:t>50</a:t>
            </a:r>
            <a:endParaRPr sz="1400">
              <a:latin typeface="Calibri"/>
              <a:cs typeface="Calibri"/>
            </a:endParaRPr>
          </a:p>
        </p:txBody>
      </p:sp>
      <p:sp>
        <p:nvSpPr>
          <p:cNvPr id="116" name="object 116"/>
          <p:cNvSpPr txBox="1"/>
          <p:nvPr/>
        </p:nvSpPr>
        <p:spPr>
          <a:xfrm>
            <a:off x="285918" y="3406560"/>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595958"/>
                </a:solidFill>
                <a:latin typeface="Calibri"/>
                <a:cs typeface="Calibri"/>
              </a:rPr>
              <a:t>60</a:t>
            </a:r>
            <a:endParaRPr sz="1400">
              <a:latin typeface="Calibri"/>
              <a:cs typeface="Calibri"/>
            </a:endParaRPr>
          </a:p>
        </p:txBody>
      </p:sp>
      <p:sp>
        <p:nvSpPr>
          <p:cNvPr id="117" name="object 117"/>
          <p:cNvSpPr txBox="1"/>
          <p:nvPr/>
        </p:nvSpPr>
        <p:spPr>
          <a:xfrm>
            <a:off x="285918" y="3066883"/>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595958"/>
                </a:solidFill>
                <a:latin typeface="Calibri"/>
                <a:cs typeface="Calibri"/>
              </a:rPr>
              <a:t>70</a:t>
            </a:r>
            <a:endParaRPr sz="1400">
              <a:latin typeface="Calibri"/>
              <a:cs typeface="Calibri"/>
            </a:endParaRPr>
          </a:p>
        </p:txBody>
      </p:sp>
      <p:sp>
        <p:nvSpPr>
          <p:cNvPr id="118" name="object 118"/>
          <p:cNvSpPr txBox="1"/>
          <p:nvPr/>
        </p:nvSpPr>
        <p:spPr>
          <a:xfrm>
            <a:off x="708416" y="5685381"/>
            <a:ext cx="3733165" cy="385445"/>
          </a:xfrm>
          <a:prstGeom prst="rect">
            <a:avLst/>
          </a:prstGeom>
        </p:spPr>
        <p:txBody>
          <a:bodyPr vert="vert270" wrap="square" lIns="0" tIns="0" rIns="0" bIns="0" rtlCol="0">
            <a:spAutoFit/>
          </a:bodyPr>
          <a:lstStyle/>
          <a:p>
            <a:pPr marL="12700">
              <a:lnSpc>
                <a:spcPts val="1435"/>
              </a:lnSpc>
            </a:pPr>
            <a:r>
              <a:rPr sz="1400" spc="-5" dirty="0">
                <a:solidFill>
                  <a:srgbClr val="595958"/>
                </a:solidFill>
                <a:latin typeface="Calibri"/>
                <a:cs typeface="Calibri"/>
              </a:rPr>
              <a:t>2000</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01</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02</a:t>
            </a:r>
            <a:endParaRPr sz="1400">
              <a:latin typeface="Calibri"/>
              <a:cs typeface="Calibri"/>
            </a:endParaRPr>
          </a:p>
          <a:p>
            <a:pPr marL="192405">
              <a:lnSpc>
                <a:spcPct val="100000"/>
              </a:lnSpc>
              <a:spcBef>
                <a:spcPts val="60"/>
              </a:spcBef>
            </a:pPr>
            <a:r>
              <a:rPr sz="1400" spc="-5" dirty="0">
                <a:solidFill>
                  <a:srgbClr val="595958"/>
                </a:solidFill>
                <a:latin typeface="Calibri"/>
                <a:cs typeface="Calibri"/>
              </a:rPr>
              <a:t>03</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04</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05</a:t>
            </a:r>
            <a:endParaRPr sz="1400">
              <a:latin typeface="Calibri"/>
              <a:cs typeface="Calibri"/>
            </a:endParaRPr>
          </a:p>
          <a:p>
            <a:pPr marL="192405">
              <a:lnSpc>
                <a:spcPct val="100000"/>
              </a:lnSpc>
              <a:spcBef>
                <a:spcPts val="60"/>
              </a:spcBef>
            </a:pPr>
            <a:r>
              <a:rPr sz="1400" spc="-5" dirty="0">
                <a:solidFill>
                  <a:srgbClr val="595958"/>
                </a:solidFill>
                <a:latin typeface="Calibri"/>
                <a:cs typeface="Calibri"/>
              </a:rPr>
              <a:t>06</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07</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08</a:t>
            </a:r>
            <a:endParaRPr sz="1400">
              <a:latin typeface="Calibri"/>
              <a:cs typeface="Calibri"/>
            </a:endParaRPr>
          </a:p>
          <a:p>
            <a:pPr marL="192405">
              <a:lnSpc>
                <a:spcPct val="100000"/>
              </a:lnSpc>
              <a:spcBef>
                <a:spcPts val="60"/>
              </a:spcBef>
            </a:pPr>
            <a:r>
              <a:rPr sz="1400" spc="-5" dirty="0">
                <a:solidFill>
                  <a:srgbClr val="595958"/>
                </a:solidFill>
                <a:latin typeface="Calibri"/>
                <a:cs typeface="Calibri"/>
              </a:rPr>
              <a:t>09</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10</a:t>
            </a:r>
            <a:endParaRPr sz="1400">
              <a:latin typeface="Calibri"/>
              <a:cs typeface="Calibri"/>
            </a:endParaRPr>
          </a:p>
          <a:p>
            <a:pPr marL="192405">
              <a:lnSpc>
                <a:spcPct val="100000"/>
              </a:lnSpc>
              <a:spcBef>
                <a:spcPts val="60"/>
              </a:spcBef>
            </a:pPr>
            <a:r>
              <a:rPr sz="1400" spc="-5" dirty="0">
                <a:solidFill>
                  <a:srgbClr val="595958"/>
                </a:solidFill>
                <a:latin typeface="Calibri"/>
                <a:cs typeface="Calibri"/>
              </a:rPr>
              <a:t>11</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12</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13</a:t>
            </a:r>
            <a:endParaRPr sz="1400">
              <a:latin typeface="Calibri"/>
              <a:cs typeface="Calibri"/>
            </a:endParaRPr>
          </a:p>
          <a:p>
            <a:pPr marL="192405">
              <a:lnSpc>
                <a:spcPct val="100000"/>
              </a:lnSpc>
              <a:spcBef>
                <a:spcPts val="60"/>
              </a:spcBef>
            </a:pPr>
            <a:r>
              <a:rPr sz="1400" spc="-5" dirty="0">
                <a:solidFill>
                  <a:srgbClr val="595958"/>
                </a:solidFill>
                <a:latin typeface="Calibri"/>
                <a:cs typeface="Calibri"/>
              </a:rPr>
              <a:t>14</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15</a:t>
            </a:r>
            <a:endParaRPr sz="1400">
              <a:latin typeface="Calibri"/>
              <a:cs typeface="Calibri"/>
            </a:endParaRPr>
          </a:p>
          <a:p>
            <a:pPr marL="192405">
              <a:lnSpc>
                <a:spcPct val="100000"/>
              </a:lnSpc>
              <a:spcBef>
                <a:spcPts val="55"/>
              </a:spcBef>
            </a:pPr>
            <a:r>
              <a:rPr sz="1400" spc="-5" dirty="0">
                <a:solidFill>
                  <a:srgbClr val="595958"/>
                </a:solidFill>
                <a:latin typeface="Calibri"/>
                <a:cs typeface="Calibri"/>
              </a:rPr>
              <a:t>16</a:t>
            </a:r>
            <a:endParaRPr sz="1400">
              <a:latin typeface="Calibri"/>
              <a:cs typeface="Calibri"/>
            </a:endParaRPr>
          </a:p>
        </p:txBody>
      </p:sp>
      <p:sp>
        <p:nvSpPr>
          <p:cNvPr id="119" name="object 119"/>
          <p:cNvSpPr/>
          <p:nvPr/>
        </p:nvSpPr>
        <p:spPr>
          <a:xfrm>
            <a:off x="995933" y="6267450"/>
            <a:ext cx="243840" cy="0"/>
          </a:xfrm>
          <a:custGeom>
            <a:avLst/>
            <a:gdLst/>
            <a:ahLst/>
            <a:cxnLst/>
            <a:rect l="l" t="t" r="r" b="b"/>
            <a:pathLst>
              <a:path w="243840">
                <a:moveTo>
                  <a:pt x="0" y="0"/>
                </a:moveTo>
                <a:lnTo>
                  <a:pt x="243840" y="0"/>
                </a:lnTo>
              </a:path>
            </a:pathLst>
          </a:custGeom>
          <a:ln w="28956">
            <a:solidFill>
              <a:srgbClr val="4F81BD"/>
            </a:solidFill>
          </a:ln>
        </p:spPr>
        <p:txBody>
          <a:bodyPr wrap="square" lIns="0" tIns="0" rIns="0" bIns="0" rtlCol="0"/>
          <a:lstStyle/>
          <a:p>
            <a:endParaRPr/>
          </a:p>
        </p:txBody>
      </p:sp>
      <p:sp>
        <p:nvSpPr>
          <p:cNvPr id="120" name="object 120"/>
          <p:cNvSpPr/>
          <p:nvPr/>
        </p:nvSpPr>
        <p:spPr>
          <a:xfrm>
            <a:off x="1863089" y="6267450"/>
            <a:ext cx="243840" cy="0"/>
          </a:xfrm>
          <a:custGeom>
            <a:avLst/>
            <a:gdLst/>
            <a:ahLst/>
            <a:cxnLst/>
            <a:rect l="l" t="t" r="r" b="b"/>
            <a:pathLst>
              <a:path w="243839">
                <a:moveTo>
                  <a:pt x="0" y="0"/>
                </a:moveTo>
                <a:lnTo>
                  <a:pt x="243840" y="0"/>
                </a:lnTo>
              </a:path>
            </a:pathLst>
          </a:custGeom>
          <a:ln w="28956">
            <a:solidFill>
              <a:srgbClr val="C0504D"/>
            </a:solidFill>
          </a:ln>
        </p:spPr>
        <p:txBody>
          <a:bodyPr wrap="square" lIns="0" tIns="0" rIns="0" bIns="0" rtlCol="0"/>
          <a:lstStyle/>
          <a:p>
            <a:endParaRPr/>
          </a:p>
        </p:txBody>
      </p:sp>
      <p:sp>
        <p:nvSpPr>
          <p:cNvPr id="121" name="object 121"/>
          <p:cNvSpPr/>
          <p:nvPr/>
        </p:nvSpPr>
        <p:spPr>
          <a:xfrm>
            <a:off x="2910077" y="6267450"/>
            <a:ext cx="243840" cy="0"/>
          </a:xfrm>
          <a:custGeom>
            <a:avLst/>
            <a:gdLst/>
            <a:ahLst/>
            <a:cxnLst/>
            <a:rect l="l" t="t" r="r" b="b"/>
            <a:pathLst>
              <a:path w="243839">
                <a:moveTo>
                  <a:pt x="0" y="0"/>
                </a:moveTo>
                <a:lnTo>
                  <a:pt x="243840" y="0"/>
                </a:lnTo>
              </a:path>
            </a:pathLst>
          </a:custGeom>
          <a:ln w="28956">
            <a:solidFill>
              <a:srgbClr val="9BBB59"/>
            </a:solidFill>
          </a:ln>
        </p:spPr>
        <p:txBody>
          <a:bodyPr wrap="square" lIns="0" tIns="0" rIns="0" bIns="0" rtlCol="0"/>
          <a:lstStyle/>
          <a:p>
            <a:endParaRPr/>
          </a:p>
        </p:txBody>
      </p:sp>
      <p:sp>
        <p:nvSpPr>
          <p:cNvPr id="122" name="object 122"/>
          <p:cNvSpPr txBox="1"/>
          <p:nvPr/>
        </p:nvSpPr>
        <p:spPr>
          <a:xfrm>
            <a:off x="544206" y="6130242"/>
            <a:ext cx="3361054" cy="751840"/>
          </a:xfrm>
          <a:prstGeom prst="rect">
            <a:avLst/>
          </a:prstGeom>
        </p:spPr>
        <p:txBody>
          <a:bodyPr vert="horz" wrap="square" lIns="0" tIns="12700" rIns="0" bIns="0" rtlCol="0">
            <a:spAutoFit/>
          </a:bodyPr>
          <a:lstStyle/>
          <a:p>
            <a:pPr marL="720725">
              <a:lnSpc>
                <a:spcPct val="100000"/>
              </a:lnSpc>
              <a:spcBef>
                <a:spcPts val="100"/>
              </a:spcBef>
              <a:tabLst>
                <a:tab pos="1588770" algn="l"/>
                <a:tab pos="2634615" algn="l"/>
              </a:tabLst>
            </a:pPr>
            <a:r>
              <a:rPr sz="1400" dirty="0">
                <a:solidFill>
                  <a:srgbClr val="595958"/>
                </a:solidFill>
                <a:latin typeface="ＭＳ Ｐゴシック"/>
                <a:cs typeface="ＭＳ Ｐゴシック"/>
              </a:rPr>
              <a:t>大企業	中堅企業	中小企業</a:t>
            </a:r>
            <a:endParaRPr sz="1400">
              <a:latin typeface="ＭＳ Ｐゴシック"/>
              <a:cs typeface="ＭＳ Ｐゴシック"/>
            </a:endParaRPr>
          </a:p>
          <a:p>
            <a:pPr marL="316865">
              <a:lnSpc>
                <a:spcPct val="100000"/>
              </a:lnSpc>
              <a:spcBef>
                <a:spcPts val="1155"/>
              </a:spcBef>
            </a:pPr>
            <a:r>
              <a:rPr sz="1200" dirty="0">
                <a:latin typeface="メイリオ"/>
                <a:cs typeface="メイリオ"/>
              </a:rPr>
              <a:t>※各年度の数値は、</a:t>
            </a:r>
            <a:r>
              <a:rPr sz="1200" spc="-5" dirty="0">
                <a:latin typeface="メイリオ"/>
                <a:cs typeface="メイリオ"/>
              </a:rPr>
              <a:t>6</a:t>
            </a:r>
            <a:r>
              <a:rPr sz="1200" dirty="0">
                <a:latin typeface="メイリオ"/>
                <a:cs typeface="メイリオ"/>
              </a:rPr>
              <a:t>月末時点のもの。</a:t>
            </a:r>
            <a:endParaRPr sz="1200">
              <a:latin typeface="メイリオ"/>
              <a:cs typeface="メイリオ"/>
            </a:endParaRPr>
          </a:p>
          <a:p>
            <a:pPr marL="12700">
              <a:lnSpc>
                <a:spcPct val="100000"/>
              </a:lnSpc>
            </a:pPr>
            <a:r>
              <a:rPr sz="1200" dirty="0">
                <a:latin typeface="メイリオ"/>
                <a:cs typeface="メイリオ"/>
              </a:rPr>
              <a:t>（資料）厚生労働省「雇用動向調査」</a:t>
            </a:r>
            <a:endParaRPr sz="1200">
              <a:latin typeface="メイリオ"/>
              <a:cs typeface="メイリオ"/>
            </a:endParaRPr>
          </a:p>
        </p:txBody>
      </p:sp>
      <p:sp>
        <p:nvSpPr>
          <p:cNvPr id="123" name="object 123"/>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5</a:t>
            </a:r>
            <a:endParaRPr sz="1400">
              <a:latin typeface="メイリオ"/>
              <a:cs typeface="メイリオ"/>
            </a:endParaRPr>
          </a:p>
        </p:txBody>
      </p:sp>
      <p:sp>
        <p:nvSpPr>
          <p:cNvPr id="124" name="object 124"/>
          <p:cNvSpPr/>
          <p:nvPr/>
        </p:nvSpPr>
        <p:spPr>
          <a:xfrm>
            <a:off x="3690596" y="3190267"/>
            <a:ext cx="384175" cy="501015"/>
          </a:xfrm>
          <a:custGeom>
            <a:avLst/>
            <a:gdLst/>
            <a:ahLst/>
            <a:cxnLst/>
            <a:rect l="l" t="t" r="r" b="b"/>
            <a:pathLst>
              <a:path w="384175" h="501014">
                <a:moveTo>
                  <a:pt x="362927" y="0"/>
                </a:moveTo>
                <a:lnTo>
                  <a:pt x="248920" y="20954"/>
                </a:lnTo>
                <a:lnTo>
                  <a:pt x="282663" y="44221"/>
                </a:lnTo>
                <a:lnTo>
                  <a:pt x="0" y="454202"/>
                </a:lnTo>
                <a:lnTo>
                  <a:pt x="67475" y="500722"/>
                </a:lnTo>
                <a:lnTo>
                  <a:pt x="350139" y="90741"/>
                </a:lnTo>
                <a:lnTo>
                  <a:pt x="379606" y="90741"/>
                </a:lnTo>
                <a:lnTo>
                  <a:pt x="362927" y="0"/>
                </a:lnTo>
                <a:close/>
              </a:path>
              <a:path w="384175" h="501014">
                <a:moveTo>
                  <a:pt x="379606" y="90741"/>
                </a:moveTo>
                <a:lnTo>
                  <a:pt x="350139" y="90741"/>
                </a:lnTo>
                <a:lnTo>
                  <a:pt x="383882" y="114007"/>
                </a:lnTo>
                <a:lnTo>
                  <a:pt x="379606" y="90741"/>
                </a:lnTo>
                <a:close/>
              </a:path>
            </a:pathLst>
          </a:custGeom>
          <a:solidFill>
            <a:srgbClr val="FF0000"/>
          </a:solidFill>
        </p:spPr>
        <p:txBody>
          <a:bodyPr wrap="square" lIns="0" tIns="0" rIns="0" bIns="0" rtlCol="0"/>
          <a:lstStyle/>
          <a:p>
            <a:endParaRPr/>
          </a:p>
        </p:txBody>
      </p:sp>
      <p:sp>
        <p:nvSpPr>
          <p:cNvPr id="125" name="object 125"/>
          <p:cNvSpPr txBox="1">
            <a:spLocks noGrp="1"/>
          </p:cNvSpPr>
          <p:nvPr>
            <p:ph type="title"/>
          </p:nvPr>
        </p:nvSpPr>
        <p:spPr>
          <a:xfrm>
            <a:off x="63187" y="136599"/>
            <a:ext cx="42926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人手不足」その１</a:t>
            </a:r>
          </a:p>
        </p:txBody>
      </p:sp>
      <p:sp>
        <p:nvSpPr>
          <p:cNvPr id="126" name="object 126"/>
          <p:cNvSpPr txBox="1"/>
          <p:nvPr/>
        </p:nvSpPr>
        <p:spPr>
          <a:xfrm>
            <a:off x="172212" y="472440"/>
            <a:ext cx="9542145" cy="1847214"/>
          </a:xfrm>
          <a:prstGeom prst="rect">
            <a:avLst/>
          </a:prstGeom>
          <a:solidFill>
            <a:srgbClr val="99D6EC"/>
          </a:solidFill>
        </p:spPr>
        <p:txBody>
          <a:bodyPr vert="horz" wrap="square" lIns="0" tIns="73660" rIns="0" bIns="0" rtlCol="0">
            <a:spAutoFit/>
          </a:bodyPr>
          <a:lstStyle/>
          <a:p>
            <a:pPr marL="558800" indent="-342900">
              <a:lnSpc>
                <a:spcPct val="100000"/>
              </a:lnSpc>
              <a:spcBef>
                <a:spcPts val="580"/>
              </a:spcBef>
              <a:buClr>
                <a:srgbClr val="002060"/>
              </a:buClr>
              <a:buFont typeface="Wingdings"/>
              <a:buChar char=""/>
              <a:tabLst>
                <a:tab pos="558800" algn="l"/>
                <a:tab pos="559435" algn="l"/>
              </a:tabLst>
            </a:pPr>
            <a:r>
              <a:rPr sz="1800" spc="-5" dirty="0">
                <a:latin typeface="メイリオ"/>
                <a:cs typeface="メイリオ"/>
              </a:rPr>
              <a:t>1995</a:t>
            </a:r>
            <a:r>
              <a:rPr sz="1800" dirty="0">
                <a:latin typeface="メイリオ"/>
                <a:cs typeface="メイリオ"/>
              </a:rPr>
              <a:t>年をピークに生産年齢人口は減少の一途。</a:t>
            </a:r>
          </a:p>
          <a:p>
            <a:pPr marL="558800" marR="287655" indent="-342900">
              <a:lnSpc>
                <a:spcPct val="100000"/>
              </a:lnSpc>
              <a:spcBef>
                <a:spcPts val="1200"/>
              </a:spcBef>
              <a:buClr>
                <a:srgbClr val="002060"/>
              </a:buClr>
              <a:buFont typeface="Wingdings"/>
              <a:buChar char=""/>
              <a:tabLst>
                <a:tab pos="558800" algn="l"/>
                <a:tab pos="559435" algn="l"/>
              </a:tabLst>
            </a:pPr>
            <a:r>
              <a:rPr sz="1800" dirty="0">
                <a:latin typeface="メイリオ"/>
                <a:cs typeface="メイリオ"/>
              </a:rPr>
              <a:t>女性や高齢者の就業率は上昇しているものの、特に</a:t>
            </a:r>
            <a:r>
              <a:rPr sz="1800" b="1" u="sng" dirty="0">
                <a:solidFill>
                  <a:srgbClr val="FF0000"/>
                </a:solidFill>
                <a:uFill>
                  <a:solidFill>
                    <a:srgbClr val="FF0000"/>
                  </a:solidFill>
                </a:uFill>
                <a:latin typeface="メイリオ"/>
                <a:cs typeface="メイリオ"/>
              </a:rPr>
              <a:t>中小企業は過去最高水準の人手不 足に直面</a:t>
            </a:r>
            <a:r>
              <a:rPr sz="1800" dirty="0">
                <a:latin typeface="メイリオ"/>
                <a:cs typeface="メイリオ"/>
              </a:rPr>
              <a:t>しており、</a:t>
            </a:r>
            <a:r>
              <a:rPr sz="1800" spc="-5" dirty="0">
                <a:latin typeface="メイリオ"/>
                <a:cs typeface="メイリオ"/>
              </a:rPr>
              <a:t>60</a:t>
            </a:r>
            <a:r>
              <a:rPr sz="1800" dirty="0">
                <a:latin typeface="メイリオ"/>
                <a:cs typeface="メイリオ"/>
              </a:rPr>
              <a:t>万人超の人手不足が発生、更に拡大。</a:t>
            </a:r>
          </a:p>
          <a:p>
            <a:pPr marL="558800" marR="287655" indent="-342900">
              <a:lnSpc>
                <a:spcPct val="100000"/>
              </a:lnSpc>
              <a:spcBef>
                <a:spcPts val="1200"/>
              </a:spcBef>
              <a:buClr>
                <a:srgbClr val="002060"/>
              </a:buClr>
              <a:buFont typeface="Wingdings"/>
              <a:buChar char=""/>
              <a:tabLst>
                <a:tab pos="558800" algn="l"/>
                <a:tab pos="559435" algn="l"/>
              </a:tabLst>
            </a:pPr>
            <a:r>
              <a:rPr sz="1800" dirty="0">
                <a:latin typeface="メイリオ"/>
                <a:cs typeface="メイリオ"/>
              </a:rPr>
              <a:t>人手不足の中にあっては生産性向上が急務であるが、</a:t>
            </a:r>
            <a:r>
              <a:rPr sz="1800" b="1" u="sng" dirty="0">
                <a:solidFill>
                  <a:srgbClr val="FF0000"/>
                </a:solidFill>
                <a:uFill>
                  <a:solidFill>
                    <a:srgbClr val="FF0000"/>
                  </a:solidFill>
                </a:uFill>
                <a:latin typeface="メイリオ"/>
                <a:cs typeface="メイリオ"/>
              </a:rPr>
              <a:t>中小企業の生産性は、大企業と 比較して低く、改善もしていない</a:t>
            </a:r>
            <a:r>
              <a:rPr sz="1800" dirty="0">
                <a:latin typeface="メイリオ"/>
                <a:cs typeface="メイリオ"/>
              </a:rPr>
              <a:t>。</a:t>
            </a:r>
          </a:p>
        </p:txBody>
      </p:sp>
      <p:sp>
        <p:nvSpPr>
          <p:cNvPr id="127" name="object 127"/>
          <p:cNvSpPr txBox="1"/>
          <p:nvPr/>
        </p:nvSpPr>
        <p:spPr>
          <a:xfrm>
            <a:off x="152400" y="2438400"/>
            <a:ext cx="4190761" cy="608965"/>
          </a:xfrm>
          <a:prstGeom prst="rect">
            <a:avLst/>
          </a:prstGeom>
          <a:noFill/>
        </p:spPr>
        <p:txBody>
          <a:bodyPr vert="horz" wrap="square" lIns="0" tIns="13335" rIns="0" bIns="0" rtlCol="0">
            <a:spAutoFit/>
          </a:bodyPr>
          <a:lstStyle/>
          <a:p>
            <a:pPr marL="202565">
              <a:lnSpc>
                <a:spcPct val="100000"/>
              </a:lnSpc>
              <a:spcBef>
                <a:spcPts val="105"/>
              </a:spcBef>
              <a:tabLst>
                <a:tab pos="908050" algn="l"/>
              </a:tabLst>
            </a:pPr>
            <a:r>
              <a:rPr sz="1600" b="1" spc="-5" dirty="0" smtClean="0">
                <a:solidFill>
                  <a:srgbClr val="FFFFFF"/>
                </a:solidFill>
                <a:latin typeface="メイリオ"/>
                <a:cs typeface="メイリオ"/>
              </a:rPr>
              <a:t>図1	</a:t>
            </a:r>
            <a:r>
              <a:rPr sz="1600" b="1" u="sng" spc="-5" dirty="0" err="1" smtClean="0">
                <a:uFill>
                  <a:solidFill>
                    <a:srgbClr val="000000"/>
                  </a:solidFill>
                </a:uFill>
                <a:latin typeface="メイリオ"/>
                <a:cs typeface="メイリオ"/>
              </a:rPr>
              <a:t>未充足求人数</a:t>
            </a:r>
            <a:r>
              <a:rPr sz="1600" b="1" u="sng" spc="-5" dirty="0" err="1">
                <a:uFill>
                  <a:solidFill>
                    <a:srgbClr val="000000"/>
                  </a:solidFill>
                </a:uFill>
                <a:latin typeface="メイリオ"/>
                <a:cs typeface="メイリオ"/>
              </a:rPr>
              <a:t>（人手不足数）の推移</a:t>
            </a:r>
            <a:endParaRPr sz="1600" dirty="0">
              <a:latin typeface="メイリオ"/>
              <a:cs typeface="メイリオ"/>
            </a:endParaRPr>
          </a:p>
          <a:p>
            <a:pPr marL="12700">
              <a:lnSpc>
                <a:spcPct val="100000"/>
              </a:lnSpc>
              <a:spcBef>
                <a:spcPts val="985"/>
              </a:spcBef>
            </a:pPr>
            <a:r>
              <a:rPr sz="1400" dirty="0">
                <a:latin typeface="メイリオ"/>
                <a:cs typeface="メイリオ"/>
              </a:rPr>
              <a:t>（万人）</a:t>
            </a:r>
          </a:p>
        </p:txBody>
      </p:sp>
      <p:sp>
        <p:nvSpPr>
          <p:cNvPr id="128" name="object 128"/>
          <p:cNvSpPr txBox="1"/>
          <p:nvPr/>
        </p:nvSpPr>
        <p:spPr>
          <a:xfrm>
            <a:off x="5561076" y="2827020"/>
            <a:ext cx="832485" cy="394970"/>
          </a:xfrm>
          <a:prstGeom prst="rect">
            <a:avLst/>
          </a:prstGeom>
          <a:ln w="12192">
            <a:solidFill>
              <a:srgbClr val="E46C0A"/>
            </a:solidFill>
          </a:ln>
        </p:spPr>
        <p:txBody>
          <a:bodyPr vert="horz" wrap="square" lIns="0" tIns="8255" rIns="0" bIns="0" rtlCol="0">
            <a:spAutoFit/>
          </a:bodyPr>
          <a:lstStyle/>
          <a:p>
            <a:pPr marL="90805" marR="312420">
              <a:lnSpc>
                <a:spcPct val="100000"/>
              </a:lnSpc>
              <a:spcBef>
                <a:spcPts val="65"/>
              </a:spcBef>
            </a:pPr>
            <a:r>
              <a:rPr sz="1100" dirty="0">
                <a:solidFill>
                  <a:srgbClr val="E46C0A"/>
                </a:solidFill>
                <a:latin typeface="メイリオ"/>
                <a:cs typeface="メイリオ"/>
              </a:rPr>
              <a:t>大企業 製造業</a:t>
            </a:r>
            <a:endParaRPr sz="1100">
              <a:latin typeface="メイリオ"/>
              <a:cs typeface="メイリオ"/>
            </a:endParaRPr>
          </a:p>
        </p:txBody>
      </p:sp>
      <p:sp>
        <p:nvSpPr>
          <p:cNvPr id="129" name="object 129"/>
          <p:cNvSpPr txBox="1"/>
          <p:nvPr/>
        </p:nvSpPr>
        <p:spPr>
          <a:xfrm>
            <a:off x="6606540" y="2810255"/>
            <a:ext cx="908685" cy="425450"/>
          </a:xfrm>
          <a:prstGeom prst="rect">
            <a:avLst/>
          </a:prstGeom>
          <a:ln w="12192">
            <a:solidFill>
              <a:srgbClr val="C0504D"/>
            </a:solidFill>
          </a:ln>
        </p:spPr>
        <p:txBody>
          <a:bodyPr vert="horz" wrap="square" lIns="0" tIns="23495" rIns="0" bIns="0" rtlCol="0">
            <a:spAutoFit/>
          </a:bodyPr>
          <a:lstStyle/>
          <a:p>
            <a:pPr marL="90805" marR="248285">
              <a:lnSpc>
                <a:spcPct val="100000"/>
              </a:lnSpc>
              <a:spcBef>
                <a:spcPts val="185"/>
              </a:spcBef>
            </a:pPr>
            <a:r>
              <a:rPr sz="1100" dirty="0">
                <a:solidFill>
                  <a:srgbClr val="C0504D"/>
                </a:solidFill>
                <a:latin typeface="メイリオ"/>
                <a:cs typeface="メイリオ"/>
              </a:rPr>
              <a:t>大企業 非製造業</a:t>
            </a:r>
            <a:endParaRPr sz="1100">
              <a:latin typeface="メイリオ"/>
              <a:cs typeface="メイリオ"/>
            </a:endParaRPr>
          </a:p>
        </p:txBody>
      </p:sp>
      <p:sp>
        <p:nvSpPr>
          <p:cNvPr id="130" name="object 130"/>
          <p:cNvSpPr txBox="1"/>
          <p:nvPr/>
        </p:nvSpPr>
        <p:spPr>
          <a:xfrm>
            <a:off x="6618731" y="4939284"/>
            <a:ext cx="908685" cy="388620"/>
          </a:xfrm>
          <a:prstGeom prst="rect">
            <a:avLst/>
          </a:prstGeom>
          <a:ln w="12192">
            <a:solidFill>
              <a:srgbClr val="77933C"/>
            </a:solidFill>
          </a:ln>
        </p:spPr>
        <p:txBody>
          <a:bodyPr vert="horz" wrap="square" lIns="0" tIns="5080" rIns="0" bIns="0" rtlCol="0">
            <a:spAutoFit/>
          </a:bodyPr>
          <a:lstStyle/>
          <a:p>
            <a:pPr marL="90805" marR="248920">
              <a:lnSpc>
                <a:spcPct val="100000"/>
              </a:lnSpc>
              <a:spcBef>
                <a:spcPts val="40"/>
              </a:spcBef>
            </a:pPr>
            <a:r>
              <a:rPr sz="1100" dirty="0">
                <a:solidFill>
                  <a:srgbClr val="77933C"/>
                </a:solidFill>
                <a:latin typeface="メイリオ"/>
                <a:cs typeface="メイリオ"/>
              </a:rPr>
              <a:t>中小企業 非製造業</a:t>
            </a:r>
            <a:endParaRPr sz="1100">
              <a:latin typeface="メイリオ"/>
              <a:cs typeface="メイリオ"/>
            </a:endParaRPr>
          </a:p>
        </p:txBody>
      </p:sp>
      <p:sp>
        <p:nvSpPr>
          <p:cNvPr id="131" name="object 131"/>
          <p:cNvSpPr txBox="1"/>
          <p:nvPr/>
        </p:nvSpPr>
        <p:spPr>
          <a:xfrm>
            <a:off x="5579364" y="4939284"/>
            <a:ext cx="901065" cy="379730"/>
          </a:xfrm>
          <a:prstGeom prst="rect">
            <a:avLst/>
          </a:prstGeom>
          <a:ln w="12192">
            <a:solidFill>
              <a:srgbClr val="4F81BD"/>
            </a:solidFill>
          </a:ln>
        </p:spPr>
        <p:txBody>
          <a:bodyPr vert="horz" wrap="square" lIns="0" tIns="635" rIns="0" bIns="0" rtlCol="0">
            <a:spAutoFit/>
          </a:bodyPr>
          <a:lstStyle/>
          <a:p>
            <a:pPr marL="91440" marR="240665">
              <a:lnSpc>
                <a:spcPct val="100000"/>
              </a:lnSpc>
              <a:spcBef>
                <a:spcPts val="5"/>
              </a:spcBef>
            </a:pPr>
            <a:r>
              <a:rPr sz="1100" dirty="0">
                <a:solidFill>
                  <a:srgbClr val="4F81BD"/>
                </a:solidFill>
                <a:latin typeface="メイリオ"/>
                <a:cs typeface="メイリオ"/>
              </a:rPr>
              <a:t>中小企業 製造業</a:t>
            </a:r>
            <a:endParaRPr sz="1100">
              <a:latin typeface="メイリオ"/>
              <a:cs typeface="メイリオ"/>
            </a:endParaRPr>
          </a:p>
        </p:txBody>
      </p:sp>
      <p:sp>
        <p:nvSpPr>
          <p:cNvPr id="132" name="object 132"/>
          <p:cNvSpPr/>
          <p:nvPr/>
        </p:nvSpPr>
        <p:spPr>
          <a:xfrm>
            <a:off x="8557396" y="3246008"/>
            <a:ext cx="751840" cy="333375"/>
          </a:xfrm>
          <a:custGeom>
            <a:avLst/>
            <a:gdLst/>
            <a:ahLst/>
            <a:cxnLst/>
            <a:rect l="l" t="t" r="r" b="b"/>
            <a:pathLst>
              <a:path w="751840" h="333375">
                <a:moveTo>
                  <a:pt x="597065" y="0"/>
                </a:moveTo>
                <a:lnTo>
                  <a:pt x="611949" y="62483"/>
                </a:lnTo>
                <a:lnTo>
                  <a:pt x="0" y="208305"/>
                </a:lnTo>
                <a:lnTo>
                  <a:pt x="29781" y="333273"/>
                </a:lnTo>
                <a:lnTo>
                  <a:pt x="641731" y="187451"/>
                </a:lnTo>
                <a:lnTo>
                  <a:pt x="695054" y="187451"/>
                </a:lnTo>
                <a:lnTo>
                  <a:pt x="751814" y="95186"/>
                </a:lnTo>
                <a:lnTo>
                  <a:pt x="597065" y="0"/>
                </a:lnTo>
                <a:close/>
              </a:path>
              <a:path w="751840" h="333375">
                <a:moveTo>
                  <a:pt x="695054" y="187451"/>
                </a:moveTo>
                <a:lnTo>
                  <a:pt x="641731" y="187451"/>
                </a:lnTo>
                <a:lnTo>
                  <a:pt x="656615" y="249935"/>
                </a:lnTo>
                <a:lnTo>
                  <a:pt x="695054" y="187451"/>
                </a:lnTo>
                <a:close/>
              </a:path>
            </a:pathLst>
          </a:custGeom>
          <a:solidFill>
            <a:srgbClr val="D99694"/>
          </a:solidFill>
        </p:spPr>
        <p:txBody>
          <a:bodyPr wrap="square" lIns="0" tIns="0" rIns="0" bIns="0" rtlCol="0"/>
          <a:lstStyle/>
          <a:p>
            <a:endParaRPr/>
          </a:p>
        </p:txBody>
      </p:sp>
      <p:sp>
        <p:nvSpPr>
          <p:cNvPr id="133" name="object 133"/>
          <p:cNvSpPr/>
          <p:nvPr/>
        </p:nvSpPr>
        <p:spPr>
          <a:xfrm>
            <a:off x="8583359" y="5145933"/>
            <a:ext cx="711835" cy="294005"/>
          </a:xfrm>
          <a:custGeom>
            <a:avLst/>
            <a:gdLst/>
            <a:ahLst/>
            <a:cxnLst/>
            <a:rect l="l" t="t" r="r" b="b"/>
            <a:pathLst>
              <a:path w="711834" h="294004">
                <a:moveTo>
                  <a:pt x="638111" y="220433"/>
                </a:moveTo>
                <a:lnTo>
                  <a:pt x="567817" y="220433"/>
                </a:lnTo>
                <a:lnTo>
                  <a:pt x="571309" y="293903"/>
                </a:lnTo>
                <a:lnTo>
                  <a:pt x="638111" y="220433"/>
                </a:lnTo>
                <a:close/>
              </a:path>
              <a:path w="711834" h="294004">
                <a:moveTo>
                  <a:pt x="557326" y="0"/>
                </a:moveTo>
                <a:lnTo>
                  <a:pt x="560832" y="73469"/>
                </a:lnTo>
                <a:lnTo>
                  <a:pt x="0" y="100152"/>
                </a:lnTo>
                <a:lnTo>
                  <a:pt x="6985" y="247103"/>
                </a:lnTo>
                <a:lnTo>
                  <a:pt x="567817" y="220433"/>
                </a:lnTo>
                <a:lnTo>
                  <a:pt x="638111" y="220433"/>
                </a:lnTo>
                <a:lnTo>
                  <a:pt x="711276" y="139966"/>
                </a:lnTo>
                <a:lnTo>
                  <a:pt x="557326" y="0"/>
                </a:lnTo>
                <a:close/>
              </a:path>
            </a:pathLst>
          </a:custGeom>
          <a:solidFill>
            <a:srgbClr val="95B3D7"/>
          </a:solidFill>
        </p:spPr>
        <p:txBody>
          <a:bodyPr wrap="square" lIns="0" tIns="0" rIns="0" bIns="0" rtlCol="0"/>
          <a:lstStyle/>
          <a:p>
            <a:endParaRPr/>
          </a:p>
        </p:txBody>
      </p:sp>
      <p:sp>
        <p:nvSpPr>
          <p:cNvPr id="134" name="object 134"/>
          <p:cNvSpPr/>
          <p:nvPr/>
        </p:nvSpPr>
        <p:spPr>
          <a:xfrm>
            <a:off x="8880347" y="3928871"/>
            <a:ext cx="243840" cy="1035050"/>
          </a:xfrm>
          <a:custGeom>
            <a:avLst/>
            <a:gdLst/>
            <a:ahLst/>
            <a:cxnLst/>
            <a:rect l="l" t="t" r="r" b="b"/>
            <a:pathLst>
              <a:path w="243840" h="1035050">
                <a:moveTo>
                  <a:pt x="243840" y="912876"/>
                </a:moveTo>
                <a:lnTo>
                  <a:pt x="0" y="912876"/>
                </a:lnTo>
                <a:lnTo>
                  <a:pt x="121920" y="1034795"/>
                </a:lnTo>
                <a:lnTo>
                  <a:pt x="243840" y="912876"/>
                </a:lnTo>
                <a:close/>
              </a:path>
              <a:path w="243840" h="1035050">
                <a:moveTo>
                  <a:pt x="182880" y="121919"/>
                </a:moveTo>
                <a:lnTo>
                  <a:pt x="60960" y="121919"/>
                </a:lnTo>
                <a:lnTo>
                  <a:pt x="60960" y="912876"/>
                </a:lnTo>
                <a:lnTo>
                  <a:pt x="182880" y="912876"/>
                </a:lnTo>
                <a:lnTo>
                  <a:pt x="182880" y="121919"/>
                </a:lnTo>
                <a:close/>
              </a:path>
              <a:path w="243840" h="1035050">
                <a:moveTo>
                  <a:pt x="121920" y="0"/>
                </a:moveTo>
                <a:lnTo>
                  <a:pt x="0" y="121919"/>
                </a:lnTo>
                <a:lnTo>
                  <a:pt x="243840" y="121919"/>
                </a:lnTo>
                <a:lnTo>
                  <a:pt x="121920" y="0"/>
                </a:lnTo>
                <a:close/>
              </a:path>
            </a:pathLst>
          </a:custGeom>
          <a:solidFill>
            <a:srgbClr val="FF0000"/>
          </a:solidFill>
        </p:spPr>
        <p:txBody>
          <a:bodyPr wrap="square" lIns="0" tIns="0" rIns="0" bIns="0" rtlCol="0"/>
          <a:lstStyle/>
          <a:p>
            <a:endParaRPr/>
          </a:p>
        </p:txBody>
      </p:sp>
      <p:sp>
        <p:nvSpPr>
          <p:cNvPr id="135" name="object 135"/>
          <p:cNvSpPr/>
          <p:nvPr/>
        </p:nvSpPr>
        <p:spPr>
          <a:xfrm>
            <a:off x="8880347" y="3928871"/>
            <a:ext cx="243840" cy="1035050"/>
          </a:xfrm>
          <a:custGeom>
            <a:avLst/>
            <a:gdLst/>
            <a:ahLst/>
            <a:cxnLst/>
            <a:rect l="l" t="t" r="r" b="b"/>
            <a:pathLst>
              <a:path w="243840" h="1035050">
                <a:moveTo>
                  <a:pt x="0" y="121919"/>
                </a:moveTo>
                <a:lnTo>
                  <a:pt x="121920" y="0"/>
                </a:lnTo>
                <a:lnTo>
                  <a:pt x="243840" y="121919"/>
                </a:lnTo>
                <a:lnTo>
                  <a:pt x="182880" y="121919"/>
                </a:lnTo>
                <a:lnTo>
                  <a:pt x="182880" y="912876"/>
                </a:lnTo>
                <a:lnTo>
                  <a:pt x="243840" y="912876"/>
                </a:lnTo>
                <a:lnTo>
                  <a:pt x="121920" y="1034795"/>
                </a:lnTo>
                <a:lnTo>
                  <a:pt x="0" y="912876"/>
                </a:lnTo>
                <a:lnTo>
                  <a:pt x="60960" y="912876"/>
                </a:lnTo>
                <a:lnTo>
                  <a:pt x="60960" y="121919"/>
                </a:lnTo>
                <a:lnTo>
                  <a:pt x="0" y="121919"/>
                </a:lnTo>
                <a:close/>
              </a:path>
            </a:pathLst>
          </a:custGeom>
          <a:ln w="9144">
            <a:solidFill>
              <a:srgbClr val="FF0000"/>
            </a:solidFill>
          </a:ln>
        </p:spPr>
        <p:txBody>
          <a:bodyPr wrap="square" lIns="0" tIns="0" rIns="0" bIns="0" rtlCol="0"/>
          <a:lstStyle/>
          <a:p>
            <a:endParaRPr/>
          </a:p>
        </p:txBody>
      </p:sp>
      <p:sp>
        <p:nvSpPr>
          <p:cNvPr id="136" name="object 136"/>
          <p:cNvSpPr txBox="1"/>
          <p:nvPr/>
        </p:nvSpPr>
        <p:spPr>
          <a:xfrm>
            <a:off x="5330699" y="6524804"/>
            <a:ext cx="2921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（資料）財務省「法人企業統計調査年報」</a:t>
            </a:r>
            <a:endParaRPr sz="1200">
              <a:latin typeface="メイリオ"/>
              <a:cs typeface="メイリオ"/>
            </a:endParaRPr>
          </a:p>
        </p:txBody>
      </p:sp>
      <p:sp>
        <p:nvSpPr>
          <p:cNvPr id="137" name="object 137"/>
          <p:cNvSpPr txBox="1"/>
          <p:nvPr/>
        </p:nvSpPr>
        <p:spPr>
          <a:xfrm>
            <a:off x="4998720" y="2447915"/>
            <a:ext cx="3688715" cy="300355"/>
          </a:xfrm>
          <a:prstGeom prst="rect">
            <a:avLst/>
          </a:prstGeom>
          <a:noFill/>
        </p:spPr>
        <p:txBody>
          <a:bodyPr vert="horz" wrap="square" lIns="0" tIns="12065" rIns="0" bIns="0" rtlCol="0">
            <a:spAutoFit/>
          </a:bodyPr>
          <a:lstStyle/>
          <a:p>
            <a:pPr marL="107950">
              <a:lnSpc>
                <a:spcPct val="100000"/>
              </a:lnSpc>
              <a:spcBef>
                <a:spcPts val="95"/>
              </a:spcBef>
              <a:tabLst>
                <a:tab pos="837565" algn="l"/>
              </a:tabLst>
            </a:pPr>
            <a:r>
              <a:rPr sz="2400" b="1" spc="-7" baseline="1736" dirty="0">
                <a:solidFill>
                  <a:srgbClr val="FFFFFF"/>
                </a:solidFill>
                <a:latin typeface="メイリオ"/>
                <a:cs typeface="メイリオ"/>
              </a:rPr>
              <a:t>図２	</a:t>
            </a:r>
            <a:r>
              <a:rPr sz="1600" b="1" u="sng" spc="-5" dirty="0">
                <a:uFill>
                  <a:solidFill>
                    <a:srgbClr val="000000"/>
                  </a:solidFill>
                </a:uFill>
                <a:latin typeface="メイリオ"/>
                <a:cs typeface="メイリオ"/>
              </a:rPr>
              <a:t>企業規模別の労働生産性の推移</a:t>
            </a:r>
            <a:endParaRPr sz="1600" dirty="0">
              <a:latin typeface="メイリオ"/>
              <a:cs typeface="メイリオ"/>
            </a:endParaRPr>
          </a:p>
        </p:txBody>
      </p:sp>
      <p:sp>
        <p:nvSpPr>
          <p:cNvPr id="138" name="object 138"/>
          <p:cNvSpPr/>
          <p:nvPr/>
        </p:nvSpPr>
        <p:spPr>
          <a:xfrm>
            <a:off x="6140196" y="2958083"/>
            <a:ext cx="163195" cy="149860"/>
          </a:xfrm>
          <a:custGeom>
            <a:avLst/>
            <a:gdLst/>
            <a:ahLst/>
            <a:cxnLst/>
            <a:rect l="l" t="t" r="r" b="b"/>
            <a:pathLst>
              <a:path w="163195" h="149860">
                <a:moveTo>
                  <a:pt x="81534" y="0"/>
                </a:moveTo>
                <a:lnTo>
                  <a:pt x="0" y="74675"/>
                </a:lnTo>
                <a:lnTo>
                  <a:pt x="81534" y="149351"/>
                </a:lnTo>
                <a:lnTo>
                  <a:pt x="163068" y="74675"/>
                </a:lnTo>
                <a:lnTo>
                  <a:pt x="81534" y="0"/>
                </a:lnTo>
                <a:close/>
              </a:path>
            </a:pathLst>
          </a:custGeom>
          <a:solidFill>
            <a:srgbClr val="F79646"/>
          </a:solidFill>
        </p:spPr>
        <p:txBody>
          <a:bodyPr wrap="square" lIns="0" tIns="0" rIns="0" bIns="0" rtlCol="0"/>
          <a:lstStyle/>
          <a:p>
            <a:endParaRPr/>
          </a:p>
        </p:txBody>
      </p:sp>
      <p:sp>
        <p:nvSpPr>
          <p:cNvPr id="139" name="object 139"/>
          <p:cNvSpPr/>
          <p:nvPr/>
        </p:nvSpPr>
        <p:spPr>
          <a:xfrm>
            <a:off x="7313676" y="2939795"/>
            <a:ext cx="134620" cy="119380"/>
          </a:xfrm>
          <a:custGeom>
            <a:avLst/>
            <a:gdLst/>
            <a:ahLst/>
            <a:cxnLst/>
            <a:rect l="l" t="t" r="r" b="b"/>
            <a:pathLst>
              <a:path w="134620" h="119380">
                <a:moveTo>
                  <a:pt x="0" y="0"/>
                </a:moveTo>
                <a:lnTo>
                  <a:pt x="134111" y="0"/>
                </a:lnTo>
                <a:lnTo>
                  <a:pt x="134111" y="118872"/>
                </a:lnTo>
                <a:lnTo>
                  <a:pt x="0" y="118872"/>
                </a:lnTo>
                <a:lnTo>
                  <a:pt x="0" y="0"/>
                </a:lnTo>
                <a:close/>
              </a:path>
            </a:pathLst>
          </a:custGeom>
          <a:solidFill>
            <a:srgbClr val="C0504D"/>
          </a:solidFill>
        </p:spPr>
        <p:txBody>
          <a:bodyPr wrap="square" lIns="0" tIns="0" rIns="0" bIns="0" rtlCol="0"/>
          <a:lstStyle/>
          <a:p>
            <a:endParaRPr/>
          </a:p>
        </p:txBody>
      </p:sp>
      <p:sp>
        <p:nvSpPr>
          <p:cNvPr id="140" name="object 140"/>
          <p:cNvSpPr/>
          <p:nvPr/>
        </p:nvSpPr>
        <p:spPr>
          <a:xfrm>
            <a:off x="6256020" y="5050535"/>
            <a:ext cx="170815" cy="157480"/>
          </a:xfrm>
          <a:custGeom>
            <a:avLst/>
            <a:gdLst/>
            <a:ahLst/>
            <a:cxnLst/>
            <a:rect l="l" t="t" r="r" b="b"/>
            <a:pathLst>
              <a:path w="170814" h="157479">
                <a:moveTo>
                  <a:pt x="85344" y="0"/>
                </a:moveTo>
                <a:lnTo>
                  <a:pt x="0" y="156971"/>
                </a:lnTo>
                <a:lnTo>
                  <a:pt x="170688" y="156971"/>
                </a:lnTo>
                <a:lnTo>
                  <a:pt x="85344" y="0"/>
                </a:lnTo>
                <a:close/>
              </a:path>
            </a:pathLst>
          </a:custGeom>
          <a:solidFill>
            <a:srgbClr val="4F81BD"/>
          </a:solidFill>
        </p:spPr>
        <p:txBody>
          <a:bodyPr wrap="square" lIns="0" tIns="0" rIns="0" bIns="0" rtlCol="0"/>
          <a:lstStyle/>
          <a:p>
            <a:endParaRPr/>
          </a:p>
        </p:txBody>
      </p:sp>
      <p:sp>
        <p:nvSpPr>
          <p:cNvPr id="141" name="object 141"/>
          <p:cNvSpPr/>
          <p:nvPr/>
        </p:nvSpPr>
        <p:spPr>
          <a:xfrm>
            <a:off x="7345680" y="5056632"/>
            <a:ext cx="121920" cy="156972"/>
          </a:xfrm>
          <a:prstGeom prst="rect">
            <a:avLst/>
          </a:prstGeom>
          <a:blipFill>
            <a:blip r:embed="rId15" cstate="print"/>
            <a:stretch>
              <a:fillRect/>
            </a:stretch>
          </a:blipFill>
        </p:spPr>
        <p:txBody>
          <a:bodyPr wrap="square" lIns="0" tIns="0" rIns="0" bIns="0" rtlCol="0"/>
          <a:lstStyle/>
          <a:p>
            <a:endParaRPr/>
          </a:p>
        </p:txBody>
      </p:sp>
      <p:sp>
        <p:nvSpPr>
          <p:cNvPr id="142" name="object 127"/>
          <p:cNvSpPr txBox="1"/>
          <p:nvPr/>
        </p:nvSpPr>
        <p:spPr>
          <a:xfrm>
            <a:off x="228600" y="2438399"/>
            <a:ext cx="767333" cy="259686"/>
          </a:xfrm>
          <a:prstGeom prst="rect">
            <a:avLst/>
          </a:prstGeom>
          <a:solidFill>
            <a:srgbClr val="1F497D"/>
          </a:solidFill>
        </p:spPr>
        <p:txBody>
          <a:bodyPr vert="horz" wrap="square" lIns="0" tIns="13335" rIns="0" bIns="0" rtlCol="0">
            <a:spAutoFit/>
          </a:bodyPr>
          <a:lstStyle/>
          <a:p>
            <a:pPr marL="202565">
              <a:lnSpc>
                <a:spcPct val="100000"/>
              </a:lnSpc>
              <a:spcBef>
                <a:spcPts val="105"/>
              </a:spcBef>
              <a:tabLst>
                <a:tab pos="908050" algn="l"/>
              </a:tabLst>
            </a:pPr>
            <a:r>
              <a:rPr sz="1600" b="1" spc="-5" dirty="0">
                <a:solidFill>
                  <a:srgbClr val="FFFFFF"/>
                </a:solidFill>
                <a:latin typeface="メイリオ"/>
                <a:cs typeface="メイリオ"/>
              </a:rPr>
              <a:t>図</a:t>
            </a:r>
            <a:r>
              <a:rPr sz="1600" b="1" spc="-5" dirty="0" smtClean="0">
                <a:solidFill>
                  <a:srgbClr val="FFFFFF"/>
                </a:solidFill>
                <a:latin typeface="メイリオ"/>
                <a:cs typeface="メイリオ"/>
              </a:rPr>
              <a:t>1</a:t>
            </a:r>
            <a:endParaRPr sz="1400" dirty="0">
              <a:latin typeface="メイリオ"/>
              <a:cs typeface="メイリオ"/>
            </a:endParaRPr>
          </a:p>
        </p:txBody>
      </p:sp>
      <p:sp>
        <p:nvSpPr>
          <p:cNvPr id="143" name="object 137"/>
          <p:cNvSpPr txBox="1"/>
          <p:nvPr/>
        </p:nvSpPr>
        <p:spPr>
          <a:xfrm>
            <a:off x="5029200" y="2362200"/>
            <a:ext cx="598185" cy="381515"/>
          </a:xfrm>
          <a:prstGeom prst="rect">
            <a:avLst/>
          </a:prstGeom>
          <a:solidFill>
            <a:srgbClr val="1F497D"/>
          </a:solidFill>
        </p:spPr>
        <p:txBody>
          <a:bodyPr vert="horz" wrap="square" lIns="0" tIns="12065" rIns="0" bIns="0" rtlCol="0">
            <a:spAutoFit/>
          </a:bodyPr>
          <a:lstStyle/>
          <a:p>
            <a:pPr marL="107950">
              <a:lnSpc>
                <a:spcPct val="100000"/>
              </a:lnSpc>
              <a:spcBef>
                <a:spcPts val="95"/>
              </a:spcBef>
              <a:tabLst>
                <a:tab pos="837565" algn="l"/>
              </a:tabLst>
            </a:pPr>
            <a:r>
              <a:rPr sz="2400" b="1" spc="-7" baseline="1736" dirty="0">
                <a:solidFill>
                  <a:srgbClr val="FFFFFF"/>
                </a:solidFill>
                <a:latin typeface="メイリオ"/>
                <a:cs typeface="メイリオ"/>
              </a:rPr>
              <a:t>図</a:t>
            </a:r>
            <a:r>
              <a:rPr sz="2400" b="1" spc="-7" baseline="1736" dirty="0" smtClean="0">
                <a:solidFill>
                  <a:srgbClr val="FFFFFF"/>
                </a:solidFill>
                <a:latin typeface="メイリオ"/>
                <a:cs typeface="メイリオ"/>
              </a:rPr>
              <a:t>２</a:t>
            </a:r>
            <a:endParaRPr sz="1600" dirty="0">
              <a:latin typeface="メイリオ"/>
              <a:cs typeface="メイリオ"/>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44" y="559308"/>
            <a:ext cx="9782810" cy="1911350"/>
          </a:xfrm>
          <a:custGeom>
            <a:avLst/>
            <a:gdLst/>
            <a:ahLst/>
            <a:cxnLst/>
            <a:rect l="l" t="t" r="r" b="b"/>
            <a:pathLst>
              <a:path w="9782810" h="1911350">
                <a:moveTo>
                  <a:pt x="0" y="0"/>
                </a:moveTo>
                <a:lnTo>
                  <a:pt x="9782556" y="0"/>
                </a:lnTo>
                <a:lnTo>
                  <a:pt x="9782556" y="1911095"/>
                </a:lnTo>
                <a:lnTo>
                  <a:pt x="0" y="1911095"/>
                </a:lnTo>
                <a:lnTo>
                  <a:pt x="0" y="0"/>
                </a:lnTo>
                <a:close/>
              </a:path>
            </a:pathLst>
          </a:custGeom>
          <a:solidFill>
            <a:srgbClr val="99D6EC"/>
          </a:solidFill>
        </p:spPr>
        <p:txBody>
          <a:bodyPr wrap="square" lIns="0" tIns="0" rIns="0" bIns="0" rtlCol="0"/>
          <a:lstStyle/>
          <a:p>
            <a:endParaRPr/>
          </a:p>
        </p:txBody>
      </p:sp>
      <p:sp>
        <p:nvSpPr>
          <p:cNvPr id="3" name="object 3"/>
          <p:cNvSpPr txBox="1"/>
          <p:nvPr/>
        </p:nvSpPr>
        <p:spPr>
          <a:xfrm>
            <a:off x="250870" y="657349"/>
            <a:ext cx="9290050" cy="1628651"/>
          </a:xfrm>
          <a:prstGeom prst="rect">
            <a:avLst/>
          </a:prstGeom>
        </p:spPr>
        <p:txBody>
          <a:bodyPr vert="horz" wrap="square" lIns="0" tIns="88900" rIns="0" bIns="0" rtlCol="0">
            <a:spAutoFit/>
          </a:bodyPr>
          <a:lstStyle/>
          <a:p>
            <a:pPr marL="354965" indent="-342265">
              <a:lnSpc>
                <a:spcPct val="100000"/>
              </a:lnSpc>
              <a:spcBef>
                <a:spcPts val="700"/>
              </a:spcBef>
              <a:buClr>
                <a:srgbClr val="002060"/>
              </a:buClr>
              <a:buFont typeface="Wingdings"/>
              <a:buChar char=""/>
              <a:tabLst>
                <a:tab pos="354965" algn="l"/>
                <a:tab pos="355600" algn="l"/>
              </a:tabLst>
            </a:pPr>
            <a:r>
              <a:rPr dirty="0">
                <a:latin typeface="メイリオ"/>
                <a:cs typeface="メイリオ"/>
              </a:rPr>
              <a:t>災害対策では、①</a:t>
            </a:r>
            <a:r>
              <a:rPr b="1" u="sng" dirty="0">
                <a:solidFill>
                  <a:srgbClr val="FF0000"/>
                </a:solidFill>
                <a:uFill>
                  <a:solidFill>
                    <a:srgbClr val="FF0000"/>
                  </a:solidFill>
                </a:uFill>
                <a:latin typeface="メイリオ"/>
                <a:cs typeface="メイリオ"/>
              </a:rPr>
              <a:t>事後</a:t>
            </a:r>
            <a:r>
              <a:rPr b="1" u="sng" spc="-15" dirty="0">
                <a:solidFill>
                  <a:srgbClr val="FF0000"/>
                </a:solidFill>
                <a:uFill>
                  <a:solidFill>
                    <a:srgbClr val="FF0000"/>
                  </a:solidFill>
                </a:uFill>
                <a:latin typeface="メイリオ"/>
                <a:cs typeface="メイリオ"/>
              </a:rPr>
              <a:t>の</a:t>
            </a:r>
            <a:r>
              <a:rPr b="1" u="sng" dirty="0">
                <a:solidFill>
                  <a:srgbClr val="FF0000"/>
                </a:solidFill>
                <a:uFill>
                  <a:solidFill>
                    <a:srgbClr val="FF0000"/>
                  </a:solidFill>
                </a:uFill>
                <a:latin typeface="メイリオ"/>
                <a:cs typeface="メイリオ"/>
              </a:rPr>
              <a:t>復旧</a:t>
            </a:r>
            <a:r>
              <a:rPr b="1" u="sng" spc="-15" dirty="0">
                <a:solidFill>
                  <a:srgbClr val="FF0000"/>
                </a:solidFill>
                <a:uFill>
                  <a:solidFill>
                    <a:srgbClr val="FF0000"/>
                  </a:solidFill>
                </a:uFill>
                <a:latin typeface="メイリオ"/>
                <a:cs typeface="メイリオ"/>
              </a:rPr>
              <a:t>・</a:t>
            </a:r>
            <a:r>
              <a:rPr b="1" u="sng" dirty="0">
                <a:solidFill>
                  <a:srgbClr val="FF0000"/>
                </a:solidFill>
                <a:uFill>
                  <a:solidFill>
                    <a:srgbClr val="FF0000"/>
                  </a:solidFill>
                </a:uFill>
                <a:latin typeface="メイリオ"/>
                <a:cs typeface="メイリオ"/>
              </a:rPr>
              <a:t>復興</a:t>
            </a:r>
            <a:r>
              <a:rPr b="1" u="sng" spc="-15" dirty="0">
                <a:solidFill>
                  <a:srgbClr val="FF0000"/>
                </a:solidFill>
                <a:uFill>
                  <a:solidFill>
                    <a:srgbClr val="FF0000"/>
                  </a:solidFill>
                </a:uFill>
                <a:latin typeface="メイリオ"/>
                <a:cs typeface="メイリオ"/>
              </a:rPr>
              <a:t>支</a:t>
            </a:r>
            <a:r>
              <a:rPr b="1" u="sng" dirty="0">
                <a:solidFill>
                  <a:srgbClr val="FF0000"/>
                </a:solidFill>
                <a:uFill>
                  <a:solidFill>
                    <a:srgbClr val="FF0000"/>
                  </a:solidFill>
                </a:uFill>
                <a:latin typeface="メイリオ"/>
                <a:cs typeface="メイリオ"/>
              </a:rPr>
              <a:t>援</a:t>
            </a:r>
            <a:r>
              <a:rPr dirty="0">
                <a:latin typeface="メイリオ"/>
                <a:cs typeface="メイリオ"/>
              </a:rPr>
              <a:t>と</a:t>
            </a:r>
            <a:r>
              <a:rPr spc="-15" dirty="0">
                <a:latin typeface="メイリオ"/>
                <a:cs typeface="メイリオ"/>
              </a:rPr>
              <a:t>、</a:t>
            </a:r>
            <a:r>
              <a:rPr dirty="0">
                <a:latin typeface="メイリオ"/>
                <a:cs typeface="メイリオ"/>
              </a:rPr>
              <a:t>②</a:t>
            </a:r>
            <a:r>
              <a:rPr b="1" u="sng" dirty="0">
                <a:solidFill>
                  <a:srgbClr val="FF0000"/>
                </a:solidFill>
                <a:uFill>
                  <a:solidFill>
                    <a:srgbClr val="FF0000"/>
                  </a:solidFill>
                </a:uFill>
                <a:latin typeface="メイリオ"/>
                <a:cs typeface="メイリオ"/>
              </a:rPr>
              <a:t>事</a:t>
            </a:r>
            <a:r>
              <a:rPr b="1" u="sng" spc="-15" dirty="0">
                <a:solidFill>
                  <a:srgbClr val="FF0000"/>
                </a:solidFill>
                <a:uFill>
                  <a:solidFill>
                    <a:srgbClr val="FF0000"/>
                  </a:solidFill>
                </a:uFill>
                <a:latin typeface="メイリオ"/>
                <a:cs typeface="メイリオ"/>
              </a:rPr>
              <a:t>前</a:t>
            </a:r>
            <a:r>
              <a:rPr b="1" u="sng" dirty="0">
                <a:solidFill>
                  <a:srgbClr val="FF0000"/>
                </a:solidFill>
                <a:uFill>
                  <a:solidFill>
                    <a:srgbClr val="FF0000"/>
                  </a:solidFill>
                </a:uFill>
                <a:latin typeface="メイリオ"/>
                <a:cs typeface="メイリオ"/>
              </a:rPr>
              <a:t>の予</a:t>
            </a:r>
            <a:r>
              <a:rPr b="1" u="sng" spc="-15" dirty="0">
                <a:solidFill>
                  <a:srgbClr val="FF0000"/>
                </a:solidFill>
                <a:uFill>
                  <a:solidFill>
                    <a:srgbClr val="FF0000"/>
                  </a:solidFill>
                </a:uFill>
                <a:latin typeface="メイリオ"/>
                <a:cs typeface="メイリオ"/>
              </a:rPr>
              <a:t>防</a:t>
            </a:r>
            <a:r>
              <a:rPr b="1" u="sng" dirty="0">
                <a:solidFill>
                  <a:srgbClr val="FF0000"/>
                </a:solidFill>
                <a:uFill>
                  <a:solidFill>
                    <a:srgbClr val="FF0000"/>
                  </a:solidFill>
                </a:uFill>
                <a:latin typeface="メイリオ"/>
                <a:cs typeface="メイリオ"/>
              </a:rPr>
              <a:t>的措</a:t>
            </a:r>
            <a:r>
              <a:rPr b="1" u="sng" spc="-15" dirty="0">
                <a:solidFill>
                  <a:srgbClr val="FF0000"/>
                </a:solidFill>
                <a:uFill>
                  <a:solidFill>
                    <a:srgbClr val="FF0000"/>
                  </a:solidFill>
                </a:uFill>
                <a:latin typeface="メイリオ"/>
                <a:cs typeface="メイリオ"/>
              </a:rPr>
              <a:t>置</a:t>
            </a:r>
            <a:r>
              <a:rPr dirty="0">
                <a:latin typeface="メイリオ"/>
                <a:cs typeface="メイリオ"/>
              </a:rPr>
              <a:t>が必</a:t>
            </a:r>
            <a:r>
              <a:rPr spc="-15" dirty="0">
                <a:latin typeface="メイリオ"/>
                <a:cs typeface="メイリオ"/>
              </a:rPr>
              <a:t>要</a:t>
            </a:r>
            <a:r>
              <a:rPr dirty="0">
                <a:latin typeface="メイリオ"/>
                <a:cs typeface="メイリオ"/>
              </a:rPr>
              <a:t>。</a:t>
            </a:r>
          </a:p>
          <a:p>
            <a:pPr marL="354965" marR="30480" indent="-342265">
              <a:lnSpc>
                <a:spcPct val="100000"/>
              </a:lnSpc>
              <a:spcBef>
                <a:spcPts val="600"/>
              </a:spcBef>
              <a:buClr>
                <a:srgbClr val="002060"/>
              </a:buClr>
              <a:buFont typeface="Wingdings"/>
              <a:buChar char=""/>
              <a:tabLst>
                <a:tab pos="354965" algn="l"/>
                <a:tab pos="355600" algn="l"/>
              </a:tabLst>
            </a:pPr>
            <a:r>
              <a:rPr dirty="0">
                <a:latin typeface="メイリオ"/>
                <a:cs typeface="メイリオ"/>
              </a:rPr>
              <a:t>災害が頻発している状</a:t>
            </a:r>
            <a:r>
              <a:rPr spc="-15" dirty="0">
                <a:latin typeface="メイリオ"/>
                <a:cs typeface="メイリオ"/>
              </a:rPr>
              <a:t>況</a:t>
            </a:r>
            <a:r>
              <a:rPr dirty="0">
                <a:latin typeface="メイリオ"/>
                <a:cs typeface="メイリオ"/>
              </a:rPr>
              <a:t>を踏</a:t>
            </a:r>
            <a:r>
              <a:rPr spc="-15" dirty="0">
                <a:latin typeface="メイリオ"/>
                <a:cs typeface="メイリオ"/>
              </a:rPr>
              <a:t>ま</a:t>
            </a:r>
            <a:r>
              <a:rPr dirty="0">
                <a:latin typeface="メイリオ"/>
                <a:cs typeface="メイリオ"/>
              </a:rPr>
              <a:t>える</a:t>
            </a:r>
            <a:r>
              <a:rPr spc="-15" dirty="0">
                <a:latin typeface="メイリオ"/>
                <a:cs typeface="メイリオ"/>
              </a:rPr>
              <a:t>と</a:t>
            </a:r>
            <a:r>
              <a:rPr dirty="0">
                <a:latin typeface="メイリオ"/>
                <a:cs typeface="メイリオ"/>
              </a:rPr>
              <a:t>、「</a:t>
            </a:r>
            <a:r>
              <a:rPr spc="-15" dirty="0">
                <a:latin typeface="メイリオ"/>
                <a:cs typeface="メイリオ"/>
              </a:rPr>
              <a:t>①</a:t>
            </a:r>
            <a:r>
              <a:rPr dirty="0">
                <a:latin typeface="メイリオ"/>
                <a:cs typeface="メイリオ"/>
              </a:rPr>
              <a:t>事後</a:t>
            </a:r>
            <a:r>
              <a:rPr spc="-15" dirty="0">
                <a:latin typeface="メイリオ"/>
                <a:cs typeface="メイリオ"/>
              </a:rPr>
              <a:t>の</a:t>
            </a:r>
            <a:r>
              <a:rPr spc="375" dirty="0">
                <a:latin typeface="メイリオ"/>
                <a:cs typeface="メイリオ"/>
              </a:rPr>
              <a:t>復旧</a:t>
            </a:r>
            <a:r>
              <a:rPr spc="355" dirty="0">
                <a:latin typeface="メイリオ"/>
                <a:cs typeface="メイリオ"/>
              </a:rPr>
              <a:t>・</a:t>
            </a:r>
            <a:r>
              <a:rPr dirty="0">
                <a:latin typeface="メイリオ"/>
                <a:cs typeface="メイリオ"/>
              </a:rPr>
              <a:t>復興</a:t>
            </a:r>
            <a:r>
              <a:rPr spc="-15" dirty="0">
                <a:latin typeface="メイリオ"/>
                <a:cs typeface="メイリオ"/>
              </a:rPr>
              <a:t>支</a:t>
            </a:r>
            <a:r>
              <a:rPr dirty="0">
                <a:latin typeface="メイリオ"/>
                <a:cs typeface="メイリオ"/>
              </a:rPr>
              <a:t>援」</a:t>
            </a:r>
            <a:r>
              <a:rPr spc="-15" dirty="0">
                <a:latin typeface="メイリオ"/>
                <a:cs typeface="メイリオ"/>
              </a:rPr>
              <a:t>に</a:t>
            </a:r>
            <a:r>
              <a:rPr dirty="0">
                <a:latin typeface="メイリオ"/>
                <a:cs typeface="メイリオ"/>
              </a:rPr>
              <a:t>つい</a:t>
            </a:r>
            <a:r>
              <a:rPr spc="-1125" dirty="0">
                <a:latin typeface="メイリオ"/>
                <a:cs typeface="メイリオ"/>
              </a:rPr>
              <a:t>て </a:t>
            </a:r>
            <a:r>
              <a:rPr dirty="0">
                <a:latin typeface="メイリオ"/>
                <a:cs typeface="メイリオ"/>
              </a:rPr>
              <a:t>は、</a:t>
            </a:r>
            <a:r>
              <a:rPr b="1" u="sng" dirty="0">
                <a:solidFill>
                  <a:srgbClr val="FF0000"/>
                </a:solidFill>
                <a:uFill>
                  <a:solidFill>
                    <a:srgbClr val="FF0000"/>
                  </a:solidFill>
                </a:uFill>
                <a:latin typeface="メイリオ"/>
                <a:cs typeface="メイリオ"/>
              </a:rPr>
              <a:t>発災後速やかに執</a:t>
            </a:r>
            <a:r>
              <a:rPr b="1" u="sng" spc="-15" dirty="0">
                <a:solidFill>
                  <a:srgbClr val="FF0000"/>
                </a:solidFill>
                <a:uFill>
                  <a:solidFill>
                    <a:srgbClr val="FF0000"/>
                  </a:solidFill>
                </a:uFill>
                <a:latin typeface="メイリオ"/>
                <a:cs typeface="メイリオ"/>
              </a:rPr>
              <a:t>行</a:t>
            </a:r>
            <a:r>
              <a:rPr b="1" u="sng" dirty="0">
                <a:solidFill>
                  <a:srgbClr val="FF0000"/>
                </a:solidFill>
                <a:uFill>
                  <a:solidFill>
                    <a:srgbClr val="FF0000"/>
                  </a:solidFill>
                </a:uFill>
                <a:latin typeface="メイリオ"/>
                <a:cs typeface="メイリオ"/>
              </a:rPr>
              <a:t>可能</a:t>
            </a:r>
            <a:r>
              <a:rPr b="1" u="sng" spc="-15" dirty="0">
                <a:solidFill>
                  <a:srgbClr val="FF0000"/>
                </a:solidFill>
                <a:uFill>
                  <a:solidFill>
                    <a:srgbClr val="FF0000"/>
                  </a:solidFill>
                </a:uFill>
                <a:latin typeface="メイリオ"/>
                <a:cs typeface="メイリオ"/>
              </a:rPr>
              <a:t>で</a:t>
            </a:r>
            <a:r>
              <a:rPr b="1" u="sng" dirty="0">
                <a:solidFill>
                  <a:srgbClr val="FF0000"/>
                </a:solidFill>
                <a:uFill>
                  <a:solidFill>
                    <a:srgbClr val="FF0000"/>
                  </a:solidFill>
                </a:uFill>
                <a:latin typeface="メイリオ"/>
                <a:cs typeface="メイリオ"/>
              </a:rPr>
              <a:t>、か</a:t>
            </a:r>
            <a:r>
              <a:rPr b="1" u="sng" spc="-15" dirty="0">
                <a:solidFill>
                  <a:srgbClr val="FF0000"/>
                </a:solidFill>
                <a:uFill>
                  <a:solidFill>
                    <a:srgbClr val="FF0000"/>
                  </a:solidFill>
                </a:uFill>
                <a:latin typeface="メイリオ"/>
                <a:cs typeface="メイリオ"/>
              </a:rPr>
              <a:t>つ</a:t>
            </a:r>
            <a:r>
              <a:rPr b="1" u="sng" dirty="0">
                <a:solidFill>
                  <a:srgbClr val="FF0000"/>
                </a:solidFill>
                <a:uFill>
                  <a:solidFill>
                    <a:srgbClr val="FF0000"/>
                  </a:solidFill>
                </a:uFill>
                <a:latin typeface="メイリオ"/>
                <a:cs typeface="メイリオ"/>
              </a:rPr>
              <a:t>小回</a:t>
            </a:r>
            <a:r>
              <a:rPr b="1" u="sng" spc="-15" dirty="0">
                <a:solidFill>
                  <a:srgbClr val="FF0000"/>
                </a:solidFill>
                <a:uFill>
                  <a:solidFill>
                    <a:srgbClr val="FF0000"/>
                  </a:solidFill>
                </a:uFill>
                <a:latin typeface="メイリオ"/>
                <a:cs typeface="メイリオ"/>
              </a:rPr>
              <a:t>り</a:t>
            </a:r>
            <a:r>
              <a:rPr b="1" u="sng" dirty="0">
                <a:solidFill>
                  <a:srgbClr val="FF0000"/>
                </a:solidFill>
                <a:uFill>
                  <a:solidFill>
                    <a:srgbClr val="FF0000"/>
                  </a:solidFill>
                </a:uFill>
                <a:latin typeface="メイリオ"/>
                <a:cs typeface="メイリオ"/>
              </a:rPr>
              <a:t>のき</a:t>
            </a:r>
            <a:r>
              <a:rPr b="1" u="sng" spc="-15" dirty="0">
                <a:solidFill>
                  <a:srgbClr val="FF0000"/>
                </a:solidFill>
                <a:uFill>
                  <a:solidFill>
                    <a:srgbClr val="FF0000"/>
                  </a:solidFill>
                </a:uFill>
                <a:latin typeface="メイリオ"/>
                <a:cs typeface="メイリオ"/>
              </a:rPr>
              <a:t>く</a:t>
            </a:r>
            <a:r>
              <a:rPr b="1" u="sng" dirty="0">
                <a:solidFill>
                  <a:srgbClr val="FF0000"/>
                </a:solidFill>
                <a:uFill>
                  <a:solidFill>
                    <a:srgbClr val="FF0000"/>
                  </a:solidFill>
                </a:uFill>
                <a:latin typeface="メイリオ"/>
                <a:cs typeface="メイリオ"/>
              </a:rPr>
              <a:t>予算</a:t>
            </a:r>
            <a:r>
              <a:rPr b="1" u="sng" spc="-15" dirty="0">
                <a:solidFill>
                  <a:srgbClr val="FF0000"/>
                </a:solidFill>
                <a:uFill>
                  <a:solidFill>
                    <a:srgbClr val="FF0000"/>
                  </a:solidFill>
                </a:uFill>
                <a:latin typeface="メイリオ"/>
                <a:cs typeface="メイリオ"/>
              </a:rPr>
              <a:t>措</a:t>
            </a:r>
            <a:r>
              <a:rPr b="1" u="sng" dirty="0">
                <a:solidFill>
                  <a:srgbClr val="FF0000"/>
                </a:solidFill>
                <a:uFill>
                  <a:solidFill>
                    <a:srgbClr val="FF0000"/>
                  </a:solidFill>
                </a:uFill>
                <a:latin typeface="メイリオ"/>
                <a:cs typeface="メイリオ"/>
              </a:rPr>
              <a:t>置</a:t>
            </a:r>
            <a:r>
              <a:rPr dirty="0">
                <a:latin typeface="メイリオ"/>
                <a:cs typeface="メイリオ"/>
              </a:rPr>
              <a:t>が</a:t>
            </a:r>
            <a:r>
              <a:rPr spc="-15" dirty="0">
                <a:latin typeface="メイリオ"/>
                <a:cs typeface="メイリオ"/>
              </a:rPr>
              <a:t>必</a:t>
            </a:r>
            <a:r>
              <a:rPr dirty="0">
                <a:latin typeface="メイリオ"/>
                <a:cs typeface="メイリオ"/>
              </a:rPr>
              <a:t>要。</a:t>
            </a:r>
          </a:p>
          <a:p>
            <a:pPr marL="354965" marR="5080" indent="-342265">
              <a:lnSpc>
                <a:spcPct val="100000"/>
              </a:lnSpc>
              <a:spcBef>
                <a:spcPts val="600"/>
              </a:spcBef>
              <a:buClr>
                <a:srgbClr val="002060"/>
              </a:buClr>
              <a:buFont typeface="Wingdings"/>
              <a:buChar char=""/>
              <a:tabLst>
                <a:tab pos="354965" algn="l"/>
                <a:tab pos="355600" algn="l"/>
              </a:tabLst>
            </a:pPr>
            <a:r>
              <a:rPr dirty="0">
                <a:latin typeface="メイリオ"/>
                <a:cs typeface="メイリオ"/>
              </a:rPr>
              <a:t>また、「②事前の予防</a:t>
            </a:r>
            <a:r>
              <a:rPr spc="-15" dirty="0">
                <a:latin typeface="メイリオ"/>
                <a:cs typeface="メイリオ"/>
              </a:rPr>
              <a:t>的</a:t>
            </a:r>
            <a:r>
              <a:rPr dirty="0">
                <a:latin typeface="メイリオ"/>
                <a:cs typeface="メイリオ"/>
              </a:rPr>
              <a:t>措置</a:t>
            </a:r>
            <a:r>
              <a:rPr spc="-15" dirty="0">
                <a:latin typeface="メイリオ"/>
                <a:cs typeface="メイリオ"/>
              </a:rPr>
              <a:t>」</a:t>
            </a:r>
            <a:r>
              <a:rPr dirty="0">
                <a:latin typeface="メイリオ"/>
                <a:cs typeface="メイリオ"/>
              </a:rPr>
              <a:t>の重</a:t>
            </a:r>
            <a:r>
              <a:rPr spc="-15" dirty="0">
                <a:latin typeface="メイリオ"/>
                <a:cs typeface="メイリオ"/>
              </a:rPr>
              <a:t>要</a:t>
            </a:r>
            <a:r>
              <a:rPr dirty="0">
                <a:latin typeface="メイリオ"/>
                <a:cs typeface="メイリオ"/>
              </a:rPr>
              <a:t>性も</a:t>
            </a:r>
            <a:r>
              <a:rPr spc="-15" dirty="0">
                <a:latin typeface="メイリオ"/>
                <a:cs typeface="メイリオ"/>
              </a:rPr>
              <a:t>増</a:t>
            </a:r>
            <a:r>
              <a:rPr dirty="0">
                <a:latin typeface="メイリオ"/>
                <a:cs typeface="メイリオ"/>
              </a:rPr>
              <a:t>して</a:t>
            </a:r>
            <a:r>
              <a:rPr spc="-15" dirty="0">
                <a:latin typeface="メイリオ"/>
                <a:cs typeface="メイリオ"/>
              </a:rPr>
              <a:t>い</a:t>
            </a:r>
            <a:r>
              <a:rPr dirty="0">
                <a:latin typeface="メイリオ"/>
                <a:cs typeface="メイリオ"/>
              </a:rPr>
              <a:t>るこ</a:t>
            </a:r>
            <a:r>
              <a:rPr spc="-15" dirty="0">
                <a:latin typeface="メイリオ"/>
                <a:cs typeface="メイリオ"/>
              </a:rPr>
              <a:t>と</a:t>
            </a:r>
            <a:r>
              <a:rPr dirty="0">
                <a:latin typeface="メイリオ"/>
                <a:cs typeface="メイリオ"/>
              </a:rPr>
              <a:t>から</a:t>
            </a:r>
            <a:r>
              <a:rPr spc="-15" dirty="0">
                <a:latin typeface="メイリオ"/>
                <a:cs typeface="メイリオ"/>
              </a:rPr>
              <a:t>、</a:t>
            </a:r>
            <a:r>
              <a:rPr b="1" u="sng" spc="-5" dirty="0">
                <a:solidFill>
                  <a:srgbClr val="FF0000"/>
                </a:solidFill>
                <a:uFill>
                  <a:solidFill>
                    <a:srgbClr val="FF0000"/>
                  </a:solidFill>
                </a:uFill>
                <a:latin typeface="メイリオ"/>
                <a:cs typeface="メイリオ"/>
              </a:rPr>
              <a:t>BCP</a:t>
            </a:r>
            <a:r>
              <a:rPr b="1" u="sng" dirty="0">
                <a:solidFill>
                  <a:srgbClr val="FF0000"/>
                </a:solidFill>
                <a:uFill>
                  <a:solidFill>
                    <a:srgbClr val="FF0000"/>
                  </a:solidFill>
                </a:uFill>
                <a:latin typeface="メイリオ"/>
                <a:cs typeface="メイリオ"/>
              </a:rPr>
              <a:t>の策</a:t>
            </a:r>
            <a:r>
              <a:rPr b="1" u="sng" spc="-15" dirty="0">
                <a:solidFill>
                  <a:srgbClr val="FF0000"/>
                </a:solidFill>
                <a:uFill>
                  <a:solidFill>
                    <a:srgbClr val="FF0000"/>
                  </a:solidFill>
                </a:uFill>
                <a:latin typeface="メイリオ"/>
                <a:cs typeface="メイリオ"/>
              </a:rPr>
              <a:t>定</a:t>
            </a:r>
            <a:r>
              <a:rPr b="1" u="sng" dirty="0">
                <a:solidFill>
                  <a:srgbClr val="FF0000"/>
                </a:solidFill>
                <a:uFill>
                  <a:solidFill>
                    <a:srgbClr val="FF0000"/>
                  </a:solidFill>
                </a:uFill>
                <a:latin typeface="メイリオ"/>
                <a:cs typeface="メイリオ"/>
              </a:rPr>
              <a:t>・ 体制整備</a:t>
            </a:r>
            <a:r>
              <a:rPr dirty="0">
                <a:latin typeface="メイリオ"/>
                <a:cs typeface="メイリオ"/>
              </a:rPr>
              <a:t>等を進める。</a:t>
            </a:r>
          </a:p>
        </p:txBody>
      </p:sp>
      <p:sp>
        <p:nvSpPr>
          <p:cNvPr id="4" name="object 4"/>
          <p:cNvSpPr txBox="1"/>
          <p:nvPr/>
        </p:nvSpPr>
        <p:spPr>
          <a:xfrm>
            <a:off x="9562909" y="6617641"/>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5</a:t>
            </a:r>
            <a:r>
              <a:rPr lang="en-US" sz="1400" dirty="0" smtClean="0">
                <a:latin typeface="メイリオ"/>
                <a:cs typeface="メイリオ"/>
              </a:rPr>
              <a:t>9</a:t>
            </a:r>
            <a:endParaRPr sz="1400" dirty="0">
              <a:latin typeface="メイリオ"/>
              <a:cs typeface="メイリオ"/>
            </a:endParaRPr>
          </a:p>
        </p:txBody>
      </p:sp>
      <p:sp>
        <p:nvSpPr>
          <p:cNvPr id="5" name="object 5"/>
          <p:cNvSpPr/>
          <p:nvPr/>
        </p:nvSpPr>
        <p:spPr>
          <a:xfrm>
            <a:off x="5809488" y="3432047"/>
            <a:ext cx="0" cy="1057910"/>
          </a:xfrm>
          <a:custGeom>
            <a:avLst/>
            <a:gdLst/>
            <a:ahLst/>
            <a:cxnLst/>
            <a:rect l="l" t="t" r="r" b="b"/>
            <a:pathLst>
              <a:path h="1057910">
                <a:moveTo>
                  <a:pt x="0" y="0"/>
                </a:moveTo>
                <a:lnTo>
                  <a:pt x="0" y="1057656"/>
                </a:lnTo>
              </a:path>
            </a:pathLst>
          </a:custGeom>
          <a:ln w="9144">
            <a:solidFill>
              <a:srgbClr val="DADADA"/>
            </a:solidFill>
          </a:ln>
        </p:spPr>
        <p:txBody>
          <a:bodyPr wrap="square" lIns="0" tIns="0" rIns="0" bIns="0" rtlCol="0"/>
          <a:lstStyle/>
          <a:p>
            <a:endParaRPr/>
          </a:p>
        </p:txBody>
      </p:sp>
      <p:sp>
        <p:nvSpPr>
          <p:cNvPr id="6" name="object 6"/>
          <p:cNvSpPr/>
          <p:nvPr/>
        </p:nvSpPr>
        <p:spPr>
          <a:xfrm>
            <a:off x="6643116" y="3432047"/>
            <a:ext cx="0" cy="1057910"/>
          </a:xfrm>
          <a:custGeom>
            <a:avLst/>
            <a:gdLst/>
            <a:ahLst/>
            <a:cxnLst/>
            <a:rect l="l" t="t" r="r" b="b"/>
            <a:pathLst>
              <a:path h="1057910">
                <a:moveTo>
                  <a:pt x="0" y="0"/>
                </a:moveTo>
                <a:lnTo>
                  <a:pt x="0" y="1057656"/>
                </a:lnTo>
              </a:path>
            </a:pathLst>
          </a:custGeom>
          <a:ln w="9144">
            <a:solidFill>
              <a:srgbClr val="DADADA"/>
            </a:solidFill>
          </a:ln>
        </p:spPr>
        <p:txBody>
          <a:bodyPr wrap="square" lIns="0" tIns="0" rIns="0" bIns="0" rtlCol="0"/>
          <a:lstStyle/>
          <a:p>
            <a:endParaRPr/>
          </a:p>
        </p:txBody>
      </p:sp>
      <p:sp>
        <p:nvSpPr>
          <p:cNvPr id="7" name="object 7"/>
          <p:cNvSpPr/>
          <p:nvPr/>
        </p:nvSpPr>
        <p:spPr>
          <a:xfrm>
            <a:off x="7478268" y="3432047"/>
            <a:ext cx="0" cy="1057910"/>
          </a:xfrm>
          <a:custGeom>
            <a:avLst/>
            <a:gdLst/>
            <a:ahLst/>
            <a:cxnLst/>
            <a:rect l="l" t="t" r="r" b="b"/>
            <a:pathLst>
              <a:path h="1057910">
                <a:moveTo>
                  <a:pt x="0" y="0"/>
                </a:moveTo>
                <a:lnTo>
                  <a:pt x="0" y="1057656"/>
                </a:lnTo>
              </a:path>
            </a:pathLst>
          </a:custGeom>
          <a:ln w="9144">
            <a:solidFill>
              <a:srgbClr val="DADADA"/>
            </a:solidFill>
          </a:ln>
        </p:spPr>
        <p:txBody>
          <a:bodyPr wrap="square" lIns="0" tIns="0" rIns="0" bIns="0" rtlCol="0"/>
          <a:lstStyle/>
          <a:p>
            <a:endParaRPr/>
          </a:p>
        </p:txBody>
      </p:sp>
      <p:sp>
        <p:nvSpPr>
          <p:cNvPr id="8" name="object 8"/>
          <p:cNvSpPr/>
          <p:nvPr/>
        </p:nvSpPr>
        <p:spPr>
          <a:xfrm>
            <a:off x="8311895" y="3432047"/>
            <a:ext cx="0" cy="1057910"/>
          </a:xfrm>
          <a:custGeom>
            <a:avLst/>
            <a:gdLst/>
            <a:ahLst/>
            <a:cxnLst/>
            <a:rect l="l" t="t" r="r" b="b"/>
            <a:pathLst>
              <a:path h="1057910">
                <a:moveTo>
                  <a:pt x="0" y="0"/>
                </a:moveTo>
                <a:lnTo>
                  <a:pt x="0" y="1057656"/>
                </a:lnTo>
              </a:path>
            </a:pathLst>
          </a:custGeom>
          <a:ln w="9144">
            <a:solidFill>
              <a:srgbClr val="DADADA"/>
            </a:solidFill>
          </a:ln>
        </p:spPr>
        <p:txBody>
          <a:bodyPr wrap="square" lIns="0" tIns="0" rIns="0" bIns="0" rtlCol="0"/>
          <a:lstStyle/>
          <a:p>
            <a:endParaRPr/>
          </a:p>
        </p:txBody>
      </p:sp>
      <p:sp>
        <p:nvSpPr>
          <p:cNvPr id="9" name="object 9"/>
          <p:cNvSpPr/>
          <p:nvPr/>
        </p:nvSpPr>
        <p:spPr>
          <a:xfrm>
            <a:off x="9145523" y="3432047"/>
            <a:ext cx="0" cy="1057910"/>
          </a:xfrm>
          <a:custGeom>
            <a:avLst/>
            <a:gdLst/>
            <a:ahLst/>
            <a:cxnLst/>
            <a:rect l="l" t="t" r="r" b="b"/>
            <a:pathLst>
              <a:path h="1057910">
                <a:moveTo>
                  <a:pt x="0" y="0"/>
                </a:moveTo>
                <a:lnTo>
                  <a:pt x="0" y="1057656"/>
                </a:lnTo>
              </a:path>
            </a:pathLst>
          </a:custGeom>
          <a:ln w="9144">
            <a:solidFill>
              <a:srgbClr val="DADADA"/>
            </a:solidFill>
          </a:ln>
        </p:spPr>
        <p:txBody>
          <a:bodyPr wrap="square" lIns="0" tIns="0" rIns="0" bIns="0" rtlCol="0"/>
          <a:lstStyle/>
          <a:p>
            <a:endParaRPr/>
          </a:p>
        </p:txBody>
      </p:sp>
      <p:sp>
        <p:nvSpPr>
          <p:cNvPr id="10" name="object 10"/>
          <p:cNvSpPr/>
          <p:nvPr/>
        </p:nvSpPr>
        <p:spPr>
          <a:xfrm>
            <a:off x="5993891" y="4475988"/>
            <a:ext cx="466725" cy="13970"/>
          </a:xfrm>
          <a:custGeom>
            <a:avLst/>
            <a:gdLst/>
            <a:ahLst/>
            <a:cxnLst/>
            <a:rect l="l" t="t" r="r" b="b"/>
            <a:pathLst>
              <a:path w="466725" h="13970">
                <a:moveTo>
                  <a:pt x="0" y="13716"/>
                </a:moveTo>
                <a:lnTo>
                  <a:pt x="466343" y="13716"/>
                </a:lnTo>
                <a:lnTo>
                  <a:pt x="466343" y="0"/>
                </a:lnTo>
                <a:lnTo>
                  <a:pt x="0" y="0"/>
                </a:lnTo>
                <a:lnTo>
                  <a:pt x="0" y="13716"/>
                </a:lnTo>
                <a:close/>
              </a:path>
            </a:pathLst>
          </a:custGeom>
          <a:solidFill>
            <a:srgbClr val="FF0000"/>
          </a:solidFill>
        </p:spPr>
        <p:txBody>
          <a:bodyPr wrap="square" lIns="0" tIns="0" rIns="0" bIns="0" rtlCol="0"/>
          <a:lstStyle/>
          <a:p>
            <a:endParaRPr/>
          </a:p>
        </p:txBody>
      </p:sp>
      <p:sp>
        <p:nvSpPr>
          <p:cNvPr id="11" name="object 11"/>
          <p:cNvSpPr/>
          <p:nvPr/>
        </p:nvSpPr>
        <p:spPr>
          <a:xfrm>
            <a:off x="6827519" y="4425696"/>
            <a:ext cx="466725" cy="64135"/>
          </a:xfrm>
          <a:custGeom>
            <a:avLst/>
            <a:gdLst/>
            <a:ahLst/>
            <a:cxnLst/>
            <a:rect l="l" t="t" r="r" b="b"/>
            <a:pathLst>
              <a:path w="466725" h="64135">
                <a:moveTo>
                  <a:pt x="0" y="64007"/>
                </a:moveTo>
                <a:lnTo>
                  <a:pt x="466344" y="64007"/>
                </a:lnTo>
                <a:lnTo>
                  <a:pt x="466344" y="0"/>
                </a:lnTo>
                <a:lnTo>
                  <a:pt x="0" y="0"/>
                </a:lnTo>
                <a:lnTo>
                  <a:pt x="0" y="64007"/>
                </a:lnTo>
                <a:close/>
              </a:path>
            </a:pathLst>
          </a:custGeom>
          <a:solidFill>
            <a:srgbClr val="FF0000"/>
          </a:solidFill>
        </p:spPr>
        <p:txBody>
          <a:bodyPr wrap="square" lIns="0" tIns="0" rIns="0" bIns="0" rtlCol="0"/>
          <a:lstStyle/>
          <a:p>
            <a:endParaRPr/>
          </a:p>
        </p:txBody>
      </p:sp>
      <p:sp>
        <p:nvSpPr>
          <p:cNvPr id="12" name="object 12"/>
          <p:cNvSpPr/>
          <p:nvPr/>
        </p:nvSpPr>
        <p:spPr>
          <a:xfrm>
            <a:off x="7661147" y="4351020"/>
            <a:ext cx="466725" cy="139065"/>
          </a:xfrm>
          <a:custGeom>
            <a:avLst/>
            <a:gdLst/>
            <a:ahLst/>
            <a:cxnLst/>
            <a:rect l="l" t="t" r="r" b="b"/>
            <a:pathLst>
              <a:path w="466725" h="139064">
                <a:moveTo>
                  <a:pt x="466344" y="0"/>
                </a:moveTo>
                <a:lnTo>
                  <a:pt x="0" y="0"/>
                </a:lnTo>
                <a:lnTo>
                  <a:pt x="0" y="138683"/>
                </a:lnTo>
                <a:lnTo>
                  <a:pt x="466344" y="138683"/>
                </a:lnTo>
                <a:lnTo>
                  <a:pt x="466344" y="0"/>
                </a:lnTo>
                <a:close/>
              </a:path>
            </a:pathLst>
          </a:custGeom>
          <a:solidFill>
            <a:srgbClr val="FF0000"/>
          </a:solidFill>
        </p:spPr>
        <p:txBody>
          <a:bodyPr wrap="square" lIns="0" tIns="0" rIns="0" bIns="0" rtlCol="0"/>
          <a:lstStyle/>
          <a:p>
            <a:endParaRPr/>
          </a:p>
        </p:txBody>
      </p:sp>
      <p:sp>
        <p:nvSpPr>
          <p:cNvPr id="13" name="object 13"/>
          <p:cNvSpPr/>
          <p:nvPr/>
        </p:nvSpPr>
        <p:spPr>
          <a:xfrm>
            <a:off x="8496300" y="4203191"/>
            <a:ext cx="464820" cy="287020"/>
          </a:xfrm>
          <a:custGeom>
            <a:avLst/>
            <a:gdLst/>
            <a:ahLst/>
            <a:cxnLst/>
            <a:rect l="l" t="t" r="r" b="b"/>
            <a:pathLst>
              <a:path w="464820" h="287020">
                <a:moveTo>
                  <a:pt x="464820" y="0"/>
                </a:moveTo>
                <a:lnTo>
                  <a:pt x="0" y="0"/>
                </a:lnTo>
                <a:lnTo>
                  <a:pt x="0" y="286511"/>
                </a:lnTo>
                <a:lnTo>
                  <a:pt x="464820" y="286511"/>
                </a:lnTo>
                <a:lnTo>
                  <a:pt x="464820" y="0"/>
                </a:lnTo>
                <a:close/>
              </a:path>
            </a:pathLst>
          </a:custGeom>
          <a:solidFill>
            <a:srgbClr val="FF0000"/>
          </a:solidFill>
        </p:spPr>
        <p:txBody>
          <a:bodyPr wrap="square" lIns="0" tIns="0" rIns="0" bIns="0" rtlCol="0"/>
          <a:lstStyle/>
          <a:p>
            <a:endParaRPr/>
          </a:p>
        </p:txBody>
      </p:sp>
      <p:sp>
        <p:nvSpPr>
          <p:cNvPr id="14" name="object 14"/>
          <p:cNvSpPr/>
          <p:nvPr/>
        </p:nvSpPr>
        <p:spPr>
          <a:xfrm>
            <a:off x="5993891" y="4456176"/>
            <a:ext cx="466725" cy="20320"/>
          </a:xfrm>
          <a:custGeom>
            <a:avLst/>
            <a:gdLst/>
            <a:ahLst/>
            <a:cxnLst/>
            <a:rect l="l" t="t" r="r" b="b"/>
            <a:pathLst>
              <a:path w="466725" h="20320">
                <a:moveTo>
                  <a:pt x="0" y="19812"/>
                </a:moveTo>
                <a:lnTo>
                  <a:pt x="466343" y="19812"/>
                </a:lnTo>
                <a:lnTo>
                  <a:pt x="466343" y="0"/>
                </a:lnTo>
                <a:lnTo>
                  <a:pt x="0" y="0"/>
                </a:lnTo>
                <a:lnTo>
                  <a:pt x="0" y="19812"/>
                </a:lnTo>
                <a:close/>
              </a:path>
            </a:pathLst>
          </a:custGeom>
          <a:solidFill>
            <a:srgbClr val="FFC000"/>
          </a:solidFill>
        </p:spPr>
        <p:txBody>
          <a:bodyPr wrap="square" lIns="0" tIns="0" rIns="0" bIns="0" rtlCol="0"/>
          <a:lstStyle/>
          <a:p>
            <a:endParaRPr/>
          </a:p>
        </p:txBody>
      </p:sp>
      <p:sp>
        <p:nvSpPr>
          <p:cNvPr id="15" name="object 15"/>
          <p:cNvSpPr/>
          <p:nvPr/>
        </p:nvSpPr>
        <p:spPr>
          <a:xfrm>
            <a:off x="6827519" y="4347971"/>
            <a:ext cx="466725" cy="78105"/>
          </a:xfrm>
          <a:custGeom>
            <a:avLst/>
            <a:gdLst/>
            <a:ahLst/>
            <a:cxnLst/>
            <a:rect l="l" t="t" r="r" b="b"/>
            <a:pathLst>
              <a:path w="466725" h="78104">
                <a:moveTo>
                  <a:pt x="0" y="77724"/>
                </a:moveTo>
                <a:lnTo>
                  <a:pt x="466344" y="77724"/>
                </a:lnTo>
                <a:lnTo>
                  <a:pt x="466344" y="0"/>
                </a:lnTo>
                <a:lnTo>
                  <a:pt x="0" y="0"/>
                </a:lnTo>
                <a:lnTo>
                  <a:pt x="0" y="77724"/>
                </a:lnTo>
                <a:close/>
              </a:path>
            </a:pathLst>
          </a:custGeom>
          <a:solidFill>
            <a:srgbClr val="FFC000"/>
          </a:solidFill>
        </p:spPr>
        <p:txBody>
          <a:bodyPr wrap="square" lIns="0" tIns="0" rIns="0" bIns="0" rtlCol="0"/>
          <a:lstStyle/>
          <a:p>
            <a:endParaRPr/>
          </a:p>
        </p:txBody>
      </p:sp>
      <p:sp>
        <p:nvSpPr>
          <p:cNvPr id="16" name="object 16"/>
          <p:cNvSpPr/>
          <p:nvPr/>
        </p:nvSpPr>
        <p:spPr>
          <a:xfrm>
            <a:off x="7661147" y="4258055"/>
            <a:ext cx="466725" cy="93345"/>
          </a:xfrm>
          <a:custGeom>
            <a:avLst/>
            <a:gdLst/>
            <a:ahLst/>
            <a:cxnLst/>
            <a:rect l="l" t="t" r="r" b="b"/>
            <a:pathLst>
              <a:path w="466725" h="93345">
                <a:moveTo>
                  <a:pt x="466344" y="0"/>
                </a:moveTo>
                <a:lnTo>
                  <a:pt x="0" y="0"/>
                </a:lnTo>
                <a:lnTo>
                  <a:pt x="0" y="92964"/>
                </a:lnTo>
                <a:lnTo>
                  <a:pt x="466344" y="92964"/>
                </a:lnTo>
                <a:lnTo>
                  <a:pt x="466344" y="0"/>
                </a:lnTo>
                <a:close/>
              </a:path>
            </a:pathLst>
          </a:custGeom>
          <a:solidFill>
            <a:srgbClr val="FFC000"/>
          </a:solidFill>
        </p:spPr>
        <p:txBody>
          <a:bodyPr wrap="square" lIns="0" tIns="0" rIns="0" bIns="0" rtlCol="0"/>
          <a:lstStyle/>
          <a:p>
            <a:endParaRPr/>
          </a:p>
        </p:txBody>
      </p:sp>
      <p:sp>
        <p:nvSpPr>
          <p:cNvPr id="17" name="object 17"/>
          <p:cNvSpPr/>
          <p:nvPr/>
        </p:nvSpPr>
        <p:spPr>
          <a:xfrm>
            <a:off x="8496300" y="4070603"/>
            <a:ext cx="464820" cy="132715"/>
          </a:xfrm>
          <a:custGeom>
            <a:avLst/>
            <a:gdLst/>
            <a:ahLst/>
            <a:cxnLst/>
            <a:rect l="l" t="t" r="r" b="b"/>
            <a:pathLst>
              <a:path w="464820" h="132714">
                <a:moveTo>
                  <a:pt x="464820" y="0"/>
                </a:moveTo>
                <a:lnTo>
                  <a:pt x="0" y="0"/>
                </a:lnTo>
                <a:lnTo>
                  <a:pt x="0" y="132588"/>
                </a:lnTo>
                <a:lnTo>
                  <a:pt x="464820" y="132588"/>
                </a:lnTo>
                <a:lnTo>
                  <a:pt x="464820" y="0"/>
                </a:lnTo>
                <a:close/>
              </a:path>
            </a:pathLst>
          </a:custGeom>
          <a:solidFill>
            <a:srgbClr val="FFC000"/>
          </a:solidFill>
        </p:spPr>
        <p:txBody>
          <a:bodyPr wrap="square" lIns="0" tIns="0" rIns="0" bIns="0" rtlCol="0"/>
          <a:lstStyle/>
          <a:p>
            <a:endParaRPr/>
          </a:p>
        </p:txBody>
      </p:sp>
      <p:sp>
        <p:nvSpPr>
          <p:cNvPr id="18" name="object 18"/>
          <p:cNvSpPr/>
          <p:nvPr/>
        </p:nvSpPr>
        <p:spPr>
          <a:xfrm>
            <a:off x="5993891" y="4395215"/>
            <a:ext cx="466725" cy="60960"/>
          </a:xfrm>
          <a:custGeom>
            <a:avLst/>
            <a:gdLst/>
            <a:ahLst/>
            <a:cxnLst/>
            <a:rect l="l" t="t" r="r" b="b"/>
            <a:pathLst>
              <a:path w="466725" h="60960">
                <a:moveTo>
                  <a:pt x="0" y="60959"/>
                </a:moveTo>
                <a:lnTo>
                  <a:pt x="466343" y="60959"/>
                </a:lnTo>
                <a:lnTo>
                  <a:pt x="466343" y="0"/>
                </a:lnTo>
                <a:lnTo>
                  <a:pt x="0" y="0"/>
                </a:lnTo>
                <a:lnTo>
                  <a:pt x="0" y="60959"/>
                </a:lnTo>
                <a:close/>
              </a:path>
            </a:pathLst>
          </a:custGeom>
          <a:solidFill>
            <a:srgbClr val="9BBB59"/>
          </a:solidFill>
        </p:spPr>
        <p:txBody>
          <a:bodyPr wrap="square" lIns="0" tIns="0" rIns="0" bIns="0" rtlCol="0"/>
          <a:lstStyle/>
          <a:p>
            <a:endParaRPr/>
          </a:p>
        </p:txBody>
      </p:sp>
      <p:sp>
        <p:nvSpPr>
          <p:cNvPr id="19" name="object 19"/>
          <p:cNvSpPr/>
          <p:nvPr/>
        </p:nvSpPr>
        <p:spPr>
          <a:xfrm>
            <a:off x="6827519" y="4248911"/>
            <a:ext cx="466725" cy="99060"/>
          </a:xfrm>
          <a:custGeom>
            <a:avLst/>
            <a:gdLst/>
            <a:ahLst/>
            <a:cxnLst/>
            <a:rect l="l" t="t" r="r" b="b"/>
            <a:pathLst>
              <a:path w="466725" h="99060">
                <a:moveTo>
                  <a:pt x="466344" y="0"/>
                </a:moveTo>
                <a:lnTo>
                  <a:pt x="0" y="0"/>
                </a:lnTo>
                <a:lnTo>
                  <a:pt x="0" y="99060"/>
                </a:lnTo>
                <a:lnTo>
                  <a:pt x="466344" y="99060"/>
                </a:lnTo>
                <a:lnTo>
                  <a:pt x="466344" y="0"/>
                </a:lnTo>
                <a:close/>
              </a:path>
            </a:pathLst>
          </a:custGeom>
          <a:solidFill>
            <a:srgbClr val="9BBB59"/>
          </a:solidFill>
        </p:spPr>
        <p:txBody>
          <a:bodyPr wrap="square" lIns="0" tIns="0" rIns="0" bIns="0" rtlCol="0"/>
          <a:lstStyle/>
          <a:p>
            <a:endParaRPr/>
          </a:p>
        </p:txBody>
      </p:sp>
      <p:sp>
        <p:nvSpPr>
          <p:cNvPr id="20" name="object 20"/>
          <p:cNvSpPr/>
          <p:nvPr/>
        </p:nvSpPr>
        <p:spPr>
          <a:xfrm>
            <a:off x="7661147" y="4137659"/>
            <a:ext cx="466725" cy="120650"/>
          </a:xfrm>
          <a:custGeom>
            <a:avLst/>
            <a:gdLst/>
            <a:ahLst/>
            <a:cxnLst/>
            <a:rect l="l" t="t" r="r" b="b"/>
            <a:pathLst>
              <a:path w="466725" h="120650">
                <a:moveTo>
                  <a:pt x="466344" y="0"/>
                </a:moveTo>
                <a:lnTo>
                  <a:pt x="0" y="0"/>
                </a:lnTo>
                <a:lnTo>
                  <a:pt x="0" y="120395"/>
                </a:lnTo>
                <a:lnTo>
                  <a:pt x="466344" y="120395"/>
                </a:lnTo>
                <a:lnTo>
                  <a:pt x="466344" y="0"/>
                </a:lnTo>
                <a:close/>
              </a:path>
            </a:pathLst>
          </a:custGeom>
          <a:solidFill>
            <a:srgbClr val="9BBB59"/>
          </a:solidFill>
        </p:spPr>
        <p:txBody>
          <a:bodyPr wrap="square" lIns="0" tIns="0" rIns="0" bIns="0" rtlCol="0"/>
          <a:lstStyle/>
          <a:p>
            <a:endParaRPr/>
          </a:p>
        </p:txBody>
      </p:sp>
      <p:sp>
        <p:nvSpPr>
          <p:cNvPr id="21" name="object 21"/>
          <p:cNvSpPr/>
          <p:nvPr/>
        </p:nvSpPr>
        <p:spPr>
          <a:xfrm>
            <a:off x="8496300" y="3933444"/>
            <a:ext cx="464820" cy="137160"/>
          </a:xfrm>
          <a:custGeom>
            <a:avLst/>
            <a:gdLst/>
            <a:ahLst/>
            <a:cxnLst/>
            <a:rect l="l" t="t" r="r" b="b"/>
            <a:pathLst>
              <a:path w="464820" h="137160">
                <a:moveTo>
                  <a:pt x="464820" y="0"/>
                </a:moveTo>
                <a:lnTo>
                  <a:pt x="0" y="0"/>
                </a:lnTo>
                <a:lnTo>
                  <a:pt x="0" y="137159"/>
                </a:lnTo>
                <a:lnTo>
                  <a:pt x="464820" y="137159"/>
                </a:lnTo>
                <a:lnTo>
                  <a:pt x="464820" y="0"/>
                </a:lnTo>
                <a:close/>
              </a:path>
            </a:pathLst>
          </a:custGeom>
          <a:solidFill>
            <a:srgbClr val="9BBB59"/>
          </a:solidFill>
        </p:spPr>
        <p:txBody>
          <a:bodyPr wrap="square" lIns="0" tIns="0" rIns="0" bIns="0" rtlCol="0"/>
          <a:lstStyle/>
          <a:p>
            <a:endParaRPr/>
          </a:p>
        </p:txBody>
      </p:sp>
      <p:sp>
        <p:nvSpPr>
          <p:cNvPr id="22" name="object 22"/>
          <p:cNvSpPr/>
          <p:nvPr/>
        </p:nvSpPr>
        <p:spPr>
          <a:xfrm>
            <a:off x="8496300" y="3432060"/>
            <a:ext cx="464820" cy="501650"/>
          </a:xfrm>
          <a:custGeom>
            <a:avLst/>
            <a:gdLst/>
            <a:ahLst/>
            <a:cxnLst/>
            <a:rect l="l" t="t" r="r" b="b"/>
            <a:pathLst>
              <a:path w="464820" h="501650">
                <a:moveTo>
                  <a:pt x="464820" y="0"/>
                </a:moveTo>
                <a:lnTo>
                  <a:pt x="0" y="0"/>
                </a:lnTo>
                <a:lnTo>
                  <a:pt x="0" y="501383"/>
                </a:lnTo>
                <a:lnTo>
                  <a:pt x="464820" y="501383"/>
                </a:lnTo>
                <a:lnTo>
                  <a:pt x="464820" y="0"/>
                </a:lnTo>
                <a:close/>
              </a:path>
            </a:pathLst>
          </a:custGeom>
          <a:solidFill>
            <a:srgbClr val="DADADA"/>
          </a:solidFill>
        </p:spPr>
        <p:txBody>
          <a:bodyPr wrap="square" lIns="0" tIns="0" rIns="0" bIns="0" rtlCol="0"/>
          <a:lstStyle/>
          <a:p>
            <a:endParaRPr/>
          </a:p>
        </p:txBody>
      </p:sp>
      <p:sp>
        <p:nvSpPr>
          <p:cNvPr id="23" name="object 23"/>
          <p:cNvSpPr/>
          <p:nvPr/>
        </p:nvSpPr>
        <p:spPr>
          <a:xfrm>
            <a:off x="7661147" y="3432047"/>
            <a:ext cx="466725" cy="706120"/>
          </a:xfrm>
          <a:custGeom>
            <a:avLst/>
            <a:gdLst/>
            <a:ahLst/>
            <a:cxnLst/>
            <a:rect l="l" t="t" r="r" b="b"/>
            <a:pathLst>
              <a:path w="466725" h="706120">
                <a:moveTo>
                  <a:pt x="466344" y="0"/>
                </a:moveTo>
                <a:lnTo>
                  <a:pt x="0" y="0"/>
                </a:lnTo>
                <a:lnTo>
                  <a:pt x="0" y="705612"/>
                </a:lnTo>
                <a:lnTo>
                  <a:pt x="466344" y="705612"/>
                </a:lnTo>
                <a:lnTo>
                  <a:pt x="466344" y="0"/>
                </a:lnTo>
                <a:close/>
              </a:path>
            </a:pathLst>
          </a:custGeom>
          <a:solidFill>
            <a:srgbClr val="DADADA"/>
          </a:solidFill>
        </p:spPr>
        <p:txBody>
          <a:bodyPr wrap="square" lIns="0" tIns="0" rIns="0" bIns="0" rtlCol="0"/>
          <a:lstStyle/>
          <a:p>
            <a:endParaRPr/>
          </a:p>
        </p:txBody>
      </p:sp>
      <p:sp>
        <p:nvSpPr>
          <p:cNvPr id="24" name="object 24"/>
          <p:cNvSpPr/>
          <p:nvPr/>
        </p:nvSpPr>
        <p:spPr>
          <a:xfrm>
            <a:off x="6827519" y="3432060"/>
            <a:ext cx="466725" cy="817244"/>
          </a:xfrm>
          <a:custGeom>
            <a:avLst/>
            <a:gdLst/>
            <a:ahLst/>
            <a:cxnLst/>
            <a:rect l="l" t="t" r="r" b="b"/>
            <a:pathLst>
              <a:path w="466725" h="817245">
                <a:moveTo>
                  <a:pt x="466344" y="0"/>
                </a:moveTo>
                <a:lnTo>
                  <a:pt x="0" y="0"/>
                </a:lnTo>
                <a:lnTo>
                  <a:pt x="0" y="816851"/>
                </a:lnTo>
                <a:lnTo>
                  <a:pt x="466344" y="816851"/>
                </a:lnTo>
                <a:lnTo>
                  <a:pt x="466344" y="0"/>
                </a:lnTo>
                <a:close/>
              </a:path>
            </a:pathLst>
          </a:custGeom>
          <a:solidFill>
            <a:srgbClr val="DADADA"/>
          </a:solidFill>
        </p:spPr>
        <p:txBody>
          <a:bodyPr wrap="square" lIns="0" tIns="0" rIns="0" bIns="0" rtlCol="0"/>
          <a:lstStyle/>
          <a:p>
            <a:endParaRPr/>
          </a:p>
        </p:txBody>
      </p:sp>
      <p:sp>
        <p:nvSpPr>
          <p:cNvPr id="25" name="object 25"/>
          <p:cNvSpPr/>
          <p:nvPr/>
        </p:nvSpPr>
        <p:spPr>
          <a:xfrm>
            <a:off x="5993891" y="3432060"/>
            <a:ext cx="466725" cy="963294"/>
          </a:xfrm>
          <a:custGeom>
            <a:avLst/>
            <a:gdLst/>
            <a:ahLst/>
            <a:cxnLst/>
            <a:rect l="l" t="t" r="r" b="b"/>
            <a:pathLst>
              <a:path w="466725" h="963295">
                <a:moveTo>
                  <a:pt x="466343" y="0"/>
                </a:moveTo>
                <a:lnTo>
                  <a:pt x="0" y="0"/>
                </a:lnTo>
                <a:lnTo>
                  <a:pt x="0" y="963155"/>
                </a:lnTo>
                <a:lnTo>
                  <a:pt x="466343" y="963155"/>
                </a:lnTo>
                <a:lnTo>
                  <a:pt x="466343" y="0"/>
                </a:lnTo>
                <a:close/>
              </a:path>
            </a:pathLst>
          </a:custGeom>
          <a:solidFill>
            <a:srgbClr val="DADADA"/>
          </a:solidFill>
        </p:spPr>
        <p:txBody>
          <a:bodyPr wrap="square" lIns="0" tIns="0" rIns="0" bIns="0" rtlCol="0"/>
          <a:lstStyle/>
          <a:p>
            <a:endParaRPr/>
          </a:p>
        </p:txBody>
      </p:sp>
      <p:sp>
        <p:nvSpPr>
          <p:cNvPr id="26" name="object 26"/>
          <p:cNvSpPr/>
          <p:nvPr/>
        </p:nvSpPr>
        <p:spPr>
          <a:xfrm>
            <a:off x="5792723" y="4489703"/>
            <a:ext cx="3352800" cy="0"/>
          </a:xfrm>
          <a:custGeom>
            <a:avLst/>
            <a:gdLst/>
            <a:ahLst/>
            <a:cxnLst/>
            <a:rect l="l" t="t" r="r" b="b"/>
            <a:pathLst>
              <a:path w="3352800">
                <a:moveTo>
                  <a:pt x="0" y="0"/>
                </a:moveTo>
                <a:lnTo>
                  <a:pt x="3352800" y="0"/>
                </a:lnTo>
              </a:path>
            </a:pathLst>
          </a:custGeom>
          <a:ln w="9144">
            <a:solidFill>
              <a:srgbClr val="DADADA"/>
            </a:solidFill>
          </a:ln>
        </p:spPr>
        <p:txBody>
          <a:bodyPr wrap="square" lIns="0" tIns="0" rIns="0" bIns="0" rtlCol="0"/>
          <a:lstStyle/>
          <a:p>
            <a:endParaRPr/>
          </a:p>
        </p:txBody>
      </p:sp>
      <p:sp>
        <p:nvSpPr>
          <p:cNvPr id="27" name="object 27"/>
          <p:cNvSpPr txBox="1"/>
          <p:nvPr/>
        </p:nvSpPr>
        <p:spPr>
          <a:xfrm>
            <a:off x="6969419" y="4308500"/>
            <a:ext cx="194945" cy="162560"/>
          </a:xfrm>
          <a:prstGeom prst="rect">
            <a:avLst/>
          </a:prstGeom>
        </p:spPr>
        <p:txBody>
          <a:bodyPr vert="horz" wrap="square" lIns="0" tIns="12700" rIns="0" bIns="0" rtlCol="0">
            <a:spAutoFit/>
          </a:bodyPr>
          <a:lstStyle/>
          <a:p>
            <a:pPr>
              <a:lnSpc>
                <a:spcPct val="100000"/>
              </a:lnSpc>
              <a:spcBef>
                <a:spcPts val="100"/>
              </a:spcBef>
            </a:pPr>
            <a:r>
              <a:rPr sz="1350" spc="-839" baseline="-33950" dirty="0">
                <a:latin typeface="Meiryo UI"/>
                <a:cs typeface="Meiryo UI"/>
              </a:rPr>
              <a:t>6</a:t>
            </a:r>
            <a:r>
              <a:rPr sz="900" spc="0" dirty="0">
                <a:latin typeface="Meiryo UI"/>
                <a:cs typeface="Meiryo UI"/>
              </a:rPr>
              <a:t>7</a:t>
            </a:r>
            <a:r>
              <a:rPr sz="900" spc="-5" dirty="0">
                <a:latin typeface="Meiryo UI"/>
                <a:cs typeface="Meiryo UI"/>
              </a:rPr>
              <a:t>.4</a:t>
            </a:r>
            <a:endParaRPr sz="900">
              <a:latin typeface="Meiryo UI"/>
              <a:cs typeface="Meiryo UI"/>
            </a:endParaRPr>
          </a:p>
        </p:txBody>
      </p:sp>
      <p:sp>
        <p:nvSpPr>
          <p:cNvPr id="28" name="object 28"/>
          <p:cNvSpPr txBox="1"/>
          <p:nvPr/>
        </p:nvSpPr>
        <p:spPr>
          <a:xfrm>
            <a:off x="6969534" y="4220146"/>
            <a:ext cx="194945" cy="162560"/>
          </a:xfrm>
          <a:prstGeom prst="rect">
            <a:avLst/>
          </a:prstGeom>
        </p:spPr>
        <p:txBody>
          <a:bodyPr vert="horz" wrap="square" lIns="0" tIns="12700" rIns="0" bIns="0" rtlCol="0">
            <a:spAutoFit/>
          </a:bodyPr>
          <a:lstStyle/>
          <a:p>
            <a:pPr>
              <a:lnSpc>
                <a:spcPct val="100000"/>
              </a:lnSpc>
              <a:spcBef>
                <a:spcPts val="100"/>
              </a:spcBef>
            </a:pPr>
            <a:r>
              <a:rPr sz="900" spc="0" dirty="0">
                <a:latin typeface="Meiryo UI"/>
                <a:cs typeface="Meiryo UI"/>
              </a:rPr>
              <a:t>9</a:t>
            </a:r>
            <a:r>
              <a:rPr sz="900" spc="-5" dirty="0">
                <a:latin typeface="Meiryo UI"/>
                <a:cs typeface="Meiryo UI"/>
              </a:rPr>
              <a:t>.3</a:t>
            </a:r>
            <a:endParaRPr sz="900">
              <a:latin typeface="Meiryo UI"/>
              <a:cs typeface="Meiryo UI"/>
            </a:endParaRPr>
          </a:p>
        </p:txBody>
      </p:sp>
      <p:sp>
        <p:nvSpPr>
          <p:cNvPr id="29" name="object 29"/>
          <p:cNvSpPr txBox="1"/>
          <p:nvPr/>
        </p:nvSpPr>
        <p:spPr>
          <a:xfrm>
            <a:off x="7766776" y="4119905"/>
            <a:ext cx="267335" cy="385445"/>
          </a:xfrm>
          <a:prstGeom prst="rect">
            <a:avLst/>
          </a:prstGeom>
        </p:spPr>
        <p:txBody>
          <a:bodyPr vert="horz" wrap="square" lIns="0" tIns="12700" rIns="0" bIns="0" rtlCol="0">
            <a:spAutoFit/>
          </a:bodyPr>
          <a:lstStyle/>
          <a:p>
            <a:pPr>
              <a:lnSpc>
                <a:spcPts val="960"/>
              </a:lnSpc>
              <a:spcBef>
                <a:spcPts val="100"/>
              </a:spcBef>
            </a:pPr>
            <a:r>
              <a:rPr sz="900" spc="0" dirty="0">
                <a:latin typeface="Meiryo UI"/>
                <a:cs typeface="Meiryo UI"/>
              </a:rPr>
              <a:t>11</a:t>
            </a:r>
            <a:r>
              <a:rPr sz="900" spc="-5" dirty="0">
                <a:latin typeface="Meiryo UI"/>
                <a:cs typeface="Meiryo UI"/>
              </a:rPr>
              <a:t>.</a:t>
            </a:r>
            <a:r>
              <a:rPr sz="900" dirty="0">
                <a:latin typeface="Meiryo UI"/>
                <a:cs typeface="Meiryo UI"/>
              </a:rPr>
              <a:t>4</a:t>
            </a:r>
            <a:endParaRPr sz="900">
              <a:latin typeface="Meiryo UI"/>
              <a:cs typeface="Meiryo UI"/>
            </a:endParaRPr>
          </a:p>
          <a:p>
            <a:pPr marL="36195">
              <a:lnSpc>
                <a:spcPts val="880"/>
              </a:lnSpc>
            </a:pPr>
            <a:r>
              <a:rPr sz="900" spc="-5" dirty="0">
                <a:latin typeface="Meiryo UI"/>
                <a:cs typeface="Meiryo UI"/>
              </a:rPr>
              <a:t>8.8</a:t>
            </a:r>
            <a:endParaRPr sz="900">
              <a:latin typeface="Meiryo UI"/>
              <a:cs typeface="Meiryo UI"/>
            </a:endParaRPr>
          </a:p>
          <a:p>
            <a:pPr>
              <a:lnSpc>
                <a:spcPts val="994"/>
              </a:lnSpc>
            </a:pPr>
            <a:r>
              <a:rPr sz="900" spc="0" dirty="0">
                <a:latin typeface="Meiryo UI"/>
                <a:cs typeface="Meiryo UI"/>
              </a:rPr>
              <a:t>13</a:t>
            </a:r>
            <a:r>
              <a:rPr sz="900" spc="-5" dirty="0">
                <a:latin typeface="Meiryo UI"/>
                <a:cs typeface="Meiryo UI"/>
              </a:rPr>
              <a:t>.</a:t>
            </a:r>
            <a:r>
              <a:rPr sz="900" dirty="0">
                <a:latin typeface="Meiryo UI"/>
                <a:cs typeface="Meiryo UI"/>
              </a:rPr>
              <a:t>2</a:t>
            </a:r>
            <a:endParaRPr sz="900">
              <a:latin typeface="Meiryo UI"/>
              <a:cs typeface="Meiryo UI"/>
            </a:endParaRPr>
          </a:p>
        </p:txBody>
      </p:sp>
      <p:sp>
        <p:nvSpPr>
          <p:cNvPr id="30" name="object 30"/>
          <p:cNvSpPr txBox="1"/>
          <p:nvPr/>
        </p:nvSpPr>
        <p:spPr>
          <a:xfrm>
            <a:off x="8600709" y="3924224"/>
            <a:ext cx="267335" cy="507365"/>
          </a:xfrm>
          <a:prstGeom prst="rect">
            <a:avLst/>
          </a:prstGeom>
        </p:spPr>
        <p:txBody>
          <a:bodyPr vert="horz" wrap="square" lIns="0" tIns="12700" rIns="0" bIns="0" rtlCol="0">
            <a:spAutoFit/>
          </a:bodyPr>
          <a:lstStyle/>
          <a:p>
            <a:pPr>
              <a:lnSpc>
                <a:spcPts val="1070"/>
              </a:lnSpc>
              <a:spcBef>
                <a:spcPts val="100"/>
              </a:spcBef>
            </a:pPr>
            <a:r>
              <a:rPr sz="900" spc="0" dirty="0">
                <a:latin typeface="Meiryo UI"/>
                <a:cs typeface="Meiryo UI"/>
              </a:rPr>
              <a:t>12</a:t>
            </a:r>
            <a:r>
              <a:rPr sz="900" spc="-5" dirty="0">
                <a:latin typeface="Meiryo UI"/>
                <a:cs typeface="Meiryo UI"/>
              </a:rPr>
              <a:t>.</a:t>
            </a:r>
            <a:r>
              <a:rPr sz="900" dirty="0">
                <a:latin typeface="Meiryo UI"/>
                <a:cs typeface="Meiryo UI"/>
              </a:rPr>
              <a:t>9</a:t>
            </a:r>
            <a:endParaRPr sz="900">
              <a:latin typeface="Meiryo UI"/>
              <a:cs typeface="Meiryo UI"/>
            </a:endParaRPr>
          </a:p>
          <a:p>
            <a:pPr>
              <a:lnSpc>
                <a:spcPts val="1070"/>
              </a:lnSpc>
            </a:pPr>
            <a:r>
              <a:rPr sz="900" spc="0" dirty="0">
                <a:latin typeface="Meiryo UI"/>
                <a:cs typeface="Meiryo UI"/>
              </a:rPr>
              <a:t>12</a:t>
            </a:r>
            <a:r>
              <a:rPr sz="900" spc="-5" dirty="0">
                <a:latin typeface="Meiryo UI"/>
                <a:cs typeface="Meiryo UI"/>
              </a:rPr>
              <a:t>.</a:t>
            </a:r>
            <a:r>
              <a:rPr sz="900" dirty="0">
                <a:latin typeface="Meiryo UI"/>
                <a:cs typeface="Meiryo UI"/>
              </a:rPr>
              <a:t>6</a:t>
            </a:r>
            <a:endParaRPr sz="900">
              <a:latin typeface="Meiryo UI"/>
              <a:cs typeface="Meiryo UI"/>
            </a:endParaRPr>
          </a:p>
          <a:p>
            <a:pPr>
              <a:lnSpc>
                <a:spcPct val="100000"/>
              </a:lnSpc>
              <a:spcBef>
                <a:spcPts val="570"/>
              </a:spcBef>
            </a:pPr>
            <a:r>
              <a:rPr sz="900" spc="0" dirty="0">
                <a:latin typeface="Meiryo UI"/>
                <a:cs typeface="Meiryo UI"/>
              </a:rPr>
              <a:t>27</a:t>
            </a:r>
            <a:r>
              <a:rPr sz="900" spc="-5" dirty="0">
                <a:latin typeface="Meiryo UI"/>
                <a:cs typeface="Meiryo UI"/>
              </a:rPr>
              <a:t>.</a:t>
            </a:r>
            <a:r>
              <a:rPr sz="900" dirty="0">
                <a:latin typeface="Meiryo UI"/>
                <a:cs typeface="Meiryo UI"/>
              </a:rPr>
              <a:t>1</a:t>
            </a:r>
            <a:endParaRPr sz="900">
              <a:latin typeface="Meiryo UI"/>
              <a:cs typeface="Meiryo UI"/>
            </a:endParaRPr>
          </a:p>
        </p:txBody>
      </p:sp>
      <p:sp>
        <p:nvSpPr>
          <p:cNvPr id="31" name="object 31"/>
          <p:cNvSpPr txBox="1"/>
          <p:nvPr/>
        </p:nvSpPr>
        <p:spPr>
          <a:xfrm>
            <a:off x="6099139" y="3836327"/>
            <a:ext cx="266700" cy="162560"/>
          </a:xfrm>
          <a:prstGeom prst="rect">
            <a:avLst/>
          </a:prstGeom>
        </p:spPr>
        <p:txBody>
          <a:bodyPr vert="horz" wrap="square" lIns="0" tIns="12700" rIns="0" bIns="0" rtlCol="0">
            <a:spAutoFit/>
          </a:bodyPr>
          <a:lstStyle/>
          <a:p>
            <a:pPr>
              <a:lnSpc>
                <a:spcPct val="100000"/>
              </a:lnSpc>
              <a:spcBef>
                <a:spcPts val="100"/>
              </a:spcBef>
            </a:pPr>
            <a:r>
              <a:rPr sz="900" spc="0" dirty="0">
                <a:latin typeface="Meiryo UI"/>
                <a:cs typeface="Meiryo UI"/>
              </a:rPr>
              <a:t>91</a:t>
            </a:r>
            <a:r>
              <a:rPr sz="900" spc="-5" dirty="0">
                <a:latin typeface="Meiryo UI"/>
                <a:cs typeface="Meiryo UI"/>
              </a:rPr>
              <a:t>.</a:t>
            </a:r>
            <a:r>
              <a:rPr sz="900" dirty="0">
                <a:latin typeface="Meiryo UI"/>
                <a:cs typeface="Meiryo UI"/>
              </a:rPr>
              <a:t>1</a:t>
            </a:r>
            <a:endParaRPr sz="900">
              <a:latin typeface="Meiryo UI"/>
              <a:cs typeface="Meiryo UI"/>
            </a:endParaRPr>
          </a:p>
        </p:txBody>
      </p:sp>
      <p:sp>
        <p:nvSpPr>
          <p:cNvPr id="32" name="object 32"/>
          <p:cNvSpPr txBox="1"/>
          <p:nvPr/>
        </p:nvSpPr>
        <p:spPr>
          <a:xfrm>
            <a:off x="6147373" y="3762832"/>
            <a:ext cx="1052830" cy="742315"/>
          </a:xfrm>
          <a:prstGeom prst="rect">
            <a:avLst/>
          </a:prstGeom>
        </p:spPr>
        <p:txBody>
          <a:bodyPr vert="horz" wrap="square" lIns="0" tIns="12700" rIns="0" bIns="0" rtlCol="0">
            <a:spAutoFit/>
          </a:bodyPr>
          <a:lstStyle/>
          <a:p>
            <a:pPr marR="5080" algn="r">
              <a:lnSpc>
                <a:spcPct val="100000"/>
              </a:lnSpc>
              <a:spcBef>
                <a:spcPts val="100"/>
              </a:spcBef>
            </a:pPr>
            <a:r>
              <a:rPr sz="900" spc="0" dirty="0">
                <a:latin typeface="Meiryo UI"/>
                <a:cs typeface="Meiryo UI"/>
              </a:rPr>
              <a:t>77</a:t>
            </a:r>
            <a:r>
              <a:rPr sz="900" spc="-5" dirty="0">
                <a:latin typeface="Meiryo UI"/>
                <a:cs typeface="Meiryo UI"/>
              </a:rPr>
              <a:t>.</a:t>
            </a:r>
            <a:r>
              <a:rPr sz="900" dirty="0">
                <a:latin typeface="Meiryo UI"/>
                <a:cs typeface="Meiryo UI"/>
              </a:rPr>
              <a:t>2</a:t>
            </a:r>
            <a:endParaRPr sz="900">
              <a:latin typeface="Meiryo UI"/>
              <a:cs typeface="Meiryo UI"/>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950"/>
              </a:spcBef>
            </a:pPr>
            <a:r>
              <a:rPr sz="900" spc="-5" dirty="0">
                <a:latin typeface="Meiryo UI"/>
                <a:cs typeface="Meiryo UI"/>
              </a:rPr>
              <a:t>5.6</a:t>
            </a:r>
            <a:endParaRPr sz="900">
              <a:latin typeface="Meiryo UI"/>
              <a:cs typeface="Meiryo UI"/>
            </a:endParaRPr>
          </a:p>
        </p:txBody>
      </p:sp>
      <p:sp>
        <p:nvSpPr>
          <p:cNvPr id="33" name="object 33"/>
          <p:cNvSpPr txBox="1"/>
          <p:nvPr/>
        </p:nvSpPr>
        <p:spPr>
          <a:xfrm>
            <a:off x="7767004" y="3707053"/>
            <a:ext cx="266700" cy="162560"/>
          </a:xfrm>
          <a:prstGeom prst="rect">
            <a:avLst/>
          </a:prstGeom>
        </p:spPr>
        <p:txBody>
          <a:bodyPr vert="horz" wrap="square" lIns="0" tIns="12700" rIns="0" bIns="0" rtlCol="0">
            <a:spAutoFit/>
          </a:bodyPr>
          <a:lstStyle/>
          <a:p>
            <a:pPr>
              <a:lnSpc>
                <a:spcPct val="100000"/>
              </a:lnSpc>
              <a:spcBef>
                <a:spcPts val="100"/>
              </a:spcBef>
            </a:pPr>
            <a:r>
              <a:rPr sz="900" spc="0" dirty="0">
                <a:latin typeface="Meiryo UI"/>
                <a:cs typeface="Meiryo UI"/>
              </a:rPr>
              <a:t>66</a:t>
            </a:r>
            <a:r>
              <a:rPr sz="900" spc="-5" dirty="0">
                <a:latin typeface="Meiryo UI"/>
                <a:cs typeface="Meiryo UI"/>
              </a:rPr>
              <a:t>.</a:t>
            </a:r>
            <a:r>
              <a:rPr sz="900" dirty="0">
                <a:latin typeface="Meiryo UI"/>
                <a:cs typeface="Meiryo UI"/>
              </a:rPr>
              <a:t>6</a:t>
            </a:r>
            <a:endParaRPr sz="900">
              <a:latin typeface="Meiryo UI"/>
              <a:cs typeface="Meiryo UI"/>
            </a:endParaRPr>
          </a:p>
        </p:txBody>
      </p:sp>
      <p:sp>
        <p:nvSpPr>
          <p:cNvPr id="34" name="object 34"/>
          <p:cNvSpPr txBox="1"/>
          <p:nvPr/>
        </p:nvSpPr>
        <p:spPr>
          <a:xfrm>
            <a:off x="8600937" y="3605326"/>
            <a:ext cx="266700" cy="162560"/>
          </a:xfrm>
          <a:prstGeom prst="rect">
            <a:avLst/>
          </a:prstGeom>
        </p:spPr>
        <p:txBody>
          <a:bodyPr vert="horz" wrap="square" lIns="0" tIns="12700" rIns="0" bIns="0" rtlCol="0">
            <a:spAutoFit/>
          </a:bodyPr>
          <a:lstStyle/>
          <a:p>
            <a:pPr>
              <a:lnSpc>
                <a:spcPct val="100000"/>
              </a:lnSpc>
              <a:spcBef>
                <a:spcPts val="100"/>
              </a:spcBef>
            </a:pPr>
            <a:r>
              <a:rPr sz="900" spc="0" dirty="0">
                <a:latin typeface="Meiryo UI"/>
                <a:cs typeface="Meiryo UI"/>
              </a:rPr>
              <a:t>47</a:t>
            </a:r>
            <a:r>
              <a:rPr sz="900" spc="-5" dirty="0">
                <a:latin typeface="Meiryo UI"/>
                <a:cs typeface="Meiryo UI"/>
              </a:rPr>
              <a:t>.</a:t>
            </a:r>
            <a:r>
              <a:rPr sz="900" dirty="0">
                <a:latin typeface="Meiryo UI"/>
                <a:cs typeface="Meiryo UI"/>
              </a:rPr>
              <a:t>4</a:t>
            </a:r>
            <a:endParaRPr sz="900">
              <a:latin typeface="Meiryo UI"/>
              <a:cs typeface="Meiryo UI"/>
            </a:endParaRPr>
          </a:p>
        </p:txBody>
      </p:sp>
      <p:sp>
        <p:nvSpPr>
          <p:cNvPr id="35" name="object 35"/>
          <p:cNvSpPr txBox="1"/>
          <p:nvPr/>
        </p:nvSpPr>
        <p:spPr>
          <a:xfrm>
            <a:off x="5242626" y="3701344"/>
            <a:ext cx="299085" cy="1078230"/>
          </a:xfrm>
          <a:prstGeom prst="rect">
            <a:avLst/>
          </a:prstGeom>
        </p:spPr>
        <p:txBody>
          <a:bodyPr vert="horz" wrap="square" lIns="0" tIns="6985" rIns="0" bIns="0" rtlCol="0">
            <a:spAutoFit/>
          </a:bodyPr>
          <a:lstStyle/>
          <a:p>
            <a:pPr marL="22225">
              <a:lnSpc>
                <a:spcPct val="100000"/>
              </a:lnSpc>
              <a:spcBef>
                <a:spcPts val="55"/>
              </a:spcBef>
            </a:pPr>
            <a:r>
              <a:rPr sz="900" spc="-5" dirty="0">
                <a:latin typeface="Meiryo UI"/>
                <a:cs typeface="Meiryo UI"/>
              </a:rPr>
              <a:t>64.4</a:t>
            </a:r>
            <a:endParaRPr sz="900">
              <a:latin typeface="Meiryo UI"/>
              <a:cs typeface="Meiryo UI"/>
            </a:endParaRPr>
          </a:p>
          <a:p>
            <a:pPr>
              <a:lnSpc>
                <a:spcPct val="100000"/>
              </a:lnSpc>
            </a:pPr>
            <a:endParaRPr sz="1100">
              <a:latin typeface="Times New Roman"/>
              <a:cs typeface="Times New Roman"/>
            </a:endParaRPr>
          </a:p>
          <a:p>
            <a:pPr marL="22225">
              <a:lnSpc>
                <a:spcPts val="960"/>
              </a:lnSpc>
              <a:spcBef>
                <a:spcPts val="790"/>
              </a:spcBef>
            </a:pPr>
            <a:r>
              <a:rPr sz="900" spc="-5" dirty="0">
                <a:latin typeface="Meiryo UI"/>
                <a:cs typeface="Meiryo UI"/>
              </a:rPr>
              <a:t>10.9</a:t>
            </a:r>
            <a:endParaRPr sz="900">
              <a:latin typeface="Meiryo UI"/>
              <a:cs typeface="Meiryo UI"/>
            </a:endParaRPr>
          </a:p>
          <a:p>
            <a:pPr marL="58419">
              <a:lnSpc>
                <a:spcPts val="930"/>
              </a:lnSpc>
            </a:pPr>
            <a:r>
              <a:rPr sz="900" spc="-5" dirty="0">
                <a:latin typeface="Meiryo UI"/>
                <a:cs typeface="Meiryo UI"/>
              </a:rPr>
              <a:t>9.2</a:t>
            </a:r>
            <a:endParaRPr sz="900">
              <a:latin typeface="Meiryo UI"/>
              <a:cs typeface="Meiryo UI"/>
            </a:endParaRPr>
          </a:p>
          <a:p>
            <a:pPr marL="22225">
              <a:lnSpc>
                <a:spcPts val="1055"/>
              </a:lnSpc>
            </a:pPr>
            <a:r>
              <a:rPr sz="900" spc="-5" dirty="0">
                <a:latin typeface="Meiryo UI"/>
                <a:cs typeface="Meiryo UI"/>
              </a:rPr>
              <a:t>15.5</a:t>
            </a:r>
            <a:endParaRPr sz="900">
              <a:latin typeface="Meiryo UI"/>
              <a:cs typeface="Meiryo UI"/>
            </a:endParaRPr>
          </a:p>
          <a:p>
            <a:pPr>
              <a:lnSpc>
                <a:spcPct val="100000"/>
              </a:lnSpc>
              <a:spcBef>
                <a:spcPts val="40"/>
              </a:spcBef>
            </a:pPr>
            <a:endParaRPr sz="900">
              <a:latin typeface="Times New Roman"/>
              <a:cs typeface="Times New Roman"/>
            </a:endParaRPr>
          </a:p>
          <a:p>
            <a:pPr>
              <a:lnSpc>
                <a:spcPct val="100000"/>
              </a:lnSpc>
              <a:spcBef>
                <a:spcPts val="5"/>
              </a:spcBef>
            </a:pPr>
            <a:r>
              <a:rPr sz="1050" spc="120" dirty="0">
                <a:latin typeface="Meiryo UI"/>
                <a:cs typeface="Meiryo UI"/>
              </a:rPr>
              <a:t>全体</a:t>
            </a:r>
            <a:endParaRPr sz="1050">
              <a:latin typeface="Meiryo UI"/>
              <a:cs typeface="Meiryo UI"/>
            </a:endParaRPr>
          </a:p>
        </p:txBody>
      </p:sp>
      <p:sp>
        <p:nvSpPr>
          <p:cNvPr id="36" name="object 36"/>
          <p:cNvSpPr/>
          <p:nvPr/>
        </p:nvSpPr>
        <p:spPr>
          <a:xfrm>
            <a:off x="5625084" y="3142488"/>
            <a:ext cx="66040" cy="64135"/>
          </a:xfrm>
          <a:custGeom>
            <a:avLst/>
            <a:gdLst/>
            <a:ahLst/>
            <a:cxnLst/>
            <a:rect l="l" t="t" r="r" b="b"/>
            <a:pathLst>
              <a:path w="66039" h="64135">
                <a:moveTo>
                  <a:pt x="0" y="0"/>
                </a:moveTo>
                <a:lnTo>
                  <a:pt x="65532" y="0"/>
                </a:lnTo>
                <a:lnTo>
                  <a:pt x="65532" y="64008"/>
                </a:lnTo>
                <a:lnTo>
                  <a:pt x="0" y="64008"/>
                </a:lnTo>
                <a:lnTo>
                  <a:pt x="0" y="0"/>
                </a:lnTo>
                <a:close/>
              </a:path>
            </a:pathLst>
          </a:custGeom>
          <a:solidFill>
            <a:srgbClr val="FF0000"/>
          </a:solidFill>
        </p:spPr>
        <p:txBody>
          <a:bodyPr wrap="square" lIns="0" tIns="0" rIns="0" bIns="0" rtlCol="0"/>
          <a:lstStyle/>
          <a:p>
            <a:endParaRPr/>
          </a:p>
        </p:txBody>
      </p:sp>
      <p:sp>
        <p:nvSpPr>
          <p:cNvPr id="37" name="object 37"/>
          <p:cNvSpPr txBox="1"/>
          <p:nvPr/>
        </p:nvSpPr>
        <p:spPr>
          <a:xfrm>
            <a:off x="5705609" y="3115602"/>
            <a:ext cx="469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8"/>
                </a:solidFill>
                <a:latin typeface="Meiryo UI"/>
                <a:cs typeface="Meiryo UI"/>
              </a:rPr>
              <a:t>策定済み</a:t>
            </a:r>
            <a:endParaRPr sz="900">
              <a:latin typeface="Meiryo UI"/>
              <a:cs typeface="Meiryo UI"/>
            </a:endParaRPr>
          </a:p>
        </p:txBody>
      </p:sp>
      <p:sp>
        <p:nvSpPr>
          <p:cNvPr id="38" name="object 38"/>
          <p:cNvSpPr/>
          <p:nvPr/>
        </p:nvSpPr>
        <p:spPr>
          <a:xfrm>
            <a:off x="6327647" y="3142488"/>
            <a:ext cx="64135" cy="64135"/>
          </a:xfrm>
          <a:custGeom>
            <a:avLst/>
            <a:gdLst/>
            <a:ahLst/>
            <a:cxnLst/>
            <a:rect l="l" t="t" r="r" b="b"/>
            <a:pathLst>
              <a:path w="64135" h="64135">
                <a:moveTo>
                  <a:pt x="0" y="0"/>
                </a:moveTo>
                <a:lnTo>
                  <a:pt x="64008" y="0"/>
                </a:lnTo>
                <a:lnTo>
                  <a:pt x="64008" y="64008"/>
                </a:lnTo>
                <a:lnTo>
                  <a:pt x="0" y="64008"/>
                </a:lnTo>
                <a:lnTo>
                  <a:pt x="0" y="0"/>
                </a:lnTo>
                <a:close/>
              </a:path>
            </a:pathLst>
          </a:custGeom>
          <a:solidFill>
            <a:srgbClr val="FFC000"/>
          </a:solidFill>
        </p:spPr>
        <p:txBody>
          <a:bodyPr wrap="square" lIns="0" tIns="0" rIns="0" bIns="0" rtlCol="0"/>
          <a:lstStyle/>
          <a:p>
            <a:endParaRPr/>
          </a:p>
        </p:txBody>
      </p:sp>
      <p:sp>
        <p:nvSpPr>
          <p:cNvPr id="39" name="object 39"/>
          <p:cNvSpPr txBox="1"/>
          <p:nvPr/>
        </p:nvSpPr>
        <p:spPr>
          <a:xfrm>
            <a:off x="6407599" y="3115602"/>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8"/>
                </a:solidFill>
                <a:latin typeface="Meiryo UI"/>
                <a:cs typeface="Meiryo UI"/>
              </a:rPr>
              <a:t>現在策定中</a:t>
            </a:r>
            <a:endParaRPr sz="900">
              <a:latin typeface="Meiryo UI"/>
              <a:cs typeface="Meiryo UI"/>
            </a:endParaRPr>
          </a:p>
        </p:txBody>
      </p:sp>
      <p:sp>
        <p:nvSpPr>
          <p:cNvPr id="40" name="object 40"/>
          <p:cNvSpPr/>
          <p:nvPr/>
        </p:nvSpPr>
        <p:spPr>
          <a:xfrm>
            <a:off x="7156704" y="3142488"/>
            <a:ext cx="66040" cy="64135"/>
          </a:xfrm>
          <a:custGeom>
            <a:avLst/>
            <a:gdLst/>
            <a:ahLst/>
            <a:cxnLst/>
            <a:rect l="l" t="t" r="r" b="b"/>
            <a:pathLst>
              <a:path w="66040" h="64135">
                <a:moveTo>
                  <a:pt x="0" y="0"/>
                </a:moveTo>
                <a:lnTo>
                  <a:pt x="65531" y="0"/>
                </a:lnTo>
                <a:lnTo>
                  <a:pt x="65531" y="64008"/>
                </a:lnTo>
                <a:lnTo>
                  <a:pt x="0" y="64008"/>
                </a:lnTo>
                <a:lnTo>
                  <a:pt x="0" y="0"/>
                </a:lnTo>
                <a:close/>
              </a:path>
            </a:pathLst>
          </a:custGeom>
          <a:solidFill>
            <a:srgbClr val="9BBB59"/>
          </a:solidFill>
        </p:spPr>
        <p:txBody>
          <a:bodyPr wrap="square" lIns="0" tIns="0" rIns="0" bIns="0" rtlCol="0"/>
          <a:lstStyle/>
          <a:p>
            <a:endParaRPr/>
          </a:p>
        </p:txBody>
      </p:sp>
      <p:sp>
        <p:nvSpPr>
          <p:cNvPr id="41" name="object 41"/>
          <p:cNvSpPr txBox="1"/>
          <p:nvPr/>
        </p:nvSpPr>
        <p:spPr>
          <a:xfrm>
            <a:off x="7274943" y="3115602"/>
            <a:ext cx="9404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8"/>
                </a:solidFill>
                <a:latin typeface="Meiryo UI"/>
                <a:cs typeface="Meiryo UI"/>
              </a:rPr>
              <a:t>策定す</a:t>
            </a:r>
            <a:r>
              <a:rPr sz="900" spc="-5" dirty="0">
                <a:solidFill>
                  <a:srgbClr val="595958"/>
                </a:solidFill>
                <a:latin typeface="Meiryo UI"/>
                <a:cs typeface="Meiryo UI"/>
              </a:rPr>
              <a:t>る</a:t>
            </a:r>
            <a:r>
              <a:rPr sz="900" dirty="0">
                <a:solidFill>
                  <a:srgbClr val="595958"/>
                </a:solidFill>
                <a:latin typeface="Meiryo UI"/>
                <a:cs typeface="Meiryo UI"/>
              </a:rPr>
              <a:t>計画</a:t>
            </a:r>
            <a:r>
              <a:rPr sz="900" spc="-5" dirty="0">
                <a:solidFill>
                  <a:srgbClr val="595958"/>
                </a:solidFill>
                <a:latin typeface="Meiryo UI"/>
                <a:cs typeface="Meiryo UI"/>
              </a:rPr>
              <a:t>があ</a:t>
            </a:r>
            <a:r>
              <a:rPr sz="900" dirty="0">
                <a:solidFill>
                  <a:srgbClr val="595958"/>
                </a:solidFill>
                <a:latin typeface="Meiryo UI"/>
                <a:cs typeface="Meiryo UI"/>
              </a:rPr>
              <a:t>る</a:t>
            </a:r>
            <a:endParaRPr sz="900">
              <a:latin typeface="Meiryo UI"/>
              <a:cs typeface="Meiryo UI"/>
            </a:endParaRPr>
          </a:p>
        </p:txBody>
      </p:sp>
      <p:sp>
        <p:nvSpPr>
          <p:cNvPr id="42" name="object 42"/>
          <p:cNvSpPr/>
          <p:nvPr/>
        </p:nvSpPr>
        <p:spPr>
          <a:xfrm>
            <a:off x="8368283" y="3142488"/>
            <a:ext cx="66040" cy="64135"/>
          </a:xfrm>
          <a:custGeom>
            <a:avLst/>
            <a:gdLst/>
            <a:ahLst/>
            <a:cxnLst/>
            <a:rect l="l" t="t" r="r" b="b"/>
            <a:pathLst>
              <a:path w="66040" h="64135">
                <a:moveTo>
                  <a:pt x="0" y="0"/>
                </a:moveTo>
                <a:lnTo>
                  <a:pt x="65531" y="0"/>
                </a:lnTo>
                <a:lnTo>
                  <a:pt x="65531" y="64008"/>
                </a:lnTo>
                <a:lnTo>
                  <a:pt x="0" y="64008"/>
                </a:lnTo>
                <a:lnTo>
                  <a:pt x="0" y="0"/>
                </a:lnTo>
                <a:close/>
              </a:path>
            </a:pathLst>
          </a:custGeom>
          <a:solidFill>
            <a:srgbClr val="DADADA"/>
          </a:solidFill>
        </p:spPr>
        <p:txBody>
          <a:bodyPr wrap="square" lIns="0" tIns="0" rIns="0" bIns="0" rtlCol="0"/>
          <a:lstStyle/>
          <a:p>
            <a:endParaRPr/>
          </a:p>
        </p:txBody>
      </p:sp>
      <p:sp>
        <p:nvSpPr>
          <p:cNvPr id="43" name="object 43"/>
          <p:cNvSpPr/>
          <p:nvPr/>
        </p:nvSpPr>
        <p:spPr>
          <a:xfrm>
            <a:off x="4965191" y="3284220"/>
            <a:ext cx="828040" cy="1553210"/>
          </a:xfrm>
          <a:custGeom>
            <a:avLst/>
            <a:gdLst/>
            <a:ahLst/>
            <a:cxnLst/>
            <a:rect l="l" t="t" r="r" b="b"/>
            <a:pathLst>
              <a:path w="828039" h="1553210">
                <a:moveTo>
                  <a:pt x="0" y="0"/>
                </a:moveTo>
                <a:lnTo>
                  <a:pt x="827532" y="0"/>
                </a:lnTo>
                <a:lnTo>
                  <a:pt x="827532" y="1552956"/>
                </a:lnTo>
                <a:lnTo>
                  <a:pt x="0" y="1552956"/>
                </a:lnTo>
                <a:lnTo>
                  <a:pt x="0" y="0"/>
                </a:lnTo>
                <a:close/>
              </a:path>
            </a:pathLst>
          </a:custGeom>
          <a:solidFill>
            <a:srgbClr val="FFFFFF"/>
          </a:solidFill>
        </p:spPr>
        <p:txBody>
          <a:bodyPr wrap="square" lIns="0" tIns="0" rIns="0" bIns="0" rtlCol="0"/>
          <a:lstStyle/>
          <a:p>
            <a:endParaRPr/>
          </a:p>
        </p:txBody>
      </p:sp>
      <p:sp>
        <p:nvSpPr>
          <p:cNvPr id="44" name="object 44"/>
          <p:cNvSpPr txBox="1"/>
          <p:nvPr/>
        </p:nvSpPr>
        <p:spPr>
          <a:xfrm>
            <a:off x="5230367" y="2708148"/>
            <a:ext cx="624840" cy="288290"/>
          </a:xfrm>
          <a:prstGeom prst="rect">
            <a:avLst/>
          </a:prstGeom>
          <a:solidFill>
            <a:srgbClr val="00B050"/>
          </a:solidFill>
        </p:spPr>
        <p:txBody>
          <a:bodyPr vert="horz" wrap="square" lIns="0" tIns="29209" rIns="0" bIns="0" rtlCol="0">
            <a:spAutoFit/>
          </a:bodyPr>
          <a:lstStyle/>
          <a:p>
            <a:pPr marL="159385">
              <a:lnSpc>
                <a:spcPct val="100000"/>
              </a:lnSpc>
              <a:spcBef>
                <a:spcPts val="229"/>
              </a:spcBef>
            </a:pPr>
            <a:r>
              <a:rPr sz="1200" b="1" dirty="0">
                <a:solidFill>
                  <a:srgbClr val="FFFFFF"/>
                </a:solidFill>
                <a:latin typeface="メイリオ"/>
                <a:cs typeface="メイリオ"/>
              </a:rPr>
              <a:t>図３</a:t>
            </a:r>
            <a:endParaRPr sz="1200">
              <a:latin typeface="メイリオ"/>
              <a:cs typeface="メイリオ"/>
            </a:endParaRPr>
          </a:p>
        </p:txBody>
      </p:sp>
      <p:sp>
        <p:nvSpPr>
          <p:cNvPr id="45" name="object 45"/>
          <p:cNvSpPr txBox="1"/>
          <p:nvPr/>
        </p:nvSpPr>
        <p:spPr>
          <a:xfrm>
            <a:off x="5897540" y="2675886"/>
            <a:ext cx="1292225" cy="239395"/>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メイリオ"/>
                <a:cs typeface="メイリオ"/>
              </a:rPr>
              <a:t>BCP</a:t>
            </a:r>
            <a:r>
              <a:rPr sz="1400" b="1" u="sng" dirty="0">
                <a:uFill>
                  <a:solidFill>
                    <a:srgbClr val="000000"/>
                  </a:solidFill>
                </a:uFill>
                <a:latin typeface="メイリオ"/>
                <a:cs typeface="メイリオ"/>
              </a:rPr>
              <a:t>の策定状況</a:t>
            </a:r>
            <a:endParaRPr sz="1400">
              <a:latin typeface="メイリオ"/>
              <a:cs typeface="メイリオ"/>
            </a:endParaRPr>
          </a:p>
        </p:txBody>
      </p:sp>
      <p:sp>
        <p:nvSpPr>
          <p:cNvPr id="46" name="object 46"/>
          <p:cNvSpPr/>
          <p:nvPr/>
        </p:nvSpPr>
        <p:spPr>
          <a:xfrm>
            <a:off x="6420611" y="4427215"/>
            <a:ext cx="269240" cy="47625"/>
          </a:xfrm>
          <a:custGeom>
            <a:avLst/>
            <a:gdLst/>
            <a:ahLst/>
            <a:cxnLst/>
            <a:rect l="l" t="t" r="r" b="b"/>
            <a:pathLst>
              <a:path w="269240" h="47625">
                <a:moveTo>
                  <a:pt x="0" y="47472"/>
                </a:moveTo>
                <a:lnTo>
                  <a:pt x="269240" y="0"/>
                </a:lnTo>
              </a:path>
            </a:pathLst>
          </a:custGeom>
          <a:ln w="9144">
            <a:solidFill>
              <a:srgbClr val="000000"/>
            </a:solidFill>
          </a:ln>
        </p:spPr>
        <p:txBody>
          <a:bodyPr wrap="square" lIns="0" tIns="0" rIns="0" bIns="0" rtlCol="0"/>
          <a:lstStyle/>
          <a:p>
            <a:endParaRPr/>
          </a:p>
        </p:txBody>
      </p:sp>
      <p:sp>
        <p:nvSpPr>
          <p:cNvPr id="47" name="object 47"/>
          <p:cNvSpPr/>
          <p:nvPr/>
        </p:nvSpPr>
        <p:spPr>
          <a:xfrm>
            <a:off x="6455664" y="4293105"/>
            <a:ext cx="173990" cy="179070"/>
          </a:xfrm>
          <a:custGeom>
            <a:avLst/>
            <a:gdLst/>
            <a:ahLst/>
            <a:cxnLst/>
            <a:rect l="l" t="t" r="r" b="b"/>
            <a:pathLst>
              <a:path w="173990" h="179070">
                <a:moveTo>
                  <a:pt x="0" y="178981"/>
                </a:moveTo>
                <a:lnTo>
                  <a:pt x="173939" y="0"/>
                </a:lnTo>
              </a:path>
            </a:pathLst>
          </a:custGeom>
          <a:ln w="9144">
            <a:solidFill>
              <a:srgbClr val="000000"/>
            </a:solidFill>
          </a:ln>
        </p:spPr>
        <p:txBody>
          <a:bodyPr wrap="square" lIns="0" tIns="0" rIns="0" bIns="0" rtlCol="0"/>
          <a:lstStyle/>
          <a:p>
            <a:endParaRPr/>
          </a:p>
        </p:txBody>
      </p:sp>
      <p:sp>
        <p:nvSpPr>
          <p:cNvPr id="48" name="object 48"/>
          <p:cNvSpPr txBox="1"/>
          <p:nvPr/>
        </p:nvSpPr>
        <p:spPr>
          <a:xfrm>
            <a:off x="6536153" y="4087660"/>
            <a:ext cx="269240" cy="314325"/>
          </a:xfrm>
          <a:prstGeom prst="rect">
            <a:avLst/>
          </a:prstGeom>
        </p:spPr>
        <p:txBody>
          <a:bodyPr vert="horz" wrap="square" lIns="0" tIns="19685" rIns="0" bIns="0" rtlCol="0">
            <a:spAutoFit/>
          </a:bodyPr>
          <a:lstStyle/>
          <a:p>
            <a:pPr>
              <a:lnSpc>
                <a:spcPct val="100000"/>
              </a:lnSpc>
              <a:spcBef>
                <a:spcPts val="155"/>
              </a:spcBef>
            </a:pPr>
            <a:r>
              <a:rPr sz="900" spc="-5" dirty="0">
                <a:latin typeface="メイリオ"/>
                <a:cs typeface="メイリオ"/>
              </a:rPr>
              <a:t>2.0</a:t>
            </a:r>
            <a:endParaRPr sz="900">
              <a:latin typeface="メイリオ"/>
              <a:cs typeface="メイリオ"/>
            </a:endParaRPr>
          </a:p>
          <a:p>
            <a:pPr marL="73660">
              <a:lnSpc>
                <a:spcPct val="100000"/>
              </a:lnSpc>
              <a:spcBef>
                <a:spcPts val="55"/>
              </a:spcBef>
            </a:pPr>
            <a:r>
              <a:rPr sz="900" spc="0" dirty="0">
                <a:latin typeface="メイリオ"/>
                <a:cs typeface="メイリオ"/>
              </a:rPr>
              <a:t>1</a:t>
            </a:r>
            <a:r>
              <a:rPr sz="900" spc="-5" dirty="0">
                <a:latin typeface="メイリオ"/>
                <a:cs typeface="メイリオ"/>
              </a:rPr>
              <a:t>.3</a:t>
            </a:r>
            <a:endParaRPr sz="900">
              <a:latin typeface="メイリオ"/>
              <a:cs typeface="メイリオ"/>
            </a:endParaRPr>
          </a:p>
        </p:txBody>
      </p:sp>
      <p:sp>
        <p:nvSpPr>
          <p:cNvPr id="49" name="object 49"/>
          <p:cNvSpPr txBox="1"/>
          <p:nvPr/>
        </p:nvSpPr>
        <p:spPr>
          <a:xfrm>
            <a:off x="169163" y="2685288"/>
            <a:ext cx="624840" cy="288290"/>
          </a:xfrm>
          <a:prstGeom prst="rect">
            <a:avLst/>
          </a:prstGeom>
          <a:solidFill>
            <a:srgbClr val="FF0000"/>
          </a:solidFill>
        </p:spPr>
        <p:txBody>
          <a:bodyPr vert="horz" wrap="square" lIns="0" tIns="28575" rIns="0" bIns="0" rtlCol="0">
            <a:spAutoFit/>
          </a:bodyPr>
          <a:lstStyle/>
          <a:p>
            <a:pPr marL="159385">
              <a:lnSpc>
                <a:spcPct val="100000"/>
              </a:lnSpc>
              <a:spcBef>
                <a:spcPts val="225"/>
              </a:spcBef>
            </a:pPr>
            <a:r>
              <a:rPr sz="1200" b="1" dirty="0">
                <a:solidFill>
                  <a:srgbClr val="FFFFFF"/>
                </a:solidFill>
                <a:latin typeface="メイリオ"/>
                <a:cs typeface="メイリオ"/>
              </a:rPr>
              <a:t>図１</a:t>
            </a:r>
            <a:endParaRPr sz="1200">
              <a:latin typeface="メイリオ"/>
              <a:cs typeface="メイリオ"/>
            </a:endParaRPr>
          </a:p>
        </p:txBody>
      </p:sp>
      <p:sp>
        <p:nvSpPr>
          <p:cNvPr id="50" name="object 50"/>
          <p:cNvSpPr txBox="1"/>
          <p:nvPr/>
        </p:nvSpPr>
        <p:spPr>
          <a:xfrm>
            <a:off x="810247" y="2640867"/>
            <a:ext cx="1273810" cy="239395"/>
          </a:xfrm>
          <a:prstGeom prst="rect">
            <a:avLst/>
          </a:prstGeom>
        </p:spPr>
        <p:txBody>
          <a:bodyPr vert="horz" wrap="square" lIns="0" tIns="13335" rIns="0" bIns="0" rtlCol="0">
            <a:spAutoFit/>
          </a:bodyPr>
          <a:lstStyle/>
          <a:p>
            <a:pPr marL="12700">
              <a:lnSpc>
                <a:spcPct val="100000"/>
              </a:lnSpc>
              <a:spcBef>
                <a:spcPts val="105"/>
              </a:spcBef>
            </a:pPr>
            <a:r>
              <a:rPr sz="1400" b="1" u="sng" dirty="0">
                <a:uFill>
                  <a:solidFill>
                    <a:srgbClr val="000000"/>
                  </a:solidFill>
                </a:uFill>
                <a:latin typeface="メイリオ"/>
                <a:cs typeface="メイリオ"/>
              </a:rPr>
              <a:t>保険の加入状況</a:t>
            </a:r>
            <a:endParaRPr sz="1400">
              <a:latin typeface="メイリオ"/>
              <a:cs typeface="メイリオ"/>
            </a:endParaRPr>
          </a:p>
        </p:txBody>
      </p:sp>
      <p:graphicFrame>
        <p:nvGraphicFramePr>
          <p:cNvPr id="51" name="object 51"/>
          <p:cNvGraphicFramePr>
            <a:graphicFrameLocks noGrp="1"/>
          </p:cNvGraphicFramePr>
          <p:nvPr/>
        </p:nvGraphicFramePr>
        <p:xfrm>
          <a:off x="194552" y="3012407"/>
          <a:ext cx="4369435" cy="1515110"/>
        </p:xfrm>
        <a:graphic>
          <a:graphicData uri="http://schemas.openxmlformats.org/drawingml/2006/table">
            <a:tbl>
              <a:tblPr firstRow="1" bandRow="1">
                <a:tableStyleId>{2D5ABB26-0587-4C30-8999-92F81FD0307C}</a:tableStyleId>
              </a:tblPr>
              <a:tblGrid>
                <a:gridCol w="111188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tblGrid>
              <a:tr h="304800">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2700" algn="ctr">
                        <a:lnSpc>
                          <a:spcPct val="100000"/>
                        </a:lnSpc>
                        <a:spcBef>
                          <a:spcPts val="145"/>
                        </a:spcBef>
                      </a:pPr>
                      <a:r>
                        <a:rPr sz="1400" b="1" dirty="0">
                          <a:solidFill>
                            <a:srgbClr val="FFFFFF"/>
                          </a:solidFill>
                          <a:latin typeface="メイリオ"/>
                          <a:cs typeface="メイリオ"/>
                        </a:rPr>
                        <a:t>加入している</a:t>
                      </a:r>
                      <a:endParaRPr sz="1400">
                        <a:latin typeface="メイリオ"/>
                        <a:cs typeface="メイリオ"/>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1430" algn="ctr">
                        <a:lnSpc>
                          <a:spcPct val="100000"/>
                        </a:lnSpc>
                        <a:spcBef>
                          <a:spcPts val="145"/>
                        </a:spcBef>
                      </a:pPr>
                      <a:r>
                        <a:rPr sz="1400" b="1" dirty="0">
                          <a:solidFill>
                            <a:srgbClr val="FFFFFF"/>
                          </a:solidFill>
                          <a:latin typeface="メイリオ"/>
                          <a:cs typeface="メイリオ"/>
                        </a:rPr>
                        <a:t>加入していない</a:t>
                      </a:r>
                      <a:endParaRPr sz="1400">
                        <a:latin typeface="メイリオ"/>
                        <a:cs typeface="メイリオ"/>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608965">
                <a:tc>
                  <a:txBody>
                    <a:bodyPr/>
                    <a:lstStyle/>
                    <a:p>
                      <a:pPr marL="204470">
                        <a:lnSpc>
                          <a:spcPct val="100000"/>
                        </a:lnSpc>
                        <a:spcBef>
                          <a:spcPts val="1345"/>
                        </a:spcBef>
                      </a:pPr>
                      <a:r>
                        <a:rPr sz="1400" dirty="0">
                          <a:latin typeface="メイリオ"/>
                          <a:cs typeface="メイリオ"/>
                        </a:rPr>
                        <a:t>中小企業</a:t>
                      </a:r>
                      <a:endParaRPr sz="1400">
                        <a:latin typeface="メイリオ"/>
                        <a:cs typeface="メイリオ"/>
                      </a:endParaRPr>
                    </a:p>
                  </a:txBody>
                  <a:tcPr marL="0" marR="0" marT="170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10795" algn="ctr">
                        <a:lnSpc>
                          <a:spcPct val="100000"/>
                        </a:lnSpc>
                        <a:spcBef>
                          <a:spcPts val="1040"/>
                        </a:spcBef>
                      </a:pPr>
                      <a:r>
                        <a:rPr sz="1800" spc="-5" dirty="0">
                          <a:latin typeface="メイリオ"/>
                          <a:cs typeface="メイリオ"/>
                        </a:rPr>
                        <a:t>47%</a:t>
                      </a:r>
                      <a:endParaRPr sz="1800">
                        <a:latin typeface="メイリオ"/>
                        <a:cs typeface="メイリオ"/>
                      </a:endParaRPr>
                    </a:p>
                  </a:txBody>
                  <a:tcPr marL="0" marR="0" marT="132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12700" algn="ctr">
                        <a:lnSpc>
                          <a:spcPct val="100000"/>
                        </a:lnSpc>
                        <a:spcBef>
                          <a:spcPts val="1040"/>
                        </a:spcBef>
                      </a:pPr>
                      <a:r>
                        <a:rPr sz="1800" b="1" u="sng" dirty="0">
                          <a:solidFill>
                            <a:srgbClr val="FF0000"/>
                          </a:solidFill>
                          <a:uFill>
                            <a:solidFill>
                              <a:srgbClr val="FF0000"/>
                            </a:solidFill>
                          </a:uFill>
                          <a:latin typeface="メイリオ"/>
                          <a:cs typeface="メイリオ"/>
                        </a:rPr>
                        <a:t>53%</a:t>
                      </a:r>
                      <a:endParaRPr sz="1800">
                        <a:latin typeface="メイリオ"/>
                        <a:cs typeface="メイリオ"/>
                      </a:endParaRPr>
                    </a:p>
                  </a:txBody>
                  <a:tcPr marL="0" marR="0" marT="132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601345">
                <a:tc>
                  <a:txBody>
                    <a:bodyPr/>
                    <a:lstStyle/>
                    <a:p>
                      <a:pPr marL="294005" marR="186055" indent="-90170">
                        <a:lnSpc>
                          <a:spcPct val="100000"/>
                        </a:lnSpc>
                        <a:spcBef>
                          <a:spcPts val="475"/>
                        </a:spcBef>
                      </a:pPr>
                      <a:r>
                        <a:rPr sz="1400" dirty="0">
                          <a:latin typeface="メイリオ"/>
                          <a:cs typeface="メイリオ"/>
                        </a:rPr>
                        <a:t>中堅企業 大企業</a:t>
                      </a:r>
                      <a:endParaRPr sz="1400">
                        <a:latin typeface="メイリオ"/>
                        <a:cs typeface="メイリオ"/>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10795" algn="ctr">
                        <a:lnSpc>
                          <a:spcPct val="100000"/>
                        </a:lnSpc>
                        <a:spcBef>
                          <a:spcPts val="1010"/>
                        </a:spcBef>
                      </a:pPr>
                      <a:r>
                        <a:rPr sz="1800" spc="-5" dirty="0">
                          <a:latin typeface="メイリオ"/>
                          <a:cs typeface="メイリオ"/>
                        </a:rPr>
                        <a:t>59%</a:t>
                      </a:r>
                      <a:endParaRPr sz="1800">
                        <a:latin typeface="メイリオ"/>
                        <a:cs typeface="メイリオ"/>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1905" algn="ctr">
                        <a:lnSpc>
                          <a:spcPct val="100000"/>
                        </a:lnSpc>
                        <a:spcBef>
                          <a:spcPts val="1010"/>
                        </a:spcBef>
                      </a:pPr>
                      <a:r>
                        <a:rPr sz="1800" spc="-125" dirty="0">
                          <a:latin typeface="メイリオ"/>
                          <a:cs typeface="メイリオ"/>
                        </a:rPr>
                        <a:t>41%</a:t>
                      </a:r>
                      <a:endParaRPr sz="1800">
                        <a:latin typeface="メイリオ"/>
                        <a:cs typeface="メイリオ"/>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bl>
          </a:graphicData>
        </a:graphic>
      </p:graphicFrame>
      <p:sp>
        <p:nvSpPr>
          <p:cNvPr id="52" name="object 52"/>
          <p:cNvSpPr txBox="1"/>
          <p:nvPr/>
        </p:nvSpPr>
        <p:spPr>
          <a:xfrm>
            <a:off x="5233415" y="4783835"/>
            <a:ext cx="623570" cy="288290"/>
          </a:xfrm>
          <a:prstGeom prst="rect">
            <a:avLst/>
          </a:prstGeom>
          <a:solidFill>
            <a:srgbClr val="00B050"/>
          </a:solidFill>
        </p:spPr>
        <p:txBody>
          <a:bodyPr vert="horz" wrap="square" lIns="0" tIns="29845" rIns="0" bIns="0" rtlCol="0">
            <a:spAutoFit/>
          </a:bodyPr>
          <a:lstStyle/>
          <a:p>
            <a:pPr marL="158750">
              <a:lnSpc>
                <a:spcPct val="100000"/>
              </a:lnSpc>
              <a:spcBef>
                <a:spcPts val="235"/>
              </a:spcBef>
            </a:pPr>
            <a:r>
              <a:rPr sz="1200" b="1" dirty="0">
                <a:solidFill>
                  <a:srgbClr val="FFFFFF"/>
                </a:solidFill>
                <a:latin typeface="メイリオ"/>
                <a:cs typeface="メイリオ"/>
              </a:rPr>
              <a:t>図４</a:t>
            </a:r>
            <a:endParaRPr sz="1200">
              <a:latin typeface="メイリオ"/>
              <a:cs typeface="メイリオ"/>
            </a:endParaRPr>
          </a:p>
        </p:txBody>
      </p:sp>
      <p:sp>
        <p:nvSpPr>
          <p:cNvPr id="53" name="object 53"/>
          <p:cNvSpPr txBox="1"/>
          <p:nvPr/>
        </p:nvSpPr>
        <p:spPr>
          <a:xfrm>
            <a:off x="5890159" y="4587483"/>
            <a:ext cx="3224530" cy="438784"/>
          </a:xfrm>
          <a:prstGeom prst="rect">
            <a:avLst/>
          </a:prstGeom>
        </p:spPr>
        <p:txBody>
          <a:bodyPr vert="horz" wrap="square" lIns="0" tIns="29845" rIns="0" bIns="0" rtlCol="0">
            <a:spAutoFit/>
          </a:bodyPr>
          <a:lstStyle/>
          <a:p>
            <a:pPr marL="12700">
              <a:lnSpc>
                <a:spcPct val="100000"/>
              </a:lnSpc>
              <a:spcBef>
                <a:spcPts val="235"/>
              </a:spcBef>
              <a:tabLst>
                <a:tab pos="823594" algn="l"/>
              </a:tabLst>
            </a:pPr>
            <a:r>
              <a:rPr sz="1050" spc="55" dirty="0">
                <a:latin typeface="Meiryo UI"/>
                <a:cs typeface="Meiryo UI"/>
              </a:rPr>
              <a:t>10</a:t>
            </a:r>
            <a:r>
              <a:rPr sz="1050" spc="-235" dirty="0">
                <a:latin typeface="Meiryo UI"/>
                <a:cs typeface="Meiryo UI"/>
              </a:rPr>
              <a:t> </a:t>
            </a:r>
            <a:r>
              <a:rPr sz="1050" spc="114" dirty="0">
                <a:latin typeface="Meiryo UI"/>
                <a:cs typeface="Meiryo UI"/>
              </a:rPr>
              <a:t>人以</a:t>
            </a:r>
            <a:r>
              <a:rPr sz="1050" spc="0" dirty="0">
                <a:latin typeface="Meiryo UI"/>
                <a:cs typeface="Meiryo UI"/>
              </a:rPr>
              <a:t>下	</a:t>
            </a:r>
            <a:r>
              <a:rPr sz="1050" spc="55" dirty="0">
                <a:latin typeface="Meiryo UI"/>
                <a:cs typeface="Meiryo UI"/>
              </a:rPr>
              <a:t>11</a:t>
            </a:r>
            <a:r>
              <a:rPr sz="1050" spc="-240" dirty="0">
                <a:latin typeface="Meiryo UI"/>
                <a:cs typeface="Meiryo UI"/>
              </a:rPr>
              <a:t> </a:t>
            </a:r>
            <a:r>
              <a:rPr sz="1050" spc="0" dirty="0">
                <a:latin typeface="Meiryo UI"/>
                <a:cs typeface="Meiryo UI"/>
              </a:rPr>
              <a:t>～</a:t>
            </a:r>
            <a:r>
              <a:rPr sz="1050" spc="-245" dirty="0">
                <a:latin typeface="Meiryo UI"/>
                <a:cs typeface="Meiryo UI"/>
              </a:rPr>
              <a:t> </a:t>
            </a:r>
            <a:r>
              <a:rPr sz="1050" spc="55" dirty="0">
                <a:latin typeface="Meiryo UI"/>
                <a:cs typeface="Meiryo UI"/>
              </a:rPr>
              <a:t>50</a:t>
            </a:r>
            <a:r>
              <a:rPr sz="1050" spc="-240" dirty="0">
                <a:latin typeface="Meiryo UI"/>
                <a:cs typeface="Meiryo UI"/>
              </a:rPr>
              <a:t> </a:t>
            </a:r>
            <a:r>
              <a:rPr sz="1050" spc="0" dirty="0">
                <a:latin typeface="Meiryo UI"/>
                <a:cs typeface="Meiryo UI"/>
              </a:rPr>
              <a:t>人</a:t>
            </a:r>
            <a:r>
              <a:rPr sz="1050" spc="75" dirty="0">
                <a:latin typeface="Meiryo UI"/>
                <a:cs typeface="Meiryo UI"/>
              </a:rPr>
              <a:t> </a:t>
            </a:r>
            <a:r>
              <a:rPr sz="1050" spc="55" dirty="0">
                <a:latin typeface="Meiryo UI"/>
                <a:cs typeface="Meiryo UI"/>
              </a:rPr>
              <a:t>51</a:t>
            </a:r>
            <a:r>
              <a:rPr sz="1050" spc="-240" dirty="0">
                <a:latin typeface="Meiryo UI"/>
                <a:cs typeface="Meiryo UI"/>
              </a:rPr>
              <a:t> </a:t>
            </a:r>
            <a:r>
              <a:rPr sz="1050" spc="0" dirty="0">
                <a:latin typeface="Meiryo UI"/>
                <a:cs typeface="Meiryo UI"/>
              </a:rPr>
              <a:t>～</a:t>
            </a:r>
            <a:r>
              <a:rPr sz="1050" spc="-245" dirty="0">
                <a:latin typeface="Meiryo UI"/>
                <a:cs typeface="Meiryo UI"/>
              </a:rPr>
              <a:t> </a:t>
            </a:r>
            <a:r>
              <a:rPr sz="1050" spc="75" dirty="0">
                <a:latin typeface="Meiryo UI"/>
                <a:cs typeface="Meiryo UI"/>
              </a:rPr>
              <a:t>100</a:t>
            </a:r>
            <a:r>
              <a:rPr sz="1050" spc="-250" dirty="0">
                <a:latin typeface="Meiryo UI"/>
                <a:cs typeface="Meiryo UI"/>
              </a:rPr>
              <a:t> </a:t>
            </a:r>
            <a:r>
              <a:rPr sz="1050" spc="0" dirty="0">
                <a:latin typeface="Meiryo UI"/>
                <a:cs typeface="Meiryo UI"/>
              </a:rPr>
              <a:t>人</a:t>
            </a:r>
            <a:r>
              <a:rPr sz="1050" spc="260" dirty="0">
                <a:latin typeface="Meiryo UI"/>
                <a:cs typeface="Meiryo UI"/>
              </a:rPr>
              <a:t> </a:t>
            </a:r>
            <a:r>
              <a:rPr sz="1050" spc="75" dirty="0">
                <a:latin typeface="Meiryo UI"/>
                <a:cs typeface="Meiryo UI"/>
              </a:rPr>
              <a:t>101</a:t>
            </a:r>
            <a:r>
              <a:rPr sz="1050" spc="-240" dirty="0">
                <a:latin typeface="Meiryo UI"/>
                <a:cs typeface="Meiryo UI"/>
              </a:rPr>
              <a:t> </a:t>
            </a:r>
            <a:r>
              <a:rPr sz="1050" spc="114" dirty="0">
                <a:latin typeface="Meiryo UI"/>
                <a:cs typeface="Meiryo UI"/>
              </a:rPr>
              <a:t>人以上</a:t>
            </a:r>
            <a:endParaRPr sz="1050">
              <a:latin typeface="Meiryo UI"/>
              <a:cs typeface="Meiryo UI"/>
            </a:endParaRPr>
          </a:p>
          <a:p>
            <a:pPr marL="38100">
              <a:lnSpc>
                <a:spcPct val="100000"/>
              </a:lnSpc>
              <a:spcBef>
                <a:spcPts val="175"/>
              </a:spcBef>
            </a:pPr>
            <a:r>
              <a:rPr sz="1400" b="1" u="sng" spc="-5" dirty="0">
                <a:uFill>
                  <a:solidFill>
                    <a:srgbClr val="000000"/>
                  </a:solidFill>
                </a:uFill>
                <a:latin typeface="メイリオ"/>
                <a:cs typeface="メイリオ"/>
              </a:rPr>
              <a:t>BCP</a:t>
            </a:r>
            <a:r>
              <a:rPr sz="1400" b="1" u="sng" dirty="0">
                <a:uFill>
                  <a:solidFill>
                    <a:srgbClr val="000000"/>
                  </a:solidFill>
                </a:uFill>
                <a:latin typeface="メイリオ"/>
                <a:cs typeface="メイリオ"/>
              </a:rPr>
              <a:t>を策定しない理由（複</a:t>
            </a:r>
            <a:r>
              <a:rPr sz="1400" b="1" u="sng" spc="-15" dirty="0">
                <a:uFill>
                  <a:solidFill>
                    <a:srgbClr val="000000"/>
                  </a:solidFill>
                </a:uFill>
                <a:latin typeface="メイリオ"/>
                <a:cs typeface="メイリオ"/>
              </a:rPr>
              <a:t>数</a:t>
            </a:r>
            <a:r>
              <a:rPr sz="1400" b="1" u="sng" dirty="0">
                <a:uFill>
                  <a:solidFill>
                    <a:srgbClr val="000000"/>
                  </a:solidFill>
                </a:uFill>
                <a:latin typeface="メイリオ"/>
                <a:cs typeface="メイリオ"/>
              </a:rPr>
              <a:t>回答）</a:t>
            </a:r>
            <a:endParaRPr sz="1400">
              <a:latin typeface="メイリオ"/>
              <a:cs typeface="メイリオ"/>
            </a:endParaRPr>
          </a:p>
        </p:txBody>
      </p:sp>
      <p:sp>
        <p:nvSpPr>
          <p:cNvPr id="54" name="object 54"/>
          <p:cNvSpPr txBox="1"/>
          <p:nvPr/>
        </p:nvSpPr>
        <p:spPr>
          <a:xfrm>
            <a:off x="134870" y="4644073"/>
            <a:ext cx="319532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メイリオ"/>
                <a:cs typeface="メイリオ"/>
              </a:rPr>
              <a:t>［出所］</a:t>
            </a:r>
            <a:r>
              <a:rPr sz="900" spc="-5" dirty="0">
                <a:latin typeface="メイリオ"/>
                <a:cs typeface="メイリオ"/>
              </a:rPr>
              <a:t>RIE</a:t>
            </a:r>
            <a:r>
              <a:rPr sz="900" dirty="0">
                <a:latin typeface="メイリオ"/>
                <a:cs typeface="メイリオ"/>
              </a:rPr>
              <a:t>T</a:t>
            </a:r>
            <a:r>
              <a:rPr sz="900" spc="-5" dirty="0">
                <a:latin typeface="メイリオ"/>
                <a:cs typeface="メイリオ"/>
              </a:rPr>
              <a:t>I</a:t>
            </a:r>
            <a:r>
              <a:rPr sz="900" spc="790" dirty="0">
                <a:latin typeface="メイリオ"/>
                <a:cs typeface="メイリオ"/>
              </a:rPr>
              <a:t>・</a:t>
            </a:r>
            <a:r>
              <a:rPr sz="900" dirty="0">
                <a:latin typeface="メイリオ"/>
                <a:cs typeface="メイリオ"/>
              </a:rPr>
              <a:t>H27企業の災害保険需要に関するアンケー</a:t>
            </a:r>
            <a:r>
              <a:rPr sz="900" spc="-725" dirty="0">
                <a:latin typeface="メイリオ"/>
                <a:cs typeface="メイリオ"/>
              </a:rPr>
              <a:t>ト</a:t>
            </a:r>
            <a:endParaRPr sz="900">
              <a:latin typeface="メイリオ"/>
              <a:cs typeface="メイリオ"/>
            </a:endParaRPr>
          </a:p>
        </p:txBody>
      </p:sp>
      <p:sp>
        <p:nvSpPr>
          <p:cNvPr id="55" name="object 55"/>
          <p:cNvSpPr/>
          <p:nvPr/>
        </p:nvSpPr>
        <p:spPr>
          <a:xfrm>
            <a:off x="1807464" y="5157215"/>
            <a:ext cx="0" cy="1222375"/>
          </a:xfrm>
          <a:custGeom>
            <a:avLst/>
            <a:gdLst/>
            <a:ahLst/>
            <a:cxnLst/>
            <a:rect l="l" t="t" r="r" b="b"/>
            <a:pathLst>
              <a:path h="1222375">
                <a:moveTo>
                  <a:pt x="0" y="0"/>
                </a:moveTo>
                <a:lnTo>
                  <a:pt x="0" y="1222247"/>
                </a:lnTo>
              </a:path>
            </a:pathLst>
          </a:custGeom>
          <a:ln w="9144">
            <a:solidFill>
              <a:srgbClr val="DADADA"/>
            </a:solidFill>
          </a:ln>
        </p:spPr>
        <p:txBody>
          <a:bodyPr wrap="square" lIns="0" tIns="0" rIns="0" bIns="0" rtlCol="0"/>
          <a:lstStyle/>
          <a:p>
            <a:endParaRPr/>
          </a:p>
        </p:txBody>
      </p:sp>
      <p:sp>
        <p:nvSpPr>
          <p:cNvPr id="56" name="object 56"/>
          <p:cNvSpPr/>
          <p:nvPr/>
        </p:nvSpPr>
        <p:spPr>
          <a:xfrm>
            <a:off x="2474976" y="5157215"/>
            <a:ext cx="0" cy="102235"/>
          </a:xfrm>
          <a:custGeom>
            <a:avLst/>
            <a:gdLst/>
            <a:ahLst/>
            <a:cxnLst/>
            <a:rect l="l" t="t" r="r" b="b"/>
            <a:pathLst>
              <a:path h="102235">
                <a:moveTo>
                  <a:pt x="0" y="0"/>
                </a:moveTo>
                <a:lnTo>
                  <a:pt x="0" y="102107"/>
                </a:lnTo>
              </a:path>
            </a:pathLst>
          </a:custGeom>
          <a:ln w="9144">
            <a:solidFill>
              <a:srgbClr val="DADADA"/>
            </a:solidFill>
          </a:ln>
        </p:spPr>
        <p:txBody>
          <a:bodyPr wrap="square" lIns="0" tIns="0" rIns="0" bIns="0" rtlCol="0"/>
          <a:lstStyle/>
          <a:p>
            <a:endParaRPr/>
          </a:p>
        </p:txBody>
      </p:sp>
      <p:sp>
        <p:nvSpPr>
          <p:cNvPr id="57" name="object 57"/>
          <p:cNvSpPr/>
          <p:nvPr/>
        </p:nvSpPr>
        <p:spPr>
          <a:xfrm>
            <a:off x="2474976" y="5463540"/>
            <a:ext cx="0" cy="203200"/>
          </a:xfrm>
          <a:custGeom>
            <a:avLst/>
            <a:gdLst/>
            <a:ahLst/>
            <a:cxnLst/>
            <a:rect l="l" t="t" r="r" b="b"/>
            <a:pathLst>
              <a:path h="203200">
                <a:moveTo>
                  <a:pt x="0" y="0"/>
                </a:moveTo>
                <a:lnTo>
                  <a:pt x="0" y="202692"/>
                </a:lnTo>
              </a:path>
            </a:pathLst>
          </a:custGeom>
          <a:ln w="9144">
            <a:solidFill>
              <a:srgbClr val="DADADA"/>
            </a:solidFill>
          </a:ln>
        </p:spPr>
        <p:txBody>
          <a:bodyPr wrap="square" lIns="0" tIns="0" rIns="0" bIns="0" rtlCol="0"/>
          <a:lstStyle/>
          <a:p>
            <a:endParaRPr/>
          </a:p>
        </p:txBody>
      </p:sp>
      <p:sp>
        <p:nvSpPr>
          <p:cNvPr id="58" name="object 58"/>
          <p:cNvSpPr/>
          <p:nvPr/>
        </p:nvSpPr>
        <p:spPr>
          <a:xfrm>
            <a:off x="2474976" y="5870447"/>
            <a:ext cx="0" cy="204470"/>
          </a:xfrm>
          <a:custGeom>
            <a:avLst/>
            <a:gdLst/>
            <a:ahLst/>
            <a:cxnLst/>
            <a:rect l="l" t="t" r="r" b="b"/>
            <a:pathLst>
              <a:path h="204470">
                <a:moveTo>
                  <a:pt x="0" y="0"/>
                </a:moveTo>
                <a:lnTo>
                  <a:pt x="0" y="204215"/>
                </a:lnTo>
              </a:path>
            </a:pathLst>
          </a:custGeom>
          <a:ln w="9144">
            <a:solidFill>
              <a:srgbClr val="DADADA"/>
            </a:solidFill>
          </a:ln>
        </p:spPr>
        <p:txBody>
          <a:bodyPr wrap="square" lIns="0" tIns="0" rIns="0" bIns="0" rtlCol="0"/>
          <a:lstStyle/>
          <a:p>
            <a:endParaRPr/>
          </a:p>
        </p:txBody>
      </p:sp>
      <p:sp>
        <p:nvSpPr>
          <p:cNvPr id="59" name="object 59"/>
          <p:cNvSpPr/>
          <p:nvPr/>
        </p:nvSpPr>
        <p:spPr>
          <a:xfrm>
            <a:off x="2474976" y="6277355"/>
            <a:ext cx="0" cy="102235"/>
          </a:xfrm>
          <a:custGeom>
            <a:avLst/>
            <a:gdLst/>
            <a:ahLst/>
            <a:cxnLst/>
            <a:rect l="l" t="t" r="r" b="b"/>
            <a:pathLst>
              <a:path h="102235">
                <a:moveTo>
                  <a:pt x="0" y="0"/>
                </a:moveTo>
                <a:lnTo>
                  <a:pt x="0" y="102108"/>
                </a:lnTo>
              </a:path>
            </a:pathLst>
          </a:custGeom>
          <a:ln w="9144">
            <a:solidFill>
              <a:srgbClr val="DADADA"/>
            </a:solidFill>
          </a:ln>
        </p:spPr>
        <p:txBody>
          <a:bodyPr wrap="square" lIns="0" tIns="0" rIns="0" bIns="0" rtlCol="0"/>
          <a:lstStyle/>
          <a:p>
            <a:endParaRPr/>
          </a:p>
        </p:txBody>
      </p:sp>
      <p:sp>
        <p:nvSpPr>
          <p:cNvPr id="60" name="object 60"/>
          <p:cNvSpPr/>
          <p:nvPr/>
        </p:nvSpPr>
        <p:spPr>
          <a:xfrm>
            <a:off x="3140964" y="5157215"/>
            <a:ext cx="0" cy="102235"/>
          </a:xfrm>
          <a:custGeom>
            <a:avLst/>
            <a:gdLst/>
            <a:ahLst/>
            <a:cxnLst/>
            <a:rect l="l" t="t" r="r" b="b"/>
            <a:pathLst>
              <a:path h="102235">
                <a:moveTo>
                  <a:pt x="0" y="0"/>
                </a:moveTo>
                <a:lnTo>
                  <a:pt x="0" y="102107"/>
                </a:lnTo>
              </a:path>
            </a:pathLst>
          </a:custGeom>
          <a:ln w="9144">
            <a:solidFill>
              <a:srgbClr val="DADADA"/>
            </a:solidFill>
          </a:ln>
        </p:spPr>
        <p:txBody>
          <a:bodyPr wrap="square" lIns="0" tIns="0" rIns="0" bIns="0" rtlCol="0"/>
          <a:lstStyle/>
          <a:p>
            <a:endParaRPr/>
          </a:p>
        </p:txBody>
      </p:sp>
      <p:sp>
        <p:nvSpPr>
          <p:cNvPr id="61" name="object 61"/>
          <p:cNvSpPr/>
          <p:nvPr/>
        </p:nvSpPr>
        <p:spPr>
          <a:xfrm>
            <a:off x="3140964" y="5463540"/>
            <a:ext cx="0" cy="203200"/>
          </a:xfrm>
          <a:custGeom>
            <a:avLst/>
            <a:gdLst/>
            <a:ahLst/>
            <a:cxnLst/>
            <a:rect l="l" t="t" r="r" b="b"/>
            <a:pathLst>
              <a:path h="203200">
                <a:moveTo>
                  <a:pt x="0" y="0"/>
                </a:moveTo>
                <a:lnTo>
                  <a:pt x="0" y="202692"/>
                </a:lnTo>
              </a:path>
            </a:pathLst>
          </a:custGeom>
          <a:ln w="9144">
            <a:solidFill>
              <a:srgbClr val="DADADA"/>
            </a:solidFill>
          </a:ln>
        </p:spPr>
        <p:txBody>
          <a:bodyPr wrap="square" lIns="0" tIns="0" rIns="0" bIns="0" rtlCol="0"/>
          <a:lstStyle/>
          <a:p>
            <a:endParaRPr/>
          </a:p>
        </p:txBody>
      </p:sp>
      <p:sp>
        <p:nvSpPr>
          <p:cNvPr id="62" name="object 62"/>
          <p:cNvSpPr/>
          <p:nvPr/>
        </p:nvSpPr>
        <p:spPr>
          <a:xfrm>
            <a:off x="3140964" y="5870447"/>
            <a:ext cx="0" cy="204470"/>
          </a:xfrm>
          <a:custGeom>
            <a:avLst/>
            <a:gdLst/>
            <a:ahLst/>
            <a:cxnLst/>
            <a:rect l="l" t="t" r="r" b="b"/>
            <a:pathLst>
              <a:path h="204470">
                <a:moveTo>
                  <a:pt x="0" y="0"/>
                </a:moveTo>
                <a:lnTo>
                  <a:pt x="0" y="204215"/>
                </a:lnTo>
              </a:path>
            </a:pathLst>
          </a:custGeom>
          <a:ln w="9144">
            <a:solidFill>
              <a:srgbClr val="DADADA"/>
            </a:solidFill>
          </a:ln>
        </p:spPr>
        <p:txBody>
          <a:bodyPr wrap="square" lIns="0" tIns="0" rIns="0" bIns="0" rtlCol="0"/>
          <a:lstStyle/>
          <a:p>
            <a:endParaRPr/>
          </a:p>
        </p:txBody>
      </p:sp>
      <p:sp>
        <p:nvSpPr>
          <p:cNvPr id="63" name="object 63"/>
          <p:cNvSpPr/>
          <p:nvPr/>
        </p:nvSpPr>
        <p:spPr>
          <a:xfrm>
            <a:off x="3140964" y="6277355"/>
            <a:ext cx="0" cy="102235"/>
          </a:xfrm>
          <a:custGeom>
            <a:avLst/>
            <a:gdLst/>
            <a:ahLst/>
            <a:cxnLst/>
            <a:rect l="l" t="t" r="r" b="b"/>
            <a:pathLst>
              <a:path h="102235">
                <a:moveTo>
                  <a:pt x="0" y="0"/>
                </a:moveTo>
                <a:lnTo>
                  <a:pt x="0" y="102108"/>
                </a:lnTo>
              </a:path>
            </a:pathLst>
          </a:custGeom>
          <a:ln w="9144">
            <a:solidFill>
              <a:srgbClr val="DADADA"/>
            </a:solidFill>
          </a:ln>
        </p:spPr>
        <p:txBody>
          <a:bodyPr wrap="square" lIns="0" tIns="0" rIns="0" bIns="0" rtlCol="0"/>
          <a:lstStyle/>
          <a:p>
            <a:endParaRPr/>
          </a:p>
        </p:txBody>
      </p:sp>
      <p:sp>
        <p:nvSpPr>
          <p:cNvPr id="64" name="object 64"/>
          <p:cNvSpPr/>
          <p:nvPr/>
        </p:nvSpPr>
        <p:spPr>
          <a:xfrm>
            <a:off x="3808476" y="5157215"/>
            <a:ext cx="0" cy="102235"/>
          </a:xfrm>
          <a:custGeom>
            <a:avLst/>
            <a:gdLst/>
            <a:ahLst/>
            <a:cxnLst/>
            <a:rect l="l" t="t" r="r" b="b"/>
            <a:pathLst>
              <a:path h="102235">
                <a:moveTo>
                  <a:pt x="0" y="0"/>
                </a:moveTo>
                <a:lnTo>
                  <a:pt x="0" y="102107"/>
                </a:lnTo>
              </a:path>
            </a:pathLst>
          </a:custGeom>
          <a:ln w="9144">
            <a:solidFill>
              <a:srgbClr val="DADADA"/>
            </a:solidFill>
          </a:ln>
        </p:spPr>
        <p:txBody>
          <a:bodyPr wrap="square" lIns="0" tIns="0" rIns="0" bIns="0" rtlCol="0"/>
          <a:lstStyle/>
          <a:p>
            <a:endParaRPr/>
          </a:p>
        </p:txBody>
      </p:sp>
      <p:sp>
        <p:nvSpPr>
          <p:cNvPr id="65" name="object 65"/>
          <p:cNvSpPr/>
          <p:nvPr/>
        </p:nvSpPr>
        <p:spPr>
          <a:xfrm>
            <a:off x="3808476" y="5463540"/>
            <a:ext cx="0" cy="916305"/>
          </a:xfrm>
          <a:custGeom>
            <a:avLst/>
            <a:gdLst/>
            <a:ahLst/>
            <a:cxnLst/>
            <a:rect l="l" t="t" r="r" b="b"/>
            <a:pathLst>
              <a:path h="916304">
                <a:moveTo>
                  <a:pt x="0" y="0"/>
                </a:moveTo>
                <a:lnTo>
                  <a:pt x="0" y="915924"/>
                </a:lnTo>
              </a:path>
            </a:pathLst>
          </a:custGeom>
          <a:ln w="9144">
            <a:solidFill>
              <a:srgbClr val="DADADA"/>
            </a:solidFill>
          </a:ln>
        </p:spPr>
        <p:txBody>
          <a:bodyPr wrap="square" lIns="0" tIns="0" rIns="0" bIns="0" rtlCol="0"/>
          <a:lstStyle/>
          <a:p>
            <a:endParaRPr/>
          </a:p>
        </p:txBody>
      </p:sp>
      <p:sp>
        <p:nvSpPr>
          <p:cNvPr id="66" name="object 66"/>
          <p:cNvSpPr/>
          <p:nvPr/>
        </p:nvSpPr>
        <p:spPr>
          <a:xfrm>
            <a:off x="4474464" y="5157215"/>
            <a:ext cx="0" cy="1222375"/>
          </a:xfrm>
          <a:custGeom>
            <a:avLst/>
            <a:gdLst/>
            <a:ahLst/>
            <a:cxnLst/>
            <a:rect l="l" t="t" r="r" b="b"/>
            <a:pathLst>
              <a:path h="1222375">
                <a:moveTo>
                  <a:pt x="0" y="0"/>
                </a:moveTo>
                <a:lnTo>
                  <a:pt x="0" y="1222247"/>
                </a:lnTo>
              </a:path>
            </a:pathLst>
          </a:custGeom>
          <a:ln w="9144">
            <a:solidFill>
              <a:srgbClr val="DADADA"/>
            </a:solidFill>
          </a:ln>
        </p:spPr>
        <p:txBody>
          <a:bodyPr wrap="square" lIns="0" tIns="0" rIns="0" bIns="0" rtlCol="0"/>
          <a:lstStyle/>
          <a:p>
            <a:endParaRPr/>
          </a:p>
        </p:txBody>
      </p:sp>
      <p:sp>
        <p:nvSpPr>
          <p:cNvPr id="67" name="object 67"/>
          <p:cNvSpPr/>
          <p:nvPr/>
        </p:nvSpPr>
        <p:spPr>
          <a:xfrm>
            <a:off x="1807464" y="5259323"/>
            <a:ext cx="2601595" cy="204470"/>
          </a:xfrm>
          <a:custGeom>
            <a:avLst/>
            <a:gdLst/>
            <a:ahLst/>
            <a:cxnLst/>
            <a:rect l="l" t="t" r="r" b="b"/>
            <a:pathLst>
              <a:path w="2601595" h="204470">
                <a:moveTo>
                  <a:pt x="2601467" y="0"/>
                </a:moveTo>
                <a:lnTo>
                  <a:pt x="0" y="0"/>
                </a:lnTo>
                <a:lnTo>
                  <a:pt x="0" y="204215"/>
                </a:lnTo>
                <a:lnTo>
                  <a:pt x="2601467" y="204215"/>
                </a:lnTo>
                <a:lnTo>
                  <a:pt x="2601467" y="0"/>
                </a:lnTo>
                <a:close/>
              </a:path>
            </a:pathLst>
          </a:custGeom>
          <a:solidFill>
            <a:srgbClr val="4F81BD"/>
          </a:solidFill>
        </p:spPr>
        <p:txBody>
          <a:bodyPr wrap="square" lIns="0" tIns="0" rIns="0" bIns="0" rtlCol="0"/>
          <a:lstStyle/>
          <a:p>
            <a:endParaRPr/>
          </a:p>
        </p:txBody>
      </p:sp>
      <p:sp>
        <p:nvSpPr>
          <p:cNvPr id="68" name="object 68"/>
          <p:cNvSpPr/>
          <p:nvPr/>
        </p:nvSpPr>
        <p:spPr>
          <a:xfrm>
            <a:off x="1807464" y="5666232"/>
            <a:ext cx="2001520" cy="204470"/>
          </a:xfrm>
          <a:custGeom>
            <a:avLst/>
            <a:gdLst/>
            <a:ahLst/>
            <a:cxnLst/>
            <a:rect l="l" t="t" r="r" b="b"/>
            <a:pathLst>
              <a:path w="2001520" h="204470">
                <a:moveTo>
                  <a:pt x="2001012" y="0"/>
                </a:moveTo>
                <a:lnTo>
                  <a:pt x="0" y="0"/>
                </a:lnTo>
                <a:lnTo>
                  <a:pt x="0" y="204216"/>
                </a:lnTo>
                <a:lnTo>
                  <a:pt x="2001012" y="204216"/>
                </a:lnTo>
                <a:lnTo>
                  <a:pt x="2001012" y="0"/>
                </a:lnTo>
                <a:close/>
              </a:path>
            </a:pathLst>
          </a:custGeom>
          <a:solidFill>
            <a:srgbClr val="4F81BD"/>
          </a:solidFill>
        </p:spPr>
        <p:txBody>
          <a:bodyPr wrap="square" lIns="0" tIns="0" rIns="0" bIns="0" rtlCol="0"/>
          <a:lstStyle/>
          <a:p>
            <a:endParaRPr/>
          </a:p>
        </p:txBody>
      </p:sp>
      <p:sp>
        <p:nvSpPr>
          <p:cNvPr id="69" name="object 69"/>
          <p:cNvSpPr/>
          <p:nvPr/>
        </p:nvSpPr>
        <p:spPr>
          <a:xfrm>
            <a:off x="1807464" y="6074664"/>
            <a:ext cx="1600200" cy="203200"/>
          </a:xfrm>
          <a:custGeom>
            <a:avLst/>
            <a:gdLst/>
            <a:ahLst/>
            <a:cxnLst/>
            <a:rect l="l" t="t" r="r" b="b"/>
            <a:pathLst>
              <a:path w="1600200" h="203200">
                <a:moveTo>
                  <a:pt x="1600200" y="0"/>
                </a:moveTo>
                <a:lnTo>
                  <a:pt x="0" y="0"/>
                </a:lnTo>
                <a:lnTo>
                  <a:pt x="0" y="202692"/>
                </a:lnTo>
                <a:lnTo>
                  <a:pt x="1600200" y="202692"/>
                </a:lnTo>
                <a:lnTo>
                  <a:pt x="1600200" y="0"/>
                </a:lnTo>
                <a:close/>
              </a:path>
            </a:pathLst>
          </a:custGeom>
          <a:solidFill>
            <a:srgbClr val="4F81BD"/>
          </a:solidFill>
        </p:spPr>
        <p:txBody>
          <a:bodyPr wrap="square" lIns="0" tIns="0" rIns="0" bIns="0" rtlCol="0"/>
          <a:lstStyle/>
          <a:p>
            <a:endParaRPr/>
          </a:p>
        </p:txBody>
      </p:sp>
      <p:sp>
        <p:nvSpPr>
          <p:cNvPr id="70" name="object 70"/>
          <p:cNvSpPr txBox="1"/>
          <p:nvPr/>
        </p:nvSpPr>
        <p:spPr>
          <a:xfrm>
            <a:off x="4452744" y="5226170"/>
            <a:ext cx="407034"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0000"/>
                </a:solidFill>
                <a:latin typeface="メイリオ"/>
                <a:cs typeface="メイリオ"/>
              </a:rPr>
              <a:t>39%</a:t>
            </a:r>
            <a:endParaRPr sz="1200">
              <a:latin typeface="メイリオ"/>
              <a:cs typeface="メイリオ"/>
            </a:endParaRPr>
          </a:p>
        </p:txBody>
      </p:sp>
      <p:sp>
        <p:nvSpPr>
          <p:cNvPr id="71" name="object 71"/>
          <p:cNvSpPr/>
          <p:nvPr/>
        </p:nvSpPr>
        <p:spPr>
          <a:xfrm>
            <a:off x="4465449" y="5410319"/>
            <a:ext cx="381000" cy="0"/>
          </a:xfrm>
          <a:custGeom>
            <a:avLst/>
            <a:gdLst/>
            <a:ahLst/>
            <a:cxnLst/>
            <a:rect l="l" t="t" r="r" b="b"/>
            <a:pathLst>
              <a:path w="381000">
                <a:moveTo>
                  <a:pt x="0" y="0"/>
                </a:moveTo>
                <a:lnTo>
                  <a:pt x="381000" y="0"/>
                </a:lnTo>
              </a:path>
            </a:pathLst>
          </a:custGeom>
          <a:ln w="7607">
            <a:solidFill>
              <a:srgbClr val="FF0000"/>
            </a:solidFill>
          </a:ln>
        </p:spPr>
        <p:txBody>
          <a:bodyPr wrap="square" lIns="0" tIns="0" rIns="0" bIns="0" rtlCol="0"/>
          <a:lstStyle/>
          <a:p>
            <a:endParaRPr/>
          </a:p>
        </p:txBody>
      </p:sp>
      <p:sp>
        <p:nvSpPr>
          <p:cNvPr id="72" name="object 72"/>
          <p:cNvSpPr txBox="1"/>
          <p:nvPr/>
        </p:nvSpPr>
        <p:spPr>
          <a:xfrm>
            <a:off x="3870121" y="5612084"/>
            <a:ext cx="407034" cy="208279"/>
          </a:xfrm>
          <a:prstGeom prst="rect">
            <a:avLst/>
          </a:prstGeom>
        </p:spPr>
        <p:txBody>
          <a:bodyPr vert="horz" wrap="square" lIns="0" tIns="12700" rIns="0" bIns="0" rtlCol="0">
            <a:spAutoFit/>
          </a:bodyPr>
          <a:lstStyle/>
          <a:p>
            <a:pPr marL="12700">
              <a:lnSpc>
                <a:spcPct val="100000"/>
              </a:lnSpc>
              <a:spcBef>
                <a:spcPts val="100"/>
              </a:spcBef>
            </a:pPr>
            <a:r>
              <a:rPr sz="1200" b="1" u="sng" dirty="0">
                <a:solidFill>
                  <a:srgbClr val="FF0000"/>
                </a:solidFill>
                <a:uFill>
                  <a:solidFill>
                    <a:srgbClr val="FF0000"/>
                  </a:solidFill>
                </a:uFill>
                <a:latin typeface="メイリオ"/>
                <a:cs typeface="メイリオ"/>
              </a:rPr>
              <a:t>30%</a:t>
            </a:r>
            <a:endParaRPr sz="1200">
              <a:latin typeface="メイリオ"/>
              <a:cs typeface="メイリオ"/>
            </a:endParaRPr>
          </a:p>
        </p:txBody>
      </p:sp>
      <p:sp>
        <p:nvSpPr>
          <p:cNvPr id="73" name="object 73"/>
          <p:cNvSpPr txBox="1"/>
          <p:nvPr/>
        </p:nvSpPr>
        <p:spPr>
          <a:xfrm>
            <a:off x="3505357" y="6046315"/>
            <a:ext cx="407034"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0000"/>
                </a:solidFill>
                <a:latin typeface="メイリオ"/>
                <a:cs typeface="メイリオ"/>
              </a:rPr>
              <a:t>24%</a:t>
            </a:r>
            <a:endParaRPr sz="1200">
              <a:latin typeface="メイリオ"/>
              <a:cs typeface="メイリオ"/>
            </a:endParaRPr>
          </a:p>
        </p:txBody>
      </p:sp>
      <p:sp>
        <p:nvSpPr>
          <p:cNvPr id="74" name="object 74"/>
          <p:cNvSpPr/>
          <p:nvPr/>
        </p:nvSpPr>
        <p:spPr>
          <a:xfrm>
            <a:off x="3518051" y="6230462"/>
            <a:ext cx="381635" cy="0"/>
          </a:xfrm>
          <a:custGeom>
            <a:avLst/>
            <a:gdLst/>
            <a:ahLst/>
            <a:cxnLst/>
            <a:rect l="l" t="t" r="r" b="b"/>
            <a:pathLst>
              <a:path w="381635">
                <a:moveTo>
                  <a:pt x="0" y="0"/>
                </a:moveTo>
                <a:lnTo>
                  <a:pt x="381012" y="0"/>
                </a:lnTo>
              </a:path>
            </a:pathLst>
          </a:custGeom>
          <a:ln w="7620">
            <a:solidFill>
              <a:srgbClr val="FF0000"/>
            </a:solidFill>
          </a:ln>
        </p:spPr>
        <p:txBody>
          <a:bodyPr wrap="square" lIns="0" tIns="0" rIns="0" bIns="0" rtlCol="0"/>
          <a:lstStyle/>
          <a:p>
            <a:endParaRPr/>
          </a:p>
        </p:txBody>
      </p:sp>
      <p:sp>
        <p:nvSpPr>
          <p:cNvPr id="75" name="object 75"/>
          <p:cNvSpPr txBox="1"/>
          <p:nvPr/>
        </p:nvSpPr>
        <p:spPr>
          <a:xfrm>
            <a:off x="225806" y="5214056"/>
            <a:ext cx="1550670" cy="637540"/>
          </a:xfrm>
          <a:prstGeom prst="rect">
            <a:avLst/>
          </a:prstGeom>
        </p:spPr>
        <p:txBody>
          <a:bodyPr vert="horz" wrap="square" lIns="0" tIns="12700" rIns="0" bIns="0" rtlCol="0">
            <a:spAutoFit/>
          </a:bodyPr>
          <a:lstStyle/>
          <a:p>
            <a:pPr marR="5080" algn="r">
              <a:lnSpc>
                <a:spcPct val="100000"/>
              </a:lnSpc>
              <a:spcBef>
                <a:spcPts val="100"/>
              </a:spcBef>
            </a:pPr>
            <a:r>
              <a:rPr sz="1200" dirty="0">
                <a:latin typeface="メイリオ"/>
                <a:cs typeface="メイリオ"/>
              </a:rPr>
              <a:t>災害に遭わないと思っ</a:t>
            </a:r>
            <a:endParaRPr sz="1200">
              <a:latin typeface="メイリオ"/>
              <a:cs typeface="メイリオ"/>
            </a:endParaRPr>
          </a:p>
          <a:p>
            <a:pPr marR="5080" algn="r">
              <a:lnSpc>
                <a:spcPct val="100000"/>
              </a:lnSpc>
            </a:pPr>
            <a:r>
              <a:rPr sz="1200" dirty="0">
                <a:latin typeface="メイリオ"/>
                <a:cs typeface="メイリオ"/>
              </a:rPr>
              <a:t>ていた</a:t>
            </a:r>
            <a:endParaRPr sz="1200">
              <a:latin typeface="メイリオ"/>
              <a:cs typeface="メイリオ"/>
            </a:endParaRPr>
          </a:p>
          <a:p>
            <a:pPr marR="5715" algn="r">
              <a:lnSpc>
                <a:spcPct val="100000"/>
              </a:lnSpc>
              <a:spcBef>
                <a:spcPts val="495"/>
              </a:spcBef>
            </a:pPr>
            <a:r>
              <a:rPr sz="1200" spc="50" dirty="0">
                <a:latin typeface="メイリオ"/>
                <a:cs typeface="メイリオ"/>
              </a:rPr>
              <a:t>保険料・掛け金が高</a:t>
            </a:r>
            <a:r>
              <a:rPr sz="1200" spc="-475" dirty="0">
                <a:latin typeface="メイリオ"/>
                <a:cs typeface="メイリオ"/>
              </a:rPr>
              <a:t>い</a:t>
            </a:r>
            <a:endParaRPr sz="1200">
              <a:latin typeface="メイリオ"/>
              <a:cs typeface="メイリオ"/>
            </a:endParaRPr>
          </a:p>
        </p:txBody>
      </p:sp>
      <p:sp>
        <p:nvSpPr>
          <p:cNvPr id="76" name="object 76"/>
          <p:cNvSpPr txBox="1"/>
          <p:nvPr/>
        </p:nvSpPr>
        <p:spPr>
          <a:xfrm>
            <a:off x="378206" y="6066581"/>
            <a:ext cx="1397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検討したことがない</a:t>
            </a:r>
            <a:endParaRPr sz="1200">
              <a:latin typeface="メイリオ"/>
              <a:cs typeface="メイリオ"/>
            </a:endParaRPr>
          </a:p>
        </p:txBody>
      </p:sp>
      <p:sp>
        <p:nvSpPr>
          <p:cNvPr id="77" name="object 77"/>
          <p:cNvSpPr txBox="1"/>
          <p:nvPr/>
        </p:nvSpPr>
        <p:spPr>
          <a:xfrm>
            <a:off x="867290" y="4846496"/>
            <a:ext cx="3587115" cy="239395"/>
          </a:xfrm>
          <a:prstGeom prst="rect">
            <a:avLst/>
          </a:prstGeom>
        </p:spPr>
        <p:txBody>
          <a:bodyPr vert="horz" wrap="square" lIns="0" tIns="12700" rIns="0" bIns="0" rtlCol="0">
            <a:spAutoFit/>
          </a:bodyPr>
          <a:lstStyle/>
          <a:p>
            <a:pPr marL="12700">
              <a:lnSpc>
                <a:spcPct val="100000"/>
              </a:lnSpc>
              <a:spcBef>
                <a:spcPts val="100"/>
              </a:spcBef>
            </a:pPr>
            <a:r>
              <a:rPr sz="1400" b="1" u="sng" dirty="0">
                <a:uFill>
                  <a:solidFill>
                    <a:srgbClr val="000000"/>
                  </a:solidFill>
                </a:uFill>
                <a:latin typeface="メイリオ"/>
                <a:cs typeface="メイリオ"/>
              </a:rPr>
              <a:t>保険・共済に未加入で</a:t>
            </a:r>
            <a:r>
              <a:rPr sz="1400" b="1" u="sng" spc="-15" dirty="0">
                <a:uFill>
                  <a:solidFill>
                    <a:srgbClr val="000000"/>
                  </a:solidFill>
                </a:uFill>
                <a:latin typeface="メイリオ"/>
                <a:cs typeface="メイリオ"/>
              </a:rPr>
              <a:t>あ</a:t>
            </a:r>
            <a:r>
              <a:rPr sz="1400" b="1" u="sng" dirty="0">
                <a:uFill>
                  <a:solidFill>
                    <a:srgbClr val="000000"/>
                  </a:solidFill>
                </a:uFill>
                <a:latin typeface="メイリオ"/>
                <a:cs typeface="メイリオ"/>
              </a:rPr>
              <a:t>る理</a:t>
            </a:r>
            <a:r>
              <a:rPr sz="1400" b="1" u="sng" spc="-15" dirty="0">
                <a:uFill>
                  <a:solidFill>
                    <a:srgbClr val="000000"/>
                  </a:solidFill>
                </a:uFill>
                <a:latin typeface="メイリオ"/>
                <a:cs typeface="メイリオ"/>
              </a:rPr>
              <a:t>由</a:t>
            </a:r>
            <a:r>
              <a:rPr sz="1400" b="1" u="sng" dirty="0">
                <a:uFill>
                  <a:solidFill>
                    <a:srgbClr val="000000"/>
                  </a:solidFill>
                </a:uFill>
                <a:latin typeface="メイリオ"/>
                <a:cs typeface="メイリオ"/>
              </a:rPr>
              <a:t>（複</a:t>
            </a:r>
            <a:r>
              <a:rPr sz="1400" b="1" u="sng" spc="-15" dirty="0">
                <a:uFill>
                  <a:solidFill>
                    <a:srgbClr val="000000"/>
                  </a:solidFill>
                </a:uFill>
                <a:latin typeface="メイリオ"/>
                <a:cs typeface="メイリオ"/>
              </a:rPr>
              <a:t>数</a:t>
            </a:r>
            <a:r>
              <a:rPr sz="1400" b="1" u="sng" dirty="0">
                <a:uFill>
                  <a:solidFill>
                    <a:srgbClr val="000000"/>
                  </a:solidFill>
                </a:uFill>
                <a:latin typeface="メイリオ"/>
                <a:cs typeface="メイリオ"/>
              </a:rPr>
              <a:t>回答）</a:t>
            </a:r>
            <a:endParaRPr sz="1400">
              <a:latin typeface="メイリオ"/>
              <a:cs typeface="メイリオ"/>
            </a:endParaRPr>
          </a:p>
        </p:txBody>
      </p:sp>
      <p:sp>
        <p:nvSpPr>
          <p:cNvPr id="78" name="object 78"/>
          <p:cNvSpPr txBox="1"/>
          <p:nvPr/>
        </p:nvSpPr>
        <p:spPr>
          <a:xfrm>
            <a:off x="169163" y="4850891"/>
            <a:ext cx="624840" cy="288290"/>
          </a:xfrm>
          <a:prstGeom prst="rect">
            <a:avLst/>
          </a:prstGeom>
          <a:solidFill>
            <a:srgbClr val="FF0000"/>
          </a:solidFill>
        </p:spPr>
        <p:txBody>
          <a:bodyPr vert="horz" wrap="square" lIns="0" tIns="29209" rIns="0" bIns="0" rtlCol="0">
            <a:spAutoFit/>
          </a:bodyPr>
          <a:lstStyle/>
          <a:p>
            <a:pPr marL="159385">
              <a:lnSpc>
                <a:spcPct val="100000"/>
              </a:lnSpc>
              <a:spcBef>
                <a:spcPts val="229"/>
              </a:spcBef>
            </a:pPr>
            <a:r>
              <a:rPr sz="1200" b="1" dirty="0">
                <a:solidFill>
                  <a:srgbClr val="FFFFFF"/>
                </a:solidFill>
                <a:latin typeface="メイリオ"/>
                <a:cs typeface="メイリオ"/>
              </a:rPr>
              <a:t>図２</a:t>
            </a:r>
            <a:endParaRPr sz="1200">
              <a:latin typeface="メイリオ"/>
              <a:cs typeface="メイリオ"/>
            </a:endParaRPr>
          </a:p>
        </p:txBody>
      </p:sp>
      <p:sp>
        <p:nvSpPr>
          <p:cNvPr id="79" name="object 79"/>
          <p:cNvSpPr txBox="1"/>
          <p:nvPr/>
        </p:nvSpPr>
        <p:spPr>
          <a:xfrm>
            <a:off x="267017" y="6426111"/>
            <a:ext cx="345440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メイリオ"/>
                <a:cs typeface="メイリオ"/>
              </a:rPr>
              <a:t>［出所］H28自然災害時における中小企業の事業継続に関する調査</a:t>
            </a:r>
            <a:endParaRPr sz="900">
              <a:latin typeface="メイリオ"/>
              <a:cs typeface="メイリオ"/>
            </a:endParaRPr>
          </a:p>
        </p:txBody>
      </p:sp>
      <p:sp>
        <p:nvSpPr>
          <p:cNvPr id="80" name="object 80"/>
          <p:cNvSpPr/>
          <p:nvPr/>
        </p:nvSpPr>
        <p:spPr>
          <a:xfrm>
            <a:off x="6978395" y="5106923"/>
            <a:ext cx="0" cy="1004569"/>
          </a:xfrm>
          <a:custGeom>
            <a:avLst/>
            <a:gdLst/>
            <a:ahLst/>
            <a:cxnLst/>
            <a:rect l="l" t="t" r="r" b="b"/>
            <a:pathLst>
              <a:path h="1004570">
                <a:moveTo>
                  <a:pt x="0" y="0"/>
                </a:moveTo>
                <a:lnTo>
                  <a:pt x="0" y="1004316"/>
                </a:lnTo>
              </a:path>
            </a:pathLst>
          </a:custGeom>
          <a:ln w="9144">
            <a:solidFill>
              <a:srgbClr val="DADADA"/>
            </a:solidFill>
          </a:ln>
        </p:spPr>
        <p:txBody>
          <a:bodyPr wrap="square" lIns="0" tIns="0" rIns="0" bIns="0" rtlCol="0"/>
          <a:lstStyle/>
          <a:p>
            <a:endParaRPr/>
          </a:p>
        </p:txBody>
      </p:sp>
      <p:sp>
        <p:nvSpPr>
          <p:cNvPr id="81" name="object 81"/>
          <p:cNvSpPr/>
          <p:nvPr/>
        </p:nvSpPr>
        <p:spPr>
          <a:xfrm>
            <a:off x="6978395"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82" name="object 82"/>
          <p:cNvSpPr/>
          <p:nvPr/>
        </p:nvSpPr>
        <p:spPr>
          <a:xfrm>
            <a:off x="7444740" y="5106923"/>
            <a:ext cx="0" cy="52069"/>
          </a:xfrm>
          <a:custGeom>
            <a:avLst/>
            <a:gdLst/>
            <a:ahLst/>
            <a:cxnLst/>
            <a:rect l="l" t="t" r="r" b="b"/>
            <a:pathLst>
              <a:path h="52070">
                <a:moveTo>
                  <a:pt x="0" y="0"/>
                </a:moveTo>
                <a:lnTo>
                  <a:pt x="0" y="51815"/>
                </a:lnTo>
              </a:path>
            </a:pathLst>
          </a:custGeom>
          <a:ln w="9144">
            <a:solidFill>
              <a:srgbClr val="DADADA"/>
            </a:solidFill>
          </a:ln>
        </p:spPr>
        <p:txBody>
          <a:bodyPr wrap="square" lIns="0" tIns="0" rIns="0" bIns="0" rtlCol="0"/>
          <a:lstStyle/>
          <a:p>
            <a:endParaRPr/>
          </a:p>
        </p:txBody>
      </p:sp>
      <p:sp>
        <p:nvSpPr>
          <p:cNvPr id="83" name="object 83"/>
          <p:cNvSpPr/>
          <p:nvPr/>
        </p:nvSpPr>
        <p:spPr>
          <a:xfrm>
            <a:off x="7444740" y="5309615"/>
            <a:ext cx="0" cy="104139"/>
          </a:xfrm>
          <a:custGeom>
            <a:avLst/>
            <a:gdLst/>
            <a:ahLst/>
            <a:cxnLst/>
            <a:rect l="l" t="t" r="r" b="b"/>
            <a:pathLst>
              <a:path h="104139">
                <a:moveTo>
                  <a:pt x="0" y="0"/>
                </a:moveTo>
                <a:lnTo>
                  <a:pt x="0" y="103632"/>
                </a:lnTo>
              </a:path>
            </a:pathLst>
          </a:custGeom>
          <a:ln w="9144">
            <a:solidFill>
              <a:srgbClr val="DADADA"/>
            </a:solidFill>
          </a:ln>
        </p:spPr>
        <p:txBody>
          <a:bodyPr wrap="square" lIns="0" tIns="0" rIns="0" bIns="0" rtlCol="0"/>
          <a:lstStyle/>
          <a:p>
            <a:endParaRPr/>
          </a:p>
        </p:txBody>
      </p:sp>
      <p:sp>
        <p:nvSpPr>
          <p:cNvPr id="84" name="object 84"/>
          <p:cNvSpPr/>
          <p:nvPr/>
        </p:nvSpPr>
        <p:spPr>
          <a:xfrm>
            <a:off x="7444740" y="5564123"/>
            <a:ext cx="0" cy="105410"/>
          </a:xfrm>
          <a:custGeom>
            <a:avLst/>
            <a:gdLst/>
            <a:ahLst/>
            <a:cxnLst/>
            <a:rect l="l" t="t" r="r" b="b"/>
            <a:pathLst>
              <a:path h="105410">
                <a:moveTo>
                  <a:pt x="0" y="0"/>
                </a:moveTo>
                <a:lnTo>
                  <a:pt x="0" y="105155"/>
                </a:lnTo>
              </a:path>
            </a:pathLst>
          </a:custGeom>
          <a:ln w="9144">
            <a:solidFill>
              <a:srgbClr val="DADADA"/>
            </a:solidFill>
          </a:ln>
        </p:spPr>
        <p:txBody>
          <a:bodyPr wrap="square" lIns="0" tIns="0" rIns="0" bIns="0" rtlCol="0"/>
          <a:lstStyle/>
          <a:p>
            <a:endParaRPr/>
          </a:p>
        </p:txBody>
      </p:sp>
      <p:sp>
        <p:nvSpPr>
          <p:cNvPr id="85" name="object 85"/>
          <p:cNvSpPr/>
          <p:nvPr/>
        </p:nvSpPr>
        <p:spPr>
          <a:xfrm>
            <a:off x="7444740" y="5818632"/>
            <a:ext cx="0" cy="105410"/>
          </a:xfrm>
          <a:custGeom>
            <a:avLst/>
            <a:gdLst/>
            <a:ahLst/>
            <a:cxnLst/>
            <a:rect l="l" t="t" r="r" b="b"/>
            <a:pathLst>
              <a:path h="105410">
                <a:moveTo>
                  <a:pt x="0" y="0"/>
                </a:moveTo>
                <a:lnTo>
                  <a:pt x="0" y="105168"/>
                </a:lnTo>
              </a:path>
            </a:pathLst>
          </a:custGeom>
          <a:ln w="9144">
            <a:solidFill>
              <a:srgbClr val="DADADA"/>
            </a:solidFill>
          </a:ln>
        </p:spPr>
        <p:txBody>
          <a:bodyPr wrap="square" lIns="0" tIns="0" rIns="0" bIns="0" rtlCol="0"/>
          <a:lstStyle/>
          <a:p>
            <a:endParaRPr/>
          </a:p>
        </p:txBody>
      </p:sp>
      <p:sp>
        <p:nvSpPr>
          <p:cNvPr id="86" name="object 86"/>
          <p:cNvSpPr/>
          <p:nvPr/>
        </p:nvSpPr>
        <p:spPr>
          <a:xfrm>
            <a:off x="7444740" y="6073140"/>
            <a:ext cx="0" cy="38100"/>
          </a:xfrm>
          <a:custGeom>
            <a:avLst/>
            <a:gdLst/>
            <a:ahLst/>
            <a:cxnLst/>
            <a:rect l="l" t="t" r="r" b="b"/>
            <a:pathLst>
              <a:path h="38100">
                <a:moveTo>
                  <a:pt x="0" y="0"/>
                </a:moveTo>
                <a:lnTo>
                  <a:pt x="0" y="38100"/>
                </a:lnTo>
              </a:path>
            </a:pathLst>
          </a:custGeom>
          <a:ln w="9144">
            <a:solidFill>
              <a:srgbClr val="DADADA"/>
            </a:solidFill>
          </a:ln>
        </p:spPr>
        <p:txBody>
          <a:bodyPr wrap="square" lIns="0" tIns="0" rIns="0" bIns="0" rtlCol="0"/>
          <a:lstStyle/>
          <a:p>
            <a:endParaRPr/>
          </a:p>
        </p:txBody>
      </p:sp>
      <p:sp>
        <p:nvSpPr>
          <p:cNvPr id="87" name="object 87"/>
          <p:cNvSpPr/>
          <p:nvPr/>
        </p:nvSpPr>
        <p:spPr>
          <a:xfrm>
            <a:off x="7444740"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88" name="object 88"/>
          <p:cNvSpPr/>
          <p:nvPr/>
        </p:nvSpPr>
        <p:spPr>
          <a:xfrm>
            <a:off x="7909559" y="5106923"/>
            <a:ext cx="0" cy="52069"/>
          </a:xfrm>
          <a:custGeom>
            <a:avLst/>
            <a:gdLst/>
            <a:ahLst/>
            <a:cxnLst/>
            <a:rect l="l" t="t" r="r" b="b"/>
            <a:pathLst>
              <a:path h="52070">
                <a:moveTo>
                  <a:pt x="0" y="0"/>
                </a:moveTo>
                <a:lnTo>
                  <a:pt x="0" y="51815"/>
                </a:lnTo>
              </a:path>
            </a:pathLst>
          </a:custGeom>
          <a:ln w="9144">
            <a:solidFill>
              <a:srgbClr val="DADADA"/>
            </a:solidFill>
          </a:ln>
        </p:spPr>
        <p:txBody>
          <a:bodyPr wrap="square" lIns="0" tIns="0" rIns="0" bIns="0" rtlCol="0"/>
          <a:lstStyle/>
          <a:p>
            <a:endParaRPr/>
          </a:p>
        </p:txBody>
      </p:sp>
      <p:sp>
        <p:nvSpPr>
          <p:cNvPr id="89" name="object 89"/>
          <p:cNvSpPr/>
          <p:nvPr/>
        </p:nvSpPr>
        <p:spPr>
          <a:xfrm>
            <a:off x="7909559" y="5309615"/>
            <a:ext cx="0" cy="104139"/>
          </a:xfrm>
          <a:custGeom>
            <a:avLst/>
            <a:gdLst/>
            <a:ahLst/>
            <a:cxnLst/>
            <a:rect l="l" t="t" r="r" b="b"/>
            <a:pathLst>
              <a:path h="104139">
                <a:moveTo>
                  <a:pt x="0" y="0"/>
                </a:moveTo>
                <a:lnTo>
                  <a:pt x="0" y="103632"/>
                </a:lnTo>
              </a:path>
            </a:pathLst>
          </a:custGeom>
          <a:ln w="9144">
            <a:solidFill>
              <a:srgbClr val="DADADA"/>
            </a:solidFill>
          </a:ln>
        </p:spPr>
        <p:txBody>
          <a:bodyPr wrap="square" lIns="0" tIns="0" rIns="0" bIns="0" rtlCol="0"/>
          <a:lstStyle/>
          <a:p>
            <a:endParaRPr/>
          </a:p>
        </p:txBody>
      </p:sp>
      <p:sp>
        <p:nvSpPr>
          <p:cNvPr id="90" name="object 90"/>
          <p:cNvSpPr/>
          <p:nvPr/>
        </p:nvSpPr>
        <p:spPr>
          <a:xfrm>
            <a:off x="7909559" y="5564123"/>
            <a:ext cx="0" cy="105410"/>
          </a:xfrm>
          <a:custGeom>
            <a:avLst/>
            <a:gdLst/>
            <a:ahLst/>
            <a:cxnLst/>
            <a:rect l="l" t="t" r="r" b="b"/>
            <a:pathLst>
              <a:path h="105410">
                <a:moveTo>
                  <a:pt x="0" y="0"/>
                </a:moveTo>
                <a:lnTo>
                  <a:pt x="0" y="105155"/>
                </a:lnTo>
              </a:path>
            </a:pathLst>
          </a:custGeom>
          <a:ln w="9144">
            <a:solidFill>
              <a:srgbClr val="DADADA"/>
            </a:solidFill>
          </a:ln>
        </p:spPr>
        <p:txBody>
          <a:bodyPr wrap="square" lIns="0" tIns="0" rIns="0" bIns="0" rtlCol="0"/>
          <a:lstStyle/>
          <a:p>
            <a:endParaRPr/>
          </a:p>
        </p:txBody>
      </p:sp>
      <p:sp>
        <p:nvSpPr>
          <p:cNvPr id="91" name="object 91"/>
          <p:cNvSpPr/>
          <p:nvPr/>
        </p:nvSpPr>
        <p:spPr>
          <a:xfrm>
            <a:off x="7909559" y="5818632"/>
            <a:ext cx="0" cy="292735"/>
          </a:xfrm>
          <a:custGeom>
            <a:avLst/>
            <a:gdLst/>
            <a:ahLst/>
            <a:cxnLst/>
            <a:rect l="l" t="t" r="r" b="b"/>
            <a:pathLst>
              <a:path h="292735">
                <a:moveTo>
                  <a:pt x="0" y="0"/>
                </a:moveTo>
                <a:lnTo>
                  <a:pt x="0" y="292608"/>
                </a:lnTo>
              </a:path>
            </a:pathLst>
          </a:custGeom>
          <a:ln w="9144">
            <a:solidFill>
              <a:srgbClr val="DADADA"/>
            </a:solidFill>
          </a:ln>
        </p:spPr>
        <p:txBody>
          <a:bodyPr wrap="square" lIns="0" tIns="0" rIns="0" bIns="0" rtlCol="0"/>
          <a:lstStyle/>
          <a:p>
            <a:endParaRPr/>
          </a:p>
        </p:txBody>
      </p:sp>
      <p:sp>
        <p:nvSpPr>
          <p:cNvPr id="92" name="object 92"/>
          <p:cNvSpPr/>
          <p:nvPr/>
        </p:nvSpPr>
        <p:spPr>
          <a:xfrm>
            <a:off x="7909559"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93" name="object 93"/>
          <p:cNvSpPr/>
          <p:nvPr/>
        </p:nvSpPr>
        <p:spPr>
          <a:xfrm>
            <a:off x="8375904" y="5106923"/>
            <a:ext cx="0" cy="52069"/>
          </a:xfrm>
          <a:custGeom>
            <a:avLst/>
            <a:gdLst/>
            <a:ahLst/>
            <a:cxnLst/>
            <a:rect l="l" t="t" r="r" b="b"/>
            <a:pathLst>
              <a:path h="52070">
                <a:moveTo>
                  <a:pt x="0" y="0"/>
                </a:moveTo>
                <a:lnTo>
                  <a:pt x="0" y="51815"/>
                </a:lnTo>
              </a:path>
            </a:pathLst>
          </a:custGeom>
          <a:ln w="9144">
            <a:solidFill>
              <a:srgbClr val="DADADA"/>
            </a:solidFill>
          </a:ln>
        </p:spPr>
        <p:txBody>
          <a:bodyPr wrap="square" lIns="0" tIns="0" rIns="0" bIns="0" rtlCol="0"/>
          <a:lstStyle/>
          <a:p>
            <a:endParaRPr/>
          </a:p>
        </p:txBody>
      </p:sp>
      <p:sp>
        <p:nvSpPr>
          <p:cNvPr id="94" name="object 94"/>
          <p:cNvSpPr/>
          <p:nvPr/>
        </p:nvSpPr>
        <p:spPr>
          <a:xfrm>
            <a:off x="8375904" y="5309615"/>
            <a:ext cx="0" cy="104139"/>
          </a:xfrm>
          <a:custGeom>
            <a:avLst/>
            <a:gdLst/>
            <a:ahLst/>
            <a:cxnLst/>
            <a:rect l="l" t="t" r="r" b="b"/>
            <a:pathLst>
              <a:path h="104139">
                <a:moveTo>
                  <a:pt x="0" y="0"/>
                </a:moveTo>
                <a:lnTo>
                  <a:pt x="0" y="103632"/>
                </a:lnTo>
              </a:path>
            </a:pathLst>
          </a:custGeom>
          <a:ln w="9144">
            <a:solidFill>
              <a:srgbClr val="DADADA"/>
            </a:solidFill>
          </a:ln>
        </p:spPr>
        <p:txBody>
          <a:bodyPr wrap="square" lIns="0" tIns="0" rIns="0" bIns="0" rtlCol="0"/>
          <a:lstStyle/>
          <a:p>
            <a:endParaRPr/>
          </a:p>
        </p:txBody>
      </p:sp>
      <p:sp>
        <p:nvSpPr>
          <p:cNvPr id="95" name="object 95"/>
          <p:cNvSpPr/>
          <p:nvPr/>
        </p:nvSpPr>
        <p:spPr>
          <a:xfrm>
            <a:off x="8375904" y="5564123"/>
            <a:ext cx="0" cy="105410"/>
          </a:xfrm>
          <a:custGeom>
            <a:avLst/>
            <a:gdLst/>
            <a:ahLst/>
            <a:cxnLst/>
            <a:rect l="l" t="t" r="r" b="b"/>
            <a:pathLst>
              <a:path h="105410">
                <a:moveTo>
                  <a:pt x="0" y="0"/>
                </a:moveTo>
                <a:lnTo>
                  <a:pt x="0" y="105155"/>
                </a:lnTo>
              </a:path>
            </a:pathLst>
          </a:custGeom>
          <a:ln w="9144">
            <a:solidFill>
              <a:srgbClr val="DADADA"/>
            </a:solidFill>
          </a:ln>
        </p:spPr>
        <p:txBody>
          <a:bodyPr wrap="square" lIns="0" tIns="0" rIns="0" bIns="0" rtlCol="0"/>
          <a:lstStyle/>
          <a:p>
            <a:endParaRPr/>
          </a:p>
        </p:txBody>
      </p:sp>
      <p:sp>
        <p:nvSpPr>
          <p:cNvPr id="96" name="object 96"/>
          <p:cNvSpPr/>
          <p:nvPr/>
        </p:nvSpPr>
        <p:spPr>
          <a:xfrm>
            <a:off x="8375904" y="5818632"/>
            <a:ext cx="0" cy="292735"/>
          </a:xfrm>
          <a:custGeom>
            <a:avLst/>
            <a:gdLst/>
            <a:ahLst/>
            <a:cxnLst/>
            <a:rect l="l" t="t" r="r" b="b"/>
            <a:pathLst>
              <a:path h="292735">
                <a:moveTo>
                  <a:pt x="0" y="0"/>
                </a:moveTo>
                <a:lnTo>
                  <a:pt x="0" y="292608"/>
                </a:lnTo>
              </a:path>
            </a:pathLst>
          </a:custGeom>
          <a:ln w="9144">
            <a:solidFill>
              <a:srgbClr val="DADADA"/>
            </a:solidFill>
          </a:ln>
        </p:spPr>
        <p:txBody>
          <a:bodyPr wrap="square" lIns="0" tIns="0" rIns="0" bIns="0" rtlCol="0"/>
          <a:lstStyle/>
          <a:p>
            <a:endParaRPr/>
          </a:p>
        </p:txBody>
      </p:sp>
      <p:sp>
        <p:nvSpPr>
          <p:cNvPr id="97" name="object 97"/>
          <p:cNvSpPr/>
          <p:nvPr/>
        </p:nvSpPr>
        <p:spPr>
          <a:xfrm>
            <a:off x="8375904"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98" name="object 98"/>
          <p:cNvSpPr/>
          <p:nvPr/>
        </p:nvSpPr>
        <p:spPr>
          <a:xfrm>
            <a:off x="8842247" y="5106923"/>
            <a:ext cx="0" cy="52069"/>
          </a:xfrm>
          <a:custGeom>
            <a:avLst/>
            <a:gdLst/>
            <a:ahLst/>
            <a:cxnLst/>
            <a:rect l="l" t="t" r="r" b="b"/>
            <a:pathLst>
              <a:path h="52070">
                <a:moveTo>
                  <a:pt x="0" y="0"/>
                </a:moveTo>
                <a:lnTo>
                  <a:pt x="0" y="51815"/>
                </a:lnTo>
              </a:path>
            </a:pathLst>
          </a:custGeom>
          <a:ln w="9144">
            <a:solidFill>
              <a:srgbClr val="DADADA"/>
            </a:solidFill>
          </a:ln>
        </p:spPr>
        <p:txBody>
          <a:bodyPr wrap="square" lIns="0" tIns="0" rIns="0" bIns="0" rtlCol="0"/>
          <a:lstStyle/>
          <a:p>
            <a:endParaRPr/>
          </a:p>
        </p:txBody>
      </p:sp>
      <p:sp>
        <p:nvSpPr>
          <p:cNvPr id="99" name="object 99"/>
          <p:cNvSpPr/>
          <p:nvPr/>
        </p:nvSpPr>
        <p:spPr>
          <a:xfrm>
            <a:off x="8842247" y="5309615"/>
            <a:ext cx="0" cy="802005"/>
          </a:xfrm>
          <a:custGeom>
            <a:avLst/>
            <a:gdLst/>
            <a:ahLst/>
            <a:cxnLst/>
            <a:rect l="l" t="t" r="r" b="b"/>
            <a:pathLst>
              <a:path h="802004">
                <a:moveTo>
                  <a:pt x="0" y="0"/>
                </a:moveTo>
                <a:lnTo>
                  <a:pt x="0" y="801624"/>
                </a:lnTo>
              </a:path>
            </a:pathLst>
          </a:custGeom>
          <a:ln w="9144">
            <a:solidFill>
              <a:srgbClr val="DADADA"/>
            </a:solidFill>
          </a:ln>
        </p:spPr>
        <p:txBody>
          <a:bodyPr wrap="square" lIns="0" tIns="0" rIns="0" bIns="0" rtlCol="0"/>
          <a:lstStyle/>
          <a:p>
            <a:endParaRPr/>
          </a:p>
        </p:txBody>
      </p:sp>
      <p:sp>
        <p:nvSpPr>
          <p:cNvPr id="100" name="object 100"/>
          <p:cNvSpPr/>
          <p:nvPr/>
        </p:nvSpPr>
        <p:spPr>
          <a:xfrm>
            <a:off x="8842247"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101" name="object 101"/>
          <p:cNvSpPr/>
          <p:nvPr/>
        </p:nvSpPr>
        <p:spPr>
          <a:xfrm>
            <a:off x="9308592" y="5106923"/>
            <a:ext cx="0" cy="1004569"/>
          </a:xfrm>
          <a:custGeom>
            <a:avLst/>
            <a:gdLst/>
            <a:ahLst/>
            <a:cxnLst/>
            <a:rect l="l" t="t" r="r" b="b"/>
            <a:pathLst>
              <a:path h="1004570">
                <a:moveTo>
                  <a:pt x="0" y="0"/>
                </a:moveTo>
                <a:lnTo>
                  <a:pt x="0" y="1004316"/>
                </a:lnTo>
              </a:path>
            </a:pathLst>
          </a:custGeom>
          <a:ln w="9144">
            <a:solidFill>
              <a:srgbClr val="DADADA"/>
            </a:solidFill>
          </a:ln>
        </p:spPr>
        <p:txBody>
          <a:bodyPr wrap="square" lIns="0" tIns="0" rIns="0" bIns="0" rtlCol="0"/>
          <a:lstStyle/>
          <a:p>
            <a:endParaRPr/>
          </a:p>
        </p:txBody>
      </p:sp>
      <p:sp>
        <p:nvSpPr>
          <p:cNvPr id="102" name="object 102"/>
          <p:cNvSpPr/>
          <p:nvPr/>
        </p:nvSpPr>
        <p:spPr>
          <a:xfrm>
            <a:off x="9308592" y="6330696"/>
            <a:ext cx="0" cy="50800"/>
          </a:xfrm>
          <a:custGeom>
            <a:avLst/>
            <a:gdLst/>
            <a:ahLst/>
            <a:cxnLst/>
            <a:rect l="l" t="t" r="r" b="b"/>
            <a:pathLst>
              <a:path h="50800">
                <a:moveTo>
                  <a:pt x="0" y="0"/>
                </a:moveTo>
                <a:lnTo>
                  <a:pt x="0" y="50291"/>
                </a:lnTo>
              </a:path>
            </a:pathLst>
          </a:custGeom>
          <a:ln w="9144">
            <a:solidFill>
              <a:srgbClr val="DADADA"/>
            </a:solidFill>
          </a:ln>
        </p:spPr>
        <p:txBody>
          <a:bodyPr wrap="square" lIns="0" tIns="0" rIns="0" bIns="0" rtlCol="0"/>
          <a:lstStyle/>
          <a:p>
            <a:endParaRPr/>
          </a:p>
        </p:txBody>
      </p:sp>
      <p:sp>
        <p:nvSpPr>
          <p:cNvPr id="103" name="object 103"/>
          <p:cNvSpPr/>
          <p:nvPr/>
        </p:nvSpPr>
        <p:spPr>
          <a:xfrm>
            <a:off x="6978395" y="5158740"/>
            <a:ext cx="2283460" cy="151130"/>
          </a:xfrm>
          <a:custGeom>
            <a:avLst/>
            <a:gdLst/>
            <a:ahLst/>
            <a:cxnLst/>
            <a:rect l="l" t="t" r="r" b="b"/>
            <a:pathLst>
              <a:path w="2283459" h="151129">
                <a:moveTo>
                  <a:pt x="2282964" y="0"/>
                </a:moveTo>
                <a:lnTo>
                  <a:pt x="0" y="0"/>
                </a:lnTo>
                <a:lnTo>
                  <a:pt x="0" y="150876"/>
                </a:lnTo>
                <a:lnTo>
                  <a:pt x="2282964" y="150876"/>
                </a:lnTo>
                <a:lnTo>
                  <a:pt x="2282964" y="0"/>
                </a:lnTo>
                <a:close/>
              </a:path>
            </a:pathLst>
          </a:custGeom>
          <a:solidFill>
            <a:srgbClr val="F79646"/>
          </a:solidFill>
        </p:spPr>
        <p:txBody>
          <a:bodyPr wrap="square" lIns="0" tIns="0" rIns="0" bIns="0" rtlCol="0"/>
          <a:lstStyle/>
          <a:p>
            <a:endParaRPr/>
          </a:p>
        </p:txBody>
      </p:sp>
      <p:sp>
        <p:nvSpPr>
          <p:cNvPr id="104" name="object 104"/>
          <p:cNvSpPr/>
          <p:nvPr/>
        </p:nvSpPr>
        <p:spPr>
          <a:xfrm>
            <a:off x="6978395" y="5413247"/>
            <a:ext cx="1584960" cy="151130"/>
          </a:xfrm>
          <a:custGeom>
            <a:avLst/>
            <a:gdLst/>
            <a:ahLst/>
            <a:cxnLst/>
            <a:rect l="l" t="t" r="r" b="b"/>
            <a:pathLst>
              <a:path w="1584959" h="151129">
                <a:moveTo>
                  <a:pt x="1584959" y="0"/>
                </a:moveTo>
                <a:lnTo>
                  <a:pt x="0" y="0"/>
                </a:lnTo>
                <a:lnTo>
                  <a:pt x="0" y="150875"/>
                </a:lnTo>
                <a:lnTo>
                  <a:pt x="1584959" y="150875"/>
                </a:lnTo>
                <a:lnTo>
                  <a:pt x="1584959" y="0"/>
                </a:lnTo>
                <a:close/>
              </a:path>
            </a:pathLst>
          </a:custGeom>
          <a:solidFill>
            <a:srgbClr val="F79646"/>
          </a:solidFill>
        </p:spPr>
        <p:txBody>
          <a:bodyPr wrap="square" lIns="0" tIns="0" rIns="0" bIns="0" rtlCol="0"/>
          <a:lstStyle/>
          <a:p>
            <a:endParaRPr/>
          </a:p>
        </p:txBody>
      </p:sp>
      <p:sp>
        <p:nvSpPr>
          <p:cNvPr id="105" name="object 105"/>
          <p:cNvSpPr/>
          <p:nvPr/>
        </p:nvSpPr>
        <p:spPr>
          <a:xfrm>
            <a:off x="6978395" y="5669279"/>
            <a:ext cx="1490980" cy="149860"/>
          </a:xfrm>
          <a:custGeom>
            <a:avLst/>
            <a:gdLst/>
            <a:ahLst/>
            <a:cxnLst/>
            <a:rect l="l" t="t" r="r" b="b"/>
            <a:pathLst>
              <a:path w="1490979" h="149860">
                <a:moveTo>
                  <a:pt x="1490472" y="0"/>
                </a:moveTo>
                <a:lnTo>
                  <a:pt x="0" y="0"/>
                </a:lnTo>
                <a:lnTo>
                  <a:pt x="0" y="149352"/>
                </a:lnTo>
                <a:lnTo>
                  <a:pt x="1490472" y="149352"/>
                </a:lnTo>
                <a:lnTo>
                  <a:pt x="1490472" y="0"/>
                </a:lnTo>
                <a:close/>
              </a:path>
            </a:pathLst>
          </a:custGeom>
          <a:solidFill>
            <a:srgbClr val="F79646"/>
          </a:solidFill>
        </p:spPr>
        <p:txBody>
          <a:bodyPr wrap="square" lIns="0" tIns="0" rIns="0" bIns="0" rtlCol="0"/>
          <a:lstStyle/>
          <a:p>
            <a:endParaRPr/>
          </a:p>
        </p:txBody>
      </p:sp>
      <p:sp>
        <p:nvSpPr>
          <p:cNvPr id="106" name="object 106"/>
          <p:cNvSpPr/>
          <p:nvPr/>
        </p:nvSpPr>
        <p:spPr>
          <a:xfrm>
            <a:off x="6978395" y="5923800"/>
            <a:ext cx="793115" cy="149860"/>
          </a:xfrm>
          <a:custGeom>
            <a:avLst/>
            <a:gdLst/>
            <a:ahLst/>
            <a:cxnLst/>
            <a:rect l="l" t="t" r="r" b="b"/>
            <a:pathLst>
              <a:path w="793115" h="149860">
                <a:moveTo>
                  <a:pt x="792492" y="0"/>
                </a:moveTo>
                <a:lnTo>
                  <a:pt x="0" y="0"/>
                </a:lnTo>
                <a:lnTo>
                  <a:pt x="0" y="149339"/>
                </a:lnTo>
                <a:lnTo>
                  <a:pt x="792492" y="149339"/>
                </a:lnTo>
                <a:lnTo>
                  <a:pt x="792492" y="0"/>
                </a:lnTo>
                <a:close/>
              </a:path>
            </a:pathLst>
          </a:custGeom>
          <a:solidFill>
            <a:srgbClr val="F79646"/>
          </a:solidFill>
        </p:spPr>
        <p:txBody>
          <a:bodyPr wrap="square" lIns="0" tIns="0" rIns="0" bIns="0" rtlCol="0"/>
          <a:lstStyle/>
          <a:p>
            <a:endParaRPr/>
          </a:p>
        </p:txBody>
      </p:sp>
      <p:sp>
        <p:nvSpPr>
          <p:cNvPr id="107" name="object 107"/>
          <p:cNvSpPr txBox="1"/>
          <p:nvPr/>
        </p:nvSpPr>
        <p:spPr>
          <a:xfrm>
            <a:off x="5116147" y="5139690"/>
            <a:ext cx="1806243" cy="1032510"/>
          </a:xfrm>
          <a:prstGeom prst="rect">
            <a:avLst/>
          </a:prstGeom>
        </p:spPr>
        <p:txBody>
          <a:bodyPr vert="horz" wrap="square" lIns="0" tIns="12700" rIns="0" bIns="0" rtlCol="0">
            <a:spAutoFit/>
          </a:bodyPr>
          <a:lstStyle/>
          <a:p>
            <a:pPr marL="12700" marR="5715" indent="142875">
              <a:lnSpc>
                <a:spcPct val="146800"/>
              </a:lnSpc>
              <a:spcBef>
                <a:spcPts val="100"/>
              </a:spcBef>
            </a:pPr>
            <a:r>
              <a:rPr sz="1200" spc="50" dirty="0">
                <a:latin typeface="メイリオ"/>
                <a:cs typeface="メイリオ"/>
              </a:rPr>
              <a:t>スキル・ノウハウ不</a:t>
            </a:r>
            <a:r>
              <a:rPr sz="1200" spc="-520" dirty="0">
                <a:latin typeface="メイリオ"/>
                <a:cs typeface="メイリオ"/>
              </a:rPr>
              <a:t>足 </a:t>
            </a:r>
            <a:r>
              <a:rPr sz="1200" dirty="0">
                <a:latin typeface="メイリオ"/>
                <a:cs typeface="メイリオ"/>
              </a:rPr>
              <a:t>自社では特に重要でない</a:t>
            </a:r>
          </a:p>
          <a:p>
            <a:pPr marL="775335" marR="5080" indent="294005">
              <a:lnSpc>
                <a:spcPct val="122500"/>
              </a:lnSpc>
              <a:spcBef>
                <a:spcPts val="170"/>
              </a:spcBef>
            </a:pPr>
            <a:r>
              <a:rPr sz="1200" dirty="0">
                <a:latin typeface="メイリオ"/>
                <a:cs typeface="メイリオ"/>
              </a:rPr>
              <a:t>人材不足 経費上の問題</a:t>
            </a:r>
          </a:p>
        </p:txBody>
      </p:sp>
      <p:sp>
        <p:nvSpPr>
          <p:cNvPr id="108" name="object 108"/>
          <p:cNvSpPr txBox="1"/>
          <p:nvPr/>
        </p:nvSpPr>
        <p:spPr>
          <a:xfrm>
            <a:off x="8591934" y="5346294"/>
            <a:ext cx="3721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34%</a:t>
            </a:r>
            <a:endParaRPr sz="1200">
              <a:latin typeface="メイリオ"/>
              <a:cs typeface="メイリオ"/>
            </a:endParaRPr>
          </a:p>
        </p:txBody>
      </p:sp>
      <p:sp>
        <p:nvSpPr>
          <p:cNvPr id="109" name="object 109"/>
          <p:cNvSpPr txBox="1"/>
          <p:nvPr/>
        </p:nvSpPr>
        <p:spPr>
          <a:xfrm>
            <a:off x="8489369" y="5600955"/>
            <a:ext cx="3721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32%</a:t>
            </a:r>
            <a:endParaRPr sz="1200">
              <a:latin typeface="メイリオ"/>
              <a:cs typeface="メイリオ"/>
            </a:endParaRPr>
          </a:p>
        </p:txBody>
      </p:sp>
      <p:sp>
        <p:nvSpPr>
          <p:cNvPr id="110" name="object 110"/>
          <p:cNvSpPr txBox="1"/>
          <p:nvPr/>
        </p:nvSpPr>
        <p:spPr>
          <a:xfrm>
            <a:off x="7735461" y="5863387"/>
            <a:ext cx="3714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17%</a:t>
            </a:r>
            <a:endParaRPr sz="1200">
              <a:latin typeface="メイリオ"/>
              <a:cs typeface="メイリオ"/>
            </a:endParaRPr>
          </a:p>
        </p:txBody>
      </p:sp>
      <p:sp>
        <p:nvSpPr>
          <p:cNvPr id="111" name="object 111"/>
          <p:cNvSpPr txBox="1"/>
          <p:nvPr/>
        </p:nvSpPr>
        <p:spPr>
          <a:xfrm>
            <a:off x="9268845" y="5100821"/>
            <a:ext cx="3721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49%</a:t>
            </a:r>
            <a:endParaRPr sz="1200">
              <a:latin typeface="メイリオ"/>
              <a:cs typeface="メイリオ"/>
            </a:endParaRPr>
          </a:p>
        </p:txBody>
      </p:sp>
      <p:sp>
        <p:nvSpPr>
          <p:cNvPr id="112" name="object 112"/>
          <p:cNvSpPr/>
          <p:nvPr/>
        </p:nvSpPr>
        <p:spPr>
          <a:xfrm>
            <a:off x="48005" y="2617470"/>
            <a:ext cx="4840605" cy="4124325"/>
          </a:xfrm>
          <a:custGeom>
            <a:avLst/>
            <a:gdLst/>
            <a:ahLst/>
            <a:cxnLst/>
            <a:rect l="l" t="t" r="r" b="b"/>
            <a:pathLst>
              <a:path w="4840605" h="4124325">
                <a:moveTo>
                  <a:pt x="0" y="0"/>
                </a:moveTo>
                <a:lnTo>
                  <a:pt x="4840224" y="0"/>
                </a:lnTo>
                <a:lnTo>
                  <a:pt x="4840224" y="4123944"/>
                </a:lnTo>
                <a:lnTo>
                  <a:pt x="0" y="4123944"/>
                </a:lnTo>
                <a:lnTo>
                  <a:pt x="0" y="0"/>
                </a:lnTo>
                <a:close/>
              </a:path>
            </a:pathLst>
          </a:custGeom>
          <a:ln w="25908">
            <a:solidFill>
              <a:srgbClr val="FF0000"/>
            </a:solidFill>
          </a:ln>
        </p:spPr>
        <p:txBody>
          <a:bodyPr wrap="square" lIns="0" tIns="0" rIns="0" bIns="0" rtlCol="0"/>
          <a:lstStyle/>
          <a:p>
            <a:endParaRPr/>
          </a:p>
        </p:txBody>
      </p:sp>
      <p:sp>
        <p:nvSpPr>
          <p:cNvPr id="113" name="object 113"/>
          <p:cNvSpPr txBox="1"/>
          <p:nvPr/>
        </p:nvSpPr>
        <p:spPr>
          <a:xfrm>
            <a:off x="3753649" y="2602942"/>
            <a:ext cx="1043940" cy="290464"/>
          </a:xfrm>
          <a:prstGeom prst="rect">
            <a:avLst/>
          </a:prstGeom>
        </p:spPr>
        <p:txBody>
          <a:bodyPr vert="horz" wrap="square" lIns="0" tIns="13335" rIns="0" bIns="0" rtlCol="0">
            <a:spAutoFit/>
          </a:bodyPr>
          <a:lstStyle/>
          <a:p>
            <a:pPr marL="12700">
              <a:lnSpc>
                <a:spcPct val="100000"/>
              </a:lnSpc>
              <a:spcBef>
                <a:spcPts val="105"/>
              </a:spcBef>
            </a:pPr>
            <a:r>
              <a:rPr b="1" dirty="0">
                <a:solidFill>
                  <a:srgbClr val="FF0000"/>
                </a:solidFill>
                <a:latin typeface="メイリオ"/>
                <a:cs typeface="メイリオ"/>
              </a:rPr>
              <a:t>＜保険＞</a:t>
            </a:r>
            <a:endParaRPr dirty="0">
              <a:latin typeface="メイリオ"/>
              <a:cs typeface="メイリオ"/>
            </a:endParaRPr>
          </a:p>
        </p:txBody>
      </p:sp>
      <p:sp>
        <p:nvSpPr>
          <p:cNvPr id="114" name="object 114"/>
          <p:cNvSpPr/>
          <p:nvPr/>
        </p:nvSpPr>
        <p:spPr>
          <a:xfrm>
            <a:off x="5097017" y="2632710"/>
            <a:ext cx="4733925" cy="4109085"/>
          </a:xfrm>
          <a:custGeom>
            <a:avLst/>
            <a:gdLst/>
            <a:ahLst/>
            <a:cxnLst/>
            <a:rect l="l" t="t" r="r" b="b"/>
            <a:pathLst>
              <a:path w="4733925" h="4109084">
                <a:moveTo>
                  <a:pt x="0" y="0"/>
                </a:moveTo>
                <a:lnTo>
                  <a:pt x="4733544" y="0"/>
                </a:lnTo>
                <a:lnTo>
                  <a:pt x="4733544" y="4108704"/>
                </a:lnTo>
                <a:lnTo>
                  <a:pt x="0" y="4108704"/>
                </a:lnTo>
                <a:lnTo>
                  <a:pt x="0" y="0"/>
                </a:lnTo>
                <a:close/>
              </a:path>
            </a:pathLst>
          </a:custGeom>
          <a:ln w="25908">
            <a:solidFill>
              <a:srgbClr val="00B050"/>
            </a:solidFill>
          </a:ln>
        </p:spPr>
        <p:txBody>
          <a:bodyPr wrap="square" lIns="0" tIns="0" rIns="0" bIns="0" rtlCol="0"/>
          <a:lstStyle/>
          <a:p>
            <a:endParaRPr/>
          </a:p>
        </p:txBody>
      </p:sp>
      <p:sp>
        <p:nvSpPr>
          <p:cNvPr id="115" name="object 115"/>
          <p:cNvSpPr txBox="1"/>
          <p:nvPr/>
        </p:nvSpPr>
        <p:spPr>
          <a:xfrm>
            <a:off x="8448356" y="2612043"/>
            <a:ext cx="1338580" cy="634148"/>
          </a:xfrm>
          <a:prstGeom prst="rect">
            <a:avLst/>
          </a:prstGeom>
        </p:spPr>
        <p:txBody>
          <a:bodyPr vert="horz" wrap="square" lIns="0" tIns="13335" rIns="0" bIns="0" rtlCol="0">
            <a:spAutoFit/>
          </a:bodyPr>
          <a:lstStyle/>
          <a:p>
            <a:pPr marL="280035">
              <a:lnSpc>
                <a:spcPct val="100000"/>
              </a:lnSpc>
              <a:spcBef>
                <a:spcPts val="105"/>
              </a:spcBef>
            </a:pPr>
            <a:r>
              <a:rPr b="1" dirty="0">
                <a:solidFill>
                  <a:srgbClr val="00B050"/>
                </a:solidFill>
                <a:latin typeface="メイリオ"/>
                <a:cs typeface="メイリオ"/>
              </a:rPr>
              <a:t>＜</a:t>
            </a:r>
            <a:r>
              <a:rPr b="1" spc="-5" dirty="0">
                <a:solidFill>
                  <a:srgbClr val="00B050"/>
                </a:solidFill>
                <a:latin typeface="メイリオ"/>
                <a:cs typeface="メイリオ"/>
              </a:rPr>
              <a:t>B</a:t>
            </a:r>
            <a:r>
              <a:rPr b="1" dirty="0">
                <a:solidFill>
                  <a:srgbClr val="00B050"/>
                </a:solidFill>
                <a:latin typeface="メイリオ"/>
                <a:cs typeface="メイリオ"/>
              </a:rPr>
              <a:t>CP＞</a:t>
            </a:r>
            <a:endParaRPr dirty="0">
              <a:latin typeface="メイリオ"/>
              <a:cs typeface="メイリオ"/>
            </a:endParaRPr>
          </a:p>
          <a:p>
            <a:pPr marL="12700">
              <a:lnSpc>
                <a:spcPct val="100000"/>
              </a:lnSpc>
              <a:spcBef>
                <a:spcPts val="1560"/>
              </a:spcBef>
            </a:pPr>
            <a:r>
              <a:rPr sz="900" dirty="0">
                <a:solidFill>
                  <a:srgbClr val="595958"/>
                </a:solidFill>
                <a:latin typeface="Meiryo UI"/>
                <a:cs typeface="Meiryo UI"/>
              </a:rPr>
              <a:t>策定</a:t>
            </a:r>
            <a:r>
              <a:rPr sz="900" spc="-5" dirty="0">
                <a:solidFill>
                  <a:srgbClr val="595958"/>
                </a:solidFill>
                <a:latin typeface="Meiryo UI"/>
                <a:cs typeface="Meiryo UI"/>
              </a:rPr>
              <a:t>し</a:t>
            </a:r>
            <a:r>
              <a:rPr sz="900" dirty="0">
                <a:solidFill>
                  <a:srgbClr val="595958"/>
                </a:solidFill>
                <a:latin typeface="Meiryo UI"/>
                <a:cs typeface="Meiryo UI"/>
              </a:rPr>
              <a:t>て</a:t>
            </a:r>
            <a:r>
              <a:rPr sz="900" spc="-5" dirty="0">
                <a:solidFill>
                  <a:srgbClr val="595958"/>
                </a:solidFill>
                <a:latin typeface="Meiryo UI"/>
                <a:cs typeface="Meiryo UI"/>
              </a:rPr>
              <a:t>いな</a:t>
            </a:r>
            <a:r>
              <a:rPr sz="900" dirty="0">
                <a:solidFill>
                  <a:srgbClr val="595958"/>
                </a:solidFill>
                <a:latin typeface="Meiryo UI"/>
                <a:cs typeface="Meiryo UI"/>
              </a:rPr>
              <a:t>い</a:t>
            </a:r>
            <a:endParaRPr sz="900" dirty="0">
              <a:latin typeface="Meiryo UI"/>
              <a:cs typeface="Meiryo UI"/>
            </a:endParaRPr>
          </a:p>
        </p:txBody>
      </p:sp>
      <p:sp>
        <p:nvSpPr>
          <p:cNvPr id="116" name="object 116"/>
          <p:cNvSpPr txBox="1">
            <a:spLocks noGrp="1"/>
          </p:cNvSpPr>
          <p:nvPr>
            <p:ph type="title"/>
          </p:nvPr>
        </p:nvSpPr>
        <p:spPr>
          <a:xfrm>
            <a:off x="431800" y="136599"/>
            <a:ext cx="61214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重点施策④	災害からの復旧・復興、強靱化</a:t>
            </a:r>
          </a:p>
        </p:txBody>
      </p:sp>
      <p:sp>
        <p:nvSpPr>
          <p:cNvPr id="117" name="object 117"/>
          <p:cNvSpPr txBox="1"/>
          <p:nvPr/>
        </p:nvSpPr>
        <p:spPr>
          <a:xfrm>
            <a:off x="5145046" y="6089682"/>
            <a:ext cx="4177029" cy="626745"/>
          </a:xfrm>
          <a:prstGeom prst="rect">
            <a:avLst/>
          </a:prstGeom>
        </p:spPr>
        <p:txBody>
          <a:bodyPr vert="horz" wrap="square" lIns="0" tIns="54610" rIns="0" bIns="0" rtlCol="0">
            <a:spAutoFit/>
          </a:bodyPr>
          <a:lstStyle/>
          <a:p>
            <a:pPr marL="12700">
              <a:lnSpc>
                <a:spcPct val="100000"/>
              </a:lnSpc>
              <a:spcBef>
                <a:spcPts val="430"/>
              </a:spcBef>
            </a:pPr>
            <a:r>
              <a:rPr sz="900" dirty="0">
                <a:latin typeface="メイリオ"/>
                <a:cs typeface="メイリオ"/>
              </a:rPr>
              <a:t>［出所</a:t>
            </a:r>
            <a:r>
              <a:rPr sz="900" spc="85" dirty="0">
                <a:latin typeface="メイリオ"/>
                <a:cs typeface="メイリオ"/>
              </a:rPr>
              <a:t>］（図３・</a:t>
            </a:r>
            <a:r>
              <a:rPr sz="900" dirty="0">
                <a:latin typeface="メイリオ"/>
                <a:cs typeface="メイリオ"/>
              </a:rPr>
              <a:t>4）H27中小企業のリスクマネジメントへの取組に関する調査</a:t>
            </a:r>
            <a:endParaRPr sz="900">
              <a:latin typeface="メイリオ"/>
              <a:cs typeface="メイリオ"/>
            </a:endParaRPr>
          </a:p>
          <a:p>
            <a:pPr marL="12700" marR="5080">
              <a:lnSpc>
                <a:spcPct val="100000"/>
              </a:lnSpc>
              <a:spcBef>
                <a:spcPts val="440"/>
              </a:spcBef>
            </a:pPr>
            <a:r>
              <a:rPr sz="1200" dirty="0">
                <a:latin typeface="メイリオ"/>
                <a:cs typeface="メイリオ"/>
              </a:rPr>
              <a:t>（資料）中小企業庁「平成</a:t>
            </a:r>
            <a:r>
              <a:rPr sz="1200" spc="-5" dirty="0">
                <a:latin typeface="メイリオ"/>
                <a:cs typeface="メイリオ"/>
              </a:rPr>
              <a:t>28</a:t>
            </a:r>
            <a:r>
              <a:rPr sz="1200" dirty="0">
                <a:latin typeface="メイリオ"/>
                <a:cs typeface="メイリオ"/>
              </a:rPr>
              <a:t>年度自然災害時における中小企 業の事業継続に関する調査事業」</a:t>
            </a:r>
            <a:endParaRPr sz="1200">
              <a:latin typeface="メイリオ"/>
              <a:cs typeface="メイリオ"/>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1074" y="1012697"/>
            <a:ext cx="9496425" cy="4232275"/>
          </a:xfrm>
          <a:custGeom>
            <a:avLst/>
            <a:gdLst/>
            <a:ahLst/>
            <a:cxnLst/>
            <a:rect l="l" t="t" r="r" b="b"/>
            <a:pathLst>
              <a:path w="9496425" h="4232275">
                <a:moveTo>
                  <a:pt x="0" y="0"/>
                </a:moveTo>
                <a:lnTo>
                  <a:pt x="9496044" y="0"/>
                </a:lnTo>
                <a:lnTo>
                  <a:pt x="9496044" y="4232148"/>
                </a:lnTo>
                <a:lnTo>
                  <a:pt x="0" y="4232148"/>
                </a:lnTo>
                <a:lnTo>
                  <a:pt x="0" y="0"/>
                </a:lnTo>
                <a:close/>
              </a:path>
            </a:pathLst>
          </a:custGeom>
          <a:ln w="28955">
            <a:solidFill>
              <a:srgbClr val="99D6EC"/>
            </a:solidFill>
          </a:ln>
        </p:spPr>
        <p:txBody>
          <a:bodyPr wrap="square" lIns="0" tIns="0" rIns="0" bIns="0" rtlCol="0"/>
          <a:lstStyle/>
          <a:p>
            <a:endParaRPr/>
          </a:p>
        </p:txBody>
      </p:sp>
      <p:sp>
        <p:nvSpPr>
          <p:cNvPr id="3" name="object 3"/>
          <p:cNvSpPr/>
          <p:nvPr/>
        </p:nvSpPr>
        <p:spPr>
          <a:xfrm>
            <a:off x="201168" y="630936"/>
            <a:ext cx="9505315" cy="368935"/>
          </a:xfrm>
          <a:custGeom>
            <a:avLst/>
            <a:gdLst/>
            <a:ahLst/>
            <a:cxnLst/>
            <a:rect l="l" t="t" r="r" b="b"/>
            <a:pathLst>
              <a:path w="9505315" h="368934">
                <a:moveTo>
                  <a:pt x="0" y="0"/>
                </a:moveTo>
                <a:lnTo>
                  <a:pt x="9505188" y="0"/>
                </a:lnTo>
                <a:lnTo>
                  <a:pt x="9505188" y="368808"/>
                </a:lnTo>
                <a:lnTo>
                  <a:pt x="0" y="368808"/>
                </a:lnTo>
                <a:lnTo>
                  <a:pt x="0" y="0"/>
                </a:lnTo>
                <a:close/>
              </a:path>
            </a:pathLst>
          </a:custGeom>
          <a:solidFill>
            <a:srgbClr val="99D6EC"/>
          </a:solidFill>
        </p:spPr>
        <p:txBody>
          <a:bodyPr wrap="square" lIns="0" tIns="0" rIns="0" bIns="0" rtlCol="0"/>
          <a:lstStyle/>
          <a:p>
            <a:endParaRPr/>
          </a:p>
        </p:txBody>
      </p:sp>
      <p:sp>
        <p:nvSpPr>
          <p:cNvPr id="4" name="object 4"/>
          <p:cNvSpPr txBox="1"/>
          <p:nvPr/>
        </p:nvSpPr>
        <p:spPr>
          <a:xfrm>
            <a:off x="289294" y="629920"/>
            <a:ext cx="9199880" cy="4627880"/>
          </a:xfrm>
          <a:prstGeom prst="rect">
            <a:avLst/>
          </a:prstGeom>
        </p:spPr>
        <p:txBody>
          <a:bodyPr vert="horz" wrap="square" lIns="0" tIns="118745" rIns="0" bIns="0" rtlCol="0">
            <a:spAutoFit/>
          </a:bodyPr>
          <a:lstStyle/>
          <a:p>
            <a:pPr marL="1005205">
              <a:lnSpc>
                <a:spcPct val="100000"/>
              </a:lnSpc>
              <a:spcBef>
                <a:spcPts val="935"/>
              </a:spcBef>
            </a:pPr>
            <a:r>
              <a:rPr sz="1800" b="1" dirty="0">
                <a:latin typeface="メイリオ"/>
                <a:cs typeface="メイリオ"/>
              </a:rPr>
              <a:t>１．中小企業の防災・減災対策の強化（中小企業等経営強化法の改正）</a:t>
            </a:r>
            <a:endParaRPr sz="1800" dirty="0">
              <a:latin typeface="メイリオ"/>
              <a:cs typeface="メイリオ"/>
            </a:endParaRPr>
          </a:p>
          <a:p>
            <a:pPr marL="12700">
              <a:lnSpc>
                <a:spcPct val="100000"/>
              </a:lnSpc>
              <a:spcBef>
                <a:spcPts val="840"/>
              </a:spcBef>
            </a:pPr>
            <a:r>
              <a:rPr sz="1800" dirty="0">
                <a:latin typeface="メイリオ"/>
                <a:cs typeface="メイリオ"/>
              </a:rPr>
              <a:t>（１）国による</a:t>
            </a:r>
            <a:r>
              <a:rPr sz="1800" b="1" u="sng" dirty="0">
                <a:solidFill>
                  <a:srgbClr val="FF0000"/>
                </a:solidFill>
                <a:uFill>
                  <a:solidFill>
                    <a:srgbClr val="FF0000"/>
                  </a:solidFill>
                </a:uFill>
                <a:latin typeface="メイリオ"/>
                <a:cs typeface="メイリオ"/>
              </a:rPr>
              <a:t>基本方針</a:t>
            </a:r>
            <a:r>
              <a:rPr sz="1800" dirty="0">
                <a:latin typeface="メイリオ"/>
                <a:cs typeface="メイリオ"/>
              </a:rPr>
              <a:t>の策定</a:t>
            </a:r>
          </a:p>
          <a:p>
            <a:pPr marL="469900">
              <a:lnSpc>
                <a:spcPct val="100000"/>
              </a:lnSpc>
            </a:pPr>
            <a:r>
              <a:rPr sz="1800" b="1" dirty="0">
                <a:latin typeface="メイリオ"/>
                <a:cs typeface="メイリオ"/>
              </a:rPr>
              <a:t>①</a:t>
            </a:r>
            <a:r>
              <a:rPr sz="1800" b="1" spc="-365" dirty="0">
                <a:latin typeface="メイリオ"/>
                <a:cs typeface="メイリオ"/>
              </a:rPr>
              <a:t> </a:t>
            </a:r>
            <a:r>
              <a:rPr sz="1800" b="1" dirty="0">
                <a:latin typeface="メイリオ"/>
                <a:cs typeface="メイリオ"/>
              </a:rPr>
              <a:t>中小企業に求められる事前対策</a:t>
            </a:r>
            <a:endParaRPr sz="1800" dirty="0">
              <a:latin typeface="メイリオ"/>
              <a:cs typeface="メイリオ"/>
            </a:endParaRPr>
          </a:p>
          <a:p>
            <a:pPr marL="469900">
              <a:lnSpc>
                <a:spcPct val="100000"/>
              </a:lnSpc>
            </a:pPr>
            <a:r>
              <a:rPr sz="1800" b="1" dirty="0">
                <a:latin typeface="メイリオ"/>
                <a:cs typeface="メイリオ"/>
              </a:rPr>
              <a:t>②</a:t>
            </a:r>
            <a:r>
              <a:rPr sz="1800" b="1" spc="-365" dirty="0">
                <a:latin typeface="メイリオ"/>
                <a:cs typeface="メイリオ"/>
              </a:rPr>
              <a:t> </a:t>
            </a:r>
            <a:r>
              <a:rPr sz="1800" b="1" dirty="0">
                <a:latin typeface="メイリオ"/>
                <a:cs typeface="メイリオ"/>
              </a:rPr>
              <a:t>中小企業を取り巻く関係者に求められる支援</a:t>
            </a:r>
            <a:endParaRPr sz="1800" dirty="0">
              <a:latin typeface="メイリオ"/>
              <a:cs typeface="メイリオ"/>
            </a:endParaRPr>
          </a:p>
          <a:p>
            <a:pPr marL="12700">
              <a:lnSpc>
                <a:spcPct val="100000"/>
              </a:lnSpc>
              <a:spcBef>
                <a:spcPts val="2160"/>
              </a:spcBef>
            </a:pPr>
            <a:r>
              <a:rPr sz="1800" spc="35" dirty="0">
                <a:latin typeface="メイリオ"/>
                <a:cs typeface="メイリオ"/>
              </a:rPr>
              <a:t>（２）経産大臣による防災・減災対策に関する</a:t>
            </a:r>
            <a:r>
              <a:rPr sz="1800" b="1" u="sng" dirty="0">
                <a:solidFill>
                  <a:srgbClr val="FF0000"/>
                </a:solidFill>
                <a:uFill>
                  <a:solidFill>
                    <a:srgbClr val="FF0000"/>
                  </a:solidFill>
                </a:uFill>
                <a:latin typeface="メイリオ"/>
                <a:cs typeface="メイリオ"/>
              </a:rPr>
              <a:t>計</a:t>
            </a:r>
            <a:r>
              <a:rPr sz="1800" b="1" u="sng" spc="-5" dirty="0">
                <a:solidFill>
                  <a:srgbClr val="FF0000"/>
                </a:solidFill>
                <a:uFill>
                  <a:solidFill>
                    <a:srgbClr val="FF0000"/>
                  </a:solidFill>
                </a:uFill>
                <a:latin typeface="メイリオ"/>
                <a:cs typeface="メイリオ"/>
              </a:rPr>
              <a:t>画</a:t>
            </a:r>
            <a:r>
              <a:rPr sz="1800" dirty="0">
                <a:latin typeface="メイリオ"/>
                <a:cs typeface="メイリオ"/>
              </a:rPr>
              <a:t>の認定</a:t>
            </a:r>
          </a:p>
          <a:p>
            <a:pPr marL="469900">
              <a:lnSpc>
                <a:spcPct val="100000"/>
              </a:lnSpc>
            </a:pPr>
            <a:r>
              <a:rPr sz="1800" b="1" dirty="0">
                <a:latin typeface="メイリオ"/>
                <a:cs typeface="メイリオ"/>
              </a:rPr>
              <a:t>①</a:t>
            </a:r>
            <a:r>
              <a:rPr sz="1800" b="1" spc="-365" dirty="0">
                <a:latin typeface="メイリオ"/>
                <a:cs typeface="メイリオ"/>
              </a:rPr>
              <a:t> </a:t>
            </a:r>
            <a:r>
              <a:rPr sz="1800" b="1" dirty="0">
                <a:latin typeface="メイリオ"/>
                <a:cs typeface="メイリオ"/>
              </a:rPr>
              <a:t>中小企業単独による計画</a:t>
            </a:r>
            <a:endParaRPr sz="1800" dirty="0">
              <a:latin typeface="メイリオ"/>
              <a:cs typeface="メイリオ"/>
            </a:endParaRPr>
          </a:p>
          <a:p>
            <a:pPr marL="469900">
              <a:lnSpc>
                <a:spcPct val="100000"/>
              </a:lnSpc>
            </a:pPr>
            <a:r>
              <a:rPr sz="1800" b="1" dirty="0">
                <a:latin typeface="メイリオ"/>
                <a:cs typeface="メイリオ"/>
              </a:rPr>
              <a:t>②</a:t>
            </a:r>
            <a:r>
              <a:rPr sz="1800" b="1" spc="-430" dirty="0">
                <a:latin typeface="メイリオ"/>
                <a:cs typeface="メイリオ"/>
              </a:rPr>
              <a:t> </a:t>
            </a:r>
            <a:r>
              <a:rPr sz="1800" b="1" dirty="0">
                <a:latin typeface="メイリオ"/>
                <a:cs typeface="メイリオ"/>
              </a:rPr>
              <a:t>複数の中小企業が連携した計画</a:t>
            </a:r>
            <a:r>
              <a:rPr sz="1800" dirty="0">
                <a:latin typeface="メイリオ"/>
                <a:cs typeface="メイリオ"/>
              </a:rPr>
              <a:t>（組合主導による連携／</a:t>
            </a:r>
            <a:r>
              <a:rPr sz="1800" u="sng" dirty="0">
                <a:uFill>
                  <a:solidFill>
                    <a:srgbClr val="FF0000"/>
                  </a:solidFill>
                </a:uFill>
                <a:latin typeface="メイリオ"/>
                <a:cs typeface="メイリオ"/>
              </a:rPr>
              <a:t>親事業者主導による連携</a:t>
            </a:r>
            <a:r>
              <a:rPr sz="1800" dirty="0">
                <a:latin typeface="メイリオ"/>
                <a:cs typeface="メイリオ"/>
              </a:rPr>
              <a:t>）</a:t>
            </a:r>
          </a:p>
          <a:p>
            <a:pPr marL="12700">
              <a:lnSpc>
                <a:spcPct val="100000"/>
              </a:lnSpc>
              <a:spcBef>
                <a:spcPts val="2160"/>
              </a:spcBef>
            </a:pPr>
            <a:r>
              <a:rPr sz="1800" dirty="0">
                <a:latin typeface="メイリオ"/>
                <a:cs typeface="メイリオ"/>
              </a:rPr>
              <a:t>（３）認定計画に基づく取組に対する</a:t>
            </a:r>
            <a:r>
              <a:rPr sz="1800" b="1" u="sng" dirty="0">
                <a:solidFill>
                  <a:srgbClr val="FF0000"/>
                </a:solidFill>
                <a:uFill>
                  <a:solidFill>
                    <a:srgbClr val="FF0000"/>
                  </a:solidFill>
                </a:uFill>
                <a:latin typeface="メイリオ"/>
                <a:cs typeface="メイリオ"/>
              </a:rPr>
              <a:t>支援策</a:t>
            </a:r>
            <a:endParaRPr sz="1800" dirty="0">
              <a:latin typeface="メイリオ"/>
              <a:cs typeface="メイリオ"/>
            </a:endParaRPr>
          </a:p>
          <a:p>
            <a:pPr marL="469900">
              <a:lnSpc>
                <a:spcPct val="100000"/>
              </a:lnSpc>
            </a:pPr>
            <a:r>
              <a:rPr sz="1800" b="1" i="1" spc="225" dirty="0">
                <a:latin typeface="メイリオ"/>
                <a:cs typeface="メイリオ"/>
              </a:rPr>
              <a:t>①</a:t>
            </a:r>
            <a:r>
              <a:rPr sz="1800" b="1" i="1" u="sng" dirty="0">
                <a:uFill>
                  <a:solidFill>
                    <a:srgbClr val="FF0000"/>
                  </a:solidFill>
                </a:uFill>
                <a:latin typeface="メイリオ"/>
                <a:cs typeface="メイリオ"/>
              </a:rPr>
              <a:t>保険料</a:t>
            </a:r>
            <a:r>
              <a:rPr sz="1800" b="1" u="sng" dirty="0">
                <a:uFill>
                  <a:solidFill>
                    <a:srgbClr val="FF0000"/>
                  </a:solidFill>
                </a:uFill>
                <a:latin typeface="メイリオ"/>
                <a:cs typeface="メイリオ"/>
              </a:rPr>
              <a:t>の低減</a:t>
            </a:r>
            <a:r>
              <a:rPr sz="1800" dirty="0">
                <a:latin typeface="メイリオ"/>
                <a:cs typeface="メイリオ"/>
              </a:rPr>
              <a:t>（</a:t>
            </a:r>
            <a:r>
              <a:rPr sz="1800" u="sng" dirty="0">
                <a:uFill>
                  <a:solidFill>
                    <a:srgbClr val="FF0000"/>
                  </a:solidFill>
                </a:uFill>
                <a:latin typeface="メイリオ"/>
                <a:cs typeface="メイリオ"/>
              </a:rPr>
              <a:t>民間損害保</a:t>
            </a:r>
            <a:r>
              <a:rPr sz="1800" u="sng" spc="-5" dirty="0">
                <a:uFill>
                  <a:solidFill>
                    <a:srgbClr val="FF0000"/>
                  </a:solidFill>
                </a:uFill>
                <a:latin typeface="メイリオ"/>
                <a:cs typeface="メイリオ"/>
              </a:rPr>
              <a:t>険</a:t>
            </a:r>
            <a:r>
              <a:rPr sz="1800" u="sng" dirty="0">
                <a:uFill>
                  <a:solidFill>
                    <a:srgbClr val="FF0000"/>
                  </a:solidFill>
                </a:uFill>
                <a:latin typeface="メイリオ"/>
                <a:cs typeface="メイリオ"/>
              </a:rPr>
              <a:t>会社</a:t>
            </a:r>
            <a:r>
              <a:rPr sz="1800" dirty="0">
                <a:latin typeface="メイリオ"/>
                <a:cs typeface="メイリオ"/>
              </a:rPr>
              <a:t>）</a:t>
            </a:r>
          </a:p>
          <a:p>
            <a:pPr marL="469900">
              <a:lnSpc>
                <a:spcPct val="100000"/>
              </a:lnSpc>
            </a:pPr>
            <a:r>
              <a:rPr sz="1800" b="1" dirty="0">
                <a:latin typeface="メイリオ"/>
                <a:cs typeface="メイリオ"/>
              </a:rPr>
              <a:t>②</a:t>
            </a:r>
            <a:r>
              <a:rPr sz="1800" b="1" spc="-365" dirty="0">
                <a:latin typeface="メイリオ"/>
                <a:cs typeface="メイリオ"/>
              </a:rPr>
              <a:t> </a:t>
            </a:r>
            <a:r>
              <a:rPr sz="1800" b="1" dirty="0">
                <a:latin typeface="メイリオ"/>
                <a:cs typeface="メイリオ"/>
              </a:rPr>
              <a:t>補助金採択に当たっての優遇</a:t>
            </a:r>
            <a:endParaRPr sz="1800" dirty="0">
              <a:latin typeface="メイリオ"/>
              <a:cs typeface="メイリオ"/>
            </a:endParaRPr>
          </a:p>
          <a:p>
            <a:pPr marL="469900">
              <a:lnSpc>
                <a:spcPct val="100000"/>
              </a:lnSpc>
            </a:pPr>
            <a:r>
              <a:rPr sz="1800" b="1" dirty="0">
                <a:latin typeface="メイリオ"/>
                <a:cs typeface="メイリオ"/>
              </a:rPr>
              <a:t>③</a:t>
            </a:r>
            <a:r>
              <a:rPr sz="1800" b="1" spc="-365" dirty="0">
                <a:latin typeface="メイリオ"/>
                <a:cs typeface="メイリオ"/>
              </a:rPr>
              <a:t> </a:t>
            </a:r>
            <a:r>
              <a:rPr sz="1800" b="1" dirty="0">
                <a:latin typeface="メイリオ"/>
                <a:cs typeface="メイリオ"/>
              </a:rPr>
              <a:t>金融支援</a:t>
            </a:r>
            <a:r>
              <a:rPr sz="1800" dirty="0">
                <a:latin typeface="メイリオ"/>
                <a:cs typeface="メイリオ"/>
              </a:rPr>
              <a:t>（信用保証、低利融資等）</a:t>
            </a:r>
          </a:p>
          <a:p>
            <a:pPr marL="469900">
              <a:lnSpc>
                <a:spcPct val="100000"/>
              </a:lnSpc>
            </a:pPr>
            <a:r>
              <a:rPr sz="1800" b="1" dirty="0">
                <a:latin typeface="メイリオ"/>
                <a:cs typeface="メイリオ"/>
              </a:rPr>
              <a:t>④</a:t>
            </a:r>
            <a:r>
              <a:rPr sz="1800" b="1" spc="-365" dirty="0">
                <a:latin typeface="メイリオ"/>
                <a:cs typeface="メイリオ"/>
              </a:rPr>
              <a:t> </a:t>
            </a:r>
            <a:r>
              <a:rPr sz="1800" b="1" dirty="0">
                <a:latin typeface="メイリオ"/>
                <a:cs typeface="メイリオ"/>
              </a:rPr>
              <a:t>税制優遇</a:t>
            </a:r>
            <a:r>
              <a:rPr sz="1800" spc="40" dirty="0">
                <a:latin typeface="メイリオ"/>
                <a:cs typeface="メイリオ"/>
              </a:rPr>
              <a:t>（防災・減災設備への税制優遇の創設）</a:t>
            </a:r>
            <a:endParaRPr sz="1800" dirty="0">
              <a:latin typeface="メイリオ"/>
              <a:cs typeface="メイリオ"/>
            </a:endParaRPr>
          </a:p>
          <a:p>
            <a:pPr marL="12700">
              <a:lnSpc>
                <a:spcPct val="100000"/>
              </a:lnSpc>
              <a:spcBef>
                <a:spcPts val="2160"/>
              </a:spcBef>
            </a:pPr>
            <a:r>
              <a:rPr sz="1800" dirty="0">
                <a:latin typeface="メイリオ"/>
                <a:cs typeface="メイリオ"/>
              </a:rPr>
              <a:t>（４）国、地方自治体、関係者の</a:t>
            </a:r>
            <a:r>
              <a:rPr sz="1800" b="1" u="sng" dirty="0">
                <a:solidFill>
                  <a:srgbClr val="FF0000"/>
                </a:solidFill>
                <a:uFill>
                  <a:solidFill>
                    <a:srgbClr val="FF0000"/>
                  </a:solidFill>
                </a:uFill>
                <a:latin typeface="メイリオ"/>
                <a:cs typeface="メイリオ"/>
              </a:rPr>
              <a:t>協力</a:t>
            </a:r>
            <a:endParaRPr sz="1800" dirty="0">
              <a:latin typeface="メイリオ"/>
              <a:cs typeface="メイリオ"/>
            </a:endParaRPr>
          </a:p>
        </p:txBody>
      </p:sp>
      <p:sp>
        <p:nvSpPr>
          <p:cNvPr id="5" name="object 5"/>
          <p:cNvSpPr/>
          <p:nvPr/>
        </p:nvSpPr>
        <p:spPr>
          <a:xfrm>
            <a:off x="201929" y="6043421"/>
            <a:ext cx="9494520" cy="707390"/>
          </a:xfrm>
          <a:custGeom>
            <a:avLst/>
            <a:gdLst/>
            <a:ahLst/>
            <a:cxnLst/>
            <a:rect l="l" t="t" r="r" b="b"/>
            <a:pathLst>
              <a:path w="9494520" h="707390">
                <a:moveTo>
                  <a:pt x="0" y="0"/>
                </a:moveTo>
                <a:lnTo>
                  <a:pt x="9494520" y="0"/>
                </a:lnTo>
                <a:lnTo>
                  <a:pt x="9494520" y="707135"/>
                </a:lnTo>
                <a:lnTo>
                  <a:pt x="0" y="707135"/>
                </a:lnTo>
                <a:lnTo>
                  <a:pt x="0" y="0"/>
                </a:lnTo>
                <a:close/>
              </a:path>
            </a:pathLst>
          </a:custGeom>
          <a:ln w="28956">
            <a:solidFill>
              <a:srgbClr val="99D6EC"/>
            </a:solidFill>
          </a:ln>
        </p:spPr>
        <p:txBody>
          <a:bodyPr wrap="square" lIns="0" tIns="0" rIns="0" bIns="0" rtlCol="0"/>
          <a:lstStyle/>
          <a:p>
            <a:endParaRPr/>
          </a:p>
        </p:txBody>
      </p:sp>
      <p:sp>
        <p:nvSpPr>
          <p:cNvPr id="6" name="object 6"/>
          <p:cNvSpPr txBox="1"/>
          <p:nvPr/>
        </p:nvSpPr>
        <p:spPr>
          <a:xfrm>
            <a:off x="291909" y="6146800"/>
            <a:ext cx="9197975" cy="635000"/>
          </a:xfrm>
          <a:prstGeom prst="rect">
            <a:avLst/>
          </a:prstGeom>
        </p:spPr>
        <p:txBody>
          <a:bodyPr vert="horz" wrap="square" lIns="0" tIns="12700" rIns="0" bIns="0" rtlCol="0">
            <a:spAutoFit/>
          </a:bodyPr>
          <a:lstStyle/>
          <a:p>
            <a:pPr marL="269240" marR="5080" indent="-269240">
              <a:lnSpc>
                <a:spcPct val="111100"/>
              </a:lnSpc>
              <a:spcBef>
                <a:spcPts val="100"/>
              </a:spcBef>
              <a:buChar char="●"/>
              <a:tabLst>
                <a:tab pos="269875" algn="l"/>
              </a:tabLst>
            </a:pPr>
            <a:r>
              <a:rPr sz="1800" dirty="0">
                <a:latin typeface="メイリオ"/>
                <a:cs typeface="メイリオ"/>
              </a:rPr>
              <a:t>商工会</a:t>
            </a:r>
            <a:r>
              <a:rPr sz="1800" spc="25" dirty="0">
                <a:latin typeface="メイリオ"/>
                <a:cs typeface="メイリオ"/>
              </a:rPr>
              <a:t>・商工会議所の業務として普及啓発や発災時の対応を明確化（「</a:t>
            </a:r>
            <a:r>
              <a:rPr sz="1800" b="1" u="sng" dirty="0">
                <a:uFill>
                  <a:solidFill>
                    <a:srgbClr val="000000"/>
                  </a:solidFill>
                </a:uFill>
                <a:latin typeface="メイリオ"/>
                <a:cs typeface="メイリオ"/>
              </a:rPr>
              <a:t>支援計画</a:t>
            </a:r>
            <a:r>
              <a:rPr sz="1800" dirty="0">
                <a:latin typeface="メイリオ"/>
                <a:cs typeface="メイリオ"/>
              </a:rPr>
              <a:t>」と</a:t>
            </a:r>
            <a:r>
              <a:rPr sz="1800" spc="-894" dirty="0">
                <a:latin typeface="メイリオ"/>
                <a:cs typeface="メイリオ"/>
              </a:rPr>
              <a:t>し </a:t>
            </a:r>
            <a:r>
              <a:rPr sz="1800" dirty="0">
                <a:latin typeface="メイリオ"/>
                <a:cs typeface="メイリオ"/>
              </a:rPr>
              <a:t>て策定）</a:t>
            </a:r>
          </a:p>
        </p:txBody>
      </p:sp>
      <p:sp>
        <p:nvSpPr>
          <p:cNvPr id="7" name="object 7"/>
          <p:cNvSpPr/>
          <p:nvPr/>
        </p:nvSpPr>
        <p:spPr>
          <a:xfrm>
            <a:off x="190500" y="5661659"/>
            <a:ext cx="9505315" cy="387350"/>
          </a:xfrm>
          <a:custGeom>
            <a:avLst/>
            <a:gdLst/>
            <a:ahLst/>
            <a:cxnLst/>
            <a:rect l="l" t="t" r="r" b="b"/>
            <a:pathLst>
              <a:path w="9505315" h="387350">
                <a:moveTo>
                  <a:pt x="0" y="0"/>
                </a:moveTo>
                <a:lnTo>
                  <a:pt x="9505188" y="0"/>
                </a:lnTo>
                <a:lnTo>
                  <a:pt x="9505188" y="387095"/>
                </a:lnTo>
                <a:lnTo>
                  <a:pt x="0" y="387095"/>
                </a:lnTo>
                <a:lnTo>
                  <a:pt x="0" y="0"/>
                </a:lnTo>
                <a:close/>
              </a:path>
            </a:pathLst>
          </a:custGeom>
          <a:solidFill>
            <a:srgbClr val="99D6EC"/>
          </a:solidFill>
        </p:spPr>
        <p:txBody>
          <a:bodyPr wrap="square" lIns="0" tIns="0" rIns="0" bIns="0" rtlCol="0"/>
          <a:lstStyle/>
          <a:p>
            <a:endParaRPr/>
          </a:p>
        </p:txBody>
      </p:sp>
      <p:sp>
        <p:nvSpPr>
          <p:cNvPr id="8" name="object 8"/>
          <p:cNvSpPr txBox="1"/>
          <p:nvPr/>
        </p:nvSpPr>
        <p:spPr>
          <a:xfrm>
            <a:off x="201929" y="5728335"/>
            <a:ext cx="9494520" cy="367665"/>
          </a:xfrm>
          <a:prstGeom prst="rect">
            <a:avLst/>
          </a:prstGeom>
          <a:solidFill>
            <a:srgbClr val="99D6EC"/>
          </a:solidFill>
        </p:spPr>
        <p:txBody>
          <a:bodyPr vert="horz" wrap="square" lIns="0" tIns="36195" rIns="0" bIns="0" rtlCol="0">
            <a:spAutoFit/>
          </a:bodyPr>
          <a:lstStyle/>
          <a:p>
            <a:pPr marL="739775">
              <a:lnSpc>
                <a:spcPct val="100000"/>
              </a:lnSpc>
              <a:spcBef>
                <a:spcPts val="285"/>
              </a:spcBef>
            </a:pPr>
            <a:r>
              <a:rPr sz="1800" b="1" dirty="0">
                <a:latin typeface="メイリオ"/>
                <a:cs typeface="メイリオ"/>
              </a:rPr>
              <a:t>２．商工会・商工会議所による支援体制の強化（小規模事業者支援法の改正）</a:t>
            </a:r>
            <a:endParaRPr sz="1800" dirty="0">
              <a:latin typeface="メイリオ"/>
              <a:cs typeface="メイリオ"/>
            </a:endParaRPr>
          </a:p>
        </p:txBody>
      </p:sp>
      <p:sp>
        <p:nvSpPr>
          <p:cNvPr id="9" name="object 9"/>
          <p:cNvSpPr txBox="1">
            <a:spLocks noGrp="1"/>
          </p:cNvSpPr>
          <p:nvPr>
            <p:ph type="title"/>
          </p:nvPr>
        </p:nvSpPr>
        <p:spPr>
          <a:xfrm>
            <a:off x="375536" y="136599"/>
            <a:ext cx="61214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施策④－１	中小企業強靭化法案のポイント</a:t>
            </a:r>
          </a:p>
        </p:txBody>
      </p:sp>
      <p:sp>
        <p:nvSpPr>
          <p:cNvPr id="10" name="object 10"/>
          <p:cNvSpPr txBox="1"/>
          <p:nvPr/>
        </p:nvSpPr>
        <p:spPr>
          <a:xfrm>
            <a:off x="9601734" y="6561095"/>
            <a:ext cx="235585" cy="228268"/>
          </a:xfrm>
          <a:prstGeom prst="rect">
            <a:avLst/>
          </a:prstGeom>
        </p:spPr>
        <p:txBody>
          <a:bodyPr vert="horz" wrap="square" lIns="0" tIns="12700" rIns="0" bIns="0" rtlCol="0">
            <a:spAutoFit/>
          </a:bodyPr>
          <a:lstStyle/>
          <a:p>
            <a:pPr>
              <a:lnSpc>
                <a:spcPct val="100000"/>
              </a:lnSpc>
              <a:spcBef>
                <a:spcPts val="100"/>
              </a:spcBef>
            </a:pPr>
            <a:r>
              <a:rPr lang="en-US" sz="1400" dirty="0" smtClean="0">
                <a:latin typeface="メイリオ"/>
                <a:cs typeface="メイリオ"/>
              </a:rPr>
              <a:t>60</a:t>
            </a:r>
            <a:endParaRPr sz="1400" dirty="0">
              <a:latin typeface="メイリオ"/>
              <a:cs typeface="メイリオ"/>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204" y="44500"/>
            <a:ext cx="8858885" cy="320601"/>
          </a:xfrm>
          <a:prstGeom prst="rect">
            <a:avLst/>
          </a:prstGeom>
        </p:spPr>
        <p:txBody>
          <a:bodyPr vert="horz" wrap="square" lIns="0" tIns="12700" rIns="0" bIns="0" rtlCol="0">
            <a:spAutoFit/>
          </a:bodyPr>
          <a:lstStyle/>
          <a:p>
            <a:pPr marL="12700">
              <a:lnSpc>
                <a:spcPct val="100000"/>
              </a:lnSpc>
              <a:spcBef>
                <a:spcPts val="100"/>
              </a:spcBef>
            </a:pPr>
            <a:r>
              <a:rPr sz="2000" dirty="0"/>
              <a:t>施策④－２</a:t>
            </a:r>
            <a:r>
              <a:rPr sz="2000" spc="-85" dirty="0"/>
              <a:t> </a:t>
            </a:r>
            <a:r>
              <a:rPr sz="2000" dirty="0"/>
              <a:t>中小企業防災・減災投資促進税制</a:t>
            </a:r>
            <a:r>
              <a:rPr sz="1200" b="0" spc="114" dirty="0">
                <a:latin typeface="メイリオ"/>
                <a:cs typeface="メイリオ"/>
              </a:rPr>
              <a:t>（法人税・事業税・所得税</a:t>
            </a:r>
            <a:r>
              <a:rPr sz="1200" b="0" spc="-1445" dirty="0">
                <a:latin typeface="メイリオ"/>
                <a:cs typeface="メイリオ"/>
              </a:rPr>
              <a:t>）</a:t>
            </a:r>
            <a:endParaRPr sz="1200" dirty="0">
              <a:latin typeface="メイリオ"/>
              <a:cs typeface="メイリオ"/>
            </a:endParaRPr>
          </a:p>
        </p:txBody>
      </p:sp>
      <p:sp>
        <p:nvSpPr>
          <p:cNvPr id="3" name="object 3"/>
          <p:cNvSpPr txBox="1"/>
          <p:nvPr/>
        </p:nvSpPr>
        <p:spPr>
          <a:xfrm>
            <a:off x="187452" y="457200"/>
            <a:ext cx="9517380" cy="2034539"/>
          </a:xfrm>
          <a:prstGeom prst="rect">
            <a:avLst/>
          </a:prstGeom>
          <a:solidFill>
            <a:srgbClr val="99D6EC"/>
          </a:solidFill>
        </p:spPr>
        <p:txBody>
          <a:bodyPr vert="horz" wrap="square" lIns="0" tIns="73025" rIns="0" bIns="0" rtlCol="0">
            <a:spAutoFit/>
          </a:bodyPr>
          <a:lstStyle/>
          <a:p>
            <a:pPr marL="558800" marR="263525" indent="-342900">
              <a:lnSpc>
                <a:spcPct val="100000"/>
              </a:lnSpc>
              <a:spcBef>
                <a:spcPts val="575"/>
              </a:spcBef>
              <a:buClr>
                <a:srgbClr val="002060"/>
              </a:buClr>
              <a:buFont typeface="Wingdings"/>
              <a:buChar char=""/>
              <a:tabLst>
                <a:tab pos="558800" algn="l"/>
                <a:tab pos="559435" algn="l"/>
              </a:tabLst>
            </a:pPr>
            <a:r>
              <a:rPr sz="1800" dirty="0">
                <a:latin typeface="メイリオ"/>
                <a:cs typeface="メイリオ"/>
              </a:rPr>
              <a:t>自然災害が頻発する中、</a:t>
            </a:r>
            <a:r>
              <a:rPr sz="1800" b="1" dirty="0">
                <a:latin typeface="メイリオ"/>
                <a:cs typeface="メイリオ"/>
              </a:rPr>
              <a:t>災害による影響を軽減するための事前対策の強化</a:t>
            </a:r>
            <a:r>
              <a:rPr sz="1800" dirty="0">
                <a:latin typeface="メイリオ"/>
                <a:cs typeface="メイリオ"/>
              </a:rPr>
              <a:t>は喫緊の課 題。</a:t>
            </a:r>
          </a:p>
          <a:p>
            <a:pPr marL="558800" marR="263525" indent="-342900">
              <a:lnSpc>
                <a:spcPct val="100000"/>
              </a:lnSpc>
              <a:spcBef>
                <a:spcPts val="600"/>
              </a:spcBef>
              <a:buClr>
                <a:srgbClr val="002060"/>
              </a:buClr>
              <a:buFont typeface="Wingdings"/>
              <a:buChar char=""/>
              <a:tabLst>
                <a:tab pos="558800" algn="l"/>
                <a:tab pos="559435" algn="l"/>
              </a:tabLst>
            </a:pPr>
            <a:r>
              <a:rPr sz="1800" dirty="0">
                <a:latin typeface="メイリオ"/>
                <a:cs typeface="メイリオ"/>
              </a:rPr>
              <a:t>中小企業が</a:t>
            </a:r>
            <a:r>
              <a:rPr sz="1800" b="1" dirty="0">
                <a:latin typeface="メイリオ"/>
                <a:cs typeface="メイリオ"/>
              </a:rPr>
              <a:t>災害への事前対策を強化するための設備投資</a:t>
            </a:r>
            <a:r>
              <a:rPr sz="1800" dirty="0">
                <a:latin typeface="メイリオ"/>
                <a:cs typeface="メイリオ"/>
              </a:rPr>
              <a:t>を後押しするため、</a:t>
            </a:r>
            <a:r>
              <a:rPr sz="1800" b="1" dirty="0">
                <a:latin typeface="メイリオ"/>
                <a:cs typeface="メイリオ"/>
              </a:rPr>
              <a:t>自家発電 機、制震・免震装置等の防災・減災設備</a:t>
            </a:r>
            <a:r>
              <a:rPr sz="1800" dirty="0">
                <a:latin typeface="メイリオ"/>
                <a:cs typeface="メイリオ"/>
              </a:rPr>
              <a:t>に対して、</a:t>
            </a:r>
            <a:r>
              <a:rPr sz="1800" b="1" dirty="0">
                <a:latin typeface="メイリオ"/>
                <a:cs typeface="メイリオ"/>
              </a:rPr>
              <a:t>特別償却（20％）</a:t>
            </a:r>
            <a:r>
              <a:rPr sz="1800" dirty="0">
                <a:latin typeface="メイリオ"/>
                <a:cs typeface="メイリオ"/>
              </a:rPr>
              <a:t>を講じる。</a:t>
            </a:r>
          </a:p>
          <a:p>
            <a:pPr marL="558800" marR="263525" indent="-342900">
              <a:lnSpc>
                <a:spcPct val="100000"/>
              </a:lnSpc>
              <a:spcBef>
                <a:spcPts val="600"/>
              </a:spcBef>
              <a:buClr>
                <a:srgbClr val="002060"/>
              </a:buClr>
              <a:buFont typeface="Wingdings"/>
              <a:buChar char=""/>
              <a:tabLst>
                <a:tab pos="558800" algn="l"/>
                <a:tab pos="559435" algn="l"/>
              </a:tabLst>
            </a:pPr>
            <a:r>
              <a:rPr sz="1800" dirty="0">
                <a:latin typeface="メイリオ"/>
                <a:cs typeface="メイリオ"/>
              </a:rPr>
              <a:t>事業者が作成した</a:t>
            </a:r>
            <a:r>
              <a:rPr sz="1800" b="1" dirty="0">
                <a:latin typeface="メイリオ"/>
                <a:cs typeface="メイリオ"/>
              </a:rPr>
              <a:t>事前対策のための計画を</a:t>
            </a:r>
            <a:r>
              <a:rPr sz="1800" dirty="0">
                <a:latin typeface="メイリオ"/>
                <a:cs typeface="メイリオ"/>
              </a:rPr>
              <a:t>、</a:t>
            </a:r>
            <a:r>
              <a:rPr sz="1800" b="1" dirty="0">
                <a:latin typeface="メイリオ"/>
                <a:cs typeface="メイリオ"/>
              </a:rPr>
              <a:t>経済産業大臣が認定</a:t>
            </a:r>
            <a:r>
              <a:rPr sz="1800" dirty="0">
                <a:latin typeface="メイリオ"/>
                <a:cs typeface="メイリオ"/>
              </a:rPr>
              <a:t>。認定計画に含まれ る設備の導入に対して、上記の税制措置を適用。</a:t>
            </a:r>
          </a:p>
        </p:txBody>
      </p:sp>
      <p:sp>
        <p:nvSpPr>
          <p:cNvPr id="4" name="object 4"/>
          <p:cNvSpPr txBox="1"/>
          <p:nvPr/>
        </p:nvSpPr>
        <p:spPr>
          <a:xfrm>
            <a:off x="187452" y="2564892"/>
            <a:ext cx="1009015" cy="325120"/>
          </a:xfrm>
          <a:prstGeom prst="rect">
            <a:avLst/>
          </a:prstGeom>
          <a:ln w="12192">
            <a:solidFill>
              <a:srgbClr val="000000"/>
            </a:solidFill>
          </a:ln>
        </p:spPr>
        <p:txBody>
          <a:bodyPr vert="horz" wrap="square" lIns="0" tIns="28575" rIns="0" bIns="0" rtlCol="0">
            <a:spAutoFit/>
          </a:bodyPr>
          <a:lstStyle/>
          <a:p>
            <a:pPr marL="146685">
              <a:lnSpc>
                <a:spcPct val="100000"/>
              </a:lnSpc>
              <a:spcBef>
                <a:spcPts val="225"/>
              </a:spcBef>
            </a:pPr>
            <a:r>
              <a:rPr sz="1400" dirty="0">
                <a:latin typeface="メイリオ"/>
                <a:cs typeface="メイリオ"/>
              </a:rPr>
              <a:t>改正概要</a:t>
            </a:r>
            <a:endParaRPr sz="1400">
              <a:latin typeface="メイリオ"/>
              <a:cs typeface="メイリオ"/>
            </a:endParaRPr>
          </a:p>
        </p:txBody>
      </p:sp>
      <p:sp>
        <p:nvSpPr>
          <p:cNvPr id="5" name="object 5"/>
          <p:cNvSpPr txBox="1"/>
          <p:nvPr/>
        </p:nvSpPr>
        <p:spPr>
          <a:xfrm>
            <a:off x="1317736" y="2597420"/>
            <a:ext cx="287528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【適用期限：平成３２</a:t>
            </a:r>
            <a:r>
              <a:rPr sz="1400" spc="-15" dirty="0">
                <a:latin typeface="メイリオ"/>
                <a:cs typeface="メイリオ"/>
              </a:rPr>
              <a:t>年</a:t>
            </a:r>
            <a:r>
              <a:rPr sz="1400" dirty="0">
                <a:latin typeface="メイリオ"/>
                <a:cs typeface="メイリオ"/>
              </a:rPr>
              <a:t>度末</a:t>
            </a:r>
            <a:r>
              <a:rPr sz="1400" spc="-15" dirty="0">
                <a:latin typeface="メイリオ"/>
                <a:cs typeface="メイリオ"/>
              </a:rPr>
              <a:t>ま</a:t>
            </a:r>
            <a:r>
              <a:rPr sz="1400" dirty="0">
                <a:latin typeface="メイリオ"/>
                <a:cs typeface="メイリオ"/>
              </a:rPr>
              <a:t>で】</a:t>
            </a:r>
            <a:endParaRPr sz="1400">
              <a:latin typeface="メイリオ"/>
              <a:cs typeface="メイリオ"/>
            </a:endParaRPr>
          </a:p>
        </p:txBody>
      </p:sp>
      <p:sp>
        <p:nvSpPr>
          <p:cNvPr id="6" name="object 6"/>
          <p:cNvSpPr/>
          <p:nvPr/>
        </p:nvSpPr>
        <p:spPr>
          <a:xfrm>
            <a:off x="187452" y="2945892"/>
            <a:ext cx="9517380" cy="3794760"/>
          </a:xfrm>
          <a:custGeom>
            <a:avLst/>
            <a:gdLst/>
            <a:ahLst/>
            <a:cxnLst/>
            <a:rect l="l" t="t" r="r" b="b"/>
            <a:pathLst>
              <a:path w="9517380" h="3794759">
                <a:moveTo>
                  <a:pt x="0" y="0"/>
                </a:moveTo>
                <a:lnTo>
                  <a:pt x="9517380" y="0"/>
                </a:lnTo>
                <a:lnTo>
                  <a:pt x="9517380" y="3794760"/>
                </a:lnTo>
                <a:lnTo>
                  <a:pt x="0" y="3794760"/>
                </a:lnTo>
                <a:lnTo>
                  <a:pt x="0" y="0"/>
                </a:lnTo>
                <a:close/>
              </a:path>
            </a:pathLst>
          </a:custGeom>
          <a:ln w="12192">
            <a:solidFill>
              <a:srgbClr val="0064C8"/>
            </a:solidFill>
          </a:ln>
        </p:spPr>
        <p:txBody>
          <a:bodyPr wrap="square" lIns="0" tIns="0" rIns="0" bIns="0" rtlCol="0"/>
          <a:lstStyle/>
          <a:p>
            <a:endParaRPr/>
          </a:p>
        </p:txBody>
      </p:sp>
      <p:sp>
        <p:nvSpPr>
          <p:cNvPr id="7" name="object 7"/>
          <p:cNvSpPr txBox="1"/>
          <p:nvPr/>
        </p:nvSpPr>
        <p:spPr>
          <a:xfrm>
            <a:off x="216408" y="3019044"/>
            <a:ext cx="1496695" cy="338455"/>
          </a:xfrm>
          <a:prstGeom prst="rect">
            <a:avLst/>
          </a:prstGeom>
          <a:solidFill>
            <a:srgbClr val="0064C8"/>
          </a:solidFill>
        </p:spPr>
        <p:txBody>
          <a:bodyPr vert="horz" wrap="square" lIns="0" tIns="15875" rIns="0" bIns="0" rtlCol="0">
            <a:spAutoFit/>
          </a:bodyPr>
          <a:lstStyle/>
          <a:p>
            <a:pPr marL="240665">
              <a:lnSpc>
                <a:spcPct val="100000"/>
              </a:lnSpc>
              <a:spcBef>
                <a:spcPts val="125"/>
              </a:spcBef>
            </a:pPr>
            <a:r>
              <a:rPr sz="1600" b="1" spc="-5" dirty="0">
                <a:solidFill>
                  <a:srgbClr val="FFFFFF"/>
                </a:solidFill>
                <a:latin typeface="メイリオ"/>
                <a:cs typeface="メイリオ"/>
              </a:rPr>
              <a:t>税制の概要</a:t>
            </a:r>
            <a:endParaRPr sz="1600">
              <a:latin typeface="メイリオ"/>
              <a:cs typeface="メイリオ"/>
            </a:endParaRPr>
          </a:p>
        </p:txBody>
      </p:sp>
      <p:sp>
        <p:nvSpPr>
          <p:cNvPr id="8" name="object 8"/>
          <p:cNvSpPr txBox="1">
            <a:spLocks noGrp="1"/>
          </p:cNvSpPr>
          <p:nvPr>
            <p:ph type="body" idx="1"/>
          </p:nvPr>
        </p:nvSpPr>
        <p:spPr>
          <a:xfrm>
            <a:off x="265585" y="3340592"/>
            <a:ext cx="6411359" cy="1644040"/>
          </a:xfrm>
          <a:prstGeom prst="rect">
            <a:avLst/>
          </a:prstGeom>
        </p:spPr>
        <p:txBody>
          <a:bodyPr vert="horz" wrap="square" lIns="0" tIns="35560" rIns="0" bIns="0" rtlCol="0">
            <a:spAutoFit/>
          </a:bodyPr>
          <a:lstStyle/>
          <a:p>
            <a:pPr marL="12700">
              <a:lnSpc>
                <a:spcPct val="100000"/>
              </a:lnSpc>
              <a:spcBef>
                <a:spcPts val="280"/>
              </a:spcBef>
            </a:pPr>
            <a:r>
              <a:rPr spc="-5" dirty="0"/>
              <a:t>【対象者】</a:t>
            </a:r>
          </a:p>
          <a:p>
            <a:pPr marL="12700">
              <a:lnSpc>
                <a:spcPct val="100000"/>
              </a:lnSpc>
              <a:spcBef>
                <a:spcPts val="180"/>
              </a:spcBef>
            </a:pPr>
            <a:r>
              <a:rPr b="0" u="none" spc="-5" dirty="0">
                <a:latin typeface="メイリオ"/>
                <a:cs typeface="メイリオ"/>
              </a:rPr>
              <a:t>（連携）事業継続力強化計画の認</a:t>
            </a:r>
            <a:r>
              <a:rPr b="0" u="none" spc="0" dirty="0">
                <a:latin typeface="メイリオ"/>
                <a:cs typeface="メイリオ"/>
              </a:rPr>
              <a:t>定</a:t>
            </a:r>
            <a:r>
              <a:rPr b="0" u="none" spc="-5" dirty="0">
                <a:latin typeface="メイリオ"/>
                <a:cs typeface="メイリオ"/>
              </a:rPr>
              <a:t>を受</a:t>
            </a:r>
            <a:r>
              <a:rPr b="0" u="none" spc="0" dirty="0">
                <a:latin typeface="メイリオ"/>
                <a:cs typeface="メイリオ"/>
              </a:rPr>
              <a:t>け</a:t>
            </a:r>
            <a:r>
              <a:rPr b="0" u="none" spc="-5" dirty="0">
                <a:latin typeface="メイリオ"/>
                <a:cs typeface="メイリオ"/>
              </a:rPr>
              <a:t>た中</a:t>
            </a:r>
            <a:r>
              <a:rPr b="0" u="none" spc="0" dirty="0">
                <a:latin typeface="メイリオ"/>
                <a:cs typeface="メイリオ"/>
              </a:rPr>
              <a:t>小</a:t>
            </a:r>
            <a:r>
              <a:rPr b="0" u="none" spc="285" dirty="0">
                <a:latin typeface="メイリオ"/>
                <a:cs typeface="メイリオ"/>
              </a:rPr>
              <a:t>企業</a:t>
            </a:r>
            <a:r>
              <a:rPr b="0" u="none" spc="295" dirty="0">
                <a:latin typeface="メイリオ"/>
                <a:cs typeface="メイリオ"/>
              </a:rPr>
              <a:t>・</a:t>
            </a:r>
            <a:r>
              <a:rPr b="0" u="none" spc="-5" dirty="0">
                <a:latin typeface="メイリオ"/>
                <a:cs typeface="メイリオ"/>
              </a:rPr>
              <a:t>小規</a:t>
            </a:r>
            <a:r>
              <a:rPr b="0" u="none" spc="0" dirty="0">
                <a:latin typeface="メイリオ"/>
                <a:cs typeface="メイリオ"/>
              </a:rPr>
              <a:t>模</a:t>
            </a:r>
            <a:r>
              <a:rPr b="0" u="none" spc="-5" dirty="0">
                <a:latin typeface="メイリオ"/>
                <a:cs typeface="メイリオ"/>
              </a:rPr>
              <a:t>事業</a:t>
            </a:r>
            <a:r>
              <a:rPr b="0" u="none" spc="-835" dirty="0">
                <a:latin typeface="メイリオ"/>
                <a:cs typeface="メイリオ"/>
              </a:rPr>
              <a:t>者</a:t>
            </a:r>
          </a:p>
          <a:p>
            <a:pPr>
              <a:lnSpc>
                <a:spcPct val="100000"/>
              </a:lnSpc>
              <a:spcBef>
                <a:spcPts val="35"/>
              </a:spcBef>
            </a:pPr>
            <a:endParaRPr sz="1950" dirty="0">
              <a:latin typeface="Times New Roman"/>
              <a:cs typeface="Times New Roman"/>
            </a:endParaRPr>
          </a:p>
          <a:p>
            <a:pPr marL="12700">
              <a:lnSpc>
                <a:spcPct val="100000"/>
              </a:lnSpc>
            </a:pPr>
            <a:r>
              <a:rPr spc="-5" dirty="0"/>
              <a:t>【対象設備】</a:t>
            </a:r>
          </a:p>
          <a:p>
            <a:pPr marL="12700">
              <a:lnSpc>
                <a:spcPct val="100000"/>
              </a:lnSpc>
              <a:spcBef>
                <a:spcPts val="185"/>
              </a:spcBef>
            </a:pPr>
            <a:r>
              <a:rPr b="0" u="none" spc="-5" dirty="0">
                <a:latin typeface="メイリオ"/>
                <a:cs typeface="メイリオ"/>
              </a:rPr>
              <a:t>事前対策を強化するために必要な</a:t>
            </a:r>
            <a:r>
              <a:rPr b="0" u="none" dirty="0">
                <a:latin typeface="メイリオ"/>
                <a:cs typeface="メイリオ"/>
              </a:rPr>
              <a:t>防</a:t>
            </a:r>
            <a:r>
              <a:rPr b="0" u="none" spc="285" dirty="0">
                <a:latin typeface="メイリオ"/>
                <a:cs typeface="メイリオ"/>
              </a:rPr>
              <a:t>災・</a:t>
            </a:r>
            <a:r>
              <a:rPr b="0" u="none" spc="290" dirty="0">
                <a:latin typeface="メイリオ"/>
                <a:cs typeface="メイリオ"/>
              </a:rPr>
              <a:t>減</a:t>
            </a:r>
            <a:r>
              <a:rPr b="0" u="none" spc="-5" dirty="0">
                <a:latin typeface="メイリオ"/>
                <a:cs typeface="メイリオ"/>
              </a:rPr>
              <a:t>災設備</a:t>
            </a:r>
          </a:p>
          <a:p>
            <a:pPr marL="12700">
              <a:lnSpc>
                <a:spcPct val="100000"/>
              </a:lnSpc>
              <a:spcBef>
                <a:spcPts val="180"/>
              </a:spcBef>
            </a:pPr>
            <a:r>
              <a:rPr b="0" u="none" spc="-5" dirty="0">
                <a:latin typeface="メイリオ"/>
                <a:cs typeface="メイリオ"/>
              </a:rPr>
              <a:t>＜対象設備＞</a:t>
            </a:r>
          </a:p>
        </p:txBody>
      </p:sp>
      <p:sp>
        <p:nvSpPr>
          <p:cNvPr id="9" name="object 9"/>
          <p:cNvSpPr txBox="1"/>
          <p:nvPr/>
        </p:nvSpPr>
        <p:spPr>
          <a:xfrm>
            <a:off x="453852" y="5029200"/>
            <a:ext cx="5478780" cy="558800"/>
          </a:xfrm>
          <a:prstGeom prst="rect">
            <a:avLst/>
          </a:prstGeom>
        </p:spPr>
        <p:txBody>
          <a:bodyPr vert="horz" wrap="square" lIns="0" tIns="35560" rIns="0" bIns="0" rtlCol="0">
            <a:spAutoFit/>
          </a:bodyPr>
          <a:lstStyle/>
          <a:p>
            <a:pPr marL="297180" indent="-284480">
              <a:lnSpc>
                <a:spcPct val="100000"/>
              </a:lnSpc>
              <a:spcBef>
                <a:spcPts val="280"/>
              </a:spcBef>
              <a:buClr>
                <a:srgbClr val="002060"/>
              </a:buClr>
              <a:buFont typeface="Wingdings"/>
              <a:buChar char=""/>
              <a:tabLst>
                <a:tab pos="297815" algn="l"/>
                <a:tab pos="4951730" algn="l"/>
              </a:tabLst>
            </a:pPr>
            <a:r>
              <a:rPr sz="1600" spc="-5" dirty="0">
                <a:latin typeface="メイリオ"/>
                <a:cs typeface="メイリオ"/>
              </a:rPr>
              <a:t>機械装</a:t>
            </a:r>
            <a:r>
              <a:rPr sz="1600" spc="-10" dirty="0">
                <a:latin typeface="メイリオ"/>
                <a:cs typeface="メイリオ"/>
              </a:rPr>
              <a:t>置</a:t>
            </a:r>
            <a:r>
              <a:rPr sz="1200" spc="-5" dirty="0">
                <a:latin typeface="メイリオ"/>
                <a:cs typeface="メイリオ"/>
              </a:rPr>
              <a:t>（100</a:t>
            </a:r>
            <a:r>
              <a:rPr sz="1200" dirty="0">
                <a:latin typeface="メイリオ"/>
                <a:cs typeface="メイリオ"/>
              </a:rPr>
              <a:t>万円以上</a:t>
            </a:r>
            <a:r>
              <a:rPr sz="1200" spc="-5" dirty="0">
                <a:latin typeface="メイリオ"/>
                <a:cs typeface="メイリオ"/>
              </a:rPr>
              <a:t>）</a:t>
            </a:r>
            <a:r>
              <a:rPr sz="1600" spc="-5" dirty="0">
                <a:latin typeface="メイリオ"/>
                <a:cs typeface="メイリオ"/>
              </a:rPr>
              <a:t>：自家発電機</a:t>
            </a:r>
            <a:r>
              <a:rPr sz="1600" dirty="0">
                <a:latin typeface="メイリオ"/>
                <a:cs typeface="メイリオ"/>
              </a:rPr>
              <a:t>、</a:t>
            </a:r>
            <a:r>
              <a:rPr sz="1600" spc="-5" dirty="0">
                <a:latin typeface="メイリオ"/>
                <a:cs typeface="メイリオ"/>
              </a:rPr>
              <a:t>排⽔</a:t>
            </a:r>
            <a:r>
              <a:rPr sz="1600" dirty="0">
                <a:latin typeface="メイリオ"/>
                <a:cs typeface="メイリオ"/>
              </a:rPr>
              <a:t>ポ</a:t>
            </a:r>
            <a:r>
              <a:rPr sz="1600" spc="-5" dirty="0">
                <a:latin typeface="メイリオ"/>
                <a:cs typeface="メイリオ"/>
              </a:rPr>
              <a:t>ンプ	等</a:t>
            </a:r>
            <a:endParaRPr sz="1600" dirty="0">
              <a:latin typeface="メイリオ"/>
              <a:cs typeface="メイリオ"/>
            </a:endParaRPr>
          </a:p>
          <a:p>
            <a:pPr marL="297180" indent="-284480">
              <a:lnSpc>
                <a:spcPct val="100000"/>
              </a:lnSpc>
              <a:spcBef>
                <a:spcPts val="180"/>
              </a:spcBef>
              <a:buClr>
                <a:srgbClr val="002060"/>
              </a:buClr>
              <a:buFont typeface="Wingdings"/>
              <a:buChar char=""/>
              <a:tabLst>
                <a:tab pos="297815" algn="l"/>
                <a:tab pos="5262245" algn="l"/>
              </a:tabLst>
            </a:pPr>
            <a:r>
              <a:rPr sz="1600" spc="-5" dirty="0">
                <a:latin typeface="メイリオ"/>
                <a:cs typeface="メイリオ"/>
              </a:rPr>
              <a:t>器具備</a:t>
            </a:r>
            <a:r>
              <a:rPr sz="1600" spc="-10" dirty="0">
                <a:latin typeface="メイリオ"/>
                <a:cs typeface="メイリオ"/>
              </a:rPr>
              <a:t>品</a:t>
            </a:r>
            <a:r>
              <a:rPr sz="1200" dirty="0">
                <a:latin typeface="メイリオ"/>
                <a:cs typeface="メイリオ"/>
              </a:rPr>
              <a:t>（</a:t>
            </a:r>
            <a:r>
              <a:rPr sz="1200" spc="-5" dirty="0">
                <a:latin typeface="メイリオ"/>
                <a:cs typeface="メイリオ"/>
              </a:rPr>
              <a:t>30</a:t>
            </a:r>
            <a:r>
              <a:rPr sz="1200" dirty="0">
                <a:latin typeface="メイリオ"/>
                <a:cs typeface="メイリオ"/>
              </a:rPr>
              <a:t>万円以上）</a:t>
            </a:r>
            <a:r>
              <a:rPr sz="1600" spc="75" dirty="0">
                <a:latin typeface="メイリオ"/>
                <a:cs typeface="メイリオ"/>
              </a:rPr>
              <a:t>：制震・免震ラッ</a:t>
            </a:r>
            <a:r>
              <a:rPr sz="1600" spc="85" dirty="0">
                <a:latin typeface="メイリオ"/>
                <a:cs typeface="メイリオ"/>
              </a:rPr>
              <a:t>ク</a:t>
            </a:r>
            <a:r>
              <a:rPr sz="1600" spc="-5" dirty="0">
                <a:latin typeface="メイリオ"/>
                <a:cs typeface="メイリオ"/>
              </a:rPr>
              <a:t>、衛</a:t>
            </a:r>
            <a:r>
              <a:rPr sz="1600" spc="0" dirty="0">
                <a:latin typeface="メイリオ"/>
                <a:cs typeface="メイリオ"/>
              </a:rPr>
              <a:t>星</a:t>
            </a:r>
            <a:r>
              <a:rPr sz="1600" spc="-5" dirty="0">
                <a:latin typeface="メイリオ"/>
                <a:cs typeface="メイリオ"/>
              </a:rPr>
              <a:t>電話</a:t>
            </a:r>
            <a:r>
              <a:rPr sz="1600" dirty="0">
                <a:latin typeface="メイリオ"/>
                <a:cs typeface="メイリオ"/>
              </a:rPr>
              <a:t>	</a:t>
            </a:r>
            <a:r>
              <a:rPr sz="1600" spc="-5" dirty="0">
                <a:latin typeface="メイリオ"/>
                <a:cs typeface="メイリオ"/>
              </a:rPr>
              <a:t>等</a:t>
            </a:r>
            <a:endParaRPr sz="1600" dirty="0">
              <a:latin typeface="メイリオ"/>
              <a:cs typeface="メイリオ"/>
            </a:endParaRPr>
          </a:p>
        </p:txBody>
      </p:sp>
      <p:sp>
        <p:nvSpPr>
          <p:cNvPr id="10" name="object 10"/>
          <p:cNvSpPr txBox="1"/>
          <p:nvPr/>
        </p:nvSpPr>
        <p:spPr>
          <a:xfrm>
            <a:off x="444020" y="5638800"/>
            <a:ext cx="6082030" cy="269240"/>
          </a:xfrm>
          <a:prstGeom prst="rect">
            <a:avLst/>
          </a:prstGeom>
        </p:spPr>
        <p:txBody>
          <a:bodyPr vert="horz" wrap="square" lIns="0" tIns="12065" rIns="0" bIns="0" rtlCol="0">
            <a:spAutoFit/>
          </a:bodyPr>
          <a:lstStyle/>
          <a:p>
            <a:pPr marL="297180" indent="-284480">
              <a:lnSpc>
                <a:spcPct val="100000"/>
              </a:lnSpc>
              <a:spcBef>
                <a:spcPts val="95"/>
              </a:spcBef>
              <a:buClr>
                <a:srgbClr val="002060"/>
              </a:buClr>
              <a:buFont typeface="Wingdings"/>
              <a:buChar char=""/>
              <a:tabLst>
                <a:tab pos="297815" algn="l"/>
              </a:tabLst>
            </a:pPr>
            <a:r>
              <a:rPr sz="1600" spc="-5" dirty="0">
                <a:latin typeface="メイリオ"/>
                <a:cs typeface="メイリオ"/>
              </a:rPr>
              <a:t>建物附属設</a:t>
            </a:r>
            <a:r>
              <a:rPr sz="1600" spc="-10" dirty="0">
                <a:latin typeface="メイリオ"/>
                <a:cs typeface="メイリオ"/>
              </a:rPr>
              <a:t>備</a:t>
            </a:r>
            <a:r>
              <a:rPr sz="1200" spc="-5" dirty="0">
                <a:latin typeface="メイリオ"/>
                <a:cs typeface="メイリオ"/>
              </a:rPr>
              <a:t>（60</a:t>
            </a:r>
            <a:r>
              <a:rPr sz="1200" dirty="0">
                <a:latin typeface="メイリオ"/>
                <a:cs typeface="メイリオ"/>
              </a:rPr>
              <a:t>万円以上</a:t>
            </a:r>
            <a:r>
              <a:rPr sz="1200" spc="-5" dirty="0">
                <a:latin typeface="メイリオ"/>
                <a:cs typeface="メイリオ"/>
              </a:rPr>
              <a:t>）</a:t>
            </a:r>
            <a:r>
              <a:rPr sz="1600" spc="-5" dirty="0">
                <a:latin typeface="メイリオ"/>
                <a:cs typeface="メイリオ"/>
              </a:rPr>
              <a:t>：止⽔板、防</a:t>
            </a:r>
            <a:r>
              <a:rPr sz="1600" dirty="0">
                <a:latin typeface="メイリオ"/>
                <a:cs typeface="メイリオ"/>
              </a:rPr>
              <a:t>火</a:t>
            </a:r>
            <a:r>
              <a:rPr sz="1600" spc="-5" dirty="0">
                <a:latin typeface="メイリオ"/>
                <a:cs typeface="メイリオ"/>
              </a:rPr>
              <a:t>シャ</a:t>
            </a:r>
            <a:r>
              <a:rPr sz="1600" dirty="0">
                <a:latin typeface="メイリオ"/>
                <a:cs typeface="メイリオ"/>
              </a:rPr>
              <a:t>ッ</a:t>
            </a:r>
            <a:r>
              <a:rPr sz="1600" spc="-5" dirty="0">
                <a:latin typeface="メイリオ"/>
                <a:cs typeface="メイリオ"/>
              </a:rPr>
              <a:t>ター</a:t>
            </a:r>
            <a:r>
              <a:rPr sz="1600" dirty="0">
                <a:latin typeface="メイリオ"/>
                <a:cs typeface="メイリオ"/>
              </a:rPr>
              <a:t>、</a:t>
            </a:r>
            <a:r>
              <a:rPr sz="1600" spc="-5" dirty="0">
                <a:latin typeface="メイリオ"/>
                <a:cs typeface="メイリオ"/>
              </a:rPr>
              <a:t>排煙</a:t>
            </a:r>
            <a:r>
              <a:rPr sz="1600" dirty="0">
                <a:latin typeface="メイリオ"/>
                <a:cs typeface="メイリオ"/>
              </a:rPr>
              <a:t>設</a:t>
            </a:r>
            <a:r>
              <a:rPr sz="1600" spc="-5" dirty="0">
                <a:latin typeface="メイリオ"/>
                <a:cs typeface="メイリオ"/>
              </a:rPr>
              <a:t>備</a:t>
            </a:r>
            <a:endParaRPr sz="1600" dirty="0">
              <a:latin typeface="メイリオ"/>
              <a:cs typeface="メイリオ"/>
            </a:endParaRPr>
          </a:p>
        </p:txBody>
      </p:sp>
      <p:sp>
        <p:nvSpPr>
          <p:cNvPr id="11" name="object 11"/>
          <p:cNvSpPr txBox="1"/>
          <p:nvPr/>
        </p:nvSpPr>
        <p:spPr>
          <a:xfrm>
            <a:off x="265586" y="5956300"/>
            <a:ext cx="5155565" cy="825500"/>
          </a:xfrm>
          <a:prstGeom prst="rect">
            <a:avLst/>
          </a:prstGeom>
        </p:spPr>
        <p:txBody>
          <a:bodyPr vert="horz" wrap="square" lIns="0" tIns="35560" rIns="0" bIns="0" rtlCol="0">
            <a:spAutoFit/>
          </a:bodyPr>
          <a:lstStyle/>
          <a:p>
            <a:pPr marL="475615">
              <a:lnSpc>
                <a:spcPct val="100000"/>
              </a:lnSpc>
              <a:spcBef>
                <a:spcPts val="280"/>
              </a:spcBef>
            </a:pPr>
            <a:r>
              <a:rPr sz="1600" spc="-5" dirty="0">
                <a:latin typeface="メイリオ"/>
                <a:cs typeface="メイリオ"/>
              </a:rPr>
              <a:t>等</a:t>
            </a:r>
            <a:endParaRPr sz="1600" dirty="0">
              <a:latin typeface="メイリオ"/>
              <a:cs typeface="メイリオ"/>
            </a:endParaRPr>
          </a:p>
          <a:p>
            <a:pPr marL="12700">
              <a:lnSpc>
                <a:spcPct val="100000"/>
              </a:lnSpc>
              <a:spcBef>
                <a:spcPts val="180"/>
              </a:spcBef>
            </a:pPr>
            <a:r>
              <a:rPr sz="1600" b="1" u="sng" spc="-5" dirty="0">
                <a:uFill>
                  <a:solidFill>
                    <a:srgbClr val="000000"/>
                  </a:solidFill>
                </a:uFill>
                <a:latin typeface="メイリオ"/>
                <a:cs typeface="メイリオ"/>
              </a:rPr>
              <a:t>【税制措置の内容】</a:t>
            </a:r>
            <a:endParaRPr sz="1600" dirty="0">
              <a:latin typeface="メイリオ"/>
              <a:cs typeface="メイリオ"/>
            </a:endParaRPr>
          </a:p>
          <a:p>
            <a:pPr marL="12700">
              <a:lnSpc>
                <a:spcPct val="100000"/>
              </a:lnSpc>
              <a:spcBef>
                <a:spcPts val="180"/>
              </a:spcBef>
            </a:pPr>
            <a:r>
              <a:rPr sz="1600" spc="-5" dirty="0">
                <a:latin typeface="メイリオ"/>
                <a:cs typeface="メイリオ"/>
              </a:rPr>
              <a:t>対象設備への投資に対する特別償</a:t>
            </a:r>
            <a:r>
              <a:rPr sz="1600" dirty="0">
                <a:latin typeface="メイリオ"/>
                <a:cs typeface="メイリオ"/>
              </a:rPr>
              <a:t>却</a:t>
            </a:r>
            <a:r>
              <a:rPr sz="1600" spc="-5" dirty="0">
                <a:latin typeface="メイリオ"/>
                <a:cs typeface="メイリオ"/>
              </a:rPr>
              <a:t>（20%）を講</a:t>
            </a:r>
            <a:r>
              <a:rPr sz="1600" dirty="0">
                <a:latin typeface="メイリオ"/>
                <a:cs typeface="メイリオ"/>
              </a:rPr>
              <a:t>じ</a:t>
            </a:r>
            <a:r>
              <a:rPr sz="1600" spc="-5" dirty="0">
                <a:latin typeface="メイリオ"/>
                <a:cs typeface="メイリオ"/>
              </a:rPr>
              <a:t>る。</a:t>
            </a:r>
            <a:endParaRPr sz="1600" dirty="0">
              <a:latin typeface="メイリオ"/>
              <a:cs typeface="メイリオ"/>
            </a:endParaRPr>
          </a:p>
        </p:txBody>
      </p:sp>
      <p:sp>
        <p:nvSpPr>
          <p:cNvPr id="12" name="object 12"/>
          <p:cNvSpPr txBox="1"/>
          <p:nvPr/>
        </p:nvSpPr>
        <p:spPr>
          <a:xfrm>
            <a:off x="7110543" y="3210138"/>
            <a:ext cx="2255520" cy="26924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メイリオ"/>
                <a:cs typeface="メイリオ"/>
              </a:rPr>
              <a:t>【税制措置のスキーム】</a:t>
            </a:r>
            <a:endParaRPr sz="1600">
              <a:latin typeface="メイリオ"/>
              <a:cs typeface="メイリオ"/>
            </a:endParaRPr>
          </a:p>
        </p:txBody>
      </p:sp>
      <p:sp>
        <p:nvSpPr>
          <p:cNvPr id="13" name="object 13"/>
          <p:cNvSpPr/>
          <p:nvPr/>
        </p:nvSpPr>
        <p:spPr>
          <a:xfrm>
            <a:off x="6824471" y="4361688"/>
            <a:ext cx="2809240" cy="1416050"/>
          </a:xfrm>
          <a:custGeom>
            <a:avLst/>
            <a:gdLst/>
            <a:ahLst/>
            <a:cxnLst/>
            <a:rect l="l" t="t" r="r" b="b"/>
            <a:pathLst>
              <a:path w="2809240" h="1416050">
                <a:moveTo>
                  <a:pt x="0" y="0"/>
                </a:moveTo>
                <a:lnTo>
                  <a:pt x="2808731" y="0"/>
                </a:lnTo>
                <a:lnTo>
                  <a:pt x="2808731" y="1415796"/>
                </a:lnTo>
                <a:lnTo>
                  <a:pt x="0" y="1415796"/>
                </a:lnTo>
                <a:lnTo>
                  <a:pt x="0"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8264652" y="4009644"/>
            <a:ext cx="288290" cy="288290"/>
          </a:xfrm>
          <a:custGeom>
            <a:avLst/>
            <a:gdLst/>
            <a:ahLst/>
            <a:cxnLst/>
            <a:rect l="l" t="t" r="r" b="b"/>
            <a:pathLst>
              <a:path w="288290" h="288289">
                <a:moveTo>
                  <a:pt x="288035" y="144017"/>
                </a:moveTo>
                <a:lnTo>
                  <a:pt x="0" y="144017"/>
                </a:lnTo>
                <a:lnTo>
                  <a:pt x="144017" y="288035"/>
                </a:lnTo>
                <a:lnTo>
                  <a:pt x="288035" y="144017"/>
                </a:lnTo>
                <a:close/>
              </a:path>
              <a:path w="288290" h="288289">
                <a:moveTo>
                  <a:pt x="216026" y="0"/>
                </a:moveTo>
                <a:lnTo>
                  <a:pt x="72008" y="0"/>
                </a:lnTo>
                <a:lnTo>
                  <a:pt x="72008" y="144017"/>
                </a:lnTo>
                <a:lnTo>
                  <a:pt x="216026" y="144017"/>
                </a:lnTo>
                <a:lnTo>
                  <a:pt x="216026" y="0"/>
                </a:lnTo>
                <a:close/>
              </a:path>
            </a:pathLst>
          </a:custGeom>
          <a:solidFill>
            <a:srgbClr val="A0153A"/>
          </a:solidFill>
        </p:spPr>
        <p:txBody>
          <a:bodyPr wrap="square" lIns="0" tIns="0" rIns="0" bIns="0" rtlCol="0"/>
          <a:lstStyle/>
          <a:p>
            <a:endParaRPr/>
          </a:p>
        </p:txBody>
      </p:sp>
      <p:sp>
        <p:nvSpPr>
          <p:cNvPr id="15" name="object 15"/>
          <p:cNvSpPr/>
          <p:nvPr/>
        </p:nvSpPr>
        <p:spPr>
          <a:xfrm>
            <a:off x="8264652" y="4009644"/>
            <a:ext cx="288290" cy="288290"/>
          </a:xfrm>
          <a:custGeom>
            <a:avLst/>
            <a:gdLst/>
            <a:ahLst/>
            <a:cxnLst/>
            <a:rect l="l" t="t" r="r" b="b"/>
            <a:pathLst>
              <a:path w="288290" h="288289">
                <a:moveTo>
                  <a:pt x="216026" y="0"/>
                </a:moveTo>
                <a:lnTo>
                  <a:pt x="216026" y="144017"/>
                </a:lnTo>
                <a:lnTo>
                  <a:pt x="288035" y="144017"/>
                </a:lnTo>
                <a:lnTo>
                  <a:pt x="144017" y="288035"/>
                </a:lnTo>
                <a:lnTo>
                  <a:pt x="0" y="144017"/>
                </a:lnTo>
                <a:lnTo>
                  <a:pt x="72008" y="144017"/>
                </a:lnTo>
                <a:lnTo>
                  <a:pt x="72008" y="0"/>
                </a:lnTo>
                <a:lnTo>
                  <a:pt x="216026" y="0"/>
                </a:lnTo>
                <a:close/>
              </a:path>
            </a:pathLst>
          </a:custGeom>
          <a:ln w="9144">
            <a:solidFill>
              <a:srgbClr val="A0153A"/>
            </a:solidFill>
          </a:ln>
        </p:spPr>
        <p:txBody>
          <a:bodyPr wrap="square" lIns="0" tIns="0" rIns="0" bIns="0" rtlCol="0"/>
          <a:lstStyle/>
          <a:p>
            <a:endParaRPr/>
          </a:p>
        </p:txBody>
      </p:sp>
      <p:sp>
        <p:nvSpPr>
          <p:cNvPr id="16" name="object 16"/>
          <p:cNvSpPr txBox="1"/>
          <p:nvPr/>
        </p:nvSpPr>
        <p:spPr>
          <a:xfrm>
            <a:off x="7217896" y="4002119"/>
            <a:ext cx="2026920" cy="269240"/>
          </a:xfrm>
          <a:prstGeom prst="rect">
            <a:avLst/>
          </a:prstGeom>
        </p:spPr>
        <p:txBody>
          <a:bodyPr vert="horz" wrap="square" lIns="0" tIns="12065" rIns="0" bIns="0" rtlCol="0">
            <a:spAutoFit/>
          </a:bodyPr>
          <a:lstStyle/>
          <a:p>
            <a:pPr marL="12700">
              <a:lnSpc>
                <a:spcPct val="100000"/>
              </a:lnSpc>
              <a:spcBef>
                <a:spcPts val="95"/>
              </a:spcBef>
              <a:tabLst>
                <a:tab pos="1405890" algn="l"/>
              </a:tabLst>
            </a:pPr>
            <a:r>
              <a:rPr sz="1600" b="1" spc="-5" dirty="0">
                <a:latin typeface="メイリオ"/>
                <a:cs typeface="メイリオ"/>
              </a:rPr>
              <a:t>②申請	③認定</a:t>
            </a:r>
            <a:endParaRPr sz="1600">
              <a:latin typeface="メイリオ"/>
              <a:cs typeface="メイリオ"/>
            </a:endParaRPr>
          </a:p>
        </p:txBody>
      </p:sp>
      <p:sp>
        <p:nvSpPr>
          <p:cNvPr id="17" name="object 17"/>
          <p:cNvSpPr txBox="1"/>
          <p:nvPr/>
        </p:nvSpPr>
        <p:spPr>
          <a:xfrm>
            <a:off x="6825233" y="3570605"/>
            <a:ext cx="2809240" cy="315595"/>
          </a:xfrm>
          <a:prstGeom prst="rect">
            <a:avLst/>
          </a:prstGeom>
          <a:solidFill>
            <a:srgbClr val="DEDEDE"/>
          </a:solidFill>
          <a:ln w="19811">
            <a:solidFill>
              <a:srgbClr val="000000"/>
            </a:solidFill>
          </a:ln>
        </p:spPr>
        <p:txBody>
          <a:bodyPr vert="horz" wrap="square" lIns="0" tIns="3810" rIns="0" bIns="0" rtlCol="0">
            <a:spAutoFit/>
          </a:bodyPr>
          <a:lstStyle/>
          <a:p>
            <a:pPr marL="795655">
              <a:lnSpc>
                <a:spcPct val="100000"/>
              </a:lnSpc>
              <a:spcBef>
                <a:spcPts val="30"/>
              </a:spcBef>
            </a:pPr>
            <a:r>
              <a:rPr sz="1600" b="1" spc="-5" dirty="0">
                <a:latin typeface="メイリオ"/>
                <a:cs typeface="メイリオ"/>
              </a:rPr>
              <a:t>経済産業大臣</a:t>
            </a:r>
            <a:endParaRPr sz="1600">
              <a:latin typeface="メイリオ"/>
              <a:cs typeface="メイリオ"/>
            </a:endParaRPr>
          </a:p>
        </p:txBody>
      </p:sp>
      <p:sp>
        <p:nvSpPr>
          <p:cNvPr id="18" name="object 18"/>
          <p:cNvSpPr/>
          <p:nvPr/>
        </p:nvSpPr>
        <p:spPr>
          <a:xfrm>
            <a:off x="7904988" y="4009644"/>
            <a:ext cx="288290" cy="288290"/>
          </a:xfrm>
          <a:custGeom>
            <a:avLst/>
            <a:gdLst/>
            <a:ahLst/>
            <a:cxnLst/>
            <a:rect l="l" t="t" r="r" b="b"/>
            <a:pathLst>
              <a:path w="288290" h="288289">
                <a:moveTo>
                  <a:pt x="216026" y="144017"/>
                </a:moveTo>
                <a:lnTo>
                  <a:pt x="72008" y="144017"/>
                </a:lnTo>
                <a:lnTo>
                  <a:pt x="72008" y="288035"/>
                </a:lnTo>
                <a:lnTo>
                  <a:pt x="216026" y="288035"/>
                </a:lnTo>
                <a:lnTo>
                  <a:pt x="216026" y="144017"/>
                </a:lnTo>
                <a:close/>
              </a:path>
              <a:path w="288290" h="288289">
                <a:moveTo>
                  <a:pt x="144017" y="0"/>
                </a:moveTo>
                <a:lnTo>
                  <a:pt x="0" y="144017"/>
                </a:lnTo>
                <a:lnTo>
                  <a:pt x="288035" y="144017"/>
                </a:lnTo>
                <a:lnTo>
                  <a:pt x="144017" y="0"/>
                </a:lnTo>
                <a:close/>
              </a:path>
            </a:pathLst>
          </a:custGeom>
          <a:solidFill>
            <a:srgbClr val="A0153A"/>
          </a:solidFill>
        </p:spPr>
        <p:txBody>
          <a:bodyPr wrap="square" lIns="0" tIns="0" rIns="0" bIns="0" rtlCol="0"/>
          <a:lstStyle/>
          <a:p>
            <a:endParaRPr/>
          </a:p>
        </p:txBody>
      </p:sp>
      <p:sp>
        <p:nvSpPr>
          <p:cNvPr id="19" name="object 19"/>
          <p:cNvSpPr/>
          <p:nvPr/>
        </p:nvSpPr>
        <p:spPr>
          <a:xfrm>
            <a:off x="7904988" y="4009644"/>
            <a:ext cx="288290" cy="288290"/>
          </a:xfrm>
          <a:custGeom>
            <a:avLst/>
            <a:gdLst/>
            <a:ahLst/>
            <a:cxnLst/>
            <a:rect l="l" t="t" r="r" b="b"/>
            <a:pathLst>
              <a:path w="288290" h="288289">
                <a:moveTo>
                  <a:pt x="72008" y="288035"/>
                </a:moveTo>
                <a:lnTo>
                  <a:pt x="72008" y="144017"/>
                </a:lnTo>
                <a:lnTo>
                  <a:pt x="0" y="144017"/>
                </a:lnTo>
                <a:lnTo>
                  <a:pt x="144017" y="0"/>
                </a:lnTo>
                <a:lnTo>
                  <a:pt x="288035" y="144017"/>
                </a:lnTo>
                <a:lnTo>
                  <a:pt x="216026" y="144017"/>
                </a:lnTo>
                <a:lnTo>
                  <a:pt x="216026" y="288035"/>
                </a:lnTo>
                <a:lnTo>
                  <a:pt x="72008" y="288035"/>
                </a:lnTo>
                <a:close/>
              </a:path>
            </a:pathLst>
          </a:custGeom>
          <a:ln w="9144">
            <a:solidFill>
              <a:srgbClr val="A0153A"/>
            </a:solidFill>
          </a:ln>
        </p:spPr>
        <p:txBody>
          <a:bodyPr wrap="square" lIns="0" tIns="0" rIns="0" bIns="0" rtlCol="0"/>
          <a:lstStyle/>
          <a:p>
            <a:endParaRPr/>
          </a:p>
        </p:txBody>
      </p:sp>
      <p:sp>
        <p:nvSpPr>
          <p:cNvPr id="20" name="object 20"/>
          <p:cNvSpPr/>
          <p:nvPr/>
        </p:nvSpPr>
        <p:spPr>
          <a:xfrm>
            <a:off x="8264652" y="5856732"/>
            <a:ext cx="288290" cy="288290"/>
          </a:xfrm>
          <a:custGeom>
            <a:avLst/>
            <a:gdLst/>
            <a:ahLst/>
            <a:cxnLst/>
            <a:rect l="l" t="t" r="r" b="b"/>
            <a:pathLst>
              <a:path w="288290" h="288289">
                <a:moveTo>
                  <a:pt x="288035" y="144018"/>
                </a:moveTo>
                <a:lnTo>
                  <a:pt x="0" y="144018"/>
                </a:lnTo>
                <a:lnTo>
                  <a:pt x="144017" y="288036"/>
                </a:lnTo>
                <a:lnTo>
                  <a:pt x="288035" y="144018"/>
                </a:lnTo>
                <a:close/>
              </a:path>
              <a:path w="288290" h="288289">
                <a:moveTo>
                  <a:pt x="216026" y="0"/>
                </a:moveTo>
                <a:lnTo>
                  <a:pt x="72008" y="0"/>
                </a:lnTo>
                <a:lnTo>
                  <a:pt x="72008" y="144018"/>
                </a:lnTo>
                <a:lnTo>
                  <a:pt x="216026" y="144018"/>
                </a:lnTo>
                <a:lnTo>
                  <a:pt x="216026" y="0"/>
                </a:lnTo>
                <a:close/>
              </a:path>
            </a:pathLst>
          </a:custGeom>
          <a:solidFill>
            <a:srgbClr val="A0153A"/>
          </a:solidFill>
        </p:spPr>
        <p:txBody>
          <a:bodyPr wrap="square" lIns="0" tIns="0" rIns="0" bIns="0" rtlCol="0"/>
          <a:lstStyle/>
          <a:p>
            <a:endParaRPr/>
          </a:p>
        </p:txBody>
      </p:sp>
      <p:sp>
        <p:nvSpPr>
          <p:cNvPr id="21" name="object 21"/>
          <p:cNvSpPr/>
          <p:nvPr/>
        </p:nvSpPr>
        <p:spPr>
          <a:xfrm>
            <a:off x="8264652" y="5856732"/>
            <a:ext cx="288290" cy="288290"/>
          </a:xfrm>
          <a:custGeom>
            <a:avLst/>
            <a:gdLst/>
            <a:ahLst/>
            <a:cxnLst/>
            <a:rect l="l" t="t" r="r" b="b"/>
            <a:pathLst>
              <a:path w="288290" h="288289">
                <a:moveTo>
                  <a:pt x="216026" y="0"/>
                </a:moveTo>
                <a:lnTo>
                  <a:pt x="216026" y="144018"/>
                </a:lnTo>
                <a:lnTo>
                  <a:pt x="288035" y="144018"/>
                </a:lnTo>
                <a:lnTo>
                  <a:pt x="144017" y="288036"/>
                </a:lnTo>
                <a:lnTo>
                  <a:pt x="0" y="144018"/>
                </a:lnTo>
                <a:lnTo>
                  <a:pt x="72008" y="144018"/>
                </a:lnTo>
                <a:lnTo>
                  <a:pt x="72008" y="0"/>
                </a:lnTo>
                <a:lnTo>
                  <a:pt x="216026" y="0"/>
                </a:lnTo>
                <a:close/>
              </a:path>
            </a:pathLst>
          </a:custGeom>
          <a:ln w="9144">
            <a:solidFill>
              <a:srgbClr val="A0153A"/>
            </a:solidFill>
          </a:ln>
        </p:spPr>
        <p:txBody>
          <a:bodyPr wrap="square" lIns="0" tIns="0" rIns="0" bIns="0" rtlCol="0"/>
          <a:lstStyle/>
          <a:p>
            <a:endParaRPr/>
          </a:p>
        </p:txBody>
      </p:sp>
      <p:sp>
        <p:nvSpPr>
          <p:cNvPr id="22" name="object 22"/>
          <p:cNvSpPr/>
          <p:nvPr/>
        </p:nvSpPr>
        <p:spPr>
          <a:xfrm>
            <a:off x="7904988" y="5856732"/>
            <a:ext cx="288290" cy="288290"/>
          </a:xfrm>
          <a:custGeom>
            <a:avLst/>
            <a:gdLst/>
            <a:ahLst/>
            <a:cxnLst/>
            <a:rect l="l" t="t" r="r" b="b"/>
            <a:pathLst>
              <a:path w="288290" h="288289">
                <a:moveTo>
                  <a:pt x="216026" y="144018"/>
                </a:moveTo>
                <a:lnTo>
                  <a:pt x="72008" y="144018"/>
                </a:lnTo>
                <a:lnTo>
                  <a:pt x="72008" y="288036"/>
                </a:lnTo>
                <a:lnTo>
                  <a:pt x="216026" y="288036"/>
                </a:lnTo>
                <a:lnTo>
                  <a:pt x="216026" y="144018"/>
                </a:lnTo>
                <a:close/>
              </a:path>
              <a:path w="288290" h="288289">
                <a:moveTo>
                  <a:pt x="144017" y="0"/>
                </a:moveTo>
                <a:lnTo>
                  <a:pt x="0" y="144018"/>
                </a:lnTo>
                <a:lnTo>
                  <a:pt x="288035" y="144018"/>
                </a:lnTo>
                <a:lnTo>
                  <a:pt x="144017" y="0"/>
                </a:lnTo>
                <a:close/>
              </a:path>
            </a:pathLst>
          </a:custGeom>
          <a:solidFill>
            <a:srgbClr val="A0153A"/>
          </a:solidFill>
        </p:spPr>
        <p:txBody>
          <a:bodyPr wrap="square" lIns="0" tIns="0" rIns="0" bIns="0" rtlCol="0"/>
          <a:lstStyle/>
          <a:p>
            <a:endParaRPr/>
          </a:p>
        </p:txBody>
      </p:sp>
      <p:sp>
        <p:nvSpPr>
          <p:cNvPr id="23" name="object 23"/>
          <p:cNvSpPr/>
          <p:nvPr/>
        </p:nvSpPr>
        <p:spPr>
          <a:xfrm>
            <a:off x="7904988" y="5856732"/>
            <a:ext cx="288290" cy="288290"/>
          </a:xfrm>
          <a:custGeom>
            <a:avLst/>
            <a:gdLst/>
            <a:ahLst/>
            <a:cxnLst/>
            <a:rect l="l" t="t" r="r" b="b"/>
            <a:pathLst>
              <a:path w="288290" h="288289">
                <a:moveTo>
                  <a:pt x="72008" y="288036"/>
                </a:moveTo>
                <a:lnTo>
                  <a:pt x="72008" y="144018"/>
                </a:lnTo>
                <a:lnTo>
                  <a:pt x="0" y="144018"/>
                </a:lnTo>
                <a:lnTo>
                  <a:pt x="144017" y="0"/>
                </a:lnTo>
                <a:lnTo>
                  <a:pt x="288035" y="144018"/>
                </a:lnTo>
                <a:lnTo>
                  <a:pt x="216026" y="144018"/>
                </a:lnTo>
                <a:lnTo>
                  <a:pt x="216026" y="288036"/>
                </a:lnTo>
                <a:lnTo>
                  <a:pt x="72008" y="288036"/>
                </a:lnTo>
                <a:close/>
              </a:path>
            </a:pathLst>
          </a:custGeom>
          <a:ln w="9144">
            <a:solidFill>
              <a:srgbClr val="A0153A"/>
            </a:solidFill>
          </a:ln>
        </p:spPr>
        <p:txBody>
          <a:bodyPr wrap="square" lIns="0" tIns="0" rIns="0" bIns="0" rtlCol="0"/>
          <a:lstStyle/>
          <a:p>
            <a:endParaRPr/>
          </a:p>
        </p:txBody>
      </p:sp>
      <p:sp>
        <p:nvSpPr>
          <p:cNvPr id="24" name="object 24"/>
          <p:cNvSpPr/>
          <p:nvPr/>
        </p:nvSpPr>
        <p:spPr>
          <a:xfrm>
            <a:off x="6825233" y="6172200"/>
            <a:ext cx="2809240" cy="314325"/>
          </a:xfrm>
          <a:custGeom>
            <a:avLst/>
            <a:gdLst/>
            <a:ahLst/>
            <a:cxnLst/>
            <a:rect l="l" t="t" r="r" b="b"/>
            <a:pathLst>
              <a:path w="2809240" h="314325">
                <a:moveTo>
                  <a:pt x="0" y="0"/>
                </a:moveTo>
                <a:lnTo>
                  <a:pt x="2808731" y="0"/>
                </a:lnTo>
                <a:lnTo>
                  <a:pt x="2808731" y="313943"/>
                </a:lnTo>
                <a:lnTo>
                  <a:pt x="0" y="313943"/>
                </a:lnTo>
                <a:lnTo>
                  <a:pt x="0" y="0"/>
                </a:lnTo>
                <a:close/>
              </a:path>
            </a:pathLst>
          </a:custGeom>
          <a:solidFill>
            <a:srgbClr val="DEDEDE"/>
          </a:solidFill>
        </p:spPr>
        <p:txBody>
          <a:bodyPr wrap="square" lIns="0" tIns="0" rIns="0" bIns="0" rtlCol="0"/>
          <a:lstStyle/>
          <a:p>
            <a:endParaRPr/>
          </a:p>
        </p:txBody>
      </p:sp>
      <p:sp>
        <p:nvSpPr>
          <p:cNvPr id="25" name="object 25"/>
          <p:cNvSpPr/>
          <p:nvPr/>
        </p:nvSpPr>
        <p:spPr>
          <a:xfrm>
            <a:off x="6825233" y="6162675"/>
            <a:ext cx="2809240" cy="314325"/>
          </a:xfrm>
          <a:custGeom>
            <a:avLst/>
            <a:gdLst/>
            <a:ahLst/>
            <a:cxnLst/>
            <a:rect l="l" t="t" r="r" b="b"/>
            <a:pathLst>
              <a:path w="2809240" h="314325">
                <a:moveTo>
                  <a:pt x="0" y="0"/>
                </a:moveTo>
                <a:lnTo>
                  <a:pt x="2808731" y="0"/>
                </a:lnTo>
                <a:lnTo>
                  <a:pt x="2808731" y="313943"/>
                </a:lnTo>
                <a:lnTo>
                  <a:pt x="0" y="313943"/>
                </a:lnTo>
                <a:lnTo>
                  <a:pt x="0" y="0"/>
                </a:lnTo>
                <a:close/>
              </a:path>
            </a:pathLst>
          </a:custGeom>
          <a:ln w="19812">
            <a:solidFill>
              <a:srgbClr val="000000"/>
            </a:solidFill>
          </a:ln>
        </p:spPr>
        <p:txBody>
          <a:bodyPr wrap="square" lIns="0" tIns="0" rIns="0" bIns="0" rtlCol="0"/>
          <a:lstStyle/>
          <a:p>
            <a:endParaRPr/>
          </a:p>
        </p:txBody>
      </p:sp>
      <p:sp>
        <p:nvSpPr>
          <p:cNvPr id="26" name="object 26"/>
          <p:cNvSpPr txBox="1"/>
          <p:nvPr/>
        </p:nvSpPr>
        <p:spPr>
          <a:xfrm>
            <a:off x="6715040" y="4419600"/>
            <a:ext cx="2861945" cy="2116733"/>
          </a:xfrm>
          <a:prstGeom prst="rect">
            <a:avLst/>
          </a:prstGeom>
        </p:spPr>
        <p:txBody>
          <a:bodyPr vert="horz" wrap="square" lIns="0" tIns="12065" rIns="0" bIns="0" rtlCol="0">
            <a:spAutoFit/>
          </a:bodyPr>
          <a:lstStyle/>
          <a:p>
            <a:pPr marL="76200" algn="ctr">
              <a:lnSpc>
                <a:spcPct val="100000"/>
              </a:lnSpc>
              <a:spcBef>
                <a:spcPts val="95"/>
              </a:spcBef>
            </a:pPr>
            <a:r>
              <a:rPr sz="1600" b="1" spc="-5" dirty="0">
                <a:latin typeface="メイリオ"/>
                <a:cs typeface="メイリオ"/>
              </a:rPr>
              <a:t>①計画策定</a:t>
            </a:r>
            <a:endParaRPr sz="1600" dirty="0">
              <a:latin typeface="メイリオ"/>
              <a:cs typeface="メイリオ"/>
            </a:endParaRPr>
          </a:p>
          <a:p>
            <a:pPr marL="100965">
              <a:lnSpc>
                <a:spcPct val="100000"/>
              </a:lnSpc>
              <a:spcBef>
                <a:spcPts val="30"/>
              </a:spcBef>
            </a:pPr>
            <a:r>
              <a:rPr sz="1400" dirty="0">
                <a:latin typeface="メイリオ"/>
                <a:cs typeface="メイリオ"/>
              </a:rPr>
              <a:t>【対象事業者】</a:t>
            </a:r>
          </a:p>
          <a:p>
            <a:pPr marL="279400">
              <a:lnSpc>
                <a:spcPct val="100000"/>
              </a:lnSpc>
            </a:pPr>
            <a:r>
              <a:rPr sz="1400" spc="140" dirty="0">
                <a:latin typeface="メイリオ"/>
                <a:cs typeface="メイリオ"/>
              </a:rPr>
              <a:t>・中小企業・小規模</a:t>
            </a:r>
            <a:r>
              <a:rPr sz="1400" spc="125" dirty="0">
                <a:latin typeface="メイリオ"/>
                <a:cs typeface="メイリオ"/>
              </a:rPr>
              <a:t>事</a:t>
            </a:r>
            <a:r>
              <a:rPr sz="1400" dirty="0">
                <a:latin typeface="メイリオ"/>
                <a:cs typeface="メイリオ"/>
              </a:rPr>
              <a:t>業者</a:t>
            </a:r>
          </a:p>
          <a:p>
            <a:pPr marL="100965">
              <a:lnSpc>
                <a:spcPct val="100000"/>
              </a:lnSpc>
              <a:spcBef>
                <a:spcPts val="5"/>
              </a:spcBef>
            </a:pPr>
            <a:r>
              <a:rPr sz="1400" dirty="0">
                <a:latin typeface="メイリオ"/>
                <a:cs typeface="メイリオ"/>
              </a:rPr>
              <a:t>【計画記載事項】</a:t>
            </a:r>
          </a:p>
          <a:p>
            <a:pPr marL="279400">
              <a:lnSpc>
                <a:spcPct val="100000"/>
              </a:lnSpc>
            </a:pPr>
            <a:r>
              <a:rPr sz="1400" spc="140" dirty="0">
                <a:latin typeface="メイリオ"/>
                <a:cs typeface="メイリオ"/>
              </a:rPr>
              <a:t>・</a:t>
            </a:r>
            <a:r>
              <a:rPr sz="1400" spc="140" dirty="0" err="1">
                <a:latin typeface="メイリオ"/>
                <a:cs typeface="メイリオ"/>
              </a:rPr>
              <a:t>取組内容・</a:t>
            </a:r>
            <a:r>
              <a:rPr sz="1400" spc="140" dirty="0" err="1" smtClean="0">
                <a:latin typeface="メイリオ"/>
                <a:cs typeface="メイリオ"/>
              </a:rPr>
              <a:t>実施期間</a:t>
            </a:r>
            <a:endParaRPr lang="en-US" sz="1400" dirty="0">
              <a:latin typeface="メイリオ"/>
              <a:cs typeface="メイリオ"/>
            </a:endParaRPr>
          </a:p>
          <a:p>
            <a:pPr marL="279400">
              <a:lnSpc>
                <a:spcPct val="100000"/>
              </a:lnSpc>
            </a:pPr>
            <a:r>
              <a:rPr sz="1400" spc="140" dirty="0" smtClean="0">
                <a:latin typeface="メイリオ"/>
                <a:cs typeface="メイリオ"/>
              </a:rPr>
              <a:t>・</a:t>
            </a:r>
            <a:r>
              <a:rPr sz="1400" spc="140" dirty="0" err="1" smtClean="0">
                <a:latin typeface="メイリオ"/>
                <a:cs typeface="メイリオ"/>
              </a:rPr>
              <a:t>防災</a:t>
            </a:r>
            <a:r>
              <a:rPr sz="1400" spc="140" dirty="0" err="1">
                <a:latin typeface="メイリオ"/>
                <a:cs typeface="メイリオ"/>
              </a:rPr>
              <a:t>・</a:t>
            </a:r>
            <a:r>
              <a:rPr sz="1400" spc="140" dirty="0" err="1" smtClean="0">
                <a:latin typeface="メイリオ"/>
                <a:cs typeface="メイリオ"/>
              </a:rPr>
              <a:t>減災設備の</a:t>
            </a:r>
            <a:r>
              <a:rPr sz="1400" spc="125" dirty="0" err="1" smtClean="0">
                <a:latin typeface="メイリオ"/>
                <a:cs typeface="メイリオ"/>
              </a:rPr>
              <a:t>内</a:t>
            </a:r>
            <a:r>
              <a:rPr sz="1400" dirty="0" err="1" smtClean="0">
                <a:latin typeface="メイリオ"/>
                <a:cs typeface="メイリオ"/>
              </a:rPr>
              <a:t>容</a:t>
            </a:r>
            <a:r>
              <a:rPr lang="ja-JP" altLang="en-US" sz="1400" dirty="0" smtClean="0">
                <a:latin typeface="メイリオ"/>
                <a:cs typeface="メイリオ"/>
              </a:rPr>
              <a:t>　</a:t>
            </a:r>
            <a:r>
              <a:rPr sz="1400" dirty="0" smtClean="0">
                <a:latin typeface="メイリオ"/>
                <a:cs typeface="メイリオ"/>
              </a:rPr>
              <a:t>等</a:t>
            </a:r>
            <a:endParaRPr sz="1400" dirty="0">
              <a:latin typeface="メイリオ"/>
              <a:cs typeface="メイリオ"/>
            </a:endParaRPr>
          </a:p>
          <a:p>
            <a:pPr marL="12065" marR="5080" algn="ctr">
              <a:lnSpc>
                <a:spcPct val="142800"/>
              </a:lnSpc>
              <a:spcBef>
                <a:spcPts val="590"/>
              </a:spcBef>
              <a:tabLst>
                <a:tab pos="1835150" algn="l"/>
              </a:tabLst>
            </a:pPr>
            <a:r>
              <a:rPr sz="1600" b="1" spc="-5" dirty="0">
                <a:latin typeface="メイリオ"/>
                <a:cs typeface="メイリオ"/>
              </a:rPr>
              <a:t>⑤税制優遇	</a:t>
            </a:r>
            <a:r>
              <a:rPr sz="2400" b="1" spc="-7" baseline="3472" dirty="0">
                <a:latin typeface="メイリオ"/>
                <a:cs typeface="メイリオ"/>
              </a:rPr>
              <a:t>④税務申告 </a:t>
            </a:r>
            <a:r>
              <a:rPr sz="1600" b="1" spc="-5" dirty="0">
                <a:latin typeface="メイリオ"/>
                <a:cs typeface="メイリオ"/>
              </a:rPr>
              <a:t>所轄の税務署</a:t>
            </a:r>
            <a:endParaRPr sz="1600" dirty="0">
              <a:latin typeface="メイリオ"/>
              <a:cs typeface="メイリオ"/>
            </a:endParaRPr>
          </a:p>
        </p:txBody>
      </p:sp>
      <p:sp>
        <p:nvSpPr>
          <p:cNvPr id="27" name="object 27"/>
          <p:cNvSpPr txBox="1"/>
          <p:nvPr/>
        </p:nvSpPr>
        <p:spPr>
          <a:xfrm>
            <a:off x="9160764" y="50292"/>
            <a:ext cx="701040" cy="370840"/>
          </a:xfrm>
          <a:prstGeom prst="rect">
            <a:avLst/>
          </a:prstGeom>
          <a:ln w="9144">
            <a:solidFill>
              <a:srgbClr val="000000"/>
            </a:solidFill>
          </a:ln>
        </p:spPr>
        <p:txBody>
          <a:bodyPr vert="horz" wrap="square" lIns="0" tIns="10795" rIns="0" bIns="0" rtlCol="0">
            <a:spAutoFit/>
          </a:bodyPr>
          <a:lstStyle/>
          <a:p>
            <a:pPr marL="121920">
              <a:lnSpc>
                <a:spcPct val="100000"/>
              </a:lnSpc>
              <a:spcBef>
                <a:spcPts val="85"/>
              </a:spcBef>
            </a:pPr>
            <a:r>
              <a:rPr sz="1800" dirty="0">
                <a:latin typeface="メイリオ"/>
                <a:cs typeface="メイリオ"/>
              </a:rPr>
              <a:t>新設</a:t>
            </a:r>
            <a:endParaRPr sz="1800">
              <a:latin typeface="メイリオ"/>
              <a:cs typeface="メイリオ"/>
            </a:endParaRPr>
          </a:p>
        </p:txBody>
      </p:sp>
      <p:sp>
        <p:nvSpPr>
          <p:cNvPr id="28" name="object 28"/>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61</a:t>
            </a:r>
            <a:endParaRPr sz="1400" dirty="0">
              <a:latin typeface="メイリオ"/>
              <a:cs typeface="メイリオ"/>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p:nvPr/>
        </p:nvSpPr>
        <p:spPr>
          <a:xfrm>
            <a:off x="609600" y="6050279"/>
            <a:ext cx="3671315" cy="463295"/>
          </a:xfrm>
          <a:prstGeom prst="rect">
            <a:avLst/>
          </a:prstGeom>
          <a:blipFill>
            <a:blip r:embed="rId2"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244581" y="140724"/>
            <a:ext cx="5207000" cy="320601"/>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000" dirty="0"/>
              <a:t>施策④－３	普及啓発及び人材育成等</a:t>
            </a:r>
          </a:p>
        </p:txBody>
      </p:sp>
      <p:sp>
        <p:nvSpPr>
          <p:cNvPr id="3" name="object 3"/>
          <p:cNvSpPr txBox="1"/>
          <p:nvPr/>
        </p:nvSpPr>
        <p:spPr>
          <a:xfrm>
            <a:off x="201168" y="693419"/>
            <a:ext cx="9636237" cy="1057341"/>
          </a:xfrm>
          <a:prstGeom prst="rect">
            <a:avLst/>
          </a:prstGeom>
          <a:solidFill>
            <a:srgbClr val="99D6EC"/>
          </a:solidFill>
        </p:spPr>
        <p:txBody>
          <a:bodyPr vert="horz" wrap="square" lIns="0" tIns="71755" rIns="0" bIns="0" rtlCol="0">
            <a:spAutoFit/>
          </a:bodyPr>
          <a:lstStyle/>
          <a:p>
            <a:pPr marL="472440" marR="369570" indent="-257175">
              <a:lnSpc>
                <a:spcPct val="100000"/>
              </a:lnSpc>
              <a:spcBef>
                <a:spcPts val="565"/>
              </a:spcBef>
              <a:buClr>
                <a:srgbClr val="002060"/>
              </a:buClr>
              <a:buFont typeface="Wingdings"/>
              <a:buChar char=""/>
              <a:tabLst>
                <a:tab pos="473075" algn="l"/>
              </a:tabLst>
            </a:pPr>
            <a:r>
              <a:rPr sz="1800" dirty="0">
                <a:latin typeface="メイリオ"/>
                <a:cs typeface="メイリオ"/>
              </a:rPr>
              <a:t>平成</a:t>
            </a:r>
            <a:r>
              <a:rPr sz="1800" spc="-5" dirty="0">
                <a:latin typeface="メイリオ"/>
                <a:cs typeface="メイリオ"/>
              </a:rPr>
              <a:t>30</a:t>
            </a:r>
            <a:r>
              <a:rPr sz="1800" dirty="0">
                <a:latin typeface="メイリオ"/>
                <a:cs typeface="メイリオ"/>
              </a:rPr>
              <a:t>年度</a:t>
            </a:r>
            <a:r>
              <a:rPr sz="1800" spc="-5" dirty="0">
                <a:latin typeface="メイリオ"/>
                <a:cs typeface="メイリオ"/>
              </a:rPr>
              <a:t>2</a:t>
            </a:r>
            <a:r>
              <a:rPr sz="1800" spc="35" dirty="0">
                <a:latin typeface="メイリオ"/>
                <a:cs typeface="メイリオ"/>
              </a:rPr>
              <a:t>次補正予算を活用して、防災・減災対策に係る</a:t>
            </a:r>
            <a:r>
              <a:rPr sz="1800" b="1" u="sng" dirty="0">
                <a:uFill>
                  <a:solidFill>
                    <a:srgbClr val="000000"/>
                  </a:solidFill>
                </a:uFill>
                <a:latin typeface="メイリオ"/>
                <a:cs typeface="メイリオ"/>
              </a:rPr>
              <a:t>①普及啓</a:t>
            </a:r>
            <a:r>
              <a:rPr sz="1800" b="1" u="sng" spc="-5" dirty="0">
                <a:uFill>
                  <a:solidFill>
                    <a:srgbClr val="000000"/>
                  </a:solidFill>
                </a:uFill>
                <a:latin typeface="メイリオ"/>
                <a:cs typeface="メイリオ"/>
              </a:rPr>
              <a:t>発</a:t>
            </a:r>
            <a:r>
              <a:rPr sz="1800" dirty="0">
                <a:latin typeface="メイリオ"/>
                <a:cs typeface="メイリオ"/>
              </a:rPr>
              <a:t>、</a:t>
            </a:r>
            <a:r>
              <a:rPr sz="1800" b="1" u="sng" dirty="0">
                <a:uFill>
                  <a:solidFill>
                    <a:srgbClr val="000000"/>
                  </a:solidFill>
                </a:uFill>
                <a:latin typeface="メイリオ"/>
                <a:cs typeface="メイリオ"/>
              </a:rPr>
              <a:t>②事前対</a:t>
            </a:r>
            <a:r>
              <a:rPr sz="1800" b="1" u="sng" spc="-880" dirty="0">
                <a:uFill>
                  <a:solidFill>
                    <a:srgbClr val="000000"/>
                  </a:solidFill>
                </a:uFill>
                <a:latin typeface="メイリオ"/>
                <a:cs typeface="メイリオ"/>
              </a:rPr>
              <a:t>策 </a:t>
            </a:r>
            <a:r>
              <a:rPr sz="1800" b="1" u="sng" dirty="0">
                <a:uFill>
                  <a:solidFill>
                    <a:srgbClr val="000000"/>
                  </a:solidFill>
                </a:uFill>
                <a:latin typeface="メイリオ"/>
                <a:cs typeface="メイリオ"/>
              </a:rPr>
              <a:t>に係る計画策定の支援</a:t>
            </a:r>
            <a:r>
              <a:rPr sz="1800" dirty="0">
                <a:latin typeface="メイリオ"/>
                <a:cs typeface="メイリオ"/>
              </a:rPr>
              <a:t>、</a:t>
            </a:r>
            <a:r>
              <a:rPr sz="1800" b="1" u="sng" dirty="0">
                <a:uFill>
                  <a:solidFill>
                    <a:srgbClr val="000000"/>
                  </a:solidFill>
                </a:uFill>
                <a:latin typeface="メイリオ"/>
                <a:cs typeface="メイリオ"/>
              </a:rPr>
              <a:t>③指導人材の育成</a:t>
            </a:r>
            <a:r>
              <a:rPr sz="1800" dirty="0">
                <a:latin typeface="メイリオ"/>
                <a:cs typeface="メイリオ"/>
              </a:rPr>
              <a:t>を図るため、以下の事業を実施予定。</a:t>
            </a:r>
          </a:p>
          <a:p>
            <a:pPr marL="472440" indent="-257175">
              <a:lnSpc>
                <a:spcPct val="100000"/>
              </a:lnSpc>
              <a:spcBef>
                <a:spcPts val="1200"/>
              </a:spcBef>
              <a:buClr>
                <a:srgbClr val="002060"/>
              </a:buClr>
              <a:buFont typeface="Wingdings"/>
              <a:buChar char=""/>
              <a:tabLst>
                <a:tab pos="473075" algn="l"/>
              </a:tabLst>
            </a:pPr>
            <a:r>
              <a:rPr sz="1800" b="1" u="sng" dirty="0">
                <a:uFill>
                  <a:solidFill>
                    <a:srgbClr val="000000"/>
                  </a:solidFill>
                </a:uFill>
                <a:latin typeface="メイリオ"/>
                <a:cs typeface="メイリオ"/>
              </a:rPr>
              <a:t>自家発電設備の導入支</a:t>
            </a:r>
            <a:r>
              <a:rPr sz="1800" b="1" u="sng" spc="-5" dirty="0">
                <a:uFill>
                  <a:solidFill>
                    <a:srgbClr val="000000"/>
                  </a:solidFill>
                </a:uFill>
                <a:latin typeface="メイリオ"/>
                <a:cs typeface="メイリオ"/>
              </a:rPr>
              <a:t>援</a:t>
            </a:r>
            <a:r>
              <a:rPr sz="1800" dirty="0">
                <a:latin typeface="メイリオ"/>
                <a:cs typeface="メイリオ"/>
              </a:rPr>
              <a:t>も併せて実施予定。</a:t>
            </a:r>
          </a:p>
        </p:txBody>
      </p:sp>
      <p:sp>
        <p:nvSpPr>
          <p:cNvPr id="4" name="object 4"/>
          <p:cNvSpPr/>
          <p:nvPr/>
        </p:nvSpPr>
        <p:spPr>
          <a:xfrm>
            <a:off x="1045463" y="2380488"/>
            <a:ext cx="1606295" cy="4632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11580" y="2776727"/>
            <a:ext cx="1274063" cy="1508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11580" y="2362200"/>
            <a:ext cx="1274063" cy="4572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092708" y="2407920"/>
            <a:ext cx="1511807" cy="368807"/>
          </a:xfrm>
          <a:prstGeom prst="rect">
            <a:avLst/>
          </a:prstGeom>
          <a:blipFill>
            <a:blip r:embed="rId6"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2512957248"/>
              </p:ext>
            </p:extLst>
          </p:nvPr>
        </p:nvGraphicFramePr>
        <p:xfrm>
          <a:off x="321563" y="2286000"/>
          <a:ext cx="3025774" cy="3256915"/>
        </p:xfrm>
        <a:graphic>
          <a:graphicData uri="http://schemas.openxmlformats.org/drawingml/2006/table">
            <a:tbl>
              <a:tblPr firstRow="1" bandRow="1">
                <a:tableStyleId>{2D5ABB26-0587-4C30-8999-92F81FD0307C}</a:tableStyleId>
              </a:tblPr>
              <a:tblGrid>
                <a:gridCol w="756920">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gridCol w="756919">
                  <a:extLst>
                    <a:ext uri="{9D8B030D-6E8A-4147-A177-3AD203B41FA5}">
                      <a16:colId xmlns:a16="http://schemas.microsoft.com/office/drawing/2014/main" val="20002"/>
                    </a:ext>
                  </a:extLst>
                </a:gridCol>
              </a:tblGrid>
              <a:tr h="196850">
                <a:tc>
                  <a:txBody>
                    <a:bodyPr/>
                    <a:lstStyle/>
                    <a:p>
                      <a:pPr>
                        <a:lnSpc>
                          <a:spcPct val="100000"/>
                        </a:lnSpc>
                      </a:pPr>
                      <a:endParaRPr sz="1100">
                        <a:latin typeface="Times New Roman"/>
                        <a:cs typeface="Times New Roman"/>
                      </a:endParaRPr>
                    </a:p>
                  </a:txBody>
                  <a:tcPr marL="0" marR="0" marT="0" marB="0">
                    <a:lnR w="9525">
                      <a:solidFill>
                        <a:srgbClr val="4A7EBB"/>
                      </a:solidFill>
                      <a:prstDash val="solid"/>
                    </a:lnR>
                    <a:lnB w="38100">
                      <a:solidFill>
                        <a:srgbClr val="000000"/>
                      </a:solidFill>
                      <a:prstDash val="solid"/>
                    </a:lnB>
                  </a:tcPr>
                </a:tc>
                <a:tc>
                  <a:txBody>
                    <a:bodyPr/>
                    <a:lstStyle/>
                    <a:p>
                      <a:pPr marL="312420">
                        <a:lnSpc>
                          <a:spcPts val="1375"/>
                        </a:lnSpc>
                        <a:spcBef>
                          <a:spcPts val="80"/>
                        </a:spcBef>
                      </a:pPr>
                      <a:r>
                        <a:rPr sz="1800" b="1" dirty="0">
                          <a:latin typeface="メイリオ"/>
                          <a:cs typeface="メイリオ"/>
                        </a:rPr>
                        <a:t>普及啓発</a:t>
                      </a:r>
                      <a:endParaRPr sz="1800" dirty="0">
                        <a:latin typeface="メイリオ"/>
                        <a:cs typeface="メイリオ"/>
                      </a:endParaRPr>
                    </a:p>
                  </a:txBody>
                  <a:tcPr marL="0" marR="0" marT="10160" marB="0">
                    <a:lnL w="9525">
                      <a:solidFill>
                        <a:srgbClr val="4A7EBB"/>
                      </a:solidFill>
                      <a:prstDash val="solid"/>
                    </a:lnL>
                    <a:lnR w="9525">
                      <a:solidFill>
                        <a:srgbClr val="4A7EBB"/>
                      </a:solidFill>
                      <a:prstDash val="solid"/>
                    </a:lnR>
                    <a:lnT w="9525">
                      <a:solidFill>
                        <a:srgbClr val="4A7EBB"/>
                      </a:solidFill>
                      <a:prstDash val="solid"/>
                    </a:lnT>
                    <a:lnB w="381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4A7EBB"/>
                      </a:solidFill>
                      <a:prstDash val="solid"/>
                    </a:lnL>
                    <a:lnB w="38100">
                      <a:solidFill>
                        <a:srgbClr val="000000"/>
                      </a:solidFill>
                      <a:prstDash val="solid"/>
                    </a:lnB>
                  </a:tcPr>
                </a:tc>
                <a:extLst>
                  <a:ext uri="{0D108BD9-81ED-4DB2-BD59-A6C34878D82A}">
                    <a16:rowId xmlns:a16="http://schemas.microsoft.com/office/drawing/2014/main" val="10000"/>
                  </a:ext>
                </a:extLst>
              </a:tr>
              <a:tr h="171450">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9525">
                      <a:solidFill>
                        <a:srgbClr val="4A7EBB"/>
                      </a:solidFill>
                      <a:prstDash val="solid"/>
                    </a:lnR>
                    <a:lnT w="38100">
                      <a:solidFill>
                        <a:srgbClr val="000000"/>
                      </a:solidFill>
                      <a:prstDash val="solid"/>
                    </a:lnT>
                  </a:tcPr>
                </a:tc>
                <a:tc>
                  <a:txBody>
                    <a:bodyPr/>
                    <a:lstStyle/>
                    <a:p>
                      <a:pPr>
                        <a:lnSpc>
                          <a:spcPct val="100000"/>
                        </a:lnSpc>
                      </a:pPr>
                      <a:endParaRPr sz="1000">
                        <a:latin typeface="Times New Roman"/>
                        <a:cs typeface="Times New Roman"/>
                      </a:endParaRPr>
                    </a:p>
                  </a:txBody>
                  <a:tcPr marL="0" marR="0" marT="0" marB="0">
                    <a:lnL w="9525">
                      <a:solidFill>
                        <a:srgbClr val="4A7EBB"/>
                      </a:solidFill>
                      <a:prstDash val="solid"/>
                    </a:lnL>
                    <a:lnR w="9525">
                      <a:solidFill>
                        <a:srgbClr val="4A7EBB"/>
                      </a:solidFill>
                      <a:prstDash val="solid"/>
                    </a:lnR>
                    <a:lnT w="38100">
                      <a:solidFill>
                        <a:srgbClr val="000000"/>
                      </a:solidFill>
                      <a:prstDash val="solid"/>
                    </a:lnT>
                    <a:lnB w="9525">
                      <a:solidFill>
                        <a:srgbClr val="4A7EBB"/>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4A7EBB"/>
                      </a:solidFill>
                      <a:prstDash val="solid"/>
                    </a:lnL>
                    <a:lnR w="38100">
                      <a:solidFill>
                        <a:srgbClr val="000000"/>
                      </a:solidFill>
                      <a:prstDash val="solid"/>
                    </a:lnR>
                    <a:lnT w="38100">
                      <a:solidFill>
                        <a:srgbClr val="000000"/>
                      </a:solidFill>
                      <a:prstDash val="solid"/>
                    </a:lnT>
                  </a:tcPr>
                </a:tc>
                <a:extLst>
                  <a:ext uri="{0D108BD9-81ED-4DB2-BD59-A6C34878D82A}">
                    <a16:rowId xmlns:a16="http://schemas.microsoft.com/office/drawing/2014/main" val="10001"/>
                  </a:ext>
                </a:extLst>
              </a:tr>
              <a:tr h="2888615">
                <a:tc gridSpan="3">
                  <a:txBody>
                    <a:bodyPr/>
                    <a:lstStyle/>
                    <a:p>
                      <a:pPr marL="83820">
                        <a:lnSpc>
                          <a:spcPct val="100000"/>
                        </a:lnSpc>
                        <a:spcBef>
                          <a:spcPts val="505"/>
                        </a:spcBef>
                      </a:pPr>
                      <a:r>
                        <a:rPr sz="1600" b="1" u="sng" spc="-5" dirty="0">
                          <a:uFill>
                            <a:solidFill>
                              <a:srgbClr val="000000"/>
                            </a:solidFill>
                          </a:uFill>
                          <a:latin typeface="メイリオ"/>
                          <a:cs typeface="メイリオ"/>
                        </a:rPr>
                        <a:t>①普及広報活動</a:t>
                      </a:r>
                      <a:endParaRPr sz="1600" dirty="0">
                        <a:latin typeface="メイリオ"/>
                        <a:cs typeface="メイリオ"/>
                      </a:endParaRPr>
                    </a:p>
                    <a:p>
                      <a:pPr marL="83820" marR="83820" indent="177800" algn="just">
                        <a:lnSpc>
                          <a:spcPct val="100000"/>
                        </a:lnSpc>
                        <a:spcBef>
                          <a:spcPts val="30"/>
                        </a:spcBef>
                      </a:pPr>
                      <a:r>
                        <a:rPr sz="1400" dirty="0">
                          <a:latin typeface="メイリオ"/>
                          <a:cs typeface="メイリオ"/>
                        </a:rPr>
                        <a:t>商工団体や損害保険</a:t>
                      </a:r>
                      <a:r>
                        <a:rPr sz="1400" spc="-15" dirty="0">
                          <a:latin typeface="メイリオ"/>
                          <a:cs typeface="メイリオ"/>
                        </a:rPr>
                        <a:t>会</a:t>
                      </a:r>
                      <a:r>
                        <a:rPr sz="1400" dirty="0">
                          <a:latin typeface="メイリオ"/>
                          <a:cs typeface="メイリオ"/>
                        </a:rPr>
                        <a:t>社等</a:t>
                      </a:r>
                      <a:r>
                        <a:rPr sz="1400" spc="-15" dirty="0">
                          <a:latin typeface="メイリオ"/>
                          <a:cs typeface="メイリオ"/>
                        </a:rPr>
                        <a:t>と</a:t>
                      </a:r>
                      <a:r>
                        <a:rPr sz="1400" dirty="0">
                          <a:latin typeface="メイリオ"/>
                          <a:cs typeface="メイリオ"/>
                        </a:rPr>
                        <a:t>連携 して、全国各地でセミ</a:t>
                      </a:r>
                      <a:r>
                        <a:rPr sz="1400" spc="-15" dirty="0">
                          <a:latin typeface="メイリオ"/>
                          <a:cs typeface="メイリオ"/>
                        </a:rPr>
                        <a:t>ナ</a:t>
                      </a:r>
                      <a:r>
                        <a:rPr sz="1400" dirty="0">
                          <a:latin typeface="メイリオ"/>
                          <a:cs typeface="メイリオ"/>
                        </a:rPr>
                        <a:t>ー・</a:t>
                      </a:r>
                      <a:r>
                        <a:rPr sz="1400" spc="-15" dirty="0">
                          <a:latin typeface="メイリオ"/>
                          <a:cs typeface="メイリオ"/>
                        </a:rPr>
                        <a:t>相</a:t>
                      </a:r>
                      <a:r>
                        <a:rPr sz="1400" dirty="0">
                          <a:latin typeface="メイリオ"/>
                          <a:cs typeface="メイリオ"/>
                        </a:rPr>
                        <a:t>談</a:t>
                      </a:r>
                      <a:r>
                        <a:rPr sz="1400" spc="-810" dirty="0">
                          <a:latin typeface="メイリオ"/>
                          <a:cs typeface="メイリオ"/>
                        </a:rPr>
                        <a:t>会 </a:t>
                      </a:r>
                      <a:r>
                        <a:rPr sz="1400" dirty="0">
                          <a:latin typeface="メイリオ"/>
                          <a:cs typeface="メイリオ"/>
                        </a:rPr>
                        <a:t>等を開催。</a:t>
                      </a:r>
                    </a:p>
                    <a:p>
                      <a:pPr marL="262255">
                        <a:lnSpc>
                          <a:spcPct val="100000"/>
                        </a:lnSpc>
                        <a:spcBef>
                          <a:spcPts val="5"/>
                        </a:spcBef>
                      </a:pPr>
                      <a:r>
                        <a:rPr sz="1400" spc="855" dirty="0">
                          <a:latin typeface="メイリオ"/>
                          <a:cs typeface="メイリオ"/>
                        </a:rPr>
                        <a:t>⇒</a:t>
                      </a:r>
                      <a:r>
                        <a:rPr sz="1400" b="1" dirty="0">
                          <a:latin typeface="メイリオ"/>
                          <a:cs typeface="メイリオ"/>
                        </a:rPr>
                        <a:t>全国</a:t>
                      </a:r>
                      <a:r>
                        <a:rPr sz="1400" b="1" spc="-5" dirty="0">
                          <a:latin typeface="メイリオ"/>
                          <a:cs typeface="メイリオ"/>
                        </a:rPr>
                        <a:t>9</a:t>
                      </a:r>
                      <a:r>
                        <a:rPr sz="1400" b="1" dirty="0">
                          <a:latin typeface="メイリオ"/>
                          <a:cs typeface="メイリオ"/>
                        </a:rPr>
                        <a:t>か所程度(</a:t>
                      </a:r>
                      <a:r>
                        <a:rPr sz="1400" b="1" spc="-15" dirty="0">
                          <a:latin typeface="メイリオ"/>
                          <a:cs typeface="メイリオ"/>
                        </a:rPr>
                        <a:t>約</a:t>
                      </a:r>
                      <a:r>
                        <a:rPr sz="1400" b="1" spc="-5" dirty="0">
                          <a:latin typeface="メイリオ"/>
                          <a:cs typeface="メイリオ"/>
                        </a:rPr>
                        <a:t>2～3</a:t>
                      </a:r>
                      <a:r>
                        <a:rPr sz="1400" b="1" dirty="0">
                          <a:latin typeface="メイリオ"/>
                          <a:cs typeface="メイリオ"/>
                        </a:rPr>
                        <a:t>千人)</a:t>
                      </a:r>
                      <a:endParaRPr sz="1400" dirty="0">
                        <a:latin typeface="メイリオ"/>
                        <a:cs typeface="メイリオ"/>
                      </a:endParaRPr>
                    </a:p>
                    <a:p>
                      <a:pPr marL="105410" marR="276860">
                        <a:lnSpc>
                          <a:spcPct val="100000"/>
                        </a:lnSpc>
                        <a:spcBef>
                          <a:spcPts val="1085"/>
                        </a:spcBef>
                      </a:pPr>
                      <a:r>
                        <a:rPr sz="1600" b="1" u="sng" dirty="0">
                          <a:uFill>
                            <a:solidFill>
                              <a:srgbClr val="000000"/>
                            </a:solidFill>
                          </a:uFill>
                          <a:latin typeface="メイリオ"/>
                          <a:cs typeface="メイリオ"/>
                        </a:rPr>
                        <a:t>②商工団体による小規模事業 </a:t>
                      </a:r>
                      <a:r>
                        <a:rPr sz="1600" b="1" u="sng" spc="-5" dirty="0">
                          <a:uFill>
                            <a:solidFill>
                              <a:srgbClr val="000000"/>
                            </a:solidFill>
                          </a:uFill>
                          <a:latin typeface="メイリオ"/>
                          <a:cs typeface="メイリオ"/>
                        </a:rPr>
                        <a:t>者支援</a:t>
                      </a:r>
                      <a:endParaRPr sz="1600" dirty="0">
                        <a:latin typeface="メイリオ"/>
                        <a:cs typeface="メイリオ"/>
                      </a:endParaRPr>
                    </a:p>
                    <a:p>
                      <a:pPr marL="105410" marR="240665" indent="177800" algn="just">
                        <a:lnSpc>
                          <a:spcPct val="100000"/>
                        </a:lnSpc>
                        <a:spcBef>
                          <a:spcPts val="30"/>
                        </a:spcBef>
                      </a:pPr>
                      <a:r>
                        <a:rPr sz="1400" dirty="0">
                          <a:latin typeface="メイリオ"/>
                          <a:cs typeface="メイリオ"/>
                        </a:rPr>
                        <a:t>経営指導員が、ハザ</a:t>
                      </a:r>
                      <a:r>
                        <a:rPr sz="1400" spc="-15" dirty="0">
                          <a:latin typeface="メイリオ"/>
                          <a:cs typeface="メイリオ"/>
                        </a:rPr>
                        <a:t>ー</a:t>
                      </a:r>
                      <a:r>
                        <a:rPr sz="1400" dirty="0">
                          <a:latin typeface="メイリオ"/>
                          <a:cs typeface="メイリオ"/>
                        </a:rPr>
                        <a:t>ドマ</a:t>
                      </a:r>
                      <a:r>
                        <a:rPr sz="1400" spc="-15" dirty="0">
                          <a:latin typeface="メイリオ"/>
                          <a:cs typeface="メイリオ"/>
                        </a:rPr>
                        <a:t>ッ</a:t>
                      </a:r>
                      <a:r>
                        <a:rPr sz="1400" dirty="0">
                          <a:latin typeface="メイリオ"/>
                          <a:cs typeface="メイリオ"/>
                        </a:rPr>
                        <a:t>プ 等を活用して、災害リ</a:t>
                      </a:r>
                      <a:r>
                        <a:rPr sz="1400" spc="-15" dirty="0">
                          <a:latin typeface="メイリオ"/>
                          <a:cs typeface="メイリオ"/>
                        </a:rPr>
                        <a:t>ス</a:t>
                      </a:r>
                      <a:r>
                        <a:rPr sz="1400" dirty="0">
                          <a:latin typeface="メイリオ"/>
                          <a:cs typeface="メイリオ"/>
                        </a:rPr>
                        <a:t>クの</a:t>
                      </a:r>
                      <a:r>
                        <a:rPr sz="1400" spc="-15" dirty="0">
                          <a:latin typeface="メイリオ"/>
                          <a:cs typeface="メイリオ"/>
                        </a:rPr>
                        <a:t>認</a:t>
                      </a:r>
                      <a:r>
                        <a:rPr sz="1400" dirty="0">
                          <a:latin typeface="メイリオ"/>
                          <a:cs typeface="メイリオ"/>
                        </a:rPr>
                        <a:t>識 や、損害保険加入の必</a:t>
                      </a:r>
                      <a:r>
                        <a:rPr sz="1400" spc="-15" dirty="0">
                          <a:latin typeface="メイリオ"/>
                          <a:cs typeface="メイリオ"/>
                        </a:rPr>
                        <a:t>要</a:t>
                      </a:r>
                      <a:r>
                        <a:rPr sz="1400" dirty="0">
                          <a:latin typeface="メイリオ"/>
                          <a:cs typeface="メイリオ"/>
                        </a:rPr>
                        <a:t>性等</a:t>
                      </a:r>
                      <a:r>
                        <a:rPr sz="1400" spc="-15" dirty="0">
                          <a:latin typeface="メイリオ"/>
                          <a:cs typeface="メイリオ"/>
                        </a:rPr>
                        <a:t>を</a:t>
                      </a:r>
                      <a:r>
                        <a:rPr sz="1400" dirty="0">
                          <a:latin typeface="メイリオ"/>
                          <a:cs typeface="メイリオ"/>
                        </a:rPr>
                        <a:t>事 業者に説明。</a:t>
                      </a:r>
                    </a:p>
                    <a:p>
                      <a:pPr marL="283845">
                        <a:lnSpc>
                          <a:spcPct val="100000"/>
                        </a:lnSpc>
                        <a:spcBef>
                          <a:spcPts val="5"/>
                        </a:spcBef>
                      </a:pPr>
                      <a:r>
                        <a:rPr sz="1400" spc="855" dirty="0">
                          <a:latin typeface="メイリオ"/>
                          <a:cs typeface="メイリオ"/>
                        </a:rPr>
                        <a:t>⇒</a:t>
                      </a:r>
                      <a:r>
                        <a:rPr sz="1400" b="1" dirty="0">
                          <a:latin typeface="メイリオ"/>
                          <a:cs typeface="メイリオ"/>
                        </a:rPr>
                        <a:t>延</a:t>
                      </a:r>
                      <a:r>
                        <a:rPr sz="1400" b="1" spc="-5" dirty="0">
                          <a:latin typeface="メイリオ"/>
                          <a:cs typeface="メイリオ"/>
                        </a:rPr>
                        <a:t>2</a:t>
                      </a:r>
                      <a:r>
                        <a:rPr sz="1400" b="1" dirty="0">
                          <a:latin typeface="メイリオ"/>
                          <a:cs typeface="メイリオ"/>
                        </a:rPr>
                        <a:t>万者程度</a:t>
                      </a:r>
                      <a:endParaRPr sz="1400" dirty="0">
                        <a:latin typeface="メイリオ"/>
                        <a:cs typeface="メイリオ"/>
                      </a:endParaRPr>
                    </a:p>
                  </a:txBody>
                  <a:tcPr marL="0" marR="0" marT="64135" marB="0">
                    <a:lnL w="38100">
                      <a:solidFill>
                        <a:srgbClr val="000000"/>
                      </a:solidFill>
                      <a:prstDash val="solid"/>
                    </a:lnL>
                    <a:lnR w="38100">
                      <a:solidFill>
                        <a:srgbClr val="000000"/>
                      </a:solidFill>
                      <a:prstDash val="solid"/>
                    </a:lnR>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9" name="object 9"/>
          <p:cNvSpPr/>
          <p:nvPr/>
        </p:nvSpPr>
        <p:spPr>
          <a:xfrm>
            <a:off x="3930396" y="2380488"/>
            <a:ext cx="1799843" cy="46329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963924" y="2362200"/>
            <a:ext cx="1731263" cy="56540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977640" y="2407920"/>
            <a:ext cx="1705355" cy="368807"/>
          </a:xfrm>
          <a:prstGeom prst="rect">
            <a:avLst/>
          </a:prstGeom>
          <a:blipFill>
            <a:blip r:embed="rId9"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extLst>
              <p:ext uri="{D42A27DB-BD31-4B8C-83A1-F6EECF244321}">
                <p14:modId xmlns:p14="http://schemas.microsoft.com/office/powerpoint/2010/main" val="2922748560"/>
              </p:ext>
            </p:extLst>
          </p:nvPr>
        </p:nvGraphicFramePr>
        <p:xfrm>
          <a:off x="3474720" y="2286000"/>
          <a:ext cx="2992120" cy="3256915"/>
        </p:xfrm>
        <a:graphic>
          <a:graphicData uri="http://schemas.openxmlformats.org/drawingml/2006/table">
            <a:tbl>
              <a:tblPr firstRow="1" bandRow="1">
                <a:tableStyleId>{2D5ABB26-0587-4C30-8999-92F81FD0307C}</a:tableStyleId>
              </a:tblPr>
              <a:tblGrid>
                <a:gridCol w="488315">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798830">
                  <a:extLst>
                    <a:ext uri="{9D8B030D-6E8A-4147-A177-3AD203B41FA5}">
                      <a16:colId xmlns:a16="http://schemas.microsoft.com/office/drawing/2014/main" val="20002"/>
                    </a:ext>
                  </a:extLst>
                </a:gridCol>
              </a:tblGrid>
              <a:tr h="200025">
                <a:tc>
                  <a:txBody>
                    <a:bodyPr/>
                    <a:lstStyle/>
                    <a:p>
                      <a:pPr>
                        <a:lnSpc>
                          <a:spcPct val="100000"/>
                        </a:lnSpc>
                      </a:pPr>
                      <a:endParaRPr sz="1100">
                        <a:latin typeface="Times New Roman"/>
                        <a:cs typeface="Times New Roman"/>
                      </a:endParaRPr>
                    </a:p>
                  </a:txBody>
                  <a:tcPr marL="0" marR="0" marT="0" marB="0">
                    <a:lnR w="9525">
                      <a:solidFill>
                        <a:srgbClr val="BE4B48"/>
                      </a:solidFill>
                      <a:prstDash val="solid"/>
                    </a:lnR>
                    <a:lnB w="38100">
                      <a:solidFill>
                        <a:srgbClr val="000000"/>
                      </a:solidFill>
                      <a:prstDash val="solid"/>
                    </a:lnB>
                  </a:tcPr>
                </a:tc>
                <a:tc>
                  <a:txBody>
                    <a:bodyPr/>
                    <a:lstStyle/>
                    <a:p>
                      <a:pPr marL="180340">
                        <a:lnSpc>
                          <a:spcPts val="1395"/>
                        </a:lnSpc>
                        <a:spcBef>
                          <a:spcPts val="80"/>
                        </a:spcBef>
                      </a:pPr>
                      <a:r>
                        <a:rPr sz="1800" b="1" dirty="0">
                          <a:latin typeface="メイリオ"/>
                          <a:cs typeface="メイリオ"/>
                        </a:rPr>
                        <a:t>計画策定支援</a:t>
                      </a:r>
                      <a:endParaRPr sz="1800">
                        <a:latin typeface="メイリオ"/>
                        <a:cs typeface="メイリオ"/>
                      </a:endParaRPr>
                    </a:p>
                  </a:txBody>
                  <a:tcPr marL="0" marR="0" marT="10160" marB="0">
                    <a:lnL w="9525">
                      <a:solidFill>
                        <a:srgbClr val="BE4B48"/>
                      </a:solidFill>
                      <a:prstDash val="solid"/>
                    </a:lnL>
                    <a:lnR w="9525">
                      <a:solidFill>
                        <a:srgbClr val="BE4B48"/>
                      </a:solidFill>
                      <a:prstDash val="solid"/>
                    </a:lnR>
                    <a:lnT w="9525">
                      <a:solidFill>
                        <a:srgbClr val="BE4B48"/>
                      </a:solidFill>
                      <a:prstDash val="solid"/>
                    </a:lnT>
                    <a:lnB w="381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E4B48"/>
                      </a:solidFill>
                      <a:prstDash val="solid"/>
                    </a:lnL>
                    <a:lnB w="38100">
                      <a:solidFill>
                        <a:srgbClr val="000000"/>
                      </a:solidFill>
                      <a:prstDash val="solid"/>
                    </a:lnB>
                  </a:tcPr>
                </a:tc>
                <a:extLst>
                  <a:ext uri="{0D108BD9-81ED-4DB2-BD59-A6C34878D82A}">
                    <a16:rowId xmlns:a16="http://schemas.microsoft.com/office/drawing/2014/main" val="10000"/>
                  </a:ext>
                </a:extLst>
              </a:tr>
              <a:tr h="168275">
                <a:tc>
                  <a:txBody>
                    <a:bodyPr/>
                    <a:lstStyle/>
                    <a:p>
                      <a:pPr>
                        <a:lnSpc>
                          <a:spcPct val="100000"/>
                        </a:lnSpc>
                      </a:pPr>
                      <a:endParaRPr sz="900">
                        <a:latin typeface="Times New Roman"/>
                        <a:cs typeface="Times New Roman"/>
                      </a:endParaRPr>
                    </a:p>
                  </a:txBody>
                  <a:tcPr marL="0" marR="0" marT="0" marB="0">
                    <a:lnL w="38100">
                      <a:solidFill>
                        <a:srgbClr val="000000"/>
                      </a:solidFill>
                      <a:prstDash val="solid"/>
                    </a:lnL>
                    <a:lnR w="9525">
                      <a:solidFill>
                        <a:srgbClr val="BE4B48"/>
                      </a:solidFill>
                      <a:prstDash val="solid"/>
                    </a:lnR>
                    <a:lnT w="38100">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L w="9525">
                      <a:solidFill>
                        <a:srgbClr val="BE4B48"/>
                      </a:solidFill>
                      <a:prstDash val="solid"/>
                    </a:lnL>
                    <a:lnR w="9525">
                      <a:solidFill>
                        <a:srgbClr val="BE4B48"/>
                      </a:solidFill>
                      <a:prstDash val="solid"/>
                    </a:lnR>
                    <a:lnT w="38100">
                      <a:solidFill>
                        <a:srgbClr val="000000"/>
                      </a:solidFill>
                      <a:prstDash val="solid"/>
                    </a:lnT>
                    <a:lnB w="9525">
                      <a:solidFill>
                        <a:srgbClr val="BE4B48"/>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BE4B48"/>
                      </a:solidFill>
                      <a:prstDash val="solid"/>
                    </a:lnL>
                    <a:lnR w="38100">
                      <a:solidFill>
                        <a:srgbClr val="000000"/>
                      </a:solidFill>
                      <a:prstDash val="solid"/>
                    </a:lnR>
                    <a:lnT w="38100">
                      <a:solidFill>
                        <a:srgbClr val="000000"/>
                      </a:solidFill>
                      <a:prstDash val="solid"/>
                    </a:lnT>
                  </a:tcPr>
                </a:tc>
                <a:extLst>
                  <a:ext uri="{0D108BD9-81ED-4DB2-BD59-A6C34878D82A}">
                    <a16:rowId xmlns:a16="http://schemas.microsoft.com/office/drawing/2014/main" val="10001"/>
                  </a:ext>
                </a:extLst>
              </a:tr>
              <a:tr h="2888615">
                <a:tc gridSpan="3">
                  <a:txBody>
                    <a:bodyPr/>
                    <a:lstStyle/>
                    <a:p>
                      <a:pPr marL="86995" marR="46990" algn="r">
                        <a:lnSpc>
                          <a:spcPct val="100899"/>
                        </a:lnSpc>
                        <a:spcBef>
                          <a:spcPts val="484"/>
                        </a:spcBef>
                      </a:pPr>
                      <a:r>
                        <a:rPr sz="1600" b="1" u="sng" dirty="0">
                          <a:uFill>
                            <a:solidFill>
                              <a:srgbClr val="000000"/>
                            </a:solidFill>
                          </a:uFill>
                          <a:latin typeface="メイリオ"/>
                          <a:cs typeface="メイリオ"/>
                        </a:rPr>
                        <a:t>③計画策定に向けた研修会開催 </a:t>
                      </a:r>
                      <a:r>
                        <a:rPr sz="1400" dirty="0">
                          <a:latin typeface="メイリオ"/>
                          <a:cs typeface="メイリオ"/>
                        </a:rPr>
                        <a:t>全国の中小企業・小</a:t>
                      </a:r>
                      <a:r>
                        <a:rPr sz="1400" spc="-15" dirty="0">
                          <a:latin typeface="メイリオ"/>
                          <a:cs typeface="メイリオ"/>
                        </a:rPr>
                        <a:t>規</a:t>
                      </a:r>
                      <a:r>
                        <a:rPr sz="1400" dirty="0">
                          <a:latin typeface="メイリオ"/>
                          <a:cs typeface="メイリオ"/>
                        </a:rPr>
                        <a:t>模事</a:t>
                      </a:r>
                      <a:r>
                        <a:rPr sz="1400" spc="-15" dirty="0">
                          <a:latin typeface="メイリオ"/>
                          <a:cs typeface="メイリオ"/>
                        </a:rPr>
                        <a:t>業</a:t>
                      </a:r>
                      <a:r>
                        <a:rPr sz="1400" dirty="0">
                          <a:latin typeface="メイリオ"/>
                          <a:cs typeface="メイリオ"/>
                        </a:rPr>
                        <a:t>者を 対象に、事前対策に係</a:t>
                      </a:r>
                      <a:r>
                        <a:rPr sz="1400" spc="-15" dirty="0">
                          <a:latin typeface="メイリオ"/>
                          <a:cs typeface="メイリオ"/>
                        </a:rPr>
                        <a:t>る</a:t>
                      </a:r>
                      <a:r>
                        <a:rPr sz="1400" dirty="0">
                          <a:latin typeface="メイリオ"/>
                          <a:cs typeface="メイリオ"/>
                        </a:rPr>
                        <a:t>計画</a:t>
                      </a:r>
                      <a:r>
                        <a:rPr sz="1400" spc="-15" dirty="0">
                          <a:latin typeface="メイリオ"/>
                          <a:cs typeface="メイリオ"/>
                        </a:rPr>
                        <a:t>策</a:t>
                      </a:r>
                      <a:r>
                        <a:rPr sz="1400" dirty="0">
                          <a:latin typeface="メイリオ"/>
                          <a:cs typeface="メイリオ"/>
                        </a:rPr>
                        <a:t>定に</a:t>
                      </a:r>
                    </a:p>
                    <a:p>
                      <a:pPr marL="86995">
                        <a:lnSpc>
                          <a:spcPct val="100000"/>
                        </a:lnSpc>
                      </a:pPr>
                      <a:r>
                        <a:rPr sz="1400" dirty="0">
                          <a:latin typeface="メイリオ"/>
                          <a:cs typeface="メイリオ"/>
                        </a:rPr>
                        <a:t>向けた研修会を開催。</a:t>
                      </a:r>
                    </a:p>
                    <a:p>
                      <a:pPr marL="265430">
                        <a:lnSpc>
                          <a:spcPct val="100000"/>
                        </a:lnSpc>
                        <a:spcBef>
                          <a:spcPts val="5"/>
                        </a:spcBef>
                      </a:pPr>
                      <a:r>
                        <a:rPr sz="1400" spc="855" dirty="0">
                          <a:latin typeface="メイリオ"/>
                          <a:cs typeface="メイリオ"/>
                        </a:rPr>
                        <a:t>⇒</a:t>
                      </a:r>
                      <a:r>
                        <a:rPr sz="1400" b="1" dirty="0">
                          <a:latin typeface="メイリオ"/>
                          <a:cs typeface="メイリオ"/>
                        </a:rPr>
                        <a:t>検討中</a:t>
                      </a:r>
                      <a:endParaRPr sz="1400" dirty="0">
                        <a:latin typeface="メイリオ"/>
                        <a:cs typeface="メイリオ"/>
                      </a:endParaRPr>
                    </a:p>
                    <a:p>
                      <a:pPr marL="155575">
                        <a:lnSpc>
                          <a:spcPct val="100000"/>
                        </a:lnSpc>
                        <a:spcBef>
                          <a:spcPts val="1085"/>
                        </a:spcBef>
                      </a:pPr>
                      <a:r>
                        <a:rPr sz="1600" b="1" u="sng" spc="-5" dirty="0">
                          <a:uFill>
                            <a:solidFill>
                              <a:srgbClr val="000000"/>
                            </a:solidFill>
                          </a:uFill>
                          <a:latin typeface="メイリオ"/>
                          <a:cs typeface="メイリオ"/>
                        </a:rPr>
                        <a:t>④計画の策定支援</a:t>
                      </a:r>
                      <a:endParaRPr sz="1600" dirty="0">
                        <a:latin typeface="メイリオ"/>
                        <a:cs typeface="メイリオ"/>
                      </a:endParaRPr>
                    </a:p>
                    <a:p>
                      <a:pPr marL="155575" marR="156210" indent="177800" algn="just">
                        <a:lnSpc>
                          <a:spcPct val="100000"/>
                        </a:lnSpc>
                        <a:spcBef>
                          <a:spcPts val="35"/>
                        </a:spcBef>
                      </a:pPr>
                      <a:r>
                        <a:rPr sz="1400" dirty="0">
                          <a:latin typeface="メイリオ"/>
                          <a:cs typeface="メイリオ"/>
                        </a:rPr>
                        <a:t>サプライチェーンや</a:t>
                      </a:r>
                      <a:r>
                        <a:rPr sz="1400" spc="-15" dirty="0">
                          <a:latin typeface="メイリオ"/>
                          <a:cs typeface="メイリオ"/>
                        </a:rPr>
                        <a:t>地</a:t>
                      </a:r>
                      <a:r>
                        <a:rPr sz="1400" dirty="0">
                          <a:latin typeface="メイリオ"/>
                          <a:cs typeface="メイリオ"/>
                        </a:rPr>
                        <a:t>域の</a:t>
                      </a:r>
                      <a:r>
                        <a:rPr sz="1400" spc="-15" dirty="0">
                          <a:latin typeface="メイリオ"/>
                          <a:cs typeface="メイリオ"/>
                        </a:rPr>
                        <a:t>中</a:t>
                      </a:r>
                      <a:r>
                        <a:rPr sz="1400" dirty="0">
                          <a:latin typeface="メイリオ"/>
                          <a:cs typeface="メイリオ"/>
                        </a:rPr>
                        <a:t>核 となる中小企業が単独</a:t>
                      </a:r>
                      <a:r>
                        <a:rPr sz="1400" spc="-15" dirty="0">
                          <a:latin typeface="メイリオ"/>
                          <a:cs typeface="メイリオ"/>
                        </a:rPr>
                        <a:t>又</a:t>
                      </a:r>
                      <a:r>
                        <a:rPr sz="1400" dirty="0">
                          <a:latin typeface="メイリオ"/>
                          <a:cs typeface="メイリオ"/>
                        </a:rPr>
                        <a:t>は連</a:t>
                      </a:r>
                      <a:r>
                        <a:rPr sz="1400" spc="-15" dirty="0">
                          <a:latin typeface="メイリオ"/>
                          <a:cs typeface="メイリオ"/>
                        </a:rPr>
                        <a:t>携</a:t>
                      </a:r>
                      <a:r>
                        <a:rPr sz="1400" dirty="0">
                          <a:latin typeface="メイリオ"/>
                          <a:cs typeface="メイリオ"/>
                        </a:rPr>
                        <a:t>し て取り組む事前対策に</a:t>
                      </a:r>
                      <a:r>
                        <a:rPr sz="1400" spc="-15" dirty="0">
                          <a:latin typeface="メイリオ"/>
                          <a:cs typeface="メイリオ"/>
                        </a:rPr>
                        <a:t>係</a:t>
                      </a:r>
                      <a:r>
                        <a:rPr sz="1400" dirty="0">
                          <a:latin typeface="メイリオ"/>
                          <a:cs typeface="メイリオ"/>
                        </a:rPr>
                        <a:t>る計</a:t>
                      </a:r>
                      <a:r>
                        <a:rPr sz="1400" spc="-15" dirty="0">
                          <a:latin typeface="メイリオ"/>
                          <a:cs typeface="メイリオ"/>
                        </a:rPr>
                        <a:t>画</a:t>
                      </a:r>
                      <a:r>
                        <a:rPr sz="1400" dirty="0">
                          <a:latin typeface="メイリオ"/>
                          <a:cs typeface="メイリオ"/>
                        </a:rPr>
                        <a:t>策 定をハンズオン支援。</a:t>
                      </a:r>
                      <a:r>
                        <a:rPr sz="1400" spc="-15" dirty="0">
                          <a:latin typeface="メイリオ"/>
                          <a:cs typeface="メイリオ"/>
                        </a:rPr>
                        <a:t>優</a:t>
                      </a:r>
                      <a:r>
                        <a:rPr sz="1400" dirty="0">
                          <a:latin typeface="メイリオ"/>
                          <a:cs typeface="メイリオ"/>
                        </a:rPr>
                        <a:t>良事</a:t>
                      </a:r>
                      <a:r>
                        <a:rPr sz="1400" spc="-15" dirty="0">
                          <a:latin typeface="メイリオ"/>
                          <a:cs typeface="メイリオ"/>
                        </a:rPr>
                        <a:t>例</a:t>
                      </a:r>
                      <a:r>
                        <a:rPr sz="1400" dirty="0">
                          <a:latin typeface="メイリオ"/>
                          <a:cs typeface="メイリオ"/>
                        </a:rPr>
                        <a:t>を とりまとめ、横展開を</a:t>
                      </a:r>
                      <a:r>
                        <a:rPr sz="1400" spc="-15" dirty="0">
                          <a:latin typeface="メイリオ"/>
                          <a:cs typeface="メイリオ"/>
                        </a:rPr>
                        <a:t>図</a:t>
                      </a:r>
                      <a:r>
                        <a:rPr sz="1400" dirty="0">
                          <a:latin typeface="メイリオ"/>
                          <a:cs typeface="メイリオ"/>
                        </a:rPr>
                        <a:t>る。</a:t>
                      </a:r>
                    </a:p>
                    <a:p>
                      <a:pPr marL="334010">
                        <a:lnSpc>
                          <a:spcPct val="100000"/>
                        </a:lnSpc>
                      </a:pPr>
                      <a:r>
                        <a:rPr sz="1400" spc="855" dirty="0">
                          <a:latin typeface="メイリオ"/>
                          <a:cs typeface="メイリオ"/>
                        </a:rPr>
                        <a:t>⇒</a:t>
                      </a:r>
                      <a:r>
                        <a:rPr sz="1400" b="1" dirty="0">
                          <a:latin typeface="メイリオ"/>
                          <a:cs typeface="メイリオ"/>
                        </a:rPr>
                        <a:t>検討中</a:t>
                      </a:r>
                      <a:endParaRPr sz="1400" dirty="0">
                        <a:latin typeface="メイリオ"/>
                        <a:cs typeface="メイリオ"/>
                      </a:endParaRPr>
                    </a:p>
                  </a:txBody>
                  <a:tcPr marL="0" marR="0" marT="61594" marB="0">
                    <a:lnL w="38100">
                      <a:solidFill>
                        <a:srgbClr val="000000"/>
                      </a:solidFill>
                      <a:prstDash val="solid"/>
                    </a:lnL>
                    <a:lnR w="38100">
                      <a:solidFill>
                        <a:srgbClr val="000000"/>
                      </a:solidFill>
                      <a:prstDash val="solid"/>
                    </a:lnR>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3" name="object 13"/>
          <p:cNvSpPr/>
          <p:nvPr/>
        </p:nvSpPr>
        <p:spPr>
          <a:xfrm>
            <a:off x="7008876" y="2380488"/>
            <a:ext cx="2218943" cy="463295"/>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138416" y="2776727"/>
            <a:ext cx="1959863" cy="150875"/>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7138416" y="2362200"/>
            <a:ext cx="1959863" cy="4572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056119" y="2407920"/>
            <a:ext cx="2124455" cy="368807"/>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314706" y="6166865"/>
            <a:ext cx="9230995" cy="629920"/>
          </a:xfrm>
          <a:custGeom>
            <a:avLst/>
            <a:gdLst/>
            <a:ahLst/>
            <a:cxnLst/>
            <a:rect l="l" t="t" r="r" b="b"/>
            <a:pathLst>
              <a:path w="9230995" h="629920">
                <a:moveTo>
                  <a:pt x="0" y="0"/>
                </a:moveTo>
                <a:lnTo>
                  <a:pt x="9230868" y="0"/>
                </a:lnTo>
                <a:lnTo>
                  <a:pt x="9230868" y="629412"/>
                </a:lnTo>
                <a:lnTo>
                  <a:pt x="0" y="629412"/>
                </a:lnTo>
                <a:lnTo>
                  <a:pt x="0" y="0"/>
                </a:lnTo>
                <a:close/>
              </a:path>
            </a:pathLst>
          </a:custGeom>
          <a:ln w="28956">
            <a:solidFill>
              <a:srgbClr val="000000"/>
            </a:solidFill>
          </a:ln>
        </p:spPr>
        <p:txBody>
          <a:bodyPr wrap="square" lIns="0" tIns="0" rIns="0" bIns="0" rtlCol="0"/>
          <a:lstStyle/>
          <a:p>
            <a:endParaRPr/>
          </a:p>
        </p:txBody>
      </p:sp>
      <p:sp>
        <p:nvSpPr>
          <p:cNvPr id="18" name="object 18"/>
          <p:cNvSpPr txBox="1"/>
          <p:nvPr/>
        </p:nvSpPr>
        <p:spPr>
          <a:xfrm>
            <a:off x="329184" y="6462486"/>
            <a:ext cx="9202420" cy="239395"/>
          </a:xfrm>
          <a:prstGeom prst="rect">
            <a:avLst/>
          </a:prstGeom>
        </p:spPr>
        <p:txBody>
          <a:bodyPr vert="horz" wrap="square" lIns="0" tIns="12700" rIns="0" bIns="0" rtlCol="0">
            <a:spAutoFit/>
          </a:bodyPr>
          <a:lstStyle/>
          <a:p>
            <a:pPr marL="97790">
              <a:lnSpc>
                <a:spcPct val="100000"/>
              </a:lnSpc>
              <a:spcBef>
                <a:spcPts val="100"/>
              </a:spcBef>
            </a:pPr>
            <a:r>
              <a:rPr sz="1400" dirty="0">
                <a:latin typeface="メイリオ"/>
                <a:cs typeface="メイリオ"/>
              </a:rPr>
              <a:t>社会的重要インフラ機</a:t>
            </a:r>
            <a:r>
              <a:rPr sz="1400" spc="-15" dirty="0">
                <a:latin typeface="メイリオ"/>
                <a:cs typeface="メイリオ"/>
              </a:rPr>
              <a:t>能</a:t>
            </a:r>
            <a:r>
              <a:rPr sz="1400" dirty="0">
                <a:latin typeface="メイリオ"/>
                <a:cs typeface="メイリオ"/>
              </a:rPr>
              <a:t>を担</a:t>
            </a:r>
            <a:r>
              <a:rPr sz="1400" spc="-15" dirty="0">
                <a:latin typeface="メイリオ"/>
                <a:cs typeface="メイリオ"/>
              </a:rPr>
              <a:t>う</a:t>
            </a:r>
            <a:r>
              <a:rPr sz="1400" dirty="0">
                <a:latin typeface="メイリオ"/>
                <a:cs typeface="メイリオ"/>
              </a:rPr>
              <a:t>中小</a:t>
            </a:r>
            <a:r>
              <a:rPr sz="1400" spc="-15" dirty="0">
                <a:latin typeface="メイリオ"/>
                <a:cs typeface="メイリオ"/>
              </a:rPr>
              <a:t>企</a:t>
            </a:r>
            <a:r>
              <a:rPr sz="1400" dirty="0">
                <a:latin typeface="メイリオ"/>
                <a:cs typeface="メイリオ"/>
              </a:rPr>
              <a:t>業等</a:t>
            </a:r>
            <a:r>
              <a:rPr sz="1400" spc="-15" dirty="0">
                <a:latin typeface="メイリオ"/>
                <a:cs typeface="メイリオ"/>
              </a:rPr>
              <a:t>に</a:t>
            </a:r>
            <a:r>
              <a:rPr sz="1400" dirty="0">
                <a:latin typeface="メイリオ"/>
                <a:cs typeface="メイリオ"/>
              </a:rPr>
              <a:t>おけ</a:t>
            </a:r>
            <a:r>
              <a:rPr sz="1400" spc="-15" dirty="0">
                <a:latin typeface="メイリオ"/>
                <a:cs typeface="メイリオ"/>
              </a:rPr>
              <a:t>る</a:t>
            </a:r>
            <a:r>
              <a:rPr sz="1400" dirty="0">
                <a:latin typeface="メイリオ"/>
                <a:cs typeface="メイリオ"/>
              </a:rPr>
              <a:t>自家</a:t>
            </a:r>
            <a:r>
              <a:rPr sz="1400" spc="-15" dirty="0">
                <a:latin typeface="メイリオ"/>
                <a:cs typeface="メイリオ"/>
              </a:rPr>
              <a:t>発</a:t>
            </a:r>
            <a:r>
              <a:rPr sz="1400" dirty="0">
                <a:latin typeface="メイリオ"/>
                <a:cs typeface="メイリオ"/>
              </a:rPr>
              <a:t>電設</a:t>
            </a:r>
            <a:r>
              <a:rPr sz="1400" spc="-15" dirty="0">
                <a:latin typeface="メイリオ"/>
                <a:cs typeface="メイリオ"/>
              </a:rPr>
              <a:t>備</a:t>
            </a:r>
            <a:r>
              <a:rPr sz="1400" dirty="0">
                <a:latin typeface="メイリオ"/>
                <a:cs typeface="メイリオ"/>
              </a:rPr>
              <a:t>等の</a:t>
            </a:r>
            <a:r>
              <a:rPr sz="1400" spc="-15" dirty="0">
                <a:latin typeface="メイリオ"/>
                <a:cs typeface="メイリオ"/>
              </a:rPr>
              <a:t>導</a:t>
            </a:r>
            <a:r>
              <a:rPr sz="1400" dirty="0">
                <a:latin typeface="メイリオ"/>
                <a:cs typeface="メイリオ"/>
              </a:rPr>
              <a:t>入を</a:t>
            </a:r>
            <a:r>
              <a:rPr sz="1400" spc="-15" dirty="0">
                <a:latin typeface="メイリオ"/>
                <a:cs typeface="メイリオ"/>
              </a:rPr>
              <a:t>支</a:t>
            </a:r>
            <a:r>
              <a:rPr sz="1400" dirty="0">
                <a:latin typeface="メイリオ"/>
                <a:cs typeface="メイリオ"/>
              </a:rPr>
              <a:t>援。</a:t>
            </a:r>
          </a:p>
        </p:txBody>
      </p:sp>
      <p:sp>
        <p:nvSpPr>
          <p:cNvPr id="19" name="object 19"/>
          <p:cNvSpPr txBox="1"/>
          <p:nvPr/>
        </p:nvSpPr>
        <p:spPr>
          <a:xfrm>
            <a:off x="67379" y="1828800"/>
            <a:ext cx="6523990" cy="299720"/>
          </a:xfrm>
          <a:prstGeom prst="rect">
            <a:avLst/>
          </a:prstGeom>
        </p:spPr>
        <p:txBody>
          <a:bodyPr vert="horz" wrap="square" lIns="0" tIns="12700" rIns="0" bIns="0" rtlCol="0">
            <a:spAutoFit/>
          </a:bodyPr>
          <a:lstStyle/>
          <a:p>
            <a:pPr marL="12700">
              <a:lnSpc>
                <a:spcPct val="100000"/>
              </a:lnSpc>
              <a:spcBef>
                <a:spcPts val="100"/>
              </a:spcBef>
              <a:tabLst>
                <a:tab pos="3593465" algn="l"/>
              </a:tabLst>
            </a:pPr>
            <a:r>
              <a:rPr sz="1600" b="1" dirty="0">
                <a:latin typeface="メイリオ"/>
                <a:cs typeface="メイリオ"/>
              </a:rPr>
              <a:t>（１）中小企業等強靱化対策事業</a:t>
            </a:r>
            <a:r>
              <a:rPr sz="1800" b="1" dirty="0">
                <a:latin typeface="メイリオ"/>
                <a:cs typeface="メイリオ"/>
              </a:rPr>
              <a:t>	</a:t>
            </a:r>
            <a:r>
              <a:rPr sz="1400" b="1" dirty="0">
                <a:latin typeface="メイリオ"/>
                <a:cs typeface="メイリオ"/>
              </a:rPr>
              <a:t>【予算案</a:t>
            </a:r>
            <a:r>
              <a:rPr sz="1400" b="1" spc="-5" dirty="0">
                <a:latin typeface="メイリオ"/>
                <a:cs typeface="メイリオ"/>
              </a:rPr>
              <a:t>(30</a:t>
            </a:r>
            <a:r>
              <a:rPr sz="1400" b="1" dirty="0">
                <a:latin typeface="メイリオ"/>
                <a:cs typeface="メイリオ"/>
              </a:rPr>
              <a:t>年度</a:t>
            </a:r>
            <a:r>
              <a:rPr sz="1400" b="1" spc="-5" dirty="0">
                <a:latin typeface="メイリオ"/>
                <a:cs typeface="メイリオ"/>
              </a:rPr>
              <a:t>2</a:t>
            </a:r>
            <a:r>
              <a:rPr sz="1400" b="1" dirty="0">
                <a:latin typeface="メイリオ"/>
                <a:cs typeface="メイリオ"/>
              </a:rPr>
              <a:t>次補正</a:t>
            </a:r>
            <a:r>
              <a:rPr sz="1400" b="1" spc="-5" dirty="0">
                <a:latin typeface="メイリオ"/>
                <a:cs typeface="メイリオ"/>
              </a:rPr>
              <a:t>)15</a:t>
            </a:r>
            <a:r>
              <a:rPr sz="1400" b="1" dirty="0">
                <a:latin typeface="メイリオ"/>
                <a:cs typeface="メイリオ"/>
              </a:rPr>
              <a:t>億円】</a:t>
            </a:r>
            <a:endParaRPr sz="1400" dirty="0">
              <a:latin typeface="メイリオ"/>
              <a:cs typeface="メイリオ"/>
            </a:endParaRPr>
          </a:p>
        </p:txBody>
      </p:sp>
      <p:graphicFrame>
        <p:nvGraphicFramePr>
          <p:cNvPr id="21" name="object 21"/>
          <p:cNvGraphicFramePr>
            <a:graphicFrameLocks noGrp="1"/>
          </p:cNvGraphicFramePr>
          <p:nvPr>
            <p:extLst>
              <p:ext uri="{D42A27DB-BD31-4B8C-83A1-F6EECF244321}">
                <p14:modId xmlns:p14="http://schemas.microsoft.com/office/powerpoint/2010/main" val="4244543335"/>
              </p:ext>
            </p:extLst>
          </p:nvPr>
        </p:nvGraphicFramePr>
        <p:xfrm>
          <a:off x="6579107" y="2286000"/>
          <a:ext cx="2950844" cy="3256915"/>
        </p:xfrm>
        <a:graphic>
          <a:graphicData uri="http://schemas.openxmlformats.org/drawingml/2006/table">
            <a:tbl>
              <a:tblPr firstRow="1" bandRow="1">
                <a:tableStyleId>{2D5ABB26-0587-4C30-8999-92F81FD0307C}</a:tableStyleId>
              </a:tblPr>
              <a:tblGrid>
                <a:gridCol w="462280">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364489">
                  <a:extLst>
                    <a:ext uri="{9D8B030D-6E8A-4147-A177-3AD203B41FA5}">
                      <a16:colId xmlns:a16="http://schemas.microsoft.com/office/drawing/2014/main" val="20002"/>
                    </a:ext>
                  </a:extLst>
                </a:gridCol>
              </a:tblGrid>
              <a:tr h="195580">
                <a:tc>
                  <a:txBody>
                    <a:bodyPr/>
                    <a:lstStyle/>
                    <a:p>
                      <a:pPr>
                        <a:lnSpc>
                          <a:spcPct val="100000"/>
                        </a:lnSpc>
                      </a:pPr>
                      <a:endParaRPr sz="1100">
                        <a:latin typeface="Times New Roman"/>
                        <a:cs typeface="Times New Roman"/>
                      </a:endParaRPr>
                    </a:p>
                  </a:txBody>
                  <a:tcPr marL="0" marR="0" marT="0" marB="0">
                    <a:lnR w="9525">
                      <a:solidFill>
                        <a:srgbClr val="98B954"/>
                      </a:solidFill>
                      <a:prstDash val="solid"/>
                    </a:lnR>
                    <a:lnB w="38100">
                      <a:solidFill>
                        <a:srgbClr val="000000"/>
                      </a:solidFill>
                      <a:prstDash val="solid"/>
                    </a:lnB>
                  </a:tcPr>
                </a:tc>
                <a:tc>
                  <a:txBody>
                    <a:bodyPr/>
                    <a:lstStyle/>
                    <a:p>
                      <a:pPr marL="276225">
                        <a:lnSpc>
                          <a:spcPts val="1360"/>
                        </a:lnSpc>
                        <a:spcBef>
                          <a:spcPts val="80"/>
                        </a:spcBef>
                      </a:pPr>
                      <a:r>
                        <a:rPr sz="1800" b="1" dirty="0">
                          <a:latin typeface="メイリオ"/>
                          <a:cs typeface="メイリオ"/>
                        </a:rPr>
                        <a:t>指導人材の育成</a:t>
                      </a:r>
                      <a:endParaRPr sz="1800" dirty="0">
                        <a:latin typeface="メイリオ"/>
                        <a:cs typeface="メイリオ"/>
                      </a:endParaRPr>
                    </a:p>
                  </a:txBody>
                  <a:tcPr marL="0" marR="0" marT="10160" marB="0">
                    <a:lnL w="9525">
                      <a:solidFill>
                        <a:srgbClr val="98B954"/>
                      </a:solidFill>
                      <a:prstDash val="solid"/>
                    </a:lnL>
                    <a:lnR w="9525">
                      <a:solidFill>
                        <a:srgbClr val="98B954"/>
                      </a:solidFill>
                      <a:prstDash val="solid"/>
                    </a:lnR>
                    <a:lnT w="9525">
                      <a:solidFill>
                        <a:srgbClr val="98B954"/>
                      </a:solidFill>
                      <a:prstDash val="solid"/>
                    </a:lnT>
                    <a:lnB w="381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98B954"/>
                      </a:solidFill>
                      <a:prstDash val="solid"/>
                    </a:lnL>
                    <a:lnB w="38100">
                      <a:solidFill>
                        <a:srgbClr val="000000"/>
                      </a:solidFill>
                      <a:prstDash val="solid"/>
                    </a:lnB>
                  </a:tcPr>
                </a:tc>
                <a:extLst>
                  <a:ext uri="{0D108BD9-81ED-4DB2-BD59-A6C34878D82A}">
                    <a16:rowId xmlns:a16="http://schemas.microsoft.com/office/drawing/2014/main" val="10000"/>
                  </a:ext>
                </a:extLst>
              </a:tr>
              <a:tr h="172720">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9525">
                      <a:solidFill>
                        <a:srgbClr val="98B954"/>
                      </a:solidFill>
                      <a:prstDash val="solid"/>
                    </a:lnR>
                    <a:lnT w="38100">
                      <a:solidFill>
                        <a:srgbClr val="000000"/>
                      </a:solidFill>
                      <a:prstDash val="solid"/>
                    </a:lnT>
                  </a:tcPr>
                </a:tc>
                <a:tc>
                  <a:txBody>
                    <a:bodyPr/>
                    <a:lstStyle/>
                    <a:p>
                      <a:pPr>
                        <a:lnSpc>
                          <a:spcPct val="100000"/>
                        </a:lnSpc>
                      </a:pPr>
                      <a:endParaRPr sz="1000">
                        <a:latin typeface="Times New Roman"/>
                        <a:cs typeface="Times New Roman"/>
                      </a:endParaRPr>
                    </a:p>
                  </a:txBody>
                  <a:tcPr marL="0" marR="0" marT="0" marB="0">
                    <a:lnL w="9525">
                      <a:solidFill>
                        <a:srgbClr val="98B954"/>
                      </a:solidFill>
                      <a:prstDash val="solid"/>
                    </a:lnL>
                    <a:lnR w="9525">
                      <a:solidFill>
                        <a:srgbClr val="98B954"/>
                      </a:solidFill>
                      <a:prstDash val="solid"/>
                    </a:lnR>
                    <a:lnT w="38100">
                      <a:solidFill>
                        <a:srgbClr val="000000"/>
                      </a:solidFill>
                      <a:prstDash val="solid"/>
                    </a:lnT>
                    <a:lnB w="9525">
                      <a:solidFill>
                        <a:srgbClr val="98B954"/>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98B954"/>
                      </a:solidFill>
                      <a:prstDash val="solid"/>
                    </a:lnL>
                    <a:lnR w="38100">
                      <a:solidFill>
                        <a:srgbClr val="000000"/>
                      </a:solidFill>
                      <a:prstDash val="solid"/>
                    </a:lnR>
                    <a:lnT w="38100">
                      <a:solidFill>
                        <a:srgbClr val="000000"/>
                      </a:solidFill>
                      <a:prstDash val="solid"/>
                    </a:lnT>
                  </a:tcPr>
                </a:tc>
                <a:extLst>
                  <a:ext uri="{0D108BD9-81ED-4DB2-BD59-A6C34878D82A}">
                    <a16:rowId xmlns:a16="http://schemas.microsoft.com/office/drawing/2014/main" val="10001"/>
                  </a:ext>
                </a:extLst>
              </a:tr>
              <a:tr h="2888615">
                <a:tc gridSpan="3">
                  <a:txBody>
                    <a:bodyPr/>
                    <a:lstStyle/>
                    <a:p>
                      <a:pPr marL="104775">
                        <a:lnSpc>
                          <a:spcPct val="100000"/>
                        </a:lnSpc>
                        <a:spcBef>
                          <a:spcPts val="505"/>
                        </a:spcBef>
                      </a:pPr>
                      <a:r>
                        <a:rPr sz="1600" b="1" u="sng" spc="-5" dirty="0">
                          <a:uFill>
                            <a:solidFill>
                              <a:srgbClr val="000000"/>
                            </a:solidFill>
                          </a:uFill>
                          <a:latin typeface="メイリオ"/>
                          <a:cs typeface="メイリオ"/>
                        </a:rPr>
                        <a:t>⑤地域の支援人材への研修</a:t>
                      </a:r>
                      <a:endParaRPr sz="1600" dirty="0">
                        <a:latin typeface="メイリオ"/>
                        <a:cs typeface="メイリオ"/>
                      </a:endParaRPr>
                    </a:p>
                    <a:p>
                      <a:pPr marL="104775" marR="166370" indent="177800" algn="just">
                        <a:lnSpc>
                          <a:spcPct val="100000"/>
                        </a:lnSpc>
                        <a:spcBef>
                          <a:spcPts val="30"/>
                        </a:spcBef>
                      </a:pPr>
                      <a:r>
                        <a:rPr sz="1400" dirty="0">
                          <a:latin typeface="メイリオ"/>
                          <a:cs typeface="メイリオ"/>
                        </a:rPr>
                        <a:t>商工会・商工会議所</a:t>
                      </a:r>
                      <a:r>
                        <a:rPr sz="1400" spc="-15" dirty="0">
                          <a:latin typeface="メイリオ"/>
                          <a:cs typeface="メイリオ"/>
                        </a:rPr>
                        <a:t>の</a:t>
                      </a:r>
                      <a:r>
                        <a:rPr sz="1400" dirty="0">
                          <a:latin typeface="メイリオ"/>
                          <a:cs typeface="メイリオ"/>
                        </a:rPr>
                        <a:t>経営</a:t>
                      </a:r>
                      <a:r>
                        <a:rPr sz="1400" spc="-15" dirty="0">
                          <a:latin typeface="メイリオ"/>
                          <a:cs typeface="メイリオ"/>
                        </a:rPr>
                        <a:t>指</a:t>
                      </a:r>
                      <a:r>
                        <a:rPr sz="1400" spc="-720" dirty="0">
                          <a:latin typeface="メイリオ"/>
                          <a:cs typeface="メイリオ"/>
                        </a:rPr>
                        <a:t>導 </a:t>
                      </a:r>
                      <a:r>
                        <a:rPr sz="1400" dirty="0">
                          <a:latin typeface="メイリオ"/>
                          <a:cs typeface="メイリオ"/>
                        </a:rPr>
                        <a:t>員等向けの研修会を開</a:t>
                      </a:r>
                      <a:r>
                        <a:rPr sz="1400" spc="-15" dirty="0">
                          <a:latin typeface="メイリオ"/>
                          <a:cs typeface="メイリオ"/>
                        </a:rPr>
                        <a:t>催</a:t>
                      </a:r>
                      <a:r>
                        <a:rPr sz="1400" dirty="0">
                          <a:latin typeface="メイリオ"/>
                          <a:cs typeface="メイリオ"/>
                        </a:rPr>
                        <a:t>。</a:t>
                      </a:r>
                    </a:p>
                    <a:p>
                      <a:pPr marL="282575">
                        <a:lnSpc>
                          <a:spcPct val="100000"/>
                        </a:lnSpc>
                      </a:pPr>
                      <a:r>
                        <a:rPr sz="1400" spc="280" dirty="0">
                          <a:latin typeface="メイリオ"/>
                          <a:cs typeface="メイリオ"/>
                        </a:rPr>
                        <a:t>⇒</a:t>
                      </a:r>
                      <a:r>
                        <a:rPr sz="1400" b="1" spc="280" dirty="0">
                          <a:latin typeface="メイリオ"/>
                          <a:cs typeface="メイリオ"/>
                        </a:rPr>
                        <a:t>47</a:t>
                      </a:r>
                      <a:r>
                        <a:rPr sz="1400" b="1" dirty="0">
                          <a:latin typeface="メイリオ"/>
                          <a:cs typeface="メイリオ"/>
                        </a:rPr>
                        <a:t>都道府県で実施</a:t>
                      </a:r>
                      <a:endParaRPr sz="1400" dirty="0">
                        <a:latin typeface="メイリオ"/>
                        <a:cs typeface="メイリオ"/>
                      </a:endParaRPr>
                    </a:p>
                    <a:p>
                      <a:pPr>
                        <a:lnSpc>
                          <a:spcPct val="100000"/>
                        </a:lnSpc>
                        <a:spcBef>
                          <a:spcPts val="10"/>
                        </a:spcBef>
                      </a:pPr>
                      <a:endParaRPr sz="2400" dirty="0">
                        <a:latin typeface="Times New Roman"/>
                        <a:cs typeface="Times New Roman"/>
                      </a:endParaRPr>
                    </a:p>
                    <a:p>
                      <a:pPr marL="103505">
                        <a:lnSpc>
                          <a:spcPct val="100000"/>
                        </a:lnSpc>
                      </a:pPr>
                      <a:r>
                        <a:rPr sz="1600" b="1" u="sng" spc="-5" dirty="0">
                          <a:uFill>
                            <a:solidFill>
                              <a:srgbClr val="000000"/>
                            </a:solidFill>
                          </a:uFill>
                          <a:latin typeface="メイリオ"/>
                          <a:cs typeface="メイリオ"/>
                        </a:rPr>
                        <a:t>⑥専門家の育成</a:t>
                      </a:r>
                      <a:endParaRPr sz="1600" dirty="0">
                        <a:latin typeface="メイリオ"/>
                        <a:cs typeface="メイリオ"/>
                      </a:endParaRPr>
                    </a:p>
                    <a:p>
                      <a:pPr marL="103505" marR="167640" indent="177800" algn="just">
                        <a:lnSpc>
                          <a:spcPct val="100000"/>
                        </a:lnSpc>
                        <a:spcBef>
                          <a:spcPts val="35"/>
                        </a:spcBef>
                      </a:pPr>
                      <a:r>
                        <a:rPr sz="1400" dirty="0">
                          <a:latin typeface="メイリオ"/>
                          <a:cs typeface="メイリオ"/>
                        </a:rPr>
                        <a:t>事前対策の計画策定</a:t>
                      </a:r>
                      <a:r>
                        <a:rPr sz="1400" spc="-15" dirty="0">
                          <a:latin typeface="メイリオ"/>
                          <a:cs typeface="メイリオ"/>
                        </a:rPr>
                        <a:t>の</a:t>
                      </a:r>
                      <a:r>
                        <a:rPr sz="1400" dirty="0">
                          <a:latin typeface="メイリオ"/>
                          <a:cs typeface="メイリオ"/>
                        </a:rPr>
                        <a:t>指導</a:t>
                      </a:r>
                      <a:r>
                        <a:rPr sz="1400" spc="-15" dirty="0">
                          <a:latin typeface="メイリオ"/>
                          <a:cs typeface="メイリオ"/>
                        </a:rPr>
                        <a:t>が</a:t>
                      </a:r>
                      <a:r>
                        <a:rPr sz="1400" dirty="0">
                          <a:latin typeface="メイリオ"/>
                          <a:cs typeface="メイリオ"/>
                        </a:rPr>
                        <a:t>で きる専門家（中小企業</a:t>
                      </a:r>
                      <a:r>
                        <a:rPr sz="1400" spc="-15" dirty="0">
                          <a:latin typeface="メイリオ"/>
                          <a:cs typeface="メイリオ"/>
                        </a:rPr>
                        <a:t>診</a:t>
                      </a:r>
                      <a:r>
                        <a:rPr sz="1400" dirty="0">
                          <a:latin typeface="メイリオ"/>
                          <a:cs typeface="メイリオ"/>
                        </a:rPr>
                        <a:t>断士</a:t>
                      </a:r>
                      <a:r>
                        <a:rPr sz="1400" spc="-15" dirty="0">
                          <a:latin typeface="メイリオ"/>
                          <a:cs typeface="メイリオ"/>
                        </a:rPr>
                        <a:t>等</a:t>
                      </a:r>
                      <a:r>
                        <a:rPr sz="1400" dirty="0">
                          <a:latin typeface="メイリオ"/>
                          <a:cs typeface="メイリオ"/>
                        </a:rPr>
                        <a:t>） を育成するための研修</a:t>
                      </a:r>
                      <a:r>
                        <a:rPr sz="1400" spc="-15" dirty="0">
                          <a:latin typeface="メイリオ"/>
                          <a:cs typeface="メイリオ"/>
                        </a:rPr>
                        <a:t>会</a:t>
                      </a:r>
                      <a:r>
                        <a:rPr sz="1400" dirty="0">
                          <a:latin typeface="メイリオ"/>
                          <a:cs typeface="メイリオ"/>
                        </a:rPr>
                        <a:t>を開</a:t>
                      </a:r>
                      <a:r>
                        <a:rPr sz="1400" spc="-15" dirty="0">
                          <a:latin typeface="メイリオ"/>
                          <a:cs typeface="メイリオ"/>
                        </a:rPr>
                        <a:t>催</a:t>
                      </a:r>
                      <a:r>
                        <a:rPr sz="1400" dirty="0">
                          <a:latin typeface="メイリオ"/>
                          <a:cs typeface="メイリオ"/>
                        </a:rPr>
                        <a:t>。</a:t>
                      </a:r>
                    </a:p>
                    <a:p>
                      <a:pPr marL="281940">
                        <a:lnSpc>
                          <a:spcPct val="100000"/>
                        </a:lnSpc>
                      </a:pPr>
                      <a:r>
                        <a:rPr sz="1400" spc="204" dirty="0">
                          <a:latin typeface="メイリオ"/>
                          <a:cs typeface="メイリオ"/>
                        </a:rPr>
                        <a:t>⇒</a:t>
                      </a:r>
                      <a:r>
                        <a:rPr sz="1400" b="1" spc="204" dirty="0">
                          <a:latin typeface="メイリオ"/>
                          <a:cs typeface="メイリオ"/>
                        </a:rPr>
                        <a:t>200</a:t>
                      </a:r>
                      <a:r>
                        <a:rPr sz="1400" b="1" dirty="0">
                          <a:latin typeface="メイリオ"/>
                          <a:cs typeface="メイリオ"/>
                        </a:rPr>
                        <a:t>名程度</a:t>
                      </a:r>
                      <a:endParaRPr sz="1400" dirty="0">
                        <a:latin typeface="メイリオ"/>
                        <a:cs typeface="メイリオ"/>
                      </a:endParaRPr>
                    </a:p>
                  </a:txBody>
                  <a:tcPr marL="0" marR="0" marT="64135" marB="0">
                    <a:lnL w="38100">
                      <a:solidFill>
                        <a:srgbClr val="000000"/>
                      </a:solidFill>
                      <a:prstDash val="solid"/>
                    </a:lnL>
                    <a:lnR w="38100">
                      <a:solidFill>
                        <a:srgbClr val="000000"/>
                      </a:solidFill>
                      <a:prstDash val="solid"/>
                    </a:lnR>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3" name="object 23"/>
          <p:cNvSpPr/>
          <p:nvPr/>
        </p:nvSpPr>
        <p:spPr>
          <a:xfrm>
            <a:off x="1007364" y="6172200"/>
            <a:ext cx="2874263" cy="150875"/>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1007364" y="6031991"/>
            <a:ext cx="2874263" cy="4572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668824" y="5982809"/>
            <a:ext cx="3576827" cy="368807"/>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685800" y="5943600"/>
            <a:ext cx="3576954" cy="368935"/>
          </a:xfrm>
          <a:custGeom>
            <a:avLst/>
            <a:gdLst/>
            <a:ahLst/>
            <a:cxnLst/>
            <a:rect l="l" t="t" r="r" b="b"/>
            <a:pathLst>
              <a:path w="3576954" h="368935">
                <a:moveTo>
                  <a:pt x="0" y="0"/>
                </a:moveTo>
                <a:lnTo>
                  <a:pt x="3576828" y="0"/>
                </a:lnTo>
                <a:lnTo>
                  <a:pt x="3576828" y="368808"/>
                </a:lnTo>
                <a:lnTo>
                  <a:pt x="0" y="368808"/>
                </a:lnTo>
                <a:lnTo>
                  <a:pt x="0" y="0"/>
                </a:lnTo>
                <a:close/>
              </a:path>
            </a:pathLst>
          </a:custGeom>
          <a:ln w="9144">
            <a:solidFill>
              <a:srgbClr val="BE4B48"/>
            </a:solidFill>
          </a:ln>
        </p:spPr>
        <p:txBody>
          <a:bodyPr wrap="square" lIns="0" tIns="0" rIns="0" bIns="0" rtlCol="0"/>
          <a:lstStyle/>
          <a:p>
            <a:endParaRPr/>
          </a:p>
        </p:txBody>
      </p:sp>
      <p:sp>
        <p:nvSpPr>
          <p:cNvPr id="27" name="object 27"/>
          <p:cNvSpPr txBox="1"/>
          <p:nvPr/>
        </p:nvSpPr>
        <p:spPr>
          <a:xfrm>
            <a:off x="9589120" y="6561284"/>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62</a:t>
            </a:r>
            <a:endParaRPr sz="1400" dirty="0">
              <a:latin typeface="メイリオ"/>
              <a:cs typeface="メイリオ"/>
            </a:endParaRPr>
          </a:p>
        </p:txBody>
      </p:sp>
      <p:sp>
        <p:nvSpPr>
          <p:cNvPr id="20" name="object 20"/>
          <p:cNvSpPr txBox="1"/>
          <p:nvPr/>
        </p:nvSpPr>
        <p:spPr>
          <a:xfrm>
            <a:off x="67379" y="5486400"/>
            <a:ext cx="7743190" cy="830580"/>
          </a:xfrm>
          <a:prstGeom prst="rect">
            <a:avLst/>
          </a:prstGeom>
        </p:spPr>
        <p:txBody>
          <a:bodyPr vert="horz" wrap="square" lIns="0" tIns="140335" rIns="0" bIns="0" rtlCol="0">
            <a:spAutoFit/>
          </a:bodyPr>
          <a:lstStyle/>
          <a:p>
            <a:pPr marL="12700">
              <a:lnSpc>
                <a:spcPct val="100000"/>
              </a:lnSpc>
              <a:spcBef>
                <a:spcPts val="1105"/>
              </a:spcBef>
              <a:tabLst>
                <a:tab pos="4279265" algn="l"/>
              </a:tabLst>
            </a:pPr>
            <a:r>
              <a:rPr sz="1800" b="1" dirty="0">
                <a:latin typeface="メイリオ"/>
                <a:cs typeface="メイリオ"/>
              </a:rPr>
              <a:t>（２）中小企業自家発電設備導入補助金	</a:t>
            </a:r>
            <a:r>
              <a:rPr sz="1400" b="1" dirty="0">
                <a:latin typeface="メイリオ"/>
                <a:cs typeface="メイリオ"/>
              </a:rPr>
              <a:t>【予算案</a:t>
            </a:r>
            <a:r>
              <a:rPr sz="1400" b="1" spc="-5" dirty="0">
                <a:latin typeface="メイリオ"/>
                <a:cs typeface="メイリオ"/>
              </a:rPr>
              <a:t>(30</a:t>
            </a:r>
            <a:r>
              <a:rPr sz="1400" b="1" dirty="0">
                <a:latin typeface="メイリオ"/>
                <a:cs typeface="メイリオ"/>
              </a:rPr>
              <a:t>年度</a:t>
            </a:r>
            <a:r>
              <a:rPr sz="1400" b="1" spc="-5" dirty="0">
                <a:latin typeface="メイリオ"/>
                <a:cs typeface="メイリオ"/>
              </a:rPr>
              <a:t>2</a:t>
            </a:r>
            <a:r>
              <a:rPr sz="1400" b="1" dirty="0">
                <a:latin typeface="メイリオ"/>
                <a:cs typeface="メイリオ"/>
              </a:rPr>
              <a:t>次補正</a:t>
            </a:r>
            <a:r>
              <a:rPr sz="1400" b="1" spc="-5" dirty="0">
                <a:latin typeface="メイリオ"/>
                <a:cs typeface="メイリオ"/>
              </a:rPr>
              <a:t>)58</a:t>
            </a:r>
            <a:r>
              <a:rPr sz="1400" b="1" dirty="0">
                <a:latin typeface="メイリオ"/>
                <a:cs typeface="メイリオ"/>
              </a:rPr>
              <a:t>億円</a:t>
            </a:r>
            <a:r>
              <a:rPr sz="1400" b="1" spc="-15" dirty="0">
                <a:latin typeface="メイリオ"/>
                <a:cs typeface="メイリオ"/>
              </a:rPr>
              <a:t>の</a:t>
            </a:r>
            <a:r>
              <a:rPr sz="1400" b="1" dirty="0">
                <a:latin typeface="メイリオ"/>
                <a:cs typeface="メイリオ"/>
              </a:rPr>
              <a:t>内数】</a:t>
            </a:r>
            <a:endParaRPr sz="1400" dirty="0">
              <a:latin typeface="メイリオ"/>
              <a:cs typeface="メイリオ"/>
            </a:endParaRPr>
          </a:p>
          <a:p>
            <a:pPr marL="1119505">
              <a:lnSpc>
                <a:spcPct val="100000"/>
              </a:lnSpc>
              <a:spcBef>
                <a:spcPts val="1010"/>
              </a:spcBef>
            </a:pPr>
            <a:r>
              <a:rPr sz="1800" b="1" dirty="0">
                <a:latin typeface="メイリオ"/>
                <a:cs typeface="メイリオ"/>
              </a:rPr>
              <a:t>自家発電設備の導入支援</a:t>
            </a:r>
            <a:endParaRPr sz="1800" dirty="0">
              <a:latin typeface="メイリオ"/>
              <a:cs typeface="メイリオ"/>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2217" y="4548378"/>
            <a:ext cx="5047615" cy="1922145"/>
          </a:xfrm>
          <a:custGeom>
            <a:avLst/>
            <a:gdLst/>
            <a:ahLst/>
            <a:cxnLst/>
            <a:rect l="l" t="t" r="r" b="b"/>
            <a:pathLst>
              <a:path w="5047615" h="1922145">
                <a:moveTo>
                  <a:pt x="0" y="0"/>
                </a:moveTo>
                <a:lnTo>
                  <a:pt x="5047488" y="0"/>
                </a:lnTo>
                <a:lnTo>
                  <a:pt x="5047488" y="1921764"/>
                </a:lnTo>
                <a:lnTo>
                  <a:pt x="0" y="1921764"/>
                </a:lnTo>
                <a:lnTo>
                  <a:pt x="0" y="0"/>
                </a:lnTo>
                <a:close/>
              </a:path>
            </a:pathLst>
          </a:custGeom>
          <a:ln w="38100">
            <a:solidFill>
              <a:srgbClr val="99D6EC"/>
            </a:solidFill>
          </a:ln>
        </p:spPr>
        <p:txBody>
          <a:bodyPr wrap="square" lIns="0" tIns="0" rIns="0" bIns="0" rtlCol="0"/>
          <a:lstStyle/>
          <a:p>
            <a:endParaRPr/>
          </a:p>
        </p:txBody>
      </p:sp>
      <p:sp>
        <p:nvSpPr>
          <p:cNvPr id="3" name="object 3"/>
          <p:cNvSpPr/>
          <p:nvPr/>
        </p:nvSpPr>
        <p:spPr>
          <a:xfrm>
            <a:off x="89153" y="4548378"/>
            <a:ext cx="4547870" cy="1922145"/>
          </a:xfrm>
          <a:custGeom>
            <a:avLst/>
            <a:gdLst/>
            <a:ahLst/>
            <a:cxnLst/>
            <a:rect l="l" t="t" r="r" b="b"/>
            <a:pathLst>
              <a:path w="4547870" h="1922145">
                <a:moveTo>
                  <a:pt x="0" y="0"/>
                </a:moveTo>
                <a:lnTo>
                  <a:pt x="4547616" y="0"/>
                </a:lnTo>
                <a:lnTo>
                  <a:pt x="4547616" y="1921764"/>
                </a:lnTo>
                <a:lnTo>
                  <a:pt x="0" y="1921764"/>
                </a:lnTo>
                <a:lnTo>
                  <a:pt x="0" y="0"/>
                </a:lnTo>
                <a:close/>
              </a:path>
            </a:pathLst>
          </a:custGeom>
          <a:ln w="38100">
            <a:solidFill>
              <a:srgbClr val="99D6EC"/>
            </a:solidFill>
          </a:ln>
        </p:spPr>
        <p:txBody>
          <a:bodyPr wrap="square" lIns="0" tIns="0" rIns="0" bIns="0" rtlCol="0"/>
          <a:lstStyle/>
          <a:p>
            <a:endParaRPr/>
          </a:p>
        </p:txBody>
      </p:sp>
      <p:sp>
        <p:nvSpPr>
          <p:cNvPr id="4" name="object 4"/>
          <p:cNvSpPr/>
          <p:nvPr/>
        </p:nvSpPr>
        <p:spPr>
          <a:xfrm>
            <a:off x="90677" y="2710433"/>
            <a:ext cx="9749155" cy="1435735"/>
          </a:xfrm>
          <a:custGeom>
            <a:avLst/>
            <a:gdLst/>
            <a:ahLst/>
            <a:cxnLst/>
            <a:rect l="l" t="t" r="r" b="b"/>
            <a:pathLst>
              <a:path w="9749155" h="1435735">
                <a:moveTo>
                  <a:pt x="0" y="0"/>
                </a:moveTo>
                <a:lnTo>
                  <a:pt x="9749028" y="0"/>
                </a:lnTo>
                <a:lnTo>
                  <a:pt x="9749028" y="1435608"/>
                </a:lnTo>
                <a:lnTo>
                  <a:pt x="0" y="1435608"/>
                </a:lnTo>
                <a:lnTo>
                  <a:pt x="0" y="0"/>
                </a:lnTo>
                <a:close/>
              </a:path>
            </a:pathLst>
          </a:custGeom>
          <a:ln w="38100">
            <a:solidFill>
              <a:srgbClr val="99D6EC"/>
            </a:solidFill>
          </a:ln>
        </p:spPr>
        <p:txBody>
          <a:bodyPr wrap="square" lIns="0" tIns="0" rIns="0" bIns="0" rtlCol="0"/>
          <a:lstStyle/>
          <a:p>
            <a:endParaRPr/>
          </a:p>
        </p:txBody>
      </p:sp>
      <p:sp>
        <p:nvSpPr>
          <p:cNvPr id="5" name="object 5"/>
          <p:cNvSpPr/>
          <p:nvPr/>
        </p:nvSpPr>
        <p:spPr>
          <a:xfrm>
            <a:off x="4233671" y="2982467"/>
            <a:ext cx="5529580" cy="1094740"/>
          </a:xfrm>
          <a:custGeom>
            <a:avLst/>
            <a:gdLst/>
            <a:ahLst/>
            <a:cxnLst/>
            <a:rect l="l" t="t" r="r" b="b"/>
            <a:pathLst>
              <a:path w="5529580" h="1094739">
                <a:moveTo>
                  <a:pt x="0" y="0"/>
                </a:moveTo>
                <a:lnTo>
                  <a:pt x="5529072" y="0"/>
                </a:lnTo>
                <a:lnTo>
                  <a:pt x="5529072" y="1094232"/>
                </a:lnTo>
                <a:lnTo>
                  <a:pt x="0" y="1094232"/>
                </a:lnTo>
                <a:lnTo>
                  <a:pt x="0" y="0"/>
                </a:lnTo>
                <a:close/>
              </a:path>
            </a:pathLst>
          </a:custGeom>
          <a:solidFill>
            <a:srgbClr val="DEDEDE"/>
          </a:solidFill>
        </p:spPr>
        <p:txBody>
          <a:bodyPr wrap="square" lIns="0" tIns="0" rIns="0" bIns="0" rtlCol="0"/>
          <a:lstStyle/>
          <a:p>
            <a:endParaRPr/>
          </a:p>
        </p:txBody>
      </p:sp>
      <p:sp>
        <p:nvSpPr>
          <p:cNvPr id="6" name="object 6"/>
          <p:cNvSpPr/>
          <p:nvPr/>
        </p:nvSpPr>
        <p:spPr>
          <a:xfrm>
            <a:off x="4233671" y="2982467"/>
            <a:ext cx="5529580" cy="1094740"/>
          </a:xfrm>
          <a:custGeom>
            <a:avLst/>
            <a:gdLst/>
            <a:ahLst/>
            <a:cxnLst/>
            <a:rect l="l" t="t" r="r" b="b"/>
            <a:pathLst>
              <a:path w="5529580" h="1094739">
                <a:moveTo>
                  <a:pt x="0" y="0"/>
                </a:moveTo>
                <a:lnTo>
                  <a:pt x="5529072" y="0"/>
                </a:lnTo>
                <a:lnTo>
                  <a:pt x="5529072" y="1094232"/>
                </a:lnTo>
                <a:lnTo>
                  <a:pt x="0" y="1094232"/>
                </a:lnTo>
                <a:lnTo>
                  <a:pt x="0" y="0"/>
                </a:lnTo>
                <a:close/>
              </a:path>
            </a:pathLst>
          </a:custGeom>
          <a:ln w="9143">
            <a:solidFill>
              <a:srgbClr val="B3B3B3"/>
            </a:solidFill>
          </a:ln>
        </p:spPr>
        <p:txBody>
          <a:bodyPr wrap="square" lIns="0" tIns="0" rIns="0" bIns="0" rtlCol="0"/>
          <a:lstStyle/>
          <a:p>
            <a:endParaRPr/>
          </a:p>
        </p:txBody>
      </p:sp>
      <p:sp>
        <p:nvSpPr>
          <p:cNvPr id="7" name="object 7"/>
          <p:cNvSpPr/>
          <p:nvPr/>
        </p:nvSpPr>
        <p:spPr>
          <a:xfrm>
            <a:off x="4245864" y="1316736"/>
            <a:ext cx="5516880" cy="946785"/>
          </a:xfrm>
          <a:custGeom>
            <a:avLst/>
            <a:gdLst/>
            <a:ahLst/>
            <a:cxnLst/>
            <a:rect l="l" t="t" r="r" b="b"/>
            <a:pathLst>
              <a:path w="5516880" h="946785">
                <a:moveTo>
                  <a:pt x="0" y="0"/>
                </a:moveTo>
                <a:lnTo>
                  <a:pt x="5516880" y="0"/>
                </a:lnTo>
                <a:lnTo>
                  <a:pt x="5516880" y="946403"/>
                </a:lnTo>
                <a:lnTo>
                  <a:pt x="0" y="946403"/>
                </a:lnTo>
                <a:lnTo>
                  <a:pt x="0" y="0"/>
                </a:lnTo>
                <a:close/>
              </a:path>
            </a:pathLst>
          </a:custGeom>
          <a:solidFill>
            <a:srgbClr val="DEDEDE"/>
          </a:solidFill>
        </p:spPr>
        <p:txBody>
          <a:bodyPr wrap="square" lIns="0" tIns="0" rIns="0" bIns="0" rtlCol="0"/>
          <a:lstStyle/>
          <a:p>
            <a:endParaRPr/>
          </a:p>
        </p:txBody>
      </p:sp>
      <p:sp>
        <p:nvSpPr>
          <p:cNvPr id="8" name="object 8"/>
          <p:cNvSpPr/>
          <p:nvPr/>
        </p:nvSpPr>
        <p:spPr>
          <a:xfrm>
            <a:off x="4245864" y="1316736"/>
            <a:ext cx="5516880" cy="946785"/>
          </a:xfrm>
          <a:custGeom>
            <a:avLst/>
            <a:gdLst/>
            <a:ahLst/>
            <a:cxnLst/>
            <a:rect l="l" t="t" r="r" b="b"/>
            <a:pathLst>
              <a:path w="5516880" h="946785">
                <a:moveTo>
                  <a:pt x="0" y="0"/>
                </a:moveTo>
                <a:lnTo>
                  <a:pt x="5516880" y="0"/>
                </a:lnTo>
                <a:lnTo>
                  <a:pt x="5516880" y="946403"/>
                </a:lnTo>
                <a:lnTo>
                  <a:pt x="0" y="946403"/>
                </a:lnTo>
                <a:lnTo>
                  <a:pt x="0" y="0"/>
                </a:lnTo>
                <a:close/>
              </a:path>
            </a:pathLst>
          </a:custGeom>
          <a:ln w="9144">
            <a:solidFill>
              <a:srgbClr val="B3B3B3"/>
            </a:solidFill>
          </a:ln>
        </p:spPr>
        <p:txBody>
          <a:bodyPr wrap="square" lIns="0" tIns="0" rIns="0" bIns="0" rtlCol="0"/>
          <a:lstStyle/>
          <a:p>
            <a:endParaRPr/>
          </a:p>
        </p:txBody>
      </p:sp>
      <p:sp>
        <p:nvSpPr>
          <p:cNvPr id="9" name="object 9"/>
          <p:cNvSpPr/>
          <p:nvPr/>
        </p:nvSpPr>
        <p:spPr>
          <a:xfrm>
            <a:off x="90677" y="1094994"/>
            <a:ext cx="9749155" cy="1274445"/>
          </a:xfrm>
          <a:custGeom>
            <a:avLst/>
            <a:gdLst/>
            <a:ahLst/>
            <a:cxnLst/>
            <a:rect l="l" t="t" r="r" b="b"/>
            <a:pathLst>
              <a:path w="9749155" h="1274445">
                <a:moveTo>
                  <a:pt x="0" y="0"/>
                </a:moveTo>
                <a:lnTo>
                  <a:pt x="9749028" y="0"/>
                </a:lnTo>
                <a:lnTo>
                  <a:pt x="9749028" y="1274064"/>
                </a:lnTo>
                <a:lnTo>
                  <a:pt x="0" y="1274064"/>
                </a:lnTo>
                <a:lnTo>
                  <a:pt x="0" y="0"/>
                </a:lnTo>
                <a:close/>
              </a:path>
            </a:pathLst>
          </a:custGeom>
          <a:ln w="38100">
            <a:solidFill>
              <a:srgbClr val="99D6EC"/>
            </a:solidFill>
          </a:ln>
        </p:spPr>
        <p:txBody>
          <a:bodyPr wrap="square" lIns="0" tIns="0" rIns="0" bIns="0" rtlCol="0"/>
          <a:lstStyle/>
          <a:p>
            <a:endParaRPr/>
          </a:p>
        </p:txBody>
      </p:sp>
      <p:sp>
        <p:nvSpPr>
          <p:cNvPr id="10" name="object 10"/>
          <p:cNvSpPr/>
          <p:nvPr/>
        </p:nvSpPr>
        <p:spPr>
          <a:xfrm>
            <a:off x="324611" y="762000"/>
            <a:ext cx="9236710" cy="338455"/>
          </a:xfrm>
          <a:custGeom>
            <a:avLst/>
            <a:gdLst/>
            <a:ahLst/>
            <a:cxnLst/>
            <a:rect l="l" t="t" r="r" b="b"/>
            <a:pathLst>
              <a:path w="9236710" h="338455">
                <a:moveTo>
                  <a:pt x="0" y="0"/>
                </a:moveTo>
                <a:lnTo>
                  <a:pt x="9236710" y="0"/>
                </a:lnTo>
                <a:lnTo>
                  <a:pt x="9236710" y="338200"/>
                </a:lnTo>
                <a:lnTo>
                  <a:pt x="0" y="338200"/>
                </a:lnTo>
                <a:lnTo>
                  <a:pt x="0" y="0"/>
                </a:lnTo>
                <a:close/>
              </a:path>
            </a:pathLst>
          </a:custGeom>
          <a:solidFill>
            <a:srgbClr val="99D6EC"/>
          </a:solidFill>
        </p:spPr>
        <p:txBody>
          <a:bodyPr wrap="square" lIns="0" tIns="0" rIns="0" bIns="0" rtlCol="0"/>
          <a:lstStyle/>
          <a:p>
            <a:endParaRPr/>
          </a:p>
        </p:txBody>
      </p:sp>
      <p:sp>
        <p:nvSpPr>
          <p:cNvPr id="11" name="object 11"/>
          <p:cNvSpPr txBox="1"/>
          <p:nvPr/>
        </p:nvSpPr>
        <p:spPr>
          <a:xfrm>
            <a:off x="9572625" y="6573117"/>
            <a:ext cx="248285" cy="228268"/>
          </a:xfrm>
          <a:prstGeom prst="rect">
            <a:avLst/>
          </a:prstGeom>
        </p:spPr>
        <p:txBody>
          <a:bodyPr vert="horz" wrap="square" lIns="0" tIns="12700" rIns="0" bIns="0" rtlCol="0">
            <a:spAutoFit/>
          </a:bodyPr>
          <a:lstStyle/>
          <a:p>
            <a:pPr marL="12700">
              <a:lnSpc>
                <a:spcPct val="100000"/>
              </a:lnSpc>
              <a:spcBef>
                <a:spcPts val="100"/>
              </a:spcBef>
            </a:pPr>
            <a:r>
              <a:rPr lang="en-US" sz="1400" dirty="0" smtClean="0">
                <a:latin typeface="メイリオ"/>
                <a:cs typeface="メイリオ"/>
              </a:rPr>
              <a:t>63</a:t>
            </a:r>
            <a:endParaRPr sz="1400" dirty="0">
              <a:latin typeface="メイリオ"/>
              <a:cs typeface="メイリオ"/>
            </a:endParaRPr>
          </a:p>
        </p:txBody>
      </p:sp>
      <p:sp>
        <p:nvSpPr>
          <p:cNvPr id="12" name="object 12"/>
          <p:cNvSpPr txBox="1">
            <a:spLocks noGrp="1"/>
          </p:cNvSpPr>
          <p:nvPr>
            <p:ph type="title"/>
          </p:nvPr>
        </p:nvSpPr>
        <p:spPr>
          <a:xfrm>
            <a:off x="324611" y="133628"/>
            <a:ext cx="5511800" cy="320601"/>
          </a:xfrm>
          <a:prstGeom prst="rect">
            <a:avLst/>
          </a:prstGeom>
        </p:spPr>
        <p:txBody>
          <a:bodyPr vert="horz" wrap="square" lIns="0" tIns="12700" rIns="0" bIns="0" rtlCol="0">
            <a:spAutoFit/>
          </a:bodyPr>
          <a:lstStyle/>
          <a:p>
            <a:pPr marL="12700">
              <a:lnSpc>
                <a:spcPct val="100000"/>
              </a:lnSpc>
              <a:spcBef>
                <a:spcPts val="100"/>
              </a:spcBef>
            </a:pPr>
            <a:r>
              <a:rPr sz="2000" dirty="0"/>
              <a:t>（参考）中小企業予算・税制のポイント</a:t>
            </a:r>
          </a:p>
        </p:txBody>
      </p:sp>
      <p:sp>
        <p:nvSpPr>
          <p:cNvPr id="13" name="object 13"/>
          <p:cNvSpPr/>
          <p:nvPr/>
        </p:nvSpPr>
        <p:spPr>
          <a:xfrm>
            <a:off x="469391" y="762000"/>
            <a:ext cx="9092565" cy="259079"/>
          </a:xfrm>
          <a:custGeom>
            <a:avLst/>
            <a:gdLst/>
            <a:ahLst/>
            <a:cxnLst/>
            <a:rect l="l" t="t" r="r" b="b"/>
            <a:pathLst>
              <a:path w="9092565" h="259080">
                <a:moveTo>
                  <a:pt x="0" y="0"/>
                </a:moveTo>
                <a:lnTo>
                  <a:pt x="9092184" y="0"/>
                </a:lnTo>
                <a:lnTo>
                  <a:pt x="9092184" y="259079"/>
                </a:lnTo>
                <a:lnTo>
                  <a:pt x="0" y="259079"/>
                </a:lnTo>
                <a:lnTo>
                  <a:pt x="0" y="0"/>
                </a:lnTo>
                <a:close/>
              </a:path>
            </a:pathLst>
          </a:custGeom>
          <a:solidFill>
            <a:srgbClr val="99D6EC"/>
          </a:solidFill>
        </p:spPr>
        <p:txBody>
          <a:bodyPr wrap="square" lIns="0" tIns="0" rIns="0" bIns="0" rtlCol="0"/>
          <a:lstStyle/>
          <a:p>
            <a:endParaRPr/>
          </a:p>
        </p:txBody>
      </p:sp>
      <p:sp>
        <p:nvSpPr>
          <p:cNvPr id="14" name="object 14"/>
          <p:cNvSpPr txBox="1"/>
          <p:nvPr/>
        </p:nvSpPr>
        <p:spPr>
          <a:xfrm>
            <a:off x="469775" y="283524"/>
            <a:ext cx="9567545" cy="763671"/>
          </a:xfrm>
          <a:prstGeom prst="rect">
            <a:avLst/>
          </a:prstGeom>
        </p:spPr>
        <p:txBody>
          <a:bodyPr vert="horz" wrap="square" lIns="0" tIns="131445" rIns="0" bIns="0" rtlCol="0">
            <a:spAutoFit/>
          </a:bodyPr>
          <a:lstStyle/>
          <a:p>
            <a:pPr marL="3061970">
              <a:lnSpc>
                <a:spcPct val="100000"/>
              </a:lnSpc>
              <a:spcBef>
                <a:spcPts val="1035"/>
              </a:spcBef>
              <a:tabLst>
                <a:tab pos="6386195" algn="l"/>
              </a:tabLst>
            </a:pPr>
            <a:r>
              <a:rPr sz="2000" b="1" spc="-10" dirty="0">
                <a:latin typeface="メイリオ"/>
                <a:cs typeface="メイリオ"/>
              </a:rPr>
              <a:t>(31</a:t>
            </a:r>
            <a:r>
              <a:rPr sz="2000" b="1" dirty="0">
                <a:latin typeface="メイリオ"/>
                <a:cs typeface="メイリオ"/>
              </a:rPr>
              <a:t>当初：</a:t>
            </a:r>
            <a:r>
              <a:rPr sz="2000" b="1" spc="-5" dirty="0">
                <a:latin typeface="メイリオ"/>
                <a:cs typeface="メイリオ"/>
              </a:rPr>
              <a:t>1,117</a:t>
            </a:r>
            <a:r>
              <a:rPr sz="2000" b="1" dirty="0">
                <a:latin typeface="メイリオ"/>
                <a:cs typeface="メイリオ"/>
              </a:rPr>
              <a:t>億円	</a:t>
            </a:r>
            <a:r>
              <a:rPr sz="2000" b="1" spc="-5" dirty="0">
                <a:latin typeface="メイリオ"/>
                <a:cs typeface="メイリオ"/>
              </a:rPr>
              <a:t>30</a:t>
            </a:r>
            <a:r>
              <a:rPr sz="2000" b="1" dirty="0">
                <a:latin typeface="メイリオ"/>
                <a:cs typeface="メイリオ"/>
              </a:rPr>
              <a:t>補正：</a:t>
            </a:r>
            <a:r>
              <a:rPr sz="2000" b="1" spc="-5" dirty="0">
                <a:latin typeface="メイリオ"/>
                <a:cs typeface="メイリオ"/>
              </a:rPr>
              <a:t>2,63</a:t>
            </a:r>
            <a:r>
              <a:rPr sz="2000" b="1" spc="-10" dirty="0">
                <a:latin typeface="メイリオ"/>
                <a:cs typeface="メイリオ"/>
              </a:rPr>
              <a:t>4</a:t>
            </a:r>
            <a:r>
              <a:rPr sz="2000" b="1" dirty="0">
                <a:latin typeface="メイリオ"/>
                <a:cs typeface="メイリオ"/>
              </a:rPr>
              <a:t>億円）</a:t>
            </a:r>
            <a:endParaRPr sz="2000" dirty="0">
              <a:latin typeface="メイリオ"/>
              <a:cs typeface="メイリオ"/>
            </a:endParaRPr>
          </a:p>
          <a:p>
            <a:pPr>
              <a:lnSpc>
                <a:spcPct val="100000"/>
              </a:lnSpc>
              <a:spcBef>
                <a:spcPts val="615"/>
              </a:spcBef>
              <a:tabLst>
                <a:tab pos="4688840" algn="l"/>
              </a:tabLst>
            </a:pPr>
            <a:r>
              <a:rPr sz="1600" b="1" spc="-5" dirty="0">
                <a:latin typeface="メイリオ"/>
                <a:cs typeface="メイリオ"/>
              </a:rPr>
              <a:t>①事業承継･再編</a:t>
            </a:r>
            <a:r>
              <a:rPr sz="1600" b="1" spc="-20" dirty="0">
                <a:latin typeface="メイリオ"/>
                <a:cs typeface="メイリオ"/>
              </a:rPr>
              <a:t>・</a:t>
            </a:r>
            <a:r>
              <a:rPr sz="1600" b="1" spc="-5" dirty="0">
                <a:latin typeface="メイリオ"/>
                <a:cs typeface="メイリオ"/>
              </a:rPr>
              <a:t>統合等</a:t>
            </a:r>
            <a:r>
              <a:rPr sz="1600" b="1" spc="-20" dirty="0">
                <a:latin typeface="メイリオ"/>
                <a:cs typeface="メイリオ"/>
              </a:rPr>
              <a:t>によ</a:t>
            </a:r>
            <a:r>
              <a:rPr sz="1600" b="1" spc="-5" dirty="0">
                <a:latin typeface="メイリオ"/>
                <a:cs typeface="メイリオ"/>
              </a:rPr>
              <a:t>る新陳代謝の促進	【30補正</a:t>
            </a:r>
            <a:r>
              <a:rPr sz="1600" b="1" spc="-15" dirty="0">
                <a:latin typeface="メイリオ"/>
                <a:cs typeface="メイリオ"/>
              </a:rPr>
              <a:t> </a:t>
            </a:r>
            <a:r>
              <a:rPr sz="1600" b="1" spc="-5" dirty="0">
                <a:latin typeface="メイリオ"/>
                <a:cs typeface="メイリオ"/>
              </a:rPr>
              <a:t>50億円／31当初</a:t>
            </a:r>
            <a:r>
              <a:rPr sz="1600" b="1" spc="15" dirty="0">
                <a:latin typeface="メイリオ"/>
                <a:cs typeface="メイリオ"/>
              </a:rPr>
              <a:t> </a:t>
            </a:r>
            <a:r>
              <a:rPr sz="1600" b="1" spc="-5" dirty="0">
                <a:latin typeface="メイリオ"/>
                <a:cs typeface="メイリオ"/>
              </a:rPr>
              <a:t>74億円</a:t>
            </a:r>
            <a:r>
              <a:rPr sz="1600" b="1" spc="-10" dirty="0">
                <a:latin typeface="メイリオ"/>
                <a:cs typeface="メイリオ"/>
              </a:rPr>
              <a:t>(69</a:t>
            </a:r>
            <a:r>
              <a:rPr sz="1600" b="1" spc="-5" dirty="0">
                <a:latin typeface="メイリオ"/>
                <a:cs typeface="メイリオ"/>
              </a:rPr>
              <a:t>億円</a:t>
            </a:r>
            <a:r>
              <a:rPr sz="1600" b="1" spc="-15" dirty="0">
                <a:latin typeface="メイリオ"/>
                <a:cs typeface="メイリオ"/>
              </a:rPr>
              <a:t>)</a:t>
            </a:r>
            <a:r>
              <a:rPr sz="1600" b="1" spc="-5" dirty="0">
                <a:latin typeface="メイリオ"/>
                <a:cs typeface="メイリオ"/>
              </a:rPr>
              <a:t>】</a:t>
            </a:r>
            <a:endParaRPr sz="1600" dirty="0">
              <a:latin typeface="メイリオ"/>
              <a:cs typeface="メイリオ"/>
            </a:endParaRPr>
          </a:p>
        </p:txBody>
      </p:sp>
      <p:sp>
        <p:nvSpPr>
          <p:cNvPr id="15" name="object 15"/>
          <p:cNvSpPr txBox="1"/>
          <p:nvPr/>
        </p:nvSpPr>
        <p:spPr>
          <a:xfrm>
            <a:off x="4582442" y="1361519"/>
            <a:ext cx="2326640" cy="239395"/>
          </a:xfrm>
          <a:prstGeom prst="rect">
            <a:avLst/>
          </a:prstGeom>
        </p:spPr>
        <p:txBody>
          <a:bodyPr vert="horz" wrap="square" lIns="0" tIns="13335" rIns="0" bIns="0" rtlCol="0">
            <a:spAutoFit/>
          </a:bodyPr>
          <a:lstStyle/>
          <a:p>
            <a:pPr>
              <a:lnSpc>
                <a:spcPct val="100000"/>
              </a:lnSpc>
              <a:spcBef>
                <a:spcPts val="105"/>
              </a:spcBef>
            </a:pPr>
            <a:r>
              <a:rPr sz="1400" b="1" dirty="0">
                <a:latin typeface="メイリオ"/>
                <a:cs typeface="メイリオ"/>
              </a:rPr>
              <a:t>個人版事業承継税制</a:t>
            </a:r>
            <a:r>
              <a:rPr sz="1400" b="1" spc="-15" dirty="0">
                <a:latin typeface="メイリオ"/>
                <a:cs typeface="メイリオ"/>
              </a:rPr>
              <a:t>【</a:t>
            </a:r>
            <a:r>
              <a:rPr sz="1400" b="1" dirty="0">
                <a:latin typeface="メイリオ"/>
                <a:cs typeface="メイリオ"/>
              </a:rPr>
              <a:t>創</a:t>
            </a:r>
            <a:r>
              <a:rPr sz="1400" b="1" spc="-25" dirty="0">
                <a:latin typeface="メイリオ"/>
                <a:cs typeface="メイリオ"/>
              </a:rPr>
              <a:t>設</a:t>
            </a:r>
            <a:r>
              <a:rPr sz="1400" b="1" dirty="0">
                <a:latin typeface="メイリオ"/>
                <a:cs typeface="メイリオ"/>
              </a:rPr>
              <a:t>】</a:t>
            </a:r>
            <a:endParaRPr sz="1400">
              <a:latin typeface="メイリオ"/>
              <a:cs typeface="メイリオ"/>
            </a:endParaRPr>
          </a:p>
        </p:txBody>
      </p:sp>
      <p:sp>
        <p:nvSpPr>
          <p:cNvPr id="16" name="object 16"/>
          <p:cNvSpPr/>
          <p:nvPr/>
        </p:nvSpPr>
        <p:spPr>
          <a:xfrm>
            <a:off x="344424" y="2564892"/>
            <a:ext cx="9144000" cy="302260"/>
          </a:xfrm>
          <a:custGeom>
            <a:avLst/>
            <a:gdLst/>
            <a:ahLst/>
            <a:cxnLst/>
            <a:rect l="l" t="t" r="r" b="b"/>
            <a:pathLst>
              <a:path w="9144000" h="302260">
                <a:moveTo>
                  <a:pt x="0" y="0"/>
                </a:moveTo>
                <a:lnTo>
                  <a:pt x="9144000" y="0"/>
                </a:lnTo>
                <a:lnTo>
                  <a:pt x="9144000" y="301751"/>
                </a:lnTo>
                <a:lnTo>
                  <a:pt x="0" y="301751"/>
                </a:lnTo>
                <a:lnTo>
                  <a:pt x="0" y="0"/>
                </a:lnTo>
                <a:close/>
              </a:path>
            </a:pathLst>
          </a:custGeom>
          <a:solidFill>
            <a:srgbClr val="99D6EC"/>
          </a:solidFill>
        </p:spPr>
        <p:txBody>
          <a:bodyPr wrap="square" lIns="0" tIns="0" rIns="0" bIns="0" rtlCol="0"/>
          <a:lstStyle/>
          <a:p>
            <a:endParaRPr/>
          </a:p>
        </p:txBody>
      </p:sp>
      <p:sp>
        <p:nvSpPr>
          <p:cNvPr id="17" name="object 17"/>
          <p:cNvSpPr txBox="1"/>
          <p:nvPr/>
        </p:nvSpPr>
        <p:spPr>
          <a:xfrm>
            <a:off x="435927" y="2578746"/>
            <a:ext cx="2646680" cy="269240"/>
          </a:xfrm>
          <a:prstGeom prst="rect">
            <a:avLst/>
          </a:prstGeom>
        </p:spPr>
        <p:txBody>
          <a:bodyPr vert="horz" wrap="square" lIns="0" tIns="12065" rIns="0" bIns="0" rtlCol="0">
            <a:spAutoFit/>
          </a:bodyPr>
          <a:lstStyle/>
          <a:p>
            <a:pPr>
              <a:lnSpc>
                <a:spcPct val="100000"/>
              </a:lnSpc>
              <a:spcBef>
                <a:spcPts val="95"/>
              </a:spcBef>
            </a:pPr>
            <a:r>
              <a:rPr sz="1600" b="1" spc="-5" dirty="0">
                <a:latin typeface="メイリオ"/>
                <a:cs typeface="メイリオ"/>
              </a:rPr>
              <a:t>②生産性向上</a:t>
            </a:r>
            <a:r>
              <a:rPr sz="1600" b="1" spc="-20" dirty="0">
                <a:latin typeface="メイリオ"/>
                <a:cs typeface="メイリオ"/>
              </a:rPr>
              <a:t>・</a:t>
            </a:r>
            <a:r>
              <a:rPr sz="1600" b="1" spc="-5" dirty="0">
                <a:latin typeface="メイリオ"/>
                <a:cs typeface="メイリオ"/>
              </a:rPr>
              <a:t>人手不足対策</a:t>
            </a:r>
            <a:endParaRPr sz="1600">
              <a:latin typeface="メイリオ"/>
              <a:cs typeface="メイリオ"/>
            </a:endParaRPr>
          </a:p>
        </p:txBody>
      </p:sp>
      <p:sp>
        <p:nvSpPr>
          <p:cNvPr id="18" name="object 18"/>
          <p:cNvSpPr txBox="1"/>
          <p:nvPr/>
        </p:nvSpPr>
        <p:spPr>
          <a:xfrm>
            <a:off x="4486524" y="2578746"/>
            <a:ext cx="4978400" cy="269240"/>
          </a:xfrm>
          <a:prstGeom prst="rect">
            <a:avLst/>
          </a:prstGeom>
        </p:spPr>
        <p:txBody>
          <a:bodyPr vert="horz" wrap="square" lIns="0" tIns="12065" rIns="0" bIns="0" rtlCol="0">
            <a:spAutoFit/>
          </a:bodyPr>
          <a:lstStyle/>
          <a:p>
            <a:pPr>
              <a:lnSpc>
                <a:spcPct val="100000"/>
              </a:lnSpc>
              <a:spcBef>
                <a:spcPts val="95"/>
              </a:spcBef>
            </a:pPr>
            <a:r>
              <a:rPr sz="1600" b="1" spc="-5" dirty="0">
                <a:latin typeface="メイリオ"/>
                <a:cs typeface="メイリオ"/>
              </a:rPr>
              <a:t>【30補正</a:t>
            </a:r>
            <a:r>
              <a:rPr sz="1600" b="1" spc="-15" dirty="0">
                <a:latin typeface="メイリオ"/>
                <a:cs typeface="メイリオ"/>
              </a:rPr>
              <a:t> </a:t>
            </a:r>
            <a:r>
              <a:rPr sz="1600" b="1" spc="-5" dirty="0">
                <a:latin typeface="メイリオ"/>
                <a:cs typeface="メイリオ"/>
              </a:rPr>
              <a:t>1,205億円／31当初</a:t>
            </a:r>
            <a:r>
              <a:rPr sz="1600" b="1" spc="25" dirty="0">
                <a:latin typeface="メイリオ"/>
                <a:cs typeface="メイリオ"/>
              </a:rPr>
              <a:t> </a:t>
            </a:r>
            <a:r>
              <a:rPr sz="1600" b="1" spc="-5" dirty="0">
                <a:latin typeface="メイリオ"/>
                <a:cs typeface="メイリオ"/>
              </a:rPr>
              <a:t>369億円</a:t>
            </a:r>
            <a:r>
              <a:rPr sz="1600" b="1" spc="-10" dirty="0">
                <a:latin typeface="メイリオ"/>
                <a:cs typeface="メイリオ"/>
              </a:rPr>
              <a:t>(319</a:t>
            </a:r>
            <a:r>
              <a:rPr sz="1600" b="1" spc="-5" dirty="0">
                <a:latin typeface="メイリオ"/>
                <a:cs typeface="メイリオ"/>
              </a:rPr>
              <a:t>億</a:t>
            </a:r>
            <a:r>
              <a:rPr sz="1600" b="1" spc="-20" dirty="0">
                <a:latin typeface="メイリオ"/>
                <a:cs typeface="メイリオ"/>
              </a:rPr>
              <a:t>円</a:t>
            </a:r>
            <a:r>
              <a:rPr sz="1600" b="1" spc="-15" dirty="0">
                <a:latin typeface="メイリオ"/>
                <a:cs typeface="メイリオ"/>
              </a:rPr>
              <a:t>)</a:t>
            </a:r>
            <a:r>
              <a:rPr sz="1600" b="1" spc="-5" dirty="0">
                <a:latin typeface="メイリオ"/>
                <a:cs typeface="メイリオ"/>
              </a:rPr>
              <a:t>】</a:t>
            </a:r>
            <a:endParaRPr sz="1600">
              <a:latin typeface="メイリオ"/>
              <a:cs typeface="メイリオ"/>
            </a:endParaRPr>
          </a:p>
        </p:txBody>
      </p:sp>
      <p:sp>
        <p:nvSpPr>
          <p:cNvPr id="19" name="object 19"/>
          <p:cNvSpPr txBox="1"/>
          <p:nvPr/>
        </p:nvSpPr>
        <p:spPr>
          <a:xfrm>
            <a:off x="147923" y="2939042"/>
            <a:ext cx="3853815" cy="1093470"/>
          </a:xfrm>
          <a:prstGeom prst="rect">
            <a:avLst/>
          </a:prstGeom>
        </p:spPr>
        <p:txBody>
          <a:bodyPr vert="horz" wrap="square" lIns="0" tIns="13335" rIns="0" bIns="0" rtlCol="0">
            <a:spAutoFit/>
          </a:bodyPr>
          <a:lstStyle/>
          <a:p>
            <a:pPr marL="285115" marR="5080" indent="-285115" algn="just">
              <a:lnSpc>
                <a:spcPct val="100000"/>
              </a:lnSpc>
              <a:spcBef>
                <a:spcPts val="105"/>
              </a:spcBef>
              <a:buFont typeface="Wingdings"/>
              <a:buChar char=""/>
              <a:tabLst>
                <a:tab pos="287020" algn="l"/>
              </a:tabLst>
            </a:pPr>
            <a:r>
              <a:rPr sz="1400" dirty="0">
                <a:latin typeface="メイリオ"/>
                <a:cs typeface="メイリオ"/>
              </a:rPr>
              <a:t>「ものづくり</a:t>
            </a:r>
            <a:r>
              <a:rPr sz="1400" spc="1225" dirty="0">
                <a:latin typeface="メイリオ"/>
                <a:cs typeface="メイリオ"/>
              </a:rPr>
              <a:t>・</a:t>
            </a:r>
            <a:r>
              <a:rPr sz="1400" spc="-5" dirty="0">
                <a:latin typeface="メイリオ"/>
                <a:cs typeface="メイリオ"/>
              </a:rPr>
              <a:t>商</a:t>
            </a:r>
            <a:r>
              <a:rPr sz="1400" dirty="0">
                <a:latin typeface="メイリオ"/>
                <a:cs typeface="メイリオ"/>
              </a:rPr>
              <a:t>業</a:t>
            </a:r>
            <a:r>
              <a:rPr sz="1400" spc="1225" dirty="0">
                <a:latin typeface="メイリオ"/>
                <a:cs typeface="メイリオ"/>
              </a:rPr>
              <a:t>・</a:t>
            </a:r>
            <a:r>
              <a:rPr sz="1400" dirty="0">
                <a:latin typeface="メイリオ"/>
                <a:cs typeface="メイリオ"/>
              </a:rPr>
              <a:t>サ</a:t>
            </a:r>
            <a:r>
              <a:rPr sz="1400" spc="-15" dirty="0">
                <a:latin typeface="メイリオ"/>
                <a:cs typeface="メイリオ"/>
              </a:rPr>
              <a:t>ー</a:t>
            </a:r>
            <a:r>
              <a:rPr sz="1400" spc="-5" dirty="0">
                <a:latin typeface="メイリオ"/>
                <a:cs typeface="メイリオ"/>
              </a:rPr>
              <a:t>ビ</a:t>
            </a:r>
            <a:r>
              <a:rPr sz="1400" spc="-25" dirty="0">
                <a:latin typeface="メイリオ"/>
                <a:cs typeface="メイリオ"/>
              </a:rPr>
              <a:t>ス</a:t>
            </a:r>
            <a:r>
              <a:rPr sz="1400" spc="-15" dirty="0">
                <a:latin typeface="メイリオ"/>
                <a:cs typeface="メイリオ"/>
              </a:rPr>
              <a:t>補</a:t>
            </a:r>
            <a:r>
              <a:rPr sz="1400" dirty="0">
                <a:latin typeface="メイリオ"/>
                <a:cs typeface="メイリオ"/>
              </a:rPr>
              <a:t>助</a:t>
            </a:r>
            <a:r>
              <a:rPr sz="1400" spc="-15" dirty="0">
                <a:latin typeface="メイリオ"/>
                <a:cs typeface="メイリオ"/>
              </a:rPr>
              <a:t>金」</a:t>
            </a:r>
            <a:r>
              <a:rPr sz="1400" spc="-1080" dirty="0">
                <a:latin typeface="メイリオ"/>
                <a:cs typeface="メイリオ"/>
              </a:rPr>
              <a:t>「 </a:t>
            </a:r>
            <a:r>
              <a:rPr sz="1400" dirty="0">
                <a:latin typeface="メイリオ"/>
                <a:cs typeface="メイリオ"/>
              </a:rPr>
              <a:t>持続</a:t>
            </a:r>
            <a:r>
              <a:rPr sz="1400" spc="-15" dirty="0">
                <a:latin typeface="メイリオ"/>
                <a:cs typeface="メイリオ"/>
              </a:rPr>
              <a:t>化</a:t>
            </a:r>
            <a:r>
              <a:rPr sz="1400" dirty="0">
                <a:latin typeface="メイリオ"/>
                <a:cs typeface="メイリオ"/>
              </a:rPr>
              <a:t>補助</a:t>
            </a:r>
            <a:r>
              <a:rPr sz="1400" spc="-15" dirty="0">
                <a:latin typeface="メイリオ"/>
                <a:cs typeface="メイリオ"/>
              </a:rPr>
              <a:t>金</a:t>
            </a:r>
            <a:r>
              <a:rPr sz="1400" dirty="0">
                <a:latin typeface="メイリオ"/>
                <a:cs typeface="メイリオ"/>
              </a:rPr>
              <a:t>」</a:t>
            </a:r>
            <a:r>
              <a:rPr sz="1400" spc="-15" dirty="0">
                <a:latin typeface="メイリオ"/>
                <a:cs typeface="メイリオ"/>
              </a:rPr>
              <a:t>「IT導入</a:t>
            </a:r>
            <a:r>
              <a:rPr sz="1400" spc="-5" dirty="0">
                <a:latin typeface="メイリオ"/>
                <a:cs typeface="メイリオ"/>
              </a:rPr>
              <a:t>補</a:t>
            </a:r>
            <a:r>
              <a:rPr sz="1400" spc="-15" dirty="0">
                <a:latin typeface="メイリオ"/>
                <a:cs typeface="メイリオ"/>
              </a:rPr>
              <a:t>助金」を</a:t>
            </a:r>
            <a:r>
              <a:rPr sz="1400" dirty="0">
                <a:latin typeface="メイリオ"/>
                <a:cs typeface="メイリオ"/>
              </a:rPr>
              <a:t>一体</a:t>
            </a:r>
            <a:r>
              <a:rPr sz="1400" spc="-15" dirty="0">
                <a:latin typeface="メイリオ"/>
                <a:cs typeface="メイリオ"/>
              </a:rPr>
              <a:t>的</a:t>
            </a:r>
            <a:r>
              <a:rPr sz="1400" dirty="0">
                <a:latin typeface="メイリオ"/>
                <a:cs typeface="メイリオ"/>
              </a:rPr>
              <a:t>に 措置</a:t>
            </a:r>
            <a:r>
              <a:rPr sz="1400" b="1" dirty="0">
                <a:solidFill>
                  <a:srgbClr val="FF0000"/>
                </a:solidFill>
                <a:latin typeface="メイリオ"/>
                <a:cs typeface="メイリオ"/>
              </a:rPr>
              <a:t>」</a:t>
            </a:r>
            <a:r>
              <a:rPr sz="1400" b="1" spc="-15" dirty="0">
                <a:solidFill>
                  <a:srgbClr val="FF0000"/>
                </a:solidFill>
                <a:latin typeface="メイリオ"/>
                <a:cs typeface="メイリオ"/>
              </a:rPr>
              <a:t>）</a:t>
            </a:r>
            <a:r>
              <a:rPr sz="1400" dirty="0">
                <a:latin typeface="メイリオ"/>
                <a:cs typeface="メイリオ"/>
              </a:rPr>
              <a:t>。</a:t>
            </a:r>
            <a:r>
              <a:rPr sz="1400" b="1" spc="-15" dirty="0">
                <a:solidFill>
                  <a:srgbClr val="FF0000"/>
                </a:solidFill>
                <a:latin typeface="メイリオ"/>
                <a:cs typeface="メイリオ"/>
              </a:rPr>
              <a:t>（</a:t>
            </a:r>
            <a:r>
              <a:rPr sz="1400" b="1" dirty="0">
                <a:solidFill>
                  <a:srgbClr val="FF0000"/>
                </a:solidFill>
                <a:latin typeface="メイリオ"/>
                <a:cs typeface="メイリオ"/>
              </a:rPr>
              <a:t>「</a:t>
            </a:r>
            <a:r>
              <a:rPr sz="1400" b="1" spc="-15" dirty="0">
                <a:solidFill>
                  <a:srgbClr val="FF0000"/>
                </a:solidFill>
                <a:latin typeface="メイリオ"/>
                <a:cs typeface="メイリオ"/>
              </a:rPr>
              <a:t>中小</a:t>
            </a:r>
            <a:r>
              <a:rPr sz="1400" b="1" dirty="0">
                <a:solidFill>
                  <a:srgbClr val="FF0000"/>
                </a:solidFill>
                <a:latin typeface="メイリオ"/>
                <a:cs typeface="メイリオ"/>
              </a:rPr>
              <a:t>企</a:t>
            </a:r>
            <a:r>
              <a:rPr sz="1400" b="1" spc="-25" dirty="0">
                <a:solidFill>
                  <a:srgbClr val="FF0000"/>
                </a:solidFill>
                <a:latin typeface="メイリオ"/>
                <a:cs typeface="メイリオ"/>
              </a:rPr>
              <a:t>業</a:t>
            </a:r>
            <a:r>
              <a:rPr sz="1400" b="1" dirty="0">
                <a:solidFill>
                  <a:srgbClr val="FF0000"/>
                </a:solidFill>
                <a:latin typeface="メイリオ"/>
                <a:cs typeface="メイリオ"/>
              </a:rPr>
              <a:t>生産</a:t>
            </a:r>
            <a:r>
              <a:rPr sz="1400" b="1" spc="-15" dirty="0">
                <a:solidFill>
                  <a:srgbClr val="FF0000"/>
                </a:solidFill>
                <a:latin typeface="メイリオ"/>
                <a:cs typeface="メイリオ"/>
              </a:rPr>
              <a:t>性</a:t>
            </a:r>
            <a:r>
              <a:rPr sz="1400" b="1" dirty="0">
                <a:solidFill>
                  <a:srgbClr val="FF0000"/>
                </a:solidFill>
                <a:latin typeface="メイリオ"/>
                <a:cs typeface="メイリオ"/>
              </a:rPr>
              <a:t>革命</a:t>
            </a:r>
            <a:r>
              <a:rPr sz="1400" b="1" spc="-15" dirty="0">
                <a:solidFill>
                  <a:srgbClr val="FF0000"/>
                </a:solidFill>
                <a:latin typeface="メイリオ"/>
                <a:cs typeface="メイリオ"/>
              </a:rPr>
              <a:t>推</a:t>
            </a:r>
            <a:r>
              <a:rPr sz="1400" b="1" dirty="0">
                <a:solidFill>
                  <a:srgbClr val="FF0000"/>
                </a:solidFill>
                <a:latin typeface="メイリオ"/>
                <a:cs typeface="メイリオ"/>
              </a:rPr>
              <a:t>進事業</a:t>
            </a:r>
            <a:endParaRPr sz="1400">
              <a:latin typeface="メイリオ"/>
              <a:cs typeface="メイリオ"/>
            </a:endParaRPr>
          </a:p>
          <a:p>
            <a:pPr marL="285115" indent="-285115">
              <a:lnSpc>
                <a:spcPct val="100000"/>
              </a:lnSpc>
              <a:buFont typeface="Wingdings"/>
              <a:buChar char=""/>
              <a:tabLst>
                <a:tab pos="286385" algn="l"/>
                <a:tab pos="287020" algn="l"/>
              </a:tabLst>
            </a:pPr>
            <a:r>
              <a:rPr sz="1400" dirty="0">
                <a:latin typeface="メイリオ"/>
                <a:cs typeface="メイリオ"/>
              </a:rPr>
              <a:t>「ものづくり</a:t>
            </a:r>
            <a:r>
              <a:rPr sz="1400" spc="1215" dirty="0">
                <a:latin typeface="メイリオ"/>
                <a:cs typeface="メイリオ"/>
              </a:rPr>
              <a:t>・</a:t>
            </a:r>
            <a:r>
              <a:rPr sz="1400" dirty="0">
                <a:latin typeface="メイリオ"/>
                <a:cs typeface="メイリオ"/>
              </a:rPr>
              <a:t>商業</a:t>
            </a:r>
            <a:r>
              <a:rPr sz="1400" spc="400" dirty="0">
                <a:latin typeface="メイリオ"/>
                <a:cs typeface="メイリオ"/>
              </a:rPr>
              <a:t>・サ</a:t>
            </a:r>
            <a:r>
              <a:rPr sz="1400" dirty="0">
                <a:latin typeface="メイリオ"/>
                <a:cs typeface="メイリオ"/>
              </a:rPr>
              <a:t>ー</a:t>
            </a:r>
            <a:r>
              <a:rPr sz="1400" spc="-25" dirty="0">
                <a:latin typeface="メイリオ"/>
                <a:cs typeface="メイリオ"/>
              </a:rPr>
              <a:t>ビ</a:t>
            </a:r>
            <a:r>
              <a:rPr sz="1400" dirty="0">
                <a:latin typeface="メイリオ"/>
                <a:cs typeface="メイリオ"/>
              </a:rPr>
              <a:t>ス</a:t>
            </a:r>
            <a:r>
              <a:rPr sz="1400" spc="-15" dirty="0">
                <a:latin typeface="メイリオ"/>
                <a:cs typeface="メイリオ"/>
              </a:rPr>
              <a:t>補助金</a:t>
            </a:r>
            <a:r>
              <a:rPr sz="1400" dirty="0">
                <a:latin typeface="メイリオ"/>
                <a:cs typeface="メイリオ"/>
              </a:rPr>
              <a:t>」</a:t>
            </a:r>
            <a:r>
              <a:rPr sz="1400" spc="-590" dirty="0">
                <a:latin typeface="メイリオ"/>
                <a:cs typeface="メイリオ"/>
              </a:rPr>
              <a:t>・</a:t>
            </a:r>
            <a:endParaRPr sz="1400">
              <a:latin typeface="メイリオ"/>
              <a:cs typeface="メイリオ"/>
            </a:endParaRPr>
          </a:p>
          <a:p>
            <a:pPr marL="285750">
              <a:lnSpc>
                <a:spcPct val="100000"/>
              </a:lnSpc>
            </a:pPr>
            <a:r>
              <a:rPr sz="1400" dirty="0">
                <a:latin typeface="メイリオ"/>
                <a:cs typeface="メイリオ"/>
              </a:rPr>
              <a:t>「持続化補助金」の</a:t>
            </a:r>
            <a:r>
              <a:rPr sz="1400" b="1" spc="-25" dirty="0">
                <a:solidFill>
                  <a:srgbClr val="FF0000"/>
                </a:solidFill>
                <a:latin typeface="メイリオ"/>
                <a:cs typeface="メイリオ"/>
              </a:rPr>
              <a:t>当</a:t>
            </a:r>
            <a:r>
              <a:rPr sz="1400" b="1" dirty="0">
                <a:solidFill>
                  <a:srgbClr val="FF0000"/>
                </a:solidFill>
                <a:latin typeface="メイリオ"/>
                <a:cs typeface="メイリオ"/>
              </a:rPr>
              <a:t>初</a:t>
            </a:r>
            <a:r>
              <a:rPr sz="1400" b="1" spc="-15" dirty="0">
                <a:solidFill>
                  <a:srgbClr val="FF0000"/>
                </a:solidFill>
                <a:latin typeface="メイリオ"/>
                <a:cs typeface="メイリオ"/>
              </a:rPr>
              <a:t>予</a:t>
            </a:r>
            <a:r>
              <a:rPr sz="1400" b="1" spc="-5" dirty="0">
                <a:solidFill>
                  <a:srgbClr val="FF0000"/>
                </a:solidFill>
                <a:latin typeface="メイリオ"/>
                <a:cs typeface="メイリオ"/>
              </a:rPr>
              <a:t>算</a:t>
            </a:r>
            <a:r>
              <a:rPr sz="1400" b="1" spc="-25" dirty="0">
                <a:solidFill>
                  <a:srgbClr val="FF0000"/>
                </a:solidFill>
                <a:latin typeface="メイリオ"/>
                <a:cs typeface="メイリオ"/>
              </a:rPr>
              <a:t>化</a:t>
            </a:r>
            <a:r>
              <a:rPr sz="1400" dirty="0">
                <a:latin typeface="メイリオ"/>
                <a:cs typeface="メイリオ"/>
              </a:rPr>
              <a:t>を</a:t>
            </a:r>
            <a:r>
              <a:rPr sz="1400" spc="-15" dirty="0">
                <a:latin typeface="メイリオ"/>
                <a:cs typeface="メイリオ"/>
              </a:rPr>
              <a:t>実現</a:t>
            </a:r>
            <a:r>
              <a:rPr sz="1400" dirty="0">
                <a:latin typeface="メイリオ"/>
                <a:cs typeface="メイリオ"/>
              </a:rPr>
              <a:t>。</a:t>
            </a:r>
            <a:endParaRPr sz="1400">
              <a:latin typeface="メイリオ"/>
              <a:cs typeface="メイリオ"/>
            </a:endParaRPr>
          </a:p>
        </p:txBody>
      </p:sp>
      <p:sp>
        <p:nvSpPr>
          <p:cNvPr id="20" name="object 20"/>
          <p:cNvSpPr txBox="1"/>
          <p:nvPr/>
        </p:nvSpPr>
        <p:spPr>
          <a:xfrm>
            <a:off x="4583484" y="3812884"/>
            <a:ext cx="4208780" cy="239395"/>
          </a:xfrm>
          <a:prstGeom prst="rect">
            <a:avLst/>
          </a:prstGeom>
        </p:spPr>
        <p:txBody>
          <a:bodyPr vert="horz" wrap="square" lIns="0" tIns="12700" rIns="0" bIns="0" rtlCol="0">
            <a:spAutoFit/>
          </a:bodyPr>
          <a:lstStyle/>
          <a:p>
            <a:pPr>
              <a:lnSpc>
                <a:spcPct val="100000"/>
              </a:lnSpc>
              <a:spcBef>
                <a:spcPts val="100"/>
              </a:spcBef>
            </a:pPr>
            <a:r>
              <a:rPr sz="1400" b="1" dirty="0">
                <a:latin typeface="メイリオ"/>
                <a:cs typeface="メイリオ"/>
              </a:rPr>
              <a:t>自治</a:t>
            </a:r>
            <a:r>
              <a:rPr sz="1400" b="1" spc="-15" dirty="0">
                <a:latin typeface="メイリオ"/>
                <a:cs typeface="メイリオ"/>
              </a:rPr>
              <a:t>体</a:t>
            </a:r>
            <a:r>
              <a:rPr sz="1400" b="1" dirty="0">
                <a:latin typeface="メイリオ"/>
                <a:cs typeface="メイリオ"/>
              </a:rPr>
              <a:t>連携</a:t>
            </a:r>
            <a:r>
              <a:rPr sz="1400" b="1" spc="-15" dirty="0">
                <a:latin typeface="メイリオ"/>
                <a:cs typeface="メイリオ"/>
              </a:rPr>
              <a:t>型</a:t>
            </a:r>
            <a:r>
              <a:rPr sz="1400" b="1" dirty="0">
                <a:latin typeface="メイリオ"/>
                <a:cs typeface="メイリオ"/>
              </a:rPr>
              <a:t>持</a:t>
            </a:r>
            <a:r>
              <a:rPr sz="1400" b="1" spc="-15" dirty="0">
                <a:latin typeface="メイリオ"/>
                <a:cs typeface="メイリオ"/>
              </a:rPr>
              <a:t>続化</a:t>
            </a:r>
            <a:r>
              <a:rPr sz="1400" b="1" dirty="0">
                <a:latin typeface="メイリオ"/>
                <a:cs typeface="メイリオ"/>
              </a:rPr>
              <a:t>補</a:t>
            </a:r>
            <a:r>
              <a:rPr sz="1400" b="1" spc="-15" dirty="0">
                <a:latin typeface="メイリオ"/>
                <a:cs typeface="メイリオ"/>
              </a:rPr>
              <a:t>助</a:t>
            </a:r>
            <a:r>
              <a:rPr sz="1400" b="1" dirty="0">
                <a:latin typeface="メイリオ"/>
                <a:cs typeface="メイリオ"/>
              </a:rPr>
              <a:t>金</a:t>
            </a:r>
            <a:r>
              <a:rPr sz="1400" b="1" spc="-90" dirty="0">
                <a:latin typeface="メイリオ"/>
                <a:cs typeface="メイリオ"/>
              </a:rPr>
              <a:t> </a:t>
            </a:r>
            <a:r>
              <a:rPr sz="1400" b="1" dirty="0">
                <a:latin typeface="メイリオ"/>
                <a:cs typeface="メイリオ"/>
              </a:rPr>
              <a:t>【</a:t>
            </a:r>
            <a:r>
              <a:rPr sz="1400" b="1" spc="-5" dirty="0">
                <a:latin typeface="メイリオ"/>
                <a:cs typeface="メイリオ"/>
              </a:rPr>
              <a:t>10</a:t>
            </a:r>
            <a:r>
              <a:rPr sz="1400" b="1" dirty="0">
                <a:latin typeface="メイリオ"/>
                <a:cs typeface="メイリオ"/>
              </a:rPr>
              <a:t>億円(新規</a:t>
            </a:r>
            <a:r>
              <a:rPr sz="1400" b="1" spc="-10" dirty="0">
                <a:latin typeface="メイリオ"/>
                <a:cs typeface="メイリオ"/>
              </a:rPr>
              <a:t>)</a:t>
            </a:r>
            <a:r>
              <a:rPr sz="1400" b="1" dirty="0">
                <a:latin typeface="メイリオ"/>
                <a:cs typeface="メイリオ"/>
              </a:rPr>
              <a:t>】</a:t>
            </a:r>
            <a:r>
              <a:rPr sz="1400" b="1" spc="-10" dirty="0">
                <a:latin typeface="メイリオ"/>
                <a:cs typeface="メイリオ"/>
              </a:rPr>
              <a:t>(</a:t>
            </a:r>
            <a:r>
              <a:rPr sz="1400" b="1" dirty="0">
                <a:latin typeface="メイリオ"/>
                <a:cs typeface="メイリオ"/>
              </a:rPr>
              <a:t>当</a:t>
            </a:r>
            <a:r>
              <a:rPr sz="1400" b="1" spc="-15" dirty="0">
                <a:latin typeface="メイリオ"/>
                <a:cs typeface="メイリオ"/>
              </a:rPr>
              <a:t>初</a:t>
            </a:r>
            <a:r>
              <a:rPr sz="1400" b="1" dirty="0">
                <a:latin typeface="メイリオ"/>
                <a:cs typeface="メイリオ"/>
              </a:rPr>
              <a:t>)</a:t>
            </a:r>
            <a:endParaRPr sz="1400">
              <a:latin typeface="メイリオ"/>
              <a:cs typeface="メイリオ"/>
            </a:endParaRPr>
          </a:p>
        </p:txBody>
      </p:sp>
      <p:sp>
        <p:nvSpPr>
          <p:cNvPr id="21" name="object 21"/>
          <p:cNvSpPr txBox="1"/>
          <p:nvPr/>
        </p:nvSpPr>
        <p:spPr>
          <a:xfrm>
            <a:off x="168240" y="4752329"/>
            <a:ext cx="4380865" cy="880110"/>
          </a:xfrm>
          <a:prstGeom prst="rect">
            <a:avLst/>
          </a:prstGeom>
        </p:spPr>
        <p:txBody>
          <a:bodyPr vert="horz" wrap="square" lIns="0" tIns="12700" rIns="0" bIns="0" rtlCol="0">
            <a:spAutoFit/>
          </a:bodyPr>
          <a:lstStyle/>
          <a:p>
            <a:pPr marL="286385" marR="5080" indent="-285750">
              <a:lnSpc>
                <a:spcPct val="100000"/>
              </a:lnSpc>
              <a:spcBef>
                <a:spcPts val="100"/>
              </a:spcBef>
              <a:buFont typeface="Wingdings"/>
              <a:buChar char=""/>
              <a:tabLst>
                <a:tab pos="287020" algn="l"/>
                <a:tab pos="287655" algn="l"/>
              </a:tabLst>
            </a:pPr>
            <a:r>
              <a:rPr sz="1400" dirty="0">
                <a:latin typeface="メイリオ"/>
                <a:cs typeface="メイリオ"/>
              </a:rPr>
              <a:t>平成30年7月豪</a:t>
            </a:r>
            <a:r>
              <a:rPr sz="1400" spc="-15" dirty="0">
                <a:latin typeface="メイリオ"/>
                <a:cs typeface="メイリオ"/>
              </a:rPr>
              <a:t>雨</a:t>
            </a:r>
            <a:r>
              <a:rPr sz="1400" dirty="0">
                <a:latin typeface="メイリオ"/>
                <a:cs typeface="メイリオ"/>
              </a:rPr>
              <a:t>、台風</a:t>
            </a:r>
            <a:r>
              <a:rPr sz="1400" spc="-5" dirty="0">
                <a:latin typeface="メイリオ"/>
                <a:cs typeface="メイリオ"/>
              </a:rPr>
              <a:t>21</a:t>
            </a:r>
            <a:r>
              <a:rPr sz="1400" spc="-15" dirty="0">
                <a:latin typeface="メイリオ"/>
                <a:cs typeface="メイリオ"/>
              </a:rPr>
              <a:t>号</a:t>
            </a:r>
            <a:r>
              <a:rPr sz="1400" spc="-5" dirty="0">
                <a:latin typeface="メイリオ"/>
                <a:cs typeface="メイリオ"/>
              </a:rPr>
              <a:t>等</a:t>
            </a:r>
            <a:r>
              <a:rPr sz="1400" spc="-15" dirty="0">
                <a:latin typeface="メイリオ"/>
                <a:cs typeface="メイリオ"/>
              </a:rPr>
              <a:t>、</a:t>
            </a:r>
            <a:r>
              <a:rPr sz="1400" spc="-25" dirty="0">
                <a:latin typeface="メイリオ"/>
                <a:cs typeface="メイリオ"/>
              </a:rPr>
              <a:t>北</a:t>
            </a:r>
            <a:r>
              <a:rPr sz="1400" dirty="0">
                <a:latin typeface="メイリオ"/>
                <a:cs typeface="メイリオ"/>
              </a:rPr>
              <a:t>海</a:t>
            </a:r>
            <a:r>
              <a:rPr sz="1400" spc="-15" dirty="0">
                <a:latin typeface="メイリオ"/>
                <a:cs typeface="メイリオ"/>
              </a:rPr>
              <a:t>道胆</a:t>
            </a:r>
            <a:r>
              <a:rPr sz="1400" dirty="0">
                <a:latin typeface="メイリオ"/>
                <a:cs typeface="メイリオ"/>
              </a:rPr>
              <a:t>振</a:t>
            </a:r>
            <a:r>
              <a:rPr sz="1400" spc="-15" dirty="0">
                <a:latin typeface="メイリオ"/>
                <a:cs typeface="メイリオ"/>
              </a:rPr>
              <a:t>東</a:t>
            </a:r>
            <a:r>
              <a:rPr sz="1400" dirty="0">
                <a:latin typeface="メイリオ"/>
                <a:cs typeface="メイリオ"/>
              </a:rPr>
              <a:t>部 地震</a:t>
            </a:r>
            <a:r>
              <a:rPr sz="1400" spc="-15" dirty="0">
                <a:latin typeface="メイリオ"/>
                <a:cs typeface="メイリオ"/>
              </a:rPr>
              <a:t>に</a:t>
            </a:r>
            <a:r>
              <a:rPr sz="1400" dirty="0">
                <a:latin typeface="メイリオ"/>
                <a:cs typeface="メイリオ"/>
              </a:rPr>
              <a:t>つ</a:t>
            </a:r>
            <a:r>
              <a:rPr sz="1400" spc="-15" dirty="0">
                <a:latin typeface="メイリオ"/>
                <a:cs typeface="メイリオ"/>
              </a:rPr>
              <a:t>いて</a:t>
            </a:r>
            <a:r>
              <a:rPr sz="1400" dirty="0">
                <a:latin typeface="メイリオ"/>
                <a:cs typeface="メイリオ"/>
              </a:rPr>
              <a:t>、</a:t>
            </a:r>
            <a:r>
              <a:rPr sz="1400" spc="-15" dirty="0">
                <a:latin typeface="メイリオ"/>
                <a:cs typeface="メイリオ"/>
              </a:rPr>
              <a:t>グ</a:t>
            </a:r>
            <a:r>
              <a:rPr sz="1400" dirty="0">
                <a:latin typeface="メイリオ"/>
                <a:cs typeface="メイリオ"/>
              </a:rPr>
              <a:t>ル</a:t>
            </a:r>
            <a:r>
              <a:rPr sz="1400" spc="-15" dirty="0">
                <a:latin typeface="メイリオ"/>
                <a:cs typeface="メイリオ"/>
              </a:rPr>
              <a:t>ープ</a:t>
            </a:r>
            <a:r>
              <a:rPr sz="1400" dirty="0">
                <a:latin typeface="メイリオ"/>
                <a:cs typeface="メイリオ"/>
              </a:rPr>
              <a:t>補助</a:t>
            </a:r>
            <a:r>
              <a:rPr sz="1400" spc="-15" dirty="0">
                <a:latin typeface="メイリオ"/>
                <a:cs typeface="メイリオ"/>
              </a:rPr>
              <a:t>金や</a:t>
            </a:r>
            <a:r>
              <a:rPr sz="1400" dirty="0">
                <a:latin typeface="メイリオ"/>
                <a:cs typeface="メイリオ"/>
              </a:rPr>
              <a:t>持</a:t>
            </a:r>
            <a:r>
              <a:rPr sz="1400" spc="-25" dirty="0">
                <a:latin typeface="メイリオ"/>
                <a:cs typeface="メイリオ"/>
              </a:rPr>
              <a:t>続</a:t>
            </a:r>
            <a:r>
              <a:rPr sz="1400" dirty="0">
                <a:latin typeface="メイリオ"/>
                <a:cs typeface="メイリオ"/>
              </a:rPr>
              <a:t>化補</a:t>
            </a:r>
            <a:r>
              <a:rPr sz="1400" spc="-25" dirty="0">
                <a:latin typeface="メイリオ"/>
                <a:cs typeface="メイリオ"/>
              </a:rPr>
              <a:t>助</a:t>
            </a:r>
            <a:r>
              <a:rPr sz="1400" dirty="0">
                <a:latin typeface="メイリオ"/>
                <a:cs typeface="メイリオ"/>
              </a:rPr>
              <a:t>金</a:t>
            </a:r>
            <a:r>
              <a:rPr sz="1400" spc="-15" dirty="0">
                <a:latin typeface="メイリオ"/>
                <a:cs typeface="メイリオ"/>
              </a:rPr>
              <a:t>等</a:t>
            </a:r>
            <a:r>
              <a:rPr sz="1400" dirty="0">
                <a:latin typeface="メイリオ"/>
                <a:cs typeface="メイリオ"/>
              </a:rPr>
              <a:t>を 措置。</a:t>
            </a:r>
            <a:endParaRPr sz="1400">
              <a:latin typeface="メイリオ"/>
              <a:cs typeface="メイリオ"/>
            </a:endParaRPr>
          </a:p>
          <a:p>
            <a:pPr marL="286385" indent="-286385">
              <a:lnSpc>
                <a:spcPct val="100000"/>
              </a:lnSpc>
              <a:spcBef>
                <a:spcPts val="5"/>
              </a:spcBef>
              <a:buFont typeface="Wingdings"/>
              <a:buChar char=""/>
              <a:tabLst>
                <a:tab pos="286385" algn="l"/>
                <a:tab pos="287020" algn="l"/>
              </a:tabLst>
            </a:pPr>
            <a:r>
              <a:rPr sz="1400" spc="-15" dirty="0">
                <a:latin typeface="メイリオ"/>
                <a:cs typeface="メイリオ"/>
              </a:rPr>
              <a:t>中</a:t>
            </a:r>
            <a:r>
              <a:rPr sz="1400" dirty="0">
                <a:latin typeface="メイリオ"/>
                <a:cs typeface="メイリオ"/>
              </a:rPr>
              <a:t>小企</a:t>
            </a:r>
            <a:r>
              <a:rPr sz="1400" spc="-15" dirty="0">
                <a:latin typeface="メイリオ"/>
                <a:cs typeface="メイリオ"/>
              </a:rPr>
              <a:t>業の</a:t>
            </a:r>
            <a:r>
              <a:rPr sz="1400" b="1" dirty="0">
                <a:solidFill>
                  <a:srgbClr val="FF0000"/>
                </a:solidFill>
                <a:latin typeface="メイリオ"/>
                <a:cs typeface="メイリオ"/>
              </a:rPr>
              <a:t>防</a:t>
            </a:r>
            <a:r>
              <a:rPr sz="1400" b="1" spc="-15" dirty="0">
                <a:solidFill>
                  <a:srgbClr val="FF0000"/>
                </a:solidFill>
                <a:latin typeface="メイリオ"/>
                <a:cs typeface="メイリオ"/>
              </a:rPr>
              <a:t>災</a:t>
            </a:r>
            <a:r>
              <a:rPr sz="1400" b="1" dirty="0">
                <a:solidFill>
                  <a:srgbClr val="FF0000"/>
                </a:solidFill>
                <a:latin typeface="メイリオ"/>
                <a:cs typeface="メイリオ"/>
              </a:rPr>
              <a:t>・</a:t>
            </a:r>
            <a:r>
              <a:rPr sz="1400" b="1" spc="-25" dirty="0">
                <a:solidFill>
                  <a:srgbClr val="FF0000"/>
                </a:solidFill>
                <a:latin typeface="メイリオ"/>
                <a:cs typeface="メイリオ"/>
              </a:rPr>
              <a:t>減</a:t>
            </a:r>
            <a:r>
              <a:rPr sz="1400" b="1" dirty="0">
                <a:solidFill>
                  <a:srgbClr val="FF0000"/>
                </a:solidFill>
                <a:latin typeface="メイリオ"/>
                <a:cs typeface="メイリオ"/>
              </a:rPr>
              <a:t>災対</a:t>
            </a:r>
            <a:r>
              <a:rPr sz="1400" b="1" spc="-25" dirty="0">
                <a:solidFill>
                  <a:srgbClr val="FF0000"/>
                </a:solidFill>
                <a:latin typeface="メイリオ"/>
                <a:cs typeface="メイリオ"/>
              </a:rPr>
              <a:t>策</a:t>
            </a:r>
            <a:r>
              <a:rPr sz="1400" b="1" spc="-15" dirty="0">
                <a:solidFill>
                  <a:srgbClr val="FF0000"/>
                </a:solidFill>
                <a:latin typeface="メイリオ"/>
                <a:cs typeface="メイリオ"/>
              </a:rPr>
              <a:t>（強</a:t>
            </a:r>
            <a:r>
              <a:rPr sz="1400" b="1" spc="-25" dirty="0">
                <a:solidFill>
                  <a:srgbClr val="FF0000"/>
                </a:solidFill>
                <a:latin typeface="メイリオ"/>
                <a:cs typeface="メイリオ"/>
              </a:rPr>
              <a:t>靭</a:t>
            </a:r>
            <a:r>
              <a:rPr sz="1400" b="1" spc="-15" dirty="0">
                <a:solidFill>
                  <a:srgbClr val="FF0000"/>
                </a:solidFill>
                <a:latin typeface="メイリオ"/>
                <a:cs typeface="メイリオ"/>
              </a:rPr>
              <a:t>化）の支援</a:t>
            </a:r>
            <a:r>
              <a:rPr sz="1400" dirty="0">
                <a:latin typeface="メイリオ"/>
                <a:cs typeface="メイリオ"/>
              </a:rPr>
              <a:t>。</a:t>
            </a:r>
            <a:endParaRPr sz="1400">
              <a:latin typeface="メイリオ"/>
              <a:cs typeface="メイリオ"/>
            </a:endParaRPr>
          </a:p>
        </p:txBody>
      </p:sp>
      <p:sp>
        <p:nvSpPr>
          <p:cNvPr id="22" name="object 22"/>
          <p:cNvSpPr/>
          <p:nvPr/>
        </p:nvSpPr>
        <p:spPr>
          <a:xfrm>
            <a:off x="156971" y="5618988"/>
            <a:ext cx="4398645" cy="614680"/>
          </a:xfrm>
          <a:custGeom>
            <a:avLst/>
            <a:gdLst/>
            <a:ahLst/>
            <a:cxnLst/>
            <a:rect l="l" t="t" r="r" b="b"/>
            <a:pathLst>
              <a:path w="4398645" h="614679">
                <a:moveTo>
                  <a:pt x="0" y="0"/>
                </a:moveTo>
                <a:lnTo>
                  <a:pt x="4398175" y="0"/>
                </a:lnTo>
                <a:lnTo>
                  <a:pt x="4398175" y="614083"/>
                </a:lnTo>
                <a:lnTo>
                  <a:pt x="0" y="614083"/>
                </a:lnTo>
                <a:lnTo>
                  <a:pt x="0" y="0"/>
                </a:lnTo>
                <a:close/>
              </a:path>
            </a:pathLst>
          </a:custGeom>
          <a:solidFill>
            <a:srgbClr val="DBDBDB"/>
          </a:solidFill>
        </p:spPr>
        <p:txBody>
          <a:bodyPr wrap="square" lIns="0" tIns="0" rIns="0" bIns="0" rtlCol="0"/>
          <a:lstStyle/>
          <a:p>
            <a:endParaRPr/>
          </a:p>
        </p:txBody>
      </p:sp>
      <p:sp>
        <p:nvSpPr>
          <p:cNvPr id="23" name="object 23"/>
          <p:cNvSpPr txBox="1"/>
          <p:nvPr/>
        </p:nvSpPr>
        <p:spPr>
          <a:xfrm>
            <a:off x="510537" y="5569165"/>
            <a:ext cx="3700779" cy="534670"/>
          </a:xfrm>
          <a:prstGeom prst="rect">
            <a:avLst/>
          </a:prstGeom>
        </p:spPr>
        <p:txBody>
          <a:bodyPr vert="horz" wrap="square" lIns="0" tIns="53340" rIns="0" bIns="0" rtlCol="0">
            <a:spAutoFit/>
          </a:bodyPr>
          <a:lstStyle/>
          <a:p>
            <a:pPr>
              <a:lnSpc>
                <a:spcPct val="100000"/>
              </a:lnSpc>
              <a:spcBef>
                <a:spcPts val="420"/>
              </a:spcBef>
            </a:pPr>
            <a:r>
              <a:rPr sz="1400" b="1" dirty="0">
                <a:latin typeface="メイリオ"/>
                <a:cs typeface="メイリオ"/>
              </a:rPr>
              <a:t>中小企業防災・減災投資</a:t>
            </a:r>
            <a:r>
              <a:rPr sz="1400" b="1" spc="-15" dirty="0">
                <a:latin typeface="メイリオ"/>
                <a:cs typeface="メイリオ"/>
              </a:rPr>
              <a:t>促</a:t>
            </a:r>
            <a:r>
              <a:rPr sz="1400" b="1" dirty="0">
                <a:latin typeface="メイリオ"/>
                <a:cs typeface="メイリオ"/>
              </a:rPr>
              <a:t>進税</a:t>
            </a:r>
            <a:r>
              <a:rPr sz="1400" b="1" spc="-15" dirty="0">
                <a:latin typeface="メイリオ"/>
                <a:cs typeface="メイリオ"/>
              </a:rPr>
              <a:t>制</a:t>
            </a:r>
            <a:r>
              <a:rPr sz="1400" b="1" dirty="0">
                <a:latin typeface="メイリオ"/>
                <a:cs typeface="メイリオ"/>
              </a:rPr>
              <a:t>【創</a:t>
            </a:r>
            <a:r>
              <a:rPr sz="1400" b="1" spc="-15" dirty="0">
                <a:latin typeface="メイリオ"/>
                <a:cs typeface="メイリオ"/>
              </a:rPr>
              <a:t>設</a:t>
            </a:r>
            <a:r>
              <a:rPr sz="1400" b="1" dirty="0">
                <a:latin typeface="メイリオ"/>
                <a:cs typeface="メイリオ"/>
              </a:rPr>
              <a:t>】</a:t>
            </a:r>
            <a:endParaRPr sz="1400">
              <a:latin typeface="メイリオ"/>
              <a:cs typeface="メイリオ"/>
            </a:endParaRPr>
          </a:p>
          <a:p>
            <a:pPr>
              <a:lnSpc>
                <a:spcPct val="100000"/>
              </a:lnSpc>
              <a:spcBef>
                <a:spcPts val="325"/>
              </a:spcBef>
            </a:pPr>
            <a:r>
              <a:rPr sz="1400" b="1" dirty="0">
                <a:latin typeface="メイリオ"/>
                <a:cs typeface="メイリオ"/>
              </a:rPr>
              <a:t>中小企業等強靭化対策【</a:t>
            </a:r>
            <a:r>
              <a:rPr sz="1400" b="1" spc="-5" dirty="0">
                <a:latin typeface="メイリオ"/>
                <a:cs typeface="メイリオ"/>
              </a:rPr>
              <a:t>15</a:t>
            </a:r>
            <a:r>
              <a:rPr sz="1400" b="1" dirty="0">
                <a:latin typeface="メイリオ"/>
                <a:cs typeface="メイリオ"/>
              </a:rPr>
              <a:t>億</a:t>
            </a:r>
            <a:r>
              <a:rPr sz="1400" b="1" spc="-15" dirty="0">
                <a:latin typeface="メイリオ"/>
                <a:cs typeface="メイリオ"/>
              </a:rPr>
              <a:t>円</a:t>
            </a:r>
            <a:r>
              <a:rPr sz="1400" b="1" dirty="0">
                <a:latin typeface="メイリオ"/>
                <a:cs typeface="メイリオ"/>
              </a:rPr>
              <a:t>】</a:t>
            </a:r>
            <a:r>
              <a:rPr sz="1400" b="1" spc="-5" dirty="0">
                <a:latin typeface="メイリオ"/>
                <a:cs typeface="メイリオ"/>
              </a:rPr>
              <a:t>＜30</a:t>
            </a:r>
            <a:r>
              <a:rPr sz="1400" b="1" dirty="0">
                <a:latin typeface="メイリオ"/>
                <a:cs typeface="メイリオ"/>
              </a:rPr>
              <a:t>補</a:t>
            </a:r>
            <a:r>
              <a:rPr sz="1400" b="1" spc="-15" dirty="0">
                <a:latin typeface="メイリオ"/>
                <a:cs typeface="メイリオ"/>
              </a:rPr>
              <a:t>正</a:t>
            </a:r>
            <a:r>
              <a:rPr sz="1400" b="1" dirty="0">
                <a:latin typeface="メイリオ"/>
                <a:cs typeface="メイリオ"/>
              </a:rPr>
              <a:t>＞</a:t>
            </a:r>
            <a:endParaRPr sz="1400">
              <a:latin typeface="メイリオ"/>
              <a:cs typeface="メイリオ"/>
            </a:endParaRPr>
          </a:p>
        </p:txBody>
      </p:sp>
      <p:sp>
        <p:nvSpPr>
          <p:cNvPr id="24" name="object 24"/>
          <p:cNvSpPr txBox="1"/>
          <p:nvPr/>
        </p:nvSpPr>
        <p:spPr>
          <a:xfrm>
            <a:off x="4904225" y="4626985"/>
            <a:ext cx="4251325" cy="239395"/>
          </a:xfrm>
          <a:prstGeom prst="rect">
            <a:avLst/>
          </a:prstGeom>
        </p:spPr>
        <p:txBody>
          <a:bodyPr vert="horz" wrap="square" lIns="0" tIns="12700" rIns="0" bIns="0" rtlCol="0">
            <a:spAutoFit/>
          </a:bodyPr>
          <a:lstStyle/>
          <a:p>
            <a:pPr marL="354965" indent="-354965">
              <a:lnSpc>
                <a:spcPct val="100000"/>
              </a:lnSpc>
              <a:spcBef>
                <a:spcPts val="100"/>
              </a:spcBef>
              <a:buClr>
                <a:srgbClr val="000000"/>
              </a:buClr>
              <a:buChar char="●"/>
              <a:tabLst>
                <a:tab pos="354330" algn="l"/>
                <a:tab pos="355600" algn="l"/>
              </a:tabLst>
            </a:pPr>
            <a:r>
              <a:rPr sz="1400" b="1" dirty="0">
                <a:solidFill>
                  <a:srgbClr val="FF0000"/>
                </a:solidFill>
                <a:latin typeface="メイリオ"/>
                <a:cs typeface="メイリオ"/>
              </a:rPr>
              <a:t>軽減税率対応</a:t>
            </a:r>
            <a:r>
              <a:rPr sz="1400" spc="-5" dirty="0">
                <a:latin typeface="メイリオ"/>
                <a:cs typeface="メイリオ"/>
              </a:rPr>
              <a:t>(</a:t>
            </a:r>
            <a:r>
              <a:rPr sz="1400" dirty="0">
                <a:latin typeface="メイリオ"/>
                <a:cs typeface="メイリオ"/>
              </a:rPr>
              <a:t>レ</a:t>
            </a:r>
            <a:r>
              <a:rPr sz="1400" spc="-15" dirty="0">
                <a:latin typeface="メイリオ"/>
                <a:cs typeface="メイリオ"/>
              </a:rPr>
              <a:t>ジ導</a:t>
            </a:r>
            <a:r>
              <a:rPr sz="1400" dirty="0">
                <a:latin typeface="メイリオ"/>
                <a:cs typeface="メイリオ"/>
              </a:rPr>
              <a:t>入補</a:t>
            </a:r>
            <a:r>
              <a:rPr sz="1400" spc="-25" dirty="0">
                <a:latin typeface="メイリオ"/>
                <a:cs typeface="メイリオ"/>
              </a:rPr>
              <a:t>助</a:t>
            </a:r>
            <a:r>
              <a:rPr sz="1400" dirty="0">
                <a:latin typeface="メイリオ"/>
                <a:cs typeface="メイリオ"/>
              </a:rPr>
              <a:t>金</a:t>
            </a:r>
            <a:r>
              <a:rPr sz="1400" spc="-15" dirty="0">
                <a:latin typeface="メイリオ"/>
                <a:cs typeface="メイリオ"/>
              </a:rPr>
              <a:t>の</a:t>
            </a:r>
            <a:r>
              <a:rPr sz="1400" dirty="0">
                <a:latin typeface="メイリオ"/>
                <a:cs typeface="メイリオ"/>
              </a:rPr>
              <a:t>基</a:t>
            </a:r>
            <a:r>
              <a:rPr sz="1400" spc="-25" dirty="0">
                <a:latin typeface="メイリオ"/>
                <a:cs typeface="メイリオ"/>
              </a:rPr>
              <a:t>金</a:t>
            </a:r>
            <a:r>
              <a:rPr sz="1400" spc="-15" dirty="0">
                <a:latin typeface="メイリオ"/>
                <a:cs typeface="メイリオ"/>
              </a:rPr>
              <a:t>を</a:t>
            </a:r>
            <a:r>
              <a:rPr sz="1400" dirty="0">
                <a:latin typeface="メイリオ"/>
                <a:cs typeface="メイリオ"/>
              </a:rPr>
              <a:t>積</a:t>
            </a:r>
            <a:r>
              <a:rPr sz="1400" spc="-15" dirty="0">
                <a:latin typeface="メイリオ"/>
                <a:cs typeface="メイリオ"/>
              </a:rPr>
              <a:t>み</a:t>
            </a:r>
            <a:r>
              <a:rPr sz="1400" dirty="0">
                <a:latin typeface="メイリオ"/>
                <a:cs typeface="メイリオ"/>
              </a:rPr>
              <a:t>増</a:t>
            </a:r>
            <a:r>
              <a:rPr sz="1400" spc="-25" dirty="0">
                <a:latin typeface="メイリオ"/>
                <a:cs typeface="メイリオ"/>
              </a:rPr>
              <a:t>し</a:t>
            </a:r>
            <a:r>
              <a:rPr sz="1400" dirty="0">
                <a:latin typeface="メイリオ"/>
                <a:cs typeface="メイリオ"/>
              </a:rPr>
              <a:t>)</a:t>
            </a:r>
            <a:endParaRPr sz="1400">
              <a:latin typeface="メイリオ"/>
              <a:cs typeface="メイリオ"/>
            </a:endParaRPr>
          </a:p>
        </p:txBody>
      </p:sp>
      <p:sp>
        <p:nvSpPr>
          <p:cNvPr id="25" name="object 25"/>
          <p:cNvSpPr txBox="1"/>
          <p:nvPr/>
        </p:nvSpPr>
        <p:spPr>
          <a:xfrm>
            <a:off x="5079145" y="4852544"/>
            <a:ext cx="4431665" cy="239395"/>
          </a:xfrm>
          <a:prstGeom prst="rect">
            <a:avLst/>
          </a:prstGeom>
        </p:spPr>
        <p:txBody>
          <a:bodyPr vert="horz" wrap="square" lIns="0" tIns="12700" rIns="0" bIns="0" rtlCol="0">
            <a:spAutoFit/>
          </a:bodyPr>
          <a:lstStyle/>
          <a:p>
            <a:pPr>
              <a:lnSpc>
                <a:spcPct val="100000"/>
              </a:lnSpc>
              <a:spcBef>
                <a:spcPts val="100"/>
              </a:spcBef>
            </a:pPr>
            <a:r>
              <a:rPr sz="1400" dirty="0">
                <a:latin typeface="メイリオ"/>
                <a:cs typeface="メイリオ"/>
              </a:rPr>
              <a:t>（対象事業の拡大</a:t>
            </a:r>
            <a:r>
              <a:rPr sz="1400" spc="-15" dirty="0">
                <a:latin typeface="メイリオ"/>
                <a:cs typeface="メイリオ"/>
              </a:rPr>
              <a:t>、補助</a:t>
            </a:r>
            <a:r>
              <a:rPr sz="1400" spc="-5" dirty="0">
                <a:latin typeface="メイリオ"/>
                <a:cs typeface="メイリオ"/>
              </a:rPr>
              <a:t>率</a:t>
            </a:r>
            <a:r>
              <a:rPr sz="1400" spc="-15" dirty="0">
                <a:latin typeface="メイリオ"/>
                <a:cs typeface="メイリオ"/>
              </a:rPr>
              <a:t>を</a:t>
            </a:r>
            <a:r>
              <a:rPr sz="1400" spc="-10" dirty="0">
                <a:latin typeface="メイリオ"/>
                <a:cs typeface="メイリオ"/>
              </a:rPr>
              <a:t>２/３→３/４</a:t>
            </a:r>
            <a:r>
              <a:rPr sz="1400" spc="-15" dirty="0">
                <a:latin typeface="メイリオ"/>
                <a:cs typeface="メイリオ"/>
              </a:rPr>
              <a:t>に</a:t>
            </a:r>
            <a:r>
              <a:rPr sz="1400" spc="-5" dirty="0">
                <a:latin typeface="メイリオ"/>
                <a:cs typeface="メイリオ"/>
              </a:rPr>
              <a:t>引</a:t>
            </a:r>
            <a:r>
              <a:rPr sz="1400" spc="-15" dirty="0">
                <a:latin typeface="メイリオ"/>
                <a:cs typeface="メイリオ"/>
              </a:rPr>
              <a:t>上</a:t>
            </a:r>
            <a:r>
              <a:rPr sz="1400" spc="-25" dirty="0">
                <a:latin typeface="メイリオ"/>
                <a:cs typeface="メイリオ"/>
              </a:rPr>
              <a:t>げ</a:t>
            </a:r>
            <a:r>
              <a:rPr sz="1400" dirty="0">
                <a:latin typeface="メイリオ"/>
                <a:cs typeface="メイリオ"/>
              </a:rPr>
              <a:t>等）</a:t>
            </a:r>
            <a:endParaRPr sz="1400">
              <a:latin typeface="メイリオ"/>
              <a:cs typeface="メイリオ"/>
            </a:endParaRPr>
          </a:p>
        </p:txBody>
      </p:sp>
      <p:sp>
        <p:nvSpPr>
          <p:cNvPr id="26" name="object 26"/>
          <p:cNvSpPr txBox="1"/>
          <p:nvPr/>
        </p:nvSpPr>
        <p:spPr>
          <a:xfrm>
            <a:off x="4902620" y="5065979"/>
            <a:ext cx="4737735" cy="880110"/>
          </a:xfrm>
          <a:prstGeom prst="rect">
            <a:avLst/>
          </a:prstGeom>
        </p:spPr>
        <p:txBody>
          <a:bodyPr vert="horz" wrap="square" lIns="0" tIns="12700" rIns="0" bIns="0" rtlCol="0">
            <a:spAutoFit/>
          </a:bodyPr>
          <a:lstStyle/>
          <a:p>
            <a:pPr marL="286385" marR="5080" indent="-286385">
              <a:lnSpc>
                <a:spcPct val="100000"/>
              </a:lnSpc>
              <a:spcBef>
                <a:spcPts val="100"/>
              </a:spcBef>
              <a:buFont typeface="Wingdings"/>
              <a:buChar char=""/>
              <a:tabLst>
                <a:tab pos="286385" algn="l"/>
                <a:tab pos="287655" algn="l"/>
              </a:tabLst>
            </a:pPr>
            <a:r>
              <a:rPr sz="1400" dirty="0">
                <a:latin typeface="メイリオ"/>
                <a:cs typeface="メイリオ"/>
              </a:rPr>
              <a:t>事業者等に対す</a:t>
            </a:r>
            <a:r>
              <a:rPr sz="1400" spc="-15" dirty="0">
                <a:latin typeface="メイリオ"/>
                <a:cs typeface="メイリオ"/>
              </a:rPr>
              <a:t>る</a:t>
            </a:r>
            <a:r>
              <a:rPr sz="1400" dirty="0">
                <a:latin typeface="メイリオ"/>
                <a:cs typeface="メイリオ"/>
              </a:rPr>
              <a:t>指導</a:t>
            </a:r>
            <a:r>
              <a:rPr sz="1400" spc="1225" dirty="0">
                <a:latin typeface="メイリオ"/>
                <a:cs typeface="メイリオ"/>
              </a:rPr>
              <a:t>・</a:t>
            </a:r>
            <a:r>
              <a:rPr sz="1400" spc="-15" dirty="0">
                <a:latin typeface="メイリオ"/>
                <a:cs typeface="メイリオ"/>
              </a:rPr>
              <a:t>周</a:t>
            </a:r>
            <a:r>
              <a:rPr sz="1400" spc="-5" dirty="0">
                <a:latin typeface="メイリオ"/>
                <a:cs typeface="メイリオ"/>
              </a:rPr>
              <a:t>知</a:t>
            </a:r>
            <a:r>
              <a:rPr sz="1400" spc="-25" dirty="0">
                <a:latin typeface="メイリオ"/>
                <a:cs typeface="メイリオ"/>
              </a:rPr>
              <a:t>徹</a:t>
            </a:r>
            <a:r>
              <a:rPr sz="1400" dirty="0">
                <a:latin typeface="メイリオ"/>
                <a:cs typeface="メイリオ"/>
              </a:rPr>
              <a:t>底</a:t>
            </a:r>
            <a:r>
              <a:rPr sz="1400" spc="-15" dirty="0">
                <a:latin typeface="メイリオ"/>
                <a:cs typeface="メイリオ"/>
              </a:rPr>
              <a:t>等</a:t>
            </a:r>
            <a:r>
              <a:rPr sz="1400" spc="-25" dirty="0">
                <a:latin typeface="メイリオ"/>
                <a:cs typeface="メイリオ"/>
              </a:rPr>
              <a:t>の</a:t>
            </a:r>
            <a:r>
              <a:rPr sz="1400" dirty="0">
                <a:latin typeface="メイリオ"/>
                <a:cs typeface="メイリオ"/>
              </a:rPr>
              <a:t>転嫁</a:t>
            </a:r>
            <a:r>
              <a:rPr sz="1400" spc="-25" dirty="0">
                <a:latin typeface="メイリオ"/>
                <a:cs typeface="メイリオ"/>
              </a:rPr>
              <a:t>対</a:t>
            </a:r>
            <a:r>
              <a:rPr sz="1400" dirty="0">
                <a:latin typeface="メイリオ"/>
                <a:cs typeface="メイリオ"/>
              </a:rPr>
              <a:t>策</a:t>
            </a:r>
            <a:r>
              <a:rPr sz="1400" spc="-15" dirty="0">
                <a:latin typeface="メイリオ"/>
                <a:cs typeface="メイリオ"/>
              </a:rPr>
              <a:t>、取引</a:t>
            </a:r>
            <a:r>
              <a:rPr sz="1400" spc="-1255" dirty="0">
                <a:latin typeface="メイリオ"/>
                <a:cs typeface="メイリオ"/>
              </a:rPr>
              <a:t>適 </a:t>
            </a:r>
            <a:r>
              <a:rPr sz="1400" dirty="0">
                <a:latin typeface="メイリオ"/>
                <a:cs typeface="メイリオ"/>
              </a:rPr>
              <a:t>正</a:t>
            </a:r>
            <a:r>
              <a:rPr sz="1400" spc="-15" dirty="0">
                <a:latin typeface="メイリオ"/>
                <a:cs typeface="メイリオ"/>
              </a:rPr>
              <a:t>化</a:t>
            </a:r>
            <a:r>
              <a:rPr sz="1400" dirty="0">
                <a:latin typeface="メイリオ"/>
                <a:cs typeface="メイリオ"/>
              </a:rPr>
              <a:t>対策</a:t>
            </a:r>
            <a:endParaRPr sz="1400">
              <a:latin typeface="メイリオ"/>
              <a:cs typeface="メイリオ"/>
            </a:endParaRPr>
          </a:p>
          <a:p>
            <a:pPr marL="285750" marR="106045" indent="-285750">
              <a:lnSpc>
                <a:spcPct val="100000"/>
              </a:lnSpc>
              <a:spcBef>
                <a:spcPts val="5"/>
              </a:spcBef>
              <a:buFont typeface="Wingdings"/>
              <a:buChar char=""/>
              <a:tabLst>
                <a:tab pos="286385" algn="l"/>
                <a:tab pos="287020" algn="l"/>
              </a:tabLst>
            </a:pPr>
            <a:r>
              <a:rPr sz="1400" dirty="0">
                <a:latin typeface="メイリオ"/>
                <a:cs typeface="メイリオ"/>
              </a:rPr>
              <a:t>働き方改革実現に向</a:t>
            </a:r>
            <a:r>
              <a:rPr sz="1400" spc="-25" dirty="0">
                <a:latin typeface="メイリオ"/>
                <a:cs typeface="メイリオ"/>
              </a:rPr>
              <a:t>け</a:t>
            </a:r>
            <a:r>
              <a:rPr sz="1400" spc="-15" dirty="0">
                <a:latin typeface="メイリオ"/>
                <a:cs typeface="メイリオ"/>
              </a:rPr>
              <a:t>た</a:t>
            </a:r>
            <a:r>
              <a:rPr sz="1400" dirty="0">
                <a:latin typeface="メイリオ"/>
                <a:cs typeface="メイリオ"/>
              </a:rPr>
              <a:t>支</a:t>
            </a:r>
            <a:r>
              <a:rPr sz="1400" spc="-15" dirty="0">
                <a:latin typeface="メイリオ"/>
                <a:cs typeface="メイリオ"/>
              </a:rPr>
              <a:t>援</a:t>
            </a:r>
            <a:r>
              <a:rPr sz="1400" spc="-20" dirty="0">
                <a:latin typeface="メイリオ"/>
                <a:cs typeface="メイリオ"/>
              </a:rPr>
              <a:t>(</a:t>
            </a:r>
            <a:r>
              <a:rPr sz="1400" dirty="0">
                <a:latin typeface="メイリオ"/>
                <a:cs typeface="メイリオ"/>
              </a:rPr>
              <a:t>専</a:t>
            </a:r>
            <a:r>
              <a:rPr sz="1400" spc="-15" dirty="0">
                <a:latin typeface="メイリオ"/>
                <a:cs typeface="メイリオ"/>
              </a:rPr>
              <a:t>門家派</a:t>
            </a:r>
            <a:r>
              <a:rPr sz="1400" spc="-5" dirty="0">
                <a:latin typeface="メイリオ"/>
                <a:cs typeface="メイリオ"/>
              </a:rPr>
              <a:t>遣</a:t>
            </a:r>
            <a:r>
              <a:rPr sz="1400" spc="-25" dirty="0">
                <a:latin typeface="メイリオ"/>
                <a:cs typeface="メイリオ"/>
              </a:rPr>
              <a:t>事</a:t>
            </a:r>
            <a:r>
              <a:rPr sz="1400" dirty="0">
                <a:latin typeface="メイリオ"/>
                <a:cs typeface="メイリオ"/>
              </a:rPr>
              <a:t>業</a:t>
            </a:r>
            <a:r>
              <a:rPr sz="1400" spc="-15" dirty="0">
                <a:latin typeface="メイリオ"/>
                <a:cs typeface="メイリオ"/>
              </a:rPr>
              <a:t>の</a:t>
            </a:r>
            <a:r>
              <a:rPr sz="1400" spc="-25" dirty="0">
                <a:latin typeface="メイリオ"/>
                <a:cs typeface="メイリオ"/>
              </a:rPr>
              <a:t>増</a:t>
            </a:r>
            <a:r>
              <a:rPr sz="1400" dirty="0">
                <a:latin typeface="メイリオ"/>
                <a:cs typeface="メイリオ"/>
              </a:rPr>
              <a:t>強、 商工</a:t>
            </a:r>
            <a:r>
              <a:rPr sz="1400" spc="-15" dirty="0">
                <a:latin typeface="メイリオ"/>
                <a:cs typeface="メイリオ"/>
              </a:rPr>
              <a:t>会</a:t>
            </a:r>
            <a:r>
              <a:rPr sz="1400" dirty="0">
                <a:latin typeface="メイリオ"/>
                <a:cs typeface="メイリオ"/>
              </a:rPr>
              <a:t>等</a:t>
            </a:r>
            <a:r>
              <a:rPr sz="1400" spc="-15" dirty="0">
                <a:latin typeface="メイリオ"/>
                <a:cs typeface="メイリオ"/>
              </a:rPr>
              <a:t>の機</a:t>
            </a:r>
            <a:r>
              <a:rPr sz="1400" dirty="0">
                <a:latin typeface="メイリオ"/>
                <a:cs typeface="メイリオ"/>
              </a:rPr>
              <a:t>能強</a:t>
            </a:r>
            <a:r>
              <a:rPr sz="1400" spc="-25" dirty="0">
                <a:latin typeface="メイリオ"/>
                <a:cs typeface="メイリオ"/>
              </a:rPr>
              <a:t>化</a:t>
            </a:r>
            <a:r>
              <a:rPr sz="1400" dirty="0">
                <a:latin typeface="メイリオ"/>
                <a:cs typeface="メイリオ"/>
              </a:rPr>
              <a:t>)</a:t>
            </a:r>
            <a:endParaRPr sz="1400">
              <a:latin typeface="メイリオ"/>
              <a:cs typeface="メイリオ"/>
            </a:endParaRPr>
          </a:p>
        </p:txBody>
      </p:sp>
      <p:sp>
        <p:nvSpPr>
          <p:cNvPr id="27" name="object 27"/>
          <p:cNvSpPr txBox="1"/>
          <p:nvPr/>
        </p:nvSpPr>
        <p:spPr>
          <a:xfrm>
            <a:off x="4901906" y="5919718"/>
            <a:ext cx="4712970" cy="453390"/>
          </a:xfrm>
          <a:prstGeom prst="rect">
            <a:avLst/>
          </a:prstGeom>
        </p:spPr>
        <p:txBody>
          <a:bodyPr vert="horz" wrap="square" lIns="0" tIns="12700" rIns="0" bIns="0" rtlCol="0">
            <a:spAutoFit/>
          </a:bodyPr>
          <a:lstStyle/>
          <a:p>
            <a:pPr marL="285750" marR="5080" indent="-285750">
              <a:lnSpc>
                <a:spcPct val="100000"/>
              </a:lnSpc>
              <a:spcBef>
                <a:spcPts val="100"/>
              </a:spcBef>
              <a:buFont typeface="Wingdings"/>
              <a:buChar char=""/>
              <a:tabLst>
                <a:tab pos="286385" algn="l"/>
                <a:tab pos="287020" algn="l"/>
              </a:tabLst>
            </a:pPr>
            <a:r>
              <a:rPr sz="1400" dirty="0">
                <a:latin typeface="メイリオ"/>
                <a:cs typeface="メイリオ"/>
              </a:rPr>
              <a:t>中小企業の経営</a:t>
            </a:r>
            <a:r>
              <a:rPr sz="1400" spc="-15" dirty="0">
                <a:latin typeface="メイリオ"/>
                <a:cs typeface="メイリオ"/>
              </a:rPr>
              <a:t>指</a:t>
            </a:r>
            <a:r>
              <a:rPr sz="1400" dirty="0">
                <a:latin typeface="メイリオ"/>
                <a:cs typeface="メイリオ"/>
              </a:rPr>
              <a:t>導</a:t>
            </a:r>
            <a:r>
              <a:rPr sz="1400" spc="-5" dirty="0">
                <a:latin typeface="メイリオ"/>
                <a:cs typeface="メイリオ"/>
              </a:rPr>
              <a:t>(</a:t>
            </a:r>
            <a:r>
              <a:rPr sz="1400" spc="-25" dirty="0">
                <a:latin typeface="メイリオ"/>
                <a:cs typeface="メイリオ"/>
              </a:rPr>
              <a:t>経</a:t>
            </a:r>
            <a:r>
              <a:rPr sz="1400" dirty="0">
                <a:latin typeface="メイリオ"/>
                <a:cs typeface="メイリオ"/>
              </a:rPr>
              <a:t>営発</a:t>
            </a:r>
            <a:r>
              <a:rPr sz="1400" spc="-25" dirty="0">
                <a:latin typeface="メイリオ"/>
                <a:cs typeface="メイリオ"/>
              </a:rPr>
              <a:t>達</a:t>
            </a:r>
            <a:r>
              <a:rPr sz="1400" dirty="0">
                <a:latin typeface="メイリオ"/>
                <a:cs typeface="メイリオ"/>
              </a:rPr>
              <a:t>支</a:t>
            </a:r>
            <a:r>
              <a:rPr sz="1400" spc="-15" dirty="0">
                <a:latin typeface="メイリオ"/>
                <a:cs typeface="メイリオ"/>
              </a:rPr>
              <a:t>援計画</a:t>
            </a:r>
            <a:r>
              <a:rPr sz="1400" spc="-5" dirty="0">
                <a:latin typeface="メイリオ"/>
                <a:cs typeface="メイリオ"/>
              </a:rPr>
              <a:t>等</a:t>
            </a:r>
            <a:r>
              <a:rPr sz="1400" spc="-20" dirty="0">
                <a:latin typeface="メイリオ"/>
                <a:cs typeface="メイリオ"/>
              </a:rPr>
              <a:t>)</a:t>
            </a:r>
            <a:r>
              <a:rPr sz="1400" dirty="0">
                <a:latin typeface="メイリオ"/>
                <a:cs typeface="メイリオ"/>
              </a:rPr>
              <a:t>、</a:t>
            </a:r>
            <a:r>
              <a:rPr sz="1400" spc="-25" dirty="0">
                <a:latin typeface="メイリオ"/>
                <a:cs typeface="メイリオ"/>
              </a:rPr>
              <a:t>資</a:t>
            </a:r>
            <a:r>
              <a:rPr sz="1400" dirty="0">
                <a:latin typeface="メイリオ"/>
                <a:cs typeface="メイリオ"/>
              </a:rPr>
              <a:t>金</a:t>
            </a:r>
            <a:r>
              <a:rPr sz="1400" spc="-25" dirty="0">
                <a:latin typeface="メイリオ"/>
                <a:cs typeface="メイリオ"/>
              </a:rPr>
              <a:t>繰</a:t>
            </a:r>
            <a:r>
              <a:rPr sz="1400" spc="-15" dirty="0">
                <a:latin typeface="メイリオ"/>
                <a:cs typeface="メイリオ"/>
              </a:rPr>
              <a:t>り</a:t>
            </a:r>
            <a:r>
              <a:rPr sz="1400" dirty="0">
                <a:latin typeface="メイリオ"/>
                <a:cs typeface="メイリオ"/>
              </a:rPr>
              <a:t>支 援</a:t>
            </a:r>
            <a:r>
              <a:rPr sz="1400" spc="-20" dirty="0">
                <a:latin typeface="メイリオ"/>
                <a:cs typeface="メイリオ"/>
              </a:rPr>
              <a:t>(</a:t>
            </a:r>
            <a:r>
              <a:rPr sz="1400" dirty="0">
                <a:latin typeface="メイリオ"/>
                <a:cs typeface="メイリオ"/>
              </a:rPr>
              <a:t>政策</a:t>
            </a:r>
            <a:r>
              <a:rPr sz="1400" spc="-15" dirty="0">
                <a:latin typeface="メイリオ"/>
                <a:cs typeface="メイリオ"/>
              </a:rPr>
              <a:t>金</a:t>
            </a:r>
            <a:r>
              <a:rPr sz="1400" dirty="0">
                <a:latin typeface="メイリオ"/>
                <a:cs typeface="メイリオ"/>
              </a:rPr>
              <a:t>融</a:t>
            </a:r>
            <a:r>
              <a:rPr sz="1400" spc="1225" dirty="0">
                <a:latin typeface="メイリオ"/>
                <a:cs typeface="メイリオ"/>
              </a:rPr>
              <a:t>・</a:t>
            </a:r>
            <a:r>
              <a:rPr sz="1400" dirty="0">
                <a:latin typeface="メイリオ"/>
                <a:cs typeface="メイリオ"/>
              </a:rPr>
              <a:t>信用保</a:t>
            </a:r>
            <a:r>
              <a:rPr sz="1400" spc="-15" dirty="0">
                <a:latin typeface="メイリオ"/>
                <a:cs typeface="メイリオ"/>
              </a:rPr>
              <a:t>証</a:t>
            </a:r>
            <a:r>
              <a:rPr sz="1400" dirty="0">
                <a:latin typeface="メイリオ"/>
                <a:cs typeface="メイリオ"/>
              </a:rPr>
              <a:t>、マ</a:t>
            </a:r>
            <a:r>
              <a:rPr sz="1400" spc="-15" dirty="0">
                <a:latin typeface="メイリオ"/>
                <a:cs typeface="メイリオ"/>
              </a:rPr>
              <a:t>ル</a:t>
            </a:r>
            <a:r>
              <a:rPr sz="1400" dirty="0">
                <a:latin typeface="メイリオ"/>
                <a:cs typeface="メイリオ"/>
              </a:rPr>
              <a:t>経）</a:t>
            </a:r>
            <a:endParaRPr sz="1400">
              <a:latin typeface="メイリオ"/>
              <a:cs typeface="メイリオ"/>
            </a:endParaRPr>
          </a:p>
        </p:txBody>
      </p:sp>
      <p:sp>
        <p:nvSpPr>
          <p:cNvPr id="28" name="object 28"/>
          <p:cNvSpPr/>
          <p:nvPr/>
        </p:nvSpPr>
        <p:spPr>
          <a:xfrm>
            <a:off x="335279" y="4392167"/>
            <a:ext cx="3898900" cy="302260"/>
          </a:xfrm>
          <a:custGeom>
            <a:avLst/>
            <a:gdLst/>
            <a:ahLst/>
            <a:cxnLst/>
            <a:rect l="l" t="t" r="r" b="b"/>
            <a:pathLst>
              <a:path w="3898900" h="302260">
                <a:moveTo>
                  <a:pt x="0" y="0"/>
                </a:moveTo>
                <a:lnTo>
                  <a:pt x="3898391" y="0"/>
                </a:lnTo>
                <a:lnTo>
                  <a:pt x="3898391" y="301751"/>
                </a:lnTo>
                <a:lnTo>
                  <a:pt x="0" y="301751"/>
                </a:lnTo>
                <a:lnTo>
                  <a:pt x="0" y="0"/>
                </a:lnTo>
                <a:close/>
              </a:path>
            </a:pathLst>
          </a:custGeom>
          <a:solidFill>
            <a:srgbClr val="99D6EC"/>
          </a:solidFill>
        </p:spPr>
        <p:txBody>
          <a:bodyPr wrap="square" lIns="0" tIns="0" rIns="0" bIns="0" rtlCol="0"/>
          <a:lstStyle/>
          <a:p>
            <a:endParaRPr/>
          </a:p>
        </p:txBody>
      </p:sp>
      <p:sp>
        <p:nvSpPr>
          <p:cNvPr id="29" name="object 29"/>
          <p:cNvSpPr txBox="1"/>
          <p:nvPr/>
        </p:nvSpPr>
        <p:spPr>
          <a:xfrm>
            <a:off x="89153" y="4392167"/>
            <a:ext cx="4547870" cy="302260"/>
          </a:xfrm>
          <a:prstGeom prst="rect">
            <a:avLst/>
          </a:prstGeom>
          <a:solidFill>
            <a:srgbClr val="99D6EC"/>
          </a:solidFill>
        </p:spPr>
        <p:txBody>
          <a:bodyPr vert="horz" wrap="square" lIns="0" tIns="25400" rIns="0" bIns="0" rtlCol="0">
            <a:spAutoFit/>
          </a:bodyPr>
          <a:lstStyle/>
          <a:p>
            <a:pPr marL="337820">
              <a:lnSpc>
                <a:spcPct val="100000"/>
              </a:lnSpc>
              <a:spcBef>
                <a:spcPts val="200"/>
              </a:spcBef>
            </a:pPr>
            <a:r>
              <a:rPr sz="1600" b="1" spc="-5" dirty="0">
                <a:latin typeface="メイリオ"/>
                <a:cs typeface="メイリオ"/>
              </a:rPr>
              <a:t>③災害からの復旧・復興、強靭化</a:t>
            </a:r>
            <a:endParaRPr sz="1600">
              <a:latin typeface="メイリオ"/>
              <a:cs typeface="メイリオ"/>
            </a:endParaRPr>
          </a:p>
        </p:txBody>
      </p:sp>
      <p:sp>
        <p:nvSpPr>
          <p:cNvPr id="30" name="object 30"/>
          <p:cNvSpPr/>
          <p:nvPr/>
        </p:nvSpPr>
        <p:spPr>
          <a:xfrm>
            <a:off x="5137403" y="4351020"/>
            <a:ext cx="4279900" cy="302260"/>
          </a:xfrm>
          <a:custGeom>
            <a:avLst/>
            <a:gdLst/>
            <a:ahLst/>
            <a:cxnLst/>
            <a:rect l="l" t="t" r="r" b="b"/>
            <a:pathLst>
              <a:path w="4279900" h="302260">
                <a:moveTo>
                  <a:pt x="0" y="0"/>
                </a:moveTo>
                <a:lnTo>
                  <a:pt x="4279392" y="0"/>
                </a:lnTo>
                <a:lnTo>
                  <a:pt x="4279392" y="301751"/>
                </a:lnTo>
                <a:lnTo>
                  <a:pt x="0" y="301751"/>
                </a:lnTo>
                <a:lnTo>
                  <a:pt x="0" y="0"/>
                </a:lnTo>
                <a:close/>
              </a:path>
            </a:pathLst>
          </a:custGeom>
          <a:solidFill>
            <a:srgbClr val="99D6EC"/>
          </a:solidFill>
        </p:spPr>
        <p:txBody>
          <a:bodyPr wrap="square" lIns="0" tIns="0" rIns="0" bIns="0" rtlCol="0"/>
          <a:lstStyle/>
          <a:p>
            <a:endParaRPr/>
          </a:p>
        </p:txBody>
      </p:sp>
      <p:sp>
        <p:nvSpPr>
          <p:cNvPr id="31" name="object 31"/>
          <p:cNvSpPr txBox="1"/>
          <p:nvPr/>
        </p:nvSpPr>
        <p:spPr>
          <a:xfrm>
            <a:off x="4792217" y="4351020"/>
            <a:ext cx="5047615" cy="302260"/>
          </a:xfrm>
          <a:prstGeom prst="rect">
            <a:avLst/>
          </a:prstGeom>
          <a:solidFill>
            <a:srgbClr val="99D6EC"/>
          </a:solidFill>
        </p:spPr>
        <p:txBody>
          <a:bodyPr vert="horz" wrap="square" lIns="0" tIns="26034" rIns="0" bIns="0" rtlCol="0">
            <a:spAutoFit/>
          </a:bodyPr>
          <a:lstStyle/>
          <a:p>
            <a:pPr marL="435609">
              <a:lnSpc>
                <a:spcPct val="100000"/>
              </a:lnSpc>
              <a:spcBef>
                <a:spcPts val="204"/>
              </a:spcBef>
            </a:pPr>
            <a:r>
              <a:rPr sz="1600" b="1" spc="-5" dirty="0">
                <a:latin typeface="メイリオ"/>
                <a:cs typeface="メイリオ"/>
              </a:rPr>
              <a:t>④経営の下支え、事業環境の整備</a:t>
            </a:r>
            <a:endParaRPr sz="1600">
              <a:latin typeface="メイリオ"/>
              <a:cs typeface="メイリオ"/>
            </a:endParaRPr>
          </a:p>
        </p:txBody>
      </p:sp>
      <p:sp>
        <p:nvSpPr>
          <p:cNvPr id="32" name="object 32"/>
          <p:cNvSpPr/>
          <p:nvPr/>
        </p:nvSpPr>
        <p:spPr>
          <a:xfrm>
            <a:off x="4233671" y="1347216"/>
            <a:ext cx="295655" cy="278891"/>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4224528" y="1632204"/>
            <a:ext cx="294131" cy="263651"/>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144779" y="5622035"/>
            <a:ext cx="295655" cy="278891"/>
          </a:xfrm>
          <a:prstGeom prst="rect">
            <a:avLst/>
          </a:prstGeom>
          <a:blipFill>
            <a:blip r:embed="rId2" cstate="print"/>
            <a:stretch>
              <a:fillRect/>
            </a:stretch>
          </a:blipFill>
        </p:spPr>
        <p:txBody>
          <a:bodyPr wrap="square" lIns="0" tIns="0" rIns="0" bIns="0" rtlCol="0"/>
          <a:lstStyle/>
          <a:p>
            <a:endParaRPr/>
          </a:p>
        </p:txBody>
      </p:sp>
      <p:sp>
        <p:nvSpPr>
          <p:cNvPr id="35" name="object 35"/>
          <p:cNvSpPr txBox="1"/>
          <p:nvPr/>
        </p:nvSpPr>
        <p:spPr>
          <a:xfrm>
            <a:off x="146496" y="1325501"/>
            <a:ext cx="4344035" cy="872490"/>
          </a:xfrm>
          <a:prstGeom prst="rect">
            <a:avLst/>
          </a:prstGeom>
        </p:spPr>
        <p:txBody>
          <a:bodyPr vert="horz" wrap="square" lIns="0" tIns="13335" rIns="0" bIns="0" rtlCol="0">
            <a:spAutoFit/>
          </a:bodyPr>
          <a:lstStyle/>
          <a:p>
            <a:pPr marL="286385" indent="-285750">
              <a:lnSpc>
                <a:spcPts val="1639"/>
              </a:lnSpc>
              <a:spcBef>
                <a:spcPts val="105"/>
              </a:spcBef>
              <a:buFont typeface="Wingdings"/>
              <a:buChar char=""/>
              <a:tabLst>
                <a:tab pos="287020" algn="l"/>
                <a:tab pos="287655" algn="l"/>
                <a:tab pos="4171315" algn="l"/>
              </a:tabLst>
            </a:pPr>
            <a:r>
              <a:rPr sz="1400" dirty="0">
                <a:latin typeface="メイリオ"/>
                <a:cs typeface="メイリオ"/>
              </a:rPr>
              <a:t>「法</a:t>
            </a:r>
            <a:r>
              <a:rPr sz="1400" spc="-15" dirty="0">
                <a:latin typeface="メイリオ"/>
                <a:cs typeface="メイリオ"/>
              </a:rPr>
              <a:t>人</a:t>
            </a:r>
            <a:r>
              <a:rPr sz="1400" dirty="0">
                <a:latin typeface="メイリオ"/>
                <a:cs typeface="メイリオ"/>
              </a:rPr>
              <a:t>」</a:t>
            </a:r>
            <a:r>
              <a:rPr sz="1400" spc="-15" dirty="0">
                <a:latin typeface="メイリオ"/>
                <a:cs typeface="メイリオ"/>
              </a:rPr>
              <a:t>向け</a:t>
            </a:r>
            <a:r>
              <a:rPr sz="1400" dirty="0">
                <a:latin typeface="メイリオ"/>
                <a:cs typeface="メイリオ"/>
              </a:rPr>
              <a:t>事業</a:t>
            </a:r>
            <a:r>
              <a:rPr sz="1400" spc="-25" dirty="0">
                <a:latin typeface="メイリオ"/>
                <a:cs typeface="メイリオ"/>
              </a:rPr>
              <a:t>承</a:t>
            </a:r>
            <a:r>
              <a:rPr sz="1400" dirty="0">
                <a:latin typeface="メイリオ"/>
                <a:cs typeface="メイリオ"/>
              </a:rPr>
              <a:t>継税</a:t>
            </a:r>
            <a:r>
              <a:rPr sz="1400" spc="-25" dirty="0">
                <a:latin typeface="メイリオ"/>
                <a:cs typeface="メイリオ"/>
              </a:rPr>
              <a:t>制</a:t>
            </a:r>
            <a:r>
              <a:rPr sz="1400" spc="-15" dirty="0">
                <a:latin typeface="メイリオ"/>
                <a:cs typeface="メイリオ"/>
              </a:rPr>
              <a:t>の</a:t>
            </a:r>
            <a:r>
              <a:rPr sz="1400" dirty="0">
                <a:latin typeface="メイリオ"/>
                <a:cs typeface="メイリオ"/>
              </a:rPr>
              <a:t>抜</a:t>
            </a:r>
            <a:r>
              <a:rPr sz="1400" spc="-25" dirty="0">
                <a:latin typeface="メイリオ"/>
                <a:cs typeface="メイリオ"/>
              </a:rPr>
              <a:t>本</a:t>
            </a:r>
            <a:r>
              <a:rPr sz="1400" dirty="0">
                <a:latin typeface="メイリオ"/>
                <a:cs typeface="メイリオ"/>
              </a:rPr>
              <a:t>拡</a:t>
            </a:r>
            <a:r>
              <a:rPr sz="1400" spc="-15" dirty="0">
                <a:latin typeface="メイリオ"/>
                <a:cs typeface="メイリオ"/>
              </a:rPr>
              <a:t>充に</a:t>
            </a:r>
            <a:r>
              <a:rPr sz="1400" dirty="0">
                <a:latin typeface="メイリオ"/>
                <a:cs typeface="メイリオ"/>
              </a:rPr>
              <a:t>続</a:t>
            </a:r>
            <a:r>
              <a:rPr sz="1400" spc="-15" dirty="0">
                <a:latin typeface="メイリオ"/>
                <a:cs typeface="メイリオ"/>
              </a:rPr>
              <a:t>き</a:t>
            </a:r>
            <a:r>
              <a:rPr sz="1400" dirty="0">
                <a:latin typeface="メイリオ"/>
                <a:cs typeface="メイリオ"/>
              </a:rPr>
              <a:t>、	</a:t>
            </a:r>
            <a:r>
              <a:rPr sz="900" b="1" dirty="0">
                <a:latin typeface="メイリオ"/>
                <a:cs typeface="メイリオ"/>
              </a:rPr>
              <a:t>税</a:t>
            </a:r>
            <a:endParaRPr sz="900">
              <a:latin typeface="メイリオ"/>
              <a:cs typeface="メイリオ"/>
            </a:endParaRPr>
          </a:p>
          <a:p>
            <a:pPr marL="286385">
              <a:lnSpc>
                <a:spcPts val="1639"/>
              </a:lnSpc>
              <a:tabLst>
                <a:tab pos="4126865" algn="l"/>
              </a:tabLst>
            </a:pPr>
            <a:r>
              <a:rPr sz="1400" b="1" spc="-15" dirty="0">
                <a:solidFill>
                  <a:srgbClr val="FF0000"/>
                </a:solidFill>
                <a:latin typeface="メイリオ"/>
                <a:cs typeface="メイリオ"/>
              </a:rPr>
              <a:t>「</a:t>
            </a:r>
            <a:r>
              <a:rPr sz="1400" b="1" dirty="0">
                <a:solidFill>
                  <a:srgbClr val="FF0000"/>
                </a:solidFill>
                <a:latin typeface="メイリオ"/>
                <a:cs typeface="メイリオ"/>
              </a:rPr>
              <a:t>個</a:t>
            </a:r>
            <a:r>
              <a:rPr sz="1400" b="1" spc="-15" dirty="0">
                <a:solidFill>
                  <a:srgbClr val="FF0000"/>
                </a:solidFill>
                <a:latin typeface="メイリオ"/>
                <a:cs typeface="メイリオ"/>
              </a:rPr>
              <a:t>人</a:t>
            </a:r>
            <a:r>
              <a:rPr sz="1400" b="1" dirty="0">
                <a:solidFill>
                  <a:srgbClr val="FF0000"/>
                </a:solidFill>
                <a:latin typeface="メイリオ"/>
                <a:cs typeface="メイリオ"/>
              </a:rPr>
              <a:t>事業</a:t>
            </a:r>
            <a:r>
              <a:rPr sz="1400" b="1" spc="-15" dirty="0">
                <a:solidFill>
                  <a:srgbClr val="FF0000"/>
                </a:solidFill>
                <a:latin typeface="メイリオ"/>
                <a:cs typeface="メイリオ"/>
              </a:rPr>
              <a:t>者」</a:t>
            </a:r>
            <a:r>
              <a:rPr sz="1400" b="1" dirty="0">
                <a:solidFill>
                  <a:srgbClr val="FF0000"/>
                </a:solidFill>
                <a:latin typeface="メイリオ"/>
                <a:cs typeface="メイリオ"/>
              </a:rPr>
              <a:t>向け事</a:t>
            </a:r>
            <a:r>
              <a:rPr sz="1400" b="1" spc="-15" dirty="0">
                <a:solidFill>
                  <a:srgbClr val="FF0000"/>
                </a:solidFill>
                <a:latin typeface="メイリオ"/>
                <a:cs typeface="メイリオ"/>
              </a:rPr>
              <a:t>業</a:t>
            </a:r>
            <a:r>
              <a:rPr sz="1400" b="1" dirty="0">
                <a:solidFill>
                  <a:srgbClr val="FF0000"/>
                </a:solidFill>
                <a:latin typeface="メイリオ"/>
                <a:cs typeface="メイリオ"/>
              </a:rPr>
              <a:t>承継</a:t>
            </a:r>
            <a:r>
              <a:rPr sz="1400" b="1" spc="-15" dirty="0">
                <a:solidFill>
                  <a:srgbClr val="FF0000"/>
                </a:solidFill>
                <a:latin typeface="メイリオ"/>
                <a:cs typeface="メイリオ"/>
              </a:rPr>
              <a:t>税</a:t>
            </a:r>
            <a:r>
              <a:rPr sz="1400" b="1" dirty="0">
                <a:solidFill>
                  <a:srgbClr val="FF0000"/>
                </a:solidFill>
                <a:latin typeface="メイリオ"/>
                <a:cs typeface="メイリオ"/>
              </a:rPr>
              <a:t>制を</a:t>
            </a:r>
            <a:r>
              <a:rPr sz="1400" b="1" spc="-15" dirty="0">
                <a:solidFill>
                  <a:srgbClr val="FF0000"/>
                </a:solidFill>
                <a:latin typeface="メイリオ"/>
                <a:cs typeface="メイリオ"/>
              </a:rPr>
              <a:t>創</a:t>
            </a:r>
            <a:r>
              <a:rPr sz="1400" b="1" spc="-5" dirty="0">
                <a:solidFill>
                  <a:srgbClr val="FF0000"/>
                </a:solidFill>
                <a:latin typeface="メイリオ"/>
                <a:cs typeface="メイリオ"/>
              </a:rPr>
              <a:t>設</a:t>
            </a:r>
            <a:r>
              <a:rPr sz="1400" dirty="0">
                <a:latin typeface="メイリオ"/>
                <a:cs typeface="メイリオ"/>
              </a:rPr>
              <a:t>。	</a:t>
            </a:r>
            <a:r>
              <a:rPr sz="1200" b="1" baseline="-41666" dirty="0">
                <a:latin typeface="メイリオ"/>
                <a:cs typeface="メイリオ"/>
              </a:rPr>
              <a:t>予算</a:t>
            </a:r>
            <a:endParaRPr sz="1200" baseline="-41666">
              <a:latin typeface="メイリオ"/>
              <a:cs typeface="メイリオ"/>
            </a:endParaRPr>
          </a:p>
          <a:p>
            <a:pPr marL="286385" marR="410209" indent="-286385">
              <a:lnSpc>
                <a:spcPts val="1600"/>
              </a:lnSpc>
              <a:spcBef>
                <a:spcPts val="225"/>
              </a:spcBef>
              <a:buFont typeface="Wingdings"/>
              <a:buChar char=""/>
              <a:tabLst>
                <a:tab pos="286385" algn="l"/>
                <a:tab pos="287020" algn="l"/>
              </a:tabLst>
            </a:pPr>
            <a:r>
              <a:rPr sz="1400" dirty="0">
                <a:latin typeface="メイリオ"/>
                <a:cs typeface="メイリオ"/>
              </a:rPr>
              <a:t>第三者への承継支援強</a:t>
            </a:r>
            <a:r>
              <a:rPr sz="1400" spc="-15" dirty="0">
                <a:latin typeface="メイリオ"/>
                <a:cs typeface="メイリオ"/>
              </a:rPr>
              <a:t>化</a:t>
            </a:r>
            <a:r>
              <a:rPr sz="1400" dirty="0">
                <a:latin typeface="メイリオ"/>
                <a:cs typeface="メイリオ"/>
              </a:rPr>
              <a:t>。</a:t>
            </a:r>
            <a:r>
              <a:rPr sz="1400" spc="-10" dirty="0">
                <a:latin typeface="メイリオ"/>
                <a:cs typeface="メイリオ"/>
              </a:rPr>
              <a:t>(</a:t>
            </a:r>
            <a:r>
              <a:rPr sz="1400" dirty="0">
                <a:latin typeface="メイリオ"/>
                <a:cs typeface="メイリオ"/>
              </a:rPr>
              <a:t>支</a:t>
            </a:r>
            <a:r>
              <a:rPr sz="1400" spc="-15" dirty="0">
                <a:latin typeface="メイリオ"/>
                <a:cs typeface="メイリオ"/>
              </a:rPr>
              <a:t>援</a:t>
            </a:r>
            <a:r>
              <a:rPr sz="1400" dirty="0">
                <a:latin typeface="メイリオ"/>
                <a:cs typeface="メイリオ"/>
              </a:rPr>
              <a:t>セン</a:t>
            </a:r>
            <a:r>
              <a:rPr sz="1400" spc="-15" dirty="0">
                <a:latin typeface="メイリオ"/>
                <a:cs typeface="メイリオ"/>
              </a:rPr>
              <a:t>タ</a:t>
            </a:r>
            <a:r>
              <a:rPr sz="1400" dirty="0">
                <a:latin typeface="メイリオ"/>
                <a:cs typeface="メイリオ"/>
              </a:rPr>
              <a:t>ーの体 制強化、データベース</a:t>
            </a:r>
            <a:r>
              <a:rPr sz="1400" spc="-15" dirty="0">
                <a:latin typeface="メイリオ"/>
                <a:cs typeface="メイリオ"/>
              </a:rPr>
              <a:t>の</a:t>
            </a:r>
            <a:r>
              <a:rPr sz="1400" dirty="0">
                <a:latin typeface="メイリオ"/>
                <a:cs typeface="メイリオ"/>
              </a:rPr>
              <a:t>抜本</a:t>
            </a:r>
            <a:r>
              <a:rPr sz="1400" spc="-15" dirty="0">
                <a:latin typeface="メイリオ"/>
                <a:cs typeface="メイリオ"/>
              </a:rPr>
              <a:t>拡</a:t>
            </a:r>
            <a:r>
              <a:rPr sz="1400" dirty="0">
                <a:latin typeface="メイリオ"/>
                <a:cs typeface="メイリオ"/>
              </a:rPr>
              <a:t>充）</a:t>
            </a:r>
            <a:endParaRPr sz="1400">
              <a:latin typeface="メイリオ"/>
              <a:cs typeface="メイリオ"/>
            </a:endParaRPr>
          </a:p>
        </p:txBody>
      </p:sp>
      <p:sp>
        <p:nvSpPr>
          <p:cNvPr id="36" name="object 36"/>
          <p:cNvSpPr/>
          <p:nvPr/>
        </p:nvSpPr>
        <p:spPr>
          <a:xfrm>
            <a:off x="4233671" y="1909572"/>
            <a:ext cx="295655" cy="263651"/>
          </a:xfrm>
          <a:prstGeom prst="rect">
            <a:avLst/>
          </a:prstGeom>
          <a:blipFill>
            <a:blip r:embed="rId3" cstate="print"/>
            <a:stretch>
              <a:fillRect/>
            </a:stretch>
          </a:blipFill>
        </p:spPr>
        <p:txBody>
          <a:bodyPr wrap="square" lIns="0" tIns="0" rIns="0" bIns="0" rtlCol="0"/>
          <a:lstStyle/>
          <a:p>
            <a:endParaRPr/>
          </a:p>
        </p:txBody>
      </p:sp>
      <p:sp>
        <p:nvSpPr>
          <p:cNvPr id="37" name="object 37"/>
          <p:cNvSpPr txBox="1"/>
          <p:nvPr/>
        </p:nvSpPr>
        <p:spPr>
          <a:xfrm>
            <a:off x="4262006" y="1575489"/>
            <a:ext cx="5675630" cy="559435"/>
          </a:xfrm>
          <a:prstGeom prst="rect">
            <a:avLst/>
          </a:prstGeom>
        </p:spPr>
        <p:txBody>
          <a:bodyPr vert="horz" wrap="square" lIns="0" tIns="66040" rIns="0" bIns="0" rtlCol="0">
            <a:spAutoFit/>
          </a:bodyPr>
          <a:lstStyle/>
          <a:p>
            <a:pPr marL="320040">
              <a:lnSpc>
                <a:spcPct val="100000"/>
              </a:lnSpc>
              <a:spcBef>
                <a:spcPts val="520"/>
              </a:spcBef>
            </a:pPr>
            <a:r>
              <a:rPr sz="1400" b="1" dirty="0">
                <a:latin typeface="メイリオ"/>
                <a:cs typeface="メイリオ"/>
              </a:rPr>
              <a:t>プッシュ型事業承継</a:t>
            </a:r>
            <a:r>
              <a:rPr sz="1400" b="1" spc="-15" dirty="0">
                <a:latin typeface="メイリオ"/>
                <a:cs typeface="メイリオ"/>
              </a:rPr>
              <a:t>支</a:t>
            </a:r>
            <a:r>
              <a:rPr sz="1400" b="1" dirty="0">
                <a:latin typeface="メイリオ"/>
                <a:cs typeface="メイリオ"/>
              </a:rPr>
              <a:t>援、</a:t>
            </a:r>
            <a:r>
              <a:rPr sz="1400" b="1" spc="-15" dirty="0">
                <a:latin typeface="メイリオ"/>
                <a:cs typeface="メイリオ"/>
              </a:rPr>
              <a:t>事</a:t>
            </a:r>
            <a:r>
              <a:rPr sz="1400" b="1" dirty="0">
                <a:latin typeface="メイリオ"/>
                <a:cs typeface="メイリオ"/>
              </a:rPr>
              <a:t>業承</a:t>
            </a:r>
            <a:r>
              <a:rPr sz="1400" b="1" spc="-15" dirty="0">
                <a:latin typeface="メイリオ"/>
                <a:cs typeface="メイリオ"/>
              </a:rPr>
              <a:t>継</a:t>
            </a:r>
            <a:r>
              <a:rPr sz="1400" b="1" dirty="0">
                <a:latin typeface="メイリオ"/>
                <a:cs typeface="メイリオ"/>
              </a:rPr>
              <a:t>補助</a:t>
            </a:r>
            <a:r>
              <a:rPr sz="1400" b="1" spc="-15" dirty="0">
                <a:latin typeface="メイリオ"/>
                <a:cs typeface="メイリオ"/>
              </a:rPr>
              <a:t>金</a:t>
            </a:r>
            <a:r>
              <a:rPr sz="1400" b="1" dirty="0">
                <a:latin typeface="メイリオ"/>
                <a:cs typeface="メイリオ"/>
              </a:rPr>
              <a:t>【</a:t>
            </a:r>
            <a:r>
              <a:rPr sz="1400" b="1" spc="-10" dirty="0">
                <a:latin typeface="メイリオ"/>
                <a:cs typeface="メイリオ"/>
              </a:rPr>
              <a:t>50</a:t>
            </a:r>
            <a:r>
              <a:rPr sz="1400" b="1" dirty="0">
                <a:latin typeface="メイリオ"/>
                <a:cs typeface="メイリオ"/>
              </a:rPr>
              <a:t>億円</a:t>
            </a:r>
            <a:r>
              <a:rPr sz="1400" b="1" spc="-15" dirty="0">
                <a:latin typeface="メイリオ"/>
                <a:cs typeface="メイリオ"/>
              </a:rPr>
              <a:t>】</a:t>
            </a:r>
            <a:r>
              <a:rPr sz="1400" b="1" spc="-5" dirty="0">
                <a:latin typeface="メイリオ"/>
                <a:cs typeface="メイリオ"/>
              </a:rPr>
              <a:t>＜30</a:t>
            </a:r>
            <a:r>
              <a:rPr sz="1400" b="1" dirty="0">
                <a:latin typeface="メイリオ"/>
                <a:cs typeface="メイリオ"/>
              </a:rPr>
              <a:t>補正＞</a:t>
            </a:r>
            <a:endParaRPr sz="1400">
              <a:latin typeface="メイリオ"/>
              <a:cs typeface="メイリオ"/>
            </a:endParaRPr>
          </a:p>
          <a:p>
            <a:pPr>
              <a:lnSpc>
                <a:spcPct val="100000"/>
              </a:lnSpc>
              <a:spcBef>
                <a:spcPts val="420"/>
              </a:spcBef>
            </a:pPr>
            <a:r>
              <a:rPr sz="1200" b="1" baseline="3472" dirty="0">
                <a:latin typeface="メイリオ"/>
                <a:cs typeface="メイリオ"/>
              </a:rPr>
              <a:t>予算  </a:t>
            </a:r>
            <a:r>
              <a:rPr sz="1200" b="1" spc="15" baseline="3472" dirty="0">
                <a:latin typeface="メイリオ"/>
                <a:cs typeface="メイリオ"/>
              </a:rPr>
              <a:t> </a:t>
            </a:r>
            <a:r>
              <a:rPr sz="1400" b="1" dirty="0">
                <a:latin typeface="メイリオ"/>
                <a:cs typeface="メイリオ"/>
              </a:rPr>
              <a:t>事業承継に関する適正な</a:t>
            </a:r>
            <a:r>
              <a:rPr sz="1400" b="1" spc="-15" dirty="0">
                <a:latin typeface="メイリオ"/>
                <a:cs typeface="メイリオ"/>
              </a:rPr>
              <a:t>助</a:t>
            </a:r>
            <a:r>
              <a:rPr sz="1400" b="1" dirty="0">
                <a:latin typeface="メイリオ"/>
                <a:cs typeface="メイリオ"/>
              </a:rPr>
              <a:t>言、</a:t>
            </a:r>
            <a:r>
              <a:rPr sz="1400" b="1" spc="-15" dirty="0">
                <a:latin typeface="メイリオ"/>
                <a:cs typeface="メイリオ"/>
              </a:rPr>
              <a:t>マ</a:t>
            </a:r>
            <a:r>
              <a:rPr sz="1400" b="1" dirty="0">
                <a:latin typeface="メイリオ"/>
                <a:cs typeface="メイリオ"/>
              </a:rPr>
              <a:t>ッチ</a:t>
            </a:r>
            <a:r>
              <a:rPr sz="1400" b="1" spc="-15" dirty="0">
                <a:latin typeface="メイリオ"/>
                <a:cs typeface="メイリオ"/>
              </a:rPr>
              <a:t>ン</a:t>
            </a:r>
            <a:r>
              <a:rPr sz="1400" b="1" dirty="0">
                <a:latin typeface="メイリオ"/>
                <a:cs typeface="メイリオ"/>
              </a:rPr>
              <a:t>グ支</a:t>
            </a:r>
            <a:r>
              <a:rPr sz="1400" b="1" spc="-5" dirty="0">
                <a:latin typeface="メイリオ"/>
                <a:cs typeface="メイリオ"/>
              </a:rPr>
              <a:t>援</a:t>
            </a:r>
            <a:r>
              <a:rPr sz="1400" b="1" dirty="0">
                <a:latin typeface="メイリオ"/>
                <a:cs typeface="メイリオ"/>
              </a:rPr>
              <a:t>【</a:t>
            </a:r>
            <a:r>
              <a:rPr sz="1400" b="1" spc="-10" dirty="0">
                <a:latin typeface="メイリオ"/>
                <a:cs typeface="メイリオ"/>
              </a:rPr>
              <a:t>70</a:t>
            </a:r>
            <a:r>
              <a:rPr sz="1400" b="1" dirty="0">
                <a:latin typeface="メイリオ"/>
                <a:cs typeface="メイリオ"/>
              </a:rPr>
              <a:t>億円</a:t>
            </a:r>
            <a:r>
              <a:rPr sz="1400" b="1" spc="-10" dirty="0">
                <a:latin typeface="メイリオ"/>
                <a:cs typeface="メイリオ"/>
              </a:rPr>
              <a:t>(69</a:t>
            </a:r>
            <a:r>
              <a:rPr sz="1400" b="1" dirty="0">
                <a:latin typeface="メイリオ"/>
                <a:cs typeface="メイリオ"/>
              </a:rPr>
              <a:t>億</a:t>
            </a:r>
            <a:r>
              <a:rPr sz="1400" b="1" spc="-15" dirty="0">
                <a:latin typeface="メイリオ"/>
                <a:cs typeface="メイリオ"/>
              </a:rPr>
              <a:t>円</a:t>
            </a:r>
            <a:r>
              <a:rPr sz="1400" b="1" dirty="0">
                <a:latin typeface="メイリオ"/>
                <a:cs typeface="メイリオ"/>
              </a:rPr>
              <a:t>)</a:t>
            </a:r>
            <a:endParaRPr sz="1400">
              <a:latin typeface="メイリオ"/>
              <a:cs typeface="メイリオ"/>
            </a:endParaRPr>
          </a:p>
        </p:txBody>
      </p:sp>
      <p:sp>
        <p:nvSpPr>
          <p:cNvPr id="38" name="object 38"/>
          <p:cNvSpPr/>
          <p:nvPr/>
        </p:nvSpPr>
        <p:spPr>
          <a:xfrm>
            <a:off x="4207764" y="3028188"/>
            <a:ext cx="294131" cy="263651"/>
          </a:xfrm>
          <a:prstGeom prst="rect">
            <a:avLst/>
          </a:prstGeom>
          <a:blipFill>
            <a:blip r:embed="rId3" cstate="print"/>
            <a:stretch>
              <a:fillRect/>
            </a:stretch>
          </a:blipFill>
        </p:spPr>
        <p:txBody>
          <a:bodyPr wrap="square" lIns="0" tIns="0" rIns="0" bIns="0" rtlCol="0"/>
          <a:lstStyle/>
          <a:p>
            <a:endParaRPr/>
          </a:p>
        </p:txBody>
      </p:sp>
      <p:sp>
        <p:nvSpPr>
          <p:cNvPr id="39" name="object 39"/>
          <p:cNvSpPr/>
          <p:nvPr/>
        </p:nvSpPr>
        <p:spPr>
          <a:xfrm>
            <a:off x="135636" y="5925311"/>
            <a:ext cx="295655" cy="263651"/>
          </a:xfrm>
          <a:prstGeom prst="rect">
            <a:avLst/>
          </a:prstGeom>
          <a:blipFill>
            <a:blip r:embed="rId3" cstate="print"/>
            <a:stretch>
              <a:fillRect/>
            </a:stretch>
          </a:blipFill>
        </p:spPr>
        <p:txBody>
          <a:bodyPr wrap="square" lIns="0" tIns="0" rIns="0" bIns="0" rtlCol="0"/>
          <a:lstStyle/>
          <a:p>
            <a:endParaRPr/>
          </a:p>
        </p:txBody>
      </p:sp>
      <p:sp>
        <p:nvSpPr>
          <p:cNvPr id="40" name="object 40"/>
          <p:cNvSpPr/>
          <p:nvPr/>
        </p:nvSpPr>
        <p:spPr>
          <a:xfrm>
            <a:off x="4207764" y="3325367"/>
            <a:ext cx="294131" cy="263651"/>
          </a:xfrm>
          <a:prstGeom prst="rect">
            <a:avLst/>
          </a:prstGeom>
          <a:blipFill>
            <a:blip r:embed="rId3" cstate="print"/>
            <a:stretch>
              <a:fillRect/>
            </a:stretch>
          </a:blipFill>
        </p:spPr>
        <p:txBody>
          <a:bodyPr wrap="square" lIns="0" tIns="0" rIns="0" bIns="0" rtlCol="0"/>
          <a:lstStyle/>
          <a:p>
            <a:endParaRPr/>
          </a:p>
        </p:txBody>
      </p:sp>
      <p:sp>
        <p:nvSpPr>
          <p:cNvPr id="41" name="object 41"/>
          <p:cNvSpPr/>
          <p:nvPr/>
        </p:nvSpPr>
        <p:spPr>
          <a:xfrm>
            <a:off x="4233672" y="3788664"/>
            <a:ext cx="294131" cy="263651"/>
          </a:xfrm>
          <a:prstGeom prst="rect">
            <a:avLst/>
          </a:prstGeom>
          <a:blipFill>
            <a:blip r:embed="rId3" cstate="print"/>
            <a:stretch>
              <a:fillRect/>
            </a:stretch>
          </a:blipFill>
        </p:spPr>
        <p:txBody>
          <a:bodyPr wrap="square" lIns="0" tIns="0" rIns="0" bIns="0" rtlCol="0"/>
          <a:lstStyle/>
          <a:p>
            <a:endParaRPr/>
          </a:p>
        </p:txBody>
      </p:sp>
      <p:sp>
        <p:nvSpPr>
          <p:cNvPr id="42" name="object 42"/>
          <p:cNvSpPr txBox="1"/>
          <p:nvPr/>
        </p:nvSpPr>
        <p:spPr>
          <a:xfrm>
            <a:off x="4239874" y="2932203"/>
            <a:ext cx="5573395" cy="590550"/>
          </a:xfrm>
          <a:prstGeom prst="rect">
            <a:avLst/>
          </a:prstGeom>
        </p:spPr>
        <p:txBody>
          <a:bodyPr vert="horz" wrap="square" lIns="0" tIns="81280" rIns="0" bIns="0" rtlCol="0">
            <a:spAutoFit/>
          </a:bodyPr>
          <a:lstStyle/>
          <a:p>
            <a:pPr>
              <a:lnSpc>
                <a:spcPct val="100000"/>
              </a:lnSpc>
              <a:spcBef>
                <a:spcPts val="640"/>
              </a:spcBef>
            </a:pPr>
            <a:r>
              <a:rPr sz="1200" b="1" baseline="6944" dirty="0">
                <a:latin typeface="メイリオ"/>
                <a:cs typeface="メイリオ"/>
              </a:rPr>
              <a:t>予算</a:t>
            </a:r>
            <a:r>
              <a:rPr sz="1200" b="1" spc="209" baseline="6944" dirty="0">
                <a:latin typeface="メイリオ"/>
                <a:cs typeface="メイリオ"/>
              </a:rPr>
              <a:t> </a:t>
            </a:r>
            <a:r>
              <a:rPr sz="1400" b="1" dirty="0">
                <a:latin typeface="メイリオ"/>
                <a:cs typeface="メイリオ"/>
              </a:rPr>
              <a:t>中小企業生産性革命</a:t>
            </a:r>
            <a:r>
              <a:rPr sz="1400" b="1" spc="-25" dirty="0">
                <a:latin typeface="メイリオ"/>
                <a:cs typeface="メイリオ"/>
              </a:rPr>
              <a:t>推</a:t>
            </a:r>
            <a:r>
              <a:rPr sz="1400" b="1" dirty="0">
                <a:latin typeface="メイリオ"/>
                <a:cs typeface="メイリオ"/>
              </a:rPr>
              <a:t>進</a:t>
            </a:r>
            <a:r>
              <a:rPr sz="1400" b="1" spc="-15" dirty="0">
                <a:latin typeface="メイリオ"/>
                <a:cs typeface="メイリオ"/>
              </a:rPr>
              <a:t>事業【</a:t>
            </a:r>
            <a:r>
              <a:rPr sz="1400" b="1" spc="-5" dirty="0">
                <a:latin typeface="メイリオ"/>
                <a:cs typeface="メイリオ"/>
              </a:rPr>
              <a:t>1,100</a:t>
            </a:r>
            <a:r>
              <a:rPr sz="1400" b="1" spc="-15" dirty="0">
                <a:latin typeface="メイリオ"/>
                <a:cs typeface="メイリオ"/>
              </a:rPr>
              <a:t>億</a:t>
            </a:r>
            <a:r>
              <a:rPr sz="1400" b="1" dirty="0">
                <a:latin typeface="メイリオ"/>
                <a:cs typeface="メイリオ"/>
              </a:rPr>
              <a:t>円】</a:t>
            </a:r>
            <a:r>
              <a:rPr sz="1400" b="1" spc="-10" dirty="0">
                <a:latin typeface="メイリオ"/>
                <a:cs typeface="メイリオ"/>
              </a:rPr>
              <a:t>＜30</a:t>
            </a:r>
            <a:r>
              <a:rPr sz="1400" b="1" dirty="0">
                <a:latin typeface="メイリオ"/>
                <a:cs typeface="メイリオ"/>
              </a:rPr>
              <a:t>補正＞</a:t>
            </a:r>
            <a:endParaRPr sz="1400">
              <a:latin typeface="メイリオ"/>
              <a:cs typeface="メイリオ"/>
            </a:endParaRPr>
          </a:p>
          <a:p>
            <a:pPr marL="1270">
              <a:lnSpc>
                <a:spcPct val="100000"/>
              </a:lnSpc>
              <a:spcBef>
                <a:spcPts val="545"/>
              </a:spcBef>
            </a:pPr>
            <a:r>
              <a:rPr sz="800" b="1" dirty="0">
                <a:latin typeface="メイリオ"/>
                <a:cs typeface="メイリオ"/>
              </a:rPr>
              <a:t>予算</a:t>
            </a:r>
            <a:r>
              <a:rPr sz="800" b="1" spc="125" dirty="0">
                <a:latin typeface="メイリオ"/>
                <a:cs typeface="メイリオ"/>
              </a:rPr>
              <a:t> </a:t>
            </a:r>
            <a:r>
              <a:rPr sz="2100" b="1" baseline="1984" dirty="0">
                <a:latin typeface="メイリオ"/>
                <a:cs typeface="メイリオ"/>
              </a:rPr>
              <a:t>ものづくり・</a:t>
            </a:r>
            <a:r>
              <a:rPr sz="2100" b="1" spc="-22" baseline="1984" dirty="0">
                <a:latin typeface="メイリオ"/>
                <a:cs typeface="メイリオ"/>
              </a:rPr>
              <a:t>商</a:t>
            </a:r>
            <a:r>
              <a:rPr sz="2100" b="1" baseline="1984" dirty="0">
                <a:latin typeface="メイリオ"/>
                <a:cs typeface="メイリオ"/>
              </a:rPr>
              <a:t>業・</a:t>
            </a:r>
            <a:r>
              <a:rPr sz="2100" b="1" spc="-22" baseline="1984" dirty="0">
                <a:latin typeface="メイリオ"/>
                <a:cs typeface="メイリオ"/>
              </a:rPr>
              <a:t>サービス</a:t>
            </a:r>
            <a:r>
              <a:rPr sz="2100" b="1" baseline="1984" dirty="0">
                <a:latin typeface="メイリオ"/>
                <a:cs typeface="メイリオ"/>
              </a:rPr>
              <a:t>高</a:t>
            </a:r>
            <a:r>
              <a:rPr sz="2100" b="1" spc="-37" baseline="1984" dirty="0">
                <a:latin typeface="メイリオ"/>
                <a:cs typeface="メイリオ"/>
              </a:rPr>
              <a:t>度</a:t>
            </a:r>
            <a:r>
              <a:rPr sz="2100" b="1" baseline="1984" dirty="0">
                <a:latin typeface="メイリオ"/>
                <a:cs typeface="メイリオ"/>
              </a:rPr>
              <a:t>連携</a:t>
            </a:r>
            <a:r>
              <a:rPr sz="2100" b="1" spc="-37" baseline="1984" dirty="0">
                <a:latin typeface="メイリオ"/>
                <a:cs typeface="メイリオ"/>
              </a:rPr>
              <a:t>促</a:t>
            </a:r>
            <a:r>
              <a:rPr sz="2100" b="1" baseline="1984" dirty="0">
                <a:latin typeface="メイリオ"/>
                <a:cs typeface="メイリオ"/>
              </a:rPr>
              <a:t>進事</a:t>
            </a:r>
            <a:r>
              <a:rPr sz="2100" b="1" spc="-22" baseline="1984" dirty="0">
                <a:latin typeface="メイリオ"/>
                <a:cs typeface="メイリオ"/>
              </a:rPr>
              <a:t>業</a:t>
            </a:r>
            <a:r>
              <a:rPr sz="2100" b="1" spc="-7" baseline="1984" dirty="0">
                <a:latin typeface="メイリオ"/>
                <a:cs typeface="メイリオ"/>
              </a:rPr>
              <a:t>【</a:t>
            </a:r>
            <a:r>
              <a:rPr sz="2100" b="1" spc="-15" baseline="1984" dirty="0">
                <a:latin typeface="メイリオ"/>
                <a:cs typeface="メイリオ"/>
              </a:rPr>
              <a:t>50</a:t>
            </a:r>
            <a:r>
              <a:rPr sz="2100" b="1" baseline="1984" dirty="0">
                <a:latin typeface="メイリオ"/>
                <a:cs typeface="メイリオ"/>
              </a:rPr>
              <a:t>億円</a:t>
            </a:r>
            <a:r>
              <a:rPr sz="2100" b="1" spc="-15" baseline="1984" dirty="0">
                <a:latin typeface="メイリオ"/>
                <a:cs typeface="メイリオ"/>
              </a:rPr>
              <a:t>(</a:t>
            </a:r>
            <a:r>
              <a:rPr sz="2100" b="1" baseline="1984" dirty="0">
                <a:latin typeface="メイリオ"/>
                <a:cs typeface="メイリオ"/>
              </a:rPr>
              <a:t>新</a:t>
            </a:r>
            <a:r>
              <a:rPr sz="2100" b="1" spc="-22" baseline="1984" dirty="0">
                <a:latin typeface="メイリオ"/>
                <a:cs typeface="メイリオ"/>
              </a:rPr>
              <a:t>規</a:t>
            </a:r>
            <a:r>
              <a:rPr sz="2100" b="1" baseline="1984" dirty="0">
                <a:latin typeface="メイリオ"/>
                <a:cs typeface="メイリオ"/>
              </a:rPr>
              <a:t>)】</a:t>
            </a:r>
            <a:endParaRPr sz="2100" baseline="1984">
              <a:latin typeface="メイリオ"/>
              <a:cs typeface="メイリオ"/>
            </a:endParaRPr>
          </a:p>
        </p:txBody>
      </p:sp>
      <p:sp>
        <p:nvSpPr>
          <p:cNvPr id="43" name="object 43"/>
          <p:cNvSpPr txBox="1"/>
          <p:nvPr/>
        </p:nvSpPr>
        <p:spPr>
          <a:xfrm>
            <a:off x="4252331" y="3431319"/>
            <a:ext cx="704850" cy="523875"/>
          </a:xfrm>
          <a:prstGeom prst="rect">
            <a:avLst/>
          </a:prstGeom>
        </p:spPr>
        <p:txBody>
          <a:bodyPr vert="horz" wrap="square" lIns="0" tIns="115570" rIns="0" bIns="0" rtlCol="0">
            <a:spAutoFit/>
          </a:bodyPr>
          <a:lstStyle/>
          <a:p>
            <a:pPr marL="158750">
              <a:lnSpc>
                <a:spcPct val="100000"/>
              </a:lnSpc>
              <a:spcBef>
                <a:spcPts val="910"/>
              </a:spcBef>
            </a:pPr>
            <a:r>
              <a:rPr sz="1400" b="1" spc="0" dirty="0">
                <a:latin typeface="メイリオ"/>
                <a:cs typeface="メイリオ"/>
              </a:rPr>
              <a:t>(</a:t>
            </a:r>
            <a:r>
              <a:rPr sz="1400" b="1" dirty="0">
                <a:latin typeface="メイリオ"/>
                <a:cs typeface="メイリオ"/>
              </a:rPr>
              <a:t>当初)</a:t>
            </a:r>
            <a:endParaRPr sz="1400">
              <a:latin typeface="メイリオ"/>
              <a:cs typeface="メイリオ"/>
            </a:endParaRPr>
          </a:p>
          <a:p>
            <a:pPr>
              <a:lnSpc>
                <a:spcPct val="100000"/>
              </a:lnSpc>
              <a:spcBef>
                <a:spcPts val="470"/>
              </a:spcBef>
            </a:pPr>
            <a:r>
              <a:rPr sz="800" b="1" dirty="0">
                <a:latin typeface="メイリオ"/>
                <a:cs typeface="メイリオ"/>
              </a:rPr>
              <a:t>予算</a:t>
            </a:r>
            <a:endParaRPr sz="800">
              <a:latin typeface="メイリオ"/>
              <a:cs typeface="メイリオ"/>
            </a:endParaRPr>
          </a:p>
        </p:txBody>
      </p:sp>
      <p:sp>
        <p:nvSpPr>
          <p:cNvPr id="44" name="object 44"/>
          <p:cNvSpPr txBox="1"/>
          <p:nvPr/>
        </p:nvSpPr>
        <p:spPr>
          <a:xfrm>
            <a:off x="176384" y="5662626"/>
            <a:ext cx="217170" cy="474345"/>
          </a:xfrm>
          <a:prstGeom prst="rect">
            <a:avLst/>
          </a:prstGeom>
        </p:spPr>
        <p:txBody>
          <a:bodyPr vert="horz" wrap="square" lIns="0" tIns="12700" rIns="0" bIns="0" rtlCol="0">
            <a:spAutoFit/>
          </a:bodyPr>
          <a:lstStyle/>
          <a:p>
            <a:pPr marL="52705">
              <a:lnSpc>
                <a:spcPct val="100000"/>
              </a:lnSpc>
              <a:spcBef>
                <a:spcPts val="100"/>
              </a:spcBef>
            </a:pPr>
            <a:r>
              <a:rPr sz="900" b="1" dirty="0">
                <a:latin typeface="メイリオ"/>
                <a:cs typeface="メイリオ"/>
              </a:rPr>
              <a:t>税</a:t>
            </a:r>
            <a:endParaRPr sz="900">
              <a:latin typeface="メイリオ"/>
              <a:cs typeface="メイリオ"/>
            </a:endParaRPr>
          </a:p>
          <a:p>
            <a:pPr>
              <a:lnSpc>
                <a:spcPct val="100000"/>
              </a:lnSpc>
              <a:spcBef>
                <a:spcPts val="55"/>
              </a:spcBef>
            </a:pPr>
            <a:endParaRPr sz="1250">
              <a:latin typeface="Times New Roman"/>
              <a:cs typeface="Times New Roman"/>
            </a:endParaRPr>
          </a:p>
          <a:p>
            <a:pPr>
              <a:lnSpc>
                <a:spcPct val="100000"/>
              </a:lnSpc>
            </a:pPr>
            <a:r>
              <a:rPr sz="800" b="1" dirty="0">
                <a:latin typeface="メイリオ"/>
                <a:cs typeface="メイリオ"/>
              </a:rPr>
              <a:t>予算</a:t>
            </a:r>
            <a:endParaRPr sz="800">
              <a:latin typeface="メイリオ"/>
              <a:cs typeface="メイリオ"/>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085" y="101649"/>
            <a:ext cx="4902200" cy="320601"/>
          </a:xfrm>
          <a:prstGeom prst="rect">
            <a:avLst/>
          </a:prstGeom>
        </p:spPr>
        <p:txBody>
          <a:bodyPr vert="horz" wrap="square" lIns="0" tIns="12700" rIns="0" bIns="0" rtlCol="0">
            <a:spAutoFit/>
          </a:bodyPr>
          <a:lstStyle/>
          <a:p>
            <a:pPr marL="12700">
              <a:lnSpc>
                <a:spcPct val="100000"/>
              </a:lnSpc>
              <a:spcBef>
                <a:spcPts val="100"/>
              </a:spcBef>
            </a:pPr>
            <a:r>
              <a:rPr sz="2000" dirty="0"/>
              <a:t>（</a:t>
            </a:r>
            <a:r>
              <a:rPr sz="2000" dirty="0" err="1"/>
              <a:t>参考）</a:t>
            </a:r>
            <a:r>
              <a:rPr sz="2000" dirty="0" err="1" smtClean="0"/>
              <a:t>中小企業対策費</a:t>
            </a:r>
            <a:endParaRPr sz="2000" dirty="0"/>
          </a:p>
        </p:txBody>
      </p:sp>
      <p:sp>
        <p:nvSpPr>
          <p:cNvPr id="3" name="object 3"/>
          <p:cNvSpPr txBox="1"/>
          <p:nvPr/>
        </p:nvSpPr>
        <p:spPr>
          <a:xfrm>
            <a:off x="150991" y="6564614"/>
            <a:ext cx="523494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メイリオ"/>
                <a:cs typeface="メイリオ"/>
              </a:rPr>
              <a:t>※平成</a:t>
            </a:r>
            <a:r>
              <a:rPr sz="1100" spc="-5" dirty="0">
                <a:latin typeface="メイリオ"/>
                <a:cs typeface="メイリオ"/>
              </a:rPr>
              <a:t>31</a:t>
            </a:r>
            <a:r>
              <a:rPr sz="1100" dirty="0">
                <a:latin typeface="メイリオ"/>
                <a:cs typeface="メイリオ"/>
              </a:rPr>
              <a:t>年度当初予算は、消</a:t>
            </a:r>
            <a:r>
              <a:rPr sz="1100" spc="-15" dirty="0">
                <a:latin typeface="メイリオ"/>
                <a:cs typeface="メイリオ"/>
              </a:rPr>
              <a:t>費</a:t>
            </a:r>
            <a:r>
              <a:rPr sz="1100" dirty="0">
                <a:latin typeface="メイリオ"/>
                <a:cs typeface="メイリオ"/>
              </a:rPr>
              <a:t>税率</a:t>
            </a:r>
            <a:r>
              <a:rPr sz="1100" spc="-15" dirty="0">
                <a:latin typeface="メイリオ"/>
                <a:cs typeface="メイリオ"/>
              </a:rPr>
              <a:t>引</a:t>
            </a:r>
            <a:r>
              <a:rPr sz="1100" dirty="0">
                <a:latin typeface="メイリオ"/>
                <a:cs typeface="メイリオ"/>
              </a:rPr>
              <a:t>上げ</a:t>
            </a:r>
            <a:r>
              <a:rPr sz="1100" spc="-15" dirty="0">
                <a:latin typeface="メイリオ"/>
                <a:cs typeface="メイリオ"/>
              </a:rPr>
              <a:t>に</a:t>
            </a:r>
            <a:r>
              <a:rPr sz="1100" dirty="0">
                <a:latin typeface="メイリオ"/>
                <a:cs typeface="メイリオ"/>
              </a:rPr>
              <a:t>伴う</a:t>
            </a:r>
            <a:r>
              <a:rPr sz="1100" spc="-15" dirty="0">
                <a:latin typeface="メイリオ"/>
                <a:cs typeface="メイリオ"/>
              </a:rPr>
              <a:t>需</a:t>
            </a:r>
            <a:r>
              <a:rPr sz="1100" dirty="0">
                <a:latin typeface="メイリオ"/>
                <a:cs typeface="メイリオ"/>
              </a:rPr>
              <a:t>要平</a:t>
            </a:r>
            <a:r>
              <a:rPr sz="1100" spc="-15" dirty="0">
                <a:latin typeface="メイリオ"/>
                <a:cs typeface="メイリオ"/>
              </a:rPr>
              <a:t>準</a:t>
            </a:r>
            <a:r>
              <a:rPr sz="1100" dirty="0">
                <a:latin typeface="メイリオ"/>
                <a:cs typeface="メイリオ"/>
              </a:rPr>
              <a:t>化対</a:t>
            </a:r>
            <a:r>
              <a:rPr sz="1100" spc="-15" dirty="0">
                <a:latin typeface="メイリオ"/>
                <a:cs typeface="メイリオ"/>
              </a:rPr>
              <a:t>策</a:t>
            </a:r>
            <a:r>
              <a:rPr sz="1100" dirty="0">
                <a:latin typeface="メイリオ"/>
                <a:cs typeface="メイリオ"/>
              </a:rPr>
              <a:t>枠計</a:t>
            </a:r>
            <a:r>
              <a:rPr sz="1100" spc="-15" dirty="0">
                <a:latin typeface="メイリオ"/>
                <a:cs typeface="メイリオ"/>
              </a:rPr>
              <a:t>上</a:t>
            </a:r>
            <a:r>
              <a:rPr sz="1100" dirty="0">
                <a:latin typeface="メイリオ"/>
                <a:cs typeface="メイリオ"/>
              </a:rPr>
              <a:t>分を</a:t>
            </a:r>
            <a:r>
              <a:rPr sz="1100" spc="-15" dirty="0">
                <a:latin typeface="メイリオ"/>
                <a:cs typeface="メイリオ"/>
              </a:rPr>
              <a:t>除</a:t>
            </a:r>
            <a:r>
              <a:rPr sz="1100" dirty="0">
                <a:latin typeface="メイリオ"/>
                <a:cs typeface="メイリオ"/>
              </a:rPr>
              <a:t>く。</a:t>
            </a:r>
            <a:endParaRPr sz="1100">
              <a:latin typeface="メイリオ"/>
              <a:cs typeface="メイリオ"/>
            </a:endParaRPr>
          </a:p>
        </p:txBody>
      </p:sp>
      <p:sp>
        <p:nvSpPr>
          <p:cNvPr id="4" name="object 4"/>
          <p:cNvSpPr txBox="1"/>
          <p:nvPr/>
        </p:nvSpPr>
        <p:spPr>
          <a:xfrm>
            <a:off x="208788" y="669036"/>
            <a:ext cx="9502140" cy="923925"/>
          </a:xfrm>
          <a:prstGeom prst="rect">
            <a:avLst/>
          </a:prstGeom>
          <a:solidFill>
            <a:srgbClr val="99D6EC"/>
          </a:solidFill>
        </p:spPr>
        <p:txBody>
          <a:bodyPr vert="horz" wrap="square" lIns="0" tIns="10795" rIns="0" bIns="0" rtlCol="0">
            <a:spAutoFit/>
          </a:bodyPr>
          <a:lstStyle/>
          <a:p>
            <a:pPr marL="377825" indent="-286385">
              <a:lnSpc>
                <a:spcPct val="100000"/>
              </a:lnSpc>
              <a:spcBef>
                <a:spcPts val="85"/>
              </a:spcBef>
              <a:buClr>
                <a:srgbClr val="1F497D"/>
              </a:buClr>
              <a:buFont typeface="Wingdings"/>
              <a:buChar char=""/>
              <a:tabLst>
                <a:tab pos="378460" algn="l"/>
              </a:tabLst>
            </a:pPr>
            <a:r>
              <a:rPr sz="1800" b="1" u="sng" dirty="0">
                <a:uFill>
                  <a:solidFill>
                    <a:srgbClr val="000000"/>
                  </a:solidFill>
                </a:uFill>
                <a:latin typeface="メイリオ"/>
                <a:cs typeface="メイリオ"/>
              </a:rPr>
              <a:t>過去５年間で最大の規模</a:t>
            </a:r>
            <a:endParaRPr sz="1800" dirty="0">
              <a:latin typeface="メイリオ"/>
              <a:cs typeface="メイリオ"/>
            </a:endParaRPr>
          </a:p>
          <a:p>
            <a:pPr marL="402590">
              <a:lnSpc>
                <a:spcPct val="100000"/>
              </a:lnSpc>
            </a:pPr>
            <a:r>
              <a:rPr sz="1800" spc="-10" dirty="0">
                <a:latin typeface="メイリオ"/>
                <a:cs typeface="メイリオ"/>
              </a:rPr>
              <a:t>H31</a:t>
            </a:r>
            <a:r>
              <a:rPr sz="1800" dirty="0">
                <a:latin typeface="メイリオ"/>
                <a:cs typeface="メイリオ"/>
              </a:rPr>
              <a:t>当初予算</a:t>
            </a:r>
            <a:r>
              <a:rPr sz="1800" b="1" spc="-5" dirty="0">
                <a:solidFill>
                  <a:srgbClr val="FF0000"/>
                </a:solidFill>
                <a:latin typeface="メイリオ"/>
                <a:cs typeface="メイリオ"/>
              </a:rPr>
              <a:t>1,117</a:t>
            </a:r>
            <a:r>
              <a:rPr sz="1800" b="1" dirty="0">
                <a:solidFill>
                  <a:srgbClr val="FF0000"/>
                </a:solidFill>
                <a:latin typeface="メイリオ"/>
                <a:cs typeface="メイリオ"/>
              </a:rPr>
              <a:t>億円</a:t>
            </a:r>
            <a:r>
              <a:rPr sz="1800" dirty="0">
                <a:latin typeface="メイリオ"/>
                <a:cs typeface="メイリオ"/>
              </a:rPr>
              <a:t>を措置、</a:t>
            </a:r>
            <a:r>
              <a:rPr sz="1800" spc="-10" dirty="0">
                <a:latin typeface="メイリオ"/>
                <a:cs typeface="メイリオ"/>
              </a:rPr>
              <a:t>H30</a:t>
            </a:r>
            <a:r>
              <a:rPr sz="1800" dirty="0">
                <a:latin typeface="メイリオ"/>
                <a:cs typeface="メイリオ"/>
              </a:rPr>
              <a:t>補正予算</a:t>
            </a:r>
            <a:r>
              <a:rPr sz="1800" b="1" spc="-10" dirty="0">
                <a:solidFill>
                  <a:srgbClr val="FF0000"/>
                </a:solidFill>
                <a:latin typeface="メイリオ"/>
                <a:cs typeface="メイリオ"/>
              </a:rPr>
              <a:t>2,634</a:t>
            </a:r>
            <a:r>
              <a:rPr sz="1800" b="1" dirty="0">
                <a:solidFill>
                  <a:srgbClr val="FF0000"/>
                </a:solidFill>
                <a:latin typeface="メイリオ"/>
                <a:cs typeface="メイリオ"/>
              </a:rPr>
              <a:t>億円</a:t>
            </a:r>
            <a:r>
              <a:rPr sz="1800" dirty="0">
                <a:latin typeface="メイリオ"/>
                <a:cs typeface="メイリオ"/>
              </a:rPr>
              <a:t>を措置</a:t>
            </a:r>
          </a:p>
          <a:p>
            <a:pPr marL="548640">
              <a:lnSpc>
                <a:spcPct val="100000"/>
              </a:lnSpc>
            </a:pPr>
            <a:r>
              <a:rPr sz="1800" dirty="0">
                <a:latin typeface="メイリオ"/>
                <a:cs typeface="メイリオ"/>
              </a:rPr>
              <a:t>（うち一次補正</a:t>
            </a:r>
            <a:r>
              <a:rPr sz="1800" b="1" dirty="0">
                <a:solidFill>
                  <a:srgbClr val="FF0000"/>
                </a:solidFill>
                <a:latin typeface="メイリオ"/>
                <a:cs typeface="メイリオ"/>
              </a:rPr>
              <a:t>556億円</a:t>
            </a:r>
            <a:r>
              <a:rPr sz="1800" dirty="0">
                <a:latin typeface="メイリオ"/>
                <a:cs typeface="メイリオ"/>
              </a:rPr>
              <a:t>、二次補正</a:t>
            </a:r>
            <a:r>
              <a:rPr sz="1800" b="1" spc="-10" dirty="0">
                <a:solidFill>
                  <a:srgbClr val="FF0000"/>
                </a:solidFill>
                <a:latin typeface="メイリオ"/>
                <a:cs typeface="メイリオ"/>
              </a:rPr>
              <a:t>2,078</a:t>
            </a:r>
            <a:r>
              <a:rPr sz="1800" b="1" dirty="0">
                <a:solidFill>
                  <a:srgbClr val="FF0000"/>
                </a:solidFill>
                <a:latin typeface="メイリオ"/>
                <a:cs typeface="メイリオ"/>
              </a:rPr>
              <a:t>億円</a:t>
            </a:r>
            <a:r>
              <a:rPr sz="1800" dirty="0">
                <a:latin typeface="メイリオ"/>
                <a:cs typeface="メイリオ"/>
              </a:rPr>
              <a:t>）</a:t>
            </a:r>
          </a:p>
        </p:txBody>
      </p:sp>
      <p:sp>
        <p:nvSpPr>
          <p:cNvPr id="5" name="object 5"/>
          <p:cNvSpPr txBox="1"/>
          <p:nvPr/>
        </p:nvSpPr>
        <p:spPr>
          <a:xfrm>
            <a:off x="9589034" y="6561095"/>
            <a:ext cx="248285" cy="228268"/>
          </a:xfrm>
          <a:prstGeom prst="rect">
            <a:avLst/>
          </a:prstGeom>
        </p:spPr>
        <p:txBody>
          <a:bodyPr vert="horz" wrap="square" lIns="0" tIns="12700" rIns="0" bIns="0" rtlCol="0">
            <a:spAutoFit/>
          </a:bodyPr>
          <a:lstStyle/>
          <a:p>
            <a:pPr marL="12700">
              <a:lnSpc>
                <a:spcPct val="100000"/>
              </a:lnSpc>
              <a:spcBef>
                <a:spcPts val="100"/>
              </a:spcBef>
            </a:pPr>
            <a:r>
              <a:rPr sz="1400" dirty="0" smtClean="0">
                <a:latin typeface="メイリオ"/>
                <a:cs typeface="メイリオ"/>
              </a:rPr>
              <a:t>6</a:t>
            </a:r>
            <a:r>
              <a:rPr lang="en-US" sz="1400" dirty="0" smtClean="0">
                <a:latin typeface="メイリオ"/>
                <a:cs typeface="メイリオ"/>
              </a:rPr>
              <a:t>4</a:t>
            </a:r>
            <a:endParaRPr sz="1400" dirty="0">
              <a:latin typeface="メイリオ"/>
              <a:cs typeface="メイリオ"/>
            </a:endParaRPr>
          </a:p>
        </p:txBody>
      </p:sp>
      <p:sp>
        <p:nvSpPr>
          <p:cNvPr id="6" name="object 6"/>
          <p:cNvSpPr/>
          <p:nvPr/>
        </p:nvSpPr>
        <p:spPr>
          <a:xfrm>
            <a:off x="5801867" y="2833116"/>
            <a:ext cx="3157220" cy="0"/>
          </a:xfrm>
          <a:custGeom>
            <a:avLst/>
            <a:gdLst/>
            <a:ahLst/>
            <a:cxnLst/>
            <a:rect l="l" t="t" r="r" b="b"/>
            <a:pathLst>
              <a:path w="3157220">
                <a:moveTo>
                  <a:pt x="0" y="0"/>
                </a:moveTo>
                <a:lnTo>
                  <a:pt x="3157118" y="0"/>
                </a:lnTo>
              </a:path>
            </a:pathLst>
          </a:custGeom>
          <a:ln w="12192">
            <a:solidFill>
              <a:srgbClr val="FF0000"/>
            </a:solidFill>
            <a:prstDash val="sysDot"/>
          </a:ln>
        </p:spPr>
        <p:txBody>
          <a:bodyPr wrap="square" lIns="0" tIns="0" rIns="0" bIns="0" rtlCol="0"/>
          <a:lstStyle/>
          <a:p>
            <a:endParaRPr/>
          </a:p>
        </p:txBody>
      </p:sp>
      <p:sp>
        <p:nvSpPr>
          <p:cNvPr id="7" name="object 7"/>
          <p:cNvSpPr/>
          <p:nvPr/>
        </p:nvSpPr>
        <p:spPr>
          <a:xfrm>
            <a:off x="5786628" y="3194304"/>
            <a:ext cx="288290" cy="2513330"/>
          </a:xfrm>
          <a:custGeom>
            <a:avLst/>
            <a:gdLst/>
            <a:ahLst/>
            <a:cxnLst/>
            <a:rect l="l" t="t" r="r" b="b"/>
            <a:pathLst>
              <a:path w="288289" h="2513329">
                <a:moveTo>
                  <a:pt x="0" y="0"/>
                </a:moveTo>
                <a:lnTo>
                  <a:pt x="288036" y="0"/>
                </a:lnTo>
                <a:lnTo>
                  <a:pt x="288036" y="2513076"/>
                </a:lnTo>
                <a:lnTo>
                  <a:pt x="0" y="2513076"/>
                </a:lnTo>
                <a:lnTo>
                  <a:pt x="0" y="0"/>
                </a:lnTo>
                <a:close/>
              </a:path>
            </a:pathLst>
          </a:custGeom>
          <a:solidFill>
            <a:srgbClr val="808080"/>
          </a:solidFill>
        </p:spPr>
        <p:txBody>
          <a:bodyPr wrap="square" lIns="0" tIns="0" rIns="0" bIns="0" rtlCol="0"/>
          <a:lstStyle/>
          <a:p>
            <a:endParaRPr/>
          </a:p>
        </p:txBody>
      </p:sp>
      <p:sp>
        <p:nvSpPr>
          <p:cNvPr id="8" name="object 8"/>
          <p:cNvSpPr/>
          <p:nvPr/>
        </p:nvSpPr>
        <p:spPr>
          <a:xfrm>
            <a:off x="6507480" y="3951732"/>
            <a:ext cx="288290" cy="1755775"/>
          </a:xfrm>
          <a:custGeom>
            <a:avLst/>
            <a:gdLst/>
            <a:ahLst/>
            <a:cxnLst/>
            <a:rect l="l" t="t" r="r" b="b"/>
            <a:pathLst>
              <a:path w="288290" h="1755775">
                <a:moveTo>
                  <a:pt x="0" y="0"/>
                </a:moveTo>
                <a:lnTo>
                  <a:pt x="288035" y="0"/>
                </a:lnTo>
                <a:lnTo>
                  <a:pt x="288035" y="1755648"/>
                </a:lnTo>
                <a:lnTo>
                  <a:pt x="0" y="1755648"/>
                </a:lnTo>
                <a:lnTo>
                  <a:pt x="0" y="0"/>
                </a:lnTo>
                <a:close/>
              </a:path>
            </a:pathLst>
          </a:custGeom>
          <a:solidFill>
            <a:srgbClr val="808080"/>
          </a:solidFill>
        </p:spPr>
        <p:txBody>
          <a:bodyPr wrap="square" lIns="0" tIns="0" rIns="0" bIns="0" rtlCol="0"/>
          <a:lstStyle/>
          <a:p>
            <a:endParaRPr/>
          </a:p>
        </p:txBody>
      </p:sp>
      <p:sp>
        <p:nvSpPr>
          <p:cNvPr id="9" name="object 9"/>
          <p:cNvSpPr/>
          <p:nvPr/>
        </p:nvSpPr>
        <p:spPr>
          <a:xfrm>
            <a:off x="7228331" y="3314700"/>
            <a:ext cx="288290" cy="2392680"/>
          </a:xfrm>
          <a:custGeom>
            <a:avLst/>
            <a:gdLst/>
            <a:ahLst/>
            <a:cxnLst/>
            <a:rect l="l" t="t" r="r" b="b"/>
            <a:pathLst>
              <a:path w="288290" h="2392679">
                <a:moveTo>
                  <a:pt x="0" y="0"/>
                </a:moveTo>
                <a:lnTo>
                  <a:pt x="288035" y="0"/>
                </a:lnTo>
                <a:lnTo>
                  <a:pt x="288035" y="2392680"/>
                </a:lnTo>
                <a:lnTo>
                  <a:pt x="0" y="2392680"/>
                </a:lnTo>
                <a:lnTo>
                  <a:pt x="0" y="0"/>
                </a:lnTo>
                <a:close/>
              </a:path>
            </a:pathLst>
          </a:custGeom>
          <a:solidFill>
            <a:srgbClr val="808080"/>
          </a:solidFill>
        </p:spPr>
        <p:txBody>
          <a:bodyPr wrap="square" lIns="0" tIns="0" rIns="0" bIns="0" rtlCol="0"/>
          <a:lstStyle/>
          <a:p>
            <a:endParaRPr/>
          </a:p>
        </p:txBody>
      </p:sp>
      <p:sp>
        <p:nvSpPr>
          <p:cNvPr id="10" name="object 10"/>
          <p:cNvSpPr/>
          <p:nvPr/>
        </p:nvSpPr>
        <p:spPr>
          <a:xfrm>
            <a:off x="7949183" y="3549396"/>
            <a:ext cx="288290" cy="2158365"/>
          </a:xfrm>
          <a:custGeom>
            <a:avLst/>
            <a:gdLst/>
            <a:ahLst/>
            <a:cxnLst/>
            <a:rect l="l" t="t" r="r" b="b"/>
            <a:pathLst>
              <a:path w="288290" h="2158365">
                <a:moveTo>
                  <a:pt x="0" y="0"/>
                </a:moveTo>
                <a:lnTo>
                  <a:pt x="288035" y="0"/>
                </a:lnTo>
                <a:lnTo>
                  <a:pt x="288035" y="2157984"/>
                </a:lnTo>
                <a:lnTo>
                  <a:pt x="0" y="2157984"/>
                </a:lnTo>
                <a:lnTo>
                  <a:pt x="0" y="0"/>
                </a:lnTo>
                <a:close/>
              </a:path>
            </a:pathLst>
          </a:custGeom>
          <a:solidFill>
            <a:srgbClr val="808080"/>
          </a:solidFill>
        </p:spPr>
        <p:txBody>
          <a:bodyPr wrap="square" lIns="0" tIns="0" rIns="0" bIns="0" rtlCol="0"/>
          <a:lstStyle/>
          <a:p>
            <a:endParaRPr/>
          </a:p>
        </p:txBody>
      </p:sp>
      <p:sp>
        <p:nvSpPr>
          <p:cNvPr id="11" name="object 11"/>
          <p:cNvSpPr/>
          <p:nvPr/>
        </p:nvSpPr>
        <p:spPr>
          <a:xfrm>
            <a:off x="8670035" y="3438144"/>
            <a:ext cx="288290" cy="2269490"/>
          </a:xfrm>
          <a:custGeom>
            <a:avLst/>
            <a:gdLst/>
            <a:ahLst/>
            <a:cxnLst/>
            <a:rect l="l" t="t" r="r" b="b"/>
            <a:pathLst>
              <a:path w="288290" h="2269490">
                <a:moveTo>
                  <a:pt x="0" y="0"/>
                </a:moveTo>
                <a:lnTo>
                  <a:pt x="288035" y="0"/>
                </a:lnTo>
                <a:lnTo>
                  <a:pt x="288035" y="2269236"/>
                </a:lnTo>
                <a:lnTo>
                  <a:pt x="0" y="2269236"/>
                </a:lnTo>
                <a:lnTo>
                  <a:pt x="0" y="0"/>
                </a:lnTo>
                <a:close/>
              </a:path>
            </a:pathLst>
          </a:custGeom>
          <a:solidFill>
            <a:srgbClr val="F79646"/>
          </a:solidFill>
        </p:spPr>
        <p:txBody>
          <a:bodyPr wrap="square" lIns="0" tIns="0" rIns="0" bIns="0" rtlCol="0"/>
          <a:lstStyle/>
          <a:p>
            <a:endParaRPr/>
          </a:p>
        </p:txBody>
      </p:sp>
      <p:sp>
        <p:nvSpPr>
          <p:cNvPr id="12" name="object 12"/>
          <p:cNvSpPr/>
          <p:nvPr/>
        </p:nvSpPr>
        <p:spPr>
          <a:xfrm>
            <a:off x="8670035" y="2830067"/>
            <a:ext cx="288290" cy="608330"/>
          </a:xfrm>
          <a:custGeom>
            <a:avLst/>
            <a:gdLst/>
            <a:ahLst/>
            <a:cxnLst/>
            <a:rect l="l" t="t" r="r" b="b"/>
            <a:pathLst>
              <a:path w="288290" h="608329">
                <a:moveTo>
                  <a:pt x="0" y="0"/>
                </a:moveTo>
                <a:lnTo>
                  <a:pt x="288035" y="0"/>
                </a:lnTo>
                <a:lnTo>
                  <a:pt x="288035" y="608076"/>
                </a:lnTo>
                <a:lnTo>
                  <a:pt x="0" y="608076"/>
                </a:lnTo>
                <a:lnTo>
                  <a:pt x="0" y="0"/>
                </a:lnTo>
                <a:close/>
              </a:path>
            </a:pathLst>
          </a:custGeom>
          <a:solidFill>
            <a:srgbClr val="F79646"/>
          </a:solidFill>
        </p:spPr>
        <p:txBody>
          <a:bodyPr wrap="square" lIns="0" tIns="0" rIns="0" bIns="0" rtlCol="0"/>
          <a:lstStyle/>
          <a:p>
            <a:endParaRPr/>
          </a:p>
        </p:txBody>
      </p:sp>
      <p:sp>
        <p:nvSpPr>
          <p:cNvPr id="13" name="object 13"/>
          <p:cNvSpPr/>
          <p:nvPr/>
        </p:nvSpPr>
        <p:spPr>
          <a:xfrm>
            <a:off x="5570220" y="5707379"/>
            <a:ext cx="3604260" cy="0"/>
          </a:xfrm>
          <a:custGeom>
            <a:avLst/>
            <a:gdLst/>
            <a:ahLst/>
            <a:cxnLst/>
            <a:rect l="l" t="t" r="r" b="b"/>
            <a:pathLst>
              <a:path w="3604259">
                <a:moveTo>
                  <a:pt x="0" y="0"/>
                </a:moveTo>
                <a:lnTo>
                  <a:pt x="3604260" y="0"/>
                </a:lnTo>
              </a:path>
            </a:pathLst>
          </a:custGeom>
          <a:ln w="9144">
            <a:solidFill>
              <a:srgbClr val="DADADA"/>
            </a:solidFill>
          </a:ln>
        </p:spPr>
        <p:txBody>
          <a:bodyPr wrap="square" lIns="0" tIns="0" rIns="0" bIns="0" rtlCol="0"/>
          <a:lstStyle/>
          <a:p>
            <a:endParaRPr/>
          </a:p>
        </p:txBody>
      </p:sp>
      <p:sp>
        <p:nvSpPr>
          <p:cNvPr id="14" name="object 14"/>
          <p:cNvSpPr/>
          <p:nvPr/>
        </p:nvSpPr>
        <p:spPr>
          <a:xfrm>
            <a:off x="5570220"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15" name="object 15"/>
          <p:cNvSpPr/>
          <p:nvPr/>
        </p:nvSpPr>
        <p:spPr>
          <a:xfrm>
            <a:off x="6291071"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16" name="object 16"/>
          <p:cNvSpPr/>
          <p:nvPr/>
        </p:nvSpPr>
        <p:spPr>
          <a:xfrm>
            <a:off x="7011923"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17" name="object 17"/>
          <p:cNvSpPr/>
          <p:nvPr/>
        </p:nvSpPr>
        <p:spPr>
          <a:xfrm>
            <a:off x="7732776"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18" name="object 18"/>
          <p:cNvSpPr/>
          <p:nvPr/>
        </p:nvSpPr>
        <p:spPr>
          <a:xfrm>
            <a:off x="8453628"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19" name="object 19"/>
          <p:cNvSpPr/>
          <p:nvPr/>
        </p:nvSpPr>
        <p:spPr>
          <a:xfrm>
            <a:off x="9174480" y="5707379"/>
            <a:ext cx="0" cy="48895"/>
          </a:xfrm>
          <a:custGeom>
            <a:avLst/>
            <a:gdLst/>
            <a:ahLst/>
            <a:cxnLst/>
            <a:rect l="l" t="t" r="r" b="b"/>
            <a:pathLst>
              <a:path h="48895">
                <a:moveTo>
                  <a:pt x="0" y="0"/>
                </a:moveTo>
                <a:lnTo>
                  <a:pt x="0" y="48768"/>
                </a:lnTo>
              </a:path>
            </a:pathLst>
          </a:custGeom>
          <a:ln w="9144">
            <a:solidFill>
              <a:srgbClr val="DADADA"/>
            </a:solidFill>
          </a:ln>
        </p:spPr>
        <p:txBody>
          <a:bodyPr wrap="square" lIns="0" tIns="0" rIns="0" bIns="0" rtlCol="0"/>
          <a:lstStyle/>
          <a:p>
            <a:endParaRPr/>
          </a:p>
        </p:txBody>
      </p:sp>
      <p:sp>
        <p:nvSpPr>
          <p:cNvPr id="20" name="object 20"/>
          <p:cNvSpPr txBox="1"/>
          <p:nvPr/>
        </p:nvSpPr>
        <p:spPr>
          <a:xfrm>
            <a:off x="5687457" y="5792799"/>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26</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21" name="object 21"/>
          <p:cNvSpPr txBox="1"/>
          <p:nvPr/>
        </p:nvSpPr>
        <p:spPr>
          <a:xfrm>
            <a:off x="6408157" y="5792799"/>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27</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22" name="object 22"/>
          <p:cNvSpPr txBox="1"/>
          <p:nvPr/>
        </p:nvSpPr>
        <p:spPr>
          <a:xfrm>
            <a:off x="7128856" y="5792799"/>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28</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23" name="object 23"/>
          <p:cNvSpPr txBox="1"/>
          <p:nvPr/>
        </p:nvSpPr>
        <p:spPr>
          <a:xfrm>
            <a:off x="7849556" y="5792799"/>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29</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24" name="object 24"/>
          <p:cNvSpPr txBox="1"/>
          <p:nvPr/>
        </p:nvSpPr>
        <p:spPr>
          <a:xfrm>
            <a:off x="8582955" y="5826929"/>
            <a:ext cx="460375" cy="169545"/>
          </a:xfrm>
          <a:prstGeom prst="rect">
            <a:avLst/>
          </a:prstGeom>
        </p:spPr>
        <p:txBody>
          <a:bodyPr vert="horz" wrap="square" lIns="0" tIns="0" rIns="0" bIns="0" rtlCol="0">
            <a:spAutoFit/>
          </a:bodyPr>
          <a:lstStyle/>
          <a:p>
            <a:pPr>
              <a:lnSpc>
                <a:spcPts val="1270"/>
              </a:lnSpc>
            </a:pPr>
            <a:r>
              <a:rPr sz="1200" dirty="0">
                <a:solidFill>
                  <a:srgbClr val="595958"/>
                </a:solidFill>
                <a:latin typeface="Calibri"/>
                <a:cs typeface="Calibri"/>
              </a:rPr>
              <a:t>30</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25" name="object 25"/>
          <p:cNvSpPr txBox="1"/>
          <p:nvPr/>
        </p:nvSpPr>
        <p:spPr>
          <a:xfrm>
            <a:off x="6403234" y="3672070"/>
            <a:ext cx="3930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eiryo UI"/>
                <a:cs typeface="Meiryo UI"/>
              </a:rPr>
              <a:t>1</a:t>
            </a:r>
            <a:r>
              <a:rPr sz="800" spc="-5" dirty="0">
                <a:latin typeface="Meiryo UI"/>
                <a:cs typeface="Meiryo UI"/>
              </a:rPr>
              <a:t>,</a:t>
            </a:r>
            <a:r>
              <a:rPr sz="800" dirty="0">
                <a:latin typeface="Meiryo UI"/>
                <a:cs typeface="Meiryo UI"/>
              </a:rPr>
              <a:t>607</a:t>
            </a:r>
            <a:r>
              <a:rPr sz="600" dirty="0">
                <a:latin typeface="Meiryo UI"/>
                <a:cs typeface="Meiryo UI"/>
              </a:rPr>
              <a:t>億</a:t>
            </a:r>
            <a:endParaRPr sz="600">
              <a:latin typeface="Meiryo UI"/>
              <a:cs typeface="Meiryo UI"/>
            </a:endParaRPr>
          </a:p>
        </p:txBody>
      </p:sp>
      <p:sp>
        <p:nvSpPr>
          <p:cNvPr id="26" name="object 26"/>
          <p:cNvSpPr/>
          <p:nvPr/>
        </p:nvSpPr>
        <p:spPr>
          <a:xfrm>
            <a:off x="5310378" y="2506215"/>
            <a:ext cx="4168140" cy="3653154"/>
          </a:xfrm>
          <a:custGeom>
            <a:avLst/>
            <a:gdLst/>
            <a:ahLst/>
            <a:cxnLst/>
            <a:rect l="l" t="t" r="r" b="b"/>
            <a:pathLst>
              <a:path w="4168140" h="3653154">
                <a:moveTo>
                  <a:pt x="0" y="236461"/>
                </a:moveTo>
                <a:lnTo>
                  <a:pt x="4804" y="188806"/>
                </a:lnTo>
                <a:lnTo>
                  <a:pt x="18582" y="144419"/>
                </a:lnTo>
                <a:lnTo>
                  <a:pt x="40383" y="104253"/>
                </a:lnTo>
                <a:lnTo>
                  <a:pt x="69257" y="69257"/>
                </a:lnTo>
                <a:lnTo>
                  <a:pt x="104253" y="40383"/>
                </a:lnTo>
                <a:lnTo>
                  <a:pt x="144419" y="18582"/>
                </a:lnTo>
                <a:lnTo>
                  <a:pt x="188806" y="4804"/>
                </a:lnTo>
                <a:lnTo>
                  <a:pt x="236461" y="0"/>
                </a:lnTo>
                <a:lnTo>
                  <a:pt x="3931678" y="0"/>
                </a:lnTo>
                <a:lnTo>
                  <a:pt x="3979333" y="4804"/>
                </a:lnTo>
                <a:lnTo>
                  <a:pt x="4023720" y="18582"/>
                </a:lnTo>
                <a:lnTo>
                  <a:pt x="4063886" y="40383"/>
                </a:lnTo>
                <a:lnTo>
                  <a:pt x="4098882" y="69257"/>
                </a:lnTo>
                <a:lnTo>
                  <a:pt x="4127756" y="104253"/>
                </a:lnTo>
                <a:lnTo>
                  <a:pt x="4149557" y="144419"/>
                </a:lnTo>
                <a:lnTo>
                  <a:pt x="4163335" y="188806"/>
                </a:lnTo>
                <a:lnTo>
                  <a:pt x="4168140" y="236461"/>
                </a:lnTo>
                <a:lnTo>
                  <a:pt x="4168140" y="3416566"/>
                </a:lnTo>
                <a:lnTo>
                  <a:pt x="4163335" y="3464221"/>
                </a:lnTo>
                <a:lnTo>
                  <a:pt x="4149557" y="3508608"/>
                </a:lnTo>
                <a:lnTo>
                  <a:pt x="4127756" y="3548774"/>
                </a:lnTo>
                <a:lnTo>
                  <a:pt x="4098882" y="3583770"/>
                </a:lnTo>
                <a:lnTo>
                  <a:pt x="4063886" y="3612644"/>
                </a:lnTo>
                <a:lnTo>
                  <a:pt x="4023720" y="3634445"/>
                </a:lnTo>
                <a:lnTo>
                  <a:pt x="3979333" y="3648223"/>
                </a:lnTo>
                <a:lnTo>
                  <a:pt x="3931678" y="3653028"/>
                </a:lnTo>
                <a:lnTo>
                  <a:pt x="236461" y="3653028"/>
                </a:lnTo>
                <a:lnTo>
                  <a:pt x="188806" y="3648223"/>
                </a:lnTo>
                <a:lnTo>
                  <a:pt x="144419" y="3634445"/>
                </a:lnTo>
                <a:lnTo>
                  <a:pt x="104253" y="3612644"/>
                </a:lnTo>
                <a:lnTo>
                  <a:pt x="69257" y="3583770"/>
                </a:lnTo>
                <a:lnTo>
                  <a:pt x="40383" y="3548774"/>
                </a:lnTo>
                <a:lnTo>
                  <a:pt x="18582" y="3508608"/>
                </a:lnTo>
                <a:lnTo>
                  <a:pt x="4804" y="3464221"/>
                </a:lnTo>
                <a:lnTo>
                  <a:pt x="0" y="3416566"/>
                </a:lnTo>
                <a:lnTo>
                  <a:pt x="0" y="236461"/>
                </a:lnTo>
                <a:close/>
              </a:path>
            </a:pathLst>
          </a:custGeom>
          <a:ln w="38100">
            <a:solidFill>
              <a:srgbClr val="C0C0C0"/>
            </a:solidFill>
          </a:ln>
        </p:spPr>
        <p:txBody>
          <a:bodyPr wrap="square" lIns="0" tIns="0" rIns="0" bIns="0" rtlCol="0"/>
          <a:lstStyle/>
          <a:p>
            <a:endParaRPr/>
          </a:p>
        </p:txBody>
      </p:sp>
      <p:sp>
        <p:nvSpPr>
          <p:cNvPr id="27" name="object 27"/>
          <p:cNvSpPr txBox="1"/>
          <p:nvPr/>
        </p:nvSpPr>
        <p:spPr>
          <a:xfrm>
            <a:off x="5649263" y="2890766"/>
            <a:ext cx="71183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2,301億</a:t>
            </a:r>
            <a:endParaRPr sz="1400">
              <a:latin typeface="メイリオ"/>
              <a:cs typeface="メイリオ"/>
            </a:endParaRPr>
          </a:p>
        </p:txBody>
      </p:sp>
      <p:sp>
        <p:nvSpPr>
          <p:cNvPr id="28" name="object 28"/>
          <p:cNvSpPr txBox="1"/>
          <p:nvPr/>
        </p:nvSpPr>
        <p:spPr>
          <a:xfrm>
            <a:off x="7122800" y="3034839"/>
            <a:ext cx="71183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2,191億</a:t>
            </a:r>
            <a:endParaRPr sz="1400">
              <a:latin typeface="メイリオ"/>
              <a:cs typeface="メイリオ"/>
            </a:endParaRPr>
          </a:p>
        </p:txBody>
      </p:sp>
      <p:sp>
        <p:nvSpPr>
          <p:cNvPr id="29" name="object 29"/>
          <p:cNvSpPr txBox="1"/>
          <p:nvPr/>
        </p:nvSpPr>
        <p:spPr>
          <a:xfrm>
            <a:off x="7851902" y="3244351"/>
            <a:ext cx="71183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1,976億</a:t>
            </a:r>
            <a:endParaRPr sz="1400">
              <a:latin typeface="メイリオ"/>
              <a:cs typeface="メイリオ"/>
            </a:endParaRPr>
          </a:p>
        </p:txBody>
      </p:sp>
      <p:sp>
        <p:nvSpPr>
          <p:cNvPr id="30" name="object 30"/>
          <p:cNvSpPr/>
          <p:nvPr/>
        </p:nvSpPr>
        <p:spPr>
          <a:xfrm>
            <a:off x="8465819" y="5786628"/>
            <a:ext cx="643255" cy="248920"/>
          </a:xfrm>
          <a:custGeom>
            <a:avLst/>
            <a:gdLst/>
            <a:ahLst/>
            <a:cxnLst/>
            <a:rect l="l" t="t" r="r" b="b"/>
            <a:pathLst>
              <a:path w="643254" h="248920">
                <a:moveTo>
                  <a:pt x="0" y="0"/>
                </a:moveTo>
                <a:lnTo>
                  <a:pt x="643127" y="0"/>
                </a:lnTo>
                <a:lnTo>
                  <a:pt x="643127" y="248412"/>
                </a:lnTo>
                <a:lnTo>
                  <a:pt x="0" y="248412"/>
                </a:lnTo>
                <a:lnTo>
                  <a:pt x="0" y="0"/>
                </a:lnTo>
                <a:close/>
              </a:path>
            </a:pathLst>
          </a:custGeom>
          <a:solidFill>
            <a:srgbClr val="FFFFFF"/>
          </a:solidFill>
        </p:spPr>
        <p:txBody>
          <a:bodyPr wrap="square" lIns="0" tIns="0" rIns="0" bIns="0" rtlCol="0"/>
          <a:lstStyle/>
          <a:p>
            <a:endParaRPr/>
          </a:p>
        </p:txBody>
      </p:sp>
      <p:sp>
        <p:nvSpPr>
          <p:cNvPr id="31" name="object 31"/>
          <p:cNvSpPr txBox="1"/>
          <p:nvPr/>
        </p:nvSpPr>
        <p:spPr>
          <a:xfrm>
            <a:off x="8544545" y="5763638"/>
            <a:ext cx="62293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0000"/>
                </a:solidFill>
                <a:latin typeface="メイリオ"/>
                <a:cs typeface="メイリオ"/>
              </a:rPr>
              <a:t>30</a:t>
            </a:r>
            <a:r>
              <a:rPr sz="1400" b="1" dirty="0">
                <a:solidFill>
                  <a:srgbClr val="FF0000"/>
                </a:solidFill>
                <a:latin typeface="メイリオ"/>
                <a:cs typeface="メイリオ"/>
              </a:rPr>
              <a:t>年度</a:t>
            </a:r>
            <a:endParaRPr sz="1400">
              <a:latin typeface="メイリオ"/>
              <a:cs typeface="メイリオ"/>
            </a:endParaRPr>
          </a:p>
        </p:txBody>
      </p:sp>
      <p:sp>
        <p:nvSpPr>
          <p:cNvPr id="32" name="object 32"/>
          <p:cNvSpPr/>
          <p:nvPr/>
        </p:nvSpPr>
        <p:spPr>
          <a:xfrm>
            <a:off x="1127760" y="4389120"/>
            <a:ext cx="269875" cy="1257300"/>
          </a:xfrm>
          <a:custGeom>
            <a:avLst/>
            <a:gdLst/>
            <a:ahLst/>
            <a:cxnLst/>
            <a:rect l="l" t="t" r="r" b="b"/>
            <a:pathLst>
              <a:path w="269875" h="1257300">
                <a:moveTo>
                  <a:pt x="0" y="0"/>
                </a:moveTo>
                <a:lnTo>
                  <a:pt x="269747" y="0"/>
                </a:lnTo>
                <a:lnTo>
                  <a:pt x="269747" y="1257299"/>
                </a:lnTo>
                <a:lnTo>
                  <a:pt x="0" y="1257299"/>
                </a:lnTo>
                <a:lnTo>
                  <a:pt x="0" y="0"/>
                </a:lnTo>
                <a:close/>
              </a:path>
            </a:pathLst>
          </a:custGeom>
          <a:solidFill>
            <a:srgbClr val="808080"/>
          </a:solidFill>
        </p:spPr>
        <p:txBody>
          <a:bodyPr wrap="square" lIns="0" tIns="0" rIns="0" bIns="0" rtlCol="0"/>
          <a:lstStyle/>
          <a:p>
            <a:endParaRPr/>
          </a:p>
        </p:txBody>
      </p:sp>
      <p:sp>
        <p:nvSpPr>
          <p:cNvPr id="33" name="object 33"/>
          <p:cNvSpPr/>
          <p:nvPr/>
        </p:nvSpPr>
        <p:spPr>
          <a:xfrm>
            <a:off x="1799844" y="4387596"/>
            <a:ext cx="269875" cy="1259205"/>
          </a:xfrm>
          <a:custGeom>
            <a:avLst/>
            <a:gdLst/>
            <a:ahLst/>
            <a:cxnLst/>
            <a:rect l="l" t="t" r="r" b="b"/>
            <a:pathLst>
              <a:path w="269875" h="1259204">
                <a:moveTo>
                  <a:pt x="0" y="0"/>
                </a:moveTo>
                <a:lnTo>
                  <a:pt x="269748" y="0"/>
                </a:lnTo>
                <a:lnTo>
                  <a:pt x="269748" y="1258823"/>
                </a:lnTo>
                <a:lnTo>
                  <a:pt x="0" y="1258823"/>
                </a:lnTo>
                <a:lnTo>
                  <a:pt x="0" y="0"/>
                </a:lnTo>
                <a:close/>
              </a:path>
            </a:pathLst>
          </a:custGeom>
          <a:solidFill>
            <a:srgbClr val="808080"/>
          </a:solidFill>
        </p:spPr>
        <p:txBody>
          <a:bodyPr wrap="square" lIns="0" tIns="0" rIns="0" bIns="0" rtlCol="0"/>
          <a:lstStyle/>
          <a:p>
            <a:endParaRPr/>
          </a:p>
        </p:txBody>
      </p:sp>
      <p:sp>
        <p:nvSpPr>
          <p:cNvPr id="34" name="object 34"/>
          <p:cNvSpPr/>
          <p:nvPr/>
        </p:nvSpPr>
        <p:spPr>
          <a:xfrm>
            <a:off x="2471927" y="3227832"/>
            <a:ext cx="269875" cy="2418715"/>
          </a:xfrm>
          <a:custGeom>
            <a:avLst/>
            <a:gdLst/>
            <a:ahLst/>
            <a:cxnLst/>
            <a:rect l="l" t="t" r="r" b="b"/>
            <a:pathLst>
              <a:path w="269875" h="2418715">
                <a:moveTo>
                  <a:pt x="0" y="0"/>
                </a:moveTo>
                <a:lnTo>
                  <a:pt x="269748" y="0"/>
                </a:lnTo>
                <a:lnTo>
                  <a:pt x="269748" y="2418588"/>
                </a:lnTo>
                <a:lnTo>
                  <a:pt x="0" y="2418588"/>
                </a:lnTo>
                <a:lnTo>
                  <a:pt x="0" y="0"/>
                </a:lnTo>
                <a:close/>
              </a:path>
            </a:pathLst>
          </a:custGeom>
          <a:solidFill>
            <a:srgbClr val="808080"/>
          </a:solidFill>
        </p:spPr>
        <p:txBody>
          <a:bodyPr wrap="square" lIns="0" tIns="0" rIns="0" bIns="0" rtlCol="0"/>
          <a:lstStyle/>
          <a:p>
            <a:endParaRPr/>
          </a:p>
        </p:txBody>
      </p:sp>
      <p:sp>
        <p:nvSpPr>
          <p:cNvPr id="35" name="object 35"/>
          <p:cNvSpPr/>
          <p:nvPr/>
        </p:nvSpPr>
        <p:spPr>
          <a:xfrm>
            <a:off x="3144011" y="4678679"/>
            <a:ext cx="269875" cy="967740"/>
          </a:xfrm>
          <a:custGeom>
            <a:avLst/>
            <a:gdLst/>
            <a:ahLst/>
            <a:cxnLst/>
            <a:rect l="l" t="t" r="r" b="b"/>
            <a:pathLst>
              <a:path w="269875" h="967739">
                <a:moveTo>
                  <a:pt x="0" y="0"/>
                </a:moveTo>
                <a:lnTo>
                  <a:pt x="269748" y="0"/>
                </a:lnTo>
                <a:lnTo>
                  <a:pt x="269748" y="967740"/>
                </a:lnTo>
                <a:lnTo>
                  <a:pt x="0" y="967740"/>
                </a:lnTo>
                <a:lnTo>
                  <a:pt x="0" y="0"/>
                </a:lnTo>
                <a:close/>
              </a:path>
            </a:pathLst>
          </a:custGeom>
          <a:solidFill>
            <a:srgbClr val="808080"/>
          </a:solidFill>
        </p:spPr>
        <p:txBody>
          <a:bodyPr wrap="square" lIns="0" tIns="0" rIns="0" bIns="0" rtlCol="0"/>
          <a:lstStyle/>
          <a:p>
            <a:endParaRPr/>
          </a:p>
        </p:txBody>
      </p:sp>
      <p:sp>
        <p:nvSpPr>
          <p:cNvPr id="36" name="object 36"/>
          <p:cNvSpPr/>
          <p:nvPr/>
        </p:nvSpPr>
        <p:spPr>
          <a:xfrm>
            <a:off x="3816096" y="3008376"/>
            <a:ext cx="269875" cy="2638425"/>
          </a:xfrm>
          <a:custGeom>
            <a:avLst/>
            <a:gdLst/>
            <a:ahLst/>
            <a:cxnLst/>
            <a:rect l="l" t="t" r="r" b="b"/>
            <a:pathLst>
              <a:path w="269875" h="2638425">
                <a:moveTo>
                  <a:pt x="0" y="0"/>
                </a:moveTo>
                <a:lnTo>
                  <a:pt x="269748" y="0"/>
                </a:lnTo>
                <a:lnTo>
                  <a:pt x="269748" y="2638044"/>
                </a:lnTo>
                <a:lnTo>
                  <a:pt x="0" y="2638044"/>
                </a:lnTo>
                <a:lnTo>
                  <a:pt x="0" y="0"/>
                </a:lnTo>
                <a:close/>
              </a:path>
            </a:pathLst>
          </a:custGeom>
          <a:solidFill>
            <a:srgbClr val="F79646"/>
          </a:solidFill>
        </p:spPr>
        <p:txBody>
          <a:bodyPr wrap="square" lIns="0" tIns="0" rIns="0" bIns="0" rtlCol="0"/>
          <a:lstStyle/>
          <a:p>
            <a:endParaRPr/>
          </a:p>
        </p:txBody>
      </p:sp>
      <p:sp>
        <p:nvSpPr>
          <p:cNvPr id="37" name="object 37"/>
          <p:cNvSpPr/>
          <p:nvPr/>
        </p:nvSpPr>
        <p:spPr>
          <a:xfrm>
            <a:off x="926591" y="5646420"/>
            <a:ext cx="3360420" cy="0"/>
          </a:xfrm>
          <a:custGeom>
            <a:avLst/>
            <a:gdLst/>
            <a:ahLst/>
            <a:cxnLst/>
            <a:rect l="l" t="t" r="r" b="b"/>
            <a:pathLst>
              <a:path w="3360420">
                <a:moveTo>
                  <a:pt x="0" y="0"/>
                </a:moveTo>
                <a:lnTo>
                  <a:pt x="3360420" y="0"/>
                </a:lnTo>
              </a:path>
            </a:pathLst>
          </a:custGeom>
          <a:ln w="9144">
            <a:solidFill>
              <a:srgbClr val="DADADA"/>
            </a:solidFill>
          </a:ln>
        </p:spPr>
        <p:txBody>
          <a:bodyPr wrap="square" lIns="0" tIns="0" rIns="0" bIns="0" rtlCol="0"/>
          <a:lstStyle/>
          <a:p>
            <a:endParaRPr/>
          </a:p>
        </p:txBody>
      </p:sp>
      <p:sp>
        <p:nvSpPr>
          <p:cNvPr id="38" name="object 38"/>
          <p:cNvSpPr txBox="1"/>
          <p:nvPr/>
        </p:nvSpPr>
        <p:spPr>
          <a:xfrm>
            <a:off x="1018788" y="5731372"/>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27</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39" name="object 39"/>
          <p:cNvSpPr txBox="1"/>
          <p:nvPr/>
        </p:nvSpPr>
        <p:spPr>
          <a:xfrm>
            <a:off x="1691025" y="5731372"/>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28</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40" name="object 40"/>
          <p:cNvSpPr txBox="1"/>
          <p:nvPr/>
        </p:nvSpPr>
        <p:spPr>
          <a:xfrm>
            <a:off x="2363261" y="5731372"/>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29</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41" name="object 41"/>
          <p:cNvSpPr txBox="1"/>
          <p:nvPr/>
        </p:nvSpPr>
        <p:spPr>
          <a:xfrm>
            <a:off x="3035498" y="5731372"/>
            <a:ext cx="485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8"/>
                </a:solidFill>
                <a:latin typeface="Calibri"/>
                <a:cs typeface="Calibri"/>
              </a:rPr>
              <a:t>30</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42" name="object 42"/>
          <p:cNvSpPr txBox="1"/>
          <p:nvPr/>
        </p:nvSpPr>
        <p:spPr>
          <a:xfrm>
            <a:off x="3720434" y="5765504"/>
            <a:ext cx="460375" cy="169545"/>
          </a:xfrm>
          <a:prstGeom prst="rect">
            <a:avLst/>
          </a:prstGeom>
        </p:spPr>
        <p:txBody>
          <a:bodyPr vert="horz" wrap="square" lIns="0" tIns="0" rIns="0" bIns="0" rtlCol="0">
            <a:spAutoFit/>
          </a:bodyPr>
          <a:lstStyle/>
          <a:p>
            <a:pPr>
              <a:lnSpc>
                <a:spcPts val="1270"/>
              </a:lnSpc>
            </a:pPr>
            <a:r>
              <a:rPr sz="1200" dirty="0">
                <a:solidFill>
                  <a:srgbClr val="595958"/>
                </a:solidFill>
                <a:latin typeface="Calibri"/>
                <a:cs typeface="Calibri"/>
              </a:rPr>
              <a:t>31</a:t>
            </a:r>
            <a:r>
              <a:rPr sz="1200" dirty="0">
                <a:solidFill>
                  <a:srgbClr val="595958"/>
                </a:solidFill>
                <a:latin typeface="ＭＳ Ｐゴシック"/>
                <a:cs typeface="ＭＳ Ｐゴシック"/>
              </a:rPr>
              <a:t>年度</a:t>
            </a:r>
            <a:endParaRPr sz="1200">
              <a:latin typeface="ＭＳ Ｐゴシック"/>
              <a:cs typeface="ＭＳ Ｐゴシック"/>
            </a:endParaRPr>
          </a:p>
        </p:txBody>
      </p:sp>
      <p:sp>
        <p:nvSpPr>
          <p:cNvPr id="43" name="object 43"/>
          <p:cNvSpPr/>
          <p:nvPr/>
        </p:nvSpPr>
        <p:spPr>
          <a:xfrm>
            <a:off x="1748027" y="5449818"/>
            <a:ext cx="388620" cy="102235"/>
          </a:xfrm>
          <a:custGeom>
            <a:avLst/>
            <a:gdLst/>
            <a:ahLst/>
            <a:cxnLst/>
            <a:rect l="l" t="t" r="r" b="b"/>
            <a:pathLst>
              <a:path w="388619"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76200">
            <a:solidFill>
              <a:srgbClr val="000000"/>
            </a:solidFill>
          </a:ln>
        </p:spPr>
        <p:txBody>
          <a:bodyPr wrap="square" lIns="0" tIns="0" rIns="0" bIns="0" rtlCol="0"/>
          <a:lstStyle/>
          <a:p>
            <a:endParaRPr/>
          </a:p>
        </p:txBody>
      </p:sp>
      <p:sp>
        <p:nvSpPr>
          <p:cNvPr id="44" name="object 44"/>
          <p:cNvSpPr/>
          <p:nvPr/>
        </p:nvSpPr>
        <p:spPr>
          <a:xfrm>
            <a:off x="1748789" y="5452104"/>
            <a:ext cx="388620" cy="102235"/>
          </a:xfrm>
          <a:custGeom>
            <a:avLst/>
            <a:gdLst/>
            <a:ahLst/>
            <a:cxnLst/>
            <a:rect l="l" t="t" r="r" b="b"/>
            <a:pathLst>
              <a:path w="388619"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28956">
            <a:solidFill>
              <a:srgbClr val="FFFFFF"/>
            </a:solidFill>
          </a:ln>
        </p:spPr>
        <p:txBody>
          <a:bodyPr wrap="square" lIns="0" tIns="0" rIns="0" bIns="0" rtlCol="0"/>
          <a:lstStyle/>
          <a:p>
            <a:endParaRPr/>
          </a:p>
        </p:txBody>
      </p:sp>
      <p:sp>
        <p:nvSpPr>
          <p:cNvPr id="45" name="object 45"/>
          <p:cNvSpPr/>
          <p:nvPr/>
        </p:nvSpPr>
        <p:spPr>
          <a:xfrm>
            <a:off x="1054608" y="5451342"/>
            <a:ext cx="388620" cy="102235"/>
          </a:xfrm>
          <a:custGeom>
            <a:avLst/>
            <a:gdLst/>
            <a:ahLst/>
            <a:cxnLst/>
            <a:rect l="l" t="t" r="r" b="b"/>
            <a:pathLst>
              <a:path w="388619"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76200">
            <a:solidFill>
              <a:srgbClr val="000000"/>
            </a:solidFill>
          </a:ln>
        </p:spPr>
        <p:txBody>
          <a:bodyPr wrap="square" lIns="0" tIns="0" rIns="0" bIns="0" rtlCol="0"/>
          <a:lstStyle/>
          <a:p>
            <a:endParaRPr/>
          </a:p>
        </p:txBody>
      </p:sp>
      <p:sp>
        <p:nvSpPr>
          <p:cNvPr id="46" name="object 46"/>
          <p:cNvSpPr/>
          <p:nvPr/>
        </p:nvSpPr>
        <p:spPr>
          <a:xfrm>
            <a:off x="1055369" y="5453630"/>
            <a:ext cx="388620" cy="100965"/>
          </a:xfrm>
          <a:custGeom>
            <a:avLst/>
            <a:gdLst/>
            <a:ahLst/>
            <a:cxnLst/>
            <a:rect l="l" t="t" r="r" b="b"/>
            <a:pathLst>
              <a:path w="388619" h="100964">
                <a:moveTo>
                  <a:pt x="0" y="97116"/>
                </a:moveTo>
                <a:lnTo>
                  <a:pt x="22011" y="62526"/>
                </a:lnTo>
                <a:lnTo>
                  <a:pt x="44934" y="32408"/>
                </a:lnTo>
                <a:lnTo>
                  <a:pt x="69678" y="11232"/>
                </a:lnTo>
                <a:lnTo>
                  <a:pt x="97155" y="3467"/>
                </a:lnTo>
                <a:lnTo>
                  <a:pt x="127971" y="18970"/>
                </a:lnTo>
                <a:lnTo>
                  <a:pt x="161520" y="52463"/>
                </a:lnTo>
                <a:lnTo>
                  <a:pt x="196890" y="85738"/>
                </a:lnTo>
                <a:lnTo>
                  <a:pt x="233172" y="100584"/>
                </a:lnTo>
                <a:lnTo>
                  <a:pt x="269301" y="89179"/>
                </a:lnTo>
                <a:lnTo>
                  <a:pt x="306038" y="62217"/>
                </a:lnTo>
                <a:lnTo>
                  <a:pt x="345203" y="29292"/>
                </a:lnTo>
                <a:lnTo>
                  <a:pt x="388620" y="0"/>
                </a:lnTo>
              </a:path>
            </a:pathLst>
          </a:custGeom>
          <a:ln w="28956">
            <a:solidFill>
              <a:srgbClr val="FFFFFF"/>
            </a:solidFill>
          </a:ln>
        </p:spPr>
        <p:txBody>
          <a:bodyPr wrap="square" lIns="0" tIns="0" rIns="0" bIns="0" rtlCol="0"/>
          <a:lstStyle/>
          <a:p>
            <a:endParaRPr/>
          </a:p>
        </p:txBody>
      </p:sp>
      <p:sp>
        <p:nvSpPr>
          <p:cNvPr id="47" name="object 47"/>
          <p:cNvSpPr/>
          <p:nvPr/>
        </p:nvSpPr>
        <p:spPr>
          <a:xfrm>
            <a:off x="2407920" y="5455916"/>
            <a:ext cx="388620" cy="100965"/>
          </a:xfrm>
          <a:custGeom>
            <a:avLst/>
            <a:gdLst/>
            <a:ahLst/>
            <a:cxnLst/>
            <a:rect l="l" t="t" r="r" b="b"/>
            <a:pathLst>
              <a:path w="388619" h="100964">
                <a:moveTo>
                  <a:pt x="0" y="97116"/>
                </a:moveTo>
                <a:lnTo>
                  <a:pt x="22011" y="62526"/>
                </a:lnTo>
                <a:lnTo>
                  <a:pt x="44934" y="32408"/>
                </a:lnTo>
                <a:lnTo>
                  <a:pt x="69678" y="11232"/>
                </a:lnTo>
                <a:lnTo>
                  <a:pt x="97155" y="3467"/>
                </a:lnTo>
                <a:lnTo>
                  <a:pt x="127971" y="18970"/>
                </a:lnTo>
                <a:lnTo>
                  <a:pt x="161520" y="52463"/>
                </a:lnTo>
                <a:lnTo>
                  <a:pt x="196890" y="85738"/>
                </a:lnTo>
                <a:lnTo>
                  <a:pt x="233172" y="100584"/>
                </a:lnTo>
                <a:lnTo>
                  <a:pt x="269301" y="89179"/>
                </a:lnTo>
                <a:lnTo>
                  <a:pt x="306038" y="62217"/>
                </a:lnTo>
                <a:lnTo>
                  <a:pt x="345203" y="29292"/>
                </a:lnTo>
                <a:lnTo>
                  <a:pt x="388620" y="0"/>
                </a:lnTo>
              </a:path>
            </a:pathLst>
          </a:custGeom>
          <a:ln w="76200">
            <a:solidFill>
              <a:srgbClr val="000000"/>
            </a:solidFill>
          </a:ln>
        </p:spPr>
        <p:txBody>
          <a:bodyPr wrap="square" lIns="0" tIns="0" rIns="0" bIns="0" rtlCol="0"/>
          <a:lstStyle/>
          <a:p>
            <a:endParaRPr/>
          </a:p>
        </p:txBody>
      </p:sp>
      <p:sp>
        <p:nvSpPr>
          <p:cNvPr id="48" name="object 48"/>
          <p:cNvSpPr/>
          <p:nvPr/>
        </p:nvSpPr>
        <p:spPr>
          <a:xfrm>
            <a:off x="2408682" y="5456677"/>
            <a:ext cx="388620" cy="102235"/>
          </a:xfrm>
          <a:custGeom>
            <a:avLst/>
            <a:gdLst/>
            <a:ahLst/>
            <a:cxnLst/>
            <a:rect l="l" t="t" r="r" b="b"/>
            <a:pathLst>
              <a:path w="388619" h="102235">
                <a:moveTo>
                  <a:pt x="0" y="98590"/>
                </a:moveTo>
                <a:lnTo>
                  <a:pt x="22011" y="63475"/>
                </a:lnTo>
                <a:lnTo>
                  <a:pt x="44934" y="32900"/>
                </a:lnTo>
                <a:lnTo>
                  <a:pt x="69678" y="11405"/>
                </a:lnTo>
                <a:lnTo>
                  <a:pt x="97155" y="3530"/>
                </a:lnTo>
                <a:lnTo>
                  <a:pt x="127971" y="19261"/>
                </a:lnTo>
                <a:lnTo>
                  <a:pt x="161520" y="53257"/>
                </a:lnTo>
                <a:lnTo>
                  <a:pt x="196890" y="87033"/>
                </a:lnTo>
                <a:lnTo>
                  <a:pt x="233172" y="102107"/>
                </a:lnTo>
                <a:lnTo>
                  <a:pt x="269301" y="90529"/>
                </a:lnTo>
                <a:lnTo>
                  <a:pt x="306038" y="63160"/>
                </a:lnTo>
                <a:lnTo>
                  <a:pt x="345203" y="29738"/>
                </a:lnTo>
                <a:lnTo>
                  <a:pt x="388620" y="0"/>
                </a:lnTo>
              </a:path>
            </a:pathLst>
          </a:custGeom>
          <a:ln w="28956">
            <a:solidFill>
              <a:srgbClr val="FFFFFF"/>
            </a:solidFill>
          </a:ln>
        </p:spPr>
        <p:txBody>
          <a:bodyPr wrap="square" lIns="0" tIns="0" rIns="0" bIns="0" rtlCol="0"/>
          <a:lstStyle/>
          <a:p>
            <a:endParaRPr/>
          </a:p>
        </p:txBody>
      </p:sp>
      <p:sp>
        <p:nvSpPr>
          <p:cNvPr id="49" name="object 49"/>
          <p:cNvSpPr/>
          <p:nvPr/>
        </p:nvSpPr>
        <p:spPr>
          <a:xfrm>
            <a:off x="3058667" y="5449818"/>
            <a:ext cx="388620" cy="102235"/>
          </a:xfrm>
          <a:custGeom>
            <a:avLst/>
            <a:gdLst/>
            <a:ahLst/>
            <a:cxnLst/>
            <a:rect l="l" t="t" r="r" b="b"/>
            <a:pathLst>
              <a:path w="388620"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76200">
            <a:solidFill>
              <a:srgbClr val="000000"/>
            </a:solidFill>
          </a:ln>
        </p:spPr>
        <p:txBody>
          <a:bodyPr wrap="square" lIns="0" tIns="0" rIns="0" bIns="0" rtlCol="0"/>
          <a:lstStyle/>
          <a:p>
            <a:endParaRPr/>
          </a:p>
        </p:txBody>
      </p:sp>
      <p:sp>
        <p:nvSpPr>
          <p:cNvPr id="50" name="object 50"/>
          <p:cNvSpPr/>
          <p:nvPr/>
        </p:nvSpPr>
        <p:spPr>
          <a:xfrm>
            <a:off x="3059429" y="5452104"/>
            <a:ext cx="388620" cy="102235"/>
          </a:xfrm>
          <a:custGeom>
            <a:avLst/>
            <a:gdLst/>
            <a:ahLst/>
            <a:cxnLst/>
            <a:rect l="l" t="t" r="r" b="b"/>
            <a:pathLst>
              <a:path w="388620"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28956">
            <a:solidFill>
              <a:srgbClr val="FFFFFF"/>
            </a:solidFill>
          </a:ln>
        </p:spPr>
        <p:txBody>
          <a:bodyPr wrap="square" lIns="0" tIns="0" rIns="0" bIns="0" rtlCol="0"/>
          <a:lstStyle/>
          <a:p>
            <a:endParaRPr/>
          </a:p>
        </p:txBody>
      </p:sp>
      <p:sp>
        <p:nvSpPr>
          <p:cNvPr id="51" name="object 51"/>
          <p:cNvSpPr/>
          <p:nvPr/>
        </p:nvSpPr>
        <p:spPr>
          <a:xfrm>
            <a:off x="3745991" y="5443722"/>
            <a:ext cx="388620" cy="102235"/>
          </a:xfrm>
          <a:custGeom>
            <a:avLst/>
            <a:gdLst/>
            <a:ahLst/>
            <a:cxnLst/>
            <a:rect l="l" t="t" r="r" b="b"/>
            <a:pathLst>
              <a:path w="388620"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76200">
            <a:solidFill>
              <a:srgbClr val="000000"/>
            </a:solidFill>
          </a:ln>
        </p:spPr>
        <p:txBody>
          <a:bodyPr wrap="square" lIns="0" tIns="0" rIns="0" bIns="0" rtlCol="0"/>
          <a:lstStyle/>
          <a:p>
            <a:endParaRPr/>
          </a:p>
        </p:txBody>
      </p:sp>
      <p:sp>
        <p:nvSpPr>
          <p:cNvPr id="52" name="object 52"/>
          <p:cNvSpPr/>
          <p:nvPr/>
        </p:nvSpPr>
        <p:spPr>
          <a:xfrm>
            <a:off x="3746753" y="5446009"/>
            <a:ext cx="388620" cy="102235"/>
          </a:xfrm>
          <a:custGeom>
            <a:avLst/>
            <a:gdLst/>
            <a:ahLst/>
            <a:cxnLst/>
            <a:rect l="l" t="t" r="r" b="b"/>
            <a:pathLst>
              <a:path w="388620" h="102235">
                <a:moveTo>
                  <a:pt x="0" y="98590"/>
                </a:moveTo>
                <a:lnTo>
                  <a:pt x="22011" y="63475"/>
                </a:lnTo>
                <a:lnTo>
                  <a:pt x="44934" y="32900"/>
                </a:lnTo>
                <a:lnTo>
                  <a:pt x="69678" y="11405"/>
                </a:lnTo>
                <a:lnTo>
                  <a:pt x="97155" y="3530"/>
                </a:lnTo>
                <a:lnTo>
                  <a:pt x="127971" y="19261"/>
                </a:lnTo>
                <a:lnTo>
                  <a:pt x="161520" y="53257"/>
                </a:lnTo>
                <a:lnTo>
                  <a:pt x="196890" y="87033"/>
                </a:lnTo>
                <a:lnTo>
                  <a:pt x="233172" y="102108"/>
                </a:lnTo>
                <a:lnTo>
                  <a:pt x="269301" y="90529"/>
                </a:lnTo>
                <a:lnTo>
                  <a:pt x="306038" y="63160"/>
                </a:lnTo>
                <a:lnTo>
                  <a:pt x="345203" y="29738"/>
                </a:lnTo>
                <a:lnTo>
                  <a:pt x="388620" y="0"/>
                </a:lnTo>
              </a:path>
            </a:pathLst>
          </a:custGeom>
          <a:ln w="28956">
            <a:solidFill>
              <a:srgbClr val="FFFFFF"/>
            </a:solidFill>
          </a:ln>
        </p:spPr>
        <p:txBody>
          <a:bodyPr wrap="square" lIns="0" tIns="0" rIns="0" bIns="0" rtlCol="0"/>
          <a:lstStyle/>
          <a:p>
            <a:endParaRPr/>
          </a:p>
        </p:txBody>
      </p:sp>
      <p:sp>
        <p:nvSpPr>
          <p:cNvPr id="53" name="object 53"/>
          <p:cNvSpPr txBox="1"/>
          <p:nvPr/>
        </p:nvSpPr>
        <p:spPr>
          <a:xfrm>
            <a:off x="2225274" y="2951417"/>
            <a:ext cx="71183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1,116億</a:t>
            </a:r>
            <a:endParaRPr sz="1400">
              <a:latin typeface="メイリオ"/>
              <a:cs typeface="メイリオ"/>
            </a:endParaRPr>
          </a:p>
        </p:txBody>
      </p:sp>
      <p:sp>
        <p:nvSpPr>
          <p:cNvPr id="54" name="object 54"/>
          <p:cNvSpPr txBox="1"/>
          <p:nvPr/>
        </p:nvSpPr>
        <p:spPr>
          <a:xfrm>
            <a:off x="749954" y="3970804"/>
            <a:ext cx="2889885" cy="654685"/>
          </a:xfrm>
          <a:prstGeom prst="rect">
            <a:avLst/>
          </a:prstGeom>
        </p:spPr>
        <p:txBody>
          <a:bodyPr vert="horz" wrap="square" lIns="0" tIns="113665" rIns="0" bIns="0" rtlCol="0">
            <a:spAutoFit/>
          </a:bodyPr>
          <a:lstStyle/>
          <a:p>
            <a:pPr marL="12700">
              <a:lnSpc>
                <a:spcPct val="100000"/>
              </a:lnSpc>
              <a:spcBef>
                <a:spcPts val="895"/>
              </a:spcBef>
              <a:tabLst>
                <a:tab pos="850900" algn="l"/>
              </a:tabLst>
            </a:pPr>
            <a:r>
              <a:rPr sz="1400" dirty="0">
                <a:latin typeface="メイリオ"/>
                <a:cs typeface="メイリオ"/>
              </a:rPr>
              <a:t>1,111億	1,111億</a:t>
            </a:r>
            <a:endParaRPr sz="1400">
              <a:latin typeface="メイリオ"/>
              <a:cs typeface="メイリオ"/>
            </a:endParaRPr>
          </a:p>
          <a:p>
            <a:pPr marR="5080" algn="r">
              <a:lnSpc>
                <a:spcPct val="100000"/>
              </a:lnSpc>
              <a:spcBef>
                <a:spcPts val="795"/>
              </a:spcBef>
            </a:pPr>
            <a:r>
              <a:rPr sz="1400" dirty="0">
                <a:latin typeface="メイリオ"/>
                <a:cs typeface="メイリオ"/>
              </a:rPr>
              <a:t>1,110億</a:t>
            </a:r>
            <a:endParaRPr sz="1400">
              <a:latin typeface="メイリオ"/>
              <a:cs typeface="メイリオ"/>
            </a:endParaRPr>
          </a:p>
        </p:txBody>
      </p:sp>
      <p:sp>
        <p:nvSpPr>
          <p:cNvPr id="55" name="object 55"/>
          <p:cNvSpPr/>
          <p:nvPr/>
        </p:nvSpPr>
        <p:spPr>
          <a:xfrm>
            <a:off x="3602735" y="5748528"/>
            <a:ext cx="675640" cy="243840"/>
          </a:xfrm>
          <a:custGeom>
            <a:avLst/>
            <a:gdLst/>
            <a:ahLst/>
            <a:cxnLst/>
            <a:rect l="l" t="t" r="r" b="b"/>
            <a:pathLst>
              <a:path w="675639" h="243839">
                <a:moveTo>
                  <a:pt x="0" y="0"/>
                </a:moveTo>
                <a:lnTo>
                  <a:pt x="675132" y="0"/>
                </a:lnTo>
                <a:lnTo>
                  <a:pt x="675132" y="243840"/>
                </a:lnTo>
                <a:lnTo>
                  <a:pt x="0" y="243840"/>
                </a:lnTo>
                <a:lnTo>
                  <a:pt x="0" y="0"/>
                </a:lnTo>
                <a:close/>
              </a:path>
            </a:pathLst>
          </a:custGeom>
          <a:solidFill>
            <a:srgbClr val="FFFFFF"/>
          </a:solidFill>
        </p:spPr>
        <p:txBody>
          <a:bodyPr wrap="square" lIns="0" tIns="0" rIns="0" bIns="0" rtlCol="0"/>
          <a:lstStyle/>
          <a:p>
            <a:endParaRPr/>
          </a:p>
        </p:txBody>
      </p:sp>
      <p:sp>
        <p:nvSpPr>
          <p:cNvPr id="56" name="object 56"/>
          <p:cNvSpPr txBox="1"/>
          <p:nvPr/>
        </p:nvSpPr>
        <p:spPr>
          <a:xfrm>
            <a:off x="3682043" y="5723223"/>
            <a:ext cx="62293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0000"/>
                </a:solidFill>
                <a:latin typeface="メイリオ"/>
                <a:cs typeface="メイリオ"/>
              </a:rPr>
              <a:t>31</a:t>
            </a:r>
            <a:r>
              <a:rPr sz="1400" b="1" dirty="0">
                <a:solidFill>
                  <a:srgbClr val="FF0000"/>
                </a:solidFill>
                <a:latin typeface="メイリオ"/>
                <a:cs typeface="メイリオ"/>
              </a:rPr>
              <a:t>年度</a:t>
            </a:r>
            <a:endParaRPr sz="1400">
              <a:latin typeface="メイリオ"/>
              <a:cs typeface="メイリオ"/>
            </a:endParaRPr>
          </a:p>
        </p:txBody>
      </p:sp>
      <p:sp>
        <p:nvSpPr>
          <p:cNvPr id="57" name="object 57"/>
          <p:cNvSpPr/>
          <p:nvPr/>
        </p:nvSpPr>
        <p:spPr>
          <a:xfrm>
            <a:off x="633222" y="2539743"/>
            <a:ext cx="4183379" cy="3595370"/>
          </a:xfrm>
          <a:custGeom>
            <a:avLst/>
            <a:gdLst/>
            <a:ahLst/>
            <a:cxnLst/>
            <a:rect l="l" t="t" r="r" b="b"/>
            <a:pathLst>
              <a:path w="4183379" h="3595370">
                <a:moveTo>
                  <a:pt x="0" y="232714"/>
                </a:moveTo>
                <a:lnTo>
                  <a:pt x="4727" y="185814"/>
                </a:lnTo>
                <a:lnTo>
                  <a:pt x="18288" y="142132"/>
                </a:lnTo>
                <a:lnTo>
                  <a:pt x="39744" y="102602"/>
                </a:lnTo>
                <a:lnTo>
                  <a:pt x="68160" y="68160"/>
                </a:lnTo>
                <a:lnTo>
                  <a:pt x="102602" y="39744"/>
                </a:lnTo>
                <a:lnTo>
                  <a:pt x="142132" y="18288"/>
                </a:lnTo>
                <a:lnTo>
                  <a:pt x="185814" y="4727"/>
                </a:lnTo>
                <a:lnTo>
                  <a:pt x="232714" y="0"/>
                </a:lnTo>
                <a:lnTo>
                  <a:pt x="3950665" y="0"/>
                </a:lnTo>
                <a:lnTo>
                  <a:pt x="3997565" y="4727"/>
                </a:lnTo>
                <a:lnTo>
                  <a:pt x="4041247" y="18288"/>
                </a:lnTo>
                <a:lnTo>
                  <a:pt x="4080777" y="39744"/>
                </a:lnTo>
                <a:lnTo>
                  <a:pt x="4115219" y="68160"/>
                </a:lnTo>
                <a:lnTo>
                  <a:pt x="4143635" y="102602"/>
                </a:lnTo>
                <a:lnTo>
                  <a:pt x="4165091" y="142132"/>
                </a:lnTo>
                <a:lnTo>
                  <a:pt x="4178652" y="185814"/>
                </a:lnTo>
                <a:lnTo>
                  <a:pt x="4183379" y="232714"/>
                </a:lnTo>
                <a:lnTo>
                  <a:pt x="4183379" y="3362401"/>
                </a:lnTo>
                <a:lnTo>
                  <a:pt x="4178652" y="3409301"/>
                </a:lnTo>
                <a:lnTo>
                  <a:pt x="4165091" y="3452983"/>
                </a:lnTo>
                <a:lnTo>
                  <a:pt x="4143635" y="3492513"/>
                </a:lnTo>
                <a:lnTo>
                  <a:pt x="4115219" y="3526955"/>
                </a:lnTo>
                <a:lnTo>
                  <a:pt x="4080777" y="3555371"/>
                </a:lnTo>
                <a:lnTo>
                  <a:pt x="4041247" y="3576828"/>
                </a:lnTo>
                <a:lnTo>
                  <a:pt x="3997565" y="3590388"/>
                </a:lnTo>
                <a:lnTo>
                  <a:pt x="3950665" y="3595116"/>
                </a:lnTo>
                <a:lnTo>
                  <a:pt x="232714" y="3595116"/>
                </a:lnTo>
                <a:lnTo>
                  <a:pt x="185814" y="3590388"/>
                </a:lnTo>
                <a:lnTo>
                  <a:pt x="142132" y="3576828"/>
                </a:lnTo>
                <a:lnTo>
                  <a:pt x="102602" y="3555371"/>
                </a:lnTo>
                <a:lnTo>
                  <a:pt x="68160" y="3526955"/>
                </a:lnTo>
                <a:lnTo>
                  <a:pt x="39744" y="3492513"/>
                </a:lnTo>
                <a:lnTo>
                  <a:pt x="18288" y="3452983"/>
                </a:lnTo>
                <a:lnTo>
                  <a:pt x="4727" y="3409301"/>
                </a:lnTo>
                <a:lnTo>
                  <a:pt x="0" y="3362401"/>
                </a:lnTo>
                <a:lnTo>
                  <a:pt x="0" y="232714"/>
                </a:lnTo>
                <a:close/>
              </a:path>
            </a:pathLst>
          </a:custGeom>
          <a:ln w="38100">
            <a:solidFill>
              <a:srgbClr val="C0C0C0"/>
            </a:solidFill>
          </a:ln>
        </p:spPr>
        <p:txBody>
          <a:bodyPr wrap="square" lIns="0" tIns="0" rIns="0" bIns="0" rtlCol="0"/>
          <a:lstStyle/>
          <a:p>
            <a:endParaRPr/>
          </a:p>
        </p:txBody>
      </p:sp>
      <p:sp>
        <p:nvSpPr>
          <p:cNvPr id="58" name="object 58"/>
          <p:cNvSpPr/>
          <p:nvPr/>
        </p:nvSpPr>
        <p:spPr>
          <a:xfrm>
            <a:off x="979932" y="3005327"/>
            <a:ext cx="3313429" cy="0"/>
          </a:xfrm>
          <a:custGeom>
            <a:avLst/>
            <a:gdLst/>
            <a:ahLst/>
            <a:cxnLst/>
            <a:rect l="l" t="t" r="r" b="b"/>
            <a:pathLst>
              <a:path w="3313429">
                <a:moveTo>
                  <a:pt x="0" y="0"/>
                </a:moveTo>
                <a:lnTo>
                  <a:pt x="3313214" y="0"/>
                </a:lnTo>
              </a:path>
            </a:pathLst>
          </a:custGeom>
          <a:ln w="12192">
            <a:solidFill>
              <a:srgbClr val="FF0000"/>
            </a:solidFill>
            <a:prstDash val="sysDot"/>
          </a:ln>
        </p:spPr>
        <p:txBody>
          <a:bodyPr wrap="square" lIns="0" tIns="0" rIns="0" bIns="0" rtlCol="0"/>
          <a:lstStyle/>
          <a:p>
            <a:endParaRPr/>
          </a:p>
        </p:txBody>
      </p:sp>
      <p:sp>
        <p:nvSpPr>
          <p:cNvPr id="59" name="object 59"/>
          <p:cNvSpPr txBox="1"/>
          <p:nvPr/>
        </p:nvSpPr>
        <p:spPr>
          <a:xfrm>
            <a:off x="517253" y="1842751"/>
            <a:ext cx="8773160" cy="1108075"/>
          </a:xfrm>
          <a:prstGeom prst="rect">
            <a:avLst/>
          </a:prstGeom>
        </p:spPr>
        <p:txBody>
          <a:bodyPr vert="horz" wrap="square" lIns="0" tIns="12700" rIns="0" bIns="0" rtlCol="0">
            <a:spAutoFit/>
          </a:bodyPr>
          <a:lstStyle/>
          <a:p>
            <a:pPr marR="5080" algn="r">
              <a:lnSpc>
                <a:spcPct val="100000"/>
              </a:lnSpc>
              <a:spcBef>
                <a:spcPts val="100"/>
              </a:spcBef>
              <a:tabLst>
                <a:tab pos="2285365" algn="l"/>
                <a:tab pos="4719320" algn="l"/>
                <a:tab pos="7005320" algn="l"/>
              </a:tabLst>
            </a:pPr>
            <a:r>
              <a:rPr sz="1800" dirty="0">
                <a:latin typeface="メイリオ"/>
                <a:cs typeface="メイリオ"/>
              </a:rPr>
              <a:t>（参考１）当初予算	過去</a:t>
            </a:r>
            <a:r>
              <a:rPr sz="1800" spc="-5" dirty="0">
                <a:latin typeface="メイリオ"/>
                <a:cs typeface="メイリオ"/>
              </a:rPr>
              <a:t>5</a:t>
            </a:r>
            <a:r>
              <a:rPr sz="1800" dirty="0">
                <a:latin typeface="メイリオ"/>
                <a:cs typeface="メイリオ"/>
              </a:rPr>
              <a:t>年間の推移	</a:t>
            </a:r>
            <a:r>
              <a:rPr sz="2700" baseline="1543" dirty="0">
                <a:latin typeface="メイリオ"/>
                <a:cs typeface="メイリオ"/>
              </a:rPr>
              <a:t>（参考２）補正予算	過去</a:t>
            </a:r>
            <a:r>
              <a:rPr sz="2700" spc="-7" baseline="1543" dirty="0">
                <a:latin typeface="メイリオ"/>
                <a:cs typeface="メイリオ"/>
              </a:rPr>
              <a:t>5</a:t>
            </a:r>
            <a:r>
              <a:rPr sz="2700" baseline="1543" dirty="0">
                <a:latin typeface="メイリオ"/>
                <a:cs typeface="メイリオ"/>
              </a:rPr>
              <a:t>年間の推移</a:t>
            </a:r>
          </a:p>
          <a:p>
            <a:pPr>
              <a:lnSpc>
                <a:spcPct val="100000"/>
              </a:lnSpc>
              <a:spcBef>
                <a:spcPts val="45"/>
              </a:spcBef>
            </a:pPr>
            <a:endParaRPr sz="2750" dirty="0">
              <a:latin typeface="Times New Roman"/>
              <a:cs typeface="Times New Roman"/>
            </a:endParaRPr>
          </a:p>
          <a:p>
            <a:pPr marR="48895" algn="r">
              <a:lnSpc>
                <a:spcPts val="1575"/>
              </a:lnSpc>
            </a:pPr>
            <a:r>
              <a:rPr sz="1400" dirty="0">
                <a:solidFill>
                  <a:srgbClr val="F79646"/>
                </a:solidFill>
                <a:latin typeface="メイリオ"/>
                <a:cs typeface="メイリオ"/>
              </a:rPr>
              <a:t>2,634億</a:t>
            </a:r>
            <a:endParaRPr sz="1400" dirty="0">
              <a:latin typeface="メイリオ"/>
              <a:cs typeface="メイリオ"/>
            </a:endParaRPr>
          </a:p>
          <a:p>
            <a:pPr marR="1689100" algn="ctr">
              <a:lnSpc>
                <a:spcPts val="1575"/>
              </a:lnSpc>
            </a:pPr>
            <a:r>
              <a:rPr sz="1400" dirty="0">
                <a:solidFill>
                  <a:srgbClr val="F79646"/>
                </a:solidFill>
                <a:latin typeface="メイリオ"/>
                <a:cs typeface="メイリオ"/>
              </a:rPr>
              <a:t>1,117億</a:t>
            </a:r>
            <a:endParaRPr sz="1400" dirty="0">
              <a:latin typeface="メイリオ"/>
              <a:cs typeface="メイリオ"/>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56632" y="3672840"/>
            <a:ext cx="21336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15228" y="3453384"/>
            <a:ext cx="213360" cy="1684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73823" y="3643884"/>
            <a:ext cx="213359" cy="149352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932419" y="4072128"/>
            <a:ext cx="213359" cy="10652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91016" y="4223003"/>
            <a:ext cx="213359" cy="9144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056632" y="3672840"/>
            <a:ext cx="213360" cy="1464945"/>
          </a:xfrm>
          <a:custGeom>
            <a:avLst/>
            <a:gdLst/>
            <a:ahLst/>
            <a:cxnLst/>
            <a:rect l="l" t="t" r="r" b="b"/>
            <a:pathLst>
              <a:path w="213360" h="1464945">
                <a:moveTo>
                  <a:pt x="0" y="0"/>
                </a:moveTo>
                <a:lnTo>
                  <a:pt x="213360" y="0"/>
                </a:lnTo>
                <a:lnTo>
                  <a:pt x="213360" y="1464564"/>
                </a:lnTo>
                <a:lnTo>
                  <a:pt x="0" y="1464564"/>
                </a:lnTo>
                <a:lnTo>
                  <a:pt x="0" y="0"/>
                </a:lnTo>
                <a:close/>
              </a:path>
            </a:pathLst>
          </a:custGeom>
          <a:ln w="12192">
            <a:solidFill>
              <a:srgbClr val="000000"/>
            </a:solidFill>
          </a:ln>
        </p:spPr>
        <p:txBody>
          <a:bodyPr wrap="square" lIns="0" tIns="0" rIns="0" bIns="0" rtlCol="0"/>
          <a:lstStyle/>
          <a:p>
            <a:endParaRPr/>
          </a:p>
        </p:txBody>
      </p:sp>
      <p:sp>
        <p:nvSpPr>
          <p:cNvPr id="8" name="object 8"/>
          <p:cNvSpPr/>
          <p:nvPr/>
        </p:nvSpPr>
        <p:spPr>
          <a:xfrm>
            <a:off x="6973823" y="3643884"/>
            <a:ext cx="213360" cy="1493520"/>
          </a:xfrm>
          <a:custGeom>
            <a:avLst/>
            <a:gdLst/>
            <a:ahLst/>
            <a:cxnLst/>
            <a:rect l="l" t="t" r="r" b="b"/>
            <a:pathLst>
              <a:path w="213359" h="1493520">
                <a:moveTo>
                  <a:pt x="0" y="0"/>
                </a:moveTo>
                <a:lnTo>
                  <a:pt x="213359" y="0"/>
                </a:lnTo>
                <a:lnTo>
                  <a:pt x="213359" y="1493520"/>
                </a:lnTo>
                <a:lnTo>
                  <a:pt x="0" y="1493520"/>
                </a:lnTo>
                <a:lnTo>
                  <a:pt x="0" y="0"/>
                </a:lnTo>
                <a:close/>
              </a:path>
            </a:pathLst>
          </a:custGeom>
          <a:ln w="12192">
            <a:solidFill>
              <a:srgbClr val="000000"/>
            </a:solidFill>
          </a:ln>
        </p:spPr>
        <p:txBody>
          <a:bodyPr wrap="square" lIns="0" tIns="0" rIns="0" bIns="0" rtlCol="0"/>
          <a:lstStyle/>
          <a:p>
            <a:endParaRPr/>
          </a:p>
        </p:txBody>
      </p:sp>
      <p:sp>
        <p:nvSpPr>
          <p:cNvPr id="9" name="object 9"/>
          <p:cNvSpPr/>
          <p:nvPr/>
        </p:nvSpPr>
        <p:spPr>
          <a:xfrm>
            <a:off x="7932419" y="4072128"/>
            <a:ext cx="213360" cy="1065530"/>
          </a:xfrm>
          <a:custGeom>
            <a:avLst/>
            <a:gdLst/>
            <a:ahLst/>
            <a:cxnLst/>
            <a:rect l="l" t="t" r="r" b="b"/>
            <a:pathLst>
              <a:path w="213359" h="1065529">
                <a:moveTo>
                  <a:pt x="0" y="0"/>
                </a:moveTo>
                <a:lnTo>
                  <a:pt x="213359" y="0"/>
                </a:lnTo>
                <a:lnTo>
                  <a:pt x="213359" y="1065276"/>
                </a:lnTo>
                <a:lnTo>
                  <a:pt x="0" y="1065276"/>
                </a:lnTo>
                <a:lnTo>
                  <a:pt x="0" y="0"/>
                </a:lnTo>
                <a:close/>
              </a:path>
            </a:pathLst>
          </a:custGeom>
          <a:ln w="12191">
            <a:solidFill>
              <a:srgbClr val="000000"/>
            </a:solidFill>
          </a:ln>
        </p:spPr>
        <p:txBody>
          <a:bodyPr wrap="square" lIns="0" tIns="0" rIns="0" bIns="0" rtlCol="0"/>
          <a:lstStyle/>
          <a:p>
            <a:endParaRPr/>
          </a:p>
        </p:txBody>
      </p:sp>
      <p:sp>
        <p:nvSpPr>
          <p:cNvPr id="10" name="object 10"/>
          <p:cNvSpPr/>
          <p:nvPr/>
        </p:nvSpPr>
        <p:spPr>
          <a:xfrm>
            <a:off x="8891016" y="4223003"/>
            <a:ext cx="213360" cy="914400"/>
          </a:xfrm>
          <a:custGeom>
            <a:avLst/>
            <a:gdLst/>
            <a:ahLst/>
            <a:cxnLst/>
            <a:rect l="l" t="t" r="r" b="b"/>
            <a:pathLst>
              <a:path w="213359" h="914400">
                <a:moveTo>
                  <a:pt x="0" y="0"/>
                </a:moveTo>
                <a:lnTo>
                  <a:pt x="213359" y="0"/>
                </a:lnTo>
                <a:lnTo>
                  <a:pt x="213359" y="914400"/>
                </a:lnTo>
                <a:lnTo>
                  <a:pt x="0" y="914400"/>
                </a:lnTo>
                <a:lnTo>
                  <a:pt x="0" y="0"/>
                </a:lnTo>
                <a:close/>
              </a:path>
            </a:pathLst>
          </a:custGeom>
          <a:ln w="12191">
            <a:solidFill>
              <a:srgbClr val="000000"/>
            </a:solidFill>
          </a:ln>
        </p:spPr>
        <p:txBody>
          <a:bodyPr wrap="square" lIns="0" tIns="0" rIns="0" bIns="0" rtlCol="0"/>
          <a:lstStyle/>
          <a:p>
            <a:endParaRPr/>
          </a:p>
        </p:txBody>
      </p:sp>
      <p:sp>
        <p:nvSpPr>
          <p:cNvPr id="11" name="object 11"/>
          <p:cNvSpPr/>
          <p:nvPr/>
        </p:nvSpPr>
        <p:spPr>
          <a:xfrm>
            <a:off x="5269991" y="3424428"/>
            <a:ext cx="213360" cy="171297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228588" y="3663696"/>
            <a:ext cx="213360" cy="147370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187183" y="3800855"/>
            <a:ext cx="213359" cy="133654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145780" y="4174235"/>
            <a:ext cx="213359" cy="963168"/>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9104376" y="4404359"/>
            <a:ext cx="213359" cy="73304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5269991" y="3424428"/>
            <a:ext cx="213360" cy="1713230"/>
          </a:xfrm>
          <a:custGeom>
            <a:avLst/>
            <a:gdLst/>
            <a:ahLst/>
            <a:cxnLst/>
            <a:rect l="l" t="t" r="r" b="b"/>
            <a:pathLst>
              <a:path w="213360" h="1713229">
                <a:moveTo>
                  <a:pt x="0" y="0"/>
                </a:moveTo>
                <a:lnTo>
                  <a:pt x="213360" y="0"/>
                </a:lnTo>
                <a:lnTo>
                  <a:pt x="213360" y="1712976"/>
                </a:lnTo>
                <a:lnTo>
                  <a:pt x="0" y="1712976"/>
                </a:lnTo>
                <a:lnTo>
                  <a:pt x="0" y="0"/>
                </a:lnTo>
                <a:close/>
              </a:path>
            </a:pathLst>
          </a:custGeom>
          <a:ln w="12192">
            <a:solidFill>
              <a:srgbClr val="000000"/>
            </a:solidFill>
          </a:ln>
        </p:spPr>
        <p:txBody>
          <a:bodyPr wrap="square" lIns="0" tIns="0" rIns="0" bIns="0" rtlCol="0"/>
          <a:lstStyle/>
          <a:p>
            <a:endParaRPr/>
          </a:p>
        </p:txBody>
      </p:sp>
      <p:sp>
        <p:nvSpPr>
          <p:cNvPr id="17" name="object 17"/>
          <p:cNvSpPr/>
          <p:nvPr/>
        </p:nvSpPr>
        <p:spPr>
          <a:xfrm>
            <a:off x="6228588" y="3663696"/>
            <a:ext cx="213360" cy="1473835"/>
          </a:xfrm>
          <a:custGeom>
            <a:avLst/>
            <a:gdLst/>
            <a:ahLst/>
            <a:cxnLst/>
            <a:rect l="l" t="t" r="r" b="b"/>
            <a:pathLst>
              <a:path w="213360" h="1473835">
                <a:moveTo>
                  <a:pt x="0" y="0"/>
                </a:moveTo>
                <a:lnTo>
                  <a:pt x="213360" y="0"/>
                </a:lnTo>
                <a:lnTo>
                  <a:pt x="213360" y="1473707"/>
                </a:lnTo>
                <a:lnTo>
                  <a:pt x="0" y="1473707"/>
                </a:lnTo>
                <a:lnTo>
                  <a:pt x="0" y="0"/>
                </a:lnTo>
                <a:close/>
              </a:path>
            </a:pathLst>
          </a:custGeom>
          <a:ln w="12192">
            <a:solidFill>
              <a:srgbClr val="000000"/>
            </a:solidFill>
          </a:ln>
        </p:spPr>
        <p:txBody>
          <a:bodyPr wrap="square" lIns="0" tIns="0" rIns="0" bIns="0" rtlCol="0"/>
          <a:lstStyle/>
          <a:p>
            <a:endParaRPr/>
          </a:p>
        </p:txBody>
      </p:sp>
      <p:sp>
        <p:nvSpPr>
          <p:cNvPr id="18" name="object 18"/>
          <p:cNvSpPr/>
          <p:nvPr/>
        </p:nvSpPr>
        <p:spPr>
          <a:xfrm>
            <a:off x="7187183" y="3800855"/>
            <a:ext cx="213360" cy="1336675"/>
          </a:xfrm>
          <a:custGeom>
            <a:avLst/>
            <a:gdLst/>
            <a:ahLst/>
            <a:cxnLst/>
            <a:rect l="l" t="t" r="r" b="b"/>
            <a:pathLst>
              <a:path w="213359" h="1336675">
                <a:moveTo>
                  <a:pt x="0" y="0"/>
                </a:moveTo>
                <a:lnTo>
                  <a:pt x="213359" y="0"/>
                </a:lnTo>
                <a:lnTo>
                  <a:pt x="213359" y="1336548"/>
                </a:lnTo>
                <a:lnTo>
                  <a:pt x="0" y="1336548"/>
                </a:lnTo>
                <a:lnTo>
                  <a:pt x="0" y="0"/>
                </a:lnTo>
                <a:close/>
              </a:path>
            </a:pathLst>
          </a:custGeom>
          <a:ln w="12192">
            <a:solidFill>
              <a:srgbClr val="000000"/>
            </a:solidFill>
          </a:ln>
        </p:spPr>
        <p:txBody>
          <a:bodyPr wrap="square" lIns="0" tIns="0" rIns="0" bIns="0" rtlCol="0"/>
          <a:lstStyle/>
          <a:p>
            <a:endParaRPr/>
          </a:p>
        </p:txBody>
      </p:sp>
      <p:sp>
        <p:nvSpPr>
          <p:cNvPr id="19" name="object 19"/>
          <p:cNvSpPr/>
          <p:nvPr/>
        </p:nvSpPr>
        <p:spPr>
          <a:xfrm>
            <a:off x="8145780" y="4174235"/>
            <a:ext cx="213360" cy="963294"/>
          </a:xfrm>
          <a:custGeom>
            <a:avLst/>
            <a:gdLst/>
            <a:ahLst/>
            <a:cxnLst/>
            <a:rect l="l" t="t" r="r" b="b"/>
            <a:pathLst>
              <a:path w="213359" h="963295">
                <a:moveTo>
                  <a:pt x="0" y="0"/>
                </a:moveTo>
                <a:lnTo>
                  <a:pt x="213359" y="0"/>
                </a:lnTo>
                <a:lnTo>
                  <a:pt x="213359" y="963168"/>
                </a:lnTo>
                <a:lnTo>
                  <a:pt x="0" y="963168"/>
                </a:lnTo>
                <a:lnTo>
                  <a:pt x="0" y="0"/>
                </a:lnTo>
                <a:close/>
              </a:path>
            </a:pathLst>
          </a:custGeom>
          <a:ln w="12191">
            <a:solidFill>
              <a:srgbClr val="000000"/>
            </a:solidFill>
          </a:ln>
        </p:spPr>
        <p:txBody>
          <a:bodyPr wrap="square" lIns="0" tIns="0" rIns="0" bIns="0" rtlCol="0"/>
          <a:lstStyle/>
          <a:p>
            <a:endParaRPr/>
          </a:p>
        </p:txBody>
      </p:sp>
      <p:sp>
        <p:nvSpPr>
          <p:cNvPr id="20" name="object 20"/>
          <p:cNvSpPr/>
          <p:nvPr/>
        </p:nvSpPr>
        <p:spPr>
          <a:xfrm>
            <a:off x="9104376" y="4404359"/>
            <a:ext cx="213360" cy="733425"/>
          </a:xfrm>
          <a:custGeom>
            <a:avLst/>
            <a:gdLst/>
            <a:ahLst/>
            <a:cxnLst/>
            <a:rect l="l" t="t" r="r" b="b"/>
            <a:pathLst>
              <a:path w="213359" h="733425">
                <a:moveTo>
                  <a:pt x="0" y="0"/>
                </a:moveTo>
                <a:lnTo>
                  <a:pt x="213359" y="0"/>
                </a:lnTo>
                <a:lnTo>
                  <a:pt x="213359" y="733044"/>
                </a:lnTo>
                <a:lnTo>
                  <a:pt x="0" y="733044"/>
                </a:lnTo>
                <a:lnTo>
                  <a:pt x="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5483352" y="3302508"/>
            <a:ext cx="213360" cy="1834895"/>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6441947" y="3651503"/>
            <a:ext cx="213359" cy="14859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400543" y="3756659"/>
            <a:ext cx="213359" cy="1380744"/>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8359140" y="4238244"/>
            <a:ext cx="213359" cy="89915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9317735" y="4312920"/>
            <a:ext cx="213359" cy="824483"/>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5483352" y="3302508"/>
            <a:ext cx="213360" cy="1835150"/>
          </a:xfrm>
          <a:custGeom>
            <a:avLst/>
            <a:gdLst/>
            <a:ahLst/>
            <a:cxnLst/>
            <a:rect l="l" t="t" r="r" b="b"/>
            <a:pathLst>
              <a:path w="213360" h="1835150">
                <a:moveTo>
                  <a:pt x="0" y="0"/>
                </a:moveTo>
                <a:lnTo>
                  <a:pt x="213360" y="0"/>
                </a:lnTo>
                <a:lnTo>
                  <a:pt x="213360" y="1834895"/>
                </a:lnTo>
                <a:lnTo>
                  <a:pt x="0" y="1834895"/>
                </a:lnTo>
                <a:lnTo>
                  <a:pt x="0" y="0"/>
                </a:lnTo>
                <a:close/>
              </a:path>
            </a:pathLst>
          </a:custGeom>
          <a:ln w="12192">
            <a:solidFill>
              <a:srgbClr val="000000"/>
            </a:solidFill>
          </a:ln>
        </p:spPr>
        <p:txBody>
          <a:bodyPr wrap="square" lIns="0" tIns="0" rIns="0" bIns="0" rtlCol="0"/>
          <a:lstStyle/>
          <a:p>
            <a:endParaRPr/>
          </a:p>
        </p:txBody>
      </p:sp>
      <p:sp>
        <p:nvSpPr>
          <p:cNvPr id="27" name="object 27"/>
          <p:cNvSpPr/>
          <p:nvPr/>
        </p:nvSpPr>
        <p:spPr>
          <a:xfrm>
            <a:off x="6441947" y="3651503"/>
            <a:ext cx="213360" cy="1485900"/>
          </a:xfrm>
          <a:custGeom>
            <a:avLst/>
            <a:gdLst/>
            <a:ahLst/>
            <a:cxnLst/>
            <a:rect l="l" t="t" r="r" b="b"/>
            <a:pathLst>
              <a:path w="213359" h="1485900">
                <a:moveTo>
                  <a:pt x="0" y="0"/>
                </a:moveTo>
                <a:lnTo>
                  <a:pt x="213359" y="0"/>
                </a:lnTo>
                <a:lnTo>
                  <a:pt x="213359" y="1485900"/>
                </a:lnTo>
                <a:lnTo>
                  <a:pt x="0" y="1485900"/>
                </a:lnTo>
                <a:lnTo>
                  <a:pt x="0" y="0"/>
                </a:lnTo>
                <a:close/>
              </a:path>
            </a:pathLst>
          </a:custGeom>
          <a:ln w="12192">
            <a:solidFill>
              <a:srgbClr val="000000"/>
            </a:solidFill>
          </a:ln>
        </p:spPr>
        <p:txBody>
          <a:bodyPr wrap="square" lIns="0" tIns="0" rIns="0" bIns="0" rtlCol="0"/>
          <a:lstStyle/>
          <a:p>
            <a:endParaRPr/>
          </a:p>
        </p:txBody>
      </p:sp>
      <p:sp>
        <p:nvSpPr>
          <p:cNvPr id="28" name="object 28"/>
          <p:cNvSpPr/>
          <p:nvPr/>
        </p:nvSpPr>
        <p:spPr>
          <a:xfrm>
            <a:off x="7400543" y="3756659"/>
            <a:ext cx="213360" cy="1381125"/>
          </a:xfrm>
          <a:custGeom>
            <a:avLst/>
            <a:gdLst/>
            <a:ahLst/>
            <a:cxnLst/>
            <a:rect l="l" t="t" r="r" b="b"/>
            <a:pathLst>
              <a:path w="213359" h="1381125">
                <a:moveTo>
                  <a:pt x="0" y="0"/>
                </a:moveTo>
                <a:lnTo>
                  <a:pt x="213359" y="0"/>
                </a:lnTo>
                <a:lnTo>
                  <a:pt x="213359" y="1380744"/>
                </a:lnTo>
                <a:lnTo>
                  <a:pt x="0" y="1380744"/>
                </a:lnTo>
                <a:lnTo>
                  <a:pt x="0" y="0"/>
                </a:lnTo>
                <a:close/>
              </a:path>
            </a:pathLst>
          </a:custGeom>
          <a:ln w="12192">
            <a:solidFill>
              <a:srgbClr val="000000"/>
            </a:solidFill>
          </a:ln>
        </p:spPr>
        <p:txBody>
          <a:bodyPr wrap="square" lIns="0" tIns="0" rIns="0" bIns="0" rtlCol="0"/>
          <a:lstStyle/>
          <a:p>
            <a:endParaRPr/>
          </a:p>
        </p:txBody>
      </p:sp>
      <p:sp>
        <p:nvSpPr>
          <p:cNvPr id="29" name="object 29"/>
          <p:cNvSpPr/>
          <p:nvPr/>
        </p:nvSpPr>
        <p:spPr>
          <a:xfrm>
            <a:off x="8359140" y="4238244"/>
            <a:ext cx="213360" cy="899160"/>
          </a:xfrm>
          <a:custGeom>
            <a:avLst/>
            <a:gdLst/>
            <a:ahLst/>
            <a:cxnLst/>
            <a:rect l="l" t="t" r="r" b="b"/>
            <a:pathLst>
              <a:path w="213359" h="899160">
                <a:moveTo>
                  <a:pt x="0" y="0"/>
                </a:moveTo>
                <a:lnTo>
                  <a:pt x="213359" y="0"/>
                </a:lnTo>
                <a:lnTo>
                  <a:pt x="213359" y="899159"/>
                </a:lnTo>
                <a:lnTo>
                  <a:pt x="0" y="899159"/>
                </a:lnTo>
                <a:lnTo>
                  <a:pt x="0" y="0"/>
                </a:lnTo>
                <a:close/>
              </a:path>
            </a:pathLst>
          </a:custGeom>
          <a:ln w="12191">
            <a:solidFill>
              <a:srgbClr val="000000"/>
            </a:solidFill>
          </a:ln>
        </p:spPr>
        <p:txBody>
          <a:bodyPr wrap="square" lIns="0" tIns="0" rIns="0" bIns="0" rtlCol="0"/>
          <a:lstStyle/>
          <a:p>
            <a:endParaRPr/>
          </a:p>
        </p:txBody>
      </p:sp>
      <p:sp>
        <p:nvSpPr>
          <p:cNvPr id="30" name="object 30"/>
          <p:cNvSpPr/>
          <p:nvPr/>
        </p:nvSpPr>
        <p:spPr>
          <a:xfrm>
            <a:off x="9317735" y="4312920"/>
            <a:ext cx="213360" cy="824865"/>
          </a:xfrm>
          <a:custGeom>
            <a:avLst/>
            <a:gdLst/>
            <a:ahLst/>
            <a:cxnLst/>
            <a:rect l="l" t="t" r="r" b="b"/>
            <a:pathLst>
              <a:path w="213359" h="824864">
                <a:moveTo>
                  <a:pt x="0" y="0"/>
                </a:moveTo>
                <a:lnTo>
                  <a:pt x="213359" y="0"/>
                </a:lnTo>
                <a:lnTo>
                  <a:pt x="213359" y="824483"/>
                </a:lnTo>
                <a:lnTo>
                  <a:pt x="0" y="824483"/>
                </a:lnTo>
                <a:lnTo>
                  <a:pt x="0" y="0"/>
                </a:lnTo>
                <a:close/>
              </a:path>
            </a:pathLst>
          </a:custGeom>
          <a:ln w="12191">
            <a:solidFill>
              <a:srgbClr val="000000"/>
            </a:solidFill>
          </a:ln>
        </p:spPr>
        <p:txBody>
          <a:bodyPr wrap="square" lIns="0" tIns="0" rIns="0" bIns="0" rtlCol="0"/>
          <a:lstStyle/>
          <a:p>
            <a:endParaRPr/>
          </a:p>
        </p:txBody>
      </p:sp>
      <p:sp>
        <p:nvSpPr>
          <p:cNvPr id="31" name="object 31"/>
          <p:cNvSpPr/>
          <p:nvPr/>
        </p:nvSpPr>
        <p:spPr>
          <a:xfrm>
            <a:off x="4898135" y="2900172"/>
            <a:ext cx="0" cy="2237740"/>
          </a:xfrm>
          <a:custGeom>
            <a:avLst/>
            <a:gdLst/>
            <a:ahLst/>
            <a:cxnLst/>
            <a:rect l="l" t="t" r="r" b="b"/>
            <a:pathLst>
              <a:path h="2237740">
                <a:moveTo>
                  <a:pt x="0" y="2237232"/>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4898135" y="5137403"/>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3" name="object 33"/>
          <p:cNvSpPr/>
          <p:nvPr/>
        </p:nvSpPr>
        <p:spPr>
          <a:xfrm>
            <a:off x="4898135" y="4817364"/>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4" name="object 34"/>
          <p:cNvSpPr/>
          <p:nvPr/>
        </p:nvSpPr>
        <p:spPr>
          <a:xfrm>
            <a:off x="4898135" y="4497323"/>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5" name="object 35"/>
          <p:cNvSpPr/>
          <p:nvPr/>
        </p:nvSpPr>
        <p:spPr>
          <a:xfrm>
            <a:off x="4898135" y="4178808"/>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6" name="object 36"/>
          <p:cNvSpPr/>
          <p:nvPr/>
        </p:nvSpPr>
        <p:spPr>
          <a:xfrm>
            <a:off x="4898135" y="3858767"/>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7" name="object 37"/>
          <p:cNvSpPr/>
          <p:nvPr/>
        </p:nvSpPr>
        <p:spPr>
          <a:xfrm>
            <a:off x="4898135" y="3538728"/>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8" name="object 38"/>
          <p:cNvSpPr/>
          <p:nvPr/>
        </p:nvSpPr>
        <p:spPr>
          <a:xfrm>
            <a:off x="4898135" y="3220211"/>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39" name="object 39"/>
          <p:cNvSpPr/>
          <p:nvPr/>
        </p:nvSpPr>
        <p:spPr>
          <a:xfrm>
            <a:off x="4898135" y="2900172"/>
            <a:ext cx="53340" cy="0"/>
          </a:xfrm>
          <a:custGeom>
            <a:avLst/>
            <a:gdLst/>
            <a:ahLst/>
            <a:cxnLst/>
            <a:rect l="l" t="t" r="r" b="b"/>
            <a:pathLst>
              <a:path w="53339">
                <a:moveTo>
                  <a:pt x="0" y="0"/>
                </a:moveTo>
                <a:lnTo>
                  <a:pt x="53340" y="0"/>
                </a:lnTo>
              </a:path>
            </a:pathLst>
          </a:custGeom>
          <a:ln w="3175">
            <a:solidFill>
              <a:srgbClr val="000000"/>
            </a:solidFill>
          </a:ln>
        </p:spPr>
        <p:txBody>
          <a:bodyPr wrap="square" lIns="0" tIns="0" rIns="0" bIns="0" rtlCol="0"/>
          <a:lstStyle/>
          <a:p>
            <a:endParaRPr/>
          </a:p>
        </p:txBody>
      </p:sp>
      <p:sp>
        <p:nvSpPr>
          <p:cNvPr id="40" name="object 40"/>
          <p:cNvSpPr/>
          <p:nvPr/>
        </p:nvSpPr>
        <p:spPr>
          <a:xfrm>
            <a:off x="4898135" y="5137403"/>
            <a:ext cx="4792980" cy="0"/>
          </a:xfrm>
          <a:custGeom>
            <a:avLst/>
            <a:gdLst/>
            <a:ahLst/>
            <a:cxnLst/>
            <a:rect l="l" t="t" r="r" b="b"/>
            <a:pathLst>
              <a:path w="4792980">
                <a:moveTo>
                  <a:pt x="0" y="0"/>
                </a:moveTo>
                <a:lnTo>
                  <a:pt x="4792980" y="0"/>
                </a:lnTo>
              </a:path>
            </a:pathLst>
          </a:custGeom>
          <a:ln w="3175">
            <a:solidFill>
              <a:srgbClr val="000000"/>
            </a:solidFill>
          </a:ln>
        </p:spPr>
        <p:txBody>
          <a:bodyPr wrap="square" lIns="0" tIns="0" rIns="0" bIns="0" rtlCol="0"/>
          <a:lstStyle/>
          <a:p>
            <a:endParaRPr/>
          </a:p>
        </p:txBody>
      </p:sp>
      <p:sp>
        <p:nvSpPr>
          <p:cNvPr id="41" name="object 41"/>
          <p:cNvSpPr/>
          <p:nvPr/>
        </p:nvSpPr>
        <p:spPr>
          <a:xfrm>
            <a:off x="4898135"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2" name="object 42"/>
          <p:cNvSpPr/>
          <p:nvPr/>
        </p:nvSpPr>
        <p:spPr>
          <a:xfrm>
            <a:off x="5856732"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3" name="object 43"/>
          <p:cNvSpPr/>
          <p:nvPr/>
        </p:nvSpPr>
        <p:spPr>
          <a:xfrm>
            <a:off x="6815328"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4" name="object 44"/>
          <p:cNvSpPr/>
          <p:nvPr/>
        </p:nvSpPr>
        <p:spPr>
          <a:xfrm>
            <a:off x="7773923"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5" name="object 45"/>
          <p:cNvSpPr/>
          <p:nvPr/>
        </p:nvSpPr>
        <p:spPr>
          <a:xfrm>
            <a:off x="8732519"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6" name="object 46"/>
          <p:cNvSpPr/>
          <p:nvPr/>
        </p:nvSpPr>
        <p:spPr>
          <a:xfrm>
            <a:off x="9691116" y="5082540"/>
            <a:ext cx="0" cy="55244"/>
          </a:xfrm>
          <a:custGeom>
            <a:avLst/>
            <a:gdLst/>
            <a:ahLst/>
            <a:cxnLst/>
            <a:rect l="l" t="t" r="r" b="b"/>
            <a:pathLst>
              <a:path h="55245">
                <a:moveTo>
                  <a:pt x="0" y="0"/>
                </a:moveTo>
                <a:lnTo>
                  <a:pt x="0" y="54864"/>
                </a:lnTo>
              </a:path>
            </a:pathLst>
          </a:custGeom>
          <a:ln w="3175">
            <a:solidFill>
              <a:srgbClr val="000000"/>
            </a:solidFill>
          </a:ln>
        </p:spPr>
        <p:txBody>
          <a:bodyPr wrap="square" lIns="0" tIns="0" rIns="0" bIns="0" rtlCol="0"/>
          <a:lstStyle/>
          <a:p>
            <a:endParaRPr/>
          </a:p>
        </p:txBody>
      </p:sp>
      <p:sp>
        <p:nvSpPr>
          <p:cNvPr id="47" name="object 47"/>
          <p:cNvSpPr txBox="1"/>
          <p:nvPr/>
        </p:nvSpPr>
        <p:spPr>
          <a:xfrm>
            <a:off x="4943539" y="3261470"/>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45</a:t>
            </a:r>
            <a:r>
              <a:rPr sz="1200" dirty="0">
                <a:latin typeface="メイリオ"/>
                <a:cs typeface="メイリオ"/>
              </a:rPr>
              <a:t>.8</a:t>
            </a:r>
            <a:endParaRPr sz="1200">
              <a:latin typeface="メイリオ"/>
              <a:cs typeface="メイリオ"/>
            </a:endParaRPr>
          </a:p>
        </p:txBody>
      </p:sp>
      <p:sp>
        <p:nvSpPr>
          <p:cNvPr id="48" name="object 48"/>
          <p:cNvSpPr txBox="1"/>
          <p:nvPr/>
        </p:nvSpPr>
        <p:spPr>
          <a:xfrm>
            <a:off x="7857428" y="3699010"/>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33</a:t>
            </a:r>
            <a:r>
              <a:rPr sz="1200" dirty="0">
                <a:latin typeface="メイリオ"/>
                <a:cs typeface="メイリオ"/>
              </a:rPr>
              <a:t>.3</a:t>
            </a:r>
            <a:endParaRPr sz="1200">
              <a:latin typeface="メイリオ"/>
              <a:cs typeface="メイリオ"/>
            </a:endParaRPr>
          </a:p>
        </p:txBody>
      </p:sp>
      <p:sp>
        <p:nvSpPr>
          <p:cNvPr id="49" name="object 49"/>
          <p:cNvSpPr txBox="1"/>
          <p:nvPr/>
        </p:nvSpPr>
        <p:spPr>
          <a:xfrm>
            <a:off x="5194542" y="3101145"/>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53</a:t>
            </a:r>
            <a:r>
              <a:rPr sz="1200" dirty="0">
                <a:latin typeface="メイリオ"/>
                <a:cs typeface="メイリオ"/>
              </a:rPr>
              <a:t>.6</a:t>
            </a:r>
            <a:endParaRPr sz="1200">
              <a:latin typeface="メイリオ"/>
              <a:cs typeface="メイリオ"/>
            </a:endParaRPr>
          </a:p>
        </p:txBody>
      </p:sp>
      <p:sp>
        <p:nvSpPr>
          <p:cNvPr id="50" name="object 50"/>
          <p:cNvSpPr txBox="1"/>
          <p:nvPr/>
        </p:nvSpPr>
        <p:spPr>
          <a:xfrm>
            <a:off x="6015228" y="3353520"/>
            <a:ext cx="525780" cy="1784350"/>
          </a:xfrm>
          <a:prstGeom prst="rect">
            <a:avLst/>
          </a:prstGeom>
          <a:ln w="12192">
            <a:solidFill>
              <a:srgbClr val="000000"/>
            </a:solidFill>
          </a:ln>
        </p:spPr>
        <p:txBody>
          <a:bodyPr vert="horz" wrap="square" lIns="0" tIns="12700" rIns="0" bIns="0" rtlCol="0">
            <a:spAutoFit/>
          </a:bodyPr>
          <a:lstStyle/>
          <a:p>
            <a:pPr marL="175895">
              <a:lnSpc>
                <a:spcPct val="100000"/>
              </a:lnSpc>
              <a:spcBef>
                <a:spcPts val="100"/>
              </a:spcBef>
            </a:pPr>
            <a:r>
              <a:rPr sz="1200" spc="-5" dirty="0">
                <a:latin typeface="メイリオ"/>
                <a:cs typeface="メイリオ"/>
              </a:rPr>
              <a:t>46</a:t>
            </a:r>
            <a:r>
              <a:rPr sz="1200" dirty="0">
                <a:latin typeface="メイリオ"/>
                <a:cs typeface="メイリオ"/>
              </a:rPr>
              <a:t>.1</a:t>
            </a:r>
            <a:endParaRPr sz="1200">
              <a:latin typeface="メイリオ"/>
              <a:cs typeface="メイリオ"/>
            </a:endParaRPr>
          </a:p>
        </p:txBody>
      </p:sp>
      <p:sp>
        <p:nvSpPr>
          <p:cNvPr id="51" name="object 51"/>
          <p:cNvSpPr txBox="1"/>
          <p:nvPr/>
        </p:nvSpPr>
        <p:spPr>
          <a:xfrm>
            <a:off x="7111734" y="3478183"/>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41</a:t>
            </a:r>
            <a:r>
              <a:rPr sz="1200" dirty="0">
                <a:latin typeface="メイリオ"/>
                <a:cs typeface="メイリオ"/>
              </a:rPr>
              <a:t>.8</a:t>
            </a:r>
            <a:endParaRPr sz="1200">
              <a:latin typeface="メイリオ"/>
              <a:cs typeface="メイリオ"/>
            </a:endParaRPr>
          </a:p>
        </p:txBody>
      </p:sp>
      <p:sp>
        <p:nvSpPr>
          <p:cNvPr id="52" name="object 52"/>
          <p:cNvSpPr txBox="1"/>
          <p:nvPr/>
        </p:nvSpPr>
        <p:spPr>
          <a:xfrm>
            <a:off x="8070330" y="3852020"/>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30</a:t>
            </a:r>
            <a:r>
              <a:rPr sz="1200" dirty="0">
                <a:latin typeface="メイリオ"/>
                <a:cs typeface="メイリオ"/>
              </a:rPr>
              <a:t>.1</a:t>
            </a:r>
            <a:endParaRPr sz="1200">
              <a:latin typeface="メイリオ"/>
              <a:cs typeface="メイリオ"/>
            </a:endParaRPr>
          </a:p>
        </p:txBody>
      </p:sp>
      <p:sp>
        <p:nvSpPr>
          <p:cNvPr id="53" name="object 53"/>
          <p:cNvSpPr txBox="1"/>
          <p:nvPr/>
        </p:nvSpPr>
        <p:spPr>
          <a:xfrm>
            <a:off x="9028926" y="4044044"/>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22</a:t>
            </a:r>
            <a:r>
              <a:rPr sz="1200" dirty="0">
                <a:latin typeface="メイリオ"/>
                <a:cs typeface="メイリオ"/>
              </a:rPr>
              <a:t>.9</a:t>
            </a:r>
            <a:endParaRPr sz="1200">
              <a:latin typeface="メイリオ"/>
              <a:cs typeface="メイリオ"/>
            </a:endParaRPr>
          </a:p>
        </p:txBody>
      </p:sp>
      <p:sp>
        <p:nvSpPr>
          <p:cNvPr id="54" name="object 54"/>
          <p:cNvSpPr txBox="1"/>
          <p:nvPr/>
        </p:nvSpPr>
        <p:spPr>
          <a:xfrm>
            <a:off x="5407445" y="2954384"/>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57</a:t>
            </a:r>
            <a:r>
              <a:rPr sz="1200" dirty="0">
                <a:latin typeface="メイリオ"/>
                <a:cs typeface="メイリオ"/>
              </a:rPr>
              <a:t>.4</a:t>
            </a:r>
            <a:endParaRPr sz="1200">
              <a:latin typeface="メイリオ"/>
              <a:cs typeface="メイリオ"/>
            </a:endParaRPr>
          </a:p>
        </p:txBody>
      </p:sp>
      <p:sp>
        <p:nvSpPr>
          <p:cNvPr id="55" name="object 55"/>
          <p:cNvSpPr txBox="1"/>
          <p:nvPr/>
        </p:nvSpPr>
        <p:spPr>
          <a:xfrm>
            <a:off x="5940235" y="3180698"/>
            <a:ext cx="8013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52.7</a:t>
            </a:r>
            <a:r>
              <a:rPr sz="1200" spc="310" dirty="0">
                <a:latin typeface="メイリオ"/>
                <a:cs typeface="メイリオ"/>
              </a:rPr>
              <a:t> </a:t>
            </a:r>
            <a:r>
              <a:rPr sz="1800" spc="-7" baseline="-6944" dirty="0">
                <a:latin typeface="メイリオ"/>
                <a:cs typeface="メイリオ"/>
              </a:rPr>
              <a:t>46.5</a:t>
            </a:r>
            <a:endParaRPr sz="1800" baseline="-6944">
              <a:latin typeface="メイリオ"/>
              <a:cs typeface="メイリオ"/>
            </a:endParaRPr>
          </a:p>
        </p:txBody>
      </p:sp>
      <p:sp>
        <p:nvSpPr>
          <p:cNvPr id="56" name="object 56"/>
          <p:cNvSpPr txBox="1"/>
          <p:nvPr/>
        </p:nvSpPr>
        <p:spPr>
          <a:xfrm>
            <a:off x="6898831" y="3321668"/>
            <a:ext cx="814069"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46.7</a:t>
            </a:r>
            <a:r>
              <a:rPr sz="1200" spc="5" dirty="0">
                <a:latin typeface="メイリオ"/>
                <a:cs typeface="メイリオ"/>
              </a:rPr>
              <a:t> </a:t>
            </a:r>
            <a:r>
              <a:rPr sz="1800" spc="-7" baseline="-13888" dirty="0">
                <a:latin typeface="メイリオ"/>
                <a:cs typeface="メイリオ"/>
              </a:rPr>
              <a:t>43.2</a:t>
            </a:r>
            <a:endParaRPr sz="1800" baseline="-13888">
              <a:latin typeface="メイリオ"/>
              <a:cs typeface="メイリオ"/>
            </a:endParaRPr>
          </a:p>
        </p:txBody>
      </p:sp>
      <p:sp>
        <p:nvSpPr>
          <p:cNvPr id="57" name="object 57"/>
          <p:cNvSpPr txBox="1"/>
          <p:nvPr/>
        </p:nvSpPr>
        <p:spPr>
          <a:xfrm>
            <a:off x="8283081" y="4004877"/>
            <a:ext cx="3625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28</a:t>
            </a:r>
            <a:r>
              <a:rPr sz="1200" dirty="0">
                <a:latin typeface="メイリオ"/>
                <a:cs typeface="メイリオ"/>
              </a:rPr>
              <a:t>.1</a:t>
            </a:r>
            <a:endParaRPr sz="1200">
              <a:latin typeface="メイリオ"/>
              <a:cs typeface="メイリオ"/>
            </a:endParaRPr>
          </a:p>
        </p:txBody>
      </p:sp>
      <p:sp>
        <p:nvSpPr>
          <p:cNvPr id="58" name="object 58"/>
          <p:cNvSpPr txBox="1"/>
          <p:nvPr/>
        </p:nvSpPr>
        <p:spPr>
          <a:xfrm>
            <a:off x="8816023" y="3874575"/>
            <a:ext cx="814069"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28.6</a:t>
            </a:r>
            <a:r>
              <a:rPr sz="1200" spc="5" dirty="0">
                <a:latin typeface="メイリオ"/>
                <a:cs typeface="メイリオ"/>
              </a:rPr>
              <a:t> </a:t>
            </a:r>
            <a:r>
              <a:rPr sz="1800" spc="-7" baseline="-13888" dirty="0">
                <a:latin typeface="メイリオ"/>
                <a:cs typeface="メイリオ"/>
              </a:rPr>
              <a:t>25.8</a:t>
            </a:r>
            <a:endParaRPr sz="1800" baseline="-13888">
              <a:latin typeface="メイリオ"/>
              <a:cs typeface="メイリオ"/>
            </a:endParaRPr>
          </a:p>
        </p:txBody>
      </p:sp>
      <p:sp>
        <p:nvSpPr>
          <p:cNvPr id="59" name="object 59"/>
          <p:cNvSpPr txBox="1"/>
          <p:nvPr/>
        </p:nvSpPr>
        <p:spPr>
          <a:xfrm>
            <a:off x="5058144" y="5275436"/>
            <a:ext cx="4622165" cy="208279"/>
          </a:xfrm>
          <a:prstGeom prst="rect">
            <a:avLst/>
          </a:prstGeom>
        </p:spPr>
        <p:txBody>
          <a:bodyPr vert="horz" wrap="square" lIns="0" tIns="12700" rIns="0" bIns="0" rtlCol="0">
            <a:spAutoFit/>
          </a:bodyPr>
          <a:lstStyle/>
          <a:p>
            <a:pPr marL="12700">
              <a:lnSpc>
                <a:spcPct val="100000"/>
              </a:lnSpc>
              <a:spcBef>
                <a:spcPts val="100"/>
              </a:spcBef>
              <a:tabLst>
                <a:tab pos="818515" algn="l"/>
              </a:tabLst>
            </a:pPr>
            <a:r>
              <a:rPr sz="1200" dirty="0">
                <a:latin typeface="メイリオ"/>
                <a:cs typeface="メイリオ"/>
              </a:rPr>
              <a:t>維持更新	生産（販売）</a:t>
            </a:r>
            <a:r>
              <a:rPr sz="1200" spc="-95" dirty="0">
                <a:latin typeface="メイリオ"/>
                <a:cs typeface="メイリオ"/>
              </a:rPr>
              <a:t> </a:t>
            </a:r>
            <a:r>
              <a:rPr sz="1200" dirty="0">
                <a:latin typeface="メイリオ"/>
                <a:cs typeface="メイリオ"/>
              </a:rPr>
              <a:t>製（商）品・</a:t>
            </a:r>
            <a:r>
              <a:rPr sz="1200" spc="-95" dirty="0">
                <a:latin typeface="メイリオ"/>
                <a:cs typeface="メイリオ"/>
              </a:rPr>
              <a:t> </a:t>
            </a:r>
            <a:r>
              <a:rPr sz="1200" dirty="0">
                <a:latin typeface="メイリオ"/>
                <a:cs typeface="メイリオ"/>
              </a:rPr>
              <a:t>省力化合理化</a:t>
            </a:r>
            <a:r>
              <a:rPr sz="1200" spc="-95" dirty="0">
                <a:latin typeface="メイリオ"/>
                <a:cs typeface="メイリオ"/>
              </a:rPr>
              <a:t> </a:t>
            </a:r>
            <a:r>
              <a:rPr sz="1200" dirty="0">
                <a:latin typeface="メイリオ"/>
                <a:cs typeface="メイリオ"/>
              </a:rPr>
              <a:t>情報化への対</a:t>
            </a:r>
            <a:endParaRPr sz="1200">
              <a:latin typeface="メイリオ"/>
              <a:cs typeface="メイリオ"/>
            </a:endParaRPr>
          </a:p>
        </p:txBody>
      </p:sp>
      <p:sp>
        <p:nvSpPr>
          <p:cNvPr id="60" name="object 60"/>
          <p:cNvSpPr txBox="1"/>
          <p:nvPr/>
        </p:nvSpPr>
        <p:spPr>
          <a:xfrm>
            <a:off x="9121128" y="5572616"/>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応</a:t>
            </a:r>
            <a:endParaRPr sz="1200">
              <a:latin typeface="メイリオ"/>
              <a:cs typeface="メイリオ"/>
            </a:endParaRPr>
          </a:p>
        </p:txBody>
      </p:sp>
      <p:sp>
        <p:nvSpPr>
          <p:cNvPr id="61" name="object 61"/>
          <p:cNvSpPr/>
          <p:nvPr/>
        </p:nvSpPr>
        <p:spPr>
          <a:xfrm>
            <a:off x="5907023" y="2648711"/>
            <a:ext cx="102108" cy="103632"/>
          </a:xfrm>
          <a:prstGeom prst="rect">
            <a:avLst/>
          </a:prstGeom>
          <a:blipFill>
            <a:blip r:embed="rId17" cstate="print"/>
            <a:stretch>
              <a:fillRect/>
            </a:stretch>
          </a:blipFill>
        </p:spPr>
        <p:txBody>
          <a:bodyPr wrap="square" lIns="0" tIns="0" rIns="0" bIns="0" rtlCol="0"/>
          <a:lstStyle/>
          <a:p>
            <a:endParaRPr/>
          </a:p>
        </p:txBody>
      </p:sp>
      <p:sp>
        <p:nvSpPr>
          <p:cNvPr id="62" name="object 62"/>
          <p:cNvSpPr/>
          <p:nvPr/>
        </p:nvSpPr>
        <p:spPr>
          <a:xfrm>
            <a:off x="5907023" y="2648711"/>
            <a:ext cx="102235" cy="104139"/>
          </a:xfrm>
          <a:custGeom>
            <a:avLst/>
            <a:gdLst/>
            <a:ahLst/>
            <a:cxnLst/>
            <a:rect l="l" t="t" r="r" b="b"/>
            <a:pathLst>
              <a:path w="102235" h="104139">
                <a:moveTo>
                  <a:pt x="0" y="0"/>
                </a:moveTo>
                <a:lnTo>
                  <a:pt x="102108" y="0"/>
                </a:lnTo>
                <a:lnTo>
                  <a:pt x="102108" y="103632"/>
                </a:lnTo>
                <a:lnTo>
                  <a:pt x="0" y="103632"/>
                </a:lnTo>
                <a:lnTo>
                  <a:pt x="0" y="0"/>
                </a:lnTo>
                <a:close/>
              </a:path>
            </a:pathLst>
          </a:custGeom>
          <a:ln w="12192">
            <a:solidFill>
              <a:srgbClr val="000000"/>
            </a:solidFill>
          </a:ln>
        </p:spPr>
        <p:txBody>
          <a:bodyPr wrap="square" lIns="0" tIns="0" rIns="0" bIns="0" rtlCol="0"/>
          <a:lstStyle/>
          <a:p>
            <a:endParaRPr/>
          </a:p>
        </p:txBody>
      </p:sp>
      <p:sp>
        <p:nvSpPr>
          <p:cNvPr id="63" name="object 63"/>
          <p:cNvSpPr/>
          <p:nvPr/>
        </p:nvSpPr>
        <p:spPr>
          <a:xfrm>
            <a:off x="7089647" y="2648711"/>
            <a:ext cx="102107" cy="103632"/>
          </a:xfrm>
          <a:prstGeom prst="rect">
            <a:avLst/>
          </a:prstGeom>
          <a:blipFill>
            <a:blip r:embed="rId18" cstate="print"/>
            <a:stretch>
              <a:fillRect/>
            </a:stretch>
          </a:blipFill>
        </p:spPr>
        <p:txBody>
          <a:bodyPr wrap="square" lIns="0" tIns="0" rIns="0" bIns="0" rtlCol="0"/>
          <a:lstStyle/>
          <a:p>
            <a:endParaRPr/>
          </a:p>
        </p:txBody>
      </p:sp>
      <p:sp>
        <p:nvSpPr>
          <p:cNvPr id="64" name="object 64"/>
          <p:cNvSpPr/>
          <p:nvPr/>
        </p:nvSpPr>
        <p:spPr>
          <a:xfrm>
            <a:off x="7089647" y="2648711"/>
            <a:ext cx="102235" cy="104139"/>
          </a:xfrm>
          <a:custGeom>
            <a:avLst/>
            <a:gdLst/>
            <a:ahLst/>
            <a:cxnLst/>
            <a:rect l="l" t="t" r="r" b="b"/>
            <a:pathLst>
              <a:path w="102234" h="104139">
                <a:moveTo>
                  <a:pt x="0" y="0"/>
                </a:moveTo>
                <a:lnTo>
                  <a:pt x="102107" y="0"/>
                </a:lnTo>
                <a:lnTo>
                  <a:pt x="102107" y="103632"/>
                </a:lnTo>
                <a:lnTo>
                  <a:pt x="0" y="103632"/>
                </a:lnTo>
                <a:lnTo>
                  <a:pt x="0" y="0"/>
                </a:lnTo>
                <a:close/>
              </a:path>
            </a:pathLst>
          </a:custGeom>
          <a:ln w="12192">
            <a:solidFill>
              <a:srgbClr val="000000"/>
            </a:solidFill>
          </a:ln>
        </p:spPr>
        <p:txBody>
          <a:bodyPr wrap="square" lIns="0" tIns="0" rIns="0" bIns="0" rtlCol="0"/>
          <a:lstStyle/>
          <a:p>
            <a:endParaRPr/>
          </a:p>
        </p:txBody>
      </p:sp>
      <p:sp>
        <p:nvSpPr>
          <p:cNvPr id="65" name="object 65"/>
          <p:cNvSpPr/>
          <p:nvPr/>
        </p:nvSpPr>
        <p:spPr>
          <a:xfrm>
            <a:off x="8272271" y="2648711"/>
            <a:ext cx="102107" cy="103632"/>
          </a:xfrm>
          <a:prstGeom prst="rect">
            <a:avLst/>
          </a:prstGeom>
          <a:blipFill>
            <a:blip r:embed="rId19" cstate="print"/>
            <a:stretch>
              <a:fillRect/>
            </a:stretch>
          </a:blipFill>
        </p:spPr>
        <p:txBody>
          <a:bodyPr wrap="square" lIns="0" tIns="0" rIns="0" bIns="0" rtlCol="0"/>
          <a:lstStyle/>
          <a:p>
            <a:endParaRPr/>
          </a:p>
        </p:txBody>
      </p:sp>
      <p:sp>
        <p:nvSpPr>
          <p:cNvPr id="66" name="object 66"/>
          <p:cNvSpPr/>
          <p:nvPr/>
        </p:nvSpPr>
        <p:spPr>
          <a:xfrm>
            <a:off x="8272271" y="2648711"/>
            <a:ext cx="102235" cy="104139"/>
          </a:xfrm>
          <a:custGeom>
            <a:avLst/>
            <a:gdLst/>
            <a:ahLst/>
            <a:cxnLst/>
            <a:rect l="l" t="t" r="r" b="b"/>
            <a:pathLst>
              <a:path w="102234" h="104139">
                <a:moveTo>
                  <a:pt x="0" y="0"/>
                </a:moveTo>
                <a:lnTo>
                  <a:pt x="102107" y="0"/>
                </a:lnTo>
                <a:lnTo>
                  <a:pt x="102107" y="103632"/>
                </a:lnTo>
                <a:lnTo>
                  <a:pt x="0" y="103632"/>
                </a:lnTo>
                <a:lnTo>
                  <a:pt x="0" y="0"/>
                </a:lnTo>
                <a:close/>
              </a:path>
            </a:pathLst>
          </a:custGeom>
          <a:ln w="12192">
            <a:solidFill>
              <a:srgbClr val="000000"/>
            </a:solidFill>
          </a:ln>
        </p:spPr>
        <p:txBody>
          <a:bodyPr wrap="square" lIns="0" tIns="0" rIns="0" bIns="0" rtlCol="0"/>
          <a:lstStyle/>
          <a:p>
            <a:endParaRPr/>
          </a:p>
        </p:txBody>
      </p:sp>
      <p:sp>
        <p:nvSpPr>
          <p:cNvPr id="67" name="object 67"/>
          <p:cNvSpPr txBox="1"/>
          <p:nvPr/>
        </p:nvSpPr>
        <p:spPr>
          <a:xfrm>
            <a:off x="8409053" y="2564536"/>
            <a:ext cx="70866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2017</a:t>
            </a:r>
            <a:r>
              <a:rPr sz="1200" dirty="0">
                <a:latin typeface="メイリオ"/>
                <a:cs typeface="メイリオ"/>
              </a:rPr>
              <a:t>年度</a:t>
            </a:r>
            <a:endParaRPr sz="1200">
              <a:latin typeface="メイリオ"/>
              <a:cs typeface="メイリオ"/>
            </a:endParaRPr>
          </a:p>
        </p:txBody>
      </p:sp>
      <p:sp>
        <p:nvSpPr>
          <p:cNvPr id="68" name="object 68"/>
          <p:cNvSpPr txBox="1"/>
          <p:nvPr/>
        </p:nvSpPr>
        <p:spPr>
          <a:xfrm>
            <a:off x="4526878" y="2442751"/>
            <a:ext cx="297180" cy="2765425"/>
          </a:xfrm>
          <a:prstGeom prst="rect">
            <a:avLst/>
          </a:prstGeom>
        </p:spPr>
        <p:txBody>
          <a:bodyPr vert="horz" wrap="square" lIns="0" tIns="85725" rIns="0" bIns="0" rtlCol="0">
            <a:spAutoFit/>
          </a:bodyPr>
          <a:lstStyle/>
          <a:p>
            <a:pPr marL="8255" algn="ctr">
              <a:lnSpc>
                <a:spcPct val="100000"/>
              </a:lnSpc>
              <a:spcBef>
                <a:spcPts val="675"/>
              </a:spcBef>
            </a:pPr>
            <a:r>
              <a:rPr sz="1100" spc="-5" dirty="0">
                <a:latin typeface="Meiryo UI"/>
                <a:cs typeface="Meiryo UI"/>
              </a:rPr>
              <a:t>(</a:t>
            </a:r>
            <a:r>
              <a:rPr sz="1100" dirty="0">
                <a:latin typeface="Meiryo UI"/>
                <a:cs typeface="Meiryo UI"/>
              </a:rPr>
              <a:t>％)</a:t>
            </a:r>
            <a:endParaRPr sz="1100">
              <a:latin typeface="Meiryo UI"/>
              <a:cs typeface="Meiryo UI"/>
            </a:endParaRPr>
          </a:p>
          <a:p>
            <a:pPr marR="74930" algn="ctr">
              <a:lnSpc>
                <a:spcPct val="100000"/>
              </a:lnSpc>
              <a:spcBef>
                <a:spcPts val="625"/>
              </a:spcBef>
            </a:pPr>
            <a:r>
              <a:rPr sz="1200" spc="-5" dirty="0">
                <a:latin typeface="メイリオ"/>
                <a:cs typeface="メイリオ"/>
              </a:rPr>
              <a:t>70</a:t>
            </a:r>
            <a:endParaRPr sz="1200">
              <a:latin typeface="メイリオ"/>
              <a:cs typeface="メイリオ"/>
            </a:endParaRPr>
          </a:p>
          <a:p>
            <a:pPr marR="74930" algn="ctr">
              <a:lnSpc>
                <a:spcPct val="100000"/>
              </a:lnSpc>
              <a:spcBef>
                <a:spcPts val="1075"/>
              </a:spcBef>
            </a:pPr>
            <a:r>
              <a:rPr sz="1200" spc="-5" dirty="0">
                <a:latin typeface="メイリオ"/>
                <a:cs typeface="メイリオ"/>
              </a:rPr>
              <a:t>60</a:t>
            </a:r>
            <a:endParaRPr sz="1200">
              <a:latin typeface="メイリオ"/>
              <a:cs typeface="メイリオ"/>
            </a:endParaRPr>
          </a:p>
          <a:p>
            <a:pPr marR="74930" algn="ctr">
              <a:lnSpc>
                <a:spcPct val="100000"/>
              </a:lnSpc>
              <a:spcBef>
                <a:spcPts val="1075"/>
              </a:spcBef>
            </a:pPr>
            <a:r>
              <a:rPr sz="1200" spc="-5" dirty="0">
                <a:latin typeface="メイリオ"/>
                <a:cs typeface="メイリオ"/>
              </a:rPr>
              <a:t>50</a:t>
            </a:r>
            <a:endParaRPr sz="1200">
              <a:latin typeface="メイリオ"/>
              <a:cs typeface="メイリオ"/>
            </a:endParaRPr>
          </a:p>
          <a:p>
            <a:pPr marR="74930" algn="ctr">
              <a:lnSpc>
                <a:spcPct val="100000"/>
              </a:lnSpc>
              <a:spcBef>
                <a:spcPts val="1075"/>
              </a:spcBef>
            </a:pPr>
            <a:r>
              <a:rPr sz="1200" spc="-5" dirty="0">
                <a:latin typeface="メイリオ"/>
                <a:cs typeface="メイリオ"/>
              </a:rPr>
              <a:t>40</a:t>
            </a:r>
            <a:endParaRPr sz="1200">
              <a:latin typeface="メイリオ"/>
              <a:cs typeface="メイリオ"/>
            </a:endParaRPr>
          </a:p>
          <a:p>
            <a:pPr marR="74930" algn="ctr">
              <a:lnSpc>
                <a:spcPct val="100000"/>
              </a:lnSpc>
              <a:spcBef>
                <a:spcPts val="1080"/>
              </a:spcBef>
            </a:pPr>
            <a:r>
              <a:rPr sz="1200" spc="-5" dirty="0">
                <a:latin typeface="メイリオ"/>
                <a:cs typeface="メイリオ"/>
              </a:rPr>
              <a:t>30</a:t>
            </a:r>
            <a:endParaRPr sz="1200">
              <a:latin typeface="メイリオ"/>
              <a:cs typeface="メイリオ"/>
            </a:endParaRPr>
          </a:p>
          <a:p>
            <a:pPr marR="74930" algn="ctr">
              <a:lnSpc>
                <a:spcPct val="100000"/>
              </a:lnSpc>
              <a:spcBef>
                <a:spcPts val="1075"/>
              </a:spcBef>
            </a:pPr>
            <a:r>
              <a:rPr sz="1200" spc="-5" dirty="0">
                <a:latin typeface="メイリオ"/>
                <a:cs typeface="メイリオ"/>
              </a:rPr>
              <a:t>20</a:t>
            </a:r>
            <a:endParaRPr sz="1200">
              <a:latin typeface="メイリオ"/>
              <a:cs typeface="メイリオ"/>
            </a:endParaRPr>
          </a:p>
          <a:p>
            <a:pPr marR="74930" algn="ctr">
              <a:lnSpc>
                <a:spcPct val="100000"/>
              </a:lnSpc>
              <a:spcBef>
                <a:spcPts val="1075"/>
              </a:spcBef>
            </a:pPr>
            <a:r>
              <a:rPr sz="1200" spc="-5" dirty="0">
                <a:latin typeface="メイリオ"/>
                <a:cs typeface="メイリオ"/>
              </a:rPr>
              <a:t>10</a:t>
            </a:r>
            <a:endParaRPr sz="1200">
              <a:latin typeface="メイリオ"/>
              <a:cs typeface="メイリオ"/>
            </a:endParaRPr>
          </a:p>
          <a:p>
            <a:pPr marL="12065" algn="ctr">
              <a:lnSpc>
                <a:spcPct val="100000"/>
              </a:lnSpc>
              <a:spcBef>
                <a:spcPts val="1075"/>
              </a:spcBef>
            </a:pPr>
            <a:r>
              <a:rPr sz="1200" dirty="0">
                <a:latin typeface="メイリオ"/>
                <a:cs typeface="メイリオ"/>
              </a:rPr>
              <a:t>0</a:t>
            </a:r>
            <a:endParaRPr sz="1200">
              <a:latin typeface="メイリオ"/>
              <a:cs typeface="メイリオ"/>
            </a:endParaRPr>
          </a:p>
        </p:txBody>
      </p:sp>
      <p:sp>
        <p:nvSpPr>
          <p:cNvPr id="69" name="object 69"/>
          <p:cNvSpPr/>
          <p:nvPr/>
        </p:nvSpPr>
        <p:spPr>
          <a:xfrm>
            <a:off x="128015" y="548640"/>
            <a:ext cx="9650095" cy="1275715"/>
          </a:xfrm>
          <a:custGeom>
            <a:avLst/>
            <a:gdLst/>
            <a:ahLst/>
            <a:cxnLst/>
            <a:rect l="l" t="t" r="r" b="b"/>
            <a:pathLst>
              <a:path w="9650095" h="1275714">
                <a:moveTo>
                  <a:pt x="0" y="0"/>
                </a:moveTo>
                <a:lnTo>
                  <a:pt x="9649968" y="0"/>
                </a:lnTo>
                <a:lnTo>
                  <a:pt x="9649968" y="1275588"/>
                </a:lnTo>
                <a:lnTo>
                  <a:pt x="0" y="1275588"/>
                </a:lnTo>
                <a:lnTo>
                  <a:pt x="0" y="0"/>
                </a:lnTo>
                <a:close/>
              </a:path>
            </a:pathLst>
          </a:custGeom>
          <a:solidFill>
            <a:srgbClr val="99D6EC"/>
          </a:solidFill>
        </p:spPr>
        <p:txBody>
          <a:bodyPr wrap="square" lIns="0" tIns="0" rIns="0" bIns="0" rtlCol="0"/>
          <a:lstStyle/>
          <a:p>
            <a:endParaRPr/>
          </a:p>
        </p:txBody>
      </p:sp>
      <p:sp>
        <p:nvSpPr>
          <p:cNvPr id="70" name="object 70"/>
          <p:cNvSpPr txBox="1"/>
          <p:nvPr/>
        </p:nvSpPr>
        <p:spPr>
          <a:xfrm>
            <a:off x="404300" y="492795"/>
            <a:ext cx="9055100" cy="1153160"/>
          </a:xfrm>
          <a:prstGeom prst="rect">
            <a:avLst/>
          </a:prstGeom>
        </p:spPr>
        <p:txBody>
          <a:bodyPr vert="horz" wrap="square" lIns="0" tIns="165100" rIns="0" bIns="0" rtlCol="0">
            <a:spAutoFit/>
          </a:bodyPr>
          <a:lstStyle/>
          <a:p>
            <a:pPr marL="355600" indent="-342900">
              <a:lnSpc>
                <a:spcPct val="100000"/>
              </a:lnSpc>
              <a:spcBef>
                <a:spcPts val="1300"/>
              </a:spcBef>
              <a:buClr>
                <a:srgbClr val="002060"/>
              </a:buClr>
              <a:buFont typeface="Wingdings"/>
              <a:buChar char=""/>
              <a:tabLst>
                <a:tab pos="354965" algn="l"/>
                <a:tab pos="355600" algn="l"/>
              </a:tabLst>
            </a:pPr>
            <a:r>
              <a:rPr sz="1800" dirty="0">
                <a:latin typeface="メイリオ"/>
                <a:cs typeface="メイリオ"/>
              </a:rPr>
              <a:t>人手不足解消には、生産性向上につながる設備投資が必要不可欠。</a:t>
            </a:r>
          </a:p>
          <a:p>
            <a:pPr marL="355600" marR="5080" indent="-342900">
              <a:lnSpc>
                <a:spcPct val="100000"/>
              </a:lnSpc>
              <a:spcBef>
                <a:spcPts val="1200"/>
              </a:spcBef>
              <a:buClr>
                <a:srgbClr val="002060"/>
              </a:buClr>
              <a:buFont typeface="Wingdings"/>
              <a:buChar char=""/>
              <a:tabLst>
                <a:tab pos="354965" algn="l"/>
                <a:tab pos="355600" algn="l"/>
              </a:tabLst>
            </a:pPr>
            <a:r>
              <a:rPr sz="1800" dirty="0">
                <a:latin typeface="メイリオ"/>
                <a:cs typeface="メイリオ"/>
              </a:rPr>
              <a:t>足下では設備老朽化等を背景とした維持・更新投資が中心だが、</a:t>
            </a:r>
            <a:r>
              <a:rPr sz="1800" b="1" u="sng" dirty="0">
                <a:solidFill>
                  <a:srgbClr val="FF0000"/>
                </a:solidFill>
                <a:uFill>
                  <a:solidFill>
                    <a:srgbClr val="FF0000"/>
                  </a:solidFill>
                </a:uFill>
                <a:latin typeface="メイリオ"/>
                <a:cs typeface="メイリオ"/>
              </a:rPr>
              <a:t>生産性向上につなが る前向きな投資をより一層促進していく必要</a:t>
            </a:r>
            <a:r>
              <a:rPr sz="1800" b="1" dirty="0">
                <a:latin typeface="メイリオ"/>
                <a:cs typeface="メイリオ"/>
              </a:rPr>
              <a:t>。</a:t>
            </a:r>
            <a:endParaRPr sz="1800" dirty="0">
              <a:latin typeface="メイリオ"/>
              <a:cs typeface="メイリオ"/>
            </a:endParaRPr>
          </a:p>
        </p:txBody>
      </p:sp>
      <p:sp>
        <p:nvSpPr>
          <p:cNvPr id="71" name="object 71"/>
          <p:cNvSpPr txBox="1">
            <a:spLocks noGrp="1"/>
          </p:cNvSpPr>
          <p:nvPr>
            <p:ph type="title"/>
          </p:nvPr>
        </p:nvSpPr>
        <p:spPr>
          <a:xfrm>
            <a:off x="178172" y="83992"/>
            <a:ext cx="42926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人手不足」その２</a:t>
            </a:r>
          </a:p>
        </p:txBody>
      </p:sp>
      <p:sp>
        <p:nvSpPr>
          <p:cNvPr id="72" name="object 72"/>
          <p:cNvSpPr txBox="1"/>
          <p:nvPr/>
        </p:nvSpPr>
        <p:spPr>
          <a:xfrm>
            <a:off x="4599853" y="5572616"/>
            <a:ext cx="3528060" cy="1157605"/>
          </a:xfrm>
          <a:prstGeom prst="rect">
            <a:avLst/>
          </a:prstGeom>
        </p:spPr>
        <p:txBody>
          <a:bodyPr vert="horz" wrap="square" lIns="0" tIns="12700" rIns="0" bIns="0" rtlCol="0">
            <a:spAutoFit/>
          </a:bodyPr>
          <a:lstStyle/>
          <a:p>
            <a:pPr marL="1353185">
              <a:lnSpc>
                <a:spcPct val="100000"/>
              </a:lnSpc>
              <a:spcBef>
                <a:spcPts val="100"/>
              </a:spcBef>
            </a:pPr>
            <a:r>
              <a:rPr sz="1200" dirty="0">
                <a:latin typeface="メイリオ"/>
                <a:cs typeface="メイリオ"/>
              </a:rPr>
              <a:t>能力の拡大</a:t>
            </a:r>
            <a:r>
              <a:rPr sz="1200" spc="100" dirty="0">
                <a:latin typeface="メイリオ"/>
                <a:cs typeface="メイリオ"/>
              </a:rPr>
              <a:t> </a:t>
            </a:r>
            <a:r>
              <a:rPr sz="1200" dirty="0">
                <a:latin typeface="メイリオ"/>
                <a:cs typeface="メイリオ"/>
              </a:rPr>
              <a:t>サービスの質</a:t>
            </a:r>
            <a:endParaRPr sz="1200">
              <a:latin typeface="メイリオ"/>
              <a:cs typeface="メイリオ"/>
            </a:endParaRPr>
          </a:p>
          <a:p>
            <a:pPr marL="12700" marR="598170" indent="2451100">
              <a:lnSpc>
                <a:spcPct val="156400"/>
              </a:lnSpc>
              <a:spcBef>
                <a:spcPts val="85"/>
              </a:spcBef>
            </a:pPr>
            <a:r>
              <a:rPr sz="1200" dirty="0">
                <a:latin typeface="メイリオ"/>
                <a:cs typeface="メイリオ"/>
              </a:rPr>
              <a:t>的向上 図</a:t>
            </a:r>
            <a:r>
              <a:rPr sz="1200" spc="-5" dirty="0">
                <a:latin typeface="メイリオ"/>
                <a:cs typeface="メイリオ"/>
              </a:rPr>
              <a:t>1：</a:t>
            </a:r>
            <a:r>
              <a:rPr sz="1200" dirty="0">
                <a:latin typeface="メイリオ"/>
                <a:cs typeface="メイリオ"/>
              </a:rPr>
              <a:t>財務省「法人企業統計調査季報」</a:t>
            </a:r>
            <a:endParaRPr sz="1200">
              <a:latin typeface="メイリオ"/>
              <a:cs typeface="メイリオ"/>
            </a:endParaRPr>
          </a:p>
          <a:p>
            <a:pPr marL="12700">
              <a:lnSpc>
                <a:spcPct val="100000"/>
              </a:lnSpc>
            </a:pPr>
            <a:r>
              <a:rPr sz="1200" dirty="0">
                <a:latin typeface="メイリオ"/>
                <a:cs typeface="メイリオ"/>
              </a:rPr>
              <a:t>図</a:t>
            </a:r>
            <a:r>
              <a:rPr sz="1200" spc="-5" dirty="0">
                <a:latin typeface="メイリオ"/>
                <a:cs typeface="メイリオ"/>
              </a:rPr>
              <a:t>2：</a:t>
            </a:r>
            <a:r>
              <a:rPr sz="1200" dirty="0">
                <a:latin typeface="メイリオ"/>
                <a:cs typeface="メイリオ"/>
              </a:rPr>
              <a:t>内閣府・財務省「法人企業景気予測調査」</a:t>
            </a:r>
            <a:endParaRPr sz="1200">
              <a:latin typeface="メイリオ"/>
              <a:cs typeface="メイリオ"/>
            </a:endParaRPr>
          </a:p>
          <a:p>
            <a:pPr marL="469900">
              <a:lnSpc>
                <a:spcPct val="100000"/>
              </a:lnSpc>
            </a:pPr>
            <a:r>
              <a:rPr sz="1200" dirty="0">
                <a:latin typeface="メイリオ"/>
                <a:cs typeface="メイリオ"/>
              </a:rPr>
              <a:t>(注)</a:t>
            </a:r>
            <a:r>
              <a:rPr sz="1200" spc="-5" dirty="0">
                <a:latin typeface="メイリオ"/>
                <a:cs typeface="メイリオ"/>
              </a:rPr>
              <a:t>2017</a:t>
            </a:r>
            <a:r>
              <a:rPr sz="1200" dirty="0">
                <a:latin typeface="メイリオ"/>
                <a:cs typeface="メイリオ"/>
              </a:rPr>
              <a:t>年度の上位</a:t>
            </a:r>
            <a:r>
              <a:rPr sz="1200" spc="-5" dirty="0">
                <a:latin typeface="メイリオ"/>
                <a:cs typeface="メイリオ"/>
              </a:rPr>
              <a:t>5</a:t>
            </a:r>
            <a:r>
              <a:rPr sz="1200" dirty="0">
                <a:latin typeface="メイリオ"/>
                <a:cs typeface="メイリオ"/>
              </a:rPr>
              <a:t>項目を抜粋している。</a:t>
            </a:r>
            <a:endParaRPr sz="1200">
              <a:latin typeface="メイリオ"/>
              <a:cs typeface="メイリオ"/>
            </a:endParaRPr>
          </a:p>
        </p:txBody>
      </p:sp>
      <p:sp>
        <p:nvSpPr>
          <p:cNvPr id="73" name="object 73"/>
          <p:cNvSpPr txBox="1"/>
          <p:nvPr/>
        </p:nvSpPr>
        <p:spPr>
          <a:xfrm>
            <a:off x="5967844" y="2115731"/>
            <a:ext cx="2255520" cy="657225"/>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メイリオ"/>
                <a:cs typeface="メイリオ"/>
              </a:rPr>
              <a:t>中小企業の設備投資目的</a:t>
            </a:r>
            <a:endParaRPr sz="1600" dirty="0">
              <a:latin typeface="メイリオ"/>
              <a:cs typeface="メイリオ"/>
            </a:endParaRPr>
          </a:p>
          <a:p>
            <a:pPr marL="88265">
              <a:lnSpc>
                <a:spcPct val="100000"/>
              </a:lnSpc>
              <a:spcBef>
                <a:spcPts val="1614"/>
              </a:spcBef>
              <a:tabLst>
                <a:tab pos="1270635" algn="l"/>
              </a:tabLst>
            </a:pPr>
            <a:r>
              <a:rPr sz="1200" spc="-5" dirty="0">
                <a:latin typeface="メイリオ"/>
                <a:cs typeface="メイリオ"/>
              </a:rPr>
              <a:t>2007</a:t>
            </a:r>
            <a:r>
              <a:rPr sz="1200" dirty="0">
                <a:latin typeface="メイリオ"/>
                <a:cs typeface="メイリオ"/>
              </a:rPr>
              <a:t>年度	</a:t>
            </a:r>
            <a:r>
              <a:rPr sz="1200" spc="-5" dirty="0">
                <a:latin typeface="メイリオ"/>
                <a:cs typeface="メイリオ"/>
              </a:rPr>
              <a:t>2012</a:t>
            </a:r>
            <a:r>
              <a:rPr sz="1200" dirty="0">
                <a:latin typeface="メイリオ"/>
                <a:cs typeface="メイリオ"/>
              </a:rPr>
              <a:t>年度</a:t>
            </a:r>
          </a:p>
        </p:txBody>
      </p:sp>
      <p:sp>
        <p:nvSpPr>
          <p:cNvPr id="74" name="object 74"/>
          <p:cNvSpPr txBox="1"/>
          <p:nvPr/>
        </p:nvSpPr>
        <p:spPr>
          <a:xfrm>
            <a:off x="5172455" y="2133600"/>
            <a:ext cx="716280" cy="318770"/>
          </a:xfrm>
          <a:prstGeom prst="rect">
            <a:avLst/>
          </a:prstGeom>
          <a:solidFill>
            <a:srgbClr val="1F497D"/>
          </a:solidFill>
        </p:spPr>
        <p:txBody>
          <a:bodyPr vert="horz" wrap="square" lIns="0" tIns="6350" rIns="0" bIns="0" rtlCol="0">
            <a:spAutoFit/>
          </a:bodyPr>
          <a:lstStyle/>
          <a:p>
            <a:pPr marL="155575">
              <a:lnSpc>
                <a:spcPct val="100000"/>
              </a:lnSpc>
              <a:spcBef>
                <a:spcPts val="50"/>
              </a:spcBef>
            </a:pPr>
            <a:r>
              <a:rPr sz="1600" b="1" spc="-5" dirty="0">
                <a:solidFill>
                  <a:srgbClr val="FFFFFF"/>
                </a:solidFill>
                <a:latin typeface="メイリオ"/>
                <a:cs typeface="メイリオ"/>
              </a:rPr>
              <a:t>図２</a:t>
            </a:r>
            <a:endParaRPr sz="1600" dirty="0">
              <a:latin typeface="メイリオ"/>
              <a:cs typeface="メイリオ"/>
            </a:endParaRPr>
          </a:p>
        </p:txBody>
      </p:sp>
      <p:sp>
        <p:nvSpPr>
          <p:cNvPr id="75" name="object 75"/>
          <p:cNvSpPr/>
          <p:nvPr/>
        </p:nvSpPr>
        <p:spPr>
          <a:xfrm>
            <a:off x="630936" y="3067811"/>
            <a:ext cx="0" cy="2628900"/>
          </a:xfrm>
          <a:custGeom>
            <a:avLst/>
            <a:gdLst/>
            <a:ahLst/>
            <a:cxnLst/>
            <a:rect l="l" t="t" r="r" b="b"/>
            <a:pathLst>
              <a:path h="2628900">
                <a:moveTo>
                  <a:pt x="0" y="2628900"/>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630936" y="5696711"/>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77" name="object 77"/>
          <p:cNvSpPr/>
          <p:nvPr/>
        </p:nvSpPr>
        <p:spPr>
          <a:xfrm>
            <a:off x="630936" y="5170932"/>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78" name="object 78"/>
          <p:cNvSpPr/>
          <p:nvPr/>
        </p:nvSpPr>
        <p:spPr>
          <a:xfrm>
            <a:off x="630936" y="4645152"/>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79" name="object 79"/>
          <p:cNvSpPr/>
          <p:nvPr/>
        </p:nvSpPr>
        <p:spPr>
          <a:xfrm>
            <a:off x="630936" y="4119371"/>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80" name="object 80"/>
          <p:cNvSpPr/>
          <p:nvPr/>
        </p:nvSpPr>
        <p:spPr>
          <a:xfrm>
            <a:off x="630936" y="3593591"/>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81" name="object 81"/>
          <p:cNvSpPr/>
          <p:nvPr/>
        </p:nvSpPr>
        <p:spPr>
          <a:xfrm>
            <a:off x="630936" y="3067811"/>
            <a:ext cx="53340" cy="0"/>
          </a:xfrm>
          <a:custGeom>
            <a:avLst/>
            <a:gdLst/>
            <a:ahLst/>
            <a:cxnLst/>
            <a:rect l="l" t="t" r="r" b="b"/>
            <a:pathLst>
              <a:path w="53340">
                <a:moveTo>
                  <a:pt x="0" y="0"/>
                </a:moveTo>
                <a:lnTo>
                  <a:pt x="53340" y="0"/>
                </a:lnTo>
              </a:path>
            </a:pathLst>
          </a:custGeom>
          <a:ln w="3175">
            <a:solidFill>
              <a:srgbClr val="000000"/>
            </a:solidFill>
          </a:ln>
        </p:spPr>
        <p:txBody>
          <a:bodyPr wrap="square" lIns="0" tIns="0" rIns="0" bIns="0" rtlCol="0"/>
          <a:lstStyle/>
          <a:p>
            <a:endParaRPr/>
          </a:p>
        </p:txBody>
      </p:sp>
      <p:sp>
        <p:nvSpPr>
          <p:cNvPr id="82" name="object 82"/>
          <p:cNvSpPr/>
          <p:nvPr/>
        </p:nvSpPr>
        <p:spPr>
          <a:xfrm>
            <a:off x="630936" y="5696711"/>
            <a:ext cx="3641090" cy="0"/>
          </a:xfrm>
          <a:custGeom>
            <a:avLst/>
            <a:gdLst/>
            <a:ahLst/>
            <a:cxnLst/>
            <a:rect l="l" t="t" r="r" b="b"/>
            <a:pathLst>
              <a:path w="3641090">
                <a:moveTo>
                  <a:pt x="0" y="0"/>
                </a:moveTo>
                <a:lnTo>
                  <a:pt x="3640836" y="0"/>
                </a:lnTo>
              </a:path>
            </a:pathLst>
          </a:custGeom>
          <a:ln w="3175">
            <a:solidFill>
              <a:srgbClr val="000000"/>
            </a:solidFill>
          </a:ln>
        </p:spPr>
        <p:txBody>
          <a:bodyPr wrap="square" lIns="0" tIns="0" rIns="0" bIns="0" rtlCol="0"/>
          <a:lstStyle/>
          <a:p>
            <a:endParaRPr/>
          </a:p>
        </p:txBody>
      </p:sp>
      <p:sp>
        <p:nvSpPr>
          <p:cNvPr id="83" name="object 83"/>
          <p:cNvSpPr/>
          <p:nvPr/>
        </p:nvSpPr>
        <p:spPr>
          <a:xfrm>
            <a:off x="630936"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84" name="object 84"/>
          <p:cNvSpPr/>
          <p:nvPr/>
        </p:nvSpPr>
        <p:spPr>
          <a:xfrm>
            <a:off x="630936"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85" name="object 85"/>
          <p:cNvSpPr/>
          <p:nvPr/>
        </p:nvSpPr>
        <p:spPr>
          <a:xfrm>
            <a:off x="713231"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86" name="object 86"/>
          <p:cNvSpPr/>
          <p:nvPr/>
        </p:nvSpPr>
        <p:spPr>
          <a:xfrm>
            <a:off x="713231"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87" name="object 87"/>
          <p:cNvSpPr/>
          <p:nvPr/>
        </p:nvSpPr>
        <p:spPr>
          <a:xfrm>
            <a:off x="79552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88" name="object 88"/>
          <p:cNvSpPr/>
          <p:nvPr/>
        </p:nvSpPr>
        <p:spPr>
          <a:xfrm>
            <a:off x="79552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89" name="object 89"/>
          <p:cNvSpPr/>
          <p:nvPr/>
        </p:nvSpPr>
        <p:spPr>
          <a:xfrm>
            <a:off x="877824"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90" name="object 90"/>
          <p:cNvSpPr/>
          <p:nvPr/>
        </p:nvSpPr>
        <p:spPr>
          <a:xfrm>
            <a:off x="877824"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91" name="object 91"/>
          <p:cNvSpPr/>
          <p:nvPr/>
        </p:nvSpPr>
        <p:spPr>
          <a:xfrm>
            <a:off x="961644"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92" name="object 92"/>
          <p:cNvSpPr/>
          <p:nvPr/>
        </p:nvSpPr>
        <p:spPr>
          <a:xfrm>
            <a:off x="961644"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93" name="object 93"/>
          <p:cNvSpPr/>
          <p:nvPr/>
        </p:nvSpPr>
        <p:spPr>
          <a:xfrm>
            <a:off x="1043939"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94" name="object 94"/>
          <p:cNvSpPr/>
          <p:nvPr/>
        </p:nvSpPr>
        <p:spPr>
          <a:xfrm>
            <a:off x="1043939"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95" name="object 95"/>
          <p:cNvSpPr/>
          <p:nvPr/>
        </p:nvSpPr>
        <p:spPr>
          <a:xfrm>
            <a:off x="1126236"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96" name="object 96"/>
          <p:cNvSpPr/>
          <p:nvPr/>
        </p:nvSpPr>
        <p:spPr>
          <a:xfrm>
            <a:off x="1126236"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97" name="object 97"/>
          <p:cNvSpPr/>
          <p:nvPr/>
        </p:nvSpPr>
        <p:spPr>
          <a:xfrm>
            <a:off x="1210055"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98" name="object 98"/>
          <p:cNvSpPr/>
          <p:nvPr/>
        </p:nvSpPr>
        <p:spPr>
          <a:xfrm>
            <a:off x="1210055"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99" name="object 99"/>
          <p:cNvSpPr/>
          <p:nvPr/>
        </p:nvSpPr>
        <p:spPr>
          <a:xfrm>
            <a:off x="1292352"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00" name="object 100"/>
          <p:cNvSpPr/>
          <p:nvPr/>
        </p:nvSpPr>
        <p:spPr>
          <a:xfrm>
            <a:off x="1292352"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01" name="object 101"/>
          <p:cNvSpPr/>
          <p:nvPr/>
        </p:nvSpPr>
        <p:spPr>
          <a:xfrm>
            <a:off x="137464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02" name="object 102"/>
          <p:cNvSpPr/>
          <p:nvPr/>
        </p:nvSpPr>
        <p:spPr>
          <a:xfrm>
            <a:off x="137464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03" name="object 103"/>
          <p:cNvSpPr/>
          <p:nvPr/>
        </p:nvSpPr>
        <p:spPr>
          <a:xfrm>
            <a:off x="145846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04" name="object 104"/>
          <p:cNvSpPr/>
          <p:nvPr/>
        </p:nvSpPr>
        <p:spPr>
          <a:xfrm>
            <a:off x="145846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05" name="object 105"/>
          <p:cNvSpPr/>
          <p:nvPr/>
        </p:nvSpPr>
        <p:spPr>
          <a:xfrm>
            <a:off x="1540763"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06" name="object 106"/>
          <p:cNvSpPr/>
          <p:nvPr/>
        </p:nvSpPr>
        <p:spPr>
          <a:xfrm>
            <a:off x="1540763"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07" name="object 107"/>
          <p:cNvSpPr/>
          <p:nvPr/>
        </p:nvSpPr>
        <p:spPr>
          <a:xfrm>
            <a:off x="1623060"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08" name="object 108"/>
          <p:cNvSpPr/>
          <p:nvPr/>
        </p:nvSpPr>
        <p:spPr>
          <a:xfrm>
            <a:off x="1623060"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09" name="object 109"/>
          <p:cNvSpPr/>
          <p:nvPr/>
        </p:nvSpPr>
        <p:spPr>
          <a:xfrm>
            <a:off x="1706879"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10" name="object 110"/>
          <p:cNvSpPr/>
          <p:nvPr/>
        </p:nvSpPr>
        <p:spPr>
          <a:xfrm>
            <a:off x="1706879"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11" name="object 111"/>
          <p:cNvSpPr/>
          <p:nvPr/>
        </p:nvSpPr>
        <p:spPr>
          <a:xfrm>
            <a:off x="1789176"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12" name="object 112"/>
          <p:cNvSpPr/>
          <p:nvPr/>
        </p:nvSpPr>
        <p:spPr>
          <a:xfrm>
            <a:off x="1789176"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13" name="object 113"/>
          <p:cNvSpPr/>
          <p:nvPr/>
        </p:nvSpPr>
        <p:spPr>
          <a:xfrm>
            <a:off x="1871472"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14" name="object 114"/>
          <p:cNvSpPr/>
          <p:nvPr/>
        </p:nvSpPr>
        <p:spPr>
          <a:xfrm>
            <a:off x="1871472"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15" name="object 115"/>
          <p:cNvSpPr/>
          <p:nvPr/>
        </p:nvSpPr>
        <p:spPr>
          <a:xfrm>
            <a:off x="195376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16" name="object 116"/>
          <p:cNvSpPr/>
          <p:nvPr/>
        </p:nvSpPr>
        <p:spPr>
          <a:xfrm>
            <a:off x="195376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17" name="object 117"/>
          <p:cNvSpPr/>
          <p:nvPr/>
        </p:nvSpPr>
        <p:spPr>
          <a:xfrm>
            <a:off x="2037588"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18" name="object 118"/>
          <p:cNvSpPr/>
          <p:nvPr/>
        </p:nvSpPr>
        <p:spPr>
          <a:xfrm>
            <a:off x="2037588"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19" name="object 119"/>
          <p:cNvSpPr/>
          <p:nvPr/>
        </p:nvSpPr>
        <p:spPr>
          <a:xfrm>
            <a:off x="2119883"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20" name="object 120"/>
          <p:cNvSpPr/>
          <p:nvPr/>
        </p:nvSpPr>
        <p:spPr>
          <a:xfrm>
            <a:off x="2119883"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21" name="object 121"/>
          <p:cNvSpPr/>
          <p:nvPr/>
        </p:nvSpPr>
        <p:spPr>
          <a:xfrm>
            <a:off x="2202179"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22" name="object 122"/>
          <p:cNvSpPr/>
          <p:nvPr/>
        </p:nvSpPr>
        <p:spPr>
          <a:xfrm>
            <a:off x="2202179"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23" name="object 123"/>
          <p:cNvSpPr/>
          <p:nvPr/>
        </p:nvSpPr>
        <p:spPr>
          <a:xfrm>
            <a:off x="2286000"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24" name="object 124"/>
          <p:cNvSpPr/>
          <p:nvPr/>
        </p:nvSpPr>
        <p:spPr>
          <a:xfrm>
            <a:off x="2286000"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25" name="object 125"/>
          <p:cNvSpPr/>
          <p:nvPr/>
        </p:nvSpPr>
        <p:spPr>
          <a:xfrm>
            <a:off x="2368295"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26" name="object 126"/>
          <p:cNvSpPr/>
          <p:nvPr/>
        </p:nvSpPr>
        <p:spPr>
          <a:xfrm>
            <a:off x="2368295"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27" name="object 127"/>
          <p:cNvSpPr/>
          <p:nvPr/>
        </p:nvSpPr>
        <p:spPr>
          <a:xfrm>
            <a:off x="2450592"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28" name="object 128"/>
          <p:cNvSpPr/>
          <p:nvPr/>
        </p:nvSpPr>
        <p:spPr>
          <a:xfrm>
            <a:off x="2450592"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29" name="object 129"/>
          <p:cNvSpPr/>
          <p:nvPr/>
        </p:nvSpPr>
        <p:spPr>
          <a:xfrm>
            <a:off x="2534411"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30" name="object 130"/>
          <p:cNvSpPr/>
          <p:nvPr/>
        </p:nvSpPr>
        <p:spPr>
          <a:xfrm>
            <a:off x="2534411"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31" name="object 131"/>
          <p:cNvSpPr/>
          <p:nvPr/>
        </p:nvSpPr>
        <p:spPr>
          <a:xfrm>
            <a:off x="261670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32" name="object 132"/>
          <p:cNvSpPr/>
          <p:nvPr/>
        </p:nvSpPr>
        <p:spPr>
          <a:xfrm>
            <a:off x="261670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33" name="object 133"/>
          <p:cNvSpPr/>
          <p:nvPr/>
        </p:nvSpPr>
        <p:spPr>
          <a:xfrm>
            <a:off x="2699004"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34" name="object 134"/>
          <p:cNvSpPr/>
          <p:nvPr/>
        </p:nvSpPr>
        <p:spPr>
          <a:xfrm>
            <a:off x="2699004"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35" name="object 135"/>
          <p:cNvSpPr/>
          <p:nvPr/>
        </p:nvSpPr>
        <p:spPr>
          <a:xfrm>
            <a:off x="2782823"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36" name="object 136"/>
          <p:cNvSpPr/>
          <p:nvPr/>
        </p:nvSpPr>
        <p:spPr>
          <a:xfrm>
            <a:off x="2782823"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37" name="object 137"/>
          <p:cNvSpPr/>
          <p:nvPr/>
        </p:nvSpPr>
        <p:spPr>
          <a:xfrm>
            <a:off x="2865120"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38" name="object 138"/>
          <p:cNvSpPr/>
          <p:nvPr/>
        </p:nvSpPr>
        <p:spPr>
          <a:xfrm>
            <a:off x="2865120"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39" name="object 139"/>
          <p:cNvSpPr/>
          <p:nvPr/>
        </p:nvSpPr>
        <p:spPr>
          <a:xfrm>
            <a:off x="2947416"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40" name="object 140"/>
          <p:cNvSpPr/>
          <p:nvPr/>
        </p:nvSpPr>
        <p:spPr>
          <a:xfrm>
            <a:off x="2947416"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41" name="object 141"/>
          <p:cNvSpPr/>
          <p:nvPr/>
        </p:nvSpPr>
        <p:spPr>
          <a:xfrm>
            <a:off x="3031235"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42" name="object 142"/>
          <p:cNvSpPr/>
          <p:nvPr/>
        </p:nvSpPr>
        <p:spPr>
          <a:xfrm>
            <a:off x="3031235"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43" name="object 143"/>
          <p:cNvSpPr/>
          <p:nvPr/>
        </p:nvSpPr>
        <p:spPr>
          <a:xfrm>
            <a:off x="3113532"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44" name="object 144"/>
          <p:cNvSpPr/>
          <p:nvPr/>
        </p:nvSpPr>
        <p:spPr>
          <a:xfrm>
            <a:off x="3113532"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45" name="object 145"/>
          <p:cNvSpPr/>
          <p:nvPr/>
        </p:nvSpPr>
        <p:spPr>
          <a:xfrm>
            <a:off x="319582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46" name="object 146"/>
          <p:cNvSpPr/>
          <p:nvPr/>
        </p:nvSpPr>
        <p:spPr>
          <a:xfrm>
            <a:off x="319582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47" name="object 147"/>
          <p:cNvSpPr/>
          <p:nvPr/>
        </p:nvSpPr>
        <p:spPr>
          <a:xfrm>
            <a:off x="3278123"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48" name="object 148"/>
          <p:cNvSpPr/>
          <p:nvPr/>
        </p:nvSpPr>
        <p:spPr>
          <a:xfrm>
            <a:off x="3278123"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49" name="object 149"/>
          <p:cNvSpPr/>
          <p:nvPr/>
        </p:nvSpPr>
        <p:spPr>
          <a:xfrm>
            <a:off x="3361944"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50" name="object 150"/>
          <p:cNvSpPr/>
          <p:nvPr/>
        </p:nvSpPr>
        <p:spPr>
          <a:xfrm>
            <a:off x="3361944"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51" name="object 151"/>
          <p:cNvSpPr/>
          <p:nvPr/>
        </p:nvSpPr>
        <p:spPr>
          <a:xfrm>
            <a:off x="3444240"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52" name="object 152"/>
          <p:cNvSpPr/>
          <p:nvPr/>
        </p:nvSpPr>
        <p:spPr>
          <a:xfrm>
            <a:off x="3444240"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53" name="object 153"/>
          <p:cNvSpPr/>
          <p:nvPr/>
        </p:nvSpPr>
        <p:spPr>
          <a:xfrm>
            <a:off x="3526535"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54" name="object 154"/>
          <p:cNvSpPr/>
          <p:nvPr/>
        </p:nvSpPr>
        <p:spPr>
          <a:xfrm>
            <a:off x="3526535"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55" name="object 155"/>
          <p:cNvSpPr/>
          <p:nvPr/>
        </p:nvSpPr>
        <p:spPr>
          <a:xfrm>
            <a:off x="3610355"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56" name="object 156"/>
          <p:cNvSpPr/>
          <p:nvPr/>
        </p:nvSpPr>
        <p:spPr>
          <a:xfrm>
            <a:off x="3610355"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57" name="object 157"/>
          <p:cNvSpPr/>
          <p:nvPr/>
        </p:nvSpPr>
        <p:spPr>
          <a:xfrm>
            <a:off x="3692652"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58" name="object 158"/>
          <p:cNvSpPr/>
          <p:nvPr/>
        </p:nvSpPr>
        <p:spPr>
          <a:xfrm>
            <a:off x="3692652"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59" name="object 159"/>
          <p:cNvSpPr/>
          <p:nvPr/>
        </p:nvSpPr>
        <p:spPr>
          <a:xfrm>
            <a:off x="377494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60" name="object 160"/>
          <p:cNvSpPr/>
          <p:nvPr/>
        </p:nvSpPr>
        <p:spPr>
          <a:xfrm>
            <a:off x="377494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61" name="object 161"/>
          <p:cNvSpPr/>
          <p:nvPr/>
        </p:nvSpPr>
        <p:spPr>
          <a:xfrm>
            <a:off x="3858767"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62" name="object 162"/>
          <p:cNvSpPr/>
          <p:nvPr/>
        </p:nvSpPr>
        <p:spPr>
          <a:xfrm>
            <a:off x="3858767"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63" name="object 163"/>
          <p:cNvSpPr/>
          <p:nvPr/>
        </p:nvSpPr>
        <p:spPr>
          <a:xfrm>
            <a:off x="3941064"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64" name="object 164"/>
          <p:cNvSpPr/>
          <p:nvPr/>
        </p:nvSpPr>
        <p:spPr>
          <a:xfrm>
            <a:off x="3941064"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65" name="object 165"/>
          <p:cNvSpPr/>
          <p:nvPr/>
        </p:nvSpPr>
        <p:spPr>
          <a:xfrm>
            <a:off x="4023359"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66" name="object 166"/>
          <p:cNvSpPr/>
          <p:nvPr/>
        </p:nvSpPr>
        <p:spPr>
          <a:xfrm>
            <a:off x="4023359"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67" name="object 167"/>
          <p:cNvSpPr/>
          <p:nvPr/>
        </p:nvSpPr>
        <p:spPr>
          <a:xfrm>
            <a:off x="4107179"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68" name="object 168"/>
          <p:cNvSpPr/>
          <p:nvPr/>
        </p:nvSpPr>
        <p:spPr>
          <a:xfrm>
            <a:off x="4107179"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69" name="object 169"/>
          <p:cNvSpPr/>
          <p:nvPr/>
        </p:nvSpPr>
        <p:spPr>
          <a:xfrm>
            <a:off x="4189476"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70" name="object 170"/>
          <p:cNvSpPr/>
          <p:nvPr/>
        </p:nvSpPr>
        <p:spPr>
          <a:xfrm>
            <a:off x="4189476"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71" name="object 171"/>
          <p:cNvSpPr/>
          <p:nvPr/>
        </p:nvSpPr>
        <p:spPr>
          <a:xfrm>
            <a:off x="4271771" y="5643371"/>
            <a:ext cx="0" cy="53340"/>
          </a:xfrm>
          <a:custGeom>
            <a:avLst/>
            <a:gdLst/>
            <a:ahLst/>
            <a:cxnLst/>
            <a:rect l="l" t="t" r="r" b="b"/>
            <a:pathLst>
              <a:path h="53339">
                <a:moveTo>
                  <a:pt x="0" y="0"/>
                </a:moveTo>
                <a:lnTo>
                  <a:pt x="0" y="53339"/>
                </a:lnTo>
              </a:path>
            </a:pathLst>
          </a:custGeom>
          <a:ln w="3175">
            <a:solidFill>
              <a:srgbClr val="000000"/>
            </a:solidFill>
          </a:ln>
        </p:spPr>
        <p:txBody>
          <a:bodyPr wrap="square" lIns="0" tIns="0" rIns="0" bIns="0" rtlCol="0"/>
          <a:lstStyle/>
          <a:p>
            <a:endParaRPr/>
          </a:p>
        </p:txBody>
      </p:sp>
      <p:sp>
        <p:nvSpPr>
          <p:cNvPr id="172" name="object 172"/>
          <p:cNvSpPr/>
          <p:nvPr/>
        </p:nvSpPr>
        <p:spPr>
          <a:xfrm>
            <a:off x="4271771" y="5696711"/>
            <a:ext cx="0" cy="414655"/>
          </a:xfrm>
          <a:custGeom>
            <a:avLst/>
            <a:gdLst/>
            <a:ahLst/>
            <a:cxnLst/>
            <a:rect l="l" t="t" r="r" b="b"/>
            <a:pathLst>
              <a:path h="414654">
                <a:moveTo>
                  <a:pt x="0" y="0"/>
                </a:moveTo>
                <a:lnTo>
                  <a:pt x="0" y="414528"/>
                </a:lnTo>
              </a:path>
            </a:pathLst>
          </a:custGeom>
          <a:ln w="3175">
            <a:solidFill>
              <a:srgbClr val="000000"/>
            </a:solidFill>
          </a:ln>
        </p:spPr>
        <p:txBody>
          <a:bodyPr wrap="square" lIns="0" tIns="0" rIns="0" bIns="0" rtlCol="0"/>
          <a:lstStyle/>
          <a:p>
            <a:endParaRPr/>
          </a:p>
        </p:txBody>
      </p:sp>
      <p:sp>
        <p:nvSpPr>
          <p:cNvPr id="173" name="object 173"/>
          <p:cNvSpPr/>
          <p:nvPr/>
        </p:nvSpPr>
        <p:spPr>
          <a:xfrm>
            <a:off x="630936"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4" name="object 174"/>
          <p:cNvSpPr/>
          <p:nvPr/>
        </p:nvSpPr>
        <p:spPr>
          <a:xfrm>
            <a:off x="961644"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5" name="object 175"/>
          <p:cNvSpPr/>
          <p:nvPr/>
        </p:nvSpPr>
        <p:spPr>
          <a:xfrm>
            <a:off x="1292352"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6" name="object 176"/>
          <p:cNvSpPr/>
          <p:nvPr/>
        </p:nvSpPr>
        <p:spPr>
          <a:xfrm>
            <a:off x="1623060"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7" name="object 177"/>
          <p:cNvSpPr/>
          <p:nvPr/>
        </p:nvSpPr>
        <p:spPr>
          <a:xfrm>
            <a:off x="1953767"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8" name="object 178"/>
          <p:cNvSpPr/>
          <p:nvPr/>
        </p:nvSpPr>
        <p:spPr>
          <a:xfrm>
            <a:off x="2286000"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79" name="object 179"/>
          <p:cNvSpPr/>
          <p:nvPr/>
        </p:nvSpPr>
        <p:spPr>
          <a:xfrm>
            <a:off x="2616707"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0" name="object 180"/>
          <p:cNvSpPr/>
          <p:nvPr/>
        </p:nvSpPr>
        <p:spPr>
          <a:xfrm>
            <a:off x="2947416"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1" name="object 181"/>
          <p:cNvSpPr/>
          <p:nvPr/>
        </p:nvSpPr>
        <p:spPr>
          <a:xfrm>
            <a:off x="3278123"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2" name="object 182"/>
          <p:cNvSpPr/>
          <p:nvPr/>
        </p:nvSpPr>
        <p:spPr>
          <a:xfrm>
            <a:off x="3610355"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3" name="object 183"/>
          <p:cNvSpPr/>
          <p:nvPr/>
        </p:nvSpPr>
        <p:spPr>
          <a:xfrm>
            <a:off x="3941064"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4" name="object 184"/>
          <p:cNvSpPr/>
          <p:nvPr/>
        </p:nvSpPr>
        <p:spPr>
          <a:xfrm>
            <a:off x="4271771" y="6111240"/>
            <a:ext cx="0" cy="346075"/>
          </a:xfrm>
          <a:custGeom>
            <a:avLst/>
            <a:gdLst/>
            <a:ahLst/>
            <a:cxnLst/>
            <a:rect l="l" t="t" r="r" b="b"/>
            <a:pathLst>
              <a:path h="346075">
                <a:moveTo>
                  <a:pt x="0" y="0"/>
                </a:moveTo>
                <a:lnTo>
                  <a:pt x="0" y="345948"/>
                </a:lnTo>
              </a:path>
            </a:pathLst>
          </a:custGeom>
          <a:ln w="3175">
            <a:solidFill>
              <a:srgbClr val="000000"/>
            </a:solidFill>
          </a:ln>
        </p:spPr>
        <p:txBody>
          <a:bodyPr wrap="square" lIns="0" tIns="0" rIns="0" bIns="0" rtlCol="0"/>
          <a:lstStyle/>
          <a:p>
            <a:endParaRPr/>
          </a:p>
        </p:txBody>
      </p:sp>
      <p:sp>
        <p:nvSpPr>
          <p:cNvPr id="185" name="object 185"/>
          <p:cNvSpPr/>
          <p:nvPr/>
        </p:nvSpPr>
        <p:spPr>
          <a:xfrm>
            <a:off x="672083" y="3307079"/>
            <a:ext cx="3558540" cy="1772920"/>
          </a:xfrm>
          <a:custGeom>
            <a:avLst/>
            <a:gdLst/>
            <a:ahLst/>
            <a:cxnLst/>
            <a:rect l="l" t="t" r="r" b="b"/>
            <a:pathLst>
              <a:path w="3558540" h="1772920">
                <a:moveTo>
                  <a:pt x="0" y="0"/>
                </a:moveTo>
                <a:lnTo>
                  <a:pt x="82296" y="179832"/>
                </a:lnTo>
                <a:lnTo>
                  <a:pt x="164592" y="283464"/>
                </a:lnTo>
                <a:lnTo>
                  <a:pt x="248411" y="345948"/>
                </a:lnTo>
                <a:lnTo>
                  <a:pt x="330708" y="428244"/>
                </a:lnTo>
                <a:lnTo>
                  <a:pt x="413004" y="461772"/>
                </a:lnTo>
                <a:lnTo>
                  <a:pt x="496823" y="522731"/>
                </a:lnTo>
                <a:lnTo>
                  <a:pt x="579120" y="851916"/>
                </a:lnTo>
                <a:lnTo>
                  <a:pt x="661416" y="1254252"/>
                </a:lnTo>
                <a:lnTo>
                  <a:pt x="743712" y="1491996"/>
                </a:lnTo>
                <a:lnTo>
                  <a:pt x="827532" y="1748027"/>
                </a:lnTo>
                <a:lnTo>
                  <a:pt x="909828" y="1772412"/>
                </a:lnTo>
                <a:lnTo>
                  <a:pt x="992124" y="1680972"/>
                </a:lnTo>
                <a:lnTo>
                  <a:pt x="1075944" y="1527048"/>
                </a:lnTo>
                <a:lnTo>
                  <a:pt x="1158240" y="1293876"/>
                </a:lnTo>
                <a:lnTo>
                  <a:pt x="1240536" y="1243584"/>
                </a:lnTo>
                <a:lnTo>
                  <a:pt x="1324356" y="1313688"/>
                </a:lnTo>
                <a:lnTo>
                  <a:pt x="1406652" y="1408176"/>
                </a:lnTo>
                <a:lnTo>
                  <a:pt x="1488948" y="1650492"/>
                </a:lnTo>
                <a:lnTo>
                  <a:pt x="1572768" y="1574292"/>
                </a:lnTo>
                <a:lnTo>
                  <a:pt x="1655064" y="1551432"/>
                </a:lnTo>
                <a:lnTo>
                  <a:pt x="1737360" y="1520952"/>
                </a:lnTo>
                <a:lnTo>
                  <a:pt x="1821180" y="1481328"/>
                </a:lnTo>
                <a:lnTo>
                  <a:pt x="1903476" y="1615440"/>
                </a:lnTo>
                <a:lnTo>
                  <a:pt x="1985772" y="1644395"/>
                </a:lnTo>
                <a:lnTo>
                  <a:pt x="2068068" y="1620012"/>
                </a:lnTo>
                <a:lnTo>
                  <a:pt x="2151888" y="1578864"/>
                </a:lnTo>
                <a:lnTo>
                  <a:pt x="2234184" y="1511808"/>
                </a:lnTo>
                <a:lnTo>
                  <a:pt x="2316480" y="1434084"/>
                </a:lnTo>
                <a:lnTo>
                  <a:pt x="2400300" y="1402080"/>
                </a:lnTo>
                <a:lnTo>
                  <a:pt x="2482596" y="1348740"/>
                </a:lnTo>
                <a:lnTo>
                  <a:pt x="2564892" y="1373124"/>
                </a:lnTo>
                <a:lnTo>
                  <a:pt x="2648712" y="1284732"/>
                </a:lnTo>
                <a:lnTo>
                  <a:pt x="2731008" y="1226820"/>
                </a:lnTo>
                <a:lnTo>
                  <a:pt x="2813304" y="1095756"/>
                </a:lnTo>
                <a:lnTo>
                  <a:pt x="2897124" y="984504"/>
                </a:lnTo>
                <a:lnTo>
                  <a:pt x="2979420" y="961644"/>
                </a:lnTo>
                <a:lnTo>
                  <a:pt x="3061716" y="972312"/>
                </a:lnTo>
                <a:lnTo>
                  <a:pt x="3144012" y="1053084"/>
                </a:lnTo>
                <a:lnTo>
                  <a:pt x="3227832" y="1034796"/>
                </a:lnTo>
                <a:lnTo>
                  <a:pt x="3310128" y="1001268"/>
                </a:lnTo>
                <a:lnTo>
                  <a:pt x="3392424" y="1001268"/>
                </a:lnTo>
                <a:lnTo>
                  <a:pt x="3476244" y="957072"/>
                </a:lnTo>
                <a:lnTo>
                  <a:pt x="3558540" y="950976"/>
                </a:lnTo>
              </a:path>
            </a:pathLst>
          </a:custGeom>
          <a:ln w="12192">
            <a:solidFill>
              <a:srgbClr val="FF9933"/>
            </a:solidFill>
          </a:ln>
        </p:spPr>
        <p:txBody>
          <a:bodyPr wrap="square" lIns="0" tIns="0" rIns="0" bIns="0" rtlCol="0"/>
          <a:lstStyle/>
          <a:p>
            <a:endParaRPr/>
          </a:p>
        </p:txBody>
      </p:sp>
      <p:sp>
        <p:nvSpPr>
          <p:cNvPr id="186" name="object 186"/>
          <p:cNvSpPr/>
          <p:nvPr/>
        </p:nvSpPr>
        <p:spPr>
          <a:xfrm>
            <a:off x="634812" y="3270801"/>
            <a:ext cx="73152" cy="73152"/>
          </a:xfrm>
          <a:prstGeom prst="rect">
            <a:avLst/>
          </a:prstGeom>
          <a:blipFill>
            <a:blip r:embed="rId20" cstate="print"/>
            <a:stretch>
              <a:fillRect/>
            </a:stretch>
          </a:blipFill>
        </p:spPr>
        <p:txBody>
          <a:bodyPr wrap="square" lIns="0" tIns="0" rIns="0" bIns="0" rtlCol="0"/>
          <a:lstStyle/>
          <a:p>
            <a:endParaRPr/>
          </a:p>
        </p:txBody>
      </p:sp>
      <p:sp>
        <p:nvSpPr>
          <p:cNvPr id="187" name="object 187"/>
          <p:cNvSpPr/>
          <p:nvPr/>
        </p:nvSpPr>
        <p:spPr>
          <a:xfrm>
            <a:off x="717108" y="3450633"/>
            <a:ext cx="73152" cy="73152"/>
          </a:xfrm>
          <a:prstGeom prst="rect">
            <a:avLst/>
          </a:prstGeom>
          <a:blipFill>
            <a:blip r:embed="rId21" cstate="print"/>
            <a:stretch>
              <a:fillRect/>
            </a:stretch>
          </a:blipFill>
        </p:spPr>
        <p:txBody>
          <a:bodyPr wrap="square" lIns="0" tIns="0" rIns="0" bIns="0" rtlCol="0"/>
          <a:lstStyle/>
          <a:p>
            <a:endParaRPr/>
          </a:p>
        </p:txBody>
      </p:sp>
      <p:sp>
        <p:nvSpPr>
          <p:cNvPr id="188" name="object 188"/>
          <p:cNvSpPr/>
          <p:nvPr/>
        </p:nvSpPr>
        <p:spPr>
          <a:xfrm>
            <a:off x="799404" y="3554265"/>
            <a:ext cx="405384" cy="312419"/>
          </a:xfrm>
          <a:prstGeom prst="rect">
            <a:avLst/>
          </a:prstGeom>
          <a:blipFill>
            <a:blip r:embed="rId22" cstate="print"/>
            <a:stretch>
              <a:fillRect/>
            </a:stretch>
          </a:blipFill>
        </p:spPr>
        <p:txBody>
          <a:bodyPr wrap="square" lIns="0" tIns="0" rIns="0" bIns="0" rtlCol="0"/>
          <a:lstStyle/>
          <a:p>
            <a:endParaRPr/>
          </a:p>
        </p:txBody>
      </p:sp>
      <p:sp>
        <p:nvSpPr>
          <p:cNvPr id="189" name="object 189"/>
          <p:cNvSpPr/>
          <p:nvPr/>
        </p:nvSpPr>
        <p:spPr>
          <a:xfrm>
            <a:off x="1213932" y="4122717"/>
            <a:ext cx="73151" cy="73152"/>
          </a:xfrm>
          <a:prstGeom prst="rect">
            <a:avLst/>
          </a:prstGeom>
          <a:blipFill>
            <a:blip r:embed="rId21" cstate="print"/>
            <a:stretch>
              <a:fillRect/>
            </a:stretch>
          </a:blipFill>
        </p:spPr>
        <p:txBody>
          <a:bodyPr wrap="square" lIns="0" tIns="0" rIns="0" bIns="0" rtlCol="0"/>
          <a:lstStyle/>
          <a:p>
            <a:endParaRPr/>
          </a:p>
        </p:txBody>
      </p:sp>
      <p:sp>
        <p:nvSpPr>
          <p:cNvPr id="190" name="object 190"/>
          <p:cNvSpPr/>
          <p:nvPr/>
        </p:nvSpPr>
        <p:spPr>
          <a:xfrm>
            <a:off x="1296228" y="4525053"/>
            <a:ext cx="73151" cy="73152"/>
          </a:xfrm>
          <a:prstGeom prst="rect">
            <a:avLst/>
          </a:prstGeom>
          <a:blipFill>
            <a:blip r:embed="rId23" cstate="print"/>
            <a:stretch>
              <a:fillRect/>
            </a:stretch>
          </a:blipFill>
        </p:spPr>
        <p:txBody>
          <a:bodyPr wrap="square" lIns="0" tIns="0" rIns="0" bIns="0" rtlCol="0"/>
          <a:lstStyle/>
          <a:p>
            <a:endParaRPr/>
          </a:p>
        </p:txBody>
      </p:sp>
      <p:sp>
        <p:nvSpPr>
          <p:cNvPr id="191" name="object 191"/>
          <p:cNvSpPr/>
          <p:nvPr/>
        </p:nvSpPr>
        <p:spPr>
          <a:xfrm>
            <a:off x="1378523" y="4762797"/>
            <a:ext cx="73151" cy="73152"/>
          </a:xfrm>
          <a:prstGeom prst="rect">
            <a:avLst/>
          </a:prstGeom>
          <a:blipFill>
            <a:blip r:embed="rId20" cstate="print"/>
            <a:stretch>
              <a:fillRect/>
            </a:stretch>
          </a:blipFill>
        </p:spPr>
        <p:txBody>
          <a:bodyPr wrap="square" lIns="0" tIns="0" rIns="0" bIns="0" rtlCol="0"/>
          <a:lstStyle/>
          <a:p>
            <a:endParaRPr/>
          </a:p>
        </p:txBody>
      </p:sp>
      <p:sp>
        <p:nvSpPr>
          <p:cNvPr id="192" name="object 192"/>
          <p:cNvSpPr/>
          <p:nvPr/>
        </p:nvSpPr>
        <p:spPr>
          <a:xfrm>
            <a:off x="1462344" y="4951773"/>
            <a:ext cx="237744" cy="164592"/>
          </a:xfrm>
          <a:prstGeom prst="rect">
            <a:avLst/>
          </a:prstGeom>
          <a:blipFill>
            <a:blip r:embed="rId24" cstate="print"/>
            <a:stretch>
              <a:fillRect/>
            </a:stretch>
          </a:blipFill>
        </p:spPr>
        <p:txBody>
          <a:bodyPr wrap="square" lIns="0" tIns="0" rIns="0" bIns="0" rtlCol="0"/>
          <a:lstStyle/>
          <a:p>
            <a:endParaRPr/>
          </a:p>
        </p:txBody>
      </p:sp>
      <p:sp>
        <p:nvSpPr>
          <p:cNvPr id="193" name="object 193"/>
          <p:cNvSpPr/>
          <p:nvPr/>
        </p:nvSpPr>
        <p:spPr>
          <a:xfrm>
            <a:off x="1710756" y="4797849"/>
            <a:ext cx="73152" cy="73152"/>
          </a:xfrm>
          <a:prstGeom prst="rect">
            <a:avLst/>
          </a:prstGeom>
          <a:blipFill>
            <a:blip r:embed="rId23" cstate="print"/>
            <a:stretch>
              <a:fillRect/>
            </a:stretch>
          </a:blipFill>
        </p:spPr>
        <p:txBody>
          <a:bodyPr wrap="square" lIns="0" tIns="0" rIns="0" bIns="0" rtlCol="0"/>
          <a:lstStyle/>
          <a:p>
            <a:endParaRPr/>
          </a:p>
        </p:txBody>
      </p:sp>
      <p:sp>
        <p:nvSpPr>
          <p:cNvPr id="194" name="object 194"/>
          <p:cNvSpPr/>
          <p:nvPr/>
        </p:nvSpPr>
        <p:spPr>
          <a:xfrm>
            <a:off x="1793051" y="4514385"/>
            <a:ext cx="239268" cy="143256"/>
          </a:xfrm>
          <a:prstGeom prst="rect">
            <a:avLst/>
          </a:prstGeom>
          <a:blipFill>
            <a:blip r:embed="rId25" cstate="print"/>
            <a:stretch>
              <a:fillRect/>
            </a:stretch>
          </a:blipFill>
        </p:spPr>
        <p:txBody>
          <a:bodyPr wrap="square" lIns="0" tIns="0" rIns="0" bIns="0" rtlCol="0"/>
          <a:lstStyle/>
          <a:p>
            <a:endParaRPr/>
          </a:p>
        </p:txBody>
      </p:sp>
      <p:sp>
        <p:nvSpPr>
          <p:cNvPr id="195" name="object 195"/>
          <p:cNvSpPr/>
          <p:nvPr/>
        </p:nvSpPr>
        <p:spPr>
          <a:xfrm>
            <a:off x="2041463" y="4678976"/>
            <a:ext cx="73152" cy="73152"/>
          </a:xfrm>
          <a:prstGeom prst="rect">
            <a:avLst/>
          </a:prstGeom>
          <a:blipFill>
            <a:blip r:embed="rId26" cstate="print"/>
            <a:stretch>
              <a:fillRect/>
            </a:stretch>
          </a:blipFill>
        </p:spPr>
        <p:txBody>
          <a:bodyPr wrap="square" lIns="0" tIns="0" rIns="0" bIns="0" rtlCol="0"/>
          <a:lstStyle/>
          <a:p>
            <a:endParaRPr/>
          </a:p>
        </p:txBody>
      </p:sp>
      <p:sp>
        <p:nvSpPr>
          <p:cNvPr id="196" name="object 196"/>
          <p:cNvSpPr/>
          <p:nvPr/>
        </p:nvSpPr>
        <p:spPr>
          <a:xfrm>
            <a:off x="2128332" y="4925864"/>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197" name="object 197"/>
          <p:cNvSpPr/>
          <p:nvPr/>
        </p:nvSpPr>
        <p:spPr>
          <a:xfrm>
            <a:off x="2128332" y="4925864"/>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198" name="object 198"/>
          <p:cNvSpPr/>
          <p:nvPr/>
        </p:nvSpPr>
        <p:spPr>
          <a:xfrm>
            <a:off x="2212151" y="4849664"/>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199" name="object 199"/>
          <p:cNvSpPr/>
          <p:nvPr/>
        </p:nvSpPr>
        <p:spPr>
          <a:xfrm>
            <a:off x="2212151" y="4849664"/>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00" name="object 200"/>
          <p:cNvSpPr/>
          <p:nvPr/>
        </p:nvSpPr>
        <p:spPr>
          <a:xfrm>
            <a:off x="2294448" y="4826804"/>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01" name="object 201"/>
          <p:cNvSpPr/>
          <p:nvPr/>
        </p:nvSpPr>
        <p:spPr>
          <a:xfrm>
            <a:off x="2294446" y="4826804"/>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02" name="object 202"/>
          <p:cNvSpPr/>
          <p:nvPr/>
        </p:nvSpPr>
        <p:spPr>
          <a:xfrm>
            <a:off x="2376742" y="4796323"/>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03" name="object 203"/>
          <p:cNvSpPr/>
          <p:nvPr/>
        </p:nvSpPr>
        <p:spPr>
          <a:xfrm>
            <a:off x="2376742" y="4796323"/>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04" name="object 204"/>
          <p:cNvSpPr/>
          <p:nvPr/>
        </p:nvSpPr>
        <p:spPr>
          <a:xfrm>
            <a:off x="2460562" y="4756699"/>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05" name="object 205"/>
          <p:cNvSpPr/>
          <p:nvPr/>
        </p:nvSpPr>
        <p:spPr>
          <a:xfrm>
            <a:off x="2460562" y="4756699"/>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06" name="object 206"/>
          <p:cNvSpPr/>
          <p:nvPr/>
        </p:nvSpPr>
        <p:spPr>
          <a:xfrm>
            <a:off x="2542858" y="4890811"/>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07" name="object 207"/>
          <p:cNvSpPr/>
          <p:nvPr/>
        </p:nvSpPr>
        <p:spPr>
          <a:xfrm>
            <a:off x="2542858" y="4890811"/>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08" name="object 208"/>
          <p:cNvSpPr/>
          <p:nvPr/>
        </p:nvSpPr>
        <p:spPr>
          <a:xfrm>
            <a:off x="2625156" y="4919767"/>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09" name="object 209"/>
          <p:cNvSpPr/>
          <p:nvPr/>
        </p:nvSpPr>
        <p:spPr>
          <a:xfrm>
            <a:off x="2625156" y="4919767"/>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10" name="object 210"/>
          <p:cNvSpPr/>
          <p:nvPr/>
        </p:nvSpPr>
        <p:spPr>
          <a:xfrm>
            <a:off x="2707451" y="4895383"/>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11" name="object 211"/>
          <p:cNvSpPr/>
          <p:nvPr/>
        </p:nvSpPr>
        <p:spPr>
          <a:xfrm>
            <a:off x="2707451" y="4895383"/>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12" name="object 212"/>
          <p:cNvSpPr/>
          <p:nvPr/>
        </p:nvSpPr>
        <p:spPr>
          <a:xfrm>
            <a:off x="2791272" y="4854235"/>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13" name="object 213"/>
          <p:cNvSpPr/>
          <p:nvPr/>
        </p:nvSpPr>
        <p:spPr>
          <a:xfrm>
            <a:off x="2791272" y="4854235"/>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14" name="object 214"/>
          <p:cNvSpPr/>
          <p:nvPr/>
        </p:nvSpPr>
        <p:spPr>
          <a:xfrm>
            <a:off x="2873568" y="4787179"/>
            <a:ext cx="64135" cy="64135"/>
          </a:xfrm>
          <a:custGeom>
            <a:avLst/>
            <a:gdLst/>
            <a:ahLst/>
            <a:cxnLst/>
            <a:rect l="l" t="t" r="r" b="b"/>
            <a:pathLst>
              <a:path w="64135" h="64135">
                <a:moveTo>
                  <a:pt x="32004" y="0"/>
                </a:moveTo>
                <a:lnTo>
                  <a:pt x="0" y="32003"/>
                </a:lnTo>
                <a:lnTo>
                  <a:pt x="32004" y="64007"/>
                </a:lnTo>
                <a:lnTo>
                  <a:pt x="64008" y="32003"/>
                </a:lnTo>
                <a:lnTo>
                  <a:pt x="32004" y="0"/>
                </a:lnTo>
                <a:close/>
              </a:path>
            </a:pathLst>
          </a:custGeom>
          <a:solidFill>
            <a:srgbClr val="FF9933"/>
          </a:solidFill>
        </p:spPr>
        <p:txBody>
          <a:bodyPr wrap="square" lIns="0" tIns="0" rIns="0" bIns="0" rtlCol="0"/>
          <a:lstStyle/>
          <a:p>
            <a:endParaRPr/>
          </a:p>
        </p:txBody>
      </p:sp>
      <p:sp>
        <p:nvSpPr>
          <p:cNvPr id="215" name="object 215"/>
          <p:cNvSpPr/>
          <p:nvPr/>
        </p:nvSpPr>
        <p:spPr>
          <a:xfrm>
            <a:off x="2873568" y="4787179"/>
            <a:ext cx="64135" cy="64135"/>
          </a:xfrm>
          <a:custGeom>
            <a:avLst/>
            <a:gdLst/>
            <a:ahLst/>
            <a:cxnLst/>
            <a:rect l="l" t="t" r="r" b="b"/>
            <a:pathLst>
              <a:path w="64135" h="64135">
                <a:moveTo>
                  <a:pt x="32004" y="0"/>
                </a:moveTo>
                <a:lnTo>
                  <a:pt x="64008" y="32003"/>
                </a:lnTo>
                <a:lnTo>
                  <a:pt x="32004" y="64007"/>
                </a:lnTo>
                <a:lnTo>
                  <a:pt x="0" y="32003"/>
                </a:lnTo>
                <a:lnTo>
                  <a:pt x="32004" y="0"/>
                </a:lnTo>
                <a:close/>
              </a:path>
            </a:pathLst>
          </a:custGeom>
          <a:ln w="9144">
            <a:solidFill>
              <a:srgbClr val="FF6600"/>
            </a:solidFill>
          </a:ln>
        </p:spPr>
        <p:txBody>
          <a:bodyPr wrap="square" lIns="0" tIns="0" rIns="0" bIns="0" rtlCol="0"/>
          <a:lstStyle/>
          <a:p>
            <a:endParaRPr/>
          </a:p>
        </p:txBody>
      </p:sp>
      <p:sp>
        <p:nvSpPr>
          <p:cNvPr id="216" name="object 216"/>
          <p:cNvSpPr/>
          <p:nvPr/>
        </p:nvSpPr>
        <p:spPr>
          <a:xfrm>
            <a:off x="2955863" y="4709455"/>
            <a:ext cx="64135" cy="64135"/>
          </a:xfrm>
          <a:custGeom>
            <a:avLst/>
            <a:gdLst/>
            <a:ahLst/>
            <a:cxnLst/>
            <a:rect l="l" t="t" r="r" b="b"/>
            <a:pathLst>
              <a:path w="64135" h="64135">
                <a:moveTo>
                  <a:pt x="32004" y="0"/>
                </a:moveTo>
                <a:lnTo>
                  <a:pt x="0" y="32003"/>
                </a:lnTo>
                <a:lnTo>
                  <a:pt x="32004" y="64007"/>
                </a:lnTo>
                <a:lnTo>
                  <a:pt x="64008" y="32003"/>
                </a:lnTo>
                <a:lnTo>
                  <a:pt x="32004" y="0"/>
                </a:lnTo>
                <a:close/>
              </a:path>
            </a:pathLst>
          </a:custGeom>
          <a:solidFill>
            <a:srgbClr val="FF9933"/>
          </a:solidFill>
        </p:spPr>
        <p:txBody>
          <a:bodyPr wrap="square" lIns="0" tIns="0" rIns="0" bIns="0" rtlCol="0"/>
          <a:lstStyle/>
          <a:p>
            <a:endParaRPr/>
          </a:p>
        </p:txBody>
      </p:sp>
      <p:sp>
        <p:nvSpPr>
          <p:cNvPr id="217" name="object 217"/>
          <p:cNvSpPr/>
          <p:nvPr/>
        </p:nvSpPr>
        <p:spPr>
          <a:xfrm>
            <a:off x="2955863" y="4709455"/>
            <a:ext cx="64135" cy="64135"/>
          </a:xfrm>
          <a:custGeom>
            <a:avLst/>
            <a:gdLst/>
            <a:ahLst/>
            <a:cxnLst/>
            <a:rect l="l" t="t" r="r" b="b"/>
            <a:pathLst>
              <a:path w="64135" h="64135">
                <a:moveTo>
                  <a:pt x="32004" y="0"/>
                </a:moveTo>
                <a:lnTo>
                  <a:pt x="64008" y="32003"/>
                </a:lnTo>
                <a:lnTo>
                  <a:pt x="32004" y="64007"/>
                </a:lnTo>
                <a:lnTo>
                  <a:pt x="0" y="32003"/>
                </a:lnTo>
                <a:lnTo>
                  <a:pt x="32004" y="0"/>
                </a:lnTo>
                <a:close/>
              </a:path>
            </a:pathLst>
          </a:custGeom>
          <a:ln w="9144">
            <a:solidFill>
              <a:srgbClr val="FF6600"/>
            </a:solidFill>
          </a:ln>
        </p:spPr>
        <p:txBody>
          <a:bodyPr wrap="square" lIns="0" tIns="0" rIns="0" bIns="0" rtlCol="0"/>
          <a:lstStyle/>
          <a:p>
            <a:endParaRPr/>
          </a:p>
        </p:txBody>
      </p:sp>
      <p:sp>
        <p:nvSpPr>
          <p:cNvPr id="218" name="object 218"/>
          <p:cNvSpPr/>
          <p:nvPr/>
        </p:nvSpPr>
        <p:spPr>
          <a:xfrm>
            <a:off x="3039684" y="4677452"/>
            <a:ext cx="64135" cy="64135"/>
          </a:xfrm>
          <a:custGeom>
            <a:avLst/>
            <a:gdLst/>
            <a:ahLst/>
            <a:cxnLst/>
            <a:rect l="l" t="t" r="r" b="b"/>
            <a:pathLst>
              <a:path w="64135" h="64135">
                <a:moveTo>
                  <a:pt x="32004" y="0"/>
                </a:moveTo>
                <a:lnTo>
                  <a:pt x="0" y="32003"/>
                </a:lnTo>
                <a:lnTo>
                  <a:pt x="32004" y="64007"/>
                </a:lnTo>
                <a:lnTo>
                  <a:pt x="64008" y="32003"/>
                </a:lnTo>
                <a:lnTo>
                  <a:pt x="32004" y="0"/>
                </a:lnTo>
                <a:close/>
              </a:path>
            </a:pathLst>
          </a:custGeom>
          <a:solidFill>
            <a:srgbClr val="FF9933"/>
          </a:solidFill>
        </p:spPr>
        <p:txBody>
          <a:bodyPr wrap="square" lIns="0" tIns="0" rIns="0" bIns="0" rtlCol="0"/>
          <a:lstStyle/>
          <a:p>
            <a:endParaRPr/>
          </a:p>
        </p:txBody>
      </p:sp>
      <p:sp>
        <p:nvSpPr>
          <p:cNvPr id="219" name="object 219"/>
          <p:cNvSpPr/>
          <p:nvPr/>
        </p:nvSpPr>
        <p:spPr>
          <a:xfrm>
            <a:off x="3039684" y="4677452"/>
            <a:ext cx="64135" cy="64135"/>
          </a:xfrm>
          <a:custGeom>
            <a:avLst/>
            <a:gdLst/>
            <a:ahLst/>
            <a:cxnLst/>
            <a:rect l="l" t="t" r="r" b="b"/>
            <a:pathLst>
              <a:path w="64135" h="64135">
                <a:moveTo>
                  <a:pt x="32004" y="0"/>
                </a:moveTo>
                <a:lnTo>
                  <a:pt x="64008" y="32003"/>
                </a:lnTo>
                <a:lnTo>
                  <a:pt x="32004" y="64007"/>
                </a:lnTo>
                <a:lnTo>
                  <a:pt x="0" y="32003"/>
                </a:lnTo>
                <a:lnTo>
                  <a:pt x="32004" y="0"/>
                </a:lnTo>
                <a:close/>
              </a:path>
            </a:pathLst>
          </a:custGeom>
          <a:ln w="9144">
            <a:solidFill>
              <a:srgbClr val="FF6600"/>
            </a:solidFill>
          </a:ln>
        </p:spPr>
        <p:txBody>
          <a:bodyPr wrap="square" lIns="0" tIns="0" rIns="0" bIns="0" rtlCol="0"/>
          <a:lstStyle/>
          <a:p>
            <a:endParaRPr/>
          </a:p>
        </p:txBody>
      </p:sp>
      <p:sp>
        <p:nvSpPr>
          <p:cNvPr id="220" name="object 220"/>
          <p:cNvSpPr/>
          <p:nvPr/>
        </p:nvSpPr>
        <p:spPr>
          <a:xfrm>
            <a:off x="3121978" y="4624111"/>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21" name="object 221"/>
          <p:cNvSpPr/>
          <p:nvPr/>
        </p:nvSpPr>
        <p:spPr>
          <a:xfrm>
            <a:off x="3121978" y="4624111"/>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22" name="object 222"/>
          <p:cNvSpPr/>
          <p:nvPr/>
        </p:nvSpPr>
        <p:spPr>
          <a:xfrm>
            <a:off x="3204274" y="4648495"/>
            <a:ext cx="64135" cy="64135"/>
          </a:xfrm>
          <a:custGeom>
            <a:avLst/>
            <a:gdLst/>
            <a:ahLst/>
            <a:cxnLst/>
            <a:rect l="l" t="t" r="r" b="b"/>
            <a:pathLst>
              <a:path w="64135" h="64135">
                <a:moveTo>
                  <a:pt x="32004" y="0"/>
                </a:moveTo>
                <a:lnTo>
                  <a:pt x="0" y="32004"/>
                </a:lnTo>
                <a:lnTo>
                  <a:pt x="32004" y="64008"/>
                </a:lnTo>
                <a:lnTo>
                  <a:pt x="64008" y="32004"/>
                </a:lnTo>
                <a:lnTo>
                  <a:pt x="32004" y="0"/>
                </a:lnTo>
                <a:close/>
              </a:path>
            </a:pathLst>
          </a:custGeom>
          <a:solidFill>
            <a:srgbClr val="FF9933"/>
          </a:solidFill>
        </p:spPr>
        <p:txBody>
          <a:bodyPr wrap="square" lIns="0" tIns="0" rIns="0" bIns="0" rtlCol="0"/>
          <a:lstStyle/>
          <a:p>
            <a:endParaRPr/>
          </a:p>
        </p:txBody>
      </p:sp>
      <p:sp>
        <p:nvSpPr>
          <p:cNvPr id="223" name="object 223"/>
          <p:cNvSpPr/>
          <p:nvPr/>
        </p:nvSpPr>
        <p:spPr>
          <a:xfrm>
            <a:off x="3204274" y="4648495"/>
            <a:ext cx="64135" cy="64135"/>
          </a:xfrm>
          <a:custGeom>
            <a:avLst/>
            <a:gdLst/>
            <a:ahLst/>
            <a:cxnLst/>
            <a:rect l="l" t="t" r="r" b="b"/>
            <a:pathLst>
              <a:path w="64135" h="64135">
                <a:moveTo>
                  <a:pt x="32004" y="0"/>
                </a:moveTo>
                <a:lnTo>
                  <a:pt x="64008" y="32004"/>
                </a:lnTo>
                <a:lnTo>
                  <a:pt x="32004" y="64008"/>
                </a:lnTo>
                <a:lnTo>
                  <a:pt x="0" y="32004"/>
                </a:lnTo>
                <a:lnTo>
                  <a:pt x="32004" y="0"/>
                </a:lnTo>
                <a:close/>
              </a:path>
            </a:pathLst>
          </a:custGeom>
          <a:ln w="9144">
            <a:solidFill>
              <a:srgbClr val="FF6600"/>
            </a:solidFill>
          </a:ln>
        </p:spPr>
        <p:txBody>
          <a:bodyPr wrap="square" lIns="0" tIns="0" rIns="0" bIns="0" rtlCol="0"/>
          <a:lstStyle/>
          <a:p>
            <a:endParaRPr/>
          </a:p>
        </p:txBody>
      </p:sp>
      <p:sp>
        <p:nvSpPr>
          <p:cNvPr id="224" name="object 224"/>
          <p:cNvSpPr/>
          <p:nvPr/>
        </p:nvSpPr>
        <p:spPr>
          <a:xfrm>
            <a:off x="3288094" y="4560103"/>
            <a:ext cx="64135" cy="64135"/>
          </a:xfrm>
          <a:custGeom>
            <a:avLst/>
            <a:gdLst/>
            <a:ahLst/>
            <a:cxnLst/>
            <a:rect l="l" t="t" r="r" b="b"/>
            <a:pathLst>
              <a:path w="64135" h="64135">
                <a:moveTo>
                  <a:pt x="32003" y="0"/>
                </a:moveTo>
                <a:lnTo>
                  <a:pt x="0" y="32003"/>
                </a:lnTo>
                <a:lnTo>
                  <a:pt x="32003" y="64007"/>
                </a:lnTo>
                <a:lnTo>
                  <a:pt x="64007" y="32003"/>
                </a:lnTo>
                <a:lnTo>
                  <a:pt x="32003" y="0"/>
                </a:lnTo>
                <a:close/>
              </a:path>
            </a:pathLst>
          </a:custGeom>
          <a:solidFill>
            <a:srgbClr val="FF9933"/>
          </a:solidFill>
        </p:spPr>
        <p:txBody>
          <a:bodyPr wrap="square" lIns="0" tIns="0" rIns="0" bIns="0" rtlCol="0"/>
          <a:lstStyle/>
          <a:p>
            <a:endParaRPr/>
          </a:p>
        </p:txBody>
      </p:sp>
      <p:sp>
        <p:nvSpPr>
          <p:cNvPr id="225" name="object 225"/>
          <p:cNvSpPr/>
          <p:nvPr/>
        </p:nvSpPr>
        <p:spPr>
          <a:xfrm>
            <a:off x="3288094" y="4560103"/>
            <a:ext cx="64135" cy="64135"/>
          </a:xfrm>
          <a:custGeom>
            <a:avLst/>
            <a:gdLst/>
            <a:ahLst/>
            <a:cxnLst/>
            <a:rect l="l" t="t" r="r" b="b"/>
            <a:pathLst>
              <a:path w="64135" h="64135">
                <a:moveTo>
                  <a:pt x="32003" y="0"/>
                </a:moveTo>
                <a:lnTo>
                  <a:pt x="64007" y="32003"/>
                </a:lnTo>
                <a:lnTo>
                  <a:pt x="32003" y="64007"/>
                </a:lnTo>
                <a:lnTo>
                  <a:pt x="0" y="32003"/>
                </a:lnTo>
                <a:lnTo>
                  <a:pt x="32003" y="0"/>
                </a:lnTo>
                <a:close/>
              </a:path>
            </a:pathLst>
          </a:custGeom>
          <a:ln w="9144">
            <a:solidFill>
              <a:srgbClr val="FF6600"/>
            </a:solidFill>
          </a:ln>
        </p:spPr>
        <p:txBody>
          <a:bodyPr wrap="square" lIns="0" tIns="0" rIns="0" bIns="0" rtlCol="0"/>
          <a:lstStyle/>
          <a:p>
            <a:endParaRPr/>
          </a:p>
        </p:txBody>
      </p:sp>
      <p:sp>
        <p:nvSpPr>
          <p:cNvPr id="226" name="object 226"/>
          <p:cNvSpPr/>
          <p:nvPr/>
        </p:nvSpPr>
        <p:spPr>
          <a:xfrm>
            <a:off x="3370391" y="4502191"/>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27" name="object 227"/>
          <p:cNvSpPr/>
          <p:nvPr/>
        </p:nvSpPr>
        <p:spPr>
          <a:xfrm>
            <a:off x="3370391" y="4502191"/>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28" name="object 228"/>
          <p:cNvSpPr/>
          <p:nvPr/>
        </p:nvSpPr>
        <p:spPr>
          <a:xfrm>
            <a:off x="3448114" y="4366555"/>
            <a:ext cx="73151" cy="73152"/>
          </a:xfrm>
          <a:prstGeom prst="rect">
            <a:avLst/>
          </a:prstGeom>
          <a:blipFill>
            <a:blip r:embed="rId21" cstate="print"/>
            <a:stretch>
              <a:fillRect/>
            </a:stretch>
          </a:blipFill>
        </p:spPr>
        <p:txBody>
          <a:bodyPr wrap="square" lIns="0" tIns="0" rIns="0" bIns="0" rtlCol="0"/>
          <a:lstStyle/>
          <a:p>
            <a:endParaRPr/>
          </a:p>
        </p:txBody>
      </p:sp>
      <p:sp>
        <p:nvSpPr>
          <p:cNvPr id="229" name="object 229"/>
          <p:cNvSpPr/>
          <p:nvPr/>
        </p:nvSpPr>
        <p:spPr>
          <a:xfrm>
            <a:off x="3536506" y="4259876"/>
            <a:ext cx="64135" cy="64135"/>
          </a:xfrm>
          <a:custGeom>
            <a:avLst/>
            <a:gdLst/>
            <a:ahLst/>
            <a:cxnLst/>
            <a:rect l="l" t="t" r="r" b="b"/>
            <a:pathLst>
              <a:path w="64135" h="64135">
                <a:moveTo>
                  <a:pt x="32003" y="0"/>
                </a:moveTo>
                <a:lnTo>
                  <a:pt x="0" y="32003"/>
                </a:lnTo>
                <a:lnTo>
                  <a:pt x="32003" y="64007"/>
                </a:lnTo>
                <a:lnTo>
                  <a:pt x="64007" y="32003"/>
                </a:lnTo>
                <a:lnTo>
                  <a:pt x="32003" y="0"/>
                </a:lnTo>
                <a:close/>
              </a:path>
            </a:pathLst>
          </a:custGeom>
          <a:solidFill>
            <a:srgbClr val="FF9933"/>
          </a:solidFill>
        </p:spPr>
        <p:txBody>
          <a:bodyPr wrap="square" lIns="0" tIns="0" rIns="0" bIns="0" rtlCol="0"/>
          <a:lstStyle/>
          <a:p>
            <a:endParaRPr/>
          </a:p>
        </p:txBody>
      </p:sp>
      <p:sp>
        <p:nvSpPr>
          <p:cNvPr id="230" name="object 230"/>
          <p:cNvSpPr/>
          <p:nvPr/>
        </p:nvSpPr>
        <p:spPr>
          <a:xfrm>
            <a:off x="3536506" y="4259876"/>
            <a:ext cx="64135" cy="64135"/>
          </a:xfrm>
          <a:custGeom>
            <a:avLst/>
            <a:gdLst/>
            <a:ahLst/>
            <a:cxnLst/>
            <a:rect l="l" t="t" r="r" b="b"/>
            <a:pathLst>
              <a:path w="64135" h="64135">
                <a:moveTo>
                  <a:pt x="32003" y="0"/>
                </a:moveTo>
                <a:lnTo>
                  <a:pt x="64007" y="32003"/>
                </a:lnTo>
                <a:lnTo>
                  <a:pt x="32003" y="64007"/>
                </a:lnTo>
                <a:lnTo>
                  <a:pt x="0" y="32003"/>
                </a:lnTo>
                <a:lnTo>
                  <a:pt x="32003" y="0"/>
                </a:lnTo>
                <a:close/>
              </a:path>
            </a:pathLst>
          </a:custGeom>
          <a:ln w="9144">
            <a:solidFill>
              <a:srgbClr val="FF6600"/>
            </a:solidFill>
          </a:ln>
        </p:spPr>
        <p:txBody>
          <a:bodyPr wrap="square" lIns="0" tIns="0" rIns="0" bIns="0" rtlCol="0"/>
          <a:lstStyle/>
          <a:p>
            <a:endParaRPr/>
          </a:p>
        </p:txBody>
      </p:sp>
      <p:sp>
        <p:nvSpPr>
          <p:cNvPr id="231" name="object 231"/>
          <p:cNvSpPr/>
          <p:nvPr/>
        </p:nvSpPr>
        <p:spPr>
          <a:xfrm>
            <a:off x="3618802" y="4237015"/>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32" name="object 232"/>
          <p:cNvSpPr/>
          <p:nvPr/>
        </p:nvSpPr>
        <p:spPr>
          <a:xfrm>
            <a:off x="3618802" y="4237015"/>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33" name="object 233"/>
          <p:cNvSpPr/>
          <p:nvPr/>
        </p:nvSpPr>
        <p:spPr>
          <a:xfrm>
            <a:off x="3701098" y="4247683"/>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34" name="object 234"/>
          <p:cNvSpPr/>
          <p:nvPr/>
        </p:nvSpPr>
        <p:spPr>
          <a:xfrm>
            <a:off x="3701098" y="4247683"/>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35" name="object 235"/>
          <p:cNvSpPr/>
          <p:nvPr/>
        </p:nvSpPr>
        <p:spPr>
          <a:xfrm>
            <a:off x="3783394" y="4328455"/>
            <a:ext cx="64135" cy="64135"/>
          </a:xfrm>
          <a:custGeom>
            <a:avLst/>
            <a:gdLst/>
            <a:ahLst/>
            <a:cxnLst/>
            <a:rect l="l" t="t" r="r" b="b"/>
            <a:pathLst>
              <a:path w="64135" h="64135">
                <a:moveTo>
                  <a:pt x="32003" y="0"/>
                </a:moveTo>
                <a:lnTo>
                  <a:pt x="0" y="32003"/>
                </a:lnTo>
                <a:lnTo>
                  <a:pt x="32003" y="64007"/>
                </a:lnTo>
                <a:lnTo>
                  <a:pt x="64007" y="32003"/>
                </a:lnTo>
                <a:lnTo>
                  <a:pt x="32003" y="0"/>
                </a:lnTo>
                <a:close/>
              </a:path>
            </a:pathLst>
          </a:custGeom>
          <a:solidFill>
            <a:srgbClr val="FF9933"/>
          </a:solidFill>
        </p:spPr>
        <p:txBody>
          <a:bodyPr wrap="square" lIns="0" tIns="0" rIns="0" bIns="0" rtlCol="0"/>
          <a:lstStyle/>
          <a:p>
            <a:endParaRPr/>
          </a:p>
        </p:txBody>
      </p:sp>
      <p:sp>
        <p:nvSpPr>
          <p:cNvPr id="236" name="object 236"/>
          <p:cNvSpPr/>
          <p:nvPr/>
        </p:nvSpPr>
        <p:spPr>
          <a:xfrm>
            <a:off x="3783394" y="4328455"/>
            <a:ext cx="64135" cy="64135"/>
          </a:xfrm>
          <a:custGeom>
            <a:avLst/>
            <a:gdLst/>
            <a:ahLst/>
            <a:cxnLst/>
            <a:rect l="l" t="t" r="r" b="b"/>
            <a:pathLst>
              <a:path w="64135" h="64135">
                <a:moveTo>
                  <a:pt x="32003" y="0"/>
                </a:moveTo>
                <a:lnTo>
                  <a:pt x="64007" y="32003"/>
                </a:lnTo>
                <a:lnTo>
                  <a:pt x="32003" y="64007"/>
                </a:lnTo>
                <a:lnTo>
                  <a:pt x="0" y="32003"/>
                </a:lnTo>
                <a:lnTo>
                  <a:pt x="32003" y="0"/>
                </a:lnTo>
                <a:close/>
              </a:path>
            </a:pathLst>
          </a:custGeom>
          <a:ln w="9144">
            <a:solidFill>
              <a:srgbClr val="FF6600"/>
            </a:solidFill>
          </a:ln>
        </p:spPr>
        <p:txBody>
          <a:bodyPr wrap="square" lIns="0" tIns="0" rIns="0" bIns="0" rtlCol="0"/>
          <a:lstStyle/>
          <a:p>
            <a:endParaRPr/>
          </a:p>
        </p:txBody>
      </p:sp>
      <p:sp>
        <p:nvSpPr>
          <p:cNvPr id="237" name="object 237"/>
          <p:cNvSpPr/>
          <p:nvPr/>
        </p:nvSpPr>
        <p:spPr>
          <a:xfrm>
            <a:off x="3867214" y="4310167"/>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38" name="object 238"/>
          <p:cNvSpPr/>
          <p:nvPr/>
        </p:nvSpPr>
        <p:spPr>
          <a:xfrm>
            <a:off x="3867214" y="4310167"/>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39" name="object 239"/>
          <p:cNvSpPr/>
          <p:nvPr/>
        </p:nvSpPr>
        <p:spPr>
          <a:xfrm>
            <a:off x="3949510" y="4276639"/>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40" name="object 240"/>
          <p:cNvSpPr/>
          <p:nvPr/>
        </p:nvSpPr>
        <p:spPr>
          <a:xfrm>
            <a:off x="3949510" y="4276639"/>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41" name="object 241"/>
          <p:cNvSpPr/>
          <p:nvPr/>
        </p:nvSpPr>
        <p:spPr>
          <a:xfrm>
            <a:off x="4031806" y="4276639"/>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42" name="object 242"/>
          <p:cNvSpPr/>
          <p:nvPr/>
        </p:nvSpPr>
        <p:spPr>
          <a:xfrm>
            <a:off x="4031806" y="4276639"/>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43" name="object 243"/>
          <p:cNvSpPr/>
          <p:nvPr/>
        </p:nvSpPr>
        <p:spPr>
          <a:xfrm>
            <a:off x="4115626" y="4232443"/>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44" name="object 244"/>
          <p:cNvSpPr/>
          <p:nvPr/>
        </p:nvSpPr>
        <p:spPr>
          <a:xfrm>
            <a:off x="4115626" y="4232443"/>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45" name="object 245"/>
          <p:cNvSpPr/>
          <p:nvPr/>
        </p:nvSpPr>
        <p:spPr>
          <a:xfrm>
            <a:off x="4197922" y="4226347"/>
            <a:ext cx="64135" cy="64135"/>
          </a:xfrm>
          <a:custGeom>
            <a:avLst/>
            <a:gdLst/>
            <a:ahLst/>
            <a:cxnLst/>
            <a:rect l="l" t="t" r="r" b="b"/>
            <a:pathLst>
              <a:path w="64135" h="64135">
                <a:moveTo>
                  <a:pt x="32003" y="0"/>
                </a:moveTo>
                <a:lnTo>
                  <a:pt x="0" y="32004"/>
                </a:lnTo>
                <a:lnTo>
                  <a:pt x="32003" y="64008"/>
                </a:lnTo>
                <a:lnTo>
                  <a:pt x="64007" y="32004"/>
                </a:lnTo>
                <a:lnTo>
                  <a:pt x="32003" y="0"/>
                </a:lnTo>
                <a:close/>
              </a:path>
            </a:pathLst>
          </a:custGeom>
          <a:solidFill>
            <a:srgbClr val="FF9933"/>
          </a:solidFill>
        </p:spPr>
        <p:txBody>
          <a:bodyPr wrap="square" lIns="0" tIns="0" rIns="0" bIns="0" rtlCol="0"/>
          <a:lstStyle/>
          <a:p>
            <a:endParaRPr/>
          </a:p>
        </p:txBody>
      </p:sp>
      <p:sp>
        <p:nvSpPr>
          <p:cNvPr id="246" name="object 246"/>
          <p:cNvSpPr/>
          <p:nvPr/>
        </p:nvSpPr>
        <p:spPr>
          <a:xfrm>
            <a:off x="4197922" y="4226347"/>
            <a:ext cx="64135" cy="64135"/>
          </a:xfrm>
          <a:custGeom>
            <a:avLst/>
            <a:gdLst/>
            <a:ahLst/>
            <a:cxnLst/>
            <a:rect l="l" t="t" r="r" b="b"/>
            <a:pathLst>
              <a:path w="64135" h="64135">
                <a:moveTo>
                  <a:pt x="32003" y="0"/>
                </a:moveTo>
                <a:lnTo>
                  <a:pt x="64007" y="32004"/>
                </a:lnTo>
                <a:lnTo>
                  <a:pt x="32003" y="64008"/>
                </a:lnTo>
                <a:lnTo>
                  <a:pt x="0" y="32004"/>
                </a:lnTo>
                <a:lnTo>
                  <a:pt x="32003" y="0"/>
                </a:lnTo>
                <a:close/>
              </a:path>
            </a:pathLst>
          </a:custGeom>
          <a:ln w="9144">
            <a:solidFill>
              <a:srgbClr val="FF6600"/>
            </a:solidFill>
          </a:ln>
        </p:spPr>
        <p:txBody>
          <a:bodyPr wrap="square" lIns="0" tIns="0" rIns="0" bIns="0" rtlCol="0"/>
          <a:lstStyle/>
          <a:p>
            <a:endParaRPr/>
          </a:p>
        </p:txBody>
      </p:sp>
      <p:sp>
        <p:nvSpPr>
          <p:cNvPr id="247" name="object 247"/>
          <p:cNvSpPr txBox="1"/>
          <p:nvPr/>
        </p:nvSpPr>
        <p:spPr>
          <a:xfrm>
            <a:off x="4043791" y="3905002"/>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a:t>
            </a:r>
            <a:r>
              <a:rPr sz="1200" dirty="0">
                <a:latin typeface="メイリオ"/>
                <a:cs typeface="メイリオ"/>
              </a:rPr>
              <a:t>.9</a:t>
            </a:r>
            <a:endParaRPr sz="1200">
              <a:latin typeface="メイリオ"/>
              <a:cs typeface="メイリオ"/>
            </a:endParaRPr>
          </a:p>
        </p:txBody>
      </p:sp>
      <p:sp>
        <p:nvSpPr>
          <p:cNvPr id="248" name="object 248"/>
          <p:cNvSpPr txBox="1"/>
          <p:nvPr/>
        </p:nvSpPr>
        <p:spPr>
          <a:xfrm>
            <a:off x="206816" y="555976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1</a:t>
            </a:r>
            <a:r>
              <a:rPr sz="1200" dirty="0">
                <a:latin typeface="メイリオ"/>
                <a:cs typeface="メイリオ"/>
              </a:rPr>
              <a:t>.5</a:t>
            </a:r>
            <a:endParaRPr sz="1200">
              <a:latin typeface="メイリオ"/>
              <a:cs typeface="メイリオ"/>
            </a:endParaRPr>
          </a:p>
        </p:txBody>
      </p:sp>
      <p:sp>
        <p:nvSpPr>
          <p:cNvPr id="249" name="object 249"/>
          <p:cNvSpPr txBox="1"/>
          <p:nvPr/>
        </p:nvSpPr>
        <p:spPr>
          <a:xfrm>
            <a:off x="206816" y="503398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a:t>
            </a:r>
            <a:r>
              <a:rPr sz="1200" dirty="0">
                <a:latin typeface="メイリオ"/>
                <a:cs typeface="メイリオ"/>
              </a:rPr>
              <a:t>.0</a:t>
            </a:r>
            <a:endParaRPr sz="1200">
              <a:latin typeface="メイリオ"/>
              <a:cs typeface="メイリオ"/>
            </a:endParaRPr>
          </a:p>
        </p:txBody>
      </p:sp>
      <p:sp>
        <p:nvSpPr>
          <p:cNvPr id="250" name="object 250"/>
          <p:cNvSpPr txBox="1"/>
          <p:nvPr/>
        </p:nvSpPr>
        <p:spPr>
          <a:xfrm>
            <a:off x="206816" y="450820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2</a:t>
            </a:r>
            <a:r>
              <a:rPr sz="1200" dirty="0">
                <a:latin typeface="メイリオ"/>
                <a:cs typeface="メイリオ"/>
              </a:rPr>
              <a:t>.5</a:t>
            </a:r>
            <a:endParaRPr sz="1200">
              <a:latin typeface="メイリオ"/>
              <a:cs typeface="メイリオ"/>
            </a:endParaRPr>
          </a:p>
        </p:txBody>
      </p:sp>
      <p:sp>
        <p:nvSpPr>
          <p:cNvPr id="251" name="object 251"/>
          <p:cNvSpPr txBox="1"/>
          <p:nvPr/>
        </p:nvSpPr>
        <p:spPr>
          <a:xfrm>
            <a:off x="206816" y="398242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a:t>
            </a:r>
            <a:r>
              <a:rPr sz="1200" dirty="0">
                <a:latin typeface="メイリオ"/>
                <a:cs typeface="メイリオ"/>
              </a:rPr>
              <a:t>.0</a:t>
            </a:r>
            <a:endParaRPr sz="1200">
              <a:latin typeface="メイリオ"/>
              <a:cs typeface="メイリオ"/>
            </a:endParaRPr>
          </a:p>
        </p:txBody>
      </p:sp>
      <p:sp>
        <p:nvSpPr>
          <p:cNvPr id="252" name="object 252"/>
          <p:cNvSpPr txBox="1"/>
          <p:nvPr/>
        </p:nvSpPr>
        <p:spPr>
          <a:xfrm>
            <a:off x="206816" y="345664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3</a:t>
            </a:r>
            <a:r>
              <a:rPr sz="1200" dirty="0">
                <a:latin typeface="メイリオ"/>
                <a:cs typeface="メイリオ"/>
              </a:rPr>
              <a:t>.5</a:t>
            </a:r>
            <a:endParaRPr sz="1200">
              <a:latin typeface="メイリオ"/>
              <a:cs typeface="メイリオ"/>
            </a:endParaRPr>
          </a:p>
        </p:txBody>
      </p:sp>
      <p:sp>
        <p:nvSpPr>
          <p:cNvPr id="253" name="object 253"/>
          <p:cNvSpPr txBox="1"/>
          <p:nvPr/>
        </p:nvSpPr>
        <p:spPr>
          <a:xfrm>
            <a:off x="206816" y="2930861"/>
            <a:ext cx="2679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a:cs typeface="メイリオ"/>
              </a:rPr>
              <a:t>4</a:t>
            </a:r>
            <a:r>
              <a:rPr sz="1200" dirty="0">
                <a:latin typeface="メイリオ"/>
                <a:cs typeface="メイリオ"/>
              </a:rPr>
              <a:t>.0</a:t>
            </a:r>
            <a:endParaRPr sz="1200">
              <a:latin typeface="メイリオ"/>
              <a:cs typeface="メイリオ"/>
            </a:endParaRPr>
          </a:p>
        </p:txBody>
      </p:sp>
      <p:sp>
        <p:nvSpPr>
          <p:cNvPr id="254" name="object 254"/>
          <p:cNvSpPr txBox="1"/>
          <p:nvPr/>
        </p:nvSpPr>
        <p:spPr>
          <a:xfrm>
            <a:off x="457200" y="2142030"/>
            <a:ext cx="3147695" cy="685800"/>
          </a:xfrm>
          <a:prstGeom prst="rect">
            <a:avLst/>
          </a:prstGeom>
          <a:noFill/>
        </p:spPr>
        <p:txBody>
          <a:bodyPr vert="horz" wrap="square" lIns="0" tIns="19050" rIns="0" bIns="0" rtlCol="0">
            <a:spAutoFit/>
          </a:bodyPr>
          <a:lstStyle/>
          <a:p>
            <a:pPr marL="576580">
              <a:lnSpc>
                <a:spcPct val="100000"/>
              </a:lnSpc>
              <a:spcBef>
                <a:spcPts val="150"/>
              </a:spcBef>
              <a:tabLst>
                <a:tab pos="1310005" algn="l"/>
              </a:tabLst>
            </a:pPr>
            <a:r>
              <a:rPr lang="ja-JP" altLang="en-US" sz="2400" b="1" u="sng" spc="-7" baseline="1736" dirty="0" smtClean="0">
                <a:uFill>
                  <a:solidFill>
                    <a:srgbClr val="000000"/>
                  </a:solidFill>
                </a:uFill>
                <a:latin typeface="メイリオ"/>
                <a:cs typeface="メイリオ"/>
              </a:rPr>
              <a:t>　</a:t>
            </a:r>
            <a:r>
              <a:rPr sz="2400" b="1" u="sng" spc="-7" baseline="1736" dirty="0" err="1" smtClean="0">
                <a:uFill>
                  <a:solidFill>
                    <a:srgbClr val="000000"/>
                  </a:solidFill>
                </a:uFill>
                <a:latin typeface="メイリオ"/>
                <a:cs typeface="メイリオ"/>
              </a:rPr>
              <a:t>中小企業の設備投資</a:t>
            </a:r>
            <a:endParaRPr sz="2400" baseline="1736" dirty="0">
              <a:latin typeface="メイリオ"/>
              <a:cs typeface="メイリオ"/>
            </a:endParaRPr>
          </a:p>
          <a:p>
            <a:pPr marL="12700">
              <a:lnSpc>
                <a:spcPct val="100000"/>
              </a:lnSpc>
              <a:spcBef>
                <a:spcPts val="1790"/>
              </a:spcBef>
            </a:pPr>
            <a:r>
              <a:rPr sz="1200" dirty="0">
                <a:latin typeface="Meiryo UI"/>
                <a:cs typeface="Meiryo UI"/>
              </a:rPr>
              <a:t>(兆円・後方</a:t>
            </a:r>
            <a:r>
              <a:rPr sz="1200" spc="-5" dirty="0">
                <a:latin typeface="Meiryo UI"/>
                <a:cs typeface="Meiryo UI"/>
              </a:rPr>
              <a:t>4</a:t>
            </a:r>
            <a:r>
              <a:rPr sz="1200" dirty="0">
                <a:latin typeface="Meiryo UI"/>
                <a:cs typeface="Meiryo UI"/>
              </a:rPr>
              <a:t>四半期平均)</a:t>
            </a:r>
          </a:p>
        </p:txBody>
      </p:sp>
      <p:sp>
        <p:nvSpPr>
          <p:cNvPr id="255" name="object 255"/>
          <p:cNvSpPr txBox="1"/>
          <p:nvPr/>
        </p:nvSpPr>
        <p:spPr>
          <a:xfrm>
            <a:off x="581720" y="5835910"/>
            <a:ext cx="3736340" cy="784225"/>
          </a:xfrm>
          <a:prstGeom prst="rect">
            <a:avLst/>
          </a:prstGeom>
        </p:spPr>
        <p:txBody>
          <a:bodyPr vert="horz" wrap="square" lIns="0" tIns="12700" rIns="0" bIns="0" rtlCol="0">
            <a:spAutoFit/>
          </a:bodyPr>
          <a:lstStyle/>
          <a:p>
            <a:pPr marL="12700">
              <a:lnSpc>
                <a:spcPct val="100000"/>
              </a:lnSpc>
              <a:spcBef>
                <a:spcPts val="100"/>
              </a:spcBef>
            </a:pPr>
            <a:r>
              <a:rPr sz="1200" spc="-540" dirty="0">
                <a:latin typeface="メイリオ"/>
                <a:cs typeface="メイリオ"/>
              </a:rPr>
              <a:t>ⅠⅡⅢⅣⅠⅡⅢⅣⅠⅡⅢⅣⅠⅡⅢⅣⅠⅡⅢⅣⅠⅡⅢⅣⅠⅡⅢⅣⅠⅡⅢⅣⅠⅡⅢⅣⅠⅡⅢⅣⅠⅡⅢⅣ</a:t>
            </a:r>
            <a:endParaRPr sz="1200">
              <a:latin typeface="メイリオ"/>
              <a:cs typeface="メイリオ"/>
            </a:endParaRPr>
          </a:p>
          <a:p>
            <a:pPr marR="110489" algn="r">
              <a:lnSpc>
                <a:spcPct val="100000"/>
              </a:lnSpc>
              <a:spcBef>
                <a:spcPts val="1545"/>
              </a:spcBef>
              <a:tabLst>
                <a:tab pos="756285" algn="l"/>
                <a:tab pos="1087755" algn="l"/>
                <a:tab pos="1418590" algn="l"/>
                <a:tab pos="1749425" algn="l"/>
                <a:tab pos="2080260" algn="l"/>
                <a:tab pos="2411730" algn="l"/>
                <a:tab pos="2742565" algn="l"/>
                <a:tab pos="3073400" algn="l"/>
                <a:tab pos="3404235" algn="l"/>
              </a:tabLst>
            </a:pPr>
            <a:r>
              <a:rPr sz="1200" spc="-5" dirty="0">
                <a:latin typeface="メイリオ"/>
                <a:cs typeface="メイリオ"/>
              </a:rPr>
              <a:t>200</a:t>
            </a:r>
            <a:r>
              <a:rPr sz="1200" dirty="0">
                <a:latin typeface="メイリオ"/>
                <a:cs typeface="メイリオ"/>
              </a:rPr>
              <a:t>7</a:t>
            </a:r>
            <a:r>
              <a:rPr sz="1200" spc="-35" dirty="0">
                <a:latin typeface="メイリオ"/>
                <a:cs typeface="メイリオ"/>
              </a:rPr>
              <a:t> </a:t>
            </a:r>
            <a:r>
              <a:rPr sz="1200" spc="-5" dirty="0">
                <a:latin typeface="メイリオ"/>
                <a:cs typeface="メイリオ"/>
              </a:rPr>
              <a:t>0</a:t>
            </a:r>
            <a:r>
              <a:rPr sz="1200" dirty="0">
                <a:latin typeface="メイリオ"/>
                <a:cs typeface="メイリオ"/>
              </a:rPr>
              <a:t>8	</a:t>
            </a:r>
            <a:r>
              <a:rPr sz="1200" spc="-5" dirty="0">
                <a:latin typeface="メイリオ"/>
                <a:cs typeface="メイリオ"/>
              </a:rPr>
              <a:t>0</a:t>
            </a:r>
            <a:r>
              <a:rPr sz="1200" dirty="0">
                <a:latin typeface="メイリオ"/>
                <a:cs typeface="メイリオ"/>
              </a:rPr>
              <a:t>9	</a:t>
            </a:r>
            <a:r>
              <a:rPr sz="1200" spc="-5" dirty="0">
                <a:latin typeface="メイリオ"/>
                <a:cs typeface="メイリオ"/>
              </a:rPr>
              <a:t>1</a:t>
            </a:r>
            <a:r>
              <a:rPr sz="1200" dirty="0">
                <a:latin typeface="メイリオ"/>
                <a:cs typeface="メイリオ"/>
              </a:rPr>
              <a:t>0	</a:t>
            </a:r>
            <a:r>
              <a:rPr sz="1200" spc="-5" dirty="0">
                <a:latin typeface="メイリオ"/>
                <a:cs typeface="メイリオ"/>
              </a:rPr>
              <a:t>1</a:t>
            </a:r>
            <a:r>
              <a:rPr sz="1200" dirty="0">
                <a:latin typeface="メイリオ"/>
                <a:cs typeface="メイリオ"/>
              </a:rPr>
              <a:t>1	</a:t>
            </a:r>
            <a:r>
              <a:rPr sz="1200" spc="-5" dirty="0">
                <a:latin typeface="メイリオ"/>
                <a:cs typeface="メイリオ"/>
              </a:rPr>
              <a:t>1</a:t>
            </a:r>
            <a:r>
              <a:rPr sz="1200" dirty="0">
                <a:latin typeface="メイリオ"/>
                <a:cs typeface="メイリオ"/>
              </a:rPr>
              <a:t>2	</a:t>
            </a:r>
            <a:r>
              <a:rPr sz="1200" spc="-5" dirty="0">
                <a:latin typeface="メイリオ"/>
                <a:cs typeface="メイリオ"/>
              </a:rPr>
              <a:t>1</a:t>
            </a:r>
            <a:r>
              <a:rPr sz="1200" dirty="0">
                <a:latin typeface="メイリオ"/>
                <a:cs typeface="メイリオ"/>
              </a:rPr>
              <a:t>3	</a:t>
            </a:r>
            <a:r>
              <a:rPr sz="1200" spc="-5" dirty="0">
                <a:latin typeface="メイリオ"/>
                <a:cs typeface="メイリオ"/>
              </a:rPr>
              <a:t>1</a:t>
            </a:r>
            <a:r>
              <a:rPr sz="1200" dirty="0">
                <a:latin typeface="メイリオ"/>
                <a:cs typeface="メイリオ"/>
              </a:rPr>
              <a:t>4	</a:t>
            </a:r>
            <a:r>
              <a:rPr sz="1200" spc="-5" dirty="0">
                <a:latin typeface="メイリオ"/>
                <a:cs typeface="メイリオ"/>
              </a:rPr>
              <a:t>1</a:t>
            </a:r>
            <a:r>
              <a:rPr sz="1200" dirty="0">
                <a:latin typeface="メイリオ"/>
                <a:cs typeface="メイリオ"/>
              </a:rPr>
              <a:t>5	</a:t>
            </a:r>
            <a:r>
              <a:rPr sz="1200" spc="-5" dirty="0">
                <a:latin typeface="メイリオ"/>
                <a:cs typeface="メイリオ"/>
              </a:rPr>
              <a:t>1</a:t>
            </a:r>
            <a:r>
              <a:rPr sz="1200" dirty="0">
                <a:latin typeface="メイリオ"/>
                <a:cs typeface="メイリオ"/>
              </a:rPr>
              <a:t>6	</a:t>
            </a:r>
            <a:r>
              <a:rPr sz="1200" spc="-5" dirty="0">
                <a:latin typeface="メイリオ"/>
                <a:cs typeface="メイリオ"/>
              </a:rPr>
              <a:t>17</a:t>
            </a:r>
            <a:endParaRPr sz="1200">
              <a:latin typeface="メイリオ"/>
              <a:cs typeface="メイリオ"/>
            </a:endParaRPr>
          </a:p>
          <a:p>
            <a:pPr marR="93980" algn="r">
              <a:lnSpc>
                <a:spcPct val="100000"/>
              </a:lnSpc>
              <a:spcBef>
                <a:spcPts val="225"/>
              </a:spcBef>
            </a:pPr>
            <a:r>
              <a:rPr sz="1100" spc="-5" dirty="0">
                <a:latin typeface="Meiryo UI"/>
                <a:cs typeface="Meiryo UI"/>
              </a:rPr>
              <a:t>(</a:t>
            </a:r>
            <a:r>
              <a:rPr sz="1100" dirty="0">
                <a:latin typeface="Meiryo UI"/>
                <a:cs typeface="Meiryo UI"/>
              </a:rPr>
              <a:t>年期)</a:t>
            </a:r>
            <a:endParaRPr sz="1100">
              <a:latin typeface="Meiryo UI"/>
              <a:cs typeface="Meiryo UI"/>
            </a:endParaRPr>
          </a:p>
        </p:txBody>
      </p:sp>
      <p:sp>
        <p:nvSpPr>
          <p:cNvPr id="256" name="object 256"/>
          <p:cNvSpPr/>
          <p:nvPr/>
        </p:nvSpPr>
        <p:spPr>
          <a:xfrm>
            <a:off x="2834639" y="4533505"/>
            <a:ext cx="1365885" cy="557530"/>
          </a:xfrm>
          <a:custGeom>
            <a:avLst/>
            <a:gdLst/>
            <a:ahLst/>
            <a:cxnLst/>
            <a:rect l="l" t="t" r="r" b="b"/>
            <a:pathLst>
              <a:path w="1365885" h="557529">
                <a:moveTo>
                  <a:pt x="0" y="557263"/>
                </a:moveTo>
                <a:lnTo>
                  <a:pt x="1365719" y="0"/>
                </a:lnTo>
              </a:path>
            </a:pathLst>
          </a:custGeom>
          <a:ln w="12700">
            <a:solidFill>
              <a:srgbClr val="FF0000"/>
            </a:solidFill>
          </a:ln>
        </p:spPr>
        <p:txBody>
          <a:bodyPr wrap="square" lIns="0" tIns="0" rIns="0" bIns="0" rtlCol="0"/>
          <a:lstStyle/>
          <a:p>
            <a:endParaRPr/>
          </a:p>
        </p:txBody>
      </p:sp>
      <p:sp>
        <p:nvSpPr>
          <p:cNvPr id="257" name="object 257"/>
          <p:cNvSpPr/>
          <p:nvPr/>
        </p:nvSpPr>
        <p:spPr>
          <a:xfrm>
            <a:off x="4174201" y="4503034"/>
            <a:ext cx="85090" cy="71120"/>
          </a:xfrm>
          <a:custGeom>
            <a:avLst/>
            <a:gdLst/>
            <a:ahLst/>
            <a:cxnLst/>
            <a:rect l="l" t="t" r="r" b="b"/>
            <a:pathLst>
              <a:path w="85089" h="71120">
                <a:moveTo>
                  <a:pt x="0" y="0"/>
                </a:moveTo>
                <a:lnTo>
                  <a:pt x="28790" y="70548"/>
                </a:lnTo>
                <a:lnTo>
                  <a:pt x="84950" y="6477"/>
                </a:lnTo>
                <a:lnTo>
                  <a:pt x="0" y="0"/>
                </a:lnTo>
                <a:close/>
              </a:path>
            </a:pathLst>
          </a:custGeom>
          <a:solidFill>
            <a:srgbClr val="FF0000"/>
          </a:solidFill>
        </p:spPr>
        <p:txBody>
          <a:bodyPr wrap="square" lIns="0" tIns="0" rIns="0" bIns="0" rtlCol="0"/>
          <a:lstStyle/>
          <a:p>
            <a:endParaRPr/>
          </a:p>
        </p:txBody>
      </p:sp>
      <p:sp>
        <p:nvSpPr>
          <p:cNvPr id="258" name="object 258"/>
          <p:cNvSpPr/>
          <p:nvPr/>
        </p:nvSpPr>
        <p:spPr>
          <a:xfrm>
            <a:off x="4953761" y="2710436"/>
            <a:ext cx="833755" cy="3240405"/>
          </a:xfrm>
          <a:custGeom>
            <a:avLst/>
            <a:gdLst/>
            <a:ahLst/>
            <a:cxnLst/>
            <a:rect l="l" t="t" r="r" b="b"/>
            <a:pathLst>
              <a:path w="833754" h="3240404">
                <a:moveTo>
                  <a:pt x="0" y="138937"/>
                </a:moveTo>
                <a:lnTo>
                  <a:pt x="7083" y="95022"/>
                </a:lnTo>
                <a:lnTo>
                  <a:pt x="26806" y="56882"/>
                </a:lnTo>
                <a:lnTo>
                  <a:pt x="56882" y="26806"/>
                </a:lnTo>
                <a:lnTo>
                  <a:pt x="95022" y="7083"/>
                </a:lnTo>
                <a:lnTo>
                  <a:pt x="138938" y="0"/>
                </a:lnTo>
                <a:lnTo>
                  <a:pt x="694690" y="0"/>
                </a:lnTo>
                <a:lnTo>
                  <a:pt x="738605" y="7083"/>
                </a:lnTo>
                <a:lnTo>
                  <a:pt x="776745" y="26806"/>
                </a:lnTo>
                <a:lnTo>
                  <a:pt x="806821" y="56882"/>
                </a:lnTo>
                <a:lnTo>
                  <a:pt x="826544" y="95022"/>
                </a:lnTo>
                <a:lnTo>
                  <a:pt x="833628" y="138937"/>
                </a:lnTo>
                <a:lnTo>
                  <a:pt x="833628" y="3101086"/>
                </a:lnTo>
                <a:lnTo>
                  <a:pt x="826544" y="3145001"/>
                </a:lnTo>
                <a:lnTo>
                  <a:pt x="806821" y="3183141"/>
                </a:lnTo>
                <a:lnTo>
                  <a:pt x="776745" y="3213217"/>
                </a:lnTo>
                <a:lnTo>
                  <a:pt x="738605" y="3232940"/>
                </a:lnTo>
                <a:lnTo>
                  <a:pt x="694690" y="3240024"/>
                </a:lnTo>
                <a:lnTo>
                  <a:pt x="138938" y="3240024"/>
                </a:lnTo>
                <a:lnTo>
                  <a:pt x="95022" y="3232940"/>
                </a:lnTo>
                <a:lnTo>
                  <a:pt x="56882" y="3213217"/>
                </a:lnTo>
                <a:lnTo>
                  <a:pt x="26806" y="3183141"/>
                </a:lnTo>
                <a:lnTo>
                  <a:pt x="7083" y="3145001"/>
                </a:lnTo>
                <a:lnTo>
                  <a:pt x="0" y="3101086"/>
                </a:lnTo>
                <a:lnTo>
                  <a:pt x="0" y="138937"/>
                </a:lnTo>
                <a:close/>
              </a:path>
            </a:pathLst>
          </a:custGeom>
          <a:ln w="25908">
            <a:solidFill>
              <a:srgbClr val="FF0000"/>
            </a:solidFill>
            <a:prstDash val="lgDash"/>
          </a:ln>
        </p:spPr>
        <p:txBody>
          <a:bodyPr wrap="square" lIns="0" tIns="0" rIns="0" bIns="0" rtlCol="0"/>
          <a:lstStyle/>
          <a:p>
            <a:endParaRPr/>
          </a:p>
        </p:txBody>
      </p:sp>
      <p:sp>
        <p:nvSpPr>
          <p:cNvPr id="259" name="object 259"/>
          <p:cNvSpPr txBox="1"/>
          <p:nvPr/>
        </p:nvSpPr>
        <p:spPr>
          <a:xfrm>
            <a:off x="9689592" y="6560457"/>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6</a:t>
            </a:r>
            <a:endParaRPr sz="1400">
              <a:latin typeface="メイリオ"/>
              <a:cs typeface="メイリオ"/>
            </a:endParaRPr>
          </a:p>
        </p:txBody>
      </p:sp>
      <p:sp>
        <p:nvSpPr>
          <p:cNvPr id="261" name="object 74"/>
          <p:cNvSpPr txBox="1"/>
          <p:nvPr/>
        </p:nvSpPr>
        <p:spPr>
          <a:xfrm>
            <a:off x="198120" y="2163963"/>
            <a:ext cx="716280" cy="252633"/>
          </a:xfrm>
          <a:prstGeom prst="rect">
            <a:avLst/>
          </a:prstGeom>
          <a:solidFill>
            <a:srgbClr val="1F497D"/>
          </a:solidFill>
        </p:spPr>
        <p:txBody>
          <a:bodyPr vert="horz" wrap="square" lIns="0" tIns="6350" rIns="0" bIns="0" rtlCol="0">
            <a:spAutoFit/>
          </a:bodyPr>
          <a:lstStyle/>
          <a:p>
            <a:pPr marL="155575">
              <a:lnSpc>
                <a:spcPct val="100000"/>
              </a:lnSpc>
              <a:spcBef>
                <a:spcPts val="50"/>
              </a:spcBef>
            </a:pPr>
            <a:r>
              <a:rPr sz="1600" b="1" spc="-5" dirty="0" smtClean="0">
                <a:solidFill>
                  <a:srgbClr val="FFFFFF"/>
                </a:solidFill>
                <a:latin typeface="メイリオ"/>
                <a:cs typeface="メイリオ"/>
              </a:rPr>
              <a:t>図</a:t>
            </a:r>
            <a:r>
              <a:rPr lang="ja-JP" altLang="en-US" sz="1600" b="1" spc="-5" dirty="0" smtClean="0">
                <a:solidFill>
                  <a:srgbClr val="FFFFFF"/>
                </a:solidFill>
                <a:latin typeface="メイリオ"/>
                <a:cs typeface="メイリオ"/>
              </a:rPr>
              <a:t>１</a:t>
            </a:r>
            <a:endParaRPr sz="1600" dirty="0">
              <a:latin typeface="メイリオ"/>
              <a:cs typeface="メイリオ"/>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10" y="106164"/>
            <a:ext cx="42926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人手不足」その３</a:t>
            </a:r>
          </a:p>
        </p:txBody>
      </p:sp>
      <p:sp>
        <p:nvSpPr>
          <p:cNvPr id="3" name="object 3"/>
          <p:cNvSpPr/>
          <p:nvPr/>
        </p:nvSpPr>
        <p:spPr>
          <a:xfrm>
            <a:off x="201168" y="457200"/>
            <a:ext cx="9577070" cy="2150491"/>
          </a:xfrm>
          <a:custGeom>
            <a:avLst/>
            <a:gdLst/>
            <a:ahLst/>
            <a:cxnLst/>
            <a:rect l="l" t="t" r="r" b="b"/>
            <a:pathLst>
              <a:path w="9577070" h="2219325">
                <a:moveTo>
                  <a:pt x="0" y="0"/>
                </a:moveTo>
                <a:lnTo>
                  <a:pt x="9576816" y="0"/>
                </a:lnTo>
                <a:lnTo>
                  <a:pt x="9576816" y="2218944"/>
                </a:lnTo>
                <a:lnTo>
                  <a:pt x="0" y="2218944"/>
                </a:lnTo>
                <a:lnTo>
                  <a:pt x="0" y="0"/>
                </a:lnTo>
                <a:close/>
              </a:path>
            </a:pathLst>
          </a:custGeom>
          <a:solidFill>
            <a:srgbClr val="99D6EC"/>
          </a:solidFill>
        </p:spPr>
        <p:txBody>
          <a:bodyPr wrap="square" lIns="0" tIns="0" rIns="0" bIns="0" rtlCol="0"/>
          <a:lstStyle/>
          <a:p>
            <a:endParaRPr/>
          </a:p>
        </p:txBody>
      </p:sp>
      <p:sp>
        <p:nvSpPr>
          <p:cNvPr id="4" name="object 4"/>
          <p:cNvSpPr txBox="1"/>
          <p:nvPr/>
        </p:nvSpPr>
        <p:spPr>
          <a:xfrm>
            <a:off x="403339" y="609600"/>
            <a:ext cx="9078595" cy="1829347"/>
          </a:xfrm>
          <a:prstGeom prst="rect">
            <a:avLst/>
          </a:prstGeom>
        </p:spPr>
        <p:txBody>
          <a:bodyPr vert="horz" wrap="square" lIns="0" tIns="13335" rIns="0" bIns="0" rtlCol="0">
            <a:spAutoFit/>
          </a:bodyPr>
          <a:lstStyle/>
          <a:p>
            <a:pPr marL="355600" marR="5080" indent="-342900">
              <a:lnSpc>
                <a:spcPct val="100000"/>
              </a:lnSpc>
              <a:spcBef>
                <a:spcPts val="105"/>
              </a:spcBef>
              <a:buClr>
                <a:srgbClr val="002060"/>
              </a:buClr>
              <a:buFont typeface="Wingdings"/>
              <a:buChar char=""/>
              <a:tabLst>
                <a:tab pos="355600" algn="l"/>
                <a:tab pos="356235" algn="l"/>
              </a:tabLst>
            </a:pPr>
            <a:r>
              <a:rPr b="1" u="sng" dirty="0">
                <a:uFill>
                  <a:solidFill>
                    <a:srgbClr val="000000"/>
                  </a:solidFill>
                </a:uFill>
                <a:latin typeface="メイリオ"/>
                <a:cs typeface="メイリオ"/>
              </a:rPr>
              <a:t>中小企業の</a:t>
            </a:r>
            <a:r>
              <a:rPr b="1" u="sng" spc="-5" dirty="0">
                <a:uFill>
                  <a:solidFill>
                    <a:srgbClr val="000000"/>
                  </a:solidFill>
                </a:uFill>
                <a:latin typeface="メイリオ"/>
                <a:cs typeface="メイリオ"/>
              </a:rPr>
              <a:t>IT</a:t>
            </a:r>
            <a:r>
              <a:rPr b="1" u="sng" dirty="0">
                <a:uFill>
                  <a:solidFill>
                    <a:srgbClr val="000000"/>
                  </a:solidFill>
                </a:uFill>
                <a:latin typeface="メイリオ"/>
                <a:cs typeface="メイリオ"/>
              </a:rPr>
              <a:t>利活用は</a:t>
            </a:r>
            <a:r>
              <a:rPr b="1" u="sng" spc="-15" dirty="0">
                <a:uFill>
                  <a:solidFill>
                    <a:srgbClr val="000000"/>
                  </a:solidFill>
                </a:uFill>
                <a:latin typeface="メイリオ"/>
                <a:cs typeface="メイリオ"/>
              </a:rPr>
              <a:t>約</a:t>
            </a:r>
            <a:r>
              <a:rPr b="1" u="sng" spc="-5" dirty="0">
                <a:uFill>
                  <a:solidFill>
                    <a:srgbClr val="000000"/>
                  </a:solidFill>
                </a:uFill>
                <a:latin typeface="メイリオ"/>
                <a:cs typeface="メイリオ"/>
              </a:rPr>
              <a:t>55％</a:t>
            </a:r>
            <a:r>
              <a:rPr dirty="0">
                <a:latin typeface="メイリオ"/>
                <a:cs typeface="メイリオ"/>
              </a:rPr>
              <a:t>に</a:t>
            </a:r>
            <a:r>
              <a:rPr spc="-15" dirty="0">
                <a:latin typeface="メイリオ"/>
                <a:cs typeface="メイリオ"/>
              </a:rPr>
              <a:t>と</a:t>
            </a:r>
            <a:r>
              <a:rPr dirty="0">
                <a:latin typeface="メイリオ"/>
                <a:cs typeface="メイリオ"/>
              </a:rPr>
              <a:t>どま</a:t>
            </a:r>
            <a:r>
              <a:rPr spc="-15" dirty="0">
                <a:latin typeface="メイリオ"/>
                <a:cs typeface="メイリオ"/>
              </a:rPr>
              <a:t>っ</a:t>
            </a:r>
            <a:r>
              <a:rPr dirty="0">
                <a:latin typeface="メイリオ"/>
                <a:cs typeface="メイリオ"/>
              </a:rPr>
              <a:t>てお</a:t>
            </a:r>
            <a:r>
              <a:rPr spc="-15" dirty="0">
                <a:latin typeface="メイリオ"/>
                <a:cs typeface="メイリオ"/>
              </a:rPr>
              <a:t>り</a:t>
            </a:r>
            <a:r>
              <a:rPr dirty="0">
                <a:latin typeface="メイリオ"/>
                <a:cs typeface="メイリオ"/>
              </a:rPr>
              <a:t>、そ</a:t>
            </a:r>
            <a:r>
              <a:rPr spc="-15" dirty="0">
                <a:latin typeface="メイリオ"/>
                <a:cs typeface="メイリオ"/>
              </a:rPr>
              <a:t>の</a:t>
            </a:r>
            <a:r>
              <a:rPr dirty="0">
                <a:latin typeface="メイリオ"/>
                <a:cs typeface="メイリオ"/>
              </a:rPr>
              <a:t>うち</a:t>
            </a:r>
            <a:r>
              <a:rPr spc="-15" dirty="0">
                <a:latin typeface="メイリオ"/>
                <a:cs typeface="メイリオ"/>
              </a:rPr>
              <a:t>、</a:t>
            </a:r>
            <a:r>
              <a:rPr dirty="0">
                <a:latin typeface="メイリオ"/>
                <a:cs typeface="メイリオ"/>
              </a:rPr>
              <a:t>経理</a:t>
            </a:r>
            <a:r>
              <a:rPr spc="-15" dirty="0">
                <a:latin typeface="メイリオ"/>
                <a:cs typeface="メイリオ"/>
              </a:rPr>
              <a:t>な</a:t>
            </a:r>
            <a:r>
              <a:rPr dirty="0">
                <a:latin typeface="メイリオ"/>
                <a:cs typeface="メイリオ"/>
              </a:rPr>
              <a:t>どパッ ケージソフトでは全体</a:t>
            </a:r>
            <a:r>
              <a:rPr spc="-15" dirty="0">
                <a:latin typeface="メイリオ"/>
                <a:cs typeface="メイリオ"/>
              </a:rPr>
              <a:t>の</a:t>
            </a:r>
            <a:r>
              <a:rPr dirty="0">
                <a:latin typeface="メイリオ"/>
                <a:cs typeface="メイリオ"/>
              </a:rPr>
              <a:t>約</a:t>
            </a:r>
            <a:r>
              <a:rPr spc="-10" dirty="0">
                <a:latin typeface="メイリオ"/>
                <a:cs typeface="メイリオ"/>
              </a:rPr>
              <a:t>40%</a:t>
            </a:r>
            <a:r>
              <a:rPr dirty="0">
                <a:latin typeface="メイリオ"/>
                <a:cs typeface="メイリオ"/>
              </a:rPr>
              <a:t>、</a:t>
            </a:r>
            <a:r>
              <a:rPr spc="-15" dirty="0">
                <a:latin typeface="メイリオ"/>
                <a:cs typeface="メイリオ"/>
              </a:rPr>
              <a:t>収</a:t>
            </a:r>
            <a:r>
              <a:rPr dirty="0">
                <a:latin typeface="メイリオ"/>
                <a:cs typeface="メイリオ"/>
              </a:rPr>
              <a:t>益に</a:t>
            </a:r>
            <a:r>
              <a:rPr spc="-15" dirty="0">
                <a:latin typeface="メイリオ"/>
                <a:cs typeface="メイリオ"/>
              </a:rPr>
              <a:t>直</a:t>
            </a:r>
            <a:r>
              <a:rPr dirty="0">
                <a:latin typeface="メイリオ"/>
                <a:cs typeface="メイリオ"/>
              </a:rPr>
              <a:t>結す</a:t>
            </a:r>
            <a:r>
              <a:rPr spc="-15" dirty="0">
                <a:latin typeface="メイリオ"/>
                <a:cs typeface="メイリオ"/>
              </a:rPr>
              <a:t>る</a:t>
            </a:r>
            <a:r>
              <a:rPr dirty="0">
                <a:latin typeface="メイリオ"/>
                <a:cs typeface="メイリオ"/>
              </a:rPr>
              <a:t>調達</a:t>
            </a:r>
            <a:r>
              <a:rPr spc="-15" dirty="0">
                <a:latin typeface="メイリオ"/>
                <a:cs typeface="メイリオ"/>
              </a:rPr>
              <a:t>、</a:t>
            </a:r>
            <a:r>
              <a:rPr dirty="0">
                <a:latin typeface="メイリオ"/>
                <a:cs typeface="メイリオ"/>
              </a:rPr>
              <a:t>販売</a:t>
            </a:r>
            <a:r>
              <a:rPr spc="-15" dirty="0">
                <a:latin typeface="メイリオ"/>
                <a:cs typeface="メイリオ"/>
              </a:rPr>
              <a:t>、</a:t>
            </a:r>
            <a:r>
              <a:rPr dirty="0">
                <a:latin typeface="メイリオ"/>
                <a:cs typeface="メイリオ"/>
              </a:rPr>
              <a:t>受発</a:t>
            </a:r>
            <a:r>
              <a:rPr spc="-15" dirty="0">
                <a:latin typeface="メイリオ"/>
                <a:cs typeface="メイリオ"/>
              </a:rPr>
              <a:t>注</a:t>
            </a:r>
            <a:r>
              <a:rPr dirty="0">
                <a:latin typeface="メイリオ"/>
                <a:cs typeface="メイリオ"/>
              </a:rPr>
              <a:t>管理な どは約</a:t>
            </a:r>
            <a:r>
              <a:rPr spc="-5" dirty="0">
                <a:latin typeface="メイリオ"/>
                <a:cs typeface="メイリオ"/>
              </a:rPr>
              <a:t>20%</a:t>
            </a:r>
            <a:r>
              <a:rPr dirty="0">
                <a:latin typeface="メイリオ"/>
                <a:cs typeface="メイリオ"/>
              </a:rPr>
              <a:t>に</a:t>
            </a:r>
            <a:r>
              <a:rPr spc="-15" dirty="0">
                <a:latin typeface="メイリオ"/>
                <a:cs typeface="メイリオ"/>
              </a:rPr>
              <a:t>と</a:t>
            </a:r>
            <a:r>
              <a:rPr dirty="0">
                <a:latin typeface="メイリオ"/>
                <a:cs typeface="メイリオ"/>
              </a:rPr>
              <a:t>どま</a:t>
            </a:r>
            <a:r>
              <a:rPr spc="-15" dirty="0">
                <a:latin typeface="メイリオ"/>
                <a:cs typeface="メイリオ"/>
              </a:rPr>
              <a:t>る</a:t>
            </a:r>
            <a:r>
              <a:rPr dirty="0">
                <a:latin typeface="メイリオ"/>
                <a:cs typeface="メイリオ"/>
              </a:rPr>
              <a:t>。</a:t>
            </a:r>
          </a:p>
          <a:p>
            <a:pPr marL="354965" marR="21590" indent="-342265" algn="just">
              <a:lnSpc>
                <a:spcPct val="100000"/>
              </a:lnSpc>
              <a:spcBef>
                <a:spcPts val="1200"/>
              </a:spcBef>
              <a:buClr>
                <a:srgbClr val="002060"/>
              </a:buClr>
              <a:buFont typeface="Wingdings"/>
              <a:buChar char=""/>
              <a:tabLst>
                <a:tab pos="355600" algn="l"/>
              </a:tabLst>
            </a:pPr>
            <a:r>
              <a:rPr dirty="0">
                <a:latin typeface="メイリオ"/>
                <a:cs typeface="メイリオ"/>
              </a:rPr>
              <a:t>クラウドサービス等の</a:t>
            </a:r>
            <a:r>
              <a:rPr spc="-15" dirty="0">
                <a:latin typeface="メイリオ"/>
                <a:cs typeface="メイリオ"/>
              </a:rPr>
              <a:t>普</a:t>
            </a:r>
            <a:r>
              <a:rPr dirty="0">
                <a:latin typeface="メイリオ"/>
                <a:cs typeface="メイリオ"/>
              </a:rPr>
              <a:t>及に</a:t>
            </a:r>
            <a:r>
              <a:rPr spc="-15" dirty="0">
                <a:latin typeface="メイリオ"/>
                <a:cs typeface="メイリオ"/>
              </a:rPr>
              <a:t>よ</a:t>
            </a:r>
            <a:r>
              <a:rPr dirty="0">
                <a:latin typeface="メイリオ"/>
                <a:cs typeface="メイリオ"/>
              </a:rPr>
              <a:t>って</a:t>
            </a:r>
            <a:r>
              <a:rPr spc="-15" dirty="0">
                <a:latin typeface="メイリオ"/>
                <a:cs typeface="メイリオ"/>
              </a:rPr>
              <a:t>、</a:t>
            </a:r>
            <a:r>
              <a:rPr dirty="0">
                <a:latin typeface="メイリオ"/>
                <a:cs typeface="メイリオ"/>
              </a:rPr>
              <a:t>初期</a:t>
            </a:r>
            <a:r>
              <a:rPr spc="-15" dirty="0">
                <a:latin typeface="メイリオ"/>
                <a:cs typeface="メイリオ"/>
              </a:rPr>
              <a:t>導</a:t>
            </a:r>
            <a:r>
              <a:rPr dirty="0">
                <a:latin typeface="メイリオ"/>
                <a:cs typeface="メイリオ"/>
              </a:rPr>
              <a:t>入コ</a:t>
            </a:r>
            <a:r>
              <a:rPr spc="-15" dirty="0">
                <a:latin typeface="メイリオ"/>
                <a:cs typeface="メイリオ"/>
              </a:rPr>
              <a:t>ス</a:t>
            </a:r>
            <a:r>
              <a:rPr dirty="0">
                <a:latin typeface="メイリオ"/>
                <a:cs typeface="メイリオ"/>
              </a:rPr>
              <a:t>トが</a:t>
            </a:r>
            <a:r>
              <a:rPr spc="-15" dirty="0">
                <a:latin typeface="メイリオ"/>
                <a:cs typeface="メイリオ"/>
              </a:rPr>
              <a:t>低</a:t>
            </a:r>
            <a:r>
              <a:rPr dirty="0">
                <a:latin typeface="メイリオ"/>
                <a:cs typeface="メイリオ"/>
              </a:rPr>
              <a:t>く自</a:t>
            </a:r>
            <a:r>
              <a:rPr spc="-15" dirty="0">
                <a:latin typeface="メイリオ"/>
                <a:cs typeface="メイリオ"/>
              </a:rPr>
              <a:t>社</a:t>
            </a:r>
            <a:r>
              <a:rPr dirty="0">
                <a:latin typeface="メイリオ"/>
                <a:cs typeface="メイリオ"/>
              </a:rPr>
              <a:t>管理</a:t>
            </a:r>
            <a:r>
              <a:rPr spc="-15" dirty="0">
                <a:latin typeface="メイリオ"/>
                <a:cs typeface="メイリオ"/>
              </a:rPr>
              <a:t>が</a:t>
            </a:r>
            <a:r>
              <a:rPr dirty="0">
                <a:latin typeface="メイリオ"/>
                <a:cs typeface="メイリオ"/>
              </a:rPr>
              <a:t>不要 で、中小企業でも簡便</a:t>
            </a:r>
            <a:r>
              <a:rPr spc="-15" dirty="0">
                <a:latin typeface="メイリオ"/>
                <a:cs typeface="メイリオ"/>
              </a:rPr>
              <a:t>に</a:t>
            </a:r>
            <a:r>
              <a:rPr spc="-5" dirty="0">
                <a:latin typeface="メイリオ"/>
                <a:cs typeface="メイリオ"/>
              </a:rPr>
              <a:t>IT</a:t>
            </a:r>
            <a:r>
              <a:rPr dirty="0">
                <a:latin typeface="メイリオ"/>
                <a:cs typeface="メイリオ"/>
              </a:rPr>
              <a:t>導入ができ</a:t>
            </a:r>
            <a:r>
              <a:rPr spc="-15" dirty="0">
                <a:latin typeface="メイリオ"/>
                <a:cs typeface="メイリオ"/>
              </a:rPr>
              <a:t>る</a:t>
            </a:r>
            <a:r>
              <a:rPr dirty="0">
                <a:latin typeface="メイリオ"/>
                <a:cs typeface="メイリオ"/>
              </a:rPr>
              <a:t>環境</a:t>
            </a:r>
            <a:r>
              <a:rPr spc="-15" dirty="0">
                <a:latin typeface="メイリオ"/>
                <a:cs typeface="メイリオ"/>
              </a:rPr>
              <a:t>が</a:t>
            </a:r>
            <a:r>
              <a:rPr dirty="0">
                <a:latin typeface="メイリオ"/>
                <a:cs typeface="メイリオ"/>
              </a:rPr>
              <a:t>整っ</a:t>
            </a:r>
            <a:r>
              <a:rPr spc="-15" dirty="0">
                <a:latin typeface="メイリオ"/>
                <a:cs typeface="メイリオ"/>
              </a:rPr>
              <a:t>て</a:t>
            </a:r>
            <a:r>
              <a:rPr dirty="0">
                <a:latin typeface="メイリオ"/>
                <a:cs typeface="メイリオ"/>
              </a:rPr>
              <a:t>きた</a:t>
            </a:r>
            <a:r>
              <a:rPr spc="-15" dirty="0">
                <a:latin typeface="メイリオ"/>
                <a:cs typeface="メイリオ"/>
              </a:rPr>
              <a:t>が</a:t>
            </a:r>
            <a:r>
              <a:rPr dirty="0">
                <a:latin typeface="メイリオ"/>
                <a:cs typeface="メイリオ"/>
              </a:rPr>
              <a:t>、ま</a:t>
            </a:r>
            <a:r>
              <a:rPr spc="-10" dirty="0">
                <a:latin typeface="メイリオ"/>
                <a:cs typeface="メイリオ"/>
              </a:rPr>
              <a:t>だ</a:t>
            </a:r>
            <a:r>
              <a:rPr b="1" u="sng" spc="-5" dirty="0">
                <a:uFill>
                  <a:solidFill>
                    <a:srgbClr val="000000"/>
                  </a:solidFill>
                </a:uFill>
                <a:latin typeface="メイリオ"/>
                <a:cs typeface="メイリオ"/>
              </a:rPr>
              <a:t>IT</a:t>
            </a:r>
            <a:r>
              <a:rPr b="1" u="sng" dirty="0">
                <a:uFill>
                  <a:solidFill>
                    <a:srgbClr val="000000"/>
                  </a:solidFill>
                </a:uFill>
                <a:latin typeface="メイリオ"/>
                <a:cs typeface="メイリオ"/>
              </a:rPr>
              <a:t>導</a:t>
            </a:r>
            <a:r>
              <a:rPr b="1" u="sng" spc="-15" dirty="0">
                <a:uFill>
                  <a:solidFill>
                    <a:srgbClr val="000000"/>
                  </a:solidFill>
                </a:uFill>
                <a:latin typeface="メイリオ"/>
                <a:cs typeface="メイリオ"/>
              </a:rPr>
              <a:t>入が </a:t>
            </a:r>
            <a:r>
              <a:rPr b="1" u="sng" dirty="0">
                <a:uFill>
                  <a:solidFill>
                    <a:srgbClr val="000000"/>
                  </a:solidFill>
                </a:uFill>
                <a:latin typeface="メイリオ"/>
                <a:cs typeface="メイリオ"/>
              </a:rPr>
              <a:t>進んでいない層に対し</a:t>
            </a:r>
            <a:r>
              <a:rPr b="1" u="sng" spc="-15" dirty="0">
                <a:uFill>
                  <a:solidFill>
                    <a:srgbClr val="000000"/>
                  </a:solidFill>
                </a:uFill>
                <a:latin typeface="メイリオ"/>
                <a:cs typeface="メイリオ"/>
              </a:rPr>
              <a:t>て</a:t>
            </a:r>
            <a:r>
              <a:rPr b="1" u="sng" spc="-2005" dirty="0">
                <a:uFill>
                  <a:solidFill>
                    <a:srgbClr val="000000"/>
                  </a:solidFill>
                </a:uFill>
                <a:latin typeface="メイリオ"/>
                <a:cs typeface="メイリオ"/>
              </a:rPr>
              <a:t>、</a:t>
            </a:r>
            <a:r>
              <a:rPr b="1" u="sng" dirty="0">
                <a:uFill>
                  <a:solidFill>
                    <a:srgbClr val="000000"/>
                  </a:solidFill>
                </a:uFill>
                <a:latin typeface="メイリオ"/>
                <a:cs typeface="メイリオ"/>
              </a:rPr>
              <a:t>ど</a:t>
            </a:r>
            <a:r>
              <a:rPr b="1" u="sng" spc="-15" dirty="0">
                <a:uFill>
                  <a:solidFill>
                    <a:srgbClr val="000000"/>
                  </a:solidFill>
                </a:uFill>
                <a:latin typeface="メイリオ"/>
                <a:cs typeface="メイリオ"/>
              </a:rPr>
              <a:t>の</a:t>
            </a:r>
            <a:r>
              <a:rPr b="1" u="sng" dirty="0">
                <a:uFill>
                  <a:solidFill>
                    <a:srgbClr val="000000"/>
                  </a:solidFill>
                </a:uFill>
                <a:latin typeface="メイリオ"/>
                <a:cs typeface="メイリオ"/>
              </a:rPr>
              <a:t>よう</a:t>
            </a:r>
            <a:r>
              <a:rPr b="1" u="sng" spc="-15" dirty="0">
                <a:uFill>
                  <a:solidFill>
                    <a:srgbClr val="000000"/>
                  </a:solidFill>
                </a:uFill>
                <a:latin typeface="メイリオ"/>
                <a:cs typeface="メイリオ"/>
              </a:rPr>
              <a:t>に</a:t>
            </a:r>
            <a:r>
              <a:rPr b="1" u="sng" spc="-5" dirty="0">
                <a:uFill>
                  <a:solidFill>
                    <a:srgbClr val="000000"/>
                  </a:solidFill>
                </a:uFill>
                <a:latin typeface="メイリオ"/>
                <a:cs typeface="メイリオ"/>
              </a:rPr>
              <a:t>IT</a:t>
            </a:r>
            <a:r>
              <a:rPr b="1" u="sng" dirty="0">
                <a:uFill>
                  <a:solidFill>
                    <a:srgbClr val="000000"/>
                  </a:solidFill>
                </a:uFill>
                <a:latin typeface="メイリオ"/>
                <a:cs typeface="メイリオ"/>
              </a:rPr>
              <a:t>導</a:t>
            </a:r>
            <a:r>
              <a:rPr b="1" u="sng" spc="-15" dirty="0">
                <a:uFill>
                  <a:solidFill>
                    <a:srgbClr val="000000"/>
                  </a:solidFill>
                </a:uFill>
                <a:latin typeface="メイリオ"/>
                <a:cs typeface="メイリオ"/>
              </a:rPr>
              <a:t>入</a:t>
            </a:r>
            <a:r>
              <a:rPr b="1" u="sng" dirty="0">
                <a:uFill>
                  <a:solidFill>
                    <a:srgbClr val="000000"/>
                  </a:solidFill>
                </a:uFill>
                <a:latin typeface="メイリオ"/>
                <a:cs typeface="メイリオ"/>
              </a:rPr>
              <a:t>を図</a:t>
            </a:r>
            <a:r>
              <a:rPr b="1" u="sng" spc="-15" dirty="0">
                <a:uFill>
                  <a:solidFill>
                    <a:srgbClr val="000000"/>
                  </a:solidFill>
                </a:uFill>
                <a:latin typeface="メイリオ"/>
                <a:cs typeface="メイリオ"/>
              </a:rPr>
              <a:t>っ</a:t>
            </a:r>
            <a:r>
              <a:rPr b="1" u="sng" dirty="0">
                <a:uFill>
                  <a:solidFill>
                    <a:srgbClr val="000000"/>
                  </a:solidFill>
                </a:uFill>
                <a:latin typeface="メイリオ"/>
                <a:cs typeface="メイリオ"/>
              </a:rPr>
              <a:t>てい</a:t>
            </a:r>
            <a:r>
              <a:rPr b="1" u="sng" spc="-15" dirty="0">
                <a:uFill>
                  <a:solidFill>
                    <a:srgbClr val="000000"/>
                  </a:solidFill>
                </a:uFill>
                <a:latin typeface="メイリオ"/>
                <a:cs typeface="メイリオ"/>
              </a:rPr>
              <a:t>く</a:t>
            </a:r>
            <a:r>
              <a:rPr b="1" u="sng" dirty="0">
                <a:uFill>
                  <a:solidFill>
                    <a:srgbClr val="000000"/>
                  </a:solidFill>
                </a:uFill>
                <a:latin typeface="メイリオ"/>
                <a:cs typeface="メイリオ"/>
              </a:rPr>
              <a:t>かが</a:t>
            </a:r>
            <a:r>
              <a:rPr b="1" u="sng" spc="-15" dirty="0">
                <a:uFill>
                  <a:solidFill>
                    <a:srgbClr val="000000"/>
                  </a:solidFill>
                </a:uFill>
                <a:latin typeface="メイリオ"/>
                <a:cs typeface="メイリオ"/>
              </a:rPr>
              <a:t>大</a:t>
            </a:r>
            <a:r>
              <a:rPr b="1" u="sng" dirty="0">
                <a:uFill>
                  <a:solidFill>
                    <a:srgbClr val="000000"/>
                  </a:solidFill>
                </a:uFill>
                <a:latin typeface="メイリオ"/>
                <a:cs typeface="メイリオ"/>
              </a:rPr>
              <a:t>きな</a:t>
            </a:r>
            <a:r>
              <a:rPr b="1" u="sng" spc="-15" dirty="0">
                <a:uFill>
                  <a:solidFill>
                    <a:srgbClr val="000000"/>
                  </a:solidFill>
                </a:uFill>
                <a:latin typeface="メイリオ"/>
                <a:cs typeface="メイリオ"/>
              </a:rPr>
              <a:t>課</a:t>
            </a:r>
            <a:r>
              <a:rPr b="1" u="sng" dirty="0">
                <a:uFill>
                  <a:solidFill>
                    <a:srgbClr val="000000"/>
                  </a:solidFill>
                </a:uFill>
                <a:latin typeface="メイリオ"/>
                <a:cs typeface="メイリオ"/>
              </a:rPr>
              <a:t>題。</a:t>
            </a:r>
            <a:endParaRPr dirty="0">
              <a:latin typeface="メイリオ"/>
              <a:cs typeface="メイリオ"/>
            </a:endParaRPr>
          </a:p>
        </p:txBody>
      </p:sp>
      <p:sp>
        <p:nvSpPr>
          <p:cNvPr id="5" name="object 5"/>
          <p:cNvSpPr/>
          <p:nvPr/>
        </p:nvSpPr>
        <p:spPr>
          <a:xfrm>
            <a:off x="3017520" y="3633215"/>
            <a:ext cx="0" cy="139065"/>
          </a:xfrm>
          <a:custGeom>
            <a:avLst/>
            <a:gdLst/>
            <a:ahLst/>
            <a:cxnLst/>
            <a:rect l="l" t="t" r="r" b="b"/>
            <a:pathLst>
              <a:path h="139064">
                <a:moveTo>
                  <a:pt x="0" y="0"/>
                </a:moveTo>
                <a:lnTo>
                  <a:pt x="0" y="138683"/>
                </a:lnTo>
              </a:path>
            </a:pathLst>
          </a:custGeom>
          <a:ln w="9144">
            <a:solidFill>
              <a:srgbClr val="878787"/>
            </a:solidFill>
          </a:ln>
        </p:spPr>
        <p:txBody>
          <a:bodyPr wrap="square" lIns="0" tIns="0" rIns="0" bIns="0" rtlCol="0"/>
          <a:lstStyle/>
          <a:p>
            <a:endParaRPr/>
          </a:p>
        </p:txBody>
      </p:sp>
      <p:sp>
        <p:nvSpPr>
          <p:cNvPr id="6" name="object 6"/>
          <p:cNvSpPr/>
          <p:nvPr/>
        </p:nvSpPr>
        <p:spPr>
          <a:xfrm>
            <a:off x="3017520" y="3957828"/>
            <a:ext cx="0" cy="277495"/>
          </a:xfrm>
          <a:custGeom>
            <a:avLst/>
            <a:gdLst/>
            <a:ahLst/>
            <a:cxnLst/>
            <a:rect l="l" t="t" r="r" b="b"/>
            <a:pathLst>
              <a:path h="277495">
                <a:moveTo>
                  <a:pt x="0" y="0"/>
                </a:moveTo>
                <a:lnTo>
                  <a:pt x="0" y="277368"/>
                </a:lnTo>
              </a:path>
            </a:pathLst>
          </a:custGeom>
          <a:ln w="9144">
            <a:solidFill>
              <a:srgbClr val="878787"/>
            </a:solidFill>
          </a:ln>
        </p:spPr>
        <p:txBody>
          <a:bodyPr wrap="square" lIns="0" tIns="0" rIns="0" bIns="0" rtlCol="0"/>
          <a:lstStyle/>
          <a:p>
            <a:endParaRPr/>
          </a:p>
        </p:txBody>
      </p:sp>
      <p:sp>
        <p:nvSpPr>
          <p:cNvPr id="7" name="object 7"/>
          <p:cNvSpPr/>
          <p:nvPr/>
        </p:nvSpPr>
        <p:spPr>
          <a:xfrm>
            <a:off x="3017520" y="4421123"/>
            <a:ext cx="0" cy="279400"/>
          </a:xfrm>
          <a:custGeom>
            <a:avLst/>
            <a:gdLst/>
            <a:ahLst/>
            <a:cxnLst/>
            <a:rect l="l" t="t" r="r" b="b"/>
            <a:pathLst>
              <a:path h="279400">
                <a:moveTo>
                  <a:pt x="0" y="0"/>
                </a:moveTo>
                <a:lnTo>
                  <a:pt x="0" y="278891"/>
                </a:lnTo>
              </a:path>
            </a:pathLst>
          </a:custGeom>
          <a:ln w="9144">
            <a:solidFill>
              <a:srgbClr val="878787"/>
            </a:solidFill>
          </a:ln>
        </p:spPr>
        <p:txBody>
          <a:bodyPr wrap="square" lIns="0" tIns="0" rIns="0" bIns="0" rtlCol="0"/>
          <a:lstStyle/>
          <a:p>
            <a:endParaRPr/>
          </a:p>
        </p:txBody>
      </p:sp>
      <p:sp>
        <p:nvSpPr>
          <p:cNvPr id="8" name="object 8"/>
          <p:cNvSpPr/>
          <p:nvPr/>
        </p:nvSpPr>
        <p:spPr>
          <a:xfrm>
            <a:off x="3017520" y="4884420"/>
            <a:ext cx="0" cy="279400"/>
          </a:xfrm>
          <a:custGeom>
            <a:avLst/>
            <a:gdLst/>
            <a:ahLst/>
            <a:cxnLst/>
            <a:rect l="l" t="t" r="r" b="b"/>
            <a:pathLst>
              <a:path h="279400">
                <a:moveTo>
                  <a:pt x="0" y="0"/>
                </a:moveTo>
                <a:lnTo>
                  <a:pt x="0" y="278891"/>
                </a:lnTo>
              </a:path>
            </a:pathLst>
          </a:custGeom>
          <a:ln w="9144">
            <a:solidFill>
              <a:srgbClr val="878787"/>
            </a:solidFill>
          </a:ln>
        </p:spPr>
        <p:txBody>
          <a:bodyPr wrap="square" lIns="0" tIns="0" rIns="0" bIns="0" rtlCol="0"/>
          <a:lstStyle/>
          <a:p>
            <a:endParaRPr/>
          </a:p>
        </p:txBody>
      </p:sp>
      <p:sp>
        <p:nvSpPr>
          <p:cNvPr id="9" name="object 9"/>
          <p:cNvSpPr/>
          <p:nvPr/>
        </p:nvSpPr>
        <p:spPr>
          <a:xfrm>
            <a:off x="3017520" y="5349240"/>
            <a:ext cx="0" cy="1065530"/>
          </a:xfrm>
          <a:custGeom>
            <a:avLst/>
            <a:gdLst/>
            <a:ahLst/>
            <a:cxnLst/>
            <a:rect l="l" t="t" r="r" b="b"/>
            <a:pathLst>
              <a:path h="1065529">
                <a:moveTo>
                  <a:pt x="0" y="0"/>
                </a:moveTo>
                <a:lnTo>
                  <a:pt x="0" y="1065276"/>
                </a:lnTo>
              </a:path>
            </a:pathLst>
          </a:custGeom>
          <a:ln w="9144">
            <a:solidFill>
              <a:srgbClr val="878787"/>
            </a:solidFill>
          </a:ln>
        </p:spPr>
        <p:txBody>
          <a:bodyPr wrap="square" lIns="0" tIns="0" rIns="0" bIns="0" rtlCol="0"/>
          <a:lstStyle/>
          <a:p>
            <a:endParaRPr/>
          </a:p>
        </p:txBody>
      </p:sp>
      <p:sp>
        <p:nvSpPr>
          <p:cNvPr id="10" name="object 10"/>
          <p:cNvSpPr/>
          <p:nvPr/>
        </p:nvSpPr>
        <p:spPr>
          <a:xfrm>
            <a:off x="3611879" y="3633215"/>
            <a:ext cx="0" cy="139065"/>
          </a:xfrm>
          <a:custGeom>
            <a:avLst/>
            <a:gdLst/>
            <a:ahLst/>
            <a:cxnLst/>
            <a:rect l="l" t="t" r="r" b="b"/>
            <a:pathLst>
              <a:path h="139064">
                <a:moveTo>
                  <a:pt x="0" y="0"/>
                </a:moveTo>
                <a:lnTo>
                  <a:pt x="0" y="138683"/>
                </a:lnTo>
              </a:path>
            </a:pathLst>
          </a:custGeom>
          <a:ln w="9144">
            <a:solidFill>
              <a:srgbClr val="878787"/>
            </a:solidFill>
          </a:ln>
        </p:spPr>
        <p:txBody>
          <a:bodyPr wrap="square" lIns="0" tIns="0" rIns="0" bIns="0" rtlCol="0"/>
          <a:lstStyle/>
          <a:p>
            <a:endParaRPr/>
          </a:p>
        </p:txBody>
      </p:sp>
      <p:sp>
        <p:nvSpPr>
          <p:cNvPr id="11" name="object 11"/>
          <p:cNvSpPr/>
          <p:nvPr/>
        </p:nvSpPr>
        <p:spPr>
          <a:xfrm>
            <a:off x="3611879" y="3957828"/>
            <a:ext cx="0" cy="277495"/>
          </a:xfrm>
          <a:custGeom>
            <a:avLst/>
            <a:gdLst/>
            <a:ahLst/>
            <a:cxnLst/>
            <a:rect l="l" t="t" r="r" b="b"/>
            <a:pathLst>
              <a:path h="277495">
                <a:moveTo>
                  <a:pt x="0" y="0"/>
                </a:moveTo>
                <a:lnTo>
                  <a:pt x="0" y="277368"/>
                </a:lnTo>
              </a:path>
            </a:pathLst>
          </a:custGeom>
          <a:ln w="9144">
            <a:solidFill>
              <a:srgbClr val="878787"/>
            </a:solidFill>
          </a:ln>
        </p:spPr>
        <p:txBody>
          <a:bodyPr wrap="square" lIns="0" tIns="0" rIns="0" bIns="0" rtlCol="0"/>
          <a:lstStyle/>
          <a:p>
            <a:endParaRPr/>
          </a:p>
        </p:txBody>
      </p:sp>
      <p:sp>
        <p:nvSpPr>
          <p:cNvPr id="12" name="object 12"/>
          <p:cNvSpPr/>
          <p:nvPr/>
        </p:nvSpPr>
        <p:spPr>
          <a:xfrm>
            <a:off x="3611879" y="4421123"/>
            <a:ext cx="0" cy="279400"/>
          </a:xfrm>
          <a:custGeom>
            <a:avLst/>
            <a:gdLst/>
            <a:ahLst/>
            <a:cxnLst/>
            <a:rect l="l" t="t" r="r" b="b"/>
            <a:pathLst>
              <a:path h="279400">
                <a:moveTo>
                  <a:pt x="0" y="0"/>
                </a:moveTo>
                <a:lnTo>
                  <a:pt x="0" y="278891"/>
                </a:lnTo>
              </a:path>
            </a:pathLst>
          </a:custGeom>
          <a:ln w="9144">
            <a:solidFill>
              <a:srgbClr val="878787"/>
            </a:solidFill>
          </a:ln>
        </p:spPr>
        <p:txBody>
          <a:bodyPr wrap="square" lIns="0" tIns="0" rIns="0" bIns="0" rtlCol="0"/>
          <a:lstStyle/>
          <a:p>
            <a:endParaRPr/>
          </a:p>
        </p:txBody>
      </p:sp>
      <p:sp>
        <p:nvSpPr>
          <p:cNvPr id="13" name="object 13"/>
          <p:cNvSpPr/>
          <p:nvPr/>
        </p:nvSpPr>
        <p:spPr>
          <a:xfrm>
            <a:off x="3611879" y="4884420"/>
            <a:ext cx="0" cy="1530350"/>
          </a:xfrm>
          <a:custGeom>
            <a:avLst/>
            <a:gdLst/>
            <a:ahLst/>
            <a:cxnLst/>
            <a:rect l="l" t="t" r="r" b="b"/>
            <a:pathLst>
              <a:path h="1530350">
                <a:moveTo>
                  <a:pt x="0" y="0"/>
                </a:moveTo>
                <a:lnTo>
                  <a:pt x="0" y="1530095"/>
                </a:lnTo>
              </a:path>
            </a:pathLst>
          </a:custGeom>
          <a:ln w="9144">
            <a:solidFill>
              <a:srgbClr val="878787"/>
            </a:solidFill>
          </a:ln>
        </p:spPr>
        <p:txBody>
          <a:bodyPr wrap="square" lIns="0" tIns="0" rIns="0" bIns="0" rtlCol="0"/>
          <a:lstStyle/>
          <a:p>
            <a:endParaRPr/>
          </a:p>
        </p:txBody>
      </p:sp>
      <p:sp>
        <p:nvSpPr>
          <p:cNvPr id="14" name="object 14"/>
          <p:cNvSpPr/>
          <p:nvPr/>
        </p:nvSpPr>
        <p:spPr>
          <a:xfrm>
            <a:off x="4204715" y="3633215"/>
            <a:ext cx="0" cy="2781300"/>
          </a:xfrm>
          <a:custGeom>
            <a:avLst/>
            <a:gdLst/>
            <a:ahLst/>
            <a:cxnLst/>
            <a:rect l="l" t="t" r="r" b="b"/>
            <a:pathLst>
              <a:path h="2781300">
                <a:moveTo>
                  <a:pt x="0" y="0"/>
                </a:moveTo>
                <a:lnTo>
                  <a:pt x="0" y="2781299"/>
                </a:lnTo>
              </a:path>
            </a:pathLst>
          </a:custGeom>
          <a:ln w="9144">
            <a:solidFill>
              <a:srgbClr val="878787"/>
            </a:solidFill>
          </a:ln>
        </p:spPr>
        <p:txBody>
          <a:bodyPr wrap="square" lIns="0" tIns="0" rIns="0" bIns="0" rtlCol="0"/>
          <a:lstStyle/>
          <a:p>
            <a:endParaRPr/>
          </a:p>
        </p:txBody>
      </p:sp>
      <p:sp>
        <p:nvSpPr>
          <p:cNvPr id="15" name="object 15"/>
          <p:cNvSpPr/>
          <p:nvPr/>
        </p:nvSpPr>
        <p:spPr>
          <a:xfrm>
            <a:off x="4799076" y="3633215"/>
            <a:ext cx="0" cy="2781300"/>
          </a:xfrm>
          <a:custGeom>
            <a:avLst/>
            <a:gdLst/>
            <a:ahLst/>
            <a:cxnLst/>
            <a:rect l="l" t="t" r="r" b="b"/>
            <a:pathLst>
              <a:path h="2781300">
                <a:moveTo>
                  <a:pt x="0" y="0"/>
                </a:moveTo>
                <a:lnTo>
                  <a:pt x="0" y="2781299"/>
                </a:lnTo>
              </a:path>
            </a:pathLst>
          </a:custGeom>
          <a:ln w="9144">
            <a:solidFill>
              <a:srgbClr val="878787"/>
            </a:solidFill>
          </a:ln>
        </p:spPr>
        <p:txBody>
          <a:bodyPr wrap="square" lIns="0" tIns="0" rIns="0" bIns="0" rtlCol="0"/>
          <a:lstStyle/>
          <a:p>
            <a:endParaRPr/>
          </a:p>
        </p:txBody>
      </p:sp>
      <p:sp>
        <p:nvSpPr>
          <p:cNvPr id="16" name="object 16"/>
          <p:cNvSpPr/>
          <p:nvPr/>
        </p:nvSpPr>
        <p:spPr>
          <a:xfrm>
            <a:off x="5393435" y="3633215"/>
            <a:ext cx="0" cy="2781300"/>
          </a:xfrm>
          <a:custGeom>
            <a:avLst/>
            <a:gdLst/>
            <a:ahLst/>
            <a:cxnLst/>
            <a:rect l="l" t="t" r="r" b="b"/>
            <a:pathLst>
              <a:path h="2781300">
                <a:moveTo>
                  <a:pt x="0" y="0"/>
                </a:moveTo>
                <a:lnTo>
                  <a:pt x="0" y="2781299"/>
                </a:lnTo>
              </a:path>
            </a:pathLst>
          </a:custGeom>
          <a:ln w="9144">
            <a:solidFill>
              <a:srgbClr val="878787"/>
            </a:solidFill>
          </a:ln>
        </p:spPr>
        <p:txBody>
          <a:bodyPr wrap="square" lIns="0" tIns="0" rIns="0" bIns="0" rtlCol="0"/>
          <a:lstStyle/>
          <a:p>
            <a:endParaRPr/>
          </a:p>
        </p:txBody>
      </p:sp>
      <p:sp>
        <p:nvSpPr>
          <p:cNvPr id="17" name="object 17"/>
          <p:cNvSpPr/>
          <p:nvPr/>
        </p:nvSpPr>
        <p:spPr>
          <a:xfrm>
            <a:off x="2423160" y="3633215"/>
            <a:ext cx="2970530" cy="2781300"/>
          </a:xfrm>
          <a:custGeom>
            <a:avLst/>
            <a:gdLst/>
            <a:ahLst/>
            <a:cxnLst/>
            <a:rect l="l" t="t" r="r" b="b"/>
            <a:pathLst>
              <a:path w="2970529" h="2781300">
                <a:moveTo>
                  <a:pt x="0" y="0"/>
                </a:moveTo>
                <a:lnTo>
                  <a:pt x="2970276" y="0"/>
                </a:lnTo>
                <a:lnTo>
                  <a:pt x="2970276" y="2781299"/>
                </a:lnTo>
                <a:lnTo>
                  <a:pt x="0" y="2781299"/>
                </a:lnTo>
                <a:lnTo>
                  <a:pt x="0" y="0"/>
                </a:lnTo>
                <a:close/>
              </a:path>
            </a:pathLst>
          </a:custGeom>
          <a:ln w="9144">
            <a:solidFill>
              <a:srgbClr val="808080"/>
            </a:solidFill>
          </a:ln>
        </p:spPr>
        <p:txBody>
          <a:bodyPr wrap="square" lIns="0" tIns="0" rIns="0" bIns="0" rtlCol="0"/>
          <a:lstStyle/>
          <a:p>
            <a:endParaRPr/>
          </a:p>
        </p:txBody>
      </p:sp>
      <p:sp>
        <p:nvSpPr>
          <p:cNvPr id="18" name="object 18"/>
          <p:cNvSpPr/>
          <p:nvPr/>
        </p:nvSpPr>
        <p:spPr>
          <a:xfrm>
            <a:off x="2423160" y="3771900"/>
            <a:ext cx="1659889" cy="186055"/>
          </a:xfrm>
          <a:custGeom>
            <a:avLst/>
            <a:gdLst/>
            <a:ahLst/>
            <a:cxnLst/>
            <a:rect l="l" t="t" r="r" b="b"/>
            <a:pathLst>
              <a:path w="1659889" h="186054">
                <a:moveTo>
                  <a:pt x="1659636" y="0"/>
                </a:moveTo>
                <a:lnTo>
                  <a:pt x="0" y="0"/>
                </a:lnTo>
                <a:lnTo>
                  <a:pt x="0" y="185927"/>
                </a:lnTo>
                <a:lnTo>
                  <a:pt x="1659636" y="185927"/>
                </a:lnTo>
                <a:lnTo>
                  <a:pt x="1659636" y="0"/>
                </a:lnTo>
                <a:close/>
              </a:path>
            </a:pathLst>
          </a:custGeom>
          <a:solidFill>
            <a:srgbClr val="4F81BD"/>
          </a:solidFill>
        </p:spPr>
        <p:txBody>
          <a:bodyPr wrap="square" lIns="0" tIns="0" rIns="0" bIns="0" rtlCol="0"/>
          <a:lstStyle/>
          <a:p>
            <a:endParaRPr/>
          </a:p>
        </p:txBody>
      </p:sp>
      <p:sp>
        <p:nvSpPr>
          <p:cNvPr id="19" name="object 19"/>
          <p:cNvSpPr/>
          <p:nvPr/>
        </p:nvSpPr>
        <p:spPr>
          <a:xfrm>
            <a:off x="2423160" y="4235196"/>
            <a:ext cx="1606550" cy="186055"/>
          </a:xfrm>
          <a:custGeom>
            <a:avLst/>
            <a:gdLst/>
            <a:ahLst/>
            <a:cxnLst/>
            <a:rect l="l" t="t" r="r" b="b"/>
            <a:pathLst>
              <a:path w="1606550" h="186054">
                <a:moveTo>
                  <a:pt x="1606296" y="0"/>
                </a:moveTo>
                <a:lnTo>
                  <a:pt x="0" y="0"/>
                </a:lnTo>
                <a:lnTo>
                  <a:pt x="0" y="185927"/>
                </a:lnTo>
                <a:lnTo>
                  <a:pt x="1606296" y="185927"/>
                </a:lnTo>
                <a:lnTo>
                  <a:pt x="1606296" y="0"/>
                </a:lnTo>
                <a:close/>
              </a:path>
            </a:pathLst>
          </a:custGeom>
          <a:solidFill>
            <a:srgbClr val="4F81BD"/>
          </a:solidFill>
        </p:spPr>
        <p:txBody>
          <a:bodyPr wrap="square" lIns="0" tIns="0" rIns="0" bIns="0" rtlCol="0"/>
          <a:lstStyle/>
          <a:p>
            <a:endParaRPr/>
          </a:p>
        </p:txBody>
      </p:sp>
      <p:sp>
        <p:nvSpPr>
          <p:cNvPr id="20" name="object 20"/>
          <p:cNvSpPr/>
          <p:nvPr/>
        </p:nvSpPr>
        <p:spPr>
          <a:xfrm>
            <a:off x="2423160" y="4700015"/>
            <a:ext cx="1196340" cy="184785"/>
          </a:xfrm>
          <a:custGeom>
            <a:avLst/>
            <a:gdLst/>
            <a:ahLst/>
            <a:cxnLst/>
            <a:rect l="l" t="t" r="r" b="b"/>
            <a:pathLst>
              <a:path w="1196339" h="184785">
                <a:moveTo>
                  <a:pt x="1196339" y="0"/>
                </a:moveTo>
                <a:lnTo>
                  <a:pt x="0" y="0"/>
                </a:lnTo>
                <a:lnTo>
                  <a:pt x="0" y="184404"/>
                </a:lnTo>
                <a:lnTo>
                  <a:pt x="1196339" y="184404"/>
                </a:lnTo>
                <a:lnTo>
                  <a:pt x="1196339" y="0"/>
                </a:lnTo>
                <a:close/>
              </a:path>
            </a:pathLst>
          </a:custGeom>
          <a:solidFill>
            <a:srgbClr val="4F81BD"/>
          </a:solidFill>
        </p:spPr>
        <p:txBody>
          <a:bodyPr wrap="square" lIns="0" tIns="0" rIns="0" bIns="0" rtlCol="0"/>
          <a:lstStyle/>
          <a:p>
            <a:endParaRPr/>
          </a:p>
        </p:txBody>
      </p:sp>
      <p:sp>
        <p:nvSpPr>
          <p:cNvPr id="21" name="object 21"/>
          <p:cNvSpPr/>
          <p:nvPr/>
        </p:nvSpPr>
        <p:spPr>
          <a:xfrm>
            <a:off x="2423160" y="5163311"/>
            <a:ext cx="638810" cy="186055"/>
          </a:xfrm>
          <a:custGeom>
            <a:avLst/>
            <a:gdLst/>
            <a:ahLst/>
            <a:cxnLst/>
            <a:rect l="l" t="t" r="r" b="b"/>
            <a:pathLst>
              <a:path w="638810" h="186054">
                <a:moveTo>
                  <a:pt x="638556" y="0"/>
                </a:moveTo>
                <a:lnTo>
                  <a:pt x="0" y="0"/>
                </a:lnTo>
                <a:lnTo>
                  <a:pt x="0" y="185928"/>
                </a:lnTo>
                <a:lnTo>
                  <a:pt x="638556" y="185928"/>
                </a:lnTo>
                <a:lnTo>
                  <a:pt x="638556" y="0"/>
                </a:lnTo>
                <a:close/>
              </a:path>
            </a:pathLst>
          </a:custGeom>
          <a:solidFill>
            <a:srgbClr val="4F81BD"/>
          </a:solidFill>
        </p:spPr>
        <p:txBody>
          <a:bodyPr wrap="square" lIns="0" tIns="0" rIns="0" bIns="0" rtlCol="0"/>
          <a:lstStyle/>
          <a:p>
            <a:endParaRPr/>
          </a:p>
        </p:txBody>
      </p:sp>
      <p:sp>
        <p:nvSpPr>
          <p:cNvPr id="22" name="object 22"/>
          <p:cNvSpPr/>
          <p:nvPr/>
        </p:nvSpPr>
        <p:spPr>
          <a:xfrm>
            <a:off x="2423160" y="5626620"/>
            <a:ext cx="550545" cy="186055"/>
          </a:xfrm>
          <a:custGeom>
            <a:avLst/>
            <a:gdLst/>
            <a:ahLst/>
            <a:cxnLst/>
            <a:rect l="l" t="t" r="r" b="b"/>
            <a:pathLst>
              <a:path w="550544" h="186054">
                <a:moveTo>
                  <a:pt x="550163" y="0"/>
                </a:moveTo>
                <a:lnTo>
                  <a:pt x="0" y="0"/>
                </a:lnTo>
                <a:lnTo>
                  <a:pt x="0" y="185915"/>
                </a:lnTo>
                <a:lnTo>
                  <a:pt x="550163" y="185915"/>
                </a:lnTo>
                <a:lnTo>
                  <a:pt x="550163" y="0"/>
                </a:lnTo>
                <a:close/>
              </a:path>
            </a:pathLst>
          </a:custGeom>
          <a:solidFill>
            <a:srgbClr val="4F81BD"/>
          </a:solidFill>
        </p:spPr>
        <p:txBody>
          <a:bodyPr wrap="square" lIns="0" tIns="0" rIns="0" bIns="0" rtlCol="0"/>
          <a:lstStyle/>
          <a:p>
            <a:endParaRPr/>
          </a:p>
        </p:txBody>
      </p:sp>
      <p:sp>
        <p:nvSpPr>
          <p:cNvPr id="23" name="object 23"/>
          <p:cNvSpPr/>
          <p:nvPr/>
        </p:nvSpPr>
        <p:spPr>
          <a:xfrm>
            <a:off x="2423160" y="6089903"/>
            <a:ext cx="363220" cy="186055"/>
          </a:xfrm>
          <a:custGeom>
            <a:avLst/>
            <a:gdLst/>
            <a:ahLst/>
            <a:cxnLst/>
            <a:rect l="l" t="t" r="r" b="b"/>
            <a:pathLst>
              <a:path w="363219" h="186054">
                <a:moveTo>
                  <a:pt x="362712" y="0"/>
                </a:moveTo>
                <a:lnTo>
                  <a:pt x="0" y="0"/>
                </a:lnTo>
                <a:lnTo>
                  <a:pt x="0" y="185928"/>
                </a:lnTo>
                <a:lnTo>
                  <a:pt x="362712" y="185928"/>
                </a:lnTo>
                <a:lnTo>
                  <a:pt x="362712" y="0"/>
                </a:lnTo>
                <a:close/>
              </a:path>
            </a:pathLst>
          </a:custGeom>
          <a:solidFill>
            <a:srgbClr val="4F81BD"/>
          </a:solidFill>
        </p:spPr>
        <p:txBody>
          <a:bodyPr wrap="square" lIns="0" tIns="0" rIns="0" bIns="0" rtlCol="0"/>
          <a:lstStyle/>
          <a:p>
            <a:endParaRPr/>
          </a:p>
        </p:txBody>
      </p:sp>
      <p:sp>
        <p:nvSpPr>
          <p:cNvPr id="24" name="object 24"/>
          <p:cNvSpPr/>
          <p:nvPr/>
        </p:nvSpPr>
        <p:spPr>
          <a:xfrm>
            <a:off x="2423160" y="3633215"/>
            <a:ext cx="2970530" cy="0"/>
          </a:xfrm>
          <a:custGeom>
            <a:avLst/>
            <a:gdLst/>
            <a:ahLst/>
            <a:cxnLst/>
            <a:rect l="l" t="t" r="r" b="b"/>
            <a:pathLst>
              <a:path w="2970529">
                <a:moveTo>
                  <a:pt x="0" y="0"/>
                </a:moveTo>
                <a:lnTo>
                  <a:pt x="2970276" y="0"/>
                </a:lnTo>
              </a:path>
            </a:pathLst>
          </a:custGeom>
          <a:ln w="9144">
            <a:solidFill>
              <a:srgbClr val="878787"/>
            </a:solidFill>
          </a:ln>
        </p:spPr>
        <p:txBody>
          <a:bodyPr wrap="square" lIns="0" tIns="0" rIns="0" bIns="0" rtlCol="0"/>
          <a:lstStyle/>
          <a:p>
            <a:endParaRPr/>
          </a:p>
        </p:txBody>
      </p:sp>
      <p:sp>
        <p:nvSpPr>
          <p:cNvPr id="25" name="object 25"/>
          <p:cNvSpPr/>
          <p:nvPr/>
        </p:nvSpPr>
        <p:spPr>
          <a:xfrm>
            <a:off x="2423160"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26" name="object 26"/>
          <p:cNvSpPr/>
          <p:nvPr/>
        </p:nvSpPr>
        <p:spPr>
          <a:xfrm>
            <a:off x="3017520"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27" name="object 27"/>
          <p:cNvSpPr/>
          <p:nvPr/>
        </p:nvSpPr>
        <p:spPr>
          <a:xfrm>
            <a:off x="3611879"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28" name="object 28"/>
          <p:cNvSpPr/>
          <p:nvPr/>
        </p:nvSpPr>
        <p:spPr>
          <a:xfrm>
            <a:off x="4204715"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29" name="object 29"/>
          <p:cNvSpPr/>
          <p:nvPr/>
        </p:nvSpPr>
        <p:spPr>
          <a:xfrm>
            <a:off x="4799076"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30" name="object 30"/>
          <p:cNvSpPr/>
          <p:nvPr/>
        </p:nvSpPr>
        <p:spPr>
          <a:xfrm>
            <a:off x="5393435" y="3569208"/>
            <a:ext cx="0" cy="64135"/>
          </a:xfrm>
          <a:custGeom>
            <a:avLst/>
            <a:gdLst/>
            <a:ahLst/>
            <a:cxnLst/>
            <a:rect l="l" t="t" r="r" b="b"/>
            <a:pathLst>
              <a:path h="64135">
                <a:moveTo>
                  <a:pt x="0" y="0"/>
                </a:moveTo>
                <a:lnTo>
                  <a:pt x="0" y="64008"/>
                </a:lnTo>
              </a:path>
            </a:pathLst>
          </a:custGeom>
          <a:ln w="9144">
            <a:solidFill>
              <a:srgbClr val="878787"/>
            </a:solidFill>
          </a:ln>
        </p:spPr>
        <p:txBody>
          <a:bodyPr wrap="square" lIns="0" tIns="0" rIns="0" bIns="0" rtlCol="0"/>
          <a:lstStyle/>
          <a:p>
            <a:endParaRPr/>
          </a:p>
        </p:txBody>
      </p:sp>
      <p:sp>
        <p:nvSpPr>
          <p:cNvPr id="31" name="object 31"/>
          <p:cNvSpPr/>
          <p:nvPr/>
        </p:nvSpPr>
        <p:spPr>
          <a:xfrm>
            <a:off x="2423160" y="3633215"/>
            <a:ext cx="0" cy="2781300"/>
          </a:xfrm>
          <a:custGeom>
            <a:avLst/>
            <a:gdLst/>
            <a:ahLst/>
            <a:cxnLst/>
            <a:rect l="l" t="t" r="r" b="b"/>
            <a:pathLst>
              <a:path h="2781300">
                <a:moveTo>
                  <a:pt x="0" y="0"/>
                </a:moveTo>
                <a:lnTo>
                  <a:pt x="0" y="2781299"/>
                </a:lnTo>
              </a:path>
            </a:pathLst>
          </a:custGeom>
          <a:ln w="9144">
            <a:solidFill>
              <a:srgbClr val="878787"/>
            </a:solidFill>
          </a:ln>
        </p:spPr>
        <p:txBody>
          <a:bodyPr wrap="square" lIns="0" tIns="0" rIns="0" bIns="0" rtlCol="0"/>
          <a:lstStyle/>
          <a:p>
            <a:endParaRPr/>
          </a:p>
        </p:txBody>
      </p:sp>
      <p:sp>
        <p:nvSpPr>
          <p:cNvPr id="32" name="object 32"/>
          <p:cNvSpPr/>
          <p:nvPr/>
        </p:nvSpPr>
        <p:spPr>
          <a:xfrm>
            <a:off x="2375916" y="3633215"/>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3" name="object 33"/>
          <p:cNvSpPr/>
          <p:nvPr/>
        </p:nvSpPr>
        <p:spPr>
          <a:xfrm>
            <a:off x="2375916" y="4096511"/>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4" name="object 34"/>
          <p:cNvSpPr/>
          <p:nvPr/>
        </p:nvSpPr>
        <p:spPr>
          <a:xfrm>
            <a:off x="2375916" y="4559808"/>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5" name="object 35"/>
          <p:cNvSpPr/>
          <p:nvPr/>
        </p:nvSpPr>
        <p:spPr>
          <a:xfrm>
            <a:off x="2375916" y="5024628"/>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6" name="object 36"/>
          <p:cNvSpPr/>
          <p:nvPr/>
        </p:nvSpPr>
        <p:spPr>
          <a:xfrm>
            <a:off x="2375916" y="5487923"/>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7" name="object 37"/>
          <p:cNvSpPr/>
          <p:nvPr/>
        </p:nvSpPr>
        <p:spPr>
          <a:xfrm>
            <a:off x="2375916" y="5951220"/>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8" name="object 38"/>
          <p:cNvSpPr/>
          <p:nvPr/>
        </p:nvSpPr>
        <p:spPr>
          <a:xfrm>
            <a:off x="2375916" y="6414515"/>
            <a:ext cx="47625" cy="0"/>
          </a:xfrm>
          <a:custGeom>
            <a:avLst/>
            <a:gdLst/>
            <a:ahLst/>
            <a:cxnLst/>
            <a:rect l="l" t="t" r="r" b="b"/>
            <a:pathLst>
              <a:path w="47625">
                <a:moveTo>
                  <a:pt x="0" y="0"/>
                </a:moveTo>
                <a:lnTo>
                  <a:pt x="47244" y="0"/>
                </a:lnTo>
              </a:path>
            </a:pathLst>
          </a:custGeom>
          <a:ln w="9144">
            <a:solidFill>
              <a:srgbClr val="878787"/>
            </a:solidFill>
          </a:ln>
        </p:spPr>
        <p:txBody>
          <a:bodyPr wrap="square" lIns="0" tIns="0" rIns="0" bIns="0" rtlCol="0"/>
          <a:lstStyle/>
          <a:p>
            <a:endParaRPr/>
          </a:p>
        </p:txBody>
      </p:sp>
      <p:sp>
        <p:nvSpPr>
          <p:cNvPr id="39" name="object 39"/>
          <p:cNvSpPr txBox="1"/>
          <p:nvPr/>
        </p:nvSpPr>
        <p:spPr>
          <a:xfrm>
            <a:off x="4610704" y="3211866"/>
            <a:ext cx="1022985" cy="269240"/>
          </a:xfrm>
          <a:prstGeom prst="rect">
            <a:avLst/>
          </a:prstGeom>
        </p:spPr>
        <p:txBody>
          <a:bodyPr vert="horz" wrap="square" lIns="0" tIns="12065" rIns="0" bIns="0" rtlCol="0">
            <a:spAutoFit/>
          </a:bodyPr>
          <a:lstStyle/>
          <a:p>
            <a:pPr marL="12700">
              <a:lnSpc>
                <a:spcPct val="100000"/>
              </a:lnSpc>
              <a:spcBef>
                <a:spcPts val="95"/>
              </a:spcBef>
              <a:tabLst>
                <a:tab pos="554990" algn="l"/>
              </a:tabLst>
            </a:pPr>
            <a:r>
              <a:rPr sz="1600" dirty="0">
                <a:latin typeface="Calibri"/>
                <a:cs typeface="Calibri"/>
              </a:rPr>
              <a:t>8</a:t>
            </a:r>
            <a:r>
              <a:rPr sz="1600" spc="-10" dirty="0">
                <a:latin typeface="Calibri"/>
                <a:cs typeface="Calibri"/>
              </a:rPr>
              <a:t>0</a:t>
            </a:r>
            <a:r>
              <a:rPr sz="1600" spc="-5" dirty="0">
                <a:latin typeface="Calibri"/>
                <a:cs typeface="Calibri"/>
              </a:rPr>
              <a:t>%</a:t>
            </a:r>
            <a:r>
              <a:rPr sz="1600" dirty="0">
                <a:latin typeface="Calibri"/>
                <a:cs typeface="Calibri"/>
              </a:rPr>
              <a:t>	1</a:t>
            </a:r>
            <a:r>
              <a:rPr sz="1600" spc="-10" dirty="0">
                <a:latin typeface="Calibri"/>
                <a:cs typeface="Calibri"/>
              </a:rPr>
              <a:t>0</a:t>
            </a:r>
            <a:r>
              <a:rPr sz="1600" dirty="0">
                <a:latin typeface="Calibri"/>
                <a:cs typeface="Calibri"/>
              </a:rPr>
              <a:t>0%</a:t>
            </a:r>
            <a:endParaRPr sz="1600">
              <a:latin typeface="Calibri"/>
              <a:cs typeface="Calibri"/>
            </a:endParaRPr>
          </a:p>
        </p:txBody>
      </p:sp>
      <p:sp>
        <p:nvSpPr>
          <p:cNvPr id="40" name="object 40"/>
          <p:cNvSpPr txBox="1"/>
          <p:nvPr/>
        </p:nvSpPr>
        <p:spPr>
          <a:xfrm>
            <a:off x="904953" y="3631957"/>
            <a:ext cx="1389380" cy="421640"/>
          </a:xfrm>
          <a:prstGeom prst="rect">
            <a:avLst/>
          </a:prstGeom>
        </p:spPr>
        <p:txBody>
          <a:bodyPr vert="horz" wrap="square" lIns="0" tIns="27940" rIns="0" bIns="0" rtlCol="0">
            <a:spAutoFit/>
          </a:bodyPr>
          <a:lstStyle/>
          <a:p>
            <a:pPr marL="12700">
              <a:lnSpc>
                <a:spcPct val="100000"/>
              </a:lnSpc>
              <a:spcBef>
                <a:spcPts val="220"/>
              </a:spcBef>
            </a:pPr>
            <a:r>
              <a:rPr sz="1200" dirty="0">
                <a:latin typeface="ＭＳ Ｐゴシック"/>
                <a:cs typeface="ＭＳ Ｐゴシック"/>
              </a:rPr>
              <a:t>一般</a:t>
            </a:r>
            <a:r>
              <a:rPr sz="1200" spc="-5" dirty="0">
                <a:latin typeface="ＭＳ Ｐゴシック"/>
                <a:cs typeface="ＭＳ Ｐゴシック"/>
              </a:rPr>
              <a:t>オ</a:t>
            </a:r>
            <a:r>
              <a:rPr sz="1200" spc="-10" dirty="0">
                <a:latin typeface="ＭＳ Ｐゴシック"/>
                <a:cs typeface="ＭＳ Ｐゴシック"/>
              </a:rPr>
              <a:t>フ</a:t>
            </a:r>
            <a:r>
              <a:rPr sz="1200" spc="-5" dirty="0">
                <a:latin typeface="ＭＳ Ｐゴシック"/>
                <a:cs typeface="ＭＳ Ｐゴシック"/>
              </a:rPr>
              <a:t>ィス</a:t>
            </a:r>
            <a:r>
              <a:rPr sz="1200" dirty="0">
                <a:latin typeface="ＭＳ Ｐゴシック"/>
                <a:cs typeface="ＭＳ Ｐゴシック"/>
              </a:rPr>
              <a:t>シ</a:t>
            </a:r>
            <a:r>
              <a:rPr sz="1200" spc="-5" dirty="0">
                <a:latin typeface="ＭＳ Ｐゴシック"/>
                <a:cs typeface="ＭＳ Ｐゴシック"/>
              </a:rPr>
              <a:t>ス</a:t>
            </a:r>
            <a:r>
              <a:rPr sz="1200" dirty="0">
                <a:latin typeface="ＭＳ Ｐゴシック"/>
                <a:cs typeface="ＭＳ Ｐゴシック"/>
              </a:rPr>
              <a:t>テム</a:t>
            </a:r>
            <a:endParaRPr sz="1200">
              <a:latin typeface="ＭＳ Ｐゴシック"/>
              <a:cs typeface="ＭＳ Ｐゴシック"/>
            </a:endParaRPr>
          </a:p>
          <a:p>
            <a:pPr marL="18415">
              <a:lnSpc>
                <a:spcPct val="100000"/>
              </a:lnSpc>
              <a:spcBef>
                <a:spcPts val="120"/>
              </a:spcBef>
            </a:pPr>
            <a:r>
              <a:rPr sz="1200" dirty="0">
                <a:latin typeface="ＭＳ Ｐゴシック"/>
                <a:cs typeface="ＭＳ Ｐゴシック"/>
              </a:rPr>
              <a:t>（</a:t>
            </a:r>
            <a:r>
              <a:rPr sz="1200" spc="-5" dirty="0">
                <a:latin typeface="ＭＳ Ｐゴシック"/>
                <a:cs typeface="ＭＳ Ｐゴシック"/>
              </a:rPr>
              <a:t>ワー</a:t>
            </a:r>
            <a:r>
              <a:rPr sz="1200" dirty="0">
                <a:latin typeface="ＭＳ Ｐゴシック"/>
                <a:cs typeface="ＭＳ Ｐゴシック"/>
              </a:rPr>
              <a:t>ド</a:t>
            </a:r>
            <a:r>
              <a:rPr sz="1200" spc="-5" dirty="0">
                <a:latin typeface="ＭＳ Ｐゴシック"/>
                <a:cs typeface="ＭＳ Ｐゴシック"/>
              </a:rPr>
              <a:t>、</a:t>
            </a:r>
            <a:r>
              <a:rPr sz="1200" spc="-10" dirty="0">
                <a:latin typeface="ＭＳ Ｐゴシック"/>
                <a:cs typeface="ＭＳ Ｐゴシック"/>
              </a:rPr>
              <a:t>エク</a:t>
            </a:r>
            <a:r>
              <a:rPr sz="1200" spc="-5" dirty="0">
                <a:latin typeface="ＭＳ Ｐゴシック"/>
                <a:cs typeface="ＭＳ Ｐゴシック"/>
              </a:rPr>
              <a:t>セル</a:t>
            </a:r>
            <a:r>
              <a:rPr sz="1200" dirty="0">
                <a:latin typeface="ＭＳ Ｐゴシック"/>
                <a:cs typeface="ＭＳ Ｐゴシック"/>
              </a:rPr>
              <a:t>等）</a:t>
            </a:r>
            <a:endParaRPr sz="1200">
              <a:latin typeface="ＭＳ Ｐゴシック"/>
              <a:cs typeface="ＭＳ Ｐゴシック"/>
            </a:endParaRPr>
          </a:p>
        </p:txBody>
      </p:sp>
      <p:sp>
        <p:nvSpPr>
          <p:cNvPr id="41" name="object 41"/>
          <p:cNvSpPr txBox="1"/>
          <p:nvPr/>
        </p:nvSpPr>
        <p:spPr>
          <a:xfrm>
            <a:off x="1555549" y="4210010"/>
            <a:ext cx="7391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ＭＳ Ｐゴシック"/>
                <a:cs typeface="ＭＳ Ｐゴシック"/>
              </a:rPr>
              <a:t>電子メ</a:t>
            </a:r>
            <a:r>
              <a:rPr sz="1200" spc="-5" dirty="0">
                <a:latin typeface="ＭＳ Ｐゴシック"/>
                <a:cs typeface="ＭＳ Ｐゴシック"/>
              </a:rPr>
              <a:t>ー</a:t>
            </a:r>
            <a:r>
              <a:rPr sz="1200" dirty="0">
                <a:latin typeface="ＭＳ Ｐゴシック"/>
                <a:cs typeface="ＭＳ Ｐゴシック"/>
              </a:rPr>
              <a:t>ル</a:t>
            </a:r>
            <a:endParaRPr sz="1200">
              <a:latin typeface="ＭＳ Ｐゴシック"/>
              <a:cs typeface="ＭＳ Ｐゴシック"/>
            </a:endParaRPr>
          </a:p>
        </p:txBody>
      </p:sp>
      <p:sp>
        <p:nvSpPr>
          <p:cNvPr id="42" name="object 42"/>
          <p:cNvSpPr txBox="1"/>
          <p:nvPr/>
        </p:nvSpPr>
        <p:spPr>
          <a:xfrm>
            <a:off x="233174" y="4559311"/>
            <a:ext cx="2062480" cy="1812925"/>
          </a:xfrm>
          <a:prstGeom prst="rect">
            <a:avLst/>
          </a:prstGeom>
        </p:spPr>
        <p:txBody>
          <a:bodyPr vert="horz" wrap="square" lIns="0" tIns="12700" rIns="0" bIns="0" rtlCol="0">
            <a:spAutoFit/>
          </a:bodyPr>
          <a:lstStyle/>
          <a:p>
            <a:pPr marL="948690" marR="5715" indent="-68580">
              <a:lnSpc>
                <a:spcPct val="108300"/>
              </a:lnSpc>
              <a:spcBef>
                <a:spcPts val="100"/>
              </a:spcBef>
            </a:pPr>
            <a:r>
              <a:rPr sz="1200" dirty="0">
                <a:latin typeface="ＭＳ Ｐゴシック"/>
                <a:cs typeface="ＭＳ Ｐゴシック"/>
              </a:rPr>
              <a:t>給与</a:t>
            </a:r>
            <a:r>
              <a:rPr sz="1200" spc="-5" dirty="0">
                <a:latin typeface="ＭＳ Ｐゴシック"/>
                <a:cs typeface="ＭＳ Ｐゴシック"/>
              </a:rPr>
              <a:t>、</a:t>
            </a:r>
            <a:r>
              <a:rPr sz="1200" dirty="0">
                <a:latin typeface="ＭＳ Ｐゴシック"/>
                <a:cs typeface="ＭＳ Ｐゴシック"/>
              </a:rPr>
              <a:t>経理業務の パ</a:t>
            </a:r>
            <a:r>
              <a:rPr sz="1200" spc="-10" dirty="0">
                <a:latin typeface="ＭＳ Ｐゴシック"/>
                <a:cs typeface="ＭＳ Ｐゴシック"/>
              </a:rPr>
              <a:t>ッ</a:t>
            </a:r>
            <a:r>
              <a:rPr sz="1200" dirty="0">
                <a:latin typeface="ＭＳ Ｐゴシック"/>
                <a:cs typeface="ＭＳ Ｐゴシック"/>
              </a:rPr>
              <a:t>ケ</a:t>
            </a:r>
            <a:r>
              <a:rPr sz="1200" spc="-5" dirty="0">
                <a:latin typeface="ＭＳ Ｐゴシック"/>
                <a:cs typeface="ＭＳ Ｐゴシック"/>
              </a:rPr>
              <a:t>ー</a:t>
            </a:r>
            <a:r>
              <a:rPr sz="1200" dirty="0">
                <a:latin typeface="ＭＳ Ｐゴシック"/>
                <a:cs typeface="ＭＳ Ｐゴシック"/>
              </a:rPr>
              <a:t>ジ</a:t>
            </a:r>
            <a:r>
              <a:rPr sz="1200" spc="-10" dirty="0">
                <a:latin typeface="ＭＳ Ｐゴシック"/>
                <a:cs typeface="ＭＳ Ｐゴシック"/>
              </a:rPr>
              <a:t>ソフト</a:t>
            </a:r>
            <a:endParaRPr sz="1200">
              <a:latin typeface="ＭＳ Ｐゴシック"/>
              <a:cs typeface="ＭＳ Ｐゴシック"/>
            </a:endParaRPr>
          </a:p>
          <a:p>
            <a:pPr marL="249554" marR="5715" indent="2540">
              <a:lnSpc>
                <a:spcPct val="108300"/>
              </a:lnSpc>
              <a:spcBef>
                <a:spcPts val="530"/>
              </a:spcBef>
            </a:pPr>
            <a:r>
              <a:rPr sz="1200" dirty="0">
                <a:latin typeface="ＭＳ Ｐゴシック"/>
                <a:cs typeface="ＭＳ Ｐゴシック"/>
              </a:rPr>
              <a:t>調達</a:t>
            </a:r>
            <a:r>
              <a:rPr sz="1200" spc="-5" dirty="0">
                <a:latin typeface="ＭＳ Ｐゴシック"/>
                <a:cs typeface="ＭＳ Ｐゴシック"/>
              </a:rPr>
              <a:t>、</a:t>
            </a:r>
            <a:r>
              <a:rPr sz="1200" dirty="0">
                <a:latin typeface="ＭＳ Ｐゴシック"/>
                <a:cs typeface="ＭＳ Ｐゴシック"/>
              </a:rPr>
              <a:t>生産</a:t>
            </a:r>
            <a:r>
              <a:rPr sz="1200" spc="-5" dirty="0">
                <a:latin typeface="ＭＳ Ｐゴシック"/>
                <a:cs typeface="ＭＳ Ｐゴシック"/>
              </a:rPr>
              <a:t>、</a:t>
            </a:r>
            <a:r>
              <a:rPr sz="1200" dirty="0">
                <a:latin typeface="ＭＳ Ｐゴシック"/>
                <a:cs typeface="ＭＳ Ｐゴシック"/>
              </a:rPr>
              <a:t>販売</a:t>
            </a:r>
            <a:r>
              <a:rPr sz="1200" spc="-5" dirty="0">
                <a:latin typeface="ＭＳ Ｐゴシック"/>
                <a:cs typeface="ＭＳ Ｐゴシック"/>
              </a:rPr>
              <a:t>、</a:t>
            </a:r>
            <a:r>
              <a:rPr sz="1200" dirty="0">
                <a:latin typeface="ＭＳ Ｐゴシック"/>
                <a:cs typeface="ＭＳ Ｐゴシック"/>
              </a:rPr>
              <a:t>会計</a:t>
            </a:r>
            <a:r>
              <a:rPr sz="1200" spc="-5" dirty="0">
                <a:latin typeface="ＭＳ Ｐゴシック"/>
                <a:cs typeface="ＭＳ Ｐゴシック"/>
              </a:rPr>
              <a:t>な</a:t>
            </a:r>
            <a:r>
              <a:rPr sz="1200" dirty="0">
                <a:latin typeface="ＭＳ Ｐゴシック"/>
                <a:cs typeface="ＭＳ Ｐゴシック"/>
              </a:rPr>
              <a:t>ど 基幹業務統合</a:t>
            </a:r>
            <a:r>
              <a:rPr sz="1200" spc="-10" dirty="0">
                <a:latin typeface="ＭＳ Ｐゴシック"/>
                <a:cs typeface="ＭＳ Ｐゴシック"/>
              </a:rPr>
              <a:t>ソフ</a:t>
            </a:r>
            <a:r>
              <a:rPr sz="1200" dirty="0">
                <a:latin typeface="ＭＳ Ｐゴシック"/>
                <a:cs typeface="ＭＳ Ｐゴシック"/>
              </a:rPr>
              <a:t>ト（</a:t>
            </a:r>
            <a:r>
              <a:rPr sz="1200" dirty="0">
                <a:latin typeface="Calibri"/>
                <a:cs typeface="Calibri"/>
              </a:rPr>
              <a:t>E</a:t>
            </a:r>
            <a:r>
              <a:rPr sz="1200" spc="-5" dirty="0">
                <a:latin typeface="Calibri"/>
                <a:cs typeface="Calibri"/>
              </a:rPr>
              <a:t>R</a:t>
            </a:r>
            <a:r>
              <a:rPr sz="1200" dirty="0">
                <a:latin typeface="Calibri"/>
                <a:cs typeface="Calibri"/>
              </a:rPr>
              <a:t>P</a:t>
            </a:r>
            <a:r>
              <a:rPr sz="1200" dirty="0">
                <a:latin typeface="ＭＳ Ｐゴシック"/>
                <a:cs typeface="ＭＳ Ｐゴシック"/>
              </a:rPr>
              <a:t>等）</a:t>
            </a:r>
            <a:endParaRPr sz="1200">
              <a:latin typeface="ＭＳ Ｐゴシック"/>
              <a:cs typeface="ＭＳ Ｐゴシック"/>
            </a:endParaRPr>
          </a:p>
          <a:p>
            <a:pPr marL="12700" marR="5080" indent="73025">
              <a:lnSpc>
                <a:spcPct val="108300"/>
              </a:lnSpc>
              <a:spcBef>
                <a:spcPts val="530"/>
              </a:spcBef>
            </a:pPr>
            <a:r>
              <a:rPr sz="1200" dirty="0">
                <a:latin typeface="ＭＳ Ｐゴシック"/>
                <a:cs typeface="ＭＳ Ｐゴシック"/>
              </a:rPr>
              <a:t>電子文書（注文・請求書）</a:t>
            </a:r>
            <a:r>
              <a:rPr sz="1200" spc="-5" dirty="0">
                <a:latin typeface="ＭＳ Ｐゴシック"/>
                <a:cs typeface="ＭＳ Ｐゴシック"/>
              </a:rPr>
              <a:t>で</a:t>
            </a:r>
            <a:r>
              <a:rPr sz="1200" dirty="0">
                <a:latin typeface="ＭＳ Ｐゴシック"/>
                <a:cs typeface="ＭＳ Ｐゴシック"/>
              </a:rPr>
              <a:t>の 商取引や受発注情報管理（</a:t>
            </a:r>
            <a:r>
              <a:rPr sz="1200" dirty="0">
                <a:latin typeface="Calibri"/>
                <a:cs typeface="Calibri"/>
              </a:rPr>
              <a:t>E</a:t>
            </a:r>
            <a:r>
              <a:rPr sz="1200" spc="0" dirty="0">
                <a:latin typeface="Calibri"/>
                <a:cs typeface="Calibri"/>
              </a:rPr>
              <a:t>D</a:t>
            </a:r>
            <a:r>
              <a:rPr sz="1200" spc="-5" dirty="0">
                <a:latin typeface="Calibri"/>
                <a:cs typeface="Calibri"/>
              </a:rPr>
              <a:t>I</a:t>
            </a:r>
            <a:r>
              <a:rPr sz="1200" dirty="0">
                <a:latin typeface="ＭＳ Ｐゴシック"/>
                <a:cs typeface="ＭＳ Ｐゴシック"/>
              </a:rPr>
              <a:t>）</a:t>
            </a:r>
            <a:endParaRPr sz="1200">
              <a:latin typeface="ＭＳ Ｐゴシック"/>
              <a:cs typeface="ＭＳ Ｐゴシック"/>
            </a:endParaRPr>
          </a:p>
          <a:p>
            <a:pPr marL="72390" marR="5080" indent="7620">
              <a:lnSpc>
                <a:spcPct val="108300"/>
              </a:lnSpc>
              <a:spcBef>
                <a:spcPts val="530"/>
              </a:spcBef>
            </a:pPr>
            <a:r>
              <a:rPr sz="1200" spc="-5" dirty="0">
                <a:latin typeface="ＭＳ Ｐゴシック"/>
                <a:cs typeface="ＭＳ Ｐゴシック"/>
              </a:rPr>
              <a:t>グループウェ</a:t>
            </a:r>
            <a:r>
              <a:rPr sz="1200" dirty="0">
                <a:latin typeface="ＭＳ Ｐゴシック"/>
                <a:cs typeface="ＭＳ Ｐゴシック"/>
              </a:rPr>
              <a:t>ア（</a:t>
            </a:r>
            <a:r>
              <a:rPr sz="1200" spc="-5" dirty="0">
                <a:latin typeface="ＭＳ Ｐゴシック"/>
                <a:cs typeface="ＭＳ Ｐゴシック"/>
              </a:rPr>
              <a:t>ス</a:t>
            </a:r>
            <a:r>
              <a:rPr sz="1200" dirty="0">
                <a:latin typeface="ＭＳ Ｐゴシック"/>
                <a:cs typeface="ＭＳ Ｐゴシック"/>
              </a:rPr>
              <a:t>ケジ</a:t>
            </a:r>
            <a:r>
              <a:rPr sz="1200" spc="-5" dirty="0">
                <a:latin typeface="ＭＳ Ｐゴシック"/>
                <a:cs typeface="ＭＳ Ｐゴシック"/>
              </a:rPr>
              <a:t>ュー</a:t>
            </a:r>
            <a:r>
              <a:rPr sz="1200" dirty="0">
                <a:latin typeface="ＭＳ Ｐゴシック"/>
                <a:cs typeface="ＭＳ Ｐゴシック"/>
              </a:rPr>
              <a:t>ル・ 業務情報やコミ</a:t>
            </a:r>
            <a:r>
              <a:rPr sz="1200" spc="-5" dirty="0">
                <a:latin typeface="ＭＳ Ｐゴシック"/>
                <a:cs typeface="ＭＳ Ｐゴシック"/>
              </a:rPr>
              <a:t>ュニケー</a:t>
            </a:r>
            <a:r>
              <a:rPr sz="1200" dirty="0">
                <a:latin typeface="ＭＳ Ｐゴシック"/>
                <a:cs typeface="ＭＳ Ｐゴシック"/>
              </a:rPr>
              <a:t>ショ</a:t>
            </a:r>
            <a:r>
              <a:rPr sz="1200" spc="-5" dirty="0">
                <a:latin typeface="ＭＳ Ｐゴシック"/>
                <a:cs typeface="ＭＳ Ｐゴシック"/>
              </a:rPr>
              <a:t>ン</a:t>
            </a:r>
            <a:r>
              <a:rPr sz="1200" dirty="0">
                <a:latin typeface="ＭＳ Ｐゴシック"/>
                <a:cs typeface="ＭＳ Ｐゴシック"/>
              </a:rPr>
              <a:t>）</a:t>
            </a:r>
            <a:endParaRPr sz="1200">
              <a:latin typeface="ＭＳ Ｐゴシック"/>
              <a:cs typeface="ＭＳ Ｐゴシック"/>
            </a:endParaRPr>
          </a:p>
        </p:txBody>
      </p:sp>
      <p:sp>
        <p:nvSpPr>
          <p:cNvPr id="43" name="object 43"/>
          <p:cNvSpPr txBox="1"/>
          <p:nvPr/>
        </p:nvSpPr>
        <p:spPr>
          <a:xfrm>
            <a:off x="207204" y="6448647"/>
            <a:ext cx="4361180" cy="361950"/>
          </a:xfrm>
          <a:prstGeom prst="rect">
            <a:avLst/>
          </a:prstGeom>
        </p:spPr>
        <p:txBody>
          <a:bodyPr vert="horz" wrap="square" lIns="0" tIns="12700" rIns="0" bIns="0" rtlCol="0">
            <a:spAutoFit/>
          </a:bodyPr>
          <a:lstStyle/>
          <a:p>
            <a:pPr marL="12700">
              <a:lnSpc>
                <a:spcPct val="100000"/>
              </a:lnSpc>
              <a:spcBef>
                <a:spcPts val="100"/>
              </a:spcBef>
            </a:pPr>
            <a:r>
              <a:rPr sz="1100" dirty="0">
                <a:latin typeface="メイリオ"/>
                <a:cs typeface="メイリオ"/>
              </a:rPr>
              <a:t>（出典）中小企業・小</a:t>
            </a:r>
            <a:r>
              <a:rPr sz="1100" spc="-15" dirty="0">
                <a:latin typeface="メイリオ"/>
                <a:cs typeface="メイリオ"/>
              </a:rPr>
              <a:t>規</a:t>
            </a:r>
            <a:r>
              <a:rPr sz="1100" dirty="0">
                <a:latin typeface="メイリオ"/>
                <a:cs typeface="メイリオ"/>
              </a:rPr>
              <a:t>模事</a:t>
            </a:r>
            <a:r>
              <a:rPr sz="1100" spc="-15" dirty="0">
                <a:latin typeface="メイリオ"/>
                <a:cs typeface="メイリオ"/>
              </a:rPr>
              <a:t>業</a:t>
            </a:r>
            <a:r>
              <a:rPr sz="1100" dirty="0">
                <a:latin typeface="メイリオ"/>
                <a:cs typeface="メイリオ"/>
              </a:rPr>
              <a:t>者の</a:t>
            </a:r>
            <a:r>
              <a:rPr sz="1100" spc="-15" dirty="0">
                <a:latin typeface="メイリオ"/>
                <a:cs typeface="メイリオ"/>
              </a:rPr>
              <a:t>経</a:t>
            </a:r>
            <a:r>
              <a:rPr sz="1100" dirty="0">
                <a:latin typeface="メイリオ"/>
                <a:cs typeface="メイリオ"/>
              </a:rPr>
              <a:t>営課</a:t>
            </a:r>
            <a:r>
              <a:rPr sz="1100" spc="-15" dirty="0">
                <a:latin typeface="メイリオ"/>
                <a:cs typeface="メイリオ"/>
              </a:rPr>
              <a:t>題</a:t>
            </a:r>
            <a:r>
              <a:rPr sz="1100" dirty="0">
                <a:latin typeface="メイリオ"/>
                <a:cs typeface="メイリオ"/>
              </a:rPr>
              <a:t>に関</a:t>
            </a:r>
            <a:r>
              <a:rPr sz="1100" spc="-15" dirty="0">
                <a:latin typeface="メイリオ"/>
                <a:cs typeface="メイリオ"/>
              </a:rPr>
              <a:t>す</a:t>
            </a:r>
            <a:r>
              <a:rPr sz="1100" dirty="0">
                <a:latin typeface="メイリオ"/>
                <a:cs typeface="メイリオ"/>
              </a:rPr>
              <a:t>るア</a:t>
            </a:r>
            <a:r>
              <a:rPr sz="1100" spc="-15" dirty="0">
                <a:latin typeface="メイリオ"/>
                <a:cs typeface="メイリオ"/>
              </a:rPr>
              <a:t>ン</a:t>
            </a:r>
            <a:r>
              <a:rPr sz="1100" dirty="0">
                <a:latin typeface="メイリオ"/>
                <a:cs typeface="メイリオ"/>
              </a:rPr>
              <a:t>ケー</a:t>
            </a:r>
            <a:r>
              <a:rPr sz="1100" spc="-15" dirty="0">
                <a:latin typeface="メイリオ"/>
                <a:cs typeface="メイリオ"/>
              </a:rPr>
              <a:t>ト</a:t>
            </a:r>
            <a:r>
              <a:rPr sz="1100" dirty="0">
                <a:latin typeface="メイリオ"/>
                <a:cs typeface="メイリオ"/>
              </a:rPr>
              <a:t>調査</a:t>
            </a:r>
            <a:endParaRPr sz="1100">
              <a:latin typeface="メイリオ"/>
              <a:cs typeface="メイリオ"/>
            </a:endParaRPr>
          </a:p>
          <a:p>
            <a:pPr marL="710565">
              <a:lnSpc>
                <a:spcPct val="100000"/>
              </a:lnSpc>
              <a:spcBef>
                <a:spcPts val="5"/>
              </a:spcBef>
            </a:pPr>
            <a:r>
              <a:rPr sz="1100" dirty="0">
                <a:latin typeface="メイリオ"/>
                <a:cs typeface="メイリオ"/>
              </a:rPr>
              <a:t>（全国中小企業取引振興</a:t>
            </a:r>
            <a:r>
              <a:rPr sz="1100" spc="-15" dirty="0">
                <a:latin typeface="メイリオ"/>
                <a:cs typeface="メイリオ"/>
              </a:rPr>
              <a:t>協</a:t>
            </a:r>
            <a:r>
              <a:rPr sz="1100" dirty="0">
                <a:latin typeface="メイリオ"/>
                <a:cs typeface="メイリオ"/>
              </a:rPr>
              <a:t>会（2016））</a:t>
            </a:r>
            <a:endParaRPr sz="1100">
              <a:latin typeface="メイリオ"/>
              <a:cs typeface="メイリオ"/>
            </a:endParaRPr>
          </a:p>
        </p:txBody>
      </p:sp>
      <p:sp>
        <p:nvSpPr>
          <p:cNvPr id="44" name="object 44"/>
          <p:cNvSpPr txBox="1"/>
          <p:nvPr/>
        </p:nvSpPr>
        <p:spPr>
          <a:xfrm>
            <a:off x="1435127" y="2931313"/>
            <a:ext cx="3101340" cy="549275"/>
          </a:xfrm>
          <a:prstGeom prst="rect">
            <a:avLst/>
          </a:prstGeom>
        </p:spPr>
        <p:txBody>
          <a:bodyPr vert="horz" wrap="square" lIns="0" tIns="30480" rIns="0" bIns="0" rtlCol="0">
            <a:spAutoFit/>
          </a:bodyPr>
          <a:lstStyle/>
          <a:p>
            <a:pPr marL="12700">
              <a:lnSpc>
                <a:spcPct val="100000"/>
              </a:lnSpc>
              <a:spcBef>
                <a:spcPts val="240"/>
              </a:spcBef>
            </a:pPr>
            <a:r>
              <a:rPr sz="1600" b="1" spc="-5" dirty="0">
                <a:latin typeface="メイリオ"/>
                <a:cs typeface="メイリオ"/>
              </a:rPr>
              <a:t>中小企業におけるIT利活用の実態</a:t>
            </a:r>
            <a:endParaRPr sz="1600" dirty="0">
              <a:latin typeface="メイリオ"/>
              <a:cs typeface="メイリオ"/>
            </a:endParaRPr>
          </a:p>
          <a:p>
            <a:pPr marL="864235">
              <a:lnSpc>
                <a:spcPct val="100000"/>
              </a:lnSpc>
              <a:spcBef>
                <a:spcPts val="145"/>
              </a:spcBef>
              <a:tabLst>
                <a:tab pos="1406525" algn="l"/>
                <a:tab pos="2000250" algn="l"/>
                <a:tab pos="2593975" algn="l"/>
              </a:tabLst>
            </a:pPr>
            <a:r>
              <a:rPr sz="1600" spc="-5" dirty="0">
                <a:latin typeface="Calibri"/>
                <a:cs typeface="Calibri"/>
              </a:rPr>
              <a:t>0%	20%	40%	</a:t>
            </a:r>
            <a:r>
              <a:rPr sz="1600" spc="-10" dirty="0">
                <a:latin typeface="Calibri"/>
                <a:cs typeface="Calibri"/>
              </a:rPr>
              <a:t>60%</a:t>
            </a:r>
            <a:endParaRPr sz="1600" dirty="0">
              <a:latin typeface="Calibri"/>
              <a:cs typeface="Calibri"/>
            </a:endParaRPr>
          </a:p>
        </p:txBody>
      </p:sp>
      <p:sp>
        <p:nvSpPr>
          <p:cNvPr id="45" name="object 45"/>
          <p:cNvSpPr txBox="1"/>
          <p:nvPr/>
        </p:nvSpPr>
        <p:spPr>
          <a:xfrm>
            <a:off x="4912290" y="4622685"/>
            <a:ext cx="417195" cy="1630680"/>
          </a:xfrm>
          <a:prstGeom prst="rect">
            <a:avLst/>
          </a:prstGeom>
        </p:spPr>
        <p:txBody>
          <a:bodyPr vert="eaVert" wrap="square" lIns="0" tIns="0" rIns="0" bIns="0" rtlCol="0">
            <a:spAutoFit/>
          </a:bodyPr>
          <a:lstStyle/>
          <a:p>
            <a:pPr marL="12700">
              <a:lnSpc>
                <a:spcPct val="65000"/>
              </a:lnSpc>
            </a:pPr>
            <a:r>
              <a:rPr sz="1400" b="1" dirty="0">
                <a:latin typeface="メイリオ"/>
                <a:cs typeface="メイリオ"/>
              </a:rPr>
              <a:t>生産性向上に資する</a:t>
            </a:r>
            <a:endParaRPr sz="1400">
              <a:latin typeface="メイリオ"/>
              <a:cs typeface="メイリオ"/>
            </a:endParaRPr>
          </a:p>
          <a:p>
            <a:pPr marL="12700">
              <a:lnSpc>
                <a:spcPct val="100000"/>
              </a:lnSpc>
            </a:pPr>
            <a:r>
              <a:rPr sz="1400" b="1" dirty="0">
                <a:latin typeface="メイリオ"/>
                <a:cs typeface="メイリオ"/>
              </a:rPr>
              <a:t>ツール導入が重要</a:t>
            </a:r>
            <a:endParaRPr sz="1400">
              <a:latin typeface="メイリオ"/>
              <a:cs typeface="メイリオ"/>
            </a:endParaRPr>
          </a:p>
        </p:txBody>
      </p:sp>
      <p:sp>
        <p:nvSpPr>
          <p:cNvPr id="46" name="object 46"/>
          <p:cNvSpPr txBox="1"/>
          <p:nvPr/>
        </p:nvSpPr>
        <p:spPr>
          <a:xfrm>
            <a:off x="9542710" y="3526423"/>
            <a:ext cx="20383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メイリオ"/>
                <a:cs typeface="メイリオ"/>
              </a:rPr>
              <a:t>、</a:t>
            </a:r>
            <a:endParaRPr sz="1400">
              <a:latin typeface="メイリオ"/>
              <a:cs typeface="メイリオ"/>
            </a:endParaRPr>
          </a:p>
        </p:txBody>
      </p:sp>
      <p:sp>
        <p:nvSpPr>
          <p:cNvPr id="47" name="object 47"/>
          <p:cNvSpPr txBox="1"/>
          <p:nvPr/>
        </p:nvSpPr>
        <p:spPr>
          <a:xfrm>
            <a:off x="5768340" y="3124200"/>
            <a:ext cx="3938270" cy="3313429"/>
          </a:xfrm>
          <a:prstGeom prst="rect">
            <a:avLst/>
          </a:prstGeom>
          <a:solidFill>
            <a:srgbClr val="DBEEF4"/>
          </a:solidFill>
        </p:spPr>
        <p:txBody>
          <a:bodyPr vert="horz" wrap="square" lIns="0" tIns="15240" rIns="0" bIns="0" rtlCol="0">
            <a:spAutoFit/>
          </a:bodyPr>
          <a:lstStyle/>
          <a:p>
            <a:pPr marL="431165">
              <a:lnSpc>
                <a:spcPct val="100000"/>
              </a:lnSpc>
              <a:spcBef>
                <a:spcPts val="120"/>
              </a:spcBef>
            </a:pPr>
            <a:r>
              <a:rPr sz="1600" b="1" spc="-5" dirty="0">
                <a:latin typeface="メイリオ"/>
                <a:cs typeface="メイリオ"/>
              </a:rPr>
              <a:t>ITツール導入で生産性向上の事例</a:t>
            </a:r>
            <a:endParaRPr sz="1600">
              <a:latin typeface="メイリオ"/>
              <a:cs typeface="メイリオ"/>
            </a:endParaRPr>
          </a:p>
          <a:p>
            <a:pPr marL="377825" marR="142875" indent="-287020">
              <a:lnSpc>
                <a:spcPct val="100000"/>
              </a:lnSpc>
              <a:spcBef>
                <a:spcPts val="1230"/>
              </a:spcBef>
              <a:buClr>
                <a:srgbClr val="002060"/>
              </a:buClr>
              <a:buFont typeface="Wingdings"/>
              <a:buChar char=""/>
              <a:tabLst>
                <a:tab pos="377825" algn="l"/>
                <a:tab pos="378460" algn="l"/>
              </a:tabLst>
            </a:pPr>
            <a:r>
              <a:rPr sz="1400" dirty="0">
                <a:latin typeface="メイリオ"/>
                <a:cs typeface="メイリオ"/>
              </a:rPr>
              <a:t>＜会計</a:t>
            </a:r>
            <a:r>
              <a:rPr sz="1400" spc="-15" dirty="0">
                <a:latin typeface="メイリオ"/>
                <a:cs typeface="メイリオ"/>
              </a:rPr>
              <a:t>＞</a:t>
            </a:r>
            <a:r>
              <a:rPr sz="1400" b="1" u="sng" dirty="0">
                <a:uFill>
                  <a:solidFill>
                    <a:srgbClr val="000000"/>
                  </a:solidFill>
                </a:uFill>
                <a:latin typeface="メイリオ"/>
                <a:cs typeface="メイリオ"/>
              </a:rPr>
              <a:t>会計</a:t>
            </a:r>
            <a:r>
              <a:rPr sz="1400" b="1" u="sng" spc="-15" dirty="0">
                <a:uFill>
                  <a:solidFill>
                    <a:srgbClr val="000000"/>
                  </a:solidFill>
                </a:uFill>
                <a:latin typeface="メイリオ"/>
                <a:cs typeface="メイリオ"/>
              </a:rPr>
              <a:t>業務</a:t>
            </a:r>
            <a:r>
              <a:rPr sz="1400" b="1" u="sng" dirty="0">
                <a:uFill>
                  <a:solidFill>
                    <a:srgbClr val="000000"/>
                  </a:solidFill>
                </a:uFill>
                <a:latin typeface="メイリオ"/>
                <a:cs typeface="メイリオ"/>
              </a:rPr>
              <a:t>に係</a:t>
            </a:r>
            <a:r>
              <a:rPr sz="1400" b="1" u="sng" spc="-15" dirty="0">
                <a:uFill>
                  <a:solidFill>
                    <a:srgbClr val="000000"/>
                  </a:solidFill>
                </a:uFill>
                <a:latin typeface="メイリオ"/>
                <a:cs typeface="メイリオ"/>
              </a:rPr>
              <a:t>る</a:t>
            </a:r>
            <a:r>
              <a:rPr sz="1400" b="1" u="sng" spc="-5" dirty="0">
                <a:uFill>
                  <a:solidFill>
                    <a:srgbClr val="000000"/>
                  </a:solidFill>
                </a:uFill>
                <a:latin typeface="メイリオ"/>
                <a:cs typeface="メイリオ"/>
              </a:rPr>
              <a:t>IT</a:t>
            </a:r>
            <a:r>
              <a:rPr sz="1400" b="1" u="sng" dirty="0">
                <a:uFill>
                  <a:solidFill>
                    <a:srgbClr val="000000"/>
                  </a:solidFill>
                </a:uFill>
                <a:latin typeface="メイリオ"/>
                <a:cs typeface="メイリオ"/>
              </a:rPr>
              <a:t>ツ</a:t>
            </a:r>
            <a:r>
              <a:rPr sz="1400" b="1" u="sng" spc="-15" dirty="0">
                <a:uFill>
                  <a:solidFill>
                    <a:srgbClr val="000000"/>
                  </a:solidFill>
                </a:uFill>
                <a:latin typeface="メイリオ"/>
                <a:cs typeface="メイリオ"/>
              </a:rPr>
              <a:t>ー</a:t>
            </a:r>
            <a:r>
              <a:rPr sz="1400" b="1" u="sng" dirty="0">
                <a:uFill>
                  <a:solidFill>
                    <a:srgbClr val="000000"/>
                  </a:solidFill>
                </a:uFill>
                <a:latin typeface="メイリオ"/>
                <a:cs typeface="メイリオ"/>
              </a:rPr>
              <a:t>ル</a:t>
            </a:r>
            <a:r>
              <a:rPr sz="1400" b="1" u="sng" spc="-15" dirty="0">
                <a:uFill>
                  <a:solidFill>
                    <a:srgbClr val="000000"/>
                  </a:solidFill>
                </a:uFill>
                <a:latin typeface="メイリオ"/>
                <a:cs typeface="メイリオ"/>
              </a:rPr>
              <a:t>を</a:t>
            </a:r>
            <a:r>
              <a:rPr sz="1400" b="1" u="sng" dirty="0">
                <a:uFill>
                  <a:solidFill>
                    <a:srgbClr val="000000"/>
                  </a:solidFill>
                </a:uFill>
                <a:latin typeface="メイリオ"/>
                <a:cs typeface="メイリオ"/>
              </a:rPr>
              <a:t>導入</a:t>
            </a:r>
            <a:r>
              <a:rPr sz="1400" dirty="0">
                <a:latin typeface="メイリオ"/>
                <a:cs typeface="メイリオ"/>
              </a:rPr>
              <a:t>し 会計処理時間が</a:t>
            </a:r>
            <a:r>
              <a:rPr sz="1400" b="1" u="sng" dirty="0">
                <a:uFill>
                  <a:solidFill>
                    <a:srgbClr val="000000"/>
                  </a:solidFill>
                </a:uFill>
                <a:latin typeface="メイリオ"/>
                <a:cs typeface="メイリオ"/>
              </a:rPr>
              <a:t>月１８</a:t>
            </a:r>
            <a:r>
              <a:rPr sz="1400" b="1" u="sng" spc="-15" dirty="0">
                <a:uFill>
                  <a:solidFill>
                    <a:srgbClr val="000000"/>
                  </a:solidFill>
                </a:uFill>
                <a:latin typeface="メイリオ"/>
                <a:cs typeface="メイリオ"/>
              </a:rPr>
              <a:t>時</a:t>
            </a:r>
            <a:r>
              <a:rPr sz="1400" b="1" u="sng" dirty="0">
                <a:uFill>
                  <a:solidFill>
                    <a:srgbClr val="000000"/>
                  </a:solidFill>
                </a:uFill>
                <a:latin typeface="メイリオ"/>
                <a:cs typeface="メイリオ"/>
              </a:rPr>
              <a:t>間削</a:t>
            </a:r>
            <a:r>
              <a:rPr sz="1400" b="1" u="sng" spc="-15" dirty="0">
                <a:uFill>
                  <a:solidFill>
                    <a:srgbClr val="000000"/>
                  </a:solidFill>
                </a:uFill>
                <a:latin typeface="メイリオ"/>
                <a:cs typeface="メイリオ"/>
              </a:rPr>
              <a:t>減</a:t>
            </a:r>
            <a:r>
              <a:rPr sz="1400" dirty="0">
                <a:latin typeface="メイリオ"/>
                <a:cs typeface="メイリオ"/>
              </a:rPr>
              <a:t>。</a:t>
            </a:r>
            <a:endParaRPr sz="1400">
              <a:latin typeface="メイリオ"/>
              <a:cs typeface="メイリオ"/>
            </a:endParaRPr>
          </a:p>
          <a:p>
            <a:pPr marL="377825" marR="138430" indent="-287020" algn="just">
              <a:lnSpc>
                <a:spcPct val="100000"/>
              </a:lnSpc>
              <a:spcBef>
                <a:spcPts val="600"/>
              </a:spcBef>
              <a:buClr>
                <a:srgbClr val="002060"/>
              </a:buClr>
              <a:buFont typeface="Wingdings"/>
              <a:buChar char=""/>
              <a:tabLst>
                <a:tab pos="378460" algn="l"/>
              </a:tabLst>
            </a:pPr>
            <a:r>
              <a:rPr sz="1400" dirty="0">
                <a:latin typeface="メイリオ"/>
                <a:cs typeface="メイリオ"/>
              </a:rPr>
              <a:t>＜建設</a:t>
            </a:r>
            <a:r>
              <a:rPr sz="1400" spc="-5" dirty="0">
                <a:latin typeface="メイリオ"/>
                <a:cs typeface="メイリオ"/>
              </a:rPr>
              <a:t>＞</a:t>
            </a:r>
            <a:r>
              <a:rPr sz="1400" b="1" u="sng" dirty="0">
                <a:uFill>
                  <a:solidFill>
                    <a:srgbClr val="000000"/>
                  </a:solidFill>
                </a:uFill>
                <a:latin typeface="メイリオ"/>
                <a:cs typeface="メイリオ"/>
              </a:rPr>
              <a:t>受発注管理、</a:t>
            </a:r>
            <a:r>
              <a:rPr sz="1400" b="1" u="sng" spc="-15" dirty="0">
                <a:uFill>
                  <a:solidFill>
                    <a:srgbClr val="000000"/>
                  </a:solidFill>
                </a:uFill>
                <a:latin typeface="メイリオ"/>
                <a:cs typeface="メイリオ"/>
              </a:rPr>
              <a:t>適</a:t>
            </a:r>
            <a:r>
              <a:rPr sz="1400" b="1" u="sng" dirty="0">
                <a:uFill>
                  <a:solidFill>
                    <a:srgbClr val="000000"/>
                  </a:solidFill>
                </a:uFill>
                <a:latin typeface="メイリオ"/>
                <a:cs typeface="メイリオ"/>
              </a:rPr>
              <a:t>切な</a:t>
            </a:r>
            <a:r>
              <a:rPr sz="1400" b="1" u="sng" spc="-15" dirty="0">
                <a:uFill>
                  <a:solidFill>
                    <a:srgbClr val="000000"/>
                  </a:solidFill>
                </a:uFill>
                <a:latin typeface="メイリオ"/>
                <a:cs typeface="メイリオ"/>
              </a:rPr>
              <a:t>人</a:t>
            </a:r>
            <a:r>
              <a:rPr sz="1400" b="1" u="sng" dirty="0">
                <a:uFill>
                  <a:solidFill>
                    <a:srgbClr val="000000"/>
                  </a:solidFill>
                </a:uFill>
                <a:latin typeface="メイリオ"/>
                <a:cs typeface="メイリオ"/>
              </a:rPr>
              <a:t>材配</a:t>
            </a:r>
            <a:r>
              <a:rPr sz="1400" b="1" u="sng" spc="-15" dirty="0">
                <a:uFill>
                  <a:solidFill>
                    <a:srgbClr val="000000"/>
                  </a:solidFill>
                </a:uFill>
                <a:latin typeface="メイリオ"/>
                <a:cs typeface="メイリオ"/>
              </a:rPr>
              <a:t>置</a:t>
            </a:r>
            <a:r>
              <a:rPr sz="1400" b="1" u="sng" dirty="0">
                <a:uFill>
                  <a:solidFill>
                    <a:srgbClr val="000000"/>
                  </a:solidFill>
                </a:uFill>
                <a:latin typeface="メイリオ"/>
                <a:cs typeface="メイリオ"/>
              </a:rPr>
              <a:t>等に 係</a:t>
            </a:r>
            <a:r>
              <a:rPr sz="1400" b="1" u="sng" spc="-5" dirty="0">
                <a:uFill>
                  <a:solidFill>
                    <a:srgbClr val="000000"/>
                  </a:solidFill>
                </a:uFill>
                <a:latin typeface="メイリオ"/>
                <a:cs typeface="メイリオ"/>
              </a:rPr>
              <a:t>るIT</a:t>
            </a:r>
            <a:r>
              <a:rPr sz="1400" b="1" u="sng" dirty="0">
                <a:uFill>
                  <a:solidFill>
                    <a:srgbClr val="000000"/>
                  </a:solidFill>
                </a:uFill>
                <a:latin typeface="メイリオ"/>
                <a:cs typeface="メイリオ"/>
              </a:rPr>
              <a:t>ツールを導入</a:t>
            </a:r>
            <a:r>
              <a:rPr sz="1400" spc="-15" dirty="0">
                <a:latin typeface="メイリオ"/>
                <a:cs typeface="メイリオ"/>
              </a:rPr>
              <a:t>し</a:t>
            </a:r>
            <a:r>
              <a:rPr sz="1400" dirty="0">
                <a:latin typeface="メイリオ"/>
                <a:cs typeface="メイリオ"/>
              </a:rPr>
              <a:t>、発</a:t>
            </a:r>
            <a:r>
              <a:rPr sz="1400" spc="-15" dirty="0">
                <a:latin typeface="メイリオ"/>
                <a:cs typeface="メイリオ"/>
              </a:rPr>
              <a:t>注</a:t>
            </a:r>
            <a:r>
              <a:rPr sz="1400" dirty="0">
                <a:latin typeface="メイリオ"/>
                <a:cs typeface="メイリオ"/>
              </a:rPr>
              <a:t>ミス</a:t>
            </a:r>
            <a:r>
              <a:rPr sz="1400" spc="-15" dirty="0">
                <a:latin typeface="メイリオ"/>
                <a:cs typeface="メイリオ"/>
              </a:rPr>
              <a:t>が</a:t>
            </a:r>
            <a:r>
              <a:rPr sz="1400" dirty="0">
                <a:latin typeface="メイリオ"/>
                <a:cs typeface="メイリオ"/>
              </a:rPr>
              <a:t>なくな る等の業務効率化を通</a:t>
            </a:r>
            <a:r>
              <a:rPr sz="1400" spc="-15" dirty="0">
                <a:latin typeface="メイリオ"/>
                <a:cs typeface="メイリオ"/>
              </a:rPr>
              <a:t>じ</a:t>
            </a:r>
            <a:r>
              <a:rPr sz="1400" dirty="0">
                <a:latin typeface="メイリオ"/>
                <a:cs typeface="メイリオ"/>
              </a:rPr>
              <a:t>て、</a:t>
            </a:r>
            <a:r>
              <a:rPr sz="1400" b="1" u="sng" spc="-1405" dirty="0">
                <a:uFill>
                  <a:solidFill>
                    <a:srgbClr val="000000"/>
                  </a:solidFill>
                </a:uFill>
                <a:latin typeface="メイリオ"/>
                <a:cs typeface="メイリオ"/>
              </a:rPr>
              <a:t>営</a:t>
            </a:r>
            <a:r>
              <a:rPr sz="1400" b="1" u="sng" dirty="0">
                <a:uFill>
                  <a:solidFill>
                    <a:srgbClr val="000000"/>
                  </a:solidFill>
                </a:uFill>
                <a:latin typeface="メイリオ"/>
                <a:cs typeface="メイリオ"/>
              </a:rPr>
              <a:t>業利</a:t>
            </a:r>
            <a:r>
              <a:rPr sz="1400" b="1" u="sng" spc="-15" dirty="0">
                <a:uFill>
                  <a:solidFill>
                    <a:srgbClr val="000000"/>
                  </a:solidFill>
                </a:uFill>
                <a:latin typeface="メイリオ"/>
                <a:cs typeface="メイリオ"/>
              </a:rPr>
              <a:t>益</a:t>
            </a:r>
            <a:r>
              <a:rPr sz="1400" b="1" u="sng" dirty="0">
                <a:uFill>
                  <a:solidFill>
                    <a:srgbClr val="000000"/>
                  </a:solidFill>
                </a:uFill>
                <a:latin typeface="メイリオ"/>
                <a:cs typeface="メイリオ"/>
              </a:rPr>
              <a:t>が</a:t>
            </a:r>
            <a:endParaRPr sz="1400">
              <a:latin typeface="メイリオ"/>
              <a:cs typeface="メイリオ"/>
            </a:endParaRPr>
          </a:p>
          <a:p>
            <a:pPr marL="377825">
              <a:lnSpc>
                <a:spcPct val="100000"/>
              </a:lnSpc>
            </a:pPr>
            <a:r>
              <a:rPr sz="1400" b="1" u="sng" spc="-5" dirty="0">
                <a:uFill>
                  <a:solidFill>
                    <a:srgbClr val="000000"/>
                  </a:solidFill>
                </a:uFill>
                <a:latin typeface="メイリオ"/>
                <a:cs typeface="メイリオ"/>
              </a:rPr>
              <a:t>30%</a:t>
            </a:r>
            <a:r>
              <a:rPr sz="1400" b="1" u="sng" dirty="0">
                <a:uFill>
                  <a:solidFill>
                    <a:srgbClr val="000000"/>
                  </a:solidFill>
                </a:uFill>
                <a:latin typeface="メイリオ"/>
                <a:cs typeface="メイリオ"/>
              </a:rPr>
              <a:t>アップ</a:t>
            </a:r>
            <a:r>
              <a:rPr sz="1400" dirty="0">
                <a:latin typeface="メイリオ"/>
                <a:cs typeface="メイリオ"/>
              </a:rPr>
              <a:t>。</a:t>
            </a:r>
            <a:endParaRPr sz="1400">
              <a:latin typeface="メイリオ"/>
              <a:cs typeface="メイリオ"/>
            </a:endParaRPr>
          </a:p>
          <a:p>
            <a:pPr marL="377825" indent="-287020">
              <a:lnSpc>
                <a:spcPct val="100000"/>
              </a:lnSpc>
              <a:spcBef>
                <a:spcPts val="600"/>
              </a:spcBef>
              <a:buClr>
                <a:srgbClr val="002060"/>
              </a:buClr>
              <a:buFont typeface="Wingdings"/>
              <a:buChar char=""/>
              <a:tabLst>
                <a:tab pos="377825" algn="l"/>
                <a:tab pos="378460" algn="l"/>
              </a:tabLst>
            </a:pPr>
            <a:r>
              <a:rPr sz="1400" dirty="0">
                <a:latin typeface="メイリオ"/>
                <a:cs typeface="メイリオ"/>
              </a:rPr>
              <a:t>＜宿泊</a:t>
            </a:r>
            <a:r>
              <a:rPr sz="1400" spc="-5" dirty="0">
                <a:latin typeface="メイリオ"/>
                <a:cs typeface="メイリオ"/>
              </a:rPr>
              <a:t>＞</a:t>
            </a:r>
            <a:r>
              <a:rPr sz="1400" b="1" u="sng" dirty="0">
                <a:uFill>
                  <a:solidFill>
                    <a:srgbClr val="000000"/>
                  </a:solidFill>
                </a:uFill>
                <a:latin typeface="メイリオ"/>
                <a:cs typeface="メイリオ"/>
              </a:rPr>
              <a:t>予約台帳管理</a:t>
            </a:r>
            <a:r>
              <a:rPr sz="1400" b="1" u="sng" spc="-15" dirty="0">
                <a:uFill>
                  <a:solidFill>
                    <a:srgbClr val="000000"/>
                  </a:solidFill>
                </a:uFill>
                <a:latin typeface="メイリオ"/>
                <a:cs typeface="メイリオ"/>
              </a:rPr>
              <a:t>や</a:t>
            </a:r>
            <a:r>
              <a:rPr sz="1400" b="1" u="sng" dirty="0">
                <a:uFill>
                  <a:solidFill>
                    <a:srgbClr val="000000"/>
                  </a:solidFill>
                </a:uFill>
                <a:latin typeface="メイリオ"/>
                <a:cs typeface="メイリオ"/>
              </a:rPr>
              <a:t>社内</a:t>
            </a:r>
            <a:r>
              <a:rPr sz="1400" b="1" u="sng" spc="-15" dirty="0">
                <a:uFill>
                  <a:solidFill>
                    <a:srgbClr val="000000"/>
                  </a:solidFill>
                </a:uFill>
                <a:latin typeface="メイリオ"/>
                <a:cs typeface="メイリオ"/>
              </a:rPr>
              <a:t>情</a:t>
            </a:r>
            <a:r>
              <a:rPr sz="1400" b="1" u="sng" dirty="0">
                <a:uFill>
                  <a:solidFill>
                    <a:srgbClr val="000000"/>
                  </a:solidFill>
                </a:uFill>
                <a:latin typeface="メイリオ"/>
                <a:cs typeface="メイリオ"/>
              </a:rPr>
              <a:t>報共</a:t>
            </a:r>
            <a:r>
              <a:rPr sz="1400" b="1" u="sng" spc="-15" dirty="0">
                <a:uFill>
                  <a:solidFill>
                    <a:srgbClr val="000000"/>
                  </a:solidFill>
                </a:uFill>
                <a:latin typeface="メイリオ"/>
                <a:cs typeface="メイリオ"/>
              </a:rPr>
              <a:t>有</a:t>
            </a:r>
            <a:r>
              <a:rPr sz="1400" b="1" u="sng" dirty="0">
                <a:uFill>
                  <a:solidFill>
                    <a:srgbClr val="000000"/>
                  </a:solidFill>
                </a:uFill>
                <a:latin typeface="メイリオ"/>
                <a:cs typeface="メイリオ"/>
              </a:rPr>
              <a:t>等に 係</a:t>
            </a:r>
            <a:r>
              <a:rPr sz="1400" b="1" u="sng" spc="-5" dirty="0">
                <a:uFill>
                  <a:solidFill>
                    <a:srgbClr val="000000"/>
                  </a:solidFill>
                </a:uFill>
                <a:latin typeface="メイリオ"/>
                <a:cs typeface="メイリオ"/>
              </a:rPr>
              <a:t>る</a:t>
            </a:r>
            <a:r>
              <a:rPr sz="1400" b="1" u="sng" spc="-150" dirty="0">
                <a:uFill>
                  <a:solidFill>
                    <a:srgbClr val="000000"/>
                  </a:solidFill>
                </a:uFill>
                <a:latin typeface="メイリオ"/>
                <a:cs typeface="メイリオ"/>
              </a:rPr>
              <a:t>IT</a:t>
            </a:r>
            <a:r>
              <a:rPr sz="1400" b="1" u="sng" dirty="0">
                <a:uFill>
                  <a:solidFill>
                    <a:srgbClr val="000000"/>
                  </a:solidFill>
                </a:uFill>
                <a:latin typeface="メイリオ"/>
                <a:cs typeface="メイリオ"/>
              </a:rPr>
              <a:t>ツールを導入</a:t>
            </a:r>
            <a:r>
              <a:rPr sz="1400" spc="-15" dirty="0">
                <a:latin typeface="メイリオ"/>
                <a:cs typeface="メイリオ"/>
              </a:rPr>
              <a:t>し</a:t>
            </a:r>
            <a:r>
              <a:rPr sz="1400" dirty="0">
                <a:latin typeface="メイリオ"/>
                <a:cs typeface="メイリオ"/>
              </a:rPr>
              <a:t>、顧</a:t>
            </a:r>
            <a:r>
              <a:rPr sz="1400" spc="-15" dirty="0">
                <a:latin typeface="メイリオ"/>
                <a:cs typeface="メイリオ"/>
              </a:rPr>
              <a:t>客</a:t>
            </a:r>
            <a:r>
              <a:rPr sz="1400" dirty="0">
                <a:latin typeface="メイリオ"/>
                <a:cs typeface="メイリオ"/>
              </a:rPr>
              <a:t>から</a:t>
            </a:r>
            <a:r>
              <a:rPr sz="1400" spc="-15" dirty="0">
                <a:latin typeface="メイリオ"/>
                <a:cs typeface="メイリオ"/>
              </a:rPr>
              <a:t>の</a:t>
            </a:r>
            <a:r>
              <a:rPr sz="1400" dirty="0">
                <a:latin typeface="メイリオ"/>
                <a:cs typeface="メイリオ"/>
              </a:rPr>
              <a:t>要望を迅 速に社内に共有する</a:t>
            </a:r>
            <a:r>
              <a:rPr sz="1400" spc="-15" dirty="0">
                <a:latin typeface="メイリオ"/>
                <a:cs typeface="メイリオ"/>
              </a:rPr>
              <a:t>こ</a:t>
            </a:r>
            <a:r>
              <a:rPr sz="1400" dirty="0">
                <a:latin typeface="メイリオ"/>
                <a:cs typeface="メイリオ"/>
              </a:rPr>
              <a:t>とで</a:t>
            </a:r>
            <a:r>
              <a:rPr sz="1400" spc="-15" dirty="0">
                <a:latin typeface="メイリオ"/>
                <a:cs typeface="メイリオ"/>
              </a:rPr>
              <a:t>、</a:t>
            </a:r>
            <a:r>
              <a:rPr sz="1400" dirty="0">
                <a:latin typeface="メイリオ"/>
                <a:cs typeface="メイリオ"/>
              </a:rPr>
              <a:t>多彩</a:t>
            </a:r>
            <a:r>
              <a:rPr sz="1400" spc="-15" dirty="0">
                <a:latin typeface="メイリオ"/>
                <a:cs typeface="メイリオ"/>
              </a:rPr>
              <a:t>か</a:t>
            </a:r>
            <a:r>
              <a:rPr sz="1400" dirty="0">
                <a:latin typeface="メイリオ"/>
                <a:cs typeface="メイリオ"/>
              </a:rPr>
              <a:t>つ高品 質な</a:t>
            </a:r>
            <a:r>
              <a:rPr sz="1400" spc="-15" dirty="0">
                <a:latin typeface="メイリオ"/>
                <a:cs typeface="メイリオ"/>
              </a:rPr>
              <a:t>サ</a:t>
            </a:r>
            <a:r>
              <a:rPr sz="1400" dirty="0">
                <a:latin typeface="メイリオ"/>
                <a:cs typeface="メイリオ"/>
              </a:rPr>
              <a:t>ービ</a:t>
            </a:r>
            <a:r>
              <a:rPr sz="1400" spc="-15" dirty="0">
                <a:latin typeface="メイリオ"/>
                <a:cs typeface="メイリオ"/>
              </a:rPr>
              <a:t>スの</a:t>
            </a:r>
            <a:r>
              <a:rPr sz="1400" dirty="0">
                <a:latin typeface="メイリオ"/>
                <a:cs typeface="メイリオ"/>
              </a:rPr>
              <a:t>提供を</a:t>
            </a:r>
            <a:r>
              <a:rPr sz="1400" spc="-15" dirty="0">
                <a:latin typeface="メイリオ"/>
                <a:cs typeface="メイリオ"/>
              </a:rPr>
              <a:t>実</a:t>
            </a:r>
            <a:r>
              <a:rPr sz="1400" dirty="0">
                <a:latin typeface="メイリオ"/>
                <a:cs typeface="メイリオ"/>
              </a:rPr>
              <a:t>現。</a:t>
            </a:r>
            <a:r>
              <a:rPr sz="1400" spc="-15" dirty="0">
                <a:latin typeface="メイリオ"/>
                <a:cs typeface="メイリオ"/>
              </a:rPr>
              <a:t>これ</a:t>
            </a:r>
            <a:r>
              <a:rPr sz="1400" dirty="0">
                <a:latin typeface="メイリオ"/>
                <a:cs typeface="メイリオ"/>
              </a:rPr>
              <a:t>により、</a:t>
            </a:r>
            <a:r>
              <a:rPr sz="1400" b="1" u="sng" dirty="0">
                <a:uFill>
                  <a:solidFill>
                    <a:srgbClr val="000000"/>
                  </a:solidFill>
                </a:uFill>
                <a:latin typeface="メイリオ"/>
                <a:cs typeface="メイリオ"/>
              </a:rPr>
              <a:t>営 業利益が</a:t>
            </a:r>
            <a:r>
              <a:rPr sz="1400" b="1" u="sng" spc="-5" dirty="0">
                <a:uFill>
                  <a:solidFill>
                    <a:srgbClr val="000000"/>
                  </a:solidFill>
                </a:uFill>
                <a:latin typeface="メイリオ"/>
                <a:cs typeface="メイリオ"/>
              </a:rPr>
              <a:t>40%</a:t>
            </a:r>
            <a:r>
              <a:rPr sz="1400" b="1" u="sng" dirty="0">
                <a:uFill>
                  <a:solidFill>
                    <a:srgbClr val="000000"/>
                  </a:solidFill>
                </a:uFill>
                <a:latin typeface="メイリオ"/>
                <a:cs typeface="メイリオ"/>
              </a:rPr>
              <a:t>アップ</a:t>
            </a:r>
            <a:r>
              <a:rPr sz="1400" dirty="0">
                <a:latin typeface="メイリオ"/>
                <a:cs typeface="メイリオ"/>
              </a:rPr>
              <a:t>。</a:t>
            </a:r>
            <a:endParaRPr sz="1400">
              <a:latin typeface="メイリオ"/>
              <a:cs typeface="メイリオ"/>
            </a:endParaRPr>
          </a:p>
        </p:txBody>
      </p:sp>
      <p:sp>
        <p:nvSpPr>
          <p:cNvPr id="48" name="object 48"/>
          <p:cNvSpPr/>
          <p:nvPr/>
        </p:nvSpPr>
        <p:spPr>
          <a:xfrm>
            <a:off x="4377690" y="3548634"/>
            <a:ext cx="0" cy="1042035"/>
          </a:xfrm>
          <a:custGeom>
            <a:avLst/>
            <a:gdLst/>
            <a:ahLst/>
            <a:cxnLst/>
            <a:rect l="l" t="t" r="r" b="b"/>
            <a:pathLst>
              <a:path h="1042035">
                <a:moveTo>
                  <a:pt x="0" y="0"/>
                </a:moveTo>
                <a:lnTo>
                  <a:pt x="0" y="1041831"/>
                </a:lnTo>
              </a:path>
            </a:pathLst>
          </a:custGeom>
          <a:ln w="38100">
            <a:solidFill>
              <a:srgbClr val="000000"/>
            </a:solidFill>
            <a:prstDash val="lgDash"/>
          </a:ln>
        </p:spPr>
        <p:txBody>
          <a:bodyPr wrap="square" lIns="0" tIns="0" rIns="0" bIns="0" rtlCol="0"/>
          <a:lstStyle/>
          <a:p>
            <a:endParaRPr/>
          </a:p>
        </p:txBody>
      </p:sp>
      <p:sp>
        <p:nvSpPr>
          <p:cNvPr id="49" name="object 49"/>
          <p:cNvSpPr/>
          <p:nvPr/>
        </p:nvSpPr>
        <p:spPr>
          <a:xfrm>
            <a:off x="4155947" y="3759708"/>
            <a:ext cx="153924" cy="224028"/>
          </a:xfrm>
          <a:prstGeom prst="rect">
            <a:avLst/>
          </a:prstGeom>
          <a:blipFill>
            <a:blip r:embed="rId2" cstate="print"/>
            <a:stretch>
              <a:fillRect/>
            </a:stretch>
          </a:blipFill>
        </p:spPr>
        <p:txBody>
          <a:bodyPr wrap="square" lIns="0" tIns="0" rIns="0" bIns="0" rtlCol="0"/>
          <a:lstStyle/>
          <a:p>
            <a:endParaRPr/>
          </a:p>
        </p:txBody>
      </p:sp>
      <p:sp>
        <p:nvSpPr>
          <p:cNvPr id="50" name="object 50"/>
          <p:cNvSpPr/>
          <p:nvPr/>
        </p:nvSpPr>
        <p:spPr>
          <a:xfrm>
            <a:off x="4155947" y="4229100"/>
            <a:ext cx="153924" cy="225552"/>
          </a:xfrm>
          <a:prstGeom prst="rect">
            <a:avLst/>
          </a:prstGeom>
          <a:blipFill>
            <a:blip r:embed="rId3" cstate="print"/>
            <a:stretch>
              <a:fillRect/>
            </a:stretch>
          </a:blipFill>
        </p:spPr>
        <p:txBody>
          <a:bodyPr wrap="square" lIns="0" tIns="0" rIns="0" bIns="0" rtlCol="0"/>
          <a:lstStyle/>
          <a:p>
            <a:endParaRPr/>
          </a:p>
        </p:txBody>
      </p:sp>
      <p:sp>
        <p:nvSpPr>
          <p:cNvPr id="51" name="object 51"/>
          <p:cNvSpPr/>
          <p:nvPr/>
        </p:nvSpPr>
        <p:spPr>
          <a:xfrm>
            <a:off x="3739896" y="4700015"/>
            <a:ext cx="349250" cy="216535"/>
          </a:xfrm>
          <a:custGeom>
            <a:avLst/>
            <a:gdLst/>
            <a:ahLst/>
            <a:cxnLst/>
            <a:rect l="l" t="t" r="r" b="b"/>
            <a:pathLst>
              <a:path w="349250" h="216535">
                <a:moveTo>
                  <a:pt x="240792" y="0"/>
                </a:moveTo>
                <a:lnTo>
                  <a:pt x="240792" y="54101"/>
                </a:lnTo>
                <a:lnTo>
                  <a:pt x="0" y="54101"/>
                </a:lnTo>
                <a:lnTo>
                  <a:pt x="0" y="162305"/>
                </a:lnTo>
                <a:lnTo>
                  <a:pt x="240792" y="162305"/>
                </a:lnTo>
                <a:lnTo>
                  <a:pt x="240792" y="216407"/>
                </a:lnTo>
                <a:lnTo>
                  <a:pt x="348996" y="108203"/>
                </a:lnTo>
                <a:lnTo>
                  <a:pt x="240792" y="0"/>
                </a:lnTo>
                <a:close/>
              </a:path>
            </a:pathLst>
          </a:custGeom>
          <a:solidFill>
            <a:srgbClr val="DEDEDE"/>
          </a:solidFill>
        </p:spPr>
        <p:txBody>
          <a:bodyPr wrap="square" lIns="0" tIns="0" rIns="0" bIns="0" rtlCol="0"/>
          <a:lstStyle/>
          <a:p>
            <a:endParaRPr/>
          </a:p>
        </p:txBody>
      </p:sp>
      <p:sp>
        <p:nvSpPr>
          <p:cNvPr id="52" name="object 52"/>
          <p:cNvSpPr/>
          <p:nvPr/>
        </p:nvSpPr>
        <p:spPr>
          <a:xfrm>
            <a:off x="3739896" y="4700015"/>
            <a:ext cx="349250" cy="216535"/>
          </a:xfrm>
          <a:custGeom>
            <a:avLst/>
            <a:gdLst/>
            <a:ahLst/>
            <a:cxnLst/>
            <a:rect l="l" t="t" r="r" b="b"/>
            <a:pathLst>
              <a:path w="349250" h="216535">
                <a:moveTo>
                  <a:pt x="0" y="54101"/>
                </a:moveTo>
                <a:lnTo>
                  <a:pt x="240792" y="54101"/>
                </a:lnTo>
                <a:lnTo>
                  <a:pt x="240792" y="0"/>
                </a:lnTo>
                <a:lnTo>
                  <a:pt x="348996" y="108203"/>
                </a:lnTo>
                <a:lnTo>
                  <a:pt x="240792" y="216407"/>
                </a:lnTo>
                <a:lnTo>
                  <a:pt x="240792" y="162305"/>
                </a:lnTo>
                <a:lnTo>
                  <a:pt x="0" y="162305"/>
                </a:lnTo>
                <a:lnTo>
                  <a:pt x="0" y="54101"/>
                </a:lnTo>
                <a:close/>
              </a:path>
            </a:pathLst>
          </a:custGeom>
          <a:ln w="9144">
            <a:solidFill>
              <a:srgbClr val="000000"/>
            </a:solidFill>
          </a:ln>
        </p:spPr>
        <p:txBody>
          <a:bodyPr wrap="square" lIns="0" tIns="0" rIns="0" bIns="0" rtlCol="0"/>
          <a:lstStyle/>
          <a:p>
            <a:endParaRPr/>
          </a:p>
        </p:txBody>
      </p:sp>
      <p:sp>
        <p:nvSpPr>
          <p:cNvPr id="53" name="object 53"/>
          <p:cNvSpPr/>
          <p:nvPr/>
        </p:nvSpPr>
        <p:spPr>
          <a:xfrm>
            <a:off x="3153155" y="5635752"/>
            <a:ext cx="645160" cy="216535"/>
          </a:xfrm>
          <a:custGeom>
            <a:avLst/>
            <a:gdLst/>
            <a:ahLst/>
            <a:cxnLst/>
            <a:rect l="l" t="t" r="r" b="b"/>
            <a:pathLst>
              <a:path w="645160" h="216535">
                <a:moveTo>
                  <a:pt x="536448" y="0"/>
                </a:moveTo>
                <a:lnTo>
                  <a:pt x="536448" y="54102"/>
                </a:lnTo>
                <a:lnTo>
                  <a:pt x="0" y="54102"/>
                </a:lnTo>
                <a:lnTo>
                  <a:pt x="0" y="162306"/>
                </a:lnTo>
                <a:lnTo>
                  <a:pt x="536448" y="162306"/>
                </a:lnTo>
                <a:lnTo>
                  <a:pt x="536448" y="216408"/>
                </a:lnTo>
                <a:lnTo>
                  <a:pt x="644652" y="108204"/>
                </a:lnTo>
                <a:lnTo>
                  <a:pt x="536448" y="0"/>
                </a:lnTo>
                <a:close/>
              </a:path>
            </a:pathLst>
          </a:custGeom>
          <a:solidFill>
            <a:srgbClr val="DEDEDE"/>
          </a:solidFill>
        </p:spPr>
        <p:txBody>
          <a:bodyPr wrap="square" lIns="0" tIns="0" rIns="0" bIns="0" rtlCol="0"/>
          <a:lstStyle/>
          <a:p>
            <a:endParaRPr/>
          </a:p>
        </p:txBody>
      </p:sp>
      <p:sp>
        <p:nvSpPr>
          <p:cNvPr id="54" name="object 54"/>
          <p:cNvSpPr/>
          <p:nvPr/>
        </p:nvSpPr>
        <p:spPr>
          <a:xfrm>
            <a:off x="3153155" y="5635752"/>
            <a:ext cx="645160" cy="216535"/>
          </a:xfrm>
          <a:custGeom>
            <a:avLst/>
            <a:gdLst/>
            <a:ahLst/>
            <a:cxnLst/>
            <a:rect l="l" t="t" r="r" b="b"/>
            <a:pathLst>
              <a:path w="645160" h="216535">
                <a:moveTo>
                  <a:pt x="0" y="54102"/>
                </a:moveTo>
                <a:lnTo>
                  <a:pt x="536448" y="54102"/>
                </a:lnTo>
                <a:lnTo>
                  <a:pt x="536448" y="0"/>
                </a:lnTo>
                <a:lnTo>
                  <a:pt x="644652" y="108204"/>
                </a:lnTo>
                <a:lnTo>
                  <a:pt x="536448" y="216408"/>
                </a:lnTo>
                <a:lnTo>
                  <a:pt x="536448" y="162306"/>
                </a:lnTo>
                <a:lnTo>
                  <a:pt x="0" y="162306"/>
                </a:lnTo>
                <a:lnTo>
                  <a:pt x="0" y="54102"/>
                </a:lnTo>
                <a:close/>
              </a:path>
            </a:pathLst>
          </a:custGeom>
          <a:ln w="9143">
            <a:solidFill>
              <a:srgbClr val="000000"/>
            </a:solidFill>
          </a:ln>
        </p:spPr>
        <p:txBody>
          <a:bodyPr wrap="square" lIns="0" tIns="0" rIns="0" bIns="0" rtlCol="0"/>
          <a:lstStyle/>
          <a:p>
            <a:endParaRPr/>
          </a:p>
        </p:txBody>
      </p:sp>
      <p:sp>
        <p:nvSpPr>
          <p:cNvPr id="55" name="object 55"/>
          <p:cNvSpPr/>
          <p:nvPr/>
        </p:nvSpPr>
        <p:spPr>
          <a:xfrm>
            <a:off x="3153155" y="6068567"/>
            <a:ext cx="645160" cy="215265"/>
          </a:xfrm>
          <a:custGeom>
            <a:avLst/>
            <a:gdLst/>
            <a:ahLst/>
            <a:cxnLst/>
            <a:rect l="l" t="t" r="r" b="b"/>
            <a:pathLst>
              <a:path w="645160" h="215264">
                <a:moveTo>
                  <a:pt x="537210" y="0"/>
                </a:moveTo>
                <a:lnTo>
                  <a:pt x="537210" y="53720"/>
                </a:lnTo>
                <a:lnTo>
                  <a:pt x="0" y="53720"/>
                </a:lnTo>
                <a:lnTo>
                  <a:pt x="0" y="161162"/>
                </a:lnTo>
                <a:lnTo>
                  <a:pt x="537210" y="161162"/>
                </a:lnTo>
                <a:lnTo>
                  <a:pt x="537210" y="214883"/>
                </a:lnTo>
                <a:lnTo>
                  <a:pt x="644652" y="107441"/>
                </a:lnTo>
                <a:lnTo>
                  <a:pt x="537210" y="0"/>
                </a:lnTo>
                <a:close/>
              </a:path>
            </a:pathLst>
          </a:custGeom>
          <a:solidFill>
            <a:srgbClr val="DEDEDE"/>
          </a:solidFill>
        </p:spPr>
        <p:txBody>
          <a:bodyPr wrap="square" lIns="0" tIns="0" rIns="0" bIns="0" rtlCol="0"/>
          <a:lstStyle/>
          <a:p>
            <a:endParaRPr/>
          </a:p>
        </p:txBody>
      </p:sp>
      <p:sp>
        <p:nvSpPr>
          <p:cNvPr id="56" name="object 56"/>
          <p:cNvSpPr/>
          <p:nvPr/>
        </p:nvSpPr>
        <p:spPr>
          <a:xfrm>
            <a:off x="3153155" y="6068567"/>
            <a:ext cx="645160" cy="215265"/>
          </a:xfrm>
          <a:custGeom>
            <a:avLst/>
            <a:gdLst/>
            <a:ahLst/>
            <a:cxnLst/>
            <a:rect l="l" t="t" r="r" b="b"/>
            <a:pathLst>
              <a:path w="645160" h="215264">
                <a:moveTo>
                  <a:pt x="0" y="53720"/>
                </a:moveTo>
                <a:lnTo>
                  <a:pt x="537210" y="53720"/>
                </a:lnTo>
                <a:lnTo>
                  <a:pt x="537210" y="0"/>
                </a:lnTo>
                <a:lnTo>
                  <a:pt x="644652" y="107441"/>
                </a:lnTo>
                <a:lnTo>
                  <a:pt x="537210" y="214883"/>
                </a:lnTo>
                <a:lnTo>
                  <a:pt x="537210" y="161162"/>
                </a:lnTo>
                <a:lnTo>
                  <a:pt x="0" y="161162"/>
                </a:lnTo>
                <a:lnTo>
                  <a:pt x="0" y="53720"/>
                </a:lnTo>
                <a:close/>
              </a:path>
            </a:pathLst>
          </a:custGeom>
          <a:ln w="9144">
            <a:solidFill>
              <a:srgbClr val="000000"/>
            </a:solidFill>
          </a:ln>
        </p:spPr>
        <p:txBody>
          <a:bodyPr wrap="square" lIns="0" tIns="0" rIns="0" bIns="0" rtlCol="0"/>
          <a:lstStyle/>
          <a:p>
            <a:endParaRPr/>
          </a:p>
        </p:txBody>
      </p:sp>
      <p:sp>
        <p:nvSpPr>
          <p:cNvPr id="57" name="object 57"/>
          <p:cNvSpPr/>
          <p:nvPr/>
        </p:nvSpPr>
        <p:spPr>
          <a:xfrm>
            <a:off x="3946397" y="5205221"/>
            <a:ext cx="0" cy="1260475"/>
          </a:xfrm>
          <a:custGeom>
            <a:avLst/>
            <a:gdLst/>
            <a:ahLst/>
            <a:cxnLst/>
            <a:rect l="l" t="t" r="r" b="b"/>
            <a:pathLst>
              <a:path h="1260475">
                <a:moveTo>
                  <a:pt x="0" y="0"/>
                </a:moveTo>
                <a:lnTo>
                  <a:pt x="0" y="1260144"/>
                </a:lnTo>
              </a:path>
            </a:pathLst>
          </a:custGeom>
          <a:ln w="38100">
            <a:solidFill>
              <a:srgbClr val="000000"/>
            </a:solidFill>
            <a:prstDash val="lgDash"/>
          </a:ln>
        </p:spPr>
        <p:txBody>
          <a:bodyPr wrap="square" lIns="0" tIns="0" rIns="0" bIns="0" rtlCol="0"/>
          <a:lstStyle/>
          <a:p>
            <a:endParaRPr/>
          </a:p>
        </p:txBody>
      </p:sp>
      <p:sp>
        <p:nvSpPr>
          <p:cNvPr id="58" name="object 58"/>
          <p:cNvSpPr/>
          <p:nvPr/>
        </p:nvSpPr>
        <p:spPr>
          <a:xfrm>
            <a:off x="4161282" y="4629150"/>
            <a:ext cx="0" cy="386715"/>
          </a:xfrm>
          <a:custGeom>
            <a:avLst/>
            <a:gdLst/>
            <a:ahLst/>
            <a:cxnLst/>
            <a:rect l="l" t="t" r="r" b="b"/>
            <a:pathLst>
              <a:path h="386714">
                <a:moveTo>
                  <a:pt x="0" y="0"/>
                </a:moveTo>
                <a:lnTo>
                  <a:pt x="0" y="386473"/>
                </a:lnTo>
              </a:path>
            </a:pathLst>
          </a:custGeom>
          <a:ln w="38100">
            <a:solidFill>
              <a:srgbClr val="000000"/>
            </a:solidFill>
            <a:prstDash val="lgDash"/>
          </a:ln>
        </p:spPr>
        <p:txBody>
          <a:bodyPr wrap="square" lIns="0" tIns="0" rIns="0" bIns="0" rtlCol="0"/>
          <a:lstStyle/>
          <a:p>
            <a:endParaRPr/>
          </a:p>
        </p:txBody>
      </p:sp>
      <p:sp>
        <p:nvSpPr>
          <p:cNvPr id="59" name="object 59"/>
          <p:cNvSpPr/>
          <p:nvPr/>
        </p:nvSpPr>
        <p:spPr>
          <a:xfrm>
            <a:off x="3153155" y="5204459"/>
            <a:ext cx="645160" cy="215265"/>
          </a:xfrm>
          <a:custGeom>
            <a:avLst/>
            <a:gdLst/>
            <a:ahLst/>
            <a:cxnLst/>
            <a:rect l="l" t="t" r="r" b="b"/>
            <a:pathLst>
              <a:path w="645160" h="215264">
                <a:moveTo>
                  <a:pt x="537210" y="0"/>
                </a:moveTo>
                <a:lnTo>
                  <a:pt x="537210" y="53720"/>
                </a:lnTo>
                <a:lnTo>
                  <a:pt x="0" y="53720"/>
                </a:lnTo>
                <a:lnTo>
                  <a:pt x="0" y="161162"/>
                </a:lnTo>
                <a:lnTo>
                  <a:pt x="537210" y="161162"/>
                </a:lnTo>
                <a:lnTo>
                  <a:pt x="537210" y="214883"/>
                </a:lnTo>
                <a:lnTo>
                  <a:pt x="644652" y="107441"/>
                </a:lnTo>
                <a:lnTo>
                  <a:pt x="537210" y="0"/>
                </a:lnTo>
                <a:close/>
              </a:path>
            </a:pathLst>
          </a:custGeom>
          <a:solidFill>
            <a:srgbClr val="DEDEDE"/>
          </a:solidFill>
        </p:spPr>
        <p:txBody>
          <a:bodyPr wrap="square" lIns="0" tIns="0" rIns="0" bIns="0" rtlCol="0"/>
          <a:lstStyle/>
          <a:p>
            <a:endParaRPr/>
          </a:p>
        </p:txBody>
      </p:sp>
      <p:sp>
        <p:nvSpPr>
          <p:cNvPr id="60" name="object 60"/>
          <p:cNvSpPr/>
          <p:nvPr/>
        </p:nvSpPr>
        <p:spPr>
          <a:xfrm>
            <a:off x="3153155" y="5204459"/>
            <a:ext cx="645160" cy="215265"/>
          </a:xfrm>
          <a:custGeom>
            <a:avLst/>
            <a:gdLst/>
            <a:ahLst/>
            <a:cxnLst/>
            <a:rect l="l" t="t" r="r" b="b"/>
            <a:pathLst>
              <a:path w="645160" h="215264">
                <a:moveTo>
                  <a:pt x="0" y="53720"/>
                </a:moveTo>
                <a:lnTo>
                  <a:pt x="537210" y="53720"/>
                </a:lnTo>
                <a:lnTo>
                  <a:pt x="537210" y="0"/>
                </a:lnTo>
                <a:lnTo>
                  <a:pt x="644652" y="107441"/>
                </a:lnTo>
                <a:lnTo>
                  <a:pt x="537210" y="214883"/>
                </a:lnTo>
                <a:lnTo>
                  <a:pt x="537210" y="161162"/>
                </a:lnTo>
                <a:lnTo>
                  <a:pt x="0" y="161162"/>
                </a:lnTo>
                <a:lnTo>
                  <a:pt x="0" y="53720"/>
                </a:lnTo>
                <a:close/>
              </a:path>
            </a:pathLst>
          </a:custGeom>
          <a:ln w="9144">
            <a:solidFill>
              <a:srgbClr val="000000"/>
            </a:solidFill>
          </a:ln>
        </p:spPr>
        <p:txBody>
          <a:bodyPr wrap="square" lIns="0" tIns="0" rIns="0" bIns="0" rtlCol="0"/>
          <a:lstStyle/>
          <a:p>
            <a:endParaRPr/>
          </a:p>
        </p:txBody>
      </p:sp>
      <p:sp>
        <p:nvSpPr>
          <p:cNvPr id="61" name="object 61"/>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7</a:t>
            </a:r>
            <a:endParaRPr sz="1400">
              <a:latin typeface="メイリオ"/>
              <a:cs typeface="メイリオ"/>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68995" y="5928359"/>
            <a:ext cx="1239520" cy="0"/>
          </a:xfrm>
          <a:custGeom>
            <a:avLst/>
            <a:gdLst/>
            <a:ahLst/>
            <a:cxnLst/>
            <a:rect l="l" t="t" r="r" b="b"/>
            <a:pathLst>
              <a:path w="1239520">
                <a:moveTo>
                  <a:pt x="0" y="0"/>
                </a:moveTo>
                <a:lnTo>
                  <a:pt x="1239012" y="0"/>
                </a:lnTo>
              </a:path>
            </a:pathLst>
          </a:custGeom>
          <a:ln w="9143">
            <a:solidFill>
              <a:srgbClr val="DADADA"/>
            </a:solidFill>
          </a:ln>
        </p:spPr>
        <p:txBody>
          <a:bodyPr wrap="square" lIns="0" tIns="0" rIns="0" bIns="0" rtlCol="0"/>
          <a:lstStyle/>
          <a:p>
            <a:endParaRPr/>
          </a:p>
        </p:txBody>
      </p:sp>
      <p:sp>
        <p:nvSpPr>
          <p:cNvPr id="3" name="object 3"/>
          <p:cNvSpPr/>
          <p:nvPr/>
        </p:nvSpPr>
        <p:spPr>
          <a:xfrm>
            <a:off x="7045452" y="5928359"/>
            <a:ext cx="634365" cy="0"/>
          </a:xfrm>
          <a:custGeom>
            <a:avLst/>
            <a:gdLst/>
            <a:ahLst/>
            <a:cxnLst/>
            <a:rect l="l" t="t" r="r" b="b"/>
            <a:pathLst>
              <a:path w="634365">
                <a:moveTo>
                  <a:pt x="0" y="0"/>
                </a:moveTo>
                <a:lnTo>
                  <a:pt x="633983" y="0"/>
                </a:lnTo>
              </a:path>
            </a:pathLst>
          </a:custGeom>
          <a:ln w="9143">
            <a:solidFill>
              <a:srgbClr val="DADADA"/>
            </a:solidFill>
          </a:ln>
        </p:spPr>
        <p:txBody>
          <a:bodyPr wrap="square" lIns="0" tIns="0" rIns="0" bIns="0" rtlCol="0"/>
          <a:lstStyle/>
          <a:p>
            <a:endParaRPr/>
          </a:p>
        </p:txBody>
      </p:sp>
      <p:sp>
        <p:nvSpPr>
          <p:cNvPr id="4" name="object 4"/>
          <p:cNvSpPr/>
          <p:nvPr/>
        </p:nvSpPr>
        <p:spPr>
          <a:xfrm>
            <a:off x="6123432" y="5928359"/>
            <a:ext cx="632460" cy="0"/>
          </a:xfrm>
          <a:custGeom>
            <a:avLst/>
            <a:gdLst/>
            <a:ahLst/>
            <a:cxnLst/>
            <a:rect l="l" t="t" r="r" b="b"/>
            <a:pathLst>
              <a:path w="632459">
                <a:moveTo>
                  <a:pt x="0" y="0"/>
                </a:moveTo>
                <a:lnTo>
                  <a:pt x="632460" y="0"/>
                </a:lnTo>
              </a:path>
            </a:pathLst>
          </a:custGeom>
          <a:ln w="9143">
            <a:solidFill>
              <a:srgbClr val="DADADA"/>
            </a:solidFill>
          </a:ln>
        </p:spPr>
        <p:txBody>
          <a:bodyPr wrap="square" lIns="0" tIns="0" rIns="0" bIns="0" rtlCol="0"/>
          <a:lstStyle/>
          <a:p>
            <a:endParaRPr/>
          </a:p>
        </p:txBody>
      </p:sp>
      <p:sp>
        <p:nvSpPr>
          <p:cNvPr id="5" name="object 5"/>
          <p:cNvSpPr/>
          <p:nvPr/>
        </p:nvSpPr>
        <p:spPr>
          <a:xfrm>
            <a:off x="5516879" y="5928359"/>
            <a:ext cx="317500" cy="0"/>
          </a:xfrm>
          <a:custGeom>
            <a:avLst/>
            <a:gdLst/>
            <a:ahLst/>
            <a:cxnLst/>
            <a:rect l="l" t="t" r="r" b="b"/>
            <a:pathLst>
              <a:path w="317500">
                <a:moveTo>
                  <a:pt x="0" y="0"/>
                </a:moveTo>
                <a:lnTo>
                  <a:pt x="316992" y="0"/>
                </a:lnTo>
              </a:path>
            </a:pathLst>
          </a:custGeom>
          <a:ln w="9143">
            <a:solidFill>
              <a:srgbClr val="DADADA"/>
            </a:solidFill>
          </a:ln>
        </p:spPr>
        <p:txBody>
          <a:bodyPr wrap="square" lIns="0" tIns="0" rIns="0" bIns="0" rtlCol="0"/>
          <a:lstStyle/>
          <a:p>
            <a:endParaRPr/>
          </a:p>
        </p:txBody>
      </p:sp>
      <p:sp>
        <p:nvSpPr>
          <p:cNvPr id="6" name="object 6"/>
          <p:cNvSpPr/>
          <p:nvPr/>
        </p:nvSpPr>
        <p:spPr>
          <a:xfrm>
            <a:off x="7045452" y="5593079"/>
            <a:ext cx="2162810" cy="0"/>
          </a:xfrm>
          <a:custGeom>
            <a:avLst/>
            <a:gdLst/>
            <a:ahLst/>
            <a:cxnLst/>
            <a:rect l="l" t="t" r="r" b="b"/>
            <a:pathLst>
              <a:path w="2162809">
                <a:moveTo>
                  <a:pt x="0" y="0"/>
                </a:moveTo>
                <a:lnTo>
                  <a:pt x="2162555" y="0"/>
                </a:lnTo>
              </a:path>
            </a:pathLst>
          </a:custGeom>
          <a:ln w="9143">
            <a:solidFill>
              <a:srgbClr val="DADADA"/>
            </a:solidFill>
          </a:ln>
        </p:spPr>
        <p:txBody>
          <a:bodyPr wrap="square" lIns="0" tIns="0" rIns="0" bIns="0" rtlCol="0"/>
          <a:lstStyle/>
          <a:p>
            <a:endParaRPr/>
          </a:p>
        </p:txBody>
      </p:sp>
      <p:sp>
        <p:nvSpPr>
          <p:cNvPr id="7" name="object 7"/>
          <p:cNvSpPr/>
          <p:nvPr/>
        </p:nvSpPr>
        <p:spPr>
          <a:xfrm>
            <a:off x="6123432" y="5593079"/>
            <a:ext cx="632460" cy="0"/>
          </a:xfrm>
          <a:custGeom>
            <a:avLst/>
            <a:gdLst/>
            <a:ahLst/>
            <a:cxnLst/>
            <a:rect l="l" t="t" r="r" b="b"/>
            <a:pathLst>
              <a:path w="632459">
                <a:moveTo>
                  <a:pt x="0" y="0"/>
                </a:moveTo>
                <a:lnTo>
                  <a:pt x="632460" y="0"/>
                </a:lnTo>
              </a:path>
            </a:pathLst>
          </a:custGeom>
          <a:ln w="9143">
            <a:solidFill>
              <a:srgbClr val="DADADA"/>
            </a:solidFill>
          </a:ln>
        </p:spPr>
        <p:txBody>
          <a:bodyPr wrap="square" lIns="0" tIns="0" rIns="0" bIns="0" rtlCol="0"/>
          <a:lstStyle/>
          <a:p>
            <a:endParaRPr/>
          </a:p>
        </p:txBody>
      </p:sp>
      <p:sp>
        <p:nvSpPr>
          <p:cNvPr id="8" name="object 8"/>
          <p:cNvSpPr/>
          <p:nvPr/>
        </p:nvSpPr>
        <p:spPr>
          <a:xfrm>
            <a:off x="5516879" y="5593079"/>
            <a:ext cx="317500" cy="0"/>
          </a:xfrm>
          <a:custGeom>
            <a:avLst/>
            <a:gdLst/>
            <a:ahLst/>
            <a:cxnLst/>
            <a:rect l="l" t="t" r="r" b="b"/>
            <a:pathLst>
              <a:path w="317500">
                <a:moveTo>
                  <a:pt x="0" y="0"/>
                </a:moveTo>
                <a:lnTo>
                  <a:pt x="316992" y="0"/>
                </a:lnTo>
              </a:path>
            </a:pathLst>
          </a:custGeom>
          <a:ln w="9143">
            <a:solidFill>
              <a:srgbClr val="DADADA"/>
            </a:solidFill>
          </a:ln>
        </p:spPr>
        <p:txBody>
          <a:bodyPr wrap="square" lIns="0" tIns="0" rIns="0" bIns="0" rtlCol="0"/>
          <a:lstStyle/>
          <a:p>
            <a:endParaRPr/>
          </a:p>
        </p:txBody>
      </p:sp>
      <p:sp>
        <p:nvSpPr>
          <p:cNvPr id="9" name="object 9"/>
          <p:cNvSpPr/>
          <p:nvPr/>
        </p:nvSpPr>
        <p:spPr>
          <a:xfrm>
            <a:off x="5516879" y="5257800"/>
            <a:ext cx="3691254" cy="0"/>
          </a:xfrm>
          <a:custGeom>
            <a:avLst/>
            <a:gdLst/>
            <a:ahLst/>
            <a:cxnLst/>
            <a:rect l="l" t="t" r="r" b="b"/>
            <a:pathLst>
              <a:path w="3691254">
                <a:moveTo>
                  <a:pt x="0" y="0"/>
                </a:moveTo>
                <a:lnTo>
                  <a:pt x="3691128" y="0"/>
                </a:lnTo>
              </a:path>
            </a:pathLst>
          </a:custGeom>
          <a:ln w="9144">
            <a:solidFill>
              <a:srgbClr val="DADADA"/>
            </a:solidFill>
          </a:ln>
        </p:spPr>
        <p:txBody>
          <a:bodyPr wrap="square" lIns="0" tIns="0" rIns="0" bIns="0" rtlCol="0"/>
          <a:lstStyle/>
          <a:p>
            <a:endParaRPr/>
          </a:p>
        </p:txBody>
      </p:sp>
      <p:sp>
        <p:nvSpPr>
          <p:cNvPr id="10" name="object 10"/>
          <p:cNvSpPr/>
          <p:nvPr/>
        </p:nvSpPr>
        <p:spPr>
          <a:xfrm>
            <a:off x="5833871" y="5396484"/>
            <a:ext cx="289560" cy="867410"/>
          </a:xfrm>
          <a:custGeom>
            <a:avLst/>
            <a:gdLst/>
            <a:ahLst/>
            <a:cxnLst/>
            <a:rect l="l" t="t" r="r" b="b"/>
            <a:pathLst>
              <a:path w="289560" h="867410">
                <a:moveTo>
                  <a:pt x="289560" y="0"/>
                </a:moveTo>
                <a:lnTo>
                  <a:pt x="0" y="0"/>
                </a:lnTo>
                <a:lnTo>
                  <a:pt x="0" y="867155"/>
                </a:lnTo>
                <a:lnTo>
                  <a:pt x="289560" y="867155"/>
                </a:lnTo>
                <a:lnTo>
                  <a:pt x="289560" y="0"/>
                </a:lnTo>
                <a:close/>
              </a:path>
            </a:pathLst>
          </a:custGeom>
          <a:solidFill>
            <a:srgbClr val="4F81BD"/>
          </a:solidFill>
        </p:spPr>
        <p:txBody>
          <a:bodyPr wrap="square" lIns="0" tIns="0" rIns="0" bIns="0" rtlCol="0"/>
          <a:lstStyle/>
          <a:p>
            <a:endParaRPr/>
          </a:p>
        </p:txBody>
      </p:sp>
      <p:sp>
        <p:nvSpPr>
          <p:cNvPr id="11" name="object 11"/>
          <p:cNvSpPr/>
          <p:nvPr/>
        </p:nvSpPr>
        <p:spPr>
          <a:xfrm>
            <a:off x="6755892" y="5530596"/>
            <a:ext cx="289560" cy="733425"/>
          </a:xfrm>
          <a:custGeom>
            <a:avLst/>
            <a:gdLst/>
            <a:ahLst/>
            <a:cxnLst/>
            <a:rect l="l" t="t" r="r" b="b"/>
            <a:pathLst>
              <a:path w="289559" h="733425">
                <a:moveTo>
                  <a:pt x="289559" y="0"/>
                </a:moveTo>
                <a:lnTo>
                  <a:pt x="0" y="0"/>
                </a:lnTo>
                <a:lnTo>
                  <a:pt x="0" y="733043"/>
                </a:lnTo>
                <a:lnTo>
                  <a:pt x="289559" y="733043"/>
                </a:lnTo>
                <a:lnTo>
                  <a:pt x="289559" y="0"/>
                </a:lnTo>
                <a:close/>
              </a:path>
            </a:pathLst>
          </a:custGeom>
          <a:solidFill>
            <a:srgbClr val="4F81BD"/>
          </a:solidFill>
        </p:spPr>
        <p:txBody>
          <a:bodyPr wrap="square" lIns="0" tIns="0" rIns="0" bIns="0" rtlCol="0"/>
          <a:lstStyle/>
          <a:p>
            <a:endParaRPr/>
          </a:p>
        </p:txBody>
      </p:sp>
      <p:sp>
        <p:nvSpPr>
          <p:cNvPr id="12" name="object 12"/>
          <p:cNvSpPr/>
          <p:nvPr/>
        </p:nvSpPr>
        <p:spPr>
          <a:xfrm>
            <a:off x="7679435" y="5871971"/>
            <a:ext cx="289560" cy="391795"/>
          </a:xfrm>
          <a:custGeom>
            <a:avLst/>
            <a:gdLst/>
            <a:ahLst/>
            <a:cxnLst/>
            <a:rect l="l" t="t" r="r" b="b"/>
            <a:pathLst>
              <a:path w="289559" h="391795">
                <a:moveTo>
                  <a:pt x="289559" y="0"/>
                </a:moveTo>
                <a:lnTo>
                  <a:pt x="0" y="0"/>
                </a:lnTo>
                <a:lnTo>
                  <a:pt x="0" y="391667"/>
                </a:lnTo>
                <a:lnTo>
                  <a:pt x="289559" y="391667"/>
                </a:lnTo>
                <a:lnTo>
                  <a:pt x="289559" y="0"/>
                </a:lnTo>
                <a:close/>
              </a:path>
            </a:pathLst>
          </a:custGeom>
          <a:solidFill>
            <a:srgbClr val="4F81BD"/>
          </a:solidFill>
        </p:spPr>
        <p:txBody>
          <a:bodyPr wrap="square" lIns="0" tIns="0" rIns="0" bIns="0" rtlCol="0"/>
          <a:lstStyle/>
          <a:p>
            <a:endParaRPr/>
          </a:p>
        </p:txBody>
      </p:sp>
      <p:sp>
        <p:nvSpPr>
          <p:cNvPr id="13" name="object 13"/>
          <p:cNvSpPr/>
          <p:nvPr/>
        </p:nvSpPr>
        <p:spPr>
          <a:xfrm>
            <a:off x="5516879" y="6263640"/>
            <a:ext cx="3691254" cy="0"/>
          </a:xfrm>
          <a:custGeom>
            <a:avLst/>
            <a:gdLst/>
            <a:ahLst/>
            <a:cxnLst/>
            <a:rect l="l" t="t" r="r" b="b"/>
            <a:pathLst>
              <a:path w="3691254">
                <a:moveTo>
                  <a:pt x="0" y="0"/>
                </a:moveTo>
                <a:lnTo>
                  <a:pt x="3691128" y="0"/>
                </a:lnTo>
              </a:path>
            </a:pathLst>
          </a:custGeom>
          <a:ln w="9144">
            <a:solidFill>
              <a:srgbClr val="DADADA"/>
            </a:solidFill>
          </a:ln>
        </p:spPr>
        <p:txBody>
          <a:bodyPr wrap="square" lIns="0" tIns="0" rIns="0" bIns="0" rtlCol="0"/>
          <a:lstStyle/>
          <a:p>
            <a:endParaRPr/>
          </a:p>
        </p:txBody>
      </p:sp>
      <p:sp>
        <p:nvSpPr>
          <p:cNvPr id="14" name="object 14"/>
          <p:cNvSpPr txBox="1"/>
          <p:nvPr/>
        </p:nvSpPr>
        <p:spPr>
          <a:xfrm>
            <a:off x="5173780" y="5471223"/>
            <a:ext cx="180975" cy="87947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95958"/>
                </a:solidFill>
                <a:latin typeface="Calibri"/>
                <a:cs typeface="Calibri"/>
              </a:rPr>
              <a:t>20</a:t>
            </a:r>
            <a:endParaRPr sz="1200">
              <a:latin typeface="Calibri"/>
              <a:cs typeface="Calibri"/>
            </a:endParaRPr>
          </a:p>
          <a:p>
            <a:pPr>
              <a:lnSpc>
                <a:spcPct val="100000"/>
              </a:lnSpc>
              <a:spcBef>
                <a:spcPts val="50"/>
              </a:spcBef>
            </a:pPr>
            <a:endParaRPr sz="1000">
              <a:latin typeface="Times New Roman"/>
              <a:cs typeface="Times New Roman"/>
            </a:endParaRPr>
          </a:p>
          <a:p>
            <a:pPr algn="ctr">
              <a:lnSpc>
                <a:spcPct val="100000"/>
              </a:lnSpc>
            </a:pPr>
            <a:r>
              <a:rPr sz="1200" dirty="0">
                <a:solidFill>
                  <a:srgbClr val="595958"/>
                </a:solidFill>
                <a:latin typeface="Calibri"/>
                <a:cs typeface="Calibri"/>
              </a:rPr>
              <a:t>10</a:t>
            </a:r>
            <a:endParaRPr sz="1200">
              <a:latin typeface="Calibri"/>
              <a:cs typeface="Calibri"/>
            </a:endParaRPr>
          </a:p>
          <a:p>
            <a:pPr>
              <a:lnSpc>
                <a:spcPct val="100000"/>
              </a:lnSpc>
              <a:spcBef>
                <a:spcPts val="50"/>
              </a:spcBef>
            </a:pPr>
            <a:endParaRPr sz="1000">
              <a:latin typeface="Times New Roman"/>
              <a:cs typeface="Times New Roman"/>
            </a:endParaRPr>
          </a:p>
          <a:p>
            <a:pPr marL="76200" algn="ctr">
              <a:lnSpc>
                <a:spcPct val="100000"/>
              </a:lnSpc>
            </a:pPr>
            <a:r>
              <a:rPr sz="1200" dirty="0">
                <a:solidFill>
                  <a:srgbClr val="595958"/>
                </a:solidFill>
                <a:latin typeface="Calibri"/>
                <a:cs typeface="Calibri"/>
              </a:rPr>
              <a:t>0</a:t>
            </a:r>
            <a:endParaRPr sz="1200">
              <a:latin typeface="Calibri"/>
              <a:cs typeface="Calibri"/>
            </a:endParaRPr>
          </a:p>
        </p:txBody>
      </p:sp>
      <p:sp>
        <p:nvSpPr>
          <p:cNvPr id="15" name="object 15"/>
          <p:cNvSpPr/>
          <p:nvPr/>
        </p:nvSpPr>
        <p:spPr>
          <a:xfrm>
            <a:off x="8612123" y="6131052"/>
            <a:ext cx="273050" cy="132715"/>
          </a:xfrm>
          <a:custGeom>
            <a:avLst/>
            <a:gdLst/>
            <a:ahLst/>
            <a:cxnLst/>
            <a:rect l="l" t="t" r="r" b="b"/>
            <a:pathLst>
              <a:path w="273050" h="132714">
                <a:moveTo>
                  <a:pt x="0" y="0"/>
                </a:moveTo>
                <a:lnTo>
                  <a:pt x="272796" y="0"/>
                </a:lnTo>
                <a:lnTo>
                  <a:pt x="272796" y="132588"/>
                </a:lnTo>
                <a:lnTo>
                  <a:pt x="0" y="132588"/>
                </a:lnTo>
                <a:lnTo>
                  <a:pt x="0" y="0"/>
                </a:lnTo>
                <a:close/>
              </a:path>
            </a:pathLst>
          </a:custGeom>
          <a:solidFill>
            <a:srgbClr val="4F81BD"/>
          </a:solidFill>
        </p:spPr>
        <p:txBody>
          <a:bodyPr wrap="square" lIns="0" tIns="0" rIns="0" bIns="0" rtlCol="0"/>
          <a:lstStyle/>
          <a:p>
            <a:endParaRPr/>
          </a:p>
        </p:txBody>
      </p:sp>
      <p:sp>
        <p:nvSpPr>
          <p:cNvPr id="16" name="object 16"/>
          <p:cNvSpPr/>
          <p:nvPr/>
        </p:nvSpPr>
        <p:spPr>
          <a:xfrm>
            <a:off x="202692" y="2659309"/>
            <a:ext cx="4323619" cy="3854280"/>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169348" y="6565714"/>
            <a:ext cx="4597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（資料）社会保障・人口問題研究所「日本の地域別将来推計人口」</a:t>
            </a:r>
            <a:endParaRPr sz="1200">
              <a:latin typeface="メイリオ"/>
              <a:cs typeface="メイリオ"/>
            </a:endParaRPr>
          </a:p>
        </p:txBody>
      </p:sp>
      <p:sp>
        <p:nvSpPr>
          <p:cNvPr id="18" name="object 18"/>
          <p:cNvSpPr/>
          <p:nvPr/>
        </p:nvSpPr>
        <p:spPr>
          <a:xfrm>
            <a:off x="4978908" y="2641092"/>
            <a:ext cx="4480559" cy="1969007"/>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5251268" y="4600953"/>
            <a:ext cx="25374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a:cs typeface="メイリオ"/>
              </a:rPr>
              <a:t>（資料）内閣府「地域の経済</a:t>
            </a:r>
            <a:r>
              <a:rPr sz="1200" spc="-5" dirty="0">
                <a:latin typeface="メイリオ"/>
                <a:cs typeface="メイリオ"/>
              </a:rPr>
              <a:t>2015</a:t>
            </a:r>
            <a:r>
              <a:rPr sz="1200" dirty="0">
                <a:latin typeface="メイリオ"/>
                <a:cs typeface="メイリオ"/>
              </a:rPr>
              <a:t>」</a:t>
            </a:r>
            <a:endParaRPr sz="1200">
              <a:latin typeface="メイリオ"/>
              <a:cs typeface="メイリオ"/>
            </a:endParaRPr>
          </a:p>
        </p:txBody>
      </p:sp>
      <p:sp>
        <p:nvSpPr>
          <p:cNvPr id="20" name="object 20"/>
          <p:cNvSpPr txBox="1"/>
          <p:nvPr/>
        </p:nvSpPr>
        <p:spPr>
          <a:xfrm>
            <a:off x="9700286" y="6561095"/>
            <a:ext cx="1365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メイリオ"/>
                <a:cs typeface="メイリオ"/>
              </a:rPr>
              <a:t>8</a:t>
            </a:r>
            <a:endParaRPr sz="1400">
              <a:latin typeface="メイリオ"/>
              <a:cs typeface="メイリオ"/>
            </a:endParaRPr>
          </a:p>
        </p:txBody>
      </p:sp>
      <p:sp>
        <p:nvSpPr>
          <p:cNvPr id="21" name="object 21"/>
          <p:cNvSpPr/>
          <p:nvPr/>
        </p:nvSpPr>
        <p:spPr>
          <a:xfrm>
            <a:off x="5655627" y="3571916"/>
            <a:ext cx="842010" cy="483234"/>
          </a:xfrm>
          <a:custGeom>
            <a:avLst/>
            <a:gdLst/>
            <a:ahLst/>
            <a:cxnLst/>
            <a:rect l="l" t="t" r="r" b="b"/>
            <a:pathLst>
              <a:path w="842010" h="483235">
                <a:moveTo>
                  <a:pt x="720813" y="0"/>
                </a:moveTo>
                <a:lnTo>
                  <a:pt x="740625" y="40678"/>
                </a:lnTo>
                <a:lnTo>
                  <a:pt x="0" y="401637"/>
                </a:lnTo>
                <a:lnTo>
                  <a:pt x="39649" y="482981"/>
                </a:lnTo>
                <a:lnTo>
                  <a:pt x="780275" y="122008"/>
                </a:lnTo>
                <a:lnTo>
                  <a:pt x="814117" y="122008"/>
                </a:lnTo>
                <a:lnTo>
                  <a:pt x="841794" y="41694"/>
                </a:lnTo>
                <a:lnTo>
                  <a:pt x="720813" y="0"/>
                </a:lnTo>
                <a:close/>
              </a:path>
              <a:path w="842010" h="483235">
                <a:moveTo>
                  <a:pt x="814117" y="122008"/>
                </a:moveTo>
                <a:lnTo>
                  <a:pt x="780275" y="122008"/>
                </a:lnTo>
                <a:lnTo>
                  <a:pt x="800100" y="162687"/>
                </a:lnTo>
                <a:lnTo>
                  <a:pt x="814117" y="122008"/>
                </a:lnTo>
                <a:close/>
              </a:path>
            </a:pathLst>
          </a:custGeom>
          <a:solidFill>
            <a:srgbClr val="FF0000"/>
          </a:solidFill>
        </p:spPr>
        <p:txBody>
          <a:bodyPr wrap="square" lIns="0" tIns="0" rIns="0" bIns="0" rtlCol="0"/>
          <a:lstStyle/>
          <a:p>
            <a:endParaRPr/>
          </a:p>
        </p:txBody>
      </p:sp>
      <p:sp>
        <p:nvSpPr>
          <p:cNvPr id="22" name="object 22"/>
          <p:cNvSpPr/>
          <p:nvPr/>
        </p:nvSpPr>
        <p:spPr>
          <a:xfrm>
            <a:off x="7012385" y="3794931"/>
            <a:ext cx="841375" cy="396240"/>
          </a:xfrm>
          <a:custGeom>
            <a:avLst/>
            <a:gdLst/>
            <a:ahLst/>
            <a:cxnLst/>
            <a:rect l="l" t="t" r="r" b="b"/>
            <a:pathLst>
              <a:path w="841375" h="396239">
                <a:moveTo>
                  <a:pt x="727862" y="0"/>
                </a:moveTo>
                <a:lnTo>
                  <a:pt x="743013" y="41363"/>
                </a:lnTo>
                <a:lnTo>
                  <a:pt x="0" y="313499"/>
                </a:lnTo>
                <a:lnTo>
                  <a:pt x="30302" y="396227"/>
                </a:lnTo>
                <a:lnTo>
                  <a:pt x="773315" y="124091"/>
                </a:lnTo>
                <a:lnTo>
                  <a:pt x="807652" y="124091"/>
                </a:lnTo>
                <a:lnTo>
                  <a:pt x="840892" y="52425"/>
                </a:lnTo>
                <a:lnTo>
                  <a:pt x="727862" y="0"/>
                </a:lnTo>
                <a:close/>
              </a:path>
              <a:path w="841375" h="396239">
                <a:moveTo>
                  <a:pt x="807652" y="124091"/>
                </a:moveTo>
                <a:lnTo>
                  <a:pt x="773315" y="124091"/>
                </a:lnTo>
                <a:lnTo>
                  <a:pt x="788466" y="165455"/>
                </a:lnTo>
                <a:lnTo>
                  <a:pt x="807652" y="124091"/>
                </a:lnTo>
                <a:close/>
              </a:path>
            </a:pathLst>
          </a:custGeom>
          <a:solidFill>
            <a:srgbClr val="FF0000"/>
          </a:solidFill>
        </p:spPr>
        <p:txBody>
          <a:bodyPr wrap="square" lIns="0" tIns="0" rIns="0" bIns="0" rtlCol="0"/>
          <a:lstStyle/>
          <a:p>
            <a:endParaRPr/>
          </a:p>
        </p:txBody>
      </p:sp>
      <p:sp>
        <p:nvSpPr>
          <p:cNvPr id="23" name="object 23"/>
          <p:cNvSpPr/>
          <p:nvPr/>
        </p:nvSpPr>
        <p:spPr>
          <a:xfrm>
            <a:off x="8377587" y="3455798"/>
            <a:ext cx="770255" cy="460375"/>
          </a:xfrm>
          <a:custGeom>
            <a:avLst/>
            <a:gdLst/>
            <a:ahLst/>
            <a:cxnLst/>
            <a:rect l="l" t="t" r="r" b="b"/>
            <a:pathLst>
              <a:path w="770254" h="460375">
                <a:moveTo>
                  <a:pt x="668413" y="0"/>
                </a:moveTo>
                <a:lnTo>
                  <a:pt x="685914" y="33324"/>
                </a:lnTo>
                <a:lnTo>
                  <a:pt x="0" y="393230"/>
                </a:lnTo>
                <a:lnTo>
                  <a:pt x="34975" y="459892"/>
                </a:lnTo>
                <a:lnTo>
                  <a:pt x="720890" y="99999"/>
                </a:lnTo>
                <a:lnTo>
                  <a:pt x="748767" y="99999"/>
                </a:lnTo>
                <a:lnTo>
                  <a:pt x="770064" y="31686"/>
                </a:lnTo>
                <a:lnTo>
                  <a:pt x="668413" y="0"/>
                </a:lnTo>
                <a:close/>
              </a:path>
              <a:path w="770254" h="460375">
                <a:moveTo>
                  <a:pt x="748767" y="99999"/>
                </a:moveTo>
                <a:lnTo>
                  <a:pt x="720890" y="99999"/>
                </a:lnTo>
                <a:lnTo>
                  <a:pt x="738378" y="133324"/>
                </a:lnTo>
                <a:lnTo>
                  <a:pt x="748767" y="99999"/>
                </a:lnTo>
                <a:close/>
              </a:path>
            </a:pathLst>
          </a:custGeom>
          <a:solidFill>
            <a:srgbClr val="FF0000"/>
          </a:solidFill>
        </p:spPr>
        <p:txBody>
          <a:bodyPr wrap="square" lIns="0" tIns="0" rIns="0" bIns="0" rtlCol="0"/>
          <a:lstStyle/>
          <a:p>
            <a:endParaRPr/>
          </a:p>
        </p:txBody>
      </p:sp>
      <p:sp>
        <p:nvSpPr>
          <p:cNvPr id="24" name="object 24"/>
          <p:cNvSpPr txBox="1">
            <a:spLocks noGrp="1"/>
          </p:cNvSpPr>
          <p:nvPr>
            <p:ph type="title"/>
          </p:nvPr>
        </p:nvSpPr>
        <p:spPr>
          <a:xfrm>
            <a:off x="63187" y="60399"/>
            <a:ext cx="6731000" cy="320601"/>
          </a:xfrm>
          <a:prstGeom prst="rect">
            <a:avLst/>
          </a:prstGeom>
        </p:spPr>
        <p:txBody>
          <a:bodyPr vert="horz" wrap="square" lIns="0" tIns="12700" rIns="0" bIns="0" rtlCol="0">
            <a:spAutoFit/>
          </a:bodyPr>
          <a:lstStyle/>
          <a:p>
            <a:pPr marL="12700">
              <a:lnSpc>
                <a:spcPct val="100000"/>
              </a:lnSpc>
              <a:spcBef>
                <a:spcPts val="100"/>
              </a:spcBef>
            </a:pPr>
            <a:r>
              <a:rPr sz="2000" dirty="0" smtClean="0"/>
              <a:t>「</a:t>
            </a:r>
            <a:r>
              <a:rPr sz="2000" dirty="0"/>
              <a:t>人口減少による弱い内需と過疎化」</a:t>
            </a:r>
          </a:p>
        </p:txBody>
      </p:sp>
      <p:sp>
        <p:nvSpPr>
          <p:cNvPr id="25" name="object 25"/>
          <p:cNvSpPr/>
          <p:nvPr/>
        </p:nvSpPr>
        <p:spPr>
          <a:xfrm>
            <a:off x="114300" y="429768"/>
            <a:ext cx="9683750" cy="1839595"/>
          </a:xfrm>
          <a:custGeom>
            <a:avLst/>
            <a:gdLst/>
            <a:ahLst/>
            <a:cxnLst/>
            <a:rect l="l" t="t" r="r" b="b"/>
            <a:pathLst>
              <a:path w="9683750" h="1839595">
                <a:moveTo>
                  <a:pt x="0" y="0"/>
                </a:moveTo>
                <a:lnTo>
                  <a:pt x="9683496" y="0"/>
                </a:lnTo>
                <a:lnTo>
                  <a:pt x="9683496" y="1839467"/>
                </a:lnTo>
                <a:lnTo>
                  <a:pt x="0" y="1839467"/>
                </a:lnTo>
                <a:lnTo>
                  <a:pt x="0" y="0"/>
                </a:lnTo>
                <a:close/>
              </a:path>
            </a:pathLst>
          </a:custGeom>
          <a:solidFill>
            <a:srgbClr val="99D6EC"/>
          </a:solidFill>
        </p:spPr>
        <p:txBody>
          <a:bodyPr wrap="square" lIns="0" tIns="0" rIns="0" bIns="0" rtlCol="0"/>
          <a:lstStyle/>
          <a:p>
            <a:endParaRPr/>
          </a:p>
        </p:txBody>
      </p:sp>
      <p:sp>
        <p:nvSpPr>
          <p:cNvPr id="26" name="object 26"/>
          <p:cNvSpPr txBox="1"/>
          <p:nvPr/>
        </p:nvSpPr>
        <p:spPr>
          <a:xfrm>
            <a:off x="208945" y="490669"/>
            <a:ext cx="9439275" cy="1701800"/>
          </a:xfrm>
          <a:prstGeom prst="rect">
            <a:avLst/>
          </a:prstGeom>
        </p:spPr>
        <p:txBody>
          <a:bodyPr vert="horz" wrap="square" lIns="0" tIns="12700" rIns="0" bIns="0" rtlCol="0">
            <a:spAutoFit/>
          </a:bodyPr>
          <a:lstStyle/>
          <a:p>
            <a:pPr marL="281940" marR="140335" indent="-269240">
              <a:lnSpc>
                <a:spcPct val="100000"/>
              </a:lnSpc>
              <a:spcBef>
                <a:spcPts val="100"/>
              </a:spcBef>
              <a:buClr>
                <a:srgbClr val="002060"/>
              </a:buClr>
              <a:buFont typeface="Wingdings"/>
              <a:buChar char=""/>
              <a:tabLst>
                <a:tab pos="282575" algn="l"/>
              </a:tabLst>
            </a:pPr>
            <a:r>
              <a:rPr sz="1800" dirty="0">
                <a:latin typeface="メイリオ"/>
                <a:cs typeface="メイリオ"/>
              </a:rPr>
              <a:t>既に南関東以外の地域で人口が減少。更に</a:t>
            </a:r>
            <a:r>
              <a:rPr sz="1800" b="1" u="sng" spc="0" dirty="0">
                <a:solidFill>
                  <a:srgbClr val="FF0000"/>
                </a:solidFill>
                <a:uFill>
                  <a:solidFill>
                    <a:srgbClr val="FF0000"/>
                  </a:solidFill>
                </a:uFill>
                <a:latin typeface="メイリオ"/>
                <a:cs typeface="メイリオ"/>
              </a:rPr>
              <a:t>202</a:t>
            </a:r>
            <a:r>
              <a:rPr sz="1800" b="1" u="sng" spc="-10" dirty="0">
                <a:solidFill>
                  <a:srgbClr val="FF0000"/>
                </a:solidFill>
                <a:uFill>
                  <a:solidFill>
                    <a:srgbClr val="FF0000"/>
                  </a:solidFill>
                </a:uFill>
                <a:latin typeface="メイリオ"/>
                <a:cs typeface="メイリオ"/>
              </a:rPr>
              <a:t>0</a:t>
            </a:r>
            <a:r>
              <a:rPr sz="1800" b="1" u="sng" dirty="0">
                <a:solidFill>
                  <a:srgbClr val="FF0000"/>
                </a:solidFill>
                <a:uFill>
                  <a:solidFill>
                    <a:srgbClr val="FF0000"/>
                  </a:solidFill>
                </a:uFill>
                <a:latin typeface="メイリオ"/>
                <a:cs typeface="メイリオ"/>
              </a:rPr>
              <a:t>～</a:t>
            </a:r>
            <a:r>
              <a:rPr sz="1800" b="1" u="sng" spc="-10" dirty="0">
                <a:solidFill>
                  <a:srgbClr val="FF0000"/>
                </a:solidFill>
                <a:uFill>
                  <a:solidFill>
                    <a:srgbClr val="FF0000"/>
                  </a:solidFill>
                </a:uFill>
                <a:latin typeface="メイリオ"/>
                <a:cs typeface="メイリオ"/>
              </a:rPr>
              <a:t>2025</a:t>
            </a:r>
            <a:r>
              <a:rPr sz="1800" b="1" u="sng" dirty="0">
                <a:solidFill>
                  <a:srgbClr val="FF0000"/>
                </a:solidFill>
                <a:uFill>
                  <a:solidFill>
                    <a:srgbClr val="FF0000"/>
                  </a:solidFill>
                </a:uFill>
                <a:latin typeface="メイリオ"/>
                <a:cs typeface="メイリオ"/>
              </a:rPr>
              <a:t>年以降</a:t>
            </a:r>
            <a:r>
              <a:rPr sz="1800" dirty="0">
                <a:latin typeface="メイリオ"/>
                <a:cs typeface="メイリオ"/>
              </a:rPr>
              <a:t>、南関東も含む</a:t>
            </a:r>
            <a:r>
              <a:rPr sz="1800" b="1" u="sng" dirty="0">
                <a:solidFill>
                  <a:srgbClr val="FF0000"/>
                </a:solidFill>
                <a:uFill>
                  <a:solidFill>
                    <a:srgbClr val="FF0000"/>
                  </a:solidFill>
                </a:uFill>
                <a:latin typeface="メイリオ"/>
                <a:cs typeface="メイリオ"/>
              </a:rPr>
              <a:t>日本全地 域において人口が減少する見通し</a:t>
            </a:r>
            <a:r>
              <a:rPr sz="1800" spc="-1800" dirty="0">
                <a:latin typeface="メイリオ"/>
                <a:cs typeface="メイリオ"/>
              </a:rPr>
              <a:t>。</a:t>
            </a:r>
            <a:endParaRPr sz="1800" dirty="0">
              <a:latin typeface="メイリオ"/>
              <a:cs typeface="メイリオ"/>
            </a:endParaRPr>
          </a:p>
          <a:p>
            <a:pPr marL="281940" indent="-269240">
              <a:lnSpc>
                <a:spcPct val="100000"/>
              </a:lnSpc>
              <a:spcBef>
                <a:spcPts val="1200"/>
              </a:spcBef>
              <a:buClr>
                <a:srgbClr val="002060"/>
              </a:buClr>
              <a:buFont typeface="Wingdings"/>
              <a:buChar char=""/>
              <a:tabLst>
                <a:tab pos="282575" algn="l"/>
              </a:tabLst>
            </a:pPr>
            <a:r>
              <a:rPr sz="1800" dirty="0">
                <a:latin typeface="メイリオ"/>
                <a:cs typeface="メイリオ"/>
              </a:rPr>
              <a:t>対個人サービスをはじめとする</a:t>
            </a:r>
            <a:r>
              <a:rPr sz="1800" b="1" u="sng" dirty="0">
                <a:solidFill>
                  <a:srgbClr val="FF0000"/>
                </a:solidFill>
                <a:uFill>
                  <a:solidFill>
                    <a:srgbClr val="FF0000"/>
                  </a:solidFill>
                </a:uFill>
                <a:latin typeface="メイリオ"/>
                <a:cs typeface="メイリオ"/>
              </a:rPr>
              <a:t>サービス業の労働生産性は、人口密度に左右</a:t>
            </a:r>
            <a:r>
              <a:rPr sz="1800" dirty="0">
                <a:latin typeface="メイリオ"/>
                <a:cs typeface="メイリオ"/>
              </a:rPr>
              <a:t>される傾向。</a:t>
            </a:r>
          </a:p>
          <a:p>
            <a:pPr marL="281940" marR="5080" indent="-269240">
              <a:lnSpc>
                <a:spcPct val="100000"/>
              </a:lnSpc>
              <a:spcBef>
                <a:spcPts val="1200"/>
              </a:spcBef>
              <a:buClr>
                <a:srgbClr val="002060"/>
              </a:buClr>
              <a:buFont typeface="Wingdings"/>
              <a:buChar char=""/>
              <a:tabLst>
                <a:tab pos="282575" algn="l"/>
              </a:tabLst>
            </a:pPr>
            <a:r>
              <a:rPr sz="1800" dirty="0">
                <a:latin typeface="メイリオ"/>
                <a:cs typeface="メイリオ"/>
              </a:rPr>
              <a:t>内需が弱い中にあっては海外需要の獲得も重要であるが、中小企業の</a:t>
            </a:r>
            <a:r>
              <a:rPr sz="1800" b="1" u="sng" dirty="0">
                <a:solidFill>
                  <a:srgbClr val="FF0000"/>
                </a:solidFill>
                <a:uFill>
                  <a:solidFill>
                    <a:srgbClr val="FF0000"/>
                  </a:solidFill>
                </a:uFill>
                <a:latin typeface="メイリオ"/>
                <a:cs typeface="メイリオ"/>
              </a:rPr>
              <a:t>輸出企業割合は、諸 外国と比べて低い</a:t>
            </a:r>
            <a:r>
              <a:rPr sz="1800" dirty="0">
                <a:latin typeface="メイリオ"/>
                <a:cs typeface="メイリオ"/>
              </a:rPr>
              <a:t>。</a:t>
            </a:r>
          </a:p>
        </p:txBody>
      </p:sp>
      <p:sp>
        <p:nvSpPr>
          <p:cNvPr id="27" name="object 27"/>
          <p:cNvSpPr txBox="1"/>
          <p:nvPr/>
        </p:nvSpPr>
        <p:spPr>
          <a:xfrm>
            <a:off x="335279" y="2295947"/>
            <a:ext cx="4417060" cy="321310"/>
          </a:xfrm>
          <a:prstGeom prst="rect">
            <a:avLst/>
          </a:prstGeom>
          <a:noFill/>
        </p:spPr>
        <p:txBody>
          <a:bodyPr vert="horz" wrap="square" lIns="0" tIns="13335" rIns="0" bIns="0" rtlCol="0">
            <a:spAutoFit/>
          </a:bodyPr>
          <a:lstStyle/>
          <a:p>
            <a:pPr marL="177800">
              <a:lnSpc>
                <a:spcPct val="100000"/>
              </a:lnSpc>
              <a:spcBef>
                <a:spcPts val="105"/>
              </a:spcBef>
              <a:tabLst>
                <a:tab pos="810260" algn="l"/>
              </a:tabLst>
            </a:pPr>
            <a:r>
              <a:rPr sz="1600" b="1" spc="-5" dirty="0">
                <a:solidFill>
                  <a:srgbClr val="FFFFFF"/>
                </a:solidFill>
                <a:latin typeface="メイリオ"/>
                <a:cs typeface="メイリオ"/>
              </a:rPr>
              <a:t>図1	</a:t>
            </a:r>
            <a:r>
              <a:rPr sz="1600" b="1" u="sng" spc="-5" dirty="0">
                <a:uFill>
                  <a:solidFill>
                    <a:srgbClr val="000000"/>
                  </a:solidFill>
                </a:uFill>
                <a:latin typeface="メイリオ"/>
                <a:cs typeface="メイリオ"/>
              </a:rPr>
              <a:t>日本の地域別将来推計人口（2045</a:t>
            </a:r>
            <a:r>
              <a:rPr sz="1600" b="1" u="sng" dirty="0">
                <a:uFill>
                  <a:solidFill>
                    <a:srgbClr val="000000"/>
                  </a:solidFill>
                </a:uFill>
                <a:latin typeface="メイリオ"/>
                <a:cs typeface="メイリオ"/>
              </a:rPr>
              <a:t>年</a:t>
            </a:r>
            <a:r>
              <a:rPr sz="1600" b="1" u="sng" spc="-5" dirty="0">
                <a:uFill>
                  <a:solidFill>
                    <a:srgbClr val="000000"/>
                  </a:solidFill>
                </a:uFill>
                <a:latin typeface="メイリオ"/>
                <a:cs typeface="メイリオ"/>
              </a:rPr>
              <a:t>）</a:t>
            </a:r>
            <a:endParaRPr sz="1600" dirty="0">
              <a:latin typeface="メイリオ"/>
              <a:cs typeface="メイリオ"/>
            </a:endParaRPr>
          </a:p>
        </p:txBody>
      </p:sp>
      <p:sp>
        <p:nvSpPr>
          <p:cNvPr id="28" name="object 28"/>
          <p:cNvSpPr txBox="1"/>
          <p:nvPr/>
        </p:nvSpPr>
        <p:spPr>
          <a:xfrm>
            <a:off x="5241035" y="2295814"/>
            <a:ext cx="4057650" cy="306070"/>
          </a:xfrm>
          <a:prstGeom prst="rect">
            <a:avLst/>
          </a:prstGeom>
          <a:noFill/>
        </p:spPr>
        <p:txBody>
          <a:bodyPr vert="horz" wrap="square" lIns="0" tIns="12065" rIns="0" bIns="0" rtlCol="0">
            <a:spAutoFit/>
          </a:bodyPr>
          <a:lstStyle/>
          <a:p>
            <a:pPr marL="156845">
              <a:lnSpc>
                <a:spcPct val="100000"/>
              </a:lnSpc>
              <a:spcBef>
                <a:spcPts val="95"/>
              </a:spcBef>
              <a:tabLst>
                <a:tab pos="800735" algn="l"/>
              </a:tabLst>
            </a:pPr>
            <a:r>
              <a:rPr sz="2400" b="1" spc="-7" baseline="1736" dirty="0">
                <a:solidFill>
                  <a:srgbClr val="FFFFFF"/>
                </a:solidFill>
                <a:latin typeface="メイリオ"/>
                <a:cs typeface="メイリオ"/>
              </a:rPr>
              <a:t>図２	</a:t>
            </a:r>
            <a:r>
              <a:rPr sz="1600" b="1" u="sng" spc="-5" dirty="0">
                <a:uFill>
                  <a:solidFill>
                    <a:srgbClr val="000000"/>
                  </a:solidFill>
                </a:uFill>
                <a:latin typeface="メイリオ"/>
                <a:cs typeface="メイリオ"/>
              </a:rPr>
              <a:t>人口密度とサービス業の労働生産性</a:t>
            </a:r>
            <a:endParaRPr sz="1600" dirty="0">
              <a:latin typeface="メイリオ"/>
              <a:cs typeface="メイリオ"/>
            </a:endParaRPr>
          </a:p>
        </p:txBody>
      </p:sp>
      <p:sp>
        <p:nvSpPr>
          <p:cNvPr id="29" name="object 29"/>
          <p:cNvSpPr/>
          <p:nvPr/>
        </p:nvSpPr>
        <p:spPr>
          <a:xfrm>
            <a:off x="8448293" y="6098287"/>
            <a:ext cx="647700" cy="466725"/>
          </a:xfrm>
          <a:custGeom>
            <a:avLst/>
            <a:gdLst/>
            <a:ahLst/>
            <a:cxnLst/>
            <a:rect l="l" t="t" r="r" b="b"/>
            <a:pathLst>
              <a:path w="647700" h="466725">
                <a:moveTo>
                  <a:pt x="0" y="77724"/>
                </a:moveTo>
                <a:lnTo>
                  <a:pt x="6107" y="47470"/>
                </a:lnTo>
                <a:lnTo>
                  <a:pt x="22764" y="22764"/>
                </a:lnTo>
                <a:lnTo>
                  <a:pt x="47470" y="6107"/>
                </a:lnTo>
                <a:lnTo>
                  <a:pt x="77724" y="0"/>
                </a:lnTo>
                <a:lnTo>
                  <a:pt x="569976" y="0"/>
                </a:lnTo>
                <a:lnTo>
                  <a:pt x="600229" y="6107"/>
                </a:lnTo>
                <a:lnTo>
                  <a:pt x="624935" y="22764"/>
                </a:lnTo>
                <a:lnTo>
                  <a:pt x="641592" y="47470"/>
                </a:lnTo>
                <a:lnTo>
                  <a:pt x="647700" y="77724"/>
                </a:lnTo>
                <a:lnTo>
                  <a:pt x="647700" y="388620"/>
                </a:lnTo>
                <a:lnTo>
                  <a:pt x="641592" y="418873"/>
                </a:lnTo>
                <a:lnTo>
                  <a:pt x="624935" y="443579"/>
                </a:lnTo>
                <a:lnTo>
                  <a:pt x="600229" y="460236"/>
                </a:lnTo>
                <a:lnTo>
                  <a:pt x="569976" y="466344"/>
                </a:lnTo>
                <a:lnTo>
                  <a:pt x="77724" y="466344"/>
                </a:lnTo>
                <a:lnTo>
                  <a:pt x="47470" y="460236"/>
                </a:lnTo>
                <a:lnTo>
                  <a:pt x="22764" y="443579"/>
                </a:lnTo>
                <a:lnTo>
                  <a:pt x="6107" y="418873"/>
                </a:lnTo>
                <a:lnTo>
                  <a:pt x="0" y="388620"/>
                </a:lnTo>
                <a:lnTo>
                  <a:pt x="0" y="77724"/>
                </a:lnTo>
                <a:close/>
              </a:path>
            </a:pathLst>
          </a:custGeom>
          <a:ln w="19811">
            <a:solidFill>
              <a:srgbClr val="FF0000"/>
            </a:solidFill>
            <a:prstDash val="sysDash"/>
          </a:ln>
        </p:spPr>
        <p:txBody>
          <a:bodyPr wrap="square" lIns="0" tIns="0" rIns="0" bIns="0" rtlCol="0"/>
          <a:lstStyle/>
          <a:p>
            <a:endParaRPr/>
          </a:p>
        </p:txBody>
      </p:sp>
      <p:sp>
        <p:nvSpPr>
          <p:cNvPr id="30" name="object 30"/>
          <p:cNvSpPr txBox="1"/>
          <p:nvPr/>
        </p:nvSpPr>
        <p:spPr>
          <a:xfrm>
            <a:off x="4743707" y="4835886"/>
            <a:ext cx="4353560" cy="514984"/>
          </a:xfrm>
          <a:prstGeom prst="rect">
            <a:avLst/>
          </a:prstGeom>
          <a:noFill/>
        </p:spPr>
        <p:txBody>
          <a:bodyPr vert="horz" wrap="square" lIns="0" tIns="13970" rIns="0" bIns="0" rtlCol="0">
            <a:spAutoFit/>
          </a:bodyPr>
          <a:lstStyle/>
          <a:p>
            <a:pPr marL="642620">
              <a:lnSpc>
                <a:spcPct val="100000"/>
              </a:lnSpc>
              <a:spcBef>
                <a:spcPts val="110"/>
              </a:spcBef>
              <a:tabLst>
                <a:tab pos="1299210" algn="l"/>
              </a:tabLst>
            </a:pPr>
            <a:r>
              <a:rPr sz="1600" b="1" spc="-5" dirty="0">
                <a:solidFill>
                  <a:srgbClr val="FFFFFF"/>
                </a:solidFill>
                <a:latin typeface="メイリオ"/>
                <a:cs typeface="メイリオ"/>
              </a:rPr>
              <a:t>図３	</a:t>
            </a:r>
            <a:r>
              <a:rPr sz="1600" b="1" u="sng" spc="-5" dirty="0">
                <a:uFill>
                  <a:solidFill>
                    <a:srgbClr val="000000"/>
                  </a:solidFill>
                </a:uFill>
                <a:latin typeface="メイリオ"/>
                <a:cs typeface="メイリオ"/>
              </a:rPr>
              <a:t>中小企業における輸出企業の割合</a:t>
            </a:r>
            <a:endParaRPr sz="1600" dirty="0">
              <a:latin typeface="メイリオ"/>
              <a:cs typeface="メイリオ"/>
            </a:endParaRPr>
          </a:p>
          <a:p>
            <a:pPr marL="12700">
              <a:lnSpc>
                <a:spcPct val="100000"/>
              </a:lnSpc>
              <a:spcBef>
                <a:spcPts val="480"/>
              </a:spcBef>
            </a:pPr>
            <a:r>
              <a:rPr sz="1200" spc="-45" dirty="0">
                <a:latin typeface="メイリオ"/>
                <a:cs typeface="メイリオ"/>
              </a:rPr>
              <a:t>（％）</a:t>
            </a:r>
            <a:r>
              <a:rPr sz="1800" spc="-67" baseline="2314" dirty="0">
                <a:solidFill>
                  <a:srgbClr val="595958"/>
                </a:solidFill>
                <a:latin typeface="Calibri"/>
                <a:cs typeface="Calibri"/>
              </a:rPr>
              <a:t>30</a:t>
            </a:r>
            <a:endParaRPr sz="1800" baseline="2314" dirty="0">
              <a:latin typeface="Calibri"/>
              <a:cs typeface="Calibri"/>
            </a:endParaRPr>
          </a:p>
        </p:txBody>
      </p:sp>
      <p:sp>
        <p:nvSpPr>
          <p:cNvPr id="31" name="object 31"/>
          <p:cNvSpPr txBox="1"/>
          <p:nvPr/>
        </p:nvSpPr>
        <p:spPr>
          <a:xfrm>
            <a:off x="5224529" y="6289433"/>
            <a:ext cx="4192904" cy="511809"/>
          </a:xfrm>
          <a:prstGeom prst="rect">
            <a:avLst/>
          </a:prstGeom>
        </p:spPr>
        <p:txBody>
          <a:bodyPr vert="horz" wrap="square" lIns="0" tIns="72390" rIns="0" bIns="0" rtlCol="0">
            <a:spAutoFit/>
          </a:bodyPr>
          <a:lstStyle/>
          <a:p>
            <a:pPr marL="53340" algn="ctr">
              <a:lnSpc>
                <a:spcPct val="100000"/>
              </a:lnSpc>
              <a:spcBef>
                <a:spcPts val="570"/>
              </a:spcBef>
              <a:tabLst>
                <a:tab pos="1007110" algn="l"/>
                <a:tab pos="1824989" algn="l"/>
                <a:tab pos="2853055" algn="l"/>
              </a:tabLst>
            </a:pPr>
            <a:r>
              <a:rPr sz="1200" dirty="0">
                <a:solidFill>
                  <a:srgbClr val="595958"/>
                </a:solidFill>
                <a:latin typeface="ＭＳ Ｐゴシック"/>
                <a:cs typeface="ＭＳ Ｐゴシック"/>
              </a:rPr>
              <a:t>ド</a:t>
            </a:r>
            <a:r>
              <a:rPr sz="1200" spc="-10" dirty="0">
                <a:solidFill>
                  <a:srgbClr val="595958"/>
                </a:solidFill>
                <a:latin typeface="ＭＳ Ｐゴシック"/>
                <a:cs typeface="ＭＳ Ｐゴシック"/>
              </a:rPr>
              <a:t>イ</a:t>
            </a:r>
            <a:r>
              <a:rPr sz="1200" dirty="0">
                <a:solidFill>
                  <a:srgbClr val="595958"/>
                </a:solidFill>
                <a:latin typeface="ＭＳ Ｐゴシック"/>
                <a:cs typeface="ＭＳ Ｐゴシック"/>
              </a:rPr>
              <a:t>ツ	英国	</a:t>
            </a:r>
            <a:r>
              <a:rPr sz="1200" spc="-10" dirty="0">
                <a:solidFill>
                  <a:srgbClr val="595958"/>
                </a:solidFill>
                <a:latin typeface="ＭＳ Ｐゴシック"/>
                <a:cs typeface="ＭＳ Ｐゴシック"/>
              </a:rPr>
              <a:t>フ</a:t>
            </a:r>
            <a:r>
              <a:rPr sz="1200" dirty="0">
                <a:solidFill>
                  <a:srgbClr val="595958"/>
                </a:solidFill>
                <a:latin typeface="ＭＳ Ｐゴシック"/>
                <a:cs typeface="ＭＳ Ｐゴシック"/>
              </a:rPr>
              <a:t>ラ</a:t>
            </a:r>
            <a:r>
              <a:rPr sz="1200" spc="-5" dirty="0">
                <a:solidFill>
                  <a:srgbClr val="595958"/>
                </a:solidFill>
                <a:latin typeface="ＭＳ Ｐゴシック"/>
                <a:cs typeface="ＭＳ Ｐゴシック"/>
              </a:rPr>
              <a:t>ン</a:t>
            </a:r>
            <a:r>
              <a:rPr sz="1200" dirty="0">
                <a:solidFill>
                  <a:srgbClr val="595958"/>
                </a:solidFill>
                <a:latin typeface="ＭＳ Ｐゴシック"/>
                <a:cs typeface="ＭＳ Ｐゴシック"/>
              </a:rPr>
              <a:t>ス	日本</a:t>
            </a:r>
            <a:endParaRPr sz="1200">
              <a:latin typeface="ＭＳ Ｐゴシック"/>
              <a:cs typeface="ＭＳ Ｐゴシック"/>
            </a:endParaRPr>
          </a:p>
          <a:p>
            <a:pPr algn="ctr">
              <a:lnSpc>
                <a:spcPct val="100000"/>
              </a:lnSpc>
              <a:spcBef>
                <a:spcPts val="475"/>
              </a:spcBef>
            </a:pPr>
            <a:r>
              <a:rPr sz="1800" baseline="25462" dirty="0">
                <a:latin typeface="メイリオ"/>
                <a:cs typeface="メイリオ"/>
              </a:rPr>
              <a:t>（資料）通商白書</a:t>
            </a:r>
            <a:r>
              <a:rPr sz="1800" spc="-7" baseline="25462" dirty="0">
                <a:latin typeface="メイリオ"/>
                <a:cs typeface="メイリオ"/>
              </a:rPr>
              <a:t>2017</a:t>
            </a:r>
            <a:r>
              <a:rPr sz="1800" spc="352" baseline="25462" dirty="0">
                <a:latin typeface="メイリオ"/>
                <a:cs typeface="メイリオ"/>
              </a:rPr>
              <a:t> </a:t>
            </a:r>
            <a:r>
              <a:rPr sz="900" spc="-5" dirty="0">
                <a:latin typeface="メイリオ"/>
                <a:cs typeface="メイリオ"/>
              </a:rPr>
              <a:t>（※）EU</a:t>
            </a:r>
            <a:r>
              <a:rPr sz="900" dirty="0">
                <a:latin typeface="メイリオ"/>
                <a:cs typeface="メイリオ"/>
              </a:rPr>
              <a:t>諸国については、</a:t>
            </a:r>
            <a:r>
              <a:rPr sz="900" spc="-5" dirty="0">
                <a:latin typeface="メイリオ"/>
                <a:cs typeface="メイリオ"/>
              </a:rPr>
              <a:t>EU</a:t>
            </a:r>
            <a:r>
              <a:rPr sz="900" dirty="0">
                <a:latin typeface="メイリオ"/>
                <a:cs typeface="メイリオ"/>
              </a:rPr>
              <a:t>域内向けを含む。</a:t>
            </a:r>
            <a:endParaRPr sz="900">
              <a:latin typeface="メイリオ"/>
              <a:cs typeface="メイリオ"/>
            </a:endParaRPr>
          </a:p>
        </p:txBody>
      </p:sp>
      <p:sp>
        <p:nvSpPr>
          <p:cNvPr id="32" name="object 74"/>
          <p:cNvSpPr txBox="1"/>
          <p:nvPr/>
        </p:nvSpPr>
        <p:spPr>
          <a:xfrm>
            <a:off x="335279" y="2311415"/>
            <a:ext cx="716280" cy="252633"/>
          </a:xfrm>
          <a:prstGeom prst="rect">
            <a:avLst/>
          </a:prstGeom>
          <a:solidFill>
            <a:srgbClr val="1F497D"/>
          </a:solidFill>
        </p:spPr>
        <p:txBody>
          <a:bodyPr vert="horz" wrap="square" lIns="0" tIns="6350" rIns="0" bIns="0" rtlCol="0">
            <a:spAutoFit/>
          </a:bodyPr>
          <a:lstStyle/>
          <a:p>
            <a:pPr marL="155575">
              <a:lnSpc>
                <a:spcPct val="100000"/>
              </a:lnSpc>
              <a:spcBef>
                <a:spcPts val="50"/>
              </a:spcBef>
            </a:pPr>
            <a:r>
              <a:rPr sz="1600" b="1" spc="-5" dirty="0" smtClean="0">
                <a:solidFill>
                  <a:srgbClr val="FFFFFF"/>
                </a:solidFill>
                <a:latin typeface="メイリオ"/>
                <a:cs typeface="メイリオ"/>
              </a:rPr>
              <a:t>図</a:t>
            </a:r>
            <a:r>
              <a:rPr lang="ja-JP" altLang="en-US" sz="1600" b="1" spc="-5" dirty="0" smtClean="0">
                <a:solidFill>
                  <a:srgbClr val="FFFFFF"/>
                </a:solidFill>
                <a:latin typeface="メイリオ"/>
                <a:cs typeface="メイリオ"/>
              </a:rPr>
              <a:t>１</a:t>
            </a:r>
            <a:endParaRPr sz="1600" dirty="0">
              <a:latin typeface="メイリオ"/>
              <a:cs typeface="メイリオ"/>
            </a:endParaRPr>
          </a:p>
        </p:txBody>
      </p:sp>
      <p:sp>
        <p:nvSpPr>
          <p:cNvPr id="33" name="object 74"/>
          <p:cNvSpPr txBox="1"/>
          <p:nvPr/>
        </p:nvSpPr>
        <p:spPr>
          <a:xfrm>
            <a:off x="5262371" y="2276708"/>
            <a:ext cx="716280" cy="318770"/>
          </a:xfrm>
          <a:prstGeom prst="rect">
            <a:avLst/>
          </a:prstGeom>
          <a:solidFill>
            <a:srgbClr val="1F497D"/>
          </a:solidFill>
        </p:spPr>
        <p:txBody>
          <a:bodyPr vert="horz" wrap="square" lIns="0" tIns="6350" rIns="0" bIns="0" rtlCol="0">
            <a:spAutoFit/>
          </a:bodyPr>
          <a:lstStyle/>
          <a:p>
            <a:pPr marL="155575">
              <a:lnSpc>
                <a:spcPct val="100000"/>
              </a:lnSpc>
              <a:spcBef>
                <a:spcPts val="50"/>
              </a:spcBef>
            </a:pPr>
            <a:r>
              <a:rPr sz="1600" b="1" spc="-5" dirty="0">
                <a:solidFill>
                  <a:srgbClr val="FFFFFF"/>
                </a:solidFill>
                <a:latin typeface="メイリオ"/>
                <a:cs typeface="メイリオ"/>
              </a:rPr>
              <a:t>図２</a:t>
            </a:r>
            <a:endParaRPr sz="1600" dirty="0">
              <a:latin typeface="メイリオ"/>
              <a:cs typeface="メイリオ"/>
            </a:endParaRPr>
          </a:p>
        </p:txBody>
      </p:sp>
      <p:sp>
        <p:nvSpPr>
          <p:cNvPr id="34" name="object 74"/>
          <p:cNvSpPr txBox="1"/>
          <p:nvPr/>
        </p:nvSpPr>
        <p:spPr>
          <a:xfrm>
            <a:off x="5158739" y="4867396"/>
            <a:ext cx="716280" cy="252633"/>
          </a:xfrm>
          <a:prstGeom prst="rect">
            <a:avLst/>
          </a:prstGeom>
          <a:solidFill>
            <a:srgbClr val="1F497D"/>
          </a:solidFill>
        </p:spPr>
        <p:txBody>
          <a:bodyPr vert="horz" wrap="square" lIns="0" tIns="6350" rIns="0" bIns="0" rtlCol="0">
            <a:spAutoFit/>
          </a:bodyPr>
          <a:lstStyle/>
          <a:p>
            <a:pPr marL="155575">
              <a:lnSpc>
                <a:spcPct val="100000"/>
              </a:lnSpc>
              <a:spcBef>
                <a:spcPts val="50"/>
              </a:spcBef>
            </a:pPr>
            <a:r>
              <a:rPr sz="1600" b="1" spc="-5" dirty="0" smtClean="0">
                <a:solidFill>
                  <a:srgbClr val="FFFFFF"/>
                </a:solidFill>
                <a:latin typeface="メイリオ"/>
                <a:cs typeface="メイリオ"/>
              </a:rPr>
              <a:t>図</a:t>
            </a:r>
            <a:r>
              <a:rPr lang="ja-JP" altLang="en-US" sz="1600" b="1" spc="-5" dirty="0" smtClean="0">
                <a:solidFill>
                  <a:srgbClr val="FFFFFF"/>
                </a:solidFill>
                <a:latin typeface="メイリオ"/>
                <a:cs typeface="メイリオ"/>
              </a:rPr>
              <a:t>３</a:t>
            </a:r>
            <a:endParaRPr sz="1600" dirty="0">
              <a:latin typeface="メイリオ"/>
              <a:cs typeface="メイリオ"/>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6638</Words>
  <Application>Microsoft Office PowerPoint</Application>
  <PresentationFormat>A4 210 x 297 mm</PresentationFormat>
  <Paragraphs>1783</Paragraphs>
  <Slides>65</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65</vt:i4>
      </vt:variant>
    </vt:vector>
  </HeadingPairs>
  <TitlesOfParts>
    <vt:vector size="74" baseType="lpstr">
      <vt:lpstr>Meiryo UI</vt:lpstr>
      <vt:lpstr>ＭＳ Ｐゴシック</vt:lpstr>
      <vt:lpstr>メイリオ</vt:lpstr>
      <vt:lpstr>游ゴシック</vt:lpstr>
      <vt:lpstr>Arial</vt:lpstr>
      <vt:lpstr>Calibri</vt:lpstr>
      <vt:lpstr>Times New Roman</vt:lpstr>
      <vt:lpstr>Wingdings</vt:lpstr>
      <vt:lpstr>Office Theme</vt:lpstr>
      <vt:lpstr>製造業関連支援施策  平成30年度補正予算 平成31年度当初予算・税制</vt:lpstr>
      <vt:lpstr>「日本の少子高齢化・生産年齢人口の減少」</vt:lpstr>
      <vt:lpstr>「経営者の高齢化」その１</vt:lpstr>
      <vt:lpstr>「経営者の高齢化」その２</vt:lpstr>
      <vt:lpstr>「経営者の高齢化」その３</vt:lpstr>
      <vt:lpstr>「人手不足」その１</vt:lpstr>
      <vt:lpstr>「人手不足」その２</vt:lpstr>
      <vt:lpstr>「人手不足」その３</vt:lpstr>
      <vt:lpstr>「人口減少による弱い内需と過疎化」</vt:lpstr>
      <vt:lpstr>PowerPoint プレゼンテーション</vt:lpstr>
      <vt:lpstr>ニーズに応じた支援メニュー</vt:lpstr>
      <vt:lpstr>重点施策① 事業承継･再編・統合等による新陳代謝の促進</vt:lpstr>
      <vt:lpstr>施策①－１ 事業承継に係る相談等</vt:lpstr>
      <vt:lpstr>施策①－２ 事業承継補助金</vt:lpstr>
      <vt:lpstr>施策①－３ 中小企業のM&amp;Aに関する全国大のデータベースの構築</vt:lpstr>
      <vt:lpstr>施策①－４  個人事業者の事業承継税制の抜本拡充</vt:lpstr>
      <vt:lpstr>施策①－４ 個人事業者の事業承継税制</vt:lpstr>
      <vt:lpstr>施策①－５　中小機構出資の事業承継ファンドから出資を受けた中小企業に 　　　　　　　　対する特例　　　　　　　　　　　　　　　　　　　　　（法人税・法人住民税・事業税）</vt:lpstr>
      <vt:lpstr>事業承継税制参考資料(平成30年度税制措置）</vt:lpstr>
      <vt:lpstr>○中小企業経営者の次世代経営者への引継ぎを支援する税制措置充 （贈与税・相続税・登録免許税・不動産取得税）</vt:lpstr>
      <vt:lpstr>中小企業経営者の次世代経営者への引継ぎを支援する税制措置</vt:lpstr>
      <vt:lpstr>中小企業・小規模事業者の再編・統合等に係る税負担の軽減措置</vt:lpstr>
      <vt:lpstr>中小企業経営者の次世代経営者への引継ぎを支援する税制措置</vt:lpstr>
      <vt:lpstr>中小企業経営者の次世代経営者への引継ぎを支援する税制措置</vt:lpstr>
      <vt:lpstr>中小企業経営者の次世代経営者への引継ぎを支援する税制措置</vt:lpstr>
      <vt:lpstr>中小企業経営者の次世代経営者への引継ぎを支援する税制措置</vt:lpstr>
      <vt:lpstr>中小企業経営者の次世代経営者への引継ぎを支援する税制措置</vt:lpstr>
      <vt:lpstr>事業承継税制の成果①</vt:lpstr>
      <vt:lpstr>事業承継税制の成果②</vt:lpstr>
      <vt:lpstr>事業承継補助金（活用事例）</vt:lpstr>
      <vt:lpstr>ニーズに応じた支援メニュー</vt:lpstr>
      <vt:lpstr>重点施策② 生産性向上支援</vt:lpstr>
      <vt:lpstr>施策②－１ 設備投資支援</vt:lpstr>
      <vt:lpstr>施策②－１ 設備投資支援 （参考）ものづくり補助金活用事例</vt:lpstr>
      <vt:lpstr>施策②－１</vt:lpstr>
      <vt:lpstr>施策②－１ 設備投資支援</vt:lpstr>
      <vt:lpstr>施策②－１ 設備投資支援</vt:lpstr>
      <vt:lpstr>施策②－２ ITツール導入支援</vt:lpstr>
      <vt:lpstr>施策②－２ ITツール導入支援 （参考）IT導入補助金活用事例</vt:lpstr>
      <vt:lpstr>施策②－３ 小規模事業者の販路開拓支援</vt:lpstr>
      <vt:lpstr>施策②－３ 小規模事業者の販路開拓支援 （参考）持続化補助金活用事例</vt:lpstr>
      <vt:lpstr>　施策②－４～　中小企業・小規模事業者の設備投資を支援する税制措置の延長 （法人税・所得税・法人住民税・事業税）</vt:lpstr>
      <vt:lpstr>施策②－４　中小企業投資促進税制（法人税・所得税・法人住民税・事業税）</vt:lpstr>
      <vt:lpstr>施策②－５　中小企業経営強化税制（法人税・所得税・法人住民税・事業税）</vt:lpstr>
      <vt:lpstr>施策②－６　中小企業者等の法人税率の特例の延長（法人税・法人住民税）</vt:lpstr>
      <vt:lpstr>施策②－７ 固定資産税ゼロ措置</vt:lpstr>
      <vt:lpstr>固定資産税ゼロ措置（これまでの成果）</vt:lpstr>
      <vt:lpstr>ニーズに応じた支援メニュー</vt:lpstr>
      <vt:lpstr>施策③－１ 研究開発支援（サポイン）</vt:lpstr>
      <vt:lpstr>施策③－１ 研究開発支援（サポイン・採択事例）</vt:lpstr>
      <vt:lpstr>施策③－１</vt:lpstr>
      <vt:lpstr>施策③－２　研究開発税制の拡充（所得税・法人税・法人住民税）</vt:lpstr>
      <vt:lpstr>施策③－３ 研究開発支援（税制支援）</vt:lpstr>
      <vt:lpstr>施策③－５ 新事業促進・海外展開</vt:lpstr>
      <vt:lpstr>加えて、足元の課題への対応として、</vt:lpstr>
      <vt:lpstr>ニーズに応じた支援メニュー</vt:lpstr>
      <vt:lpstr>重点施策④ 防災・減災対策</vt:lpstr>
      <vt:lpstr>重点施策④ 自然災害によるサプライチェーンへの影響</vt:lpstr>
      <vt:lpstr>重点施策④</vt:lpstr>
      <vt:lpstr>重点施策④ 災害からの復旧・復興、強靱化</vt:lpstr>
      <vt:lpstr>施策④－１ 中小企業強靭化法案のポイント</vt:lpstr>
      <vt:lpstr>施策④－２ 中小企業防災・減災投資促進税制（法人税・事業税・所得税）</vt:lpstr>
      <vt:lpstr>施策④－３ 普及啓発及び人材育成等</vt:lpstr>
      <vt:lpstr>（参考）中小企業予算・税制のポイント</vt:lpstr>
      <vt:lpstr>（参考）中小企業対策費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中小企業・小規模事業者政策の 当面の重要課題</dc:title>
  <dc:creator>Windows ユーザー</dc:creator>
  <cp:lastModifiedBy>Windows ユーザー</cp:lastModifiedBy>
  <cp:revision>35</cp:revision>
  <cp:lastPrinted>2019-03-11T09:15:46Z</cp:lastPrinted>
  <dcterms:created xsi:type="dcterms:W3CDTF">2019-03-11T00:24:31Z</dcterms:created>
  <dcterms:modified xsi:type="dcterms:W3CDTF">2019-03-12T02:23:52Z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2019-03-01T00:00:00Z</vt:filetime>
  </property>
  <property fmtid="{D5CDD505-2E9C-101B-9397-08002B2CF9AE}" pid="3" name="Creator">
    <vt:lpwstr>PowerPoint 用 Acrobat PDFMaker 17</vt:lpwstr>
  </property>
  <property fmtid="{D5CDD505-2E9C-101B-9397-08002B2CF9AE}" pid="4" name="LastSaved">
    <vt:filetime>2019-03-11T00:00:00Z</vt:filetime>
  </property>
</Properties>
</file>