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672" r:id="rId6"/>
  </p:sldMasterIdLst>
  <p:notesMasterIdLst>
    <p:notesMasterId r:id="rId8"/>
  </p:notesMasterIdLst>
  <p:handoutMasterIdLst>
    <p:handoutMasterId r:id="rId9"/>
  </p:handoutMasterIdLst>
  <p:sldIdLst>
    <p:sldId id="732" r:id="rId7"/>
  </p:sldIdLst>
  <p:sldSz cx="12801600" cy="9601200" type="A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6109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122191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83286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24438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3054782" algn="l" defTabSz="1221913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3665738" algn="l" defTabSz="1221913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4276695" algn="l" defTabSz="1221913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4887651" algn="l" defTabSz="1221913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7">
          <p15:clr>
            <a:srgbClr val="A4A3A4"/>
          </p15:clr>
        </p15:guide>
        <p15:guide id="2" pos="7784">
          <p15:clr>
            <a:srgbClr val="A4A3A4"/>
          </p15:clr>
        </p15:guide>
        <p15:guide id="3" pos="514">
          <p15:clr>
            <a:srgbClr val="A4A3A4"/>
          </p15:clr>
        </p15:guide>
        <p15:guide id="4" pos="7955">
          <p15:clr>
            <a:srgbClr val="A4A3A4"/>
          </p15:clr>
        </p15:guide>
        <p15:guide id="5" pos="42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FFCCCC"/>
    <a:srgbClr val="FFCCFF"/>
    <a:srgbClr val="FFFF99"/>
    <a:srgbClr val="3333CC"/>
    <a:srgbClr val="FF3399"/>
    <a:srgbClr val="C5DCFF"/>
    <a:srgbClr val="A7CB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94" autoAdjust="0"/>
    <p:restoredTop sz="98043" autoAdjust="0"/>
  </p:normalViewPr>
  <p:slideViewPr>
    <p:cSldViewPr snapToObjects="1" showGuides="1">
      <p:cViewPr varScale="1">
        <p:scale>
          <a:sx n="75" d="100"/>
          <a:sy n="75" d="100"/>
        </p:scale>
        <p:origin x="450" y="96"/>
      </p:cViewPr>
      <p:guideLst>
        <p:guide orient="horz" pos="1827"/>
        <p:guide pos="7784"/>
        <p:guide pos="514"/>
        <p:guide pos="7955"/>
        <p:guide pos="42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Objects="1" showGuides="1">
      <p:cViewPr>
        <p:scale>
          <a:sx n="75" d="100"/>
          <a:sy n="75" d="100"/>
        </p:scale>
        <p:origin x="-2202" y="-7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19413" cy="493712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3712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r">
              <a:defRPr sz="1200"/>
            </a:lvl1pPr>
          </a:lstStyle>
          <a:p>
            <a:fld id="{7043D209-AD9A-42C7-A30D-D1731C87CA45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6" y="9371014"/>
            <a:ext cx="2919413" cy="493712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3712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r">
              <a:defRPr sz="1200"/>
            </a:lvl1pPr>
          </a:lstStyle>
          <a:p>
            <a:fld id="{031C85BD-5D2B-46EB-9BB1-B05CEFF3E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135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19413" cy="493712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2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r">
              <a:defRPr sz="1200"/>
            </a:lvl1pPr>
          </a:lstStyle>
          <a:p>
            <a:fld id="{31D7027C-1E3E-48B5-838B-3420F515DC95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5" rIns="91410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5"/>
            <a:ext cx="5389563" cy="4440237"/>
          </a:xfrm>
          <a:prstGeom prst="rect">
            <a:avLst/>
          </a:prstGeom>
        </p:spPr>
        <p:txBody>
          <a:bodyPr vert="horz" lIns="91410" tIns="45705" rIns="91410" bIns="4570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371014"/>
            <a:ext cx="2919413" cy="493712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3712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r">
              <a:defRPr sz="1200"/>
            </a:lvl1pPr>
          </a:lstStyle>
          <a:p>
            <a:fld id="{ED6D6DEC-31F3-4DCA-B111-FB1CAD2087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685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10"/>
            <a:ext cx="10881360" cy="205803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025C6-2A79-416E-A432-F8AEDA371856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ADF90-D9F5-46DF-9175-AFA844CC2A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" y="600075"/>
            <a:ext cx="10235126" cy="100013"/>
          </a:xfrm>
          <a:prstGeom prst="rect">
            <a:avLst/>
          </a:prstGeom>
          <a:gradFill flip="none" rotWithShape="1">
            <a:gsLst>
              <a:gs pos="45000">
                <a:srgbClr val="000099"/>
              </a:gs>
              <a:gs pos="0">
                <a:srgbClr val="000099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0467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B69DA-57FB-4E47-828D-95383E0BC979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D13EB-7072-4834-A4FA-91B5640AD0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9351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54589" y="384508"/>
            <a:ext cx="3120391" cy="819213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3424" y="384508"/>
            <a:ext cx="9147811" cy="819213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F6299-0028-4D70-A0EC-7E96DB9B06E5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1C740-FBA4-4F19-8736-9ED45A42EC5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2112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07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057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798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409" y="6169672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57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5" y="2240289"/>
            <a:ext cx="5662247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99273" y="2240289"/>
            <a:ext cx="5662247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33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384" y="2149158"/>
            <a:ext cx="565814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384" y="3044825"/>
            <a:ext cx="565814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813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533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727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5" y="382270"/>
            <a:ext cx="421180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753" y="382282"/>
            <a:ext cx="7155767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5" y="2009145"/>
            <a:ext cx="421180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20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1" y="600075"/>
            <a:ext cx="10235126" cy="100013"/>
          </a:xfrm>
          <a:prstGeom prst="rect">
            <a:avLst/>
          </a:prstGeom>
          <a:gradFill flip="none" rotWithShape="1">
            <a:gsLst>
              <a:gs pos="45000">
                <a:srgbClr val="000099"/>
              </a:gs>
              <a:gs pos="0">
                <a:srgbClr val="000099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5BECF-82C6-44D9-ADC4-2FB991705D5E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E735F-FA29-4106-B8CB-9992F65A26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9909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46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472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50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5" y="384505"/>
            <a:ext cx="8444132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0062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07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382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7906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409" y="6169672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22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5" y="2240289"/>
            <a:ext cx="5662247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99273" y="2240289"/>
            <a:ext cx="5662247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655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384" y="2149158"/>
            <a:ext cx="565814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384" y="3044825"/>
            <a:ext cx="565814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1601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38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73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411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55BA7-291A-411E-A459-8567F3009CBE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3C012-6D95-49E6-B1A3-DC36CE2F2C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1863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5" y="382270"/>
            <a:ext cx="421180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753" y="382282"/>
            <a:ext cx="7155767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5" y="2009145"/>
            <a:ext cx="421180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98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6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862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50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5" y="384505"/>
            <a:ext cx="8444132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8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3422" y="2240289"/>
            <a:ext cx="613410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40882" y="2240289"/>
            <a:ext cx="613410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B8CE9-FA73-4930-B6B4-9A20875E1485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AF7F3-620E-43D4-8A0A-C536A4D182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57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1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1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7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7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A2D01-A601-4913-9458-00617779AB39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A6EA8-4978-44BF-813C-37F87CCAD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216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FEA0D-5447-4713-B457-A00F6A5BE33F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8F641-7C38-404A-8D86-48F96875B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274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3DA42-69FB-4E3C-B04F-11B06CAD407F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 dirty="0" smtClean="0"/>
              <a:t>Ｐ</a:t>
            </a:r>
            <a:fld id="{E6684644-FC3D-4EDD-B717-87EFD957A994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7933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6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7" y="382285"/>
            <a:ext cx="7156448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6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83B9-DB2D-4C55-B748-2BBB1A63B83E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90D42-B46B-44F7-BAAA-3AB79FEF37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254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C0AD-24A5-4F66-8DD5-EDF95EBD228C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4E48E-9F8D-464D-A34A-9297E7D44E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257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40080" y="384493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40080" y="2240289"/>
            <a:ext cx="11521440" cy="633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903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171A0A8-A50A-45EC-AB19-CF05729B9675}" type="datetimeFigureOut">
              <a:rPr lang="ja-JP" altLang="en-US"/>
              <a:pPr>
                <a:defRPr/>
              </a:pPr>
              <a:t>2018/12/6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903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903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E1C279-061E-4893-9C70-3B052CFD62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610956"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221913"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832869"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443825" algn="ctr" rtl="0" fontAlgn="base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458217" indent="-458217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90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2D429-90AF-47F3-9883-5F9E23E3E494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902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90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8475-FE38-430C-B638-A5C3EB1FBD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83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1221913" rtl="0" eaLnBrk="1" latinLnBrk="0" hangingPunct="1">
        <a:spcBef>
          <a:spcPct val="0"/>
        </a:spcBef>
        <a:buNone/>
        <a:defRPr kumimoji="1"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spcBef>
          <a:spcPct val="20000"/>
        </a:spcBef>
        <a:buFont typeface="Arial" pitchFamily="34" charset="0"/>
        <a:buChar char="»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90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50425-3E11-42B4-8CB6-CCE757B8A9C8}" type="datetimeFigureOut">
              <a:rPr kumimoji="1" lang="ja-JP" altLang="en-US" smtClean="0"/>
              <a:t>2018/12/6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902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566542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 dirty="0" smtClean="0"/>
              <a:t>Ｐ</a:t>
            </a:r>
            <a:fld id="{4E4F99B9-7B7B-4315-B55E-EFF691753DD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310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221913" rtl="0" eaLnBrk="1" latinLnBrk="0" hangingPunct="1">
        <a:spcBef>
          <a:spcPct val="0"/>
        </a:spcBef>
        <a:buNone/>
        <a:defRPr kumimoji="1"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spcBef>
          <a:spcPct val="20000"/>
        </a:spcBef>
        <a:buFont typeface="Arial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spcBef>
          <a:spcPct val="20000"/>
        </a:spcBef>
        <a:buFont typeface="Arial" pitchFamily="34" charset="0"/>
        <a:buChar char="»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角丸四角形 52"/>
          <p:cNvSpPr/>
          <p:nvPr/>
        </p:nvSpPr>
        <p:spPr>
          <a:xfrm>
            <a:off x="158927" y="210757"/>
            <a:ext cx="9194201" cy="72008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会員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企業様の損害保険リスクマップ（概要版）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35177" y="8040960"/>
            <a:ext cx="1235831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■⑧⑨＝団体として導入済   　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⑤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＋⑮＋⑯＝タフビズ業務災害補償保険（今回ご提案する補償）</a:t>
            </a:r>
            <a:endParaRPr kumimoji="1"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136102" y="1064618"/>
            <a:ext cx="5904658" cy="6448505"/>
            <a:chOff x="136102" y="1064618"/>
            <a:chExt cx="5462245" cy="6448505"/>
          </a:xfrm>
        </p:grpSpPr>
        <p:sp>
          <p:nvSpPr>
            <p:cNvPr id="5" name="角丸四角形 14"/>
            <p:cNvSpPr>
              <a:spLocks noChangeArrowheads="1"/>
            </p:cNvSpPr>
            <p:nvPr/>
          </p:nvSpPr>
          <p:spPr bwMode="auto">
            <a:xfrm>
              <a:off x="136103" y="4358496"/>
              <a:ext cx="4067175" cy="647700"/>
            </a:xfrm>
            <a:prstGeom prst="roundRect">
              <a:avLst>
                <a:gd name="adj" fmla="val 23963"/>
              </a:avLst>
            </a:prstGeom>
            <a:solidFill>
              <a:srgbClr val="CC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r>
                <a:rPr lang="ja-JP" altLang="en-US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ヒトに対するリスク</a:t>
              </a:r>
              <a:endParaRPr lang="en-US" altLang="ja-JP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（役職員</a:t>
              </a:r>
              <a:r>
                <a:rPr lang="en-US" altLang="ja-JP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/</a:t>
              </a:r>
              <a:r>
                <a:rPr lang="ja-JP" altLang="en-US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従業員</a:t>
              </a:r>
              <a:r>
                <a:rPr lang="ja-JP" altLang="en-US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）</a:t>
              </a:r>
              <a:endPara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3" name="角丸四角形 2"/>
            <p:cNvSpPr>
              <a:spLocks noChangeArrowheads="1"/>
            </p:cNvSpPr>
            <p:nvPr/>
          </p:nvSpPr>
          <p:spPr bwMode="auto">
            <a:xfrm>
              <a:off x="136102" y="1064618"/>
              <a:ext cx="4067175" cy="647700"/>
            </a:xfrm>
            <a:prstGeom prst="roundRect">
              <a:avLst>
                <a:gd name="adj" fmla="val 23963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r>
                <a:rPr lang="ja-JP" altLang="en-US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財物に対するリスク</a:t>
              </a:r>
              <a:endParaRPr lang="en-US" altLang="ja-JP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r>
                <a:rPr lang="ja-JP" altLang="en-US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（建物・設備</a:t>
              </a:r>
              <a:r>
                <a:rPr lang="en-US" altLang="ja-JP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/</a:t>
              </a:r>
              <a:r>
                <a:rPr lang="ja-JP" altLang="en-US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自動車）</a:t>
              </a:r>
            </a:p>
          </p:txBody>
        </p:sp>
        <p:sp>
          <p:nvSpPr>
            <p:cNvPr id="41" name="正方形/長方形 40"/>
            <p:cNvSpPr/>
            <p:nvPr/>
          </p:nvSpPr>
          <p:spPr bwMode="auto">
            <a:xfrm>
              <a:off x="136104" y="1793960"/>
              <a:ext cx="3780571" cy="431800"/>
            </a:xfrm>
            <a:prstGeom prst="rect">
              <a:avLst/>
            </a:prstGeom>
            <a:solidFill>
              <a:srgbClr val="FFFF99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対象となる損害</a:t>
              </a:r>
            </a:p>
          </p:txBody>
        </p:sp>
        <p:sp>
          <p:nvSpPr>
            <p:cNvPr id="42" name="正方形/長方形 41"/>
            <p:cNvSpPr/>
            <p:nvPr/>
          </p:nvSpPr>
          <p:spPr bwMode="auto">
            <a:xfrm>
              <a:off x="3664497" y="1793960"/>
              <a:ext cx="1933849" cy="431800"/>
            </a:xfrm>
            <a:prstGeom prst="rect">
              <a:avLst/>
            </a:prstGeom>
            <a:solidFill>
              <a:srgbClr val="FFFF99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対応する損害保険</a:t>
              </a:r>
            </a:p>
          </p:txBody>
        </p:sp>
        <p:sp>
          <p:nvSpPr>
            <p:cNvPr id="43" name="正方形/長方形 42"/>
            <p:cNvSpPr/>
            <p:nvPr/>
          </p:nvSpPr>
          <p:spPr bwMode="auto">
            <a:xfrm>
              <a:off x="136105" y="2218647"/>
              <a:ext cx="3528392" cy="8286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火災</a:t>
              </a:r>
              <a:r>
                <a: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/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風・水災等による建物および設備・什器の損壊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地震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やテロによる建物および設備・什器の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損壊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 bwMode="auto">
            <a:xfrm>
              <a:off x="3664496" y="2218647"/>
              <a:ext cx="1933850" cy="8286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・企業財産包括保険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（・地震危険補償特約）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（・テロ危険補償特約）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5" name="正方形/長方形 44"/>
            <p:cNvSpPr/>
            <p:nvPr/>
          </p:nvSpPr>
          <p:spPr bwMode="auto">
            <a:xfrm>
              <a:off x="136104" y="3047322"/>
              <a:ext cx="3528393" cy="606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サイバー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攻撃等による情報メディアの損壊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（プログラム・ソフトウエア・データ）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6" name="正方形/長方形 45"/>
            <p:cNvSpPr/>
            <p:nvPr/>
          </p:nvSpPr>
          <p:spPr bwMode="auto">
            <a:xfrm>
              <a:off x="3664496" y="3047322"/>
              <a:ext cx="1933850" cy="606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・コンピューター総合保険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7" name="正方形/長方形 46"/>
            <p:cNvSpPr/>
            <p:nvPr/>
          </p:nvSpPr>
          <p:spPr bwMode="auto">
            <a:xfrm>
              <a:off x="136105" y="3653747"/>
              <a:ext cx="3528392" cy="606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事故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や盗難による自動車の損壊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8" name="正方形/長方形 47"/>
            <p:cNvSpPr/>
            <p:nvPr/>
          </p:nvSpPr>
          <p:spPr bwMode="auto">
            <a:xfrm>
              <a:off x="3664496" y="3653747"/>
              <a:ext cx="1932207" cy="606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・自動車保険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（車両保険）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3" name="正方形/長方形 32"/>
            <p:cNvSpPr/>
            <p:nvPr/>
          </p:nvSpPr>
          <p:spPr bwMode="auto">
            <a:xfrm>
              <a:off x="136106" y="5072866"/>
              <a:ext cx="3528391" cy="431800"/>
            </a:xfrm>
            <a:prstGeom prst="rect">
              <a:avLst/>
            </a:prstGeom>
            <a:solidFill>
              <a:srgbClr val="CCFF99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対象となる損害</a:t>
              </a:r>
            </a:p>
          </p:txBody>
        </p:sp>
        <p:sp>
          <p:nvSpPr>
            <p:cNvPr id="34" name="正方形/長方形 33"/>
            <p:cNvSpPr/>
            <p:nvPr/>
          </p:nvSpPr>
          <p:spPr bwMode="auto">
            <a:xfrm>
              <a:off x="3664497" y="5074266"/>
              <a:ext cx="1933850" cy="431800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対応する損害保険</a:t>
              </a:r>
            </a:p>
          </p:txBody>
        </p:sp>
        <p:sp>
          <p:nvSpPr>
            <p:cNvPr id="35" name="正方形/長方形 34"/>
            <p:cNvSpPr/>
            <p:nvPr/>
          </p:nvSpPr>
          <p:spPr bwMode="auto">
            <a:xfrm>
              <a:off x="136106" y="5506004"/>
              <a:ext cx="3528391" cy="5048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④役員のケガ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による死亡・後遺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障害　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 bwMode="auto">
            <a:xfrm>
              <a:off x="3664496" y="5506004"/>
              <a:ext cx="1933851" cy="504825"/>
            </a:xfrm>
            <a:prstGeom prst="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・役員傷害保険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7" name="正方形/長方形 36"/>
            <p:cNvSpPr/>
            <p:nvPr/>
          </p:nvSpPr>
          <p:spPr bwMode="auto">
            <a:xfrm>
              <a:off x="136104" y="6005242"/>
              <a:ext cx="3528392" cy="503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⑤従業員の業務中</a:t>
              </a:r>
              <a:r>
                <a:rPr lang="ja-JP" altLang="en-US" sz="12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（通退勤含む）のケガ</a:t>
              </a:r>
              <a:endPara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200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に</a:t>
              </a:r>
              <a:r>
                <a:rPr lang="ja-JP" altLang="en-US" sz="12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よる死亡・後遺障害</a:t>
              </a:r>
              <a:endPara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8" name="正方形/長方形 37"/>
            <p:cNvSpPr/>
            <p:nvPr/>
          </p:nvSpPr>
          <p:spPr bwMode="auto">
            <a:xfrm>
              <a:off x="3665254" y="6005242"/>
              <a:ext cx="1931450" cy="503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2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・労働災害総合保険</a:t>
              </a:r>
              <a:endPara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defRPr/>
              </a:pPr>
              <a:r>
                <a:rPr lang="ja-JP" altLang="en-US" sz="12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（法定外補償</a:t>
              </a:r>
              <a:r>
                <a:rPr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</a:t>
              </a:r>
              <a:endPara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49" name="グループ化 48"/>
            <p:cNvGrpSpPr/>
            <p:nvPr/>
          </p:nvGrpSpPr>
          <p:grpSpPr>
            <a:xfrm>
              <a:off x="136106" y="6508479"/>
              <a:ext cx="5462241" cy="504825"/>
              <a:chOff x="209903" y="7271345"/>
              <a:chExt cx="5326538" cy="504825"/>
            </a:xfrm>
          </p:grpSpPr>
          <p:sp>
            <p:nvSpPr>
              <p:cNvPr id="39" name="正方形/長方形 38"/>
              <p:cNvSpPr/>
              <p:nvPr/>
            </p:nvSpPr>
            <p:spPr bwMode="auto">
              <a:xfrm>
                <a:off x="209903" y="7271345"/>
                <a:ext cx="3440732" cy="50482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⑥従業員の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ケガによる死亡・後遺</a:t>
                </a:r>
                <a:r>
                  <a:rPr lang="ja-JP" altLang="en-US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障害　等</a:t>
                </a:r>
                <a:endPara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 bwMode="auto">
              <a:xfrm>
                <a:off x="3650635" y="7271345"/>
                <a:ext cx="1885806" cy="50482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・傷害保険</a:t>
                </a:r>
                <a:endPara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136107" y="7008298"/>
              <a:ext cx="5462239" cy="504825"/>
              <a:chOff x="195009" y="7271345"/>
              <a:chExt cx="5340579" cy="504825"/>
            </a:xfrm>
          </p:grpSpPr>
          <p:sp>
            <p:nvSpPr>
              <p:cNvPr id="51" name="正方形/長方形 50"/>
              <p:cNvSpPr/>
              <p:nvPr/>
            </p:nvSpPr>
            <p:spPr bwMode="auto">
              <a:xfrm>
                <a:off x="195009" y="7271345"/>
                <a:ext cx="3449802" cy="50482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⑦役職員の就業不能による収入減少損害</a:t>
                </a:r>
                <a:endPara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 bwMode="auto">
              <a:xfrm>
                <a:off x="3645550" y="7271345"/>
                <a:ext cx="1890038" cy="50482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・団体長期障害所得</a:t>
                </a:r>
                <a:endParaRPr lang="en-US" altLang="ja-JP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>
                  <a:defRPr/>
                </a:pPr>
                <a:r>
                  <a:rPr lang="ja-JP" altLang="en-US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補償保険（ＧＬＴＤ）</a:t>
                </a:r>
                <a:endParaRPr lang="en-US" altLang="ja-JP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</p:grpSp>
      <p:grpSp>
        <p:nvGrpSpPr>
          <p:cNvPr id="60" name="グループ化 59"/>
          <p:cNvGrpSpPr/>
          <p:nvPr/>
        </p:nvGrpSpPr>
        <p:grpSpPr>
          <a:xfrm>
            <a:off x="6328792" y="1056184"/>
            <a:ext cx="6408712" cy="6456938"/>
            <a:chOff x="6256784" y="1056184"/>
            <a:chExt cx="6408712" cy="6456938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6256784" y="1056184"/>
              <a:ext cx="5808195" cy="6456938"/>
              <a:chOff x="6400799" y="1056184"/>
              <a:chExt cx="5454621" cy="6456938"/>
            </a:xfrm>
          </p:grpSpPr>
          <p:sp>
            <p:nvSpPr>
              <p:cNvPr id="4" name="角丸四角形 12"/>
              <p:cNvSpPr>
                <a:spLocks noChangeArrowheads="1"/>
              </p:cNvSpPr>
              <p:nvPr/>
            </p:nvSpPr>
            <p:spPr bwMode="auto">
              <a:xfrm>
                <a:off x="6400799" y="1056184"/>
                <a:ext cx="4067175" cy="647700"/>
              </a:xfrm>
              <a:prstGeom prst="roundRect">
                <a:avLst>
                  <a:gd name="adj" fmla="val 23963"/>
                </a:avLst>
              </a:prstGeom>
              <a:solidFill>
                <a:srgbClr val="FDE5D7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r>
                  <a:rPr lang="ja-JP" altLang="en-US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賠償責任に対するリスク</a:t>
                </a:r>
                <a:endParaRPr lang="en-US" altLang="ja-JP" dirty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  <a:p>
                <a:r>
                  <a:rPr lang="ja-JP" altLang="en-US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（施設</a:t>
                </a:r>
                <a:r>
                  <a:rPr lang="en-US" altLang="ja-JP" dirty="0" smtClean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/</a:t>
                </a:r>
                <a:r>
                  <a:rPr lang="ja-JP" altLang="en-US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生産物</a:t>
                </a:r>
                <a:r>
                  <a:rPr lang="en-US" altLang="ja-JP" dirty="0" smtClean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/</a:t>
                </a:r>
                <a:r>
                  <a:rPr lang="ja-JP" altLang="en-US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情報</a:t>
                </a:r>
                <a:r>
                  <a:rPr lang="ja-JP" altLang="en-US" dirty="0" smtClean="0">
                    <a:latin typeface="Meiryo UI" pitchFamily="50" charset="-128"/>
                    <a:ea typeface="Meiryo UI" pitchFamily="50" charset="-128"/>
                    <a:cs typeface="Meiryo UI" pitchFamily="50" charset="-128"/>
                  </a:rPr>
                  <a:t>漏えい　等）</a:t>
                </a:r>
                <a:endParaRPr lang="ja-JP" altLang="en-US" dirty="0">
                  <a:latin typeface="Meiryo UI" pitchFamily="50" charset="-128"/>
                  <a:ea typeface="Meiryo UI" pitchFamily="50" charset="-128"/>
                  <a:cs typeface="Meiryo UI" pitchFamily="50" charset="-128"/>
                </a:endParaRPr>
              </a:p>
            </p:txBody>
          </p:sp>
          <p:grpSp>
            <p:nvGrpSpPr>
              <p:cNvPr id="66" name="グループ化 65"/>
              <p:cNvGrpSpPr/>
              <p:nvPr/>
            </p:nvGrpSpPr>
            <p:grpSpPr>
              <a:xfrm>
                <a:off x="6404487" y="1804705"/>
                <a:ext cx="5450932" cy="438479"/>
                <a:chOff x="6906521" y="2066749"/>
                <a:chExt cx="5450932" cy="433564"/>
              </a:xfrm>
            </p:grpSpPr>
            <p:sp>
              <p:nvSpPr>
                <p:cNvPr id="9" name="正方形/長方形 8"/>
                <p:cNvSpPr/>
                <p:nvPr/>
              </p:nvSpPr>
              <p:spPr bwMode="auto">
                <a:xfrm>
                  <a:off x="6906521" y="2066749"/>
                  <a:ext cx="3529146" cy="431800"/>
                </a:xfrm>
                <a:prstGeom prst="rect">
                  <a:avLst/>
                </a:prstGeom>
                <a:solidFill>
                  <a:srgbClr val="FFCCCC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対象となる損害</a:t>
                  </a:r>
                </a:p>
              </p:txBody>
            </p:sp>
            <p:sp>
              <p:nvSpPr>
                <p:cNvPr id="10" name="正方形/長方形 9"/>
                <p:cNvSpPr/>
                <p:nvPr/>
              </p:nvSpPr>
              <p:spPr bwMode="auto">
                <a:xfrm>
                  <a:off x="10425082" y="2068513"/>
                  <a:ext cx="1932371" cy="431800"/>
                </a:xfrm>
                <a:prstGeom prst="rect">
                  <a:avLst/>
                </a:prstGeom>
                <a:solidFill>
                  <a:srgbClr val="FFCCCC"/>
                </a:solidFill>
                <a:ln w="952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対応する損害保険</a:t>
                  </a:r>
                </a:p>
              </p:txBody>
            </p:sp>
          </p:grpSp>
          <p:grpSp>
            <p:nvGrpSpPr>
              <p:cNvPr id="67" name="グループ化 66"/>
              <p:cNvGrpSpPr/>
              <p:nvPr/>
            </p:nvGrpSpPr>
            <p:grpSpPr>
              <a:xfrm>
                <a:off x="6404304" y="2243184"/>
                <a:ext cx="5451116" cy="577979"/>
                <a:chOff x="6906338" y="2500313"/>
                <a:chExt cx="5451116" cy="571500"/>
              </a:xfrm>
              <a:solidFill>
                <a:schemeClr val="accent1">
                  <a:lumMod val="20000"/>
                  <a:lumOff val="80000"/>
                </a:schemeClr>
              </a:solidFill>
            </p:grpSpPr>
            <p:sp>
              <p:nvSpPr>
                <p:cNvPr id="11" name="正方形/長方形 10"/>
                <p:cNvSpPr/>
                <p:nvPr/>
              </p:nvSpPr>
              <p:spPr bwMode="auto">
                <a:xfrm>
                  <a:off x="6906338" y="2500313"/>
                  <a:ext cx="3518744" cy="571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⑧製造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・販売した製品、仕事の結果に起因する第三者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への賠償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2" name="正方形/長方形 11"/>
                <p:cNvSpPr/>
                <p:nvPr/>
              </p:nvSpPr>
              <p:spPr bwMode="auto">
                <a:xfrm>
                  <a:off x="10421484" y="2500313"/>
                  <a:ext cx="1935970" cy="571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・生産物賠償責任保険</a:t>
                  </a:r>
                  <a:endParaRPr lang="en-US" altLang="ja-JP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PL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保険）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8" name="グループ化 67"/>
              <p:cNvGrpSpPr/>
              <p:nvPr/>
            </p:nvGrpSpPr>
            <p:grpSpPr>
              <a:xfrm>
                <a:off x="6404303" y="2809925"/>
                <a:ext cx="5446758" cy="577979"/>
                <a:chOff x="6906337" y="3060700"/>
                <a:chExt cx="5446759" cy="571500"/>
              </a:xfrm>
              <a:solidFill>
                <a:schemeClr val="accent1">
                  <a:lumMod val="20000"/>
                  <a:lumOff val="80000"/>
                </a:schemeClr>
              </a:solidFill>
            </p:grpSpPr>
            <p:sp>
              <p:nvSpPr>
                <p:cNvPr id="13" name="正方形/長方形 12"/>
                <p:cNvSpPr/>
                <p:nvPr/>
              </p:nvSpPr>
              <p:spPr bwMode="auto">
                <a:xfrm>
                  <a:off x="6906337" y="3060700"/>
                  <a:ext cx="3518745" cy="571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⑨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身体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障害・財物損壊を伴わない経済損害に対する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賠償責任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4" name="正方形/長方形 13"/>
                <p:cNvSpPr/>
                <p:nvPr/>
              </p:nvSpPr>
              <p:spPr bwMode="auto">
                <a:xfrm>
                  <a:off x="10420725" y="3060700"/>
                  <a:ext cx="1932371" cy="571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・業務過誤賠償責任保険</a:t>
                  </a:r>
                  <a:endParaRPr lang="en-US" altLang="ja-JP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E&amp;O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保険）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9" name="グループ化 68"/>
              <p:cNvGrpSpPr/>
              <p:nvPr/>
            </p:nvGrpSpPr>
            <p:grpSpPr>
              <a:xfrm>
                <a:off x="6404303" y="3391115"/>
                <a:ext cx="5446758" cy="577979"/>
                <a:chOff x="6906337" y="3635375"/>
                <a:chExt cx="5446759" cy="571500"/>
              </a:xfrm>
            </p:grpSpPr>
            <p:sp>
              <p:nvSpPr>
                <p:cNvPr id="15" name="正方形/長方形 14"/>
                <p:cNvSpPr/>
                <p:nvPr/>
              </p:nvSpPr>
              <p:spPr bwMode="auto">
                <a:xfrm>
                  <a:off x="6906337" y="3635375"/>
                  <a:ext cx="3518745" cy="571500"/>
                </a:xfrm>
                <a:prstGeom prst="rect">
                  <a:avLst/>
                </a:prstGeom>
                <a:solidFill>
                  <a:schemeClr val="bg1"/>
                </a:solidFill>
                <a:ln w="952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⑩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事業者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が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所有・使用・管理する情報メディアの提供に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起因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する第三者への賠償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6" name="正方形/長方形 15"/>
                <p:cNvSpPr/>
                <p:nvPr/>
              </p:nvSpPr>
              <p:spPr bwMode="auto">
                <a:xfrm>
                  <a:off x="10420725" y="3635375"/>
                  <a:ext cx="1932371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サイバーセキュリティ保険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（ユーザー危険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、</a:t>
                  </a:r>
                  <a:r>
                    <a:rPr lang="en-US" altLang="ja-JP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IT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業務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危険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70" name="グループ化 69"/>
              <p:cNvGrpSpPr/>
              <p:nvPr/>
            </p:nvGrpSpPr>
            <p:grpSpPr>
              <a:xfrm>
                <a:off x="6404303" y="3969094"/>
                <a:ext cx="5446758" cy="654131"/>
                <a:chOff x="6906337" y="4206875"/>
                <a:chExt cx="5446759" cy="646798"/>
              </a:xfrm>
            </p:grpSpPr>
            <p:sp>
              <p:nvSpPr>
                <p:cNvPr id="17" name="正方形/長方形 16"/>
                <p:cNvSpPr/>
                <p:nvPr/>
              </p:nvSpPr>
              <p:spPr bwMode="auto">
                <a:xfrm>
                  <a:off x="6906337" y="4206875"/>
                  <a:ext cx="3518745" cy="64679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⑪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事業者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が所有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・使用・管理する情報（個人・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法人</a:t>
                  </a:r>
                  <a:endParaRPr lang="en-US" altLang="ja-JP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 問わず、機密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研究情報なども含む）の漏えい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に起因</a:t>
                  </a:r>
                  <a:endParaRPr lang="en-US" altLang="ja-JP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する第三者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への賠償責任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18" name="正方形/長方形 17"/>
                <p:cNvSpPr/>
                <p:nvPr/>
              </p:nvSpPr>
              <p:spPr bwMode="auto">
                <a:xfrm>
                  <a:off x="10420725" y="4206875"/>
                  <a:ext cx="1932371" cy="64679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・サイバーセキュリティ保険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（情報漏えい賠償）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71" name="グループ化 70"/>
              <p:cNvGrpSpPr/>
              <p:nvPr/>
            </p:nvGrpSpPr>
            <p:grpSpPr>
              <a:xfrm>
                <a:off x="6404303" y="4623225"/>
                <a:ext cx="5446758" cy="577979"/>
                <a:chOff x="6906337" y="4778375"/>
                <a:chExt cx="5446759" cy="571500"/>
              </a:xfrm>
            </p:grpSpPr>
            <p:sp>
              <p:nvSpPr>
                <p:cNvPr id="19" name="正方形/長方形 18"/>
                <p:cNvSpPr/>
                <p:nvPr/>
              </p:nvSpPr>
              <p:spPr bwMode="auto">
                <a:xfrm>
                  <a:off x="6906337" y="4778375"/>
                  <a:ext cx="3518745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⑫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施設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の所有・使用・管理に起因する第三者の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身体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障害・財物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損壊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20" name="正方形/長方形 19"/>
                <p:cNvSpPr/>
                <p:nvPr/>
              </p:nvSpPr>
              <p:spPr bwMode="auto">
                <a:xfrm>
                  <a:off x="10420725" y="4778375"/>
                  <a:ext cx="1932371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・施設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所有者（管理者）　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賠償責任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保険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21" name="グループ化 20"/>
              <p:cNvGrpSpPr/>
              <p:nvPr/>
            </p:nvGrpSpPr>
            <p:grpSpPr>
              <a:xfrm>
                <a:off x="6404303" y="5201204"/>
                <a:ext cx="5446758" cy="577979"/>
                <a:chOff x="7048500" y="5349875"/>
                <a:chExt cx="5311440" cy="571500"/>
              </a:xfrm>
            </p:grpSpPr>
            <p:sp>
              <p:nvSpPr>
                <p:cNvPr id="31" name="正方形/長方形 30"/>
                <p:cNvSpPr/>
                <p:nvPr/>
              </p:nvSpPr>
              <p:spPr bwMode="auto">
                <a:xfrm>
                  <a:off x="7048500" y="5349875"/>
                  <a:ext cx="3431325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⑬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役員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の善管注意義務等に起因する賠償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32" name="正方形/長方形 31"/>
                <p:cNvSpPr/>
                <p:nvPr/>
              </p:nvSpPr>
              <p:spPr bwMode="auto">
                <a:xfrm>
                  <a:off x="10475577" y="5349875"/>
                  <a:ext cx="1884363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役員賠償責任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保険</a:t>
                  </a:r>
                  <a:endParaRPr lang="en-US" altLang="ja-JP" sz="1200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（</a:t>
                  </a:r>
                  <a:r>
                    <a:rPr lang="en-US" altLang="ja-JP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D&amp;O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保険）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24" name="グループ化 23"/>
              <p:cNvGrpSpPr/>
              <p:nvPr/>
            </p:nvGrpSpPr>
            <p:grpSpPr>
              <a:xfrm>
                <a:off x="6400799" y="6357163"/>
                <a:ext cx="5453767" cy="577979"/>
                <a:chOff x="7048500" y="5324475"/>
                <a:chExt cx="5318274" cy="571500"/>
              </a:xfrm>
            </p:grpSpPr>
            <p:sp>
              <p:nvSpPr>
                <p:cNvPr id="25" name="正方形/長方形 24"/>
                <p:cNvSpPr/>
                <p:nvPr/>
              </p:nvSpPr>
              <p:spPr bwMode="auto">
                <a:xfrm>
                  <a:off x="7048500" y="5324475"/>
                  <a:ext cx="3434742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⑮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業務中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に発生した補償対象者の身体の障害による</a:t>
                  </a:r>
                  <a:endParaRPr lang="en-US" altLang="ja-JP" sz="12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事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業者の賠償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26" name="正方形/長方形 25"/>
                <p:cNvSpPr/>
                <p:nvPr/>
              </p:nvSpPr>
              <p:spPr bwMode="auto">
                <a:xfrm>
                  <a:off x="10478994" y="5324475"/>
                  <a:ext cx="1887780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使用者賠償責任保険</a:t>
                  </a:r>
                  <a:endParaRPr lang="en-US" altLang="ja-JP" sz="12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56" name="グループ化 55"/>
              <p:cNvGrpSpPr/>
              <p:nvPr/>
            </p:nvGrpSpPr>
            <p:grpSpPr>
              <a:xfrm>
                <a:off x="6402480" y="6935143"/>
                <a:ext cx="5450407" cy="577979"/>
                <a:chOff x="7048501" y="5324475"/>
                <a:chExt cx="5314997" cy="571500"/>
              </a:xfrm>
            </p:grpSpPr>
            <p:sp>
              <p:nvSpPr>
                <p:cNvPr id="57" name="正方形/長方形 56"/>
                <p:cNvSpPr/>
                <p:nvPr/>
              </p:nvSpPr>
              <p:spPr bwMode="auto">
                <a:xfrm>
                  <a:off x="7048501" y="5324475"/>
                  <a:ext cx="3433105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⑯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不当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解雇等、従業員に対する労働条件の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不当</a:t>
                  </a:r>
                  <a:endParaRPr lang="en-US" altLang="ja-JP" sz="1200" dirty="0" smtClean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 行為に起因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する賠償</a:t>
                  </a: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58" name="正方形/長方形 57"/>
                <p:cNvSpPr/>
                <p:nvPr/>
              </p:nvSpPr>
              <p:spPr bwMode="auto">
                <a:xfrm>
                  <a:off x="10477355" y="5324475"/>
                  <a:ext cx="1886143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2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雇用慣行賠償責任保険</a:t>
                  </a:r>
                  <a:endParaRPr lang="en-US" altLang="ja-JP" sz="12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1" name="グループ化 60"/>
              <p:cNvGrpSpPr/>
              <p:nvPr/>
            </p:nvGrpSpPr>
            <p:grpSpPr>
              <a:xfrm>
                <a:off x="6400801" y="5779184"/>
                <a:ext cx="5450263" cy="577979"/>
                <a:chOff x="7036699" y="5324475"/>
                <a:chExt cx="5324212" cy="571500"/>
              </a:xfrm>
            </p:grpSpPr>
            <p:sp>
              <p:nvSpPr>
                <p:cNvPr id="62" name="正方形/長方形 61"/>
                <p:cNvSpPr/>
                <p:nvPr/>
              </p:nvSpPr>
              <p:spPr bwMode="auto">
                <a:xfrm>
                  <a:off x="7036699" y="5324475"/>
                  <a:ext cx="3440790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⑭自動車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の運行に起因する第三者への賠償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責任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63" name="正方形/長方形 62"/>
                <p:cNvSpPr/>
                <p:nvPr/>
              </p:nvSpPr>
              <p:spPr bwMode="auto">
                <a:xfrm>
                  <a:off x="10473231" y="5324475"/>
                  <a:ext cx="1887680" cy="5715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自動車保険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>
                    <a:defRPr/>
                  </a:pPr>
                  <a:r>
                    <a:rPr lang="ja-JP" altLang="en-US" sz="12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（賠償条項</a:t>
                  </a:r>
                  <a:r>
                    <a:rPr lang="ja-JP" altLang="en-US" sz="1200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）</a:t>
                  </a:r>
                  <a:endParaRPr lang="en-US" altLang="ja-JP" sz="12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</p:grpSp>
        <p:sp>
          <p:nvSpPr>
            <p:cNvPr id="55" name="右中かっこ 54"/>
            <p:cNvSpPr/>
            <p:nvPr/>
          </p:nvSpPr>
          <p:spPr>
            <a:xfrm>
              <a:off x="12060338" y="2243184"/>
              <a:ext cx="245118" cy="1144720"/>
            </a:xfrm>
            <a:prstGeom prst="rightBrace">
              <a:avLst/>
            </a:prstGeom>
            <a:ln w="158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12305456" y="2218647"/>
              <a:ext cx="360040" cy="1131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導入済</a:t>
              </a:r>
              <a:endPara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73" name="正方形/長方形 72"/>
          <p:cNvSpPr/>
          <p:nvPr/>
        </p:nvSpPr>
        <p:spPr>
          <a:xfrm>
            <a:off x="6328792" y="6357163"/>
            <a:ext cx="5803553" cy="11559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36107" y="6005242"/>
            <a:ext cx="5904653" cy="50323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10505256" y="210758"/>
            <a:ext cx="1872208" cy="7200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資料</a:t>
            </a:r>
            <a:r>
              <a:rPr kumimoji="1" lang="en-US" altLang="ja-JP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No.7</a:t>
            </a:r>
            <a:endParaRPr kumimoji="1" lang="ja-JP" altLang="en-US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3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fAttribute xmlns="361716a9-fda1-400c-88bc-6011cac684d4">aFjZ+r5XgIuU9S663r6w1J4ei5R2JLeFvZv/RNnANH1imwDiyHrcYkgO2ON4iH3HzoTxu1zLdiepJxbYUeFmSQ==</WfAttribute>
    <WfOwner xmlns="361716a9-fda1-400c-88bc-6011cac684d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EADAD812D5DBB4D8BF6D7E840BAFAAC" ma:contentTypeVersion="2" ma:contentTypeDescription="新しいドキュメントを作成します。" ma:contentTypeScope="" ma:versionID="5a3b9b2db555b49f1766f44461059075">
  <xsd:schema xmlns:xsd="http://www.w3.org/2001/XMLSchema" xmlns:xs="http://www.w3.org/2001/XMLSchema" xmlns:p="http://schemas.microsoft.com/office/2006/metadata/properties" xmlns:ns2="361716a9-fda1-400c-88bc-6011cac684d4" targetNamespace="http://schemas.microsoft.com/office/2006/metadata/properties" ma:root="true" ma:fieldsID="4028d60d2cc6d6fc64142146b3ae6515" ns2:_="">
    <xsd:import namespace="361716a9-fda1-400c-88bc-6011cac684d4"/>
    <xsd:element name="properties">
      <xsd:complexType>
        <xsd:sequence>
          <xsd:element name="documentManagement">
            <xsd:complexType>
              <xsd:all>
                <xsd:element ref="ns2:WfAttribute" minOccurs="0"/>
                <xsd:element ref="ns2:Wf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1716a9-fda1-400c-88bc-6011cac684d4" elementFormDefault="qualified">
    <xsd:import namespace="http://schemas.microsoft.com/office/2006/documentManagement/types"/>
    <xsd:import namespace="http://schemas.microsoft.com/office/infopath/2007/PartnerControls"/>
    <xsd:element name="WfAttribute" ma:index="8" nillable="true" ma:displayName="WfAttribute" ma:internalName="WfAttribute">
      <xsd:simpleType>
        <xsd:restriction base="dms:Note">
          <xsd:maxLength value="255"/>
        </xsd:restriction>
      </xsd:simpleType>
    </xsd:element>
    <xsd:element name="WfOwner" ma:index="9" nillable="true" ma:displayName="WfOwner" ma:internalName="WfOwn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76FDBC-8649-4365-ADA5-0F16B53E34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E19EF8-7EF1-4357-BE24-B0B398B36F36}">
  <ds:schemaRefs>
    <ds:schemaRef ds:uri="http://purl.org/dc/elements/1.1/"/>
    <ds:schemaRef ds:uri="http://schemas.microsoft.com/office/2006/documentManagement/types"/>
    <ds:schemaRef ds:uri="361716a9-fda1-400c-88bc-6011cac684d4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9A1B0C-3323-4124-AB56-897539258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1716a9-fda1-400c-88bc-6011cac684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45416</TotalTime>
  <Words>394</Words>
  <Application>Microsoft Office PowerPoint</Application>
  <PresentationFormat>A3 297x420 mm</PresentationFormat>
  <Paragraphs>71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ＭＳ Ｐ明朝</vt:lpstr>
      <vt:lpstr>Arial</vt:lpstr>
      <vt:lpstr>Calibri</vt:lpstr>
      <vt:lpstr>Office ​​テーマ</vt:lpstr>
      <vt:lpstr>1_デザインの設定</vt:lpstr>
      <vt:lpstr>デザインの設定</vt:lpstr>
      <vt:lpstr>PowerPoint プレゼンテーション</vt:lpstr>
    </vt:vector>
  </TitlesOfParts>
  <Company>日本生命保険相互会社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日本生命保険相互会社</dc:creator>
  <cp:lastModifiedBy>kanri</cp:lastModifiedBy>
  <cp:revision>4629</cp:revision>
  <cp:lastPrinted>2018-12-06T08:59:15Z</cp:lastPrinted>
  <dcterms:created xsi:type="dcterms:W3CDTF">2014-10-27T08:35:15Z</dcterms:created>
  <dcterms:modified xsi:type="dcterms:W3CDTF">2018-12-06T08:59:19Z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0x010100DEADAD812D5DBB4D8BF6D7E840BAFAAC</vt:lpwstr>
  </property>
</Properties>
</file>