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65" r:id="rId4"/>
    <p:sldId id="276" r:id="rId5"/>
    <p:sldId id="275" r:id="rId6"/>
    <p:sldId id="257" r:id="rId7"/>
    <p:sldId id="266" r:id="rId8"/>
    <p:sldId id="273" r:id="rId9"/>
    <p:sldId id="274" r:id="rId1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0066FF"/>
    <a:srgbClr val="CCFF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20250;&#21729;&#25512;&#31227;(2018)(&#35501;&#12415;&#21462;&#12426;&#23554;&#29992;)%20&#12398;%20&#12527;&#12540;&#12463;&#12471;&#12540;&#12488;"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30701026381311E-3"/>
          <c:y val="0.12470715600888728"/>
          <c:w val="0.99243041810447585"/>
          <c:h val="0.69485477430124565"/>
        </c:manualLayout>
      </c:layout>
      <c:lineChart>
        <c:grouping val="standard"/>
        <c:varyColors val="0"/>
        <c:ser>
          <c:idx val="0"/>
          <c:order val="0"/>
          <c:tx>
            <c:strRef>
              <c:f>'[会員推移(2018)(読み取り専用) の ワークシート]会員推移'!$A$5</c:f>
              <c:strCache>
                <c:ptCount val="1"/>
                <c:pt idx="0">
                  <c:v>正会員</c:v>
                </c:pt>
              </c:strCache>
            </c:strRef>
          </c:tx>
          <c:spPr>
            <a:ln w="19050" cap="rnd" cmpd="sng" algn="ctr">
              <a:solidFill>
                <a:schemeClr val="accent1">
                  <a:shade val="95000"/>
                  <a:satMod val="105000"/>
                </a:schemeClr>
              </a:solidFill>
              <a:round/>
            </a:ln>
            <a:effectLst/>
          </c:spPr>
          <c:marker>
            <c:symbol val="circle"/>
            <c:size val="17"/>
            <c:spPr>
              <a:solidFill>
                <a:schemeClr val="lt1"/>
              </a:solidFill>
              <a:ln>
                <a:noFill/>
              </a:ln>
              <a:effectLst/>
            </c:spPr>
          </c:marker>
          <c:dPt>
            <c:idx val="10"/>
            <c:marker>
              <c:symbol val="circle"/>
              <c:size val="17"/>
              <c:spPr>
                <a:solidFill>
                  <a:schemeClr val="lt1"/>
                </a:solidFill>
                <a:ln>
                  <a:noFill/>
                </a:ln>
                <a:effectLst/>
              </c:spPr>
            </c:marker>
            <c:bubble3D val="0"/>
            <c:extLst>
              <c:ext xmlns:c16="http://schemas.microsoft.com/office/drawing/2014/chart" uri="{C3380CC4-5D6E-409C-BE32-E72D297353CC}">
                <c16:uniqueId val="{00000001-347B-4AD3-B893-E41575480EC5}"/>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'[会員推移(2018)(読み取り専用) の ワークシート]会員推移'!$B$4:$N$4</c:f>
              <c:strCache>
                <c:ptCount val="13"/>
                <c:pt idx="0">
                  <c:v>Ｈ18</c:v>
                </c:pt>
                <c:pt idx="1">
                  <c:v>Ｈ19</c:v>
                </c:pt>
                <c:pt idx="2">
                  <c:v>Ｈ20（2008）</c:v>
                </c:pt>
                <c:pt idx="3">
                  <c:v>Ｈ21</c:v>
                </c:pt>
                <c:pt idx="4">
                  <c:v>Ｈ22</c:v>
                </c:pt>
                <c:pt idx="5">
                  <c:v>Ｈ23</c:v>
                </c:pt>
                <c:pt idx="6">
                  <c:v>Ｈ24</c:v>
                </c:pt>
                <c:pt idx="7">
                  <c:v>Ｈ25</c:v>
                </c:pt>
                <c:pt idx="8">
                  <c:v>Ｈ26</c:v>
                </c:pt>
                <c:pt idx="9">
                  <c:v>Ｈ27</c:v>
                </c:pt>
                <c:pt idx="10">
                  <c:v>Ｈ28</c:v>
                </c:pt>
                <c:pt idx="11">
                  <c:v>Ｈ29</c:v>
                </c:pt>
                <c:pt idx="12">
                  <c:v>Ｈ30</c:v>
                </c:pt>
              </c:strCache>
            </c:strRef>
          </c:cat>
          <c:val>
            <c:numRef>
              <c:f>'[会員推移(2018)(読み取り専用) の ワークシート]会員推移'!$B$5:$N$5</c:f>
              <c:numCache>
                <c:formatCode>General</c:formatCode>
                <c:ptCount val="13"/>
                <c:pt idx="0">
                  <c:v>86</c:v>
                </c:pt>
                <c:pt idx="1">
                  <c:v>84</c:v>
                </c:pt>
                <c:pt idx="2">
                  <c:v>87</c:v>
                </c:pt>
                <c:pt idx="3">
                  <c:v>86</c:v>
                </c:pt>
                <c:pt idx="4">
                  <c:v>89</c:v>
                </c:pt>
                <c:pt idx="5">
                  <c:v>88</c:v>
                </c:pt>
                <c:pt idx="6">
                  <c:v>84</c:v>
                </c:pt>
                <c:pt idx="7">
                  <c:v>83</c:v>
                </c:pt>
                <c:pt idx="8">
                  <c:v>81</c:v>
                </c:pt>
                <c:pt idx="9">
                  <c:v>84</c:v>
                </c:pt>
                <c:pt idx="10">
                  <c:v>86</c:v>
                </c:pt>
                <c:pt idx="11">
                  <c:v>89</c:v>
                </c:pt>
                <c:pt idx="12">
                  <c:v>91</c:v>
                </c:pt>
              </c:numCache>
            </c:numRef>
          </c:val>
          <c:smooth val="0"/>
          <c:extLst>
            <c:ext xmlns:c16="http://schemas.microsoft.com/office/drawing/2014/chart" uri="{C3380CC4-5D6E-409C-BE32-E72D297353CC}">
              <c16:uniqueId val="{00000003-347B-4AD3-B893-E41575480EC5}"/>
            </c:ext>
          </c:extLst>
        </c:ser>
        <c:ser>
          <c:idx val="1"/>
          <c:order val="1"/>
          <c:tx>
            <c:strRef>
              <c:f>'[会員推移(2018)(読み取り専用) の ワークシート]会員推移'!$A$6</c:f>
              <c:strCache>
                <c:ptCount val="1"/>
                <c:pt idx="0">
                  <c:v>賛助会員</c:v>
                </c:pt>
              </c:strCache>
            </c:strRef>
          </c:tx>
          <c:spPr>
            <a:ln w="19050" cap="rnd" cmpd="sng" algn="ctr">
              <a:solidFill>
                <a:schemeClr val="accent2">
                  <a:shade val="95000"/>
                  <a:satMod val="105000"/>
                </a:schemeClr>
              </a:solidFill>
              <a:round/>
            </a:ln>
            <a:effectLst/>
          </c:spPr>
          <c:marker>
            <c:symbol val="circle"/>
            <c:size val="17"/>
            <c:spPr>
              <a:solidFill>
                <a:schemeClr val="lt1"/>
              </a:solidFill>
              <a:ln>
                <a:noFill/>
              </a:ln>
              <a:effectLst/>
            </c:spPr>
          </c:marker>
          <c:dPt>
            <c:idx val="10"/>
            <c:marker>
              <c:symbol val="circle"/>
              <c:size val="17"/>
              <c:spPr>
                <a:solidFill>
                  <a:schemeClr val="lt1"/>
                </a:solidFill>
                <a:ln>
                  <a:noFill/>
                </a:ln>
                <a:effectLst/>
              </c:spPr>
            </c:marker>
            <c:bubble3D val="0"/>
            <c:extLst>
              <c:ext xmlns:c16="http://schemas.microsoft.com/office/drawing/2014/chart" uri="{C3380CC4-5D6E-409C-BE32-E72D297353CC}">
                <c16:uniqueId val="{00000005-347B-4AD3-B893-E41575480EC5}"/>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2"/>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'[会員推移(2018)(読み取り専用) の ワークシート]会員推移'!$B$4:$N$4</c:f>
              <c:strCache>
                <c:ptCount val="13"/>
                <c:pt idx="0">
                  <c:v>Ｈ18</c:v>
                </c:pt>
                <c:pt idx="1">
                  <c:v>Ｈ19</c:v>
                </c:pt>
                <c:pt idx="2">
                  <c:v>Ｈ20（2008）</c:v>
                </c:pt>
                <c:pt idx="3">
                  <c:v>Ｈ21</c:v>
                </c:pt>
                <c:pt idx="4">
                  <c:v>Ｈ22</c:v>
                </c:pt>
                <c:pt idx="5">
                  <c:v>Ｈ23</c:v>
                </c:pt>
                <c:pt idx="6">
                  <c:v>Ｈ24</c:v>
                </c:pt>
                <c:pt idx="7">
                  <c:v>Ｈ25</c:v>
                </c:pt>
                <c:pt idx="8">
                  <c:v>Ｈ26</c:v>
                </c:pt>
                <c:pt idx="9">
                  <c:v>Ｈ27</c:v>
                </c:pt>
                <c:pt idx="10">
                  <c:v>Ｈ28</c:v>
                </c:pt>
                <c:pt idx="11">
                  <c:v>Ｈ29</c:v>
                </c:pt>
                <c:pt idx="12">
                  <c:v>Ｈ30</c:v>
                </c:pt>
              </c:strCache>
            </c:strRef>
          </c:cat>
          <c:val>
            <c:numRef>
              <c:f>'[会員推移(2018)(読み取り専用) の ワークシート]会員推移'!$B$6:$N$6</c:f>
              <c:numCache>
                <c:formatCode>General</c:formatCode>
                <c:ptCount val="13"/>
                <c:pt idx="0">
                  <c:v>16</c:v>
                </c:pt>
                <c:pt idx="1">
                  <c:v>17</c:v>
                </c:pt>
                <c:pt idx="2">
                  <c:v>21</c:v>
                </c:pt>
                <c:pt idx="3">
                  <c:v>21</c:v>
                </c:pt>
                <c:pt idx="4">
                  <c:v>24</c:v>
                </c:pt>
                <c:pt idx="5">
                  <c:v>26</c:v>
                </c:pt>
                <c:pt idx="6">
                  <c:v>23</c:v>
                </c:pt>
                <c:pt idx="7">
                  <c:v>23</c:v>
                </c:pt>
                <c:pt idx="8">
                  <c:v>24</c:v>
                </c:pt>
                <c:pt idx="9">
                  <c:v>25</c:v>
                </c:pt>
                <c:pt idx="10">
                  <c:v>28</c:v>
                </c:pt>
                <c:pt idx="11">
                  <c:v>32</c:v>
                </c:pt>
                <c:pt idx="12">
                  <c:v>31</c:v>
                </c:pt>
              </c:numCache>
            </c:numRef>
          </c:val>
          <c:smooth val="0"/>
          <c:extLst>
            <c:ext xmlns:c16="http://schemas.microsoft.com/office/drawing/2014/chart" uri="{C3380CC4-5D6E-409C-BE32-E72D297353CC}">
              <c16:uniqueId val="{00000007-347B-4AD3-B893-E41575480EC5}"/>
            </c:ext>
          </c:extLst>
        </c:ser>
        <c:ser>
          <c:idx val="2"/>
          <c:order val="2"/>
          <c:tx>
            <c:strRef>
              <c:f>'[会員推移(2018)(読み取り専用) の ワークシート]会員推移'!$A$7</c:f>
              <c:strCache>
                <c:ptCount val="1"/>
                <c:pt idx="0">
                  <c:v>合計</c:v>
                </c:pt>
              </c:strCache>
            </c:strRef>
          </c:tx>
          <c:spPr>
            <a:ln w="19050" cap="rnd" cmpd="sng" algn="ctr">
              <a:solidFill>
                <a:schemeClr val="accent3">
                  <a:shade val="95000"/>
                  <a:satMod val="105000"/>
                </a:schemeClr>
              </a:solidFill>
              <a:round/>
            </a:ln>
            <a:effectLst/>
          </c:spPr>
          <c:marker>
            <c:symbol val="circle"/>
            <c:size val="17"/>
            <c:spPr>
              <a:solidFill>
                <a:schemeClr val="lt1"/>
              </a:solidFill>
              <a:ln>
                <a:noFill/>
              </a:ln>
              <a:effectLst/>
            </c:spPr>
          </c:marker>
          <c:dPt>
            <c:idx val="10"/>
            <c:marker>
              <c:symbol val="circle"/>
              <c:size val="17"/>
              <c:spPr>
                <a:solidFill>
                  <a:schemeClr val="lt1"/>
                </a:solidFill>
                <a:ln>
                  <a:noFill/>
                </a:ln>
                <a:effectLst/>
              </c:spPr>
            </c:marker>
            <c:bubble3D val="0"/>
            <c:extLst>
              <c:ext xmlns:c16="http://schemas.microsoft.com/office/drawing/2014/chart" uri="{C3380CC4-5D6E-409C-BE32-E72D297353CC}">
                <c16:uniqueId val="{00000009-347B-4AD3-B893-E41575480EC5}"/>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3"/>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'[会員推移(2018)(読み取り専用) の ワークシート]会員推移'!$B$4:$N$4</c:f>
              <c:strCache>
                <c:ptCount val="13"/>
                <c:pt idx="0">
                  <c:v>Ｈ18</c:v>
                </c:pt>
                <c:pt idx="1">
                  <c:v>Ｈ19</c:v>
                </c:pt>
                <c:pt idx="2">
                  <c:v>Ｈ20（2008）</c:v>
                </c:pt>
                <c:pt idx="3">
                  <c:v>Ｈ21</c:v>
                </c:pt>
                <c:pt idx="4">
                  <c:v>Ｈ22</c:v>
                </c:pt>
                <c:pt idx="5">
                  <c:v>Ｈ23</c:v>
                </c:pt>
                <c:pt idx="6">
                  <c:v>Ｈ24</c:v>
                </c:pt>
                <c:pt idx="7">
                  <c:v>Ｈ25</c:v>
                </c:pt>
                <c:pt idx="8">
                  <c:v>Ｈ26</c:v>
                </c:pt>
                <c:pt idx="9">
                  <c:v>Ｈ27</c:v>
                </c:pt>
                <c:pt idx="10">
                  <c:v>Ｈ28</c:v>
                </c:pt>
                <c:pt idx="11">
                  <c:v>Ｈ29</c:v>
                </c:pt>
                <c:pt idx="12">
                  <c:v>Ｈ30</c:v>
                </c:pt>
              </c:strCache>
            </c:strRef>
          </c:cat>
          <c:val>
            <c:numRef>
              <c:f>'[会員推移(2018)(読み取り専用) の ワークシート]会員推移'!$B$7:$N$7</c:f>
              <c:numCache>
                <c:formatCode>General</c:formatCode>
                <c:ptCount val="13"/>
                <c:pt idx="0">
                  <c:v>102</c:v>
                </c:pt>
                <c:pt idx="1">
                  <c:v>101</c:v>
                </c:pt>
                <c:pt idx="2">
                  <c:v>108</c:v>
                </c:pt>
                <c:pt idx="3">
                  <c:v>107</c:v>
                </c:pt>
                <c:pt idx="4">
                  <c:v>113</c:v>
                </c:pt>
                <c:pt idx="5">
                  <c:v>114</c:v>
                </c:pt>
                <c:pt idx="6">
                  <c:v>107</c:v>
                </c:pt>
                <c:pt idx="7">
                  <c:v>106</c:v>
                </c:pt>
                <c:pt idx="8">
                  <c:v>105</c:v>
                </c:pt>
                <c:pt idx="9">
                  <c:v>109</c:v>
                </c:pt>
                <c:pt idx="10">
                  <c:v>114</c:v>
                </c:pt>
                <c:pt idx="11">
                  <c:v>121</c:v>
                </c:pt>
                <c:pt idx="12">
                  <c:v>122</c:v>
                </c:pt>
              </c:numCache>
            </c:numRef>
          </c:val>
          <c:smooth val="0"/>
          <c:extLst>
            <c:ext xmlns:c16="http://schemas.microsoft.com/office/drawing/2014/chart" uri="{C3380CC4-5D6E-409C-BE32-E72D297353CC}">
              <c16:uniqueId val="{0000000B-347B-4AD3-B893-E41575480EC5}"/>
            </c:ext>
          </c:extLst>
        </c:ser>
        <c:dLbls>
          <c:dLblPos val="ctr"/>
          <c:showLegendKey val="0"/>
          <c:showVal val="1"/>
          <c:showCatName val="0"/>
          <c:showSerName val="0"/>
          <c:showPercent val="0"/>
          <c:showBubbleSize val="0"/>
        </c:dLbls>
        <c:marker val="1"/>
        <c:smooth val="0"/>
        <c:axId val="603833008"/>
        <c:axId val="1"/>
      </c:lineChart>
      <c:catAx>
        <c:axId val="603833008"/>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330" b="0" i="0" u="none" strike="noStrike" kern="1200" baseline="0">
                <a:solidFill>
                  <a:schemeClr val="dk1">
                    <a:lumMod val="65000"/>
                    <a:lumOff val="35000"/>
                  </a:schemeClr>
                </a:solidFill>
                <a:latin typeface="+mn-lt"/>
                <a:ea typeface="+mn-ea"/>
                <a:cs typeface="+mn-cs"/>
              </a:defRPr>
            </a:pPr>
            <a:endParaRPr lang="ja-JP"/>
          </a:p>
        </c:txPr>
        <c:crossAx val="1"/>
        <c:crosses val="autoZero"/>
        <c:auto val="1"/>
        <c:lblAlgn val="ctr"/>
        <c:lblOffset val="100"/>
        <c:noMultiLvlLbl val="0"/>
      </c:catAx>
      <c:valAx>
        <c:axId val="1"/>
        <c:scaling>
          <c:orientation val="minMax"/>
        </c:scaling>
        <c:delete val="1"/>
        <c:axPos val="l"/>
        <c:numFmt formatCode="General" sourceLinked="1"/>
        <c:majorTickMark val="none"/>
        <c:minorTickMark val="none"/>
        <c:tickLblPos val="nextTo"/>
        <c:crossAx val="6038330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ja-JP"/>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26751559989777"/>
          <c:y val="0.14307082800206006"/>
          <c:w val="0.82749699017401723"/>
          <c:h val="0.71985522298024229"/>
        </c:manualLayout>
      </c:layout>
      <c:lineChart>
        <c:grouping val="standard"/>
        <c:varyColors val="0"/>
        <c:ser>
          <c:idx val="0"/>
          <c:order val="0"/>
          <c:tx>
            <c:strRef>
              <c:f>元データ他!$B$16</c:f>
              <c:strCache>
                <c:ptCount val="1"/>
                <c:pt idx="0">
                  <c:v>収入</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dLbl>
              <c:idx val="0"/>
              <c:layout>
                <c:manualLayout>
                  <c:x val="-3.7969660758232715E-2"/>
                  <c:y val="-0.1030036978270023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F24-45B3-95CA-206E0EB50087}"/>
                </c:ext>
              </c:extLst>
            </c:dLbl>
            <c:dLbl>
              <c:idx val="1"/>
              <c:layout>
                <c:manualLayout>
                  <c:x val="-3.2155572191580654E-2"/>
                  <c:y val="5.87387757915192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F24-45B3-95CA-206E0EB50087}"/>
                </c:ext>
              </c:extLst>
            </c:dLbl>
            <c:dLbl>
              <c:idx val="2"/>
              <c:layout>
                <c:manualLayout>
                  <c:x val="-2.7795005766591583E-2"/>
                  <c:y val="2.54388547524119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F24-45B3-95CA-206E0EB50087}"/>
                </c:ext>
              </c:extLst>
            </c:dLbl>
            <c:dLbl>
              <c:idx val="3"/>
              <c:layout>
                <c:manualLayout>
                  <c:x val="-1.471330649162445E-2"/>
                  <c:y val="2.30602889639042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7F24-45B3-95CA-206E0EB50087}"/>
                </c:ext>
              </c:extLst>
            </c:dLbl>
            <c:dLbl>
              <c:idx val="4"/>
              <c:layout>
                <c:manualLayout>
                  <c:x val="-1.0352740066635406E-2"/>
                  <c:y val="3.4953117906442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7F24-45B3-95CA-206E0EB50087}"/>
                </c:ext>
              </c:extLst>
            </c:dLbl>
            <c:dLbl>
              <c:idx val="5"/>
              <c:layout>
                <c:manualLayout>
                  <c:x val="-3.506261647490666E-2"/>
                  <c:y val="2.7817420540919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F24-45B3-95CA-206E0EB50087}"/>
                </c:ext>
              </c:extLst>
            </c:dLbl>
            <c:dLbl>
              <c:idx val="7"/>
              <c:layout>
                <c:manualLayout>
                  <c:x val="-2.634148362492857E-2"/>
                  <c:y val="-6.49466452108795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F24-45B3-95CA-206E0EB50087}"/>
                </c:ext>
              </c:extLst>
            </c:dLbl>
            <c:dLbl>
              <c:idx val="8"/>
              <c:layout>
                <c:manualLayout>
                  <c:x val="-3.6516138616569674E-2"/>
                  <c:y val="-6.25680794223718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F24-45B3-95CA-206E0EB5008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元データ他!$C$15:$N$15</c:f>
              <c:strCache>
                <c:ptCount val="12"/>
                <c:pt idx="0">
                  <c:v>H19</c:v>
                </c:pt>
                <c:pt idx="1">
                  <c:v>H20</c:v>
                </c:pt>
                <c:pt idx="2">
                  <c:v>H21</c:v>
                </c:pt>
                <c:pt idx="3">
                  <c:v>H22</c:v>
                </c:pt>
                <c:pt idx="4">
                  <c:v>H23</c:v>
                </c:pt>
                <c:pt idx="5">
                  <c:v>H24</c:v>
                </c:pt>
                <c:pt idx="6">
                  <c:v>H25</c:v>
                </c:pt>
                <c:pt idx="7">
                  <c:v>H26</c:v>
                </c:pt>
                <c:pt idx="8">
                  <c:v>H27</c:v>
                </c:pt>
                <c:pt idx="9">
                  <c:v>H28</c:v>
                </c:pt>
                <c:pt idx="10">
                  <c:v>H29</c:v>
                </c:pt>
                <c:pt idx="11">
                  <c:v>H30</c:v>
                </c:pt>
              </c:strCache>
            </c:strRef>
          </c:cat>
          <c:val>
            <c:numRef>
              <c:f>元データ他!$C$16:$N$16</c:f>
              <c:numCache>
                <c:formatCode>#,##0_ ;[Red]\-#,##0\ </c:formatCode>
                <c:ptCount val="12"/>
                <c:pt idx="0">
                  <c:v>3298</c:v>
                </c:pt>
                <c:pt idx="1">
                  <c:v>4283</c:v>
                </c:pt>
                <c:pt idx="2">
                  <c:v>3233</c:v>
                </c:pt>
                <c:pt idx="3">
                  <c:v>3399</c:v>
                </c:pt>
                <c:pt idx="4">
                  <c:v>4303</c:v>
                </c:pt>
                <c:pt idx="5">
                  <c:v>6457</c:v>
                </c:pt>
                <c:pt idx="6">
                  <c:v>6432</c:v>
                </c:pt>
                <c:pt idx="7">
                  <c:v>6089</c:v>
                </c:pt>
                <c:pt idx="8">
                  <c:v>6112</c:v>
                </c:pt>
                <c:pt idx="9">
                  <c:v>8769</c:v>
                </c:pt>
                <c:pt idx="10">
                  <c:v>7474</c:v>
                </c:pt>
                <c:pt idx="11">
                  <c:v>8748</c:v>
                </c:pt>
              </c:numCache>
            </c:numRef>
          </c:val>
          <c:smooth val="0"/>
          <c:extLst>
            <c:ext xmlns:c16="http://schemas.microsoft.com/office/drawing/2014/chart" uri="{C3380CC4-5D6E-409C-BE32-E72D297353CC}">
              <c16:uniqueId val="{00000000-CF2F-4C7E-9CF1-215855031E22}"/>
            </c:ext>
          </c:extLst>
        </c:ser>
        <c:ser>
          <c:idx val="1"/>
          <c:order val="1"/>
          <c:tx>
            <c:strRef>
              <c:f>元データ他!$B$17</c:f>
              <c:strCache>
                <c:ptCount val="1"/>
                <c:pt idx="0">
                  <c:v>支出</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dLbls>
            <c:dLbl>
              <c:idx val="1"/>
              <c:layout>
                <c:manualLayout>
                  <c:x val="-3.1439683924171007E-2"/>
                  <c:y val="-5.39814569258591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F24-45B3-95CA-206E0EB50087}"/>
                </c:ext>
              </c:extLst>
            </c:dLbl>
            <c:dLbl>
              <c:idx val="2"/>
              <c:layout>
                <c:manualLayout>
                  <c:x val="-2.8532639640845032E-2"/>
                  <c:y val="-4.92243253488439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F24-45B3-95CA-206E0EB50087}"/>
                </c:ext>
              </c:extLst>
            </c:dLbl>
            <c:dLbl>
              <c:idx val="3"/>
              <c:layout>
                <c:manualLayout>
                  <c:x val="-3.8707294632486081E-2"/>
                  <c:y val="-4.446719377182849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F24-45B3-95CA-206E0EB50087}"/>
                </c:ext>
              </c:extLst>
            </c:dLbl>
            <c:dLbl>
              <c:idx val="4"/>
              <c:layout>
                <c:manualLayout>
                  <c:x val="-4.3067861057475183E-2"/>
                  <c:y val="-1.8302970098244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F24-45B3-95CA-206E0EB50087}"/>
                </c:ext>
              </c:extLst>
            </c:dLbl>
            <c:dLbl>
              <c:idx val="5"/>
              <c:layout>
                <c:manualLayout>
                  <c:x val="-3.2893206065834027E-2"/>
                  <c:y val="-3.01957990407824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F24-45B3-95CA-206E0EB50087}"/>
                </c:ext>
              </c:extLst>
            </c:dLbl>
            <c:dLbl>
              <c:idx val="6"/>
              <c:layout>
                <c:manualLayout>
                  <c:x val="-3.2893206065834027E-2"/>
                  <c:y val="-2.78172332522748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F24-45B3-95CA-206E0EB50087}"/>
                </c:ext>
              </c:extLst>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元データ他!$C$15:$N$15</c:f>
              <c:strCache>
                <c:ptCount val="12"/>
                <c:pt idx="0">
                  <c:v>H19</c:v>
                </c:pt>
                <c:pt idx="1">
                  <c:v>H20</c:v>
                </c:pt>
                <c:pt idx="2">
                  <c:v>H21</c:v>
                </c:pt>
                <c:pt idx="3">
                  <c:v>H22</c:v>
                </c:pt>
                <c:pt idx="4">
                  <c:v>H23</c:v>
                </c:pt>
                <c:pt idx="5">
                  <c:v>H24</c:v>
                </c:pt>
                <c:pt idx="6">
                  <c:v>H25</c:v>
                </c:pt>
                <c:pt idx="7">
                  <c:v>H26</c:v>
                </c:pt>
                <c:pt idx="8">
                  <c:v>H27</c:v>
                </c:pt>
                <c:pt idx="9">
                  <c:v>H28</c:v>
                </c:pt>
                <c:pt idx="10">
                  <c:v>H29</c:v>
                </c:pt>
                <c:pt idx="11">
                  <c:v>H30</c:v>
                </c:pt>
              </c:strCache>
            </c:strRef>
          </c:cat>
          <c:val>
            <c:numRef>
              <c:f>元データ他!$C$17:$N$17</c:f>
              <c:numCache>
                <c:formatCode>#,##0_ ;[Red]\-#,##0\ </c:formatCode>
                <c:ptCount val="12"/>
                <c:pt idx="0">
                  <c:v>3798</c:v>
                </c:pt>
                <c:pt idx="1">
                  <c:v>4926</c:v>
                </c:pt>
                <c:pt idx="2">
                  <c:v>4147</c:v>
                </c:pt>
                <c:pt idx="3">
                  <c:v>4411</c:v>
                </c:pt>
                <c:pt idx="4">
                  <c:v>5992</c:v>
                </c:pt>
                <c:pt idx="5">
                  <c:v>7320</c:v>
                </c:pt>
                <c:pt idx="6">
                  <c:v>7519</c:v>
                </c:pt>
                <c:pt idx="7">
                  <c:v>6165</c:v>
                </c:pt>
                <c:pt idx="8">
                  <c:v>6016</c:v>
                </c:pt>
                <c:pt idx="9">
                  <c:v>8278</c:v>
                </c:pt>
                <c:pt idx="10">
                  <c:v>6917</c:v>
                </c:pt>
                <c:pt idx="11">
                  <c:v>7291</c:v>
                </c:pt>
              </c:numCache>
            </c:numRef>
          </c:val>
          <c:smooth val="0"/>
          <c:extLst>
            <c:ext xmlns:c16="http://schemas.microsoft.com/office/drawing/2014/chart" uri="{C3380CC4-5D6E-409C-BE32-E72D297353CC}">
              <c16:uniqueId val="{00000001-CF2F-4C7E-9CF1-215855031E22}"/>
            </c:ext>
          </c:extLst>
        </c:ser>
        <c:dLbls>
          <c:showLegendKey val="0"/>
          <c:showVal val="1"/>
          <c:showCatName val="0"/>
          <c:showSerName val="0"/>
          <c:showPercent val="0"/>
          <c:showBubbleSize val="0"/>
        </c:dLbls>
        <c:smooth val="0"/>
        <c:axId val="515837592"/>
        <c:axId val="515837984"/>
      </c:lineChart>
      <c:catAx>
        <c:axId val="515837592"/>
        <c:scaling>
          <c:orientation val="minMax"/>
        </c:scaling>
        <c:delete val="0"/>
        <c:axPos val="b"/>
        <c:numFmt formatCode="General" sourceLinked="0"/>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515837984"/>
        <c:crosses val="autoZero"/>
        <c:auto val="1"/>
        <c:lblAlgn val="ctr"/>
        <c:lblOffset val="100"/>
        <c:noMultiLvlLbl val="0"/>
      </c:catAx>
      <c:valAx>
        <c:axId val="515837984"/>
        <c:scaling>
          <c:orientation val="minMax"/>
        </c:scaling>
        <c:delete val="0"/>
        <c:axPos val="l"/>
        <c:majorGridlines>
          <c:spPr>
            <a:ln w="9525" cap="flat" cmpd="sng" algn="ctr">
              <a:solidFill>
                <a:schemeClr val="tx1">
                  <a:lumMod val="15000"/>
                  <a:lumOff val="85000"/>
                </a:schemeClr>
              </a:solidFill>
              <a:round/>
            </a:ln>
            <a:effectLst/>
          </c:spPr>
        </c:majorGridlines>
        <c:numFmt formatCode="#,##0_ ;[Red]\-#,##0\ "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515837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439664201280762E-2"/>
          <c:y val="0.12068187076958033"/>
          <c:w val="0.89970095884204215"/>
          <c:h val="0.81499298741242621"/>
        </c:manualLayout>
      </c:layout>
      <c:lineChart>
        <c:grouping val="stacked"/>
        <c:varyColors val="0"/>
        <c:ser>
          <c:idx val="0"/>
          <c:order val="0"/>
          <c:tx>
            <c:strRef>
              <c:f>元データ他!$B$13</c:f>
              <c:strCache>
                <c:ptCount val="1"/>
                <c:pt idx="0">
                  <c:v>年度の繰越残</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元データ他!$C$12:$N$12</c:f>
              <c:strCache>
                <c:ptCount val="12"/>
                <c:pt idx="0">
                  <c:v>H19</c:v>
                </c:pt>
                <c:pt idx="1">
                  <c:v>H20</c:v>
                </c:pt>
                <c:pt idx="2">
                  <c:v>H21</c:v>
                </c:pt>
                <c:pt idx="3">
                  <c:v>H22</c:v>
                </c:pt>
                <c:pt idx="4">
                  <c:v>H23</c:v>
                </c:pt>
                <c:pt idx="5">
                  <c:v>H24</c:v>
                </c:pt>
                <c:pt idx="6">
                  <c:v>H25</c:v>
                </c:pt>
                <c:pt idx="7">
                  <c:v>H26</c:v>
                </c:pt>
                <c:pt idx="8">
                  <c:v>H27</c:v>
                </c:pt>
                <c:pt idx="9">
                  <c:v>H28</c:v>
                </c:pt>
                <c:pt idx="10">
                  <c:v>H29</c:v>
                </c:pt>
                <c:pt idx="11">
                  <c:v>H30</c:v>
                </c:pt>
              </c:strCache>
            </c:strRef>
          </c:cat>
          <c:val>
            <c:numRef>
              <c:f>元データ他!$C$13:$N$13</c:f>
              <c:numCache>
                <c:formatCode>#,##0_ ;[Red]\-#,##0\ </c:formatCode>
                <c:ptCount val="12"/>
                <c:pt idx="0">
                  <c:v>7753</c:v>
                </c:pt>
                <c:pt idx="1">
                  <c:v>7110</c:v>
                </c:pt>
                <c:pt idx="2">
                  <c:v>6196</c:v>
                </c:pt>
                <c:pt idx="3">
                  <c:v>5184</c:v>
                </c:pt>
                <c:pt idx="4">
                  <c:v>3495</c:v>
                </c:pt>
                <c:pt idx="5">
                  <c:v>2632</c:v>
                </c:pt>
                <c:pt idx="6">
                  <c:v>1544</c:v>
                </c:pt>
                <c:pt idx="7">
                  <c:v>1461</c:v>
                </c:pt>
                <c:pt idx="8">
                  <c:v>1557</c:v>
                </c:pt>
                <c:pt idx="9">
                  <c:v>2042</c:v>
                </c:pt>
                <c:pt idx="10">
                  <c:v>2592</c:v>
                </c:pt>
                <c:pt idx="11">
                  <c:v>4041</c:v>
                </c:pt>
              </c:numCache>
            </c:numRef>
          </c:val>
          <c:smooth val="0"/>
          <c:extLst>
            <c:ext xmlns:c16="http://schemas.microsoft.com/office/drawing/2014/chart" uri="{C3380CC4-5D6E-409C-BE32-E72D297353CC}">
              <c16:uniqueId val="{00000000-2C6D-4D24-8BC5-CB85311B929C}"/>
            </c:ext>
          </c:extLst>
        </c:ser>
        <c:dLbls>
          <c:dLblPos val="ctr"/>
          <c:showLegendKey val="0"/>
          <c:showVal val="1"/>
          <c:showCatName val="0"/>
          <c:showSerName val="0"/>
          <c:showPercent val="0"/>
          <c:showBubbleSize val="0"/>
        </c:dLbls>
        <c:smooth val="0"/>
        <c:axId val="310342848"/>
        <c:axId val="310342456"/>
      </c:lineChart>
      <c:catAx>
        <c:axId val="31034284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310342456"/>
        <c:crosses val="autoZero"/>
        <c:auto val="1"/>
        <c:lblAlgn val="ctr"/>
        <c:lblOffset val="100"/>
        <c:noMultiLvlLbl val="0"/>
      </c:catAx>
      <c:valAx>
        <c:axId val="310342456"/>
        <c:scaling>
          <c:orientation val="minMax"/>
        </c:scaling>
        <c:delete val="0"/>
        <c:axPos val="l"/>
        <c:majorGridlines>
          <c:spPr>
            <a:ln w="9525" cap="flat" cmpd="sng" algn="ctr">
              <a:solidFill>
                <a:schemeClr val="tx1">
                  <a:lumMod val="15000"/>
                  <a:lumOff val="85000"/>
                </a:schemeClr>
              </a:solidFill>
              <a:round/>
            </a:ln>
            <a:effectLst/>
          </c:spPr>
        </c:majorGridlines>
        <c:numFmt formatCode="#,##0_ ;[Red]\-#,##0\ "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310342848"/>
        <c:crosses val="autoZero"/>
        <c:crossBetween val="between"/>
      </c:valAx>
      <c:spPr>
        <a:noFill/>
        <a:ln>
          <a:noFill/>
        </a:ln>
        <a:effectLst/>
      </c:spPr>
    </c:plotArea>
    <c:plotVisOnly val="1"/>
    <c:dispBlanksAs val="zero"/>
    <c:showDLblsOverMax val="0"/>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33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cs:styleClr val="auto"/>
    </cs:fontRef>
    <cs:spPr/>
    <cs:defRPr sz="1197"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915"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4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1.png"/></Relationships>
</file>

<file path=ppt/drawings/drawing1.xml><?xml version="1.0" encoding="utf-8"?>
<c:userShapes xmlns:c="http://schemas.openxmlformats.org/drawingml/2006/chart">
  <cdr:relSizeAnchor xmlns:cdr="http://schemas.openxmlformats.org/drawingml/2006/chartDrawing">
    <cdr:from>
      <cdr:x>0</cdr:x>
      <cdr:y>0</cdr:y>
    </cdr:from>
    <cdr:to>
      <cdr:x>0.12076</cdr:x>
      <cdr:y>0.12658</cdr:y>
    </cdr:to>
    <cdr:pic>
      <cdr:nvPicPr>
        <cdr:cNvPr id="2" name="chart">
          <a:extLst xmlns:a="http://schemas.openxmlformats.org/drawingml/2006/main">
            <a:ext uri="{FF2B5EF4-FFF2-40B4-BE49-F238E27FC236}">
              <a16:creationId xmlns:a16="http://schemas.microsoft.com/office/drawing/2014/main" id="{CADEBCBA-84A2-41EB-8192-4D9A7EA0142C}"/>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865707" cy="609653"/>
        </a:xfrm>
        <a:prstGeom xmlns:a="http://schemas.openxmlformats.org/drawingml/2006/main" prst="rect">
          <a:avLst/>
        </a:prstGeom>
      </cdr:spPr>
    </cdr:pic>
  </cdr:relSizeAnchor>
</c:userShapes>
</file>

<file path=ppt/drawings/drawing2.xml><?xml version="1.0" encoding="utf-8"?>
<c:userShapes xmlns:c="http://schemas.openxmlformats.org/drawingml/2006/chart">
  <cdr:relSizeAnchor xmlns:cdr="http://schemas.openxmlformats.org/drawingml/2006/chartDrawing">
    <cdr:from>
      <cdr:x>0.03848</cdr:x>
      <cdr:y>0.06136</cdr:y>
    </cdr:from>
    <cdr:to>
      <cdr:x>0.14805</cdr:x>
      <cdr:y>0.11254</cdr:y>
    </cdr:to>
    <cdr:sp macro="" textlink="">
      <cdr:nvSpPr>
        <cdr:cNvPr id="5" name="正方形/長方形 4"/>
        <cdr:cNvSpPr/>
      </cdr:nvSpPr>
      <cdr:spPr>
        <a:xfrm xmlns:a="http://schemas.openxmlformats.org/drawingml/2006/main">
          <a:off x="336251" y="345276"/>
          <a:ext cx="957320" cy="288032"/>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marL="0" marR="0" indent="0" algn="l" defTabSz="914400" rtl="0" eaLnBrk="1" fontAlgn="auto" latinLnBrk="0" hangingPunct="1">
            <a:lnSpc>
              <a:spcPct val="100000"/>
            </a:lnSpc>
            <a:spcBef>
              <a:spcPts val="0"/>
            </a:spcBef>
            <a:spcAft>
              <a:spcPts val="0"/>
            </a:spcAft>
            <a:buClrTx/>
            <a:buSzTx/>
            <a:buFontTx/>
            <a:buNone/>
            <a:tabLst/>
            <a:defRPr/>
          </a:pPr>
          <a:r>
            <a:rPr lang="ja-JP" altLang="ja-JP" sz="1100" b="0" i="0" baseline="0" dirty="0">
              <a:solidFill>
                <a:schemeClr val="dk1"/>
              </a:solidFill>
              <a:effectLst/>
              <a:latin typeface="+mn-lt"/>
              <a:ea typeface="+mn-ea"/>
              <a:cs typeface="+mn-cs"/>
            </a:rPr>
            <a:t>単位：万円</a:t>
          </a:r>
          <a:endParaRPr lang="ja-JP" altLang="ja-JP" b="0" dirty="0">
            <a:effectLst/>
          </a:endParaRPr>
        </a:p>
        <a:p xmlns:a="http://schemas.openxmlformats.org/drawingml/2006/main">
          <a:pPr algn="l"/>
          <a:endParaRPr kumimoji="1" lang="ja-JP" altLang="en-US" sz="1100" dirty="0"/>
        </a:p>
      </cdr:txBody>
    </cdr:sp>
  </cdr:relSizeAnchor>
  <cdr:relSizeAnchor xmlns:cdr="http://schemas.openxmlformats.org/drawingml/2006/chartDrawing">
    <cdr:from>
      <cdr:x>0.44565</cdr:x>
      <cdr:y>0.29609</cdr:y>
    </cdr:from>
    <cdr:to>
      <cdr:x>0.55901</cdr:x>
      <cdr:y>0.3743</cdr:y>
    </cdr:to>
    <cdr:sp macro="" textlink="">
      <cdr:nvSpPr>
        <cdr:cNvPr id="2" name="テキスト ボックス 1"/>
        <cdr:cNvSpPr txBox="1"/>
      </cdr:nvSpPr>
      <cdr:spPr>
        <a:xfrm xmlns:a="http://schemas.openxmlformats.org/drawingml/2006/main">
          <a:off x="2733674" y="1514474"/>
          <a:ext cx="695325" cy="4000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0.01524</cdr:x>
      <cdr:y>0.03224</cdr:y>
    </cdr:from>
    <cdr:to>
      <cdr:x>1</cdr:x>
      <cdr:y>1</cdr:y>
    </cdr:to>
    <cdr:sp macro="" textlink="">
      <cdr:nvSpPr>
        <cdr:cNvPr id="4" name="四角形: 角を丸くする 3">
          <a:extLst xmlns:a="http://schemas.openxmlformats.org/drawingml/2006/main">
            <a:ext uri="{FF2B5EF4-FFF2-40B4-BE49-F238E27FC236}">
              <a16:creationId xmlns:a16="http://schemas.microsoft.com/office/drawing/2014/main" id="{BC122F3F-35A1-4937-BB78-AA607B5A5267}"/>
            </a:ext>
          </a:extLst>
        </cdr:cNvPr>
        <cdr:cNvSpPr/>
      </cdr:nvSpPr>
      <cdr:spPr>
        <a:xfrm xmlns:a="http://schemas.openxmlformats.org/drawingml/2006/main">
          <a:off x="133158" y="176784"/>
          <a:ext cx="8604239" cy="5306584"/>
        </a:xfrm>
        <a:prstGeom xmlns:a="http://schemas.openxmlformats.org/drawingml/2006/main" prst="roundRect">
          <a:avLst>
            <a:gd name="adj" fmla="val 6558"/>
          </a:avLst>
        </a:prstGeom>
        <a:noFill xmlns:a="http://schemas.openxmlformats.org/drawingml/2006/main"/>
        <a:ln xmlns:a="http://schemas.openxmlformats.org/drawingml/2006/main" w="34925">
          <a:solidFill>
            <a:srgbClr val="00B05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r>
            <a:rPr kumimoji="1" lang="ja-JP" altLang="en-US"/>
            <a:t>Ｃ</a:t>
          </a:r>
        </a:p>
      </cdr:txBody>
    </cdr:sp>
  </cdr:relSizeAnchor>
</c:userShapes>
</file>

<file path=ppt/drawings/drawing3.xml><?xml version="1.0" encoding="utf-8"?>
<c:userShapes xmlns:c="http://schemas.openxmlformats.org/drawingml/2006/chart">
  <cdr:relSizeAnchor xmlns:cdr="http://schemas.openxmlformats.org/drawingml/2006/chartDrawing">
    <cdr:from>
      <cdr:x>0.23094</cdr:x>
      <cdr:y>0</cdr:y>
    </cdr:from>
    <cdr:to>
      <cdr:x>0.89878</cdr:x>
      <cdr:y>0.09144</cdr:y>
    </cdr:to>
    <cdr:sp macro="" textlink="">
      <cdr:nvSpPr>
        <cdr:cNvPr id="2" name="正方形/長方形 1"/>
        <cdr:cNvSpPr/>
      </cdr:nvSpPr>
      <cdr:spPr>
        <a:xfrm xmlns:a="http://schemas.openxmlformats.org/drawingml/2006/main">
          <a:off x="1224136" y="-1628800"/>
          <a:ext cx="3539995" cy="310935"/>
        </a:xfrm>
        <a:prstGeom xmlns:a="http://schemas.openxmlformats.org/drawingml/2006/main" prst="rect">
          <a:avLst/>
        </a:prstGeom>
      </cdr:spPr>
      <cdr:style>
        <a:lnRef xmlns:a="http://schemas.openxmlformats.org/drawingml/2006/main" idx="2">
          <a:schemeClr val="accent3"/>
        </a:lnRef>
        <a:fillRef xmlns:a="http://schemas.openxmlformats.org/drawingml/2006/main" idx="1">
          <a:schemeClr val="lt1"/>
        </a:fillRef>
        <a:effectRef xmlns:a="http://schemas.openxmlformats.org/drawingml/2006/main" idx="0">
          <a:schemeClr val="accent3"/>
        </a:effectRef>
        <a:fontRef xmlns:a="http://schemas.openxmlformats.org/drawingml/2006/main" idx="minor">
          <a:schemeClr val="dk1"/>
        </a:fontRef>
      </cdr:style>
      <cdr:txBody>
        <a:bodyPr xmlns:a="http://schemas.openxmlformats.org/drawingml/2006/main"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ja-JP" altLang="en-US" sz="1400" dirty="0"/>
            <a:t>         日本歯車工業会  収支期末残高推移</a:t>
          </a:r>
          <a:endParaRPr lang="ja-JP" dirty="0"/>
        </a:p>
      </cdr:txBody>
    </cdr:sp>
  </cdr:relSizeAnchor>
  <cdr:relSizeAnchor xmlns:cdr="http://schemas.openxmlformats.org/drawingml/2006/chartDrawing">
    <cdr:from>
      <cdr:x>0</cdr:x>
      <cdr:y>0</cdr:y>
    </cdr:from>
    <cdr:to>
      <cdr:x>0.16302</cdr:x>
      <cdr:y>0.08237</cdr:y>
    </cdr:to>
    <cdr:sp macro="" textlink="">
      <cdr:nvSpPr>
        <cdr:cNvPr id="5" name="正方形/長方形 4"/>
        <cdr:cNvSpPr/>
      </cdr:nvSpPr>
      <cdr:spPr>
        <a:xfrm xmlns:a="http://schemas.openxmlformats.org/drawingml/2006/main">
          <a:off x="0" y="0"/>
          <a:ext cx="864096" cy="280100"/>
        </a:xfrm>
        <a:prstGeom xmlns:a="http://schemas.openxmlformats.org/drawingml/2006/main" prst="rect">
          <a:avLst/>
        </a:prstGeom>
        <a:solidFill xmlns:a="http://schemas.openxmlformats.org/drawingml/2006/main">
          <a:sysClr val="window" lastClr="FFFFFF"/>
        </a:solidFill>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r>
            <a:rPr lang="ja-JP" altLang="en-US" dirty="0"/>
            <a:t>単位：万円</a:t>
          </a:r>
          <a:endParaRPr lang="ja-JP"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4CCB6111-FA52-492B-BEE5-F440B4AA18D9}" type="datetimeFigureOut">
              <a:rPr kumimoji="1" lang="ja-JP" altLang="en-US" smtClean="0"/>
              <a:t>2019/7/26</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A0E45490-85B7-4BA3-B772-69EC410A0E57}" type="slidenum">
              <a:rPr kumimoji="1" lang="ja-JP" altLang="en-US" smtClean="0"/>
              <a:t>‹#›</a:t>
            </a:fld>
            <a:endParaRPr kumimoji="1" lang="ja-JP" altLang="en-US"/>
          </a:p>
        </p:txBody>
      </p:sp>
    </p:spTree>
    <p:extLst>
      <p:ext uri="{BB962C8B-B14F-4D97-AF65-F5344CB8AC3E}">
        <p14:creationId xmlns:p14="http://schemas.microsoft.com/office/powerpoint/2010/main" val="18820156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D2003F8-D0AB-4916-82B4-9613D91F832D}" type="slidenum">
              <a:rPr lang="ja-JP" altLang="en-US" smtClean="0">
                <a:solidFill>
                  <a:prstClr val="black"/>
                </a:solidFill>
              </a:rPr>
              <a:pPr/>
              <a:t>6</a:t>
            </a:fld>
            <a:endParaRPr lang="ja-JP" altLang="en-US">
              <a:solidFill>
                <a:prstClr val="black"/>
              </a:solidFill>
            </a:endParaRPr>
          </a:p>
        </p:txBody>
      </p:sp>
    </p:spTree>
    <p:extLst>
      <p:ext uri="{BB962C8B-B14F-4D97-AF65-F5344CB8AC3E}">
        <p14:creationId xmlns:p14="http://schemas.microsoft.com/office/powerpoint/2010/main" val="3268693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287473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295606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3277734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725044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3026268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2270465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5179872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824406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2267725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6572036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2895816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19895393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36081819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17026957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F10594-1B62-4B90-920A-44E63AFA5E18}"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105312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439132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2412769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2852003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1746780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2145486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1271431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FE4DD8-7992-4149-8DD6-D692FCD49C40}" type="datetimeFigureOut">
              <a:rPr kumimoji="1" lang="ja-JP" altLang="en-US" smtClean="0"/>
              <a:t>2019/7/26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2795702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E4DD8-7992-4149-8DD6-D692FCD49C40}" type="datetimeFigureOut">
              <a:rPr kumimoji="1" lang="ja-JP" altLang="en-US" smtClean="0"/>
              <a:t>2019/7/26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39DDAB-2FE9-411A-B6F4-96FE7A68A6EC}" type="slidenum">
              <a:rPr kumimoji="1" lang="ja-JP" altLang="en-US" smtClean="0"/>
              <a:t>‹#›</a:t>
            </a:fld>
            <a:endParaRPr kumimoji="1" lang="ja-JP" altLang="en-US"/>
          </a:p>
        </p:txBody>
      </p:sp>
    </p:spTree>
    <p:extLst>
      <p:ext uri="{BB962C8B-B14F-4D97-AF65-F5344CB8AC3E}">
        <p14:creationId xmlns:p14="http://schemas.microsoft.com/office/powerpoint/2010/main" val="1024147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F10594-1B62-4B90-920A-44E63AFA5E18}" type="datetimeFigureOut">
              <a:rPr kumimoji="1" lang="ja-JP" altLang="en-US" smtClean="0"/>
              <a:t>2019/7/26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9019283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33518" y="1205990"/>
            <a:ext cx="8676964" cy="1728192"/>
          </a:xfrm>
        </p:spPr>
        <p:txBody>
          <a:bodyPr>
            <a:noAutofit/>
          </a:bodyPr>
          <a:lstStyle/>
          <a:p>
            <a:r>
              <a:rPr kumimoji="1" lang="en-US" altLang="ja-JP" sz="3600" dirty="0">
                <a:solidFill>
                  <a:schemeClr val="accent1"/>
                </a:solidFill>
              </a:rPr>
              <a:t>2019</a:t>
            </a:r>
            <a:r>
              <a:rPr kumimoji="1" lang="ja-JP" altLang="en-US" sz="3600" dirty="0">
                <a:solidFill>
                  <a:schemeClr val="accent1"/>
                </a:solidFill>
              </a:rPr>
              <a:t>年度</a:t>
            </a:r>
            <a:br>
              <a:rPr kumimoji="1" lang="en-US" altLang="ja-JP" sz="3600" dirty="0">
                <a:solidFill>
                  <a:schemeClr val="accent1"/>
                </a:solidFill>
              </a:rPr>
            </a:br>
            <a:r>
              <a:rPr kumimoji="1" lang="ja-JP" altLang="en-US" sz="3600" dirty="0">
                <a:solidFill>
                  <a:schemeClr val="accent1"/>
                </a:solidFill>
              </a:rPr>
              <a:t>日本歯車工業会の重点事業（案）</a:t>
            </a:r>
          </a:p>
        </p:txBody>
      </p:sp>
      <p:sp>
        <p:nvSpPr>
          <p:cNvPr id="3" name="サブタイトル 2"/>
          <p:cNvSpPr>
            <a:spLocks noGrp="1"/>
          </p:cNvSpPr>
          <p:nvPr>
            <p:ph type="subTitle" idx="1"/>
          </p:nvPr>
        </p:nvSpPr>
        <p:spPr>
          <a:xfrm>
            <a:off x="3838913" y="5085184"/>
            <a:ext cx="4549511" cy="864518"/>
          </a:xfrm>
        </p:spPr>
        <p:txBody>
          <a:bodyPr>
            <a:normAutofit fontScale="85000" lnSpcReduction="10000"/>
          </a:bodyPr>
          <a:lstStyle/>
          <a:p>
            <a:pPr algn="r"/>
            <a:r>
              <a:rPr kumimoji="1" lang="ja-JP" altLang="en-US" sz="2800" dirty="0">
                <a:solidFill>
                  <a:schemeClr val="tx1"/>
                </a:solidFill>
              </a:rPr>
              <a:t>一般社団法人　日本歯車工業会</a:t>
            </a:r>
            <a:endParaRPr kumimoji="1" lang="en-US" altLang="ja-JP" sz="2800" dirty="0">
              <a:solidFill>
                <a:schemeClr val="tx1"/>
              </a:solidFill>
            </a:endParaRPr>
          </a:p>
          <a:p>
            <a:pPr algn="r"/>
            <a:r>
              <a:rPr kumimoji="1" lang="ja-JP" altLang="en-US" sz="2800" dirty="0">
                <a:solidFill>
                  <a:schemeClr val="tx1"/>
                </a:solidFill>
              </a:rPr>
              <a:t>会長　</a:t>
            </a:r>
            <a:r>
              <a:rPr lang="ja-JP" altLang="ja-JP" sz="2800" kern="100" dirty="0">
                <a:solidFill>
                  <a:schemeClr val="tx1"/>
                </a:solidFill>
                <a:effectLst/>
                <a:ea typeface="ＭＳ ゴシック"/>
                <a:cs typeface="Times New Roman"/>
              </a:rPr>
              <a:t>栄野　隆</a:t>
            </a:r>
            <a:endParaRPr kumimoji="1" lang="ja-JP" altLang="en-US" sz="2800" dirty="0">
              <a:solidFill>
                <a:schemeClr val="tx1"/>
              </a:solidFill>
            </a:endParaRPr>
          </a:p>
        </p:txBody>
      </p:sp>
      <p:sp>
        <p:nvSpPr>
          <p:cNvPr id="4" name="テキスト ボックス 3">
            <a:extLst>
              <a:ext uri="{FF2B5EF4-FFF2-40B4-BE49-F238E27FC236}">
                <a16:creationId xmlns:a16="http://schemas.microsoft.com/office/drawing/2014/main" id="{3306DFB3-F0F8-4914-9ECE-E954B0A7DFA0}"/>
              </a:ext>
            </a:extLst>
          </p:cNvPr>
          <p:cNvSpPr txBox="1"/>
          <p:nvPr/>
        </p:nvSpPr>
        <p:spPr>
          <a:xfrm>
            <a:off x="5292080" y="598934"/>
            <a:ext cx="3096344" cy="307777"/>
          </a:xfrm>
          <a:prstGeom prst="rect">
            <a:avLst/>
          </a:prstGeom>
          <a:noFill/>
        </p:spPr>
        <p:txBody>
          <a:bodyPr wrap="square" rtlCol="0">
            <a:spAutoFit/>
          </a:bodyPr>
          <a:lstStyle/>
          <a:p>
            <a:pPr algn="ctr"/>
            <a:r>
              <a:rPr kumimoji="1" lang="en-US" altLang="ja-JP" sz="1400" b="1" dirty="0">
                <a:latin typeface="+mn-ea"/>
              </a:rPr>
              <a:t>2019</a:t>
            </a:r>
            <a:r>
              <a:rPr kumimoji="1" lang="ja-JP" altLang="en-US" sz="1400" b="1" dirty="0">
                <a:latin typeface="+mn-ea"/>
              </a:rPr>
              <a:t>年</a:t>
            </a:r>
            <a:r>
              <a:rPr kumimoji="1" lang="en-US" altLang="ja-JP" sz="1400" b="1" dirty="0">
                <a:latin typeface="+mn-ea"/>
              </a:rPr>
              <a:t>6</a:t>
            </a:r>
            <a:r>
              <a:rPr kumimoji="1" lang="ja-JP" altLang="en-US" sz="1400" b="1" dirty="0">
                <a:latin typeface="+mn-ea"/>
              </a:rPr>
              <a:t>月</a:t>
            </a:r>
            <a:r>
              <a:rPr kumimoji="1" lang="en-US" altLang="ja-JP" sz="1400" b="1" dirty="0">
                <a:latin typeface="+mn-ea"/>
              </a:rPr>
              <a:t>21</a:t>
            </a:r>
            <a:r>
              <a:rPr kumimoji="1" lang="ja-JP" altLang="en-US" sz="1400" b="1" dirty="0">
                <a:latin typeface="+mn-ea"/>
              </a:rPr>
              <a:t>日委員長会議</a:t>
            </a:r>
            <a:r>
              <a:rPr kumimoji="1" lang="en-US" altLang="ja-JP" sz="1400" b="1" dirty="0">
                <a:latin typeface="+mn-ea"/>
              </a:rPr>
              <a:t>【</a:t>
            </a:r>
            <a:r>
              <a:rPr kumimoji="1" lang="ja-JP" altLang="en-US" sz="1400" b="1" dirty="0">
                <a:latin typeface="+mn-ea"/>
              </a:rPr>
              <a:t>資料①</a:t>
            </a:r>
            <a:r>
              <a:rPr kumimoji="1" lang="en-US" altLang="ja-JP" sz="1400" b="1" dirty="0">
                <a:latin typeface="+mn-ea"/>
              </a:rPr>
              <a:t>】</a:t>
            </a:r>
          </a:p>
        </p:txBody>
      </p:sp>
      <p:sp>
        <p:nvSpPr>
          <p:cNvPr id="5" name="テキスト ボックス 4">
            <a:extLst>
              <a:ext uri="{FF2B5EF4-FFF2-40B4-BE49-F238E27FC236}">
                <a16:creationId xmlns:a16="http://schemas.microsoft.com/office/drawing/2014/main" id="{34130B30-EBF6-4001-ACCD-C7C9B54420D8}"/>
              </a:ext>
            </a:extLst>
          </p:cNvPr>
          <p:cNvSpPr txBox="1"/>
          <p:nvPr/>
        </p:nvSpPr>
        <p:spPr>
          <a:xfrm>
            <a:off x="2987824" y="2996952"/>
            <a:ext cx="4392488" cy="1754326"/>
          </a:xfrm>
          <a:prstGeom prst="rect">
            <a:avLst/>
          </a:prstGeom>
          <a:noFill/>
        </p:spPr>
        <p:txBody>
          <a:bodyPr wrap="square" rtlCol="0">
            <a:spAutoFit/>
          </a:bodyPr>
          <a:lstStyle/>
          <a:p>
            <a:r>
              <a:rPr kumimoji="1" lang="ja-JP" altLang="en-US" dirty="0"/>
              <a:t>　　　　目　次</a:t>
            </a:r>
            <a:endParaRPr kumimoji="1" lang="en-US" altLang="ja-JP" dirty="0"/>
          </a:p>
          <a:p>
            <a:r>
              <a:rPr kumimoji="1" lang="ja-JP" altLang="en-US" dirty="0"/>
              <a:t>１．工業会の使命・目的</a:t>
            </a:r>
            <a:endParaRPr kumimoji="1" lang="en-US" altLang="ja-JP" dirty="0"/>
          </a:p>
          <a:p>
            <a:r>
              <a:rPr lang="ja-JP" altLang="en-US" dirty="0"/>
              <a:t>２．会員数推移</a:t>
            </a:r>
            <a:endParaRPr kumimoji="1" lang="en-US" altLang="ja-JP" dirty="0"/>
          </a:p>
          <a:p>
            <a:r>
              <a:rPr lang="ja-JP" altLang="en-US" dirty="0"/>
              <a:t>３．収益・費用推移</a:t>
            </a:r>
            <a:endParaRPr lang="en-US" altLang="ja-JP" dirty="0"/>
          </a:p>
          <a:p>
            <a:r>
              <a:rPr lang="ja-JP" altLang="en-US" dirty="0"/>
              <a:t>４．収支期末残高推移</a:t>
            </a:r>
            <a:endParaRPr lang="en-US" altLang="ja-JP" dirty="0"/>
          </a:p>
          <a:p>
            <a:r>
              <a:rPr lang="ja-JP" altLang="en-US" dirty="0"/>
              <a:t>５．ＪＧＭＡ組織体制</a:t>
            </a:r>
            <a:endParaRPr kumimoji="1" lang="ja-JP" altLang="en-US" dirty="0"/>
          </a:p>
        </p:txBody>
      </p:sp>
    </p:spTree>
    <p:extLst>
      <p:ext uri="{BB962C8B-B14F-4D97-AF65-F5344CB8AC3E}">
        <p14:creationId xmlns:p14="http://schemas.microsoft.com/office/powerpoint/2010/main" val="1285570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2AECE5-F885-46DA-A8B7-49D8FF0ECF72}"/>
              </a:ext>
            </a:extLst>
          </p:cNvPr>
          <p:cNvSpPr>
            <a:spLocks noGrp="1"/>
          </p:cNvSpPr>
          <p:nvPr>
            <p:ph type="ctrTitle"/>
          </p:nvPr>
        </p:nvSpPr>
        <p:spPr>
          <a:xfrm>
            <a:off x="395536" y="2045570"/>
            <a:ext cx="2158008" cy="578495"/>
          </a:xfrm>
        </p:spPr>
        <p:txBody>
          <a:bodyPr>
            <a:normAutofit/>
          </a:bodyPr>
          <a:lstStyle/>
          <a:p>
            <a:pPr lvl="0" algn="l">
              <a:spcBef>
                <a:spcPts val="0"/>
              </a:spcBef>
            </a:pPr>
            <a:r>
              <a:rPr lang="ja-JP" altLang="en-US" sz="2800" dirty="0">
                <a:solidFill>
                  <a:schemeClr val="tx2"/>
                </a:solidFill>
                <a:latin typeface="ＭＳ Ｐゴシック" panose="020B0600070205080204" pitchFamily="50" charset="-128"/>
                <a:cs typeface="+mn-cs"/>
              </a:rPr>
              <a:t>●重点事業</a:t>
            </a:r>
            <a:endParaRPr kumimoji="1" lang="ja-JP" altLang="en-US" dirty="0">
              <a:solidFill>
                <a:schemeClr val="tx2"/>
              </a:solidFill>
            </a:endParaRPr>
          </a:p>
        </p:txBody>
      </p:sp>
      <p:sp>
        <p:nvSpPr>
          <p:cNvPr id="3" name="字幕 2">
            <a:extLst>
              <a:ext uri="{FF2B5EF4-FFF2-40B4-BE49-F238E27FC236}">
                <a16:creationId xmlns:a16="http://schemas.microsoft.com/office/drawing/2014/main" id="{7E0EBCD9-28A0-4EC6-BC3E-5CF8F01A0ACB}"/>
              </a:ext>
            </a:extLst>
          </p:cNvPr>
          <p:cNvSpPr>
            <a:spLocks noGrp="1"/>
          </p:cNvSpPr>
          <p:nvPr>
            <p:ph type="subTitle" idx="1"/>
          </p:nvPr>
        </p:nvSpPr>
        <p:spPr>
          <a:xfrm>
            <a:off x="4860032" y="3645024"/>
            <a:ext cx="3977882" cy="2554545"/>
          </a:xfrm>
          <a:ln w="57150">
            <a:solidFill>
              <a:srgbClr val="00B050"/>
            </a:solidFill>
          </a:ln>
        </p:spPr>
        <p:txBody>
          <a:bodyPr>
            <a:normAutofit fontScale="77500" lnSpcReduction="20000"/>
          </a:bodyPr>
          <a:lstStyle/>
          <a:p>
            <a:pPr algn="l"/>
            <a:r>
              <a:rPr lang="en-US" altLang="ja-JP" sz="3300" dirty="0">
                <a:solidFill>
                  <a:srgbClr val="0070C0"/>
                </a:solidFill>
                <a:latin typeface="ＭＳ Ｐゴシック" panose="020B0600070205080204" pitchFamily="50" charset="-128"/>
                <a:cs typeface="+mj-cs"/>
              </a:rPr>
              <a:t>2019</a:t>
            </a:r>
            <a:r>
              <a:rPr lang="ja-JP" altLang="en-US" sz="3300" dirty="0">
                <a:solidFill>
                  <a:srgbClr val="0070C0"/>
                </a:solidFill>
                <a:latin typeface="ＭＳ Ｐゴシック" panose="020B0600070205080204" pitchFamily="50" charset="-128"/>
                <a:cs typeface="+mj-cs"/>
              </a:rPr>
              <a:t>年度：目標</a:t>
            </a:r>
            <a:br>
              <a:rPr lang="en-US" altLang="ja-JP" sz="2800" dirty="0">
                <a:solidFill>
                  <a:srgbClr val="4F81BD"/>
                </a:solidFill>
                <a:latin typeface="ＭＳ Ｐゴシック" panose="020B0600070205080204" pitchFamily="50" charset="-128"/>
                <a:cs typeface="+mj-cs"/>
              </a:rPr>
            </a:br>
            <a:r>
              <a:rPr lang="ja-JP" altLang="en-US" sz="2600" dirty="0">
                <a:solidFill>
                  <a:schemeClr val="tx1"/>
                </a:solidFill>
                <a:latin typeface="ＭＳ Ｐゴシック" panose="020B0600070205080204" pitchFamily="50" charset="-128"/>
                <a:cs typeface="+mj-cs"/>
              </a:rPr>
              <a:t>１）国際競争力強化を踏まえた事業推進（国際規格対応、鋼材評価</a:t>
            </a:r>
            <a:r>
              <a:rPr lang="en-US" altLang="ja-JP" sz="2600" dirty="0">
                <a:solidFill>
                  <a:schemeClr val="tx1"/>
                </a:solidFill>
                <a:latin typeface="ＭＳ Ｐゴシック" panose="020B0600070205080204" pitchFamily="50" charset="-128"/>
                <a:cs typeface="+mj-cs"/>
              </a:rPr>
              <a:t>JGMA</a:t>
            </a:r>
            <a:r>
              <a:rPr lang="ja-JP" altLang="en-US" sz="2600" dirty="0">
                <a:solidFill>
                  <a:schemeClr val="tx1"/>
                </a:solidFill>
                <a:latin typeface="ＭＳ Ｐゴシック" panose="020B0600070205080204" pitchFamily="50" charset="-128"/>
                <a:cs typeface="+mj-cs"/>
              </a:rPr>
              <a:t>規格制定・発行）</a:t>
            </a:r>
            <a:endParaRPr lang="en-US" altLang="ja-JP" sz="2600" dirty="0">
              <a:solidFill>
                <a:schemeClr val="tx1"/>
              </a:solidFill>
              <a:latin typeface="ＭＳ Ｐゴシック" panose="020B0600070205080204" pitchFamily="50" charset="-128"/>
              <a:cs typeface="+mj-cs"/>
            </a:endParaRPr>
          </a:p>
          <a:p>
            <a:pPr algn="l"/>
            <a:r>
              <a:rPr lang="ja-JP" altLang="en-US" sz="2600" dirty="0">
                <a:solidFill>
                  <a:schemeClr val="tx1"/>
                </a:solidFill>
                <a:latin typeface="ＭＳ Ｐゴシック" panose="020B0600070205080204" pitchFamily="50" charset="-128"/>
                <a:cs typeface="+mj-cs"/>
              </a:rPr>
              <a:t>２）次世代経営者・技術者育成事業継続（ギヤカレッジ、若手経営者研究会等）</a:t>
            </a:r>
            <a:endParaRPr lang="en-US" altLang="ja-JP" sz="2600" dirty="0">
              <a:solidFill>
                <a:schemeClr val="tx1"/>
              </a:solidFill>
              <a:latin typeface="ＭＳ Ｐゴシック" panose="020B0600070205080204" pitchFamily="50" charset="-128"/>
              <a:cs typeface="+mj-cs"/>
            </a:endParaRPr>
          </a:p>
          <a:p>
            <a:pPr algn="l"/>
            <a:r>
              <a:rPr lang="ja-JP" altLang="en-US" sz="2600" dirty="0">
                <a:solidFill>
                  <a:schemeClr val="tx1"/>
                </a:solidFill>
                <a:latin typeface="ＭＳ Ｐゴシック" panose="020B0600070205080204" pitchFamily="50" charset="-128"/>
                <a:cs typeface="+mj-cs"/>
              </a:rPr>
              <a:t>３）魅力ある企画立案と実行</a:t>
            </a:r>
            <a:endParaRPr lang="en-US" altLang="ja-JP" sz="2600" dirty="0">
              <a:solidFill>
                <a:schemeClr val="tx1"/>
              </a:solidFill>
              <a:latin typeface="ＭＳ Ｐゴシック" panose="020B0600070205080204" pitchFamily="50" charset="-128"/>
              <a:cs typeface="+mj-cs"/>
            </a:endParaRPr>
          </a:p>
          <a:p>
            <a:pPr algn="l"/>
            <a:r>
              <a:rPr lang="ja-JP" altLang="en-US" sz="2600" dirty="0">
                <a:solidFill>
                  <a:schemeClr val="tx1"/>
                </a:solidFill>
                <a:latin typeface="ＭＳ Ｐゴシック" panose="020B0600070205080204" pitchFamily="50" charset="-128"/>
                <a:cs typeface="+mj-cs"/>
              </a:rPr>
              <a:t>　⇒（</a:t>
            </a:r>
            <a:r>
              <a:rPr lang="ja-JP" altLang="en-US" sz="2600" dirty="0">
                <a:solidFill>
                  <a:srgbClr val="0066FF"/>
                </a:solidFill>
                <a:latin typeface="ＭＳ Ｐゴシック" panose="020B0600070205080204" pitchFamily="50" charset="-128"/>
                <a:cs typeface="+mj-cs"/>
              </a:rPr>
              <a:t>会員数目標</a:t>
            </a:r>
            <a:r>
              <a:rPr lang="en-US" altLang="ja-JP" sz="2600" dirty="0">
                <a:solidFill>
                  <a:srgbClr val="0066FF"/>
                </a:solidFill>
                <a:latin typeface="ＭＳ Ｐゴシック" panose="020B0600070205080204" pitchFamily="50" charset="-128"/>
                <a:cs typeface="+mj-cs"/>
              </a:rPr>
              <a:t>130</a:t>
            </a:r>
            <a:r>
              <a:rPr lang="ja-JP" altLang="en-US" sz="2600" dirty="0">
                <a:solidFill>
                  <a:srgbClr val="0066FF"/>
                </a:solidFill>
                <a:latin typeface="ＭＳ Ｐゴシック" panose="020B0600070205080204" pitchFamily="50" charset="-128"/>
                <a:cs typeface="+mj-cs"/>
              </a:rPr>
              <a:t>社</a:t>
            </a:r>
            <a:r>
              <a:rPr lang="en-US" altLang="ja-JP" sz="2600" dirty="0">
                <a:solidFill>
                  <a:srgbClr val="0066FF"/>
                </a:solidFill>
                <a:latin typeface="ＭＳ Ｐゴシック" panose="020B0600070205080204" pitchFamily="50" charset="-128"/>
                <a:cs typeface="+mj-cs"/>
              </a:rPr>
              <a:t>(2020</a:t>
            </a:r>
            <a:r>
              <a:rPr lang="ja-JP" altLang="en-US" sz="2600" dirty="0">
                <a:solidFill>
                  <a:srgbClr val="0066FF"/>
                </a:solidFill>
                <a:latin typeface="ＭＳ Ｐゴシック" panose="020B0600070205080204" pitchFamily="50" charset="-128"/>
                <a:cs typeface="+mj-cs"/>
              </a:rPr>
              <a:t>年</a:t>
            </a:r>
            <a:r>
              <a:rPr lang="en-US" altLang="ja-JP" sz="2600" dirty="0">
                <a:solidFill>
                  <a:srgbClr val="0066FF"/>
                </a:solidFill>
                <a:latin typeface="ＭＳ Ｐゴシック" panose="020B0600070205080204" pitchFamily="50" charset="-128"/>
                <a:cs typeface="+mj-cs"/>
              </a:rPr>
              <a:t>)</a:t>
            </a:r>
            <a:r>
              <a:rPr lang="ja-JP" altLang="en-US" sz="2600" dirty="0">
                <a:solidFill>
                  <a:schemeClr val="tx1"/>
                </a:solidFill>
                <a:latin typeface="ＭＳ Ｐゴシック" panose="020B0600070205080204" pitchFamily="50" charset="-128"/>
                <a:cs typeface="+mj-cs"/>
              </a:rPr>
              <a:t>）</a:t>
            </a:r>
            <a:endParaRPr lang="en-US" altLang="ja-JP" sz="2600" dirty="0">
              <a:solidFill>
                <a:schemeClr val="tx1"/>
              </a:solidFill>
              <a:latin typeface="ＭＳ Ｐゴシック" panose="020B0600070205080204" pitchFamily="50" charset="-128"/>
              <a:cs typeface="+mj-cs"/>
            </a:endParaRPr>
          </a:p>
        </p:txBody>
      </p:sp>
      <p:sp>
        <p:nvSpPr>
          <p:cNvPr id="4" name="テキスト ボックス 3">
            <a:extLst>
              <a:ext uri="{FF2B5EF4-FFF2-40B4-BE49-F238E27FC236}">
                <a16:creationId xmlns:a16="http://schemas.microsoft.com/office/drawing/2014/main" id="{D65B4CA7-5E52-4A5F-B9BA-25ABE293200E}"/>
              </a:ext>
            </a:extLst>
          </p:cNvPr>
          <p:cNvSpPr txBox="1"/>
          <p:nvPr/>
        </p:nvSpPr>
        <p:spPr>
          <a:xfrm>
            <a:off x="2321750" y="188640"/>
            <a:ext cx="4500500" cy="646331"/>
          </a:xfrm>
          <a:prstGeom prst="rect">
            <a:avLst/>
          </a:prstGeom>
          <a:noFill/>
        </p:spPr>
        <p:txBody>
          <a:bodyPr wrap="square" rtlCol="0">
            <a:spAutoFit/>
          </a:bodyPr>
          <a:lstStyle/>
          <a:p>
            <a:pPr algn="ctr"/>
            <a:r>
              <a:rPr kumimoji="1" lang="ja-JP" altLang="en-US" sz="3600" dirty="0">
                <a:solidFill>
                  <a:schemeClr val="tx2"/>
                </a:solidFill>
              </a:rPr>
              <a:t>工業会の使命・目的</a:t>
            </a:r>
          </a:p>
        </p:txBody>
      </p:sp>
      <p:sp>
        <p:nvSpPr>
          <p:cNvPr id="5" name="テキスト ボックス 4">
            <a:extLst>
              <a:ext uri="{FF2B5EF4-FFF2-40B4-BE49-F238E27FC236}">
                <a16:creationId xmlns:a16="http://schemas.microsoft.com/office/drawing/2014/main" id="{A11D77A7-4E19-4F63-A4CC-9C37FF63FC1A}"/>
              </a:ext>
            </a:extLst>
          </p:cNvPr>
          <p:cNvSpPr txBox="1"/>
          <p:nvPr/>
        </p:nvSpPr>
        <p:spPr>
          <a:xfrm>
            <a:off x="395536" y="1083479"/>
            <a:ext cx="8442378" cy="954107"/>
          </a:xfrm>
          <a:prstGeom prst="rect">
            <a:avLst/>
          </a:prstGeom>
          <a:noFill/>
          <a:ln w="57150">
            <a:solidFill>
              <a:srgbClr val="00B050"/>
            </a:solidFill>
          </a:ln>
        </p:spPr>
        <p:txBody>
          <a:bodyPr wrap="square" rtlCol="0">
            <a:spAutoFit/>
          </a:bodyPr>
          <a:lstStyle/>
          <a:p>
            <a:r>
              <a:rPr kumimoji="1" lang="ja-JP" altLang="en-US" sz="2800" dirty="0">
                <a:solidFill>
                  <a:srgbClr val="0066FF"/>
                </a:solidFill>
              </a:rPr>
              <a:t>歯車工業の健全な</a:t>
            </a:r>
            <a:r>
              <a:rPr lang="ja-JP" altLang="en-US" sz="2800" dirty="0">
                <a:solidFill>
                  <a:srgbClr val="0066FF"/>
                </a:solidFill>
              </a:rPr>
              <a:t>発達を図り、</a:t>
            </a:r>
            <a:r>
              <a:rPr kumimoji="1" lang="ja-JP" altLang="en-US" sz="2800" dirty="0">
                <a:solidFill>
                  <a:srgbClr val="0066FF"/>
                </a:solidFill>
              </a:rPr>
              <a:t>もって我が国経済の</a:t>
            </a:r>
            <a:endParaRPr kumimoji="1" lang="en-US" altLang="ja-JP" sz="2800" dirty="0">
              <a:solidFill>
                <a:srgbClr val="0066FF"/>
              </a:solidFill>
            </a:endParaRPr>
          </a:p>
          <a:p>
            <a:pPr algn="r"/>
            <a:r>
              <a:rPr kumimoji="1" lang="ja-JP" altLang="en-US" sz="2800" dirty="0">
                <a:solidFill>
                  <a:srgbClr val="0066FF"/>
                </a:solidFill>
              </a:rPr>
              <a:t>発展に寄与する（</a:t>
            </a:r>
            <a:r>
              <a:rPr kumimoji="1" lang="en-US" altLang="ja-JP" sz="2800" dirty="0">
                <a:solidFill>
                  <a:srgbClr val="0066FF"/>
                </a:solidFill>
              </a:rPr>
              <a:t>S33</a:t>
            </a:r>
            <a:r>
              <a:rPr lang="ja-JP" altLang="en-US" sz="2800" dirty="0">
                <a:solidFill>
                  <a:srgbClr val="0066FF"/>
                </a:solidFill>
              </a:rPr>
              <a:t>年</a:t>
            </a:r>
            <a:r>
              <a:rPr kumimoji="1" lang="ja-JP" altLang="en-US" sz="2800" dirty="0">
                <a:solidFill>
                  <a:srgbClr val="0066FF"/>
                </a:solidFill>
              </a:rPr>
              <a:t>設立趣意書）</a:t>
            </a:r>
          </a:p>
        </p:txBody>
      </p:sp>
      <p:sp>
        <p:nvSpPr>
          <p:cNvPr id="6" name="テキスト ボックス 5">
            <a:extLst>
              <a:ext uri="{FF2B5EF4-FFF2-40B4-BE49-F238E27FC236}">
                <a16:creationId xmlns:a16="http://schemas.microsoft.com/office/drawing/2014/main" id="{0850433F-F6ED-4E19-AE88-BDE1CD6636F7}"/>
              </a:ext>
            </a:extLst>
          </p:cNvPr>
          <p:cNvSpPr txBox="1"/>
          <p:nvPr/>
        </p:nvSpPr>
        <p:spPr>
          <a:xfrm>
            <a:off x="395536" y="2535726"/>
            <a:ext cx="8442378" cy="954107"/>
          </a:xfrm>
          <a:prstGeom prst="rect">
            <a:avLst/>
          </a:prstGeom>
          <a:noFill/>
          <a:ln w="57150">
            <a:solidFill>
              <a:srgbClr val="00B050"/>
            </a:solidFill>
          </a:ln>
        </p:spPr>
        <p:txBody>
          <a:bodyPr wrap="square" rtlCol="0">
            <a:spAutoFit/>
          </a:bodyPr>
          <a:lstStyle/>
          <a:p>
            <a:r>
              <a:rPr lang="ja-JP" altLang="en-US" sz="2800" dirty="0">
                <a:solidFill>
                  <a:srgbClr val="0066FF"/>
                </a:solidFill>
              </a:rPr>
              <a:t>創立</a:t>
            </a:r>
            <a:r>
              <a:rPr lang="en-US" altLang="ja-JP" sz="2800" dirty="0">
                <a:solidFill>
                  <a:srgbClr val="0066FF"/>
                </a:solidFill>
              </a:rPr>
              <a:t>100</a:t>
            </a:r>
            <a:r>
              <a:rPr lang="ja-JP" altLang="en-US" sz="2800" dirty="0">
                <a:solidFill>
                  <a:srgbClr val="0066FF"/>
                </a:solidFill>
              </a:rPr>
              <a:t>周年を視野に、「規格・技術・教育」を基本とし</a:t>
            </a:r>
            <a:endParaRPr lang="en-US" altLang="ja-JP" sz="2800" dirty="0">
              <a:solidFill>
                <a:srgbClr val="0066FF"/>
              </a:solidFill>
            </a:endParaRPr>
          </a:p>
          <a:p>
            <a:r>
              <a:rPr kumimoji="1" lang="ja-JP" altLang="en-US" sz="2800" dirty="0">
                <a:solidFill>
                  <a:srgbClr val="0066FF"/>
                </a:solidFill>
              </a:rPr>
              <a:t>「人財育成」を柱として、事業を推進する</a:t>
            </a:r>
            <a:endParaRPr kumimoji="1" lang="ja-JP" altLang="en-US" dirty="0">
              <a:solidFill>
                <a:srgbClr val="0066FF"/>
              </a:solidFill>
            </a:endParaRPr>
          </a:p>
        </p:txBody>
      </p:sp>
      <p:sp>
        <p:nvSpPr>
          <p:cNvPr id="7" name="タイトル 1">
            <a:extLst>
              <a:ext uri="{FF2B5EF4-FFF2-40B4-BE49-F238E27FC236}">
                <a16:creationId xmlns:a16="http://schemas.microsoft.com/office/drawing/2014/main" id="{B85437B3-35B1-4B74-AFD9-9873C98D900B}"/>
              </a:ext>
            </a:extLst>
          </p:cNvPr>
          <p:cNvSpPr txBox="1">
            <a:spLocks/>
          </p:cNvSpPr>
          <p:nvPr/>
        </p:nvSpPr>
        <p:spPr>
          <a:xfrm>
            <a:off x="395536" y="585339"/>
            <a:ext cx="2158008" cy="5784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spcBef>
                <a:spcPts val="0"/>
              </a:spcBef>
            </a:pPr>
            <a:r>
              <a:rPr lang="ja-JP" altLang="en-US" sz="2800" dirty="0">
                <a:solidFill>
                  <a:schemeClr val="tx2"/>
                </a:solidFill>
                <a:latin typeface="ＭＳ Ｐゴシック" panose="020B0600070205080204" pitchFamily="50" charset="-128"/>
                <a:cs typeface="+mn-cs"/>
              </a:rPr>
              <a:t>●使命・目的</a:t>
            </a:r>
            <a:endParaRPr lang="ja-JP" altLang="en-US" dirty="0">
              <a:solidFill>
                <a:schemeClr val="tx2"/>
              </a:solidFill>
            </a:endParaRPr>
          </a:p>
        </p:txBody>
      </p:sp>
      <p:sp>
        <p:nvSpPr>
          <p:cNvPr id="8" name="テキスト ボックス 7">
            <a:extLst>
              <a:ext uri="{FF2B5EF4-FFF2-40B4-BE49-F238E27FC236}">
                <a16:creationId xmlns:a16="http://schemas.microsoft.com/office/drawing/2014/main" id="{731BCCEA-8EFA-457C-A801-D20BAE8CA460}"/>
              </a:ext>
            </a:extLst>
          </p:cNvPr>
          <p:cNvSpPr txBox="1"/>
          <p:nvPr/>
        </p:nvSpPr>
        <p:spPr>
          <a:xfrm>
            <a:off x="395536" y="3645024"/>
            <a:ext cx="3833868" cy="2554545"/>
          </a:xfrm>
          <a:prstGeom prst="rect">
            <a:avLst/>
          </a:prstGeom>
          <a:noFill/>
          <a:ln w="57150">
            <a:solidFill>
              <a:srgbClr val="00B050"/>
            </a:solidFill>
          </a:ln>
        </p:spPr>
        <p:txBody>
          <a:bodyPr wrap="square" rtlCol="0">
            <a:spAutoFit/>
          </a:bodyPr>
          <a:lstStyle/>
          <a:p>
            <a:pPr lvl="0">
              <a:spcBef>
                <a:spcPct val="20000"/>
              </a:spcBef>
            </a:pPr>
            <a:r>
              <a:rPr lang="en-US" altLang="ja-JP" sz="2800" dirty="0">
                <a:solidFill>
                  <a:srgbClr val="0070C0"/>
                </a:solidFill>
                <a:latin typeface="ＭＳ Ｐゴシック" panose="020B0600070205080204" pitchFamily="50" charset="-128"/>
              </a:rPr>
              <a:t>2018</a:t>
            </a:r>
            <a:r>
              <a:rPr lang="ja-JP" altLang="en-US" sz="2800" dirty="0">
                <a:solidFill>
                  <a:srgbClr val="0070C0"/>
                </a:solidFill>
                <a:latin typeface="ＭＳ Ｐゴシック" panose="020B0600070205080204" pitchFamily="50" charset="-128"/>
              </a:rPr>
              <a:t>年度：取組み結果</a:t>
            </a:r>
            <a:endParaRPr lang="en-US" altLang="ja-JP" sz="2800" dirty="0">
              <a:solidFill>
                <a:srgbClr val="0070C0"/>
              </a:solidFill>
              <a:latin typeface="ＭＳ Ｐゴシック" panose="020B0600070205080204" pitchFamily="50" charset="-128"/>
            </a:endParaRPr>
          </a:p>
          <a:p>
            <a:pPr>
              <a:spcBef>
                <a:spcPct val="20000"/>
              </a:spcBef>
            </a:pPr>
            <a:r>
              <a:rPr lang="ja-JP" altLang="en-US" sz="2000" dirty="0">
                <a:solidFill>
                  <a:prstClr val="black"/>
                </a:solidFill>
                <a:latin typeface="ＭＳ Ｐゴシック" panose="020B0600070205080204" pitchFamily="50" charset="-128"/>
              </a:rPr>
              <a:t>①</a:t>
            </a:r>
            <a:r>
              <a:rPr lang="ja-JP" altLang="en-US" sz="2000" dirty="0">
                <a:solidFill>
                  <a:srgbClr val="0066FF"/>
                </a:solidFill>
                <a:latin typeface="ＭＳ Ｐゴシック" panose="020B0600070205080204" pitchFamily="50" charset="-128"/>
              </a:rPr>
              <a:t>会員数</a:t>
            </a:r>
            <a:r>
              <a:rPr lang="en-US" altLang="ja-JP" sz="2000" dirty="0">
                <a:solidFill>
                  <a:srgbClr val="0066FF"/>
                </a:solidFill>
                <a:latin typeface="ＭＳ Ｐゴシック" panose="020B0600070205080204" pitchFamily="50" charset="-128"/>
              </a:rPr>
              <a:t>4</a:t>
            </a:r>
            <a:r>
              <a:rPr lang="ja-JP" altLang="en-US" sz="2000" dirty="0">
                <a:solidFill>
                  <a:srgbClr val="0066FF"/>
                </a:solidFill>
                <a:latin typeface="ＭＳ Ｐゴシック" panose="020B0600070205080204" pitchFamily="50" charset="-128"/>
              </a:rPr>
              <a:t>年連続増加継続</a:t>
            </a:r>
            <a:br>
              <a:rPr lang="en-US" altLang="ja-JP" sz="2000" dirty="0">
                <a:solidFill>
                  <a:prstClr val="black"/>
                </a:solidFill>
                <a:latin typeface="ＭＳ Ｐゴシック" panose="020B0600070205080204" pitchFamily="50" charset="-128"/>
              </a:rPr>
            </a:br>
            <a:r>
              <a:rPr lang="ja-JP" altLang="en-US" sz="2000" dirty="0">
                <a:solidFill>
                  <a:prstClr val="black"/>
                </a:solidFill>
                <a:latin typeface="ＭＳ Ｐゴシック" panose="020B0600070205080204" pitchFamily="50" charset="-128"/>
              </a:rPr>
              <a:t>　</a:t>
            </a:r>
            <a:r>
              <a:rPr lang="en-US" altLang="ja-JP" sz="2000" b="1" dirty="0">
                <a:solidFill>
                  <a:prstClr val="black"/>
                </a:solidFill>
                <a:latin typeface="ＭＳ Ｐゴシック" panose="020B0600070205080204" pitchFamily="50" charset="-128"/>
              </a:rPr>
              <a:t>105</a:t>
            </a:r>
            <a:r>
              <a:rPr lang="ja-JP" altLang="en-US" sz="2000" b="1" dirty="0">
                <a:solidFill>
                  <a:prstClr val="black"/>
                </a:solidFill>
                <a:latin typeface="ＭＳ Ｐゴシック" panose="020B0600070205080204" pitchFamily="50" charset="-128"/>
              </a:rPr>
              <a:t>社（</a:t>
            </a:r>
            <a:r>
              <a:rPr lang="en-US" altLang="ja-JP" sz="2000" b="1" dirty="0">
                <a:solidFill>
                  <a:prstClr val="black"/>
                </a:solidFill>
                <a:latin typeface="ＭＳ Ｐゴシック" panose="020B0600070205080204" pitchFamily="50" charset="-128"/>
              </a:rPr>
              <a:t>2014</a:t>
            </a:r>
            <a:r>
              <a:rPr lang="ja-JP" altLang="en-US" sz="2000" b="1" dirty="0">
                <a:solidFill>
                  <a:prstClr val="black"/>
                </a:solidFill>
                <a:latin typeface="ＭＳ Ｐゴシック" panose="020B0600070205080204" pitchFamily="50" charset="-128"/>
              </a:rPr>
              <a:t>）⇒</a:t>
            </a:r>
            <a:r>
              <a:rPr lang="en-US" altLang="ja-JP" sz="2000" b="1" dirty="0">
                <a:solidFill>
                  <a:srgbClr val="0066FF"/>
                </a:solidFill>
                <a:latin typeface="ＭＳ Ｐゴシック" panose="020B0600070205080204" pitchFamily="50" charset="-128"/>
              </a:rPr>
              <a:t>122</a:t>
            </a:r>
            <a:r>
              <a:rPr lang="ja-JP" altLang="en-US" sz="2000" b="1" dirty="0">
                <a:solidFill>
                  <a:srgbClr val="0066FF"/>
                </a:solidFill>
                <a:latin typeface="ＭＳ Ｐゴシック" panose="020B0600070205080204" pitchFamily="50" charset="-128"/>
              </a:rPr>
              <a:t>社</a:t>
            </a:r>
            <a:r>
              <a:rPr lang="ja-JP" altLang="en-US" sz="2000" b="1" dirty="0">
                <a:latin typeface="ＭＳ Ｐゴシック" panose="020B0600070205080204" pitchFamily="50" charset="-128"/>
              </a:rPr>
              <a:t>（</a:t>
            </a:r>
            <a:r>
              <a:rPr lang="en-US" altLang="ja-JP" sz="2000" b="1" dirty="0">
                <a:latin typeface="ＭＳ Ｐゴシック" panose="020B0600070205080204" pitchFamily="50" charset="-128"/>
              </a:rPr>
              <a:t>2018</a:t>
            </a:r>
            <a:r>
              <a:rPr lang="ja-JP" altLang="en-US" sz="2000" b="1" dirty="0">
                <a:latin typeface="ＭＳ Ｐゴシック" panose="020B0600070205080204" pitchFamily="50" charset="-128"/>
              </a:rPr>
              <a:t>）</a:t>
            </a:r>
            <a:endParaRPr lang="en-US" altLang="ja-JP" sz="2000" b="1" dirty="0">
              <a:latin typeface="ＭＳ Ｐゴシック" panose="020B0600070205080204" pitchFamily="50" charset="-128"/>
            </a:endParaRPr>
          </a:p>
          <a:p>
            <a:pPr lvl="0">
              <a:spcBef>
                <a:spcPct val="20000"/>
              </a:spcBef>
            </a:pPr>
            <a:r>
              <a:rPr lang="ja-JP" altLang="en-US" sz="2000" dirty="0">
                <a:solidFill>
                  <a:prstClr val="black"/>
                </a:solidFill>
                <a:latin typeface="ＭＳ Ｐゴシック" panose="020B0600070205080204" pitchFamily="50" charset="-128"/>
              </a:rPr>
              <a:t>②魅力ある企画の実現　</a:t>
            </a:r>
            <a:endParaRPr lang="en-US" altLang="ja-JP" sz="2000" dirty="0">
              <a:solidFill>
                <a:prstClr val="black"/>
              </a:solidFill>
              <a:latin typeface="ＭＳ Ｐゴシック" panose="020B0600070205080204" pitchFamily="50" charset="-128"/>
            </a:endParaRPr>
          </a:p>
          <a:p>
            <a:pPr lvl="0">
              <a:spcBef>
                <a:spcPct val="20000"/>
              </a:spcBef>
            </a:pPr>
            <a:r>
              <a:rPr lang="ja-JP" altLang="en-US" sz="2000" b="1" dirty="0">
                <a:solidFill>
                  <a:prstClr val="black"/>
                </a:solidFill>
                <a:latin typeface="ＭＳ Ｐゴシック" panose="020B0600070205080204" pitchFamily="50" charset="-128"/>
              </a:rPr>
              <a:t>　</a:t>
            </a:r>
            <a:r>
              <a:rPr lang="ja-JP" altLang="en-US" sz="2000" b="1" dirty="0">
                <a:solidFill>
                  <a:srgbClr val="0066FF"/>
                </a:solidFill>
                <a:latin typeface="ＭＳ Ｐゴシック" panose="020B0600070205080204" pitchFamily="50" charset="-128"/>
              </a:rPr>
              <a:t>創立</a:t>
            </a:r>
            <a:r>
              <a:rPr lang="en-US" altLang="ja-JP" sz="2000" b="1" dirty="0">
                <a:solidFill>
                  <a:srgbClr val="0066FF"/>
                </a:solidFill>
                <a:latin typeface="ＭＳ Ｐゴシック" panose="020B0600070205080204" pitchFamily="50" charset="-128"/>
              </a:rPr>
              <a:t>80</a:t>
            </a:r>
            <a:r>
              <a:rPr lang="ja-JP" altLang="en-US" sz="2000" b="1" dirty="0">
                <a:solidFill>
                  <a:srgbClr val="0066FF"/>
                </a:solidFill>
                <a:latin typeface="ＭＳ Ｐゴシック" panose="020B0600070205080204" pitchFamily="50" charset="-128"/>
              </a:rPr>
              <a:t>周年記念事業</a:t>
            </a:r>
            <a:r>
              <a:rPr lang="ja-JP" altLang="en-US" sz="2000" b="1" dirty="0">
                <a:latin typeface="ＭＳ Ｐゴシック" panose="020B0600070205080204" pitchFamily="50" charset="-128"/>
              </a:rPr>
              <a:t>の好評　を受け、関係者各位の尽力に感謝します</a:t>
            </a:r>
            <a:endParaRPr lang="en-US" altLang="ja-JP" sz="2000" b="1" dirty="0">
              <a:latin typeface="ＭＳ Ｐゴシック" panose="020B0600070205080204" pitchFamily="50" charset="-128"/>
            </a:endParaRPr>
          </a:p>
        </p:txBody>
      </p:sp>
      <p:sp>
        <p:nvSpPr>
          <p:cNvPr id="9" name="矢印: 右 8">
            <a:extLst>
              <a:ext uri="{FF2B5EF4-FFF2-40B4-BE49-F238E27FC236}">
                <a16:creationId xmlns:a16="http://schemas.microsoft.com/office/drawing/2014/main" id="{DE626B1F-C9C8-4377-8308-02676EA8DBA5}"/>
              </a:ext>
            </a:extLst>
          </p:cNvPr>
          <p:cNvSpPr/>
          <p:nvPr/>
        </p:nvSpPr>
        <p:spPr>
          <a:xfrm>
            <a:off x="4283966" y="3979989"/>
            <a:ext cx="576066" cy="2113307"/>
          </a:xfrm>
          <a:prstGeom prst="rightArrow">
            <a:avLst>
              <a:gd name="adj1" fmla="val 50000"/>
              <a:gd name="adj2" fmla="val 530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E1B9AC9D-4656-4273-960B-794EF940A184}"/>
              </a:ext>
            </a:extLst>
          </p:cNvPr>
          <p:cNvSpPr txBox="1"/>
          <p:nvPr/>
        </p:nvSpPr>
        <p:spPr>
          <a:xfrm>
            <a:off x="8388424" y="6381328"/>
            <a:ext cx="360040" cy="307777"/>
          </a:xfrm>
          <a:prstGeom prst="rect">
            <a:avLst/>
          </a:prstGeom>
          <a:noFill/>
        </p:spPr>
        <p:txBody>
          <a:bodyPr wrap="square" rtlCol="0">
            <a:spAutoFit/>
          </a:bodyPr>
          <a:lstStyle/>
          <a:p>
            <a:pPr algn="ctr"/>
            <a:r>
              <a:rPr kumimoji="1" lang="ja-JP" altLang="en-US" sz="1400" dirty="0">
                <a:latin typeface="+mj-ea"/>
                <a:ea typeface="+mj-ea"/>
              </a:rPr>
              <a:t>１</a:t>
            </a:r>
          </a:p>
        </p:txBody>
      </p:sp>
    </p:spTree>
    <p:extLst>
      <p:ext uri="{BB962C8B-B14F-4D97-AF65-F5344CB8AC3E}">
        <p14:creationId xmlns:p14="http://schemas.microsoft.com/office/powerpoint/2010/main" val="688349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BC122F3F-35A1-4937-BB78-AA607B5A5267}"/>
              </a:ext>
            </a:extLst>
          </p:cNvPr>
          <p:cNvSpPr/>
          <p:nvPr/>
        </p:nvSpPr>
        <p:spPr>
          <a:xfrm>
            <a:off x="451914" y="1038225"/>
            <a:ext cx="8263461" cy="5415111"/>
          </a:xfrm>
          <a:prstGeom prst="roundRect">
            <a:avLst>
              <a:gd name="adj" fmla="val 6558"/>
            </a:avLst>
          </a:prstGeom>
          <a:noFill/>
          <a:ln w="349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Ｃ</a:t>
            </a:r>
          </a:p>
        </p:txBody>
      </p:sp>
      <p:graphicFrame>
        <p:nvGraphicFramePr>
          <p:cNvPr id="7" name="グラフ 6">
            <a:extLst>
              <a:ext uri="{FF2B5EF4-FFF2-40B4-BE49-F238E27FC236}">
                <a16:creationId xmlns:a16="http://schemas.microsoft.com/office/drawing/2014/main" id="{523D603F-B39C-4DE7-A9F9-EB7D13FDBDCC}"/>
              </a:ext>
            </a:extLst>
          </p:cNvPr>
          <p:cNvGraphicFramePr>
            <a:graphicFrameLocks/>
          </p:cNvGraphicFramePr>
          <p:nvPr>
            <p:extLst>
              <p:ext uri="{D42A27DB-BD31-4B8C-83A1-F6EECF244321}">
                <p14:modId xmlns:p14="http://schemas.microsoft.com/office/powerpoint/2010/main" val="885844013"/>
              </p:ext>
            </p:extLst>
          </p:nvPr>
        </p:nvGraphicFramePr>
        <p:xfrm>
          <a:off x="611560" y="1268760"/>
          <a:ext cx="7920880" cy="4968552"/>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7">
            <a:extLst>
              <a:ext uri="{FF2B5EF4-FFF2-40B4-BE49-F238E27FC236}">
                <a16:creationId xmlns:a16="http://schemas.microsoft.com/office/drawing/2014/main" id="{DAEC5364-3711-4F11-B14C-26AC00F55FDD}"/>
              </a:ext>
            </a:extLst>
          </p:cNvPr>
          <p:cNvSpPr txBox="1"/>
          <p:nvPr/>
        </p:nvSpPr>
        <p:spPr>
          <a:xfrm>
            <a:off x="8388424" y="6381328"/>
            <a:ext cx="360040" cy="307777"/>
          </a:xfrm>
          <a:prstGeom prst="rect">
            <a:avLst/>
          </a:prstGeom>
          <a:noFill/>
        </p:spPr>
        <p:txBody>
          <a:bodyPr wrap="square" rtlCol="0">
            <a:spAutoFit/>
          </a:bodyPr>
          <a:lstStyle/>
          <a:p>
            <a:pPr algn="ctr"/>
            <a:r>
              <a:rPr kumimoji="1" lang="ja-JP" altLang="en-US" sz="1400" dirty="0">
                <a:latin typeface="+mj-ea"/>
                <a:ea typeface="+mj-ea"/>
              </a:rPr>
              <a:t>２</a:t>
            </a:r>
          </a:p>
        </p:txBody>
      </p:sp>
      <p:sp>
        <p:nvSpPr>
          <p:cNvPr id="15" name="テキスト ボックス 14">
            <a:extLst>
              <a:ext uri="{FF2B5EF4-FFF2-40B4-BE49-F238E27FC236}">
                <a16:creationId xmlns:a16="http://schemas.microsoft.com/office/drawing/2014/main" id="{7020B249-8E3E-45A0-8D31-296CAEA69F9E}"/>
              </a:ext>
            </a:extLst>
          </p:cNvPr>
          <p:cNvSpPr txBox="1"/>
          <p:nvPr/>
        </p:nvSpPr>
        <p:spPr>
          <a:xfrm>
            <a:off x="2483768" y="504255"/>
            <a:ext cx="4752528" cy="523220"/>
          </a:xfrm>
          <a:prstGeom prst="rect">
            <a:avLst/>
          </a:prstGeom>
          <a:noFill/>
        </p:spPr>
        <p:txBody>
          <a:bodyPr wrap="square" rtlCol="0">
            <a:spAutoFit/>
          </a:bodyPr>
          <a:lstStyle/>
          <a:p>
            <a:r>
              <a:rPr kumimoji="1" lang="ja-JP" altLang="en-US" sz="2800" dirty="0">
                <a:solidFill>
                  <a:schemeClr val="tx2"/>
                </a:solidFill>
              </a:rPr>
              <a:t>歯車工業会会員数の推移</a:t>
            </a:r>
          </a:p>
        </p:txBody>
      </p:sp>
    </p:spTree>
    <p:extLst>
      <p:ext uri="{BB962C8B-B14F-4D97-AF65-F5344CB8AC3E}">
        <p14:creationId xmlns:p14="http://schemas.microsoft.com/office/powerpoint/2010/main" val="1226984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A12B325-989C-43DF-B275-FE708BE4127E}"/>
              </a:ext>
            </a:extLst>
          </p:cNvPr>
          <p:cNvSpPr txBox="1"/>
          <p:nvPr/>
        </p:nvSpPr>
        <p:spPr>
          <a:xfrm>
            <a:off x="1979712" y="537920"/>
            <a:ext cx="6408712" cy="523220"/>
          </a:xfrm>
          <a:prstGeom prst="rect">
            <a:avLst/>
          </a:prstGeom>
          <a:noFill/>
        </p:spPr>
        <p:txBody>
          <a:bodyPr wrap="square" rtlCol="0">
            <a:spAutoFit/>
          </a:bodyPr>
          <a:lstStyle/>
          <a:p>
            <a:r>
              <a:rPr kumimoji="1" lang="ja-JP" altLang="en-US" sz="2800" dirty="0">
                <a:solidFill>
                  <a:schemeClr val="tx2"/>
                </a:solidFill>
              </a:rPr>
              <a:t>歯車工業会の収益・費用推移</a:t>
            </a:r>
          </a:p>
        </p:txBody>
      </p:sp>
      <p:sp>
        <p:nvSpPr>
          <p:cNvPr id="4" name="テキスト ボックス 3">
            <a:extLst>
              <a:ext uri="{FF2B5EF4-FFF2-40B4-BE49-F238E27FC236}">
                <a16:creationId xmlns:a16="http://schemas.microsoft.com/office/drawing/2014/main" id="{B209E9FE-D1AC-4221-816F-0D7A1D140E21}"/>
              </a:ext>
            </a:extLst>
          </p:cNvPr>
          <p:cNvSpPr txBox="1"/>
          <p:nvPr/>
        </p:nvSpPr>
        <p:spPr>
          <a:xfrm>
            <a:off x="8388424" y="6381328"/>
            <a:ext cx="360040" cy="307777"/>
          </a:xfrm>
          <a:prstGeom prst="rect">
            <a:avLst/>
          </a:prstGeom>
          <a:noFill/>
        </p:spPr>
        <p:txBody>
          <a:bodyPr wrap="square" rtlCol="0">
            <a:spAutoFit/>
          </a:bodyPr>
          <a:lstStyle/>
          <a:p>
            <a:pPr algn="ctr"/>
            <a:r>
              <a:rPr kumimoji="1" lang="ja-JP" altLang="en-US" sz="1400" dirty="0">
                <a:latin typeface="+mj-ea"/>
                <a:ea typeface="+mj-ea"/>
              </a:rPr>
              <a:t>３</a:t>
            </a:r>
          </a:p>
        </p:txBody>
      </p:sp>
      <p:graphicFrame>
        <p:nvGraphicFramePr>
          <p:cNvPr id="5" name="グラフ 4"/>
          <p:cNvGraphicFramePr>
            <a:graphicFrameLocks/>
          </p:cNvGraphicFramePr>
          <p:nvPr>
            <p:extLst>
              <p:ext uri="{D42A27DB-BD31-4B8C-83A1-F6EECF244321}">
                <p14:modId xmlns:p14="http://schemas.microsoft.com/office/powerpoint/2010/main" val="4158786054"/>
              </p:ext>
            </p:extLst>
          </p:nvPr>
        </p:nvGraphicFramePr>
        <p:xfrm>
          <a:off x="203301" y="923484"/>
          <a:ext cx="8737397" cy="56273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357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グラフ 6">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2490143573"/>
              </p:ext>
            </p:extLst>
          </p:nvPr>
        </p:nvGraphicFramePr>
        <p:xfrm>
          <a:off x="755576" y="1196752"/>
          <a:ext cx="7632848" cy="4968552"/>
        </p:xfrm>
        <a:graphic>
          <a:graphicData uri="http://schemas.openxmlformats.org/drawingml/2006/chart">
            <c:chart xmlns:c="http://schemas.openxmlformats.org/drawingml/2006/chart" xmlns:r="http://schemas.openxmlformats.org/officeDocument/2006/relationships" r:id="rId2"/>
          </a:graphicData>
        </a:graphic>
      </p:graphicFrame>
      <p:sp>
        <p:nvSpPr>
          <p:cNvPr id="8" name="四角形: 角を丸くする 7">
            <a:extLst>
              <a:ext uri="{FF2B5EF4-FFF2-40B4-BE49-F238E27FC236}">
                <a16:creationId xmlns:a16="http://schemas.microsoft.com/office/drawing/2014/main" id="{A8BADCFC-3B0A-48D6-9070-F8ABBA1BB88C}"/>
              </a:ext>
            </a:extLst>
          </p:cNvPr>
          <p:cNvSpPr/>
          <p:nvPr/>
        </p:nvSpPr>
        <p:spPr>
          <a:xfrm>
            <a:off x="508036" y="980728"/>
            <a:ext cx="8240428" cy="5328592"/>
          </a:xfrm>
          <a:prstGeom prst="roundRect">
            <a:avLst>
              <a:gd name="adj" fmla="val 3170"/>
            </a:avLst>
          </a:prstGeom>
          <a:noFill/>
          <a:ln w="349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テキスト ボックス 5">
            <a:extLst>
              <a:ext uri="{FF2B5EF4-FFF2-40B4-BE49-F238E27FC236}">
                <a16:creationId xmlns:a16="http://schemas.microsoft.com/office/drawing/2014/main" id="{8337A632-7D6A-494E-BA1D-24A693F37BB9}"/>
              </a:ext>
            </a:extLst>
          </p:cNvPr>
          <p:cNvSpPr txBox="1"/>
          <p:nvPr/>
        </p:nvSpPr>
        <p:spPr>
          <a:xfrm>
            <a:off x="8388424" y="6381328"/>
            <a:ext cx="360040" cy="307777"/>
          </a:xfrm>
          <a:prstGeom prst="rect">
            <a:avLst/>
          </a:prstGeom>
          <a:noFill/>
        </p:spPr>
        <p:txBody>
          <a:bodyPr wrap="square" rtlCol="0">
            <a:spAutoFit/>
          </a:bodyPr>
          <a:lstStyle/>
          <a:p>
            <a:pPr algn="ctr"/>
            <a:r>
              <a:rPr kumimoji="1" lang="ja-JP" altLang="en-US" sz="1400" dirty="0">
                <a:latin typeface="+mj-ea"/>
                <a:ea typeface="+mj-ea"/>
              </a:rPr>
              <a:t>４</a:t>
            </a:r>
          </a:p>
        </p:txBody>
      </p:sp>
      <p:sp>
        <p:nvSpPr>
          <p:cNvPr id="3" name="正方形/長方形 2">
            <a:extLst>
              <a:ext uri="{FF2B5EF4-FFF2-40B4-BE49-F238E27FC236}">
                <a16:creationId xmlns:a16="http://schemas.microsoft.com/office/drawing/2014/main" id="{E756F9D6-A23A-4E5B-A294-966AACC194AD}"/>
              </a:ext>
            </a:extLst>
          </p:cNvPr>
          <p:cNvSpPr/>
          <p:nvPr/>
        </p:nvSpPr>
        <p:spPr>
          <a:xfrm>
            <a:off x="2411760" y="1196752"/>
            <a:ext cx="5472608" cy="576064"/>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40F885DE-9ECE-4887-A342-8B3473353A1A}"/>
              </a:ext>
            </a:extLst>
          </p:cNvPr>
          <p:cNvSpPr txBox="1"/>
          <p:nvPr/>
        </p:nvSpPr>
        <p:spPr>
          <a:xfrm>
            <a:off x="1547664" y="413664"/>
            <a:ext cx="6696743" cy="954107"/>
          </a:xfrm>
          <a:prstGeom prst="rect">
            <a:avLst/>
          </a:prstGeom>
          <a:noFill/>
        </p:spPr>
        <p:txBody>
          <a:bodyPr wrap="square" rtlCol="0">
            <a:spAutoFit/>
          </a:bodyPr>
          <a:lstStyle/>
          <a:p>
            <a:r>
              <a:rPr lang="ja-JP" altLang="en-US" sz="2800" dirty="0">
                <a:latin typeface="ＭＳ ゴシック" panose="020B0609070205080204" pitchFamily="49" charset="-128"/>
                <a:ea typeface="ＭＳ ゴシック" panose="020B0609070205080204" pitchFamily="49" charset="-128"/>
              </a:rPr>
              <a:t>日本歯車工業会の収支期末残高推移</a:t>
            </a:r>
          </a:p>
          <a:p>
            <a:endParaRPr kumimoji="1" lang="ja-JP" altLang="en-US" sz="2800" dirty="0">
              <a:solidFill>
                <a:schemeClr val="tx2"/>
              </a:solidFill>
            </a:endParaRPr>
          </a:p>
        </p:txBody>
      </p:sp>
    </p:spTree>
    <p:extLst>
      <p:ext uri="{BB962C8B-B14F-4D97-AF65-F5344CB8AC3E}">
        <p14:creationId xmlns:p14="http://schemas.microsoft.com/office/powerpoint/2010/main" val="50549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7504" y="116632"/>
            <a:ext cx="2722916" cy="707621"/>
          </a:xfrm>
          <a:solidFill>
            <a:srgbClr val="CCFF99"/>
          </a:solidFill>
          <a:ln w="15875">
            <a:solidFill>
              <a:schemeClr val="accent1"/>
            </a:solidFill>
          </a:ln>
        </p:spPr>
        <p:txBody>
          <a:bodyPr>
            <a:noAutofit/>
          </a:bodyPr>
          <a:lstStyle/>
          <a:p>
            <a:r>
              <a:rPr lang="en-US" altLang="ja-JP" sz="2200" dirty="0"/>
              <a:t>2019</a:t>
            </a:r>
            <a:r>
              <a:rPr lang="ja-JP" altLang="en-US" sz="2200" dirty="0"/>
              <a:t>年度　ＪＧＭＡ</a:t>
            </a:r>
            <a:br>
              <a:rPr lang="en-US" altLang="ja-JP" sz="2200" dirty="0"/>
            </a:br>
            <a:r>
              <a:rPr lang="ja-JP" altLang="en-US" sz="2200" dirty="0"/>
              <a:t>組織体制</a:t>
            </a:r>
            <a:endParaRPr kumimoji="1" lang="ja-JP" altLang="en-US" sz="1600" dirty="0"/>
          </a:p>
        </p:txBody>
      </p:sp>
      <p:sp>
        <p:nvSpPr>
          <p:cNvPr id="4" name="テキスト ボックス 3"/>
          <p:cNvSpPr txBox="1"/>
          <p:nvPr/>
        </p:nvSpPr>
        <p:spPr>
          <a:xfrm>
            <a:off x="3055658" y="232154"/>
            <a:ext cx="743766" cy="600164"/>
          </a:xfrm>
          <a:prstGeom prst="rect">
            <a:avLst/>
          </a:prstGeom>
          <a:noFill/>
          <a:ln w="6350">
            <a:solidFill>
              <a:schemeClr val="tx1"/>
            </a:solidFill>
          </a:ln>
        </p:spPr>
        <p:txBody>
          <a:bodyPr wrap="square" rtlCol="0">
            <a:spAutoFit/>
          </a:bodyPr>
          <a:lstStyle/>
          <a:p>
            <a:pPr algn="ctr"/>
            <a:endParaRPr lang="en-US" altLang="ja-JP" sz="1100" b="1" dirty="0">
              <a:solidFill>
                <a:prstClr val="black"/>
              </a:solidFill>
            </a:endParaRPr>
          </a:p>
          <a:p>
            <a:pPr algn="ctr"/>
            <a:r>
              <a:rPr lang="ja-JP" altLang="en-US" sz="1100" b="1" dirty="0">
                <a:solidFill>
                  <a:prstClr val="black"/>
                </a:solidFill>
              </a:rPr>
              <a:t>総会</a:t>
            </a:r>
            <a:endParaRPr lang="en-US" altLang="ja-JP" sz="1100" b="1" dirty="0">
              <a:solidFill>
                <a:prstClr val="black"/>
              </a:solidFill>
            </a:endParaRPr>
          </a:p>
          <a:p>
            <a:pPr algn="ctr"/>
            <a:endParaRPr lang="ja-JP" altLang="en-US" sz="1100" b="1" dirty="0">
              <a:solidFill>
                <a:prstClr val="black"/>
              </a:solidFill>
            </a:endParaRPr>
          </a:p>
        </p:txBody>
      </p:sp>
      <p:sp>
        <p:nvSpPr>
          <p:cNvPr id="5" name="テキスト ボックス 4"/>
          <p:cNvSpPr txBox="1"/>
          <p:nvPr/>
        </p:nvSpPr>
        <p:spPr>
          <a:xfrm>
            <a:off x="4024662" y="152559"/>
            <a:ext cx="3122938" cy="723275"/>
          </a:xfrm>
          <a:prstGeom prst="rect">
            <a:avLst/>
          </a:prstGeom>
          <a:noFill/>
          <a:ln>
            <a:solidFill>
              <a:schemeClr val="tx1"/>
            </a:solidFill>
          </a:ln>
        </p:spPr>
        <p:txBody>
          <a:bodyPr wrap="square" rtlCol="0" anchor="ctr">
            <a:spAutoFit/>
          </a:bodyPr>
          <a:lstStyle/>
          <a:p>
            <a:r>
              <a:rPr lang="ja-JP" altLang="en-US" sz="1100" b="1" dirty="0">
                <a:solidFill>
                  <a:prstClr val="black"/>
                </a:solidFill>
                <a:latin typeface="ＭＳ Ｐゴシック" panose="020B0600070205080204" pitchFamily="50" charset="-128"/>
              </a:rPr>
              <a:t>理事会　　</a:t>
            </a:r>
            <a:endParaRPr lang="en-US" altLang="ja-JP" sz="1100" b="1" dirty="0">
              <a:solidFill>
                <a:prstClr val="black"/>
              </a:solidFill>
              <a:latin typeface="ＭＳ Ｐゴシック" panose="020B0600070205080204" pitchFamily="50" charset="-128"/>
            </a:endParaRPr>
          </a:p>
          <a:p>
            <a:r>
              <a:rPr lang="ja-JP" altLang="en-US" sz="1000" dirty="0">
                <a:solidFill>
                  <a:prstClr val="black"/>
                </a:solidFill>
                <a:latin typeface="ＭＳ Ｐゴシック" panose="020B0600070205080204" pitchFamily="50" charset="-128"/>
              </a:rPr>
              <a:t>　　　</a:t>
            </a:r>
            <a:r>
              <a:rPr lang="ja-JP" altLang="en-US" sz="1000" dirty="0">
                <a:solidFill>
                  <a:prstClr val="black"/>
                </a:solidFill>
                <a:latin typeface="ＭＳ 明朝" panose="02020609040205080304" pitchFamily="17" charset="-128"/>
                <a:ea typeface="ＭＳ 明朝" panose="02020609040205080304" pitchFamily="17" charset="-128"/>
              </a:rPr>
              <a:t>会長　　　栄野　隆</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副会長　</a:t>
            </a:r>
            <a:r>
              <a:rPr lang="ja-JP" altLang="en-US" sz="1000" dirty="0">
                <a:solidFill>
                  <a:srgbClr val="FF0000"/>
                </a:solidFill>
                <a:latin typeface="ＭＳ 明朝" panose="02020609040205080304" pitchFamily="17" charset="-128"/>
                <a:ea typeface="ＭＳ 明朝" panose="02020609040205080304" pitchFamily="17" charset="-128"/>
              </a:rPr>
              <a:t>　菊地 義典、池滝　重隆</a:t>
            </a:r>
            <a:r>
              <a:rPr lang="ja-JP" altLang="en-US" sz="1000" dirty="0">
                <a:solidFill>
                  <a:prstClr val="black"/>
                </a:solidFill>
                <a:latin typeface="ＭＳ 明朝" panose="02020609040205080304" pitchFamily="17" charset="-128"/>
                <a:ea typeface="ＭＳ 明朝" panose="02020609040205080304" pitchFamily="17" charset="-128"/>
              </a:rPr>
              <a:t>、植田 昌克</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事務局　　本島 浩美</a:t>
            </a:r>
            <a:endParaRPr lang="en-US" altLang="ja-JP" sz="1000" dirty="0">
              <a:solidFill>
                <a:prstClr val="black"/>
              </a:solidFill>
              <a:latin typeface="ＭＳ 明朝" panose="02020609040205080304" pitchFamily="17" charset="-128"/>
              <a:ea typeface="ＭＳ 明朝" panose="02020609040205080304" pitchFamily="17" charset="-128"/>
            </a:endParaRPr>
          </a:p>
        </p:txBody>
      </p:sp>
      <p:sp>
        <p:nvSpPr>
          <p:cNvPr id="6" name="テキスト ボックス 5"/>
          <p:cNvSpPr txBox="1"/>
          <p:nvPr/>
        </p:nvSpPr>
        <p:spPr>
          <a:xfrm>
            <a:off x="6185808" y="1795603"/>
            <a:ext cx="2426786" cy="261610"/>
          </a:xfrm>
          <a:prstGeom prst="rect">
            <a:avLst/>
          </a:prstGeom>
          <a:noFill/>
          <a:ln>
            <a:solidFill>
              <a:schemeClr val="tx1"/>
            </a:solidFill>
          </a:ln>
        </p:spPr>
        <p:txBody>
          <a:bodyPr wrap="square" rtlCol="0">
            <a:spAutoFit/>
          </a:bodyPr>
          <a:lstStyle/>
          <a:p>
            <a:r>
              <a:rPr lang="ja-JP" altLang="en-US" sz="1100" b="1" dirty="0">
                <a:solidFill>
                  <a:prstClr val="black"/>
                </a:solidFill>
                <a:latin typeface="ＭＳ Ｐゴシック" panose="020B0600070205080204" pitchFamily="50" charset="-128"/>
              </a:rPr>
              <a:t>東日本支部</a:t>
            </a:r>
            <a:r>
              <a:rPr lang="ja-JP" altLang="en-US" sz="1000" b="1" dirty="0">
                <a:solidFill>
                  <a:prstClr val="black"/>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明朝" panose="02020609040205080304" pitchFamily="17" charset="-128"/>
                <a:ea typeface="ＭＳ 明朝" panose="02020609040205080304" pitchFamily="17" charset="-128"/>
              </a:rPr>
              <a:t>支部長</a:t>
            </a:r>
            <a:r>
              <a:rPr lang="ja-JP" altLang="en-US" sz="1000" dirty="0">
                <a:solidFill>
                  <a:srgbClr val="FF0000"/>
                </a:solidFill>
                <a:latin typeface="ＭＳ 明朝" panose="02020609040205080304" pitchFamily="17" charset="-128"/>
                <a:ea typeface="ＭＳ 明朝" panose="02020609040205080304" pitchFamily="17" charset="-128"/>
              </a:rPr>
              <a:t>　　菊地 義典</a:t>
            </a:r>
          </a:p>
        </p:txBody>
      </p:sp>
      <p:sp>
        <p:nvSpPr>
          <p:cNvPr id="7" name="テキスト ボックス 6"/>
          <p:cNvSpPr txBox="1"/>
          <p:nvPr/>
        </p:nvSpPr>
        <p:spPr>
          <a:xfrm>
            <a:off x="6167572" y="2253681"/>
            <a:ext cx="2426786" cy="261610"/>
          </a:xfrm>
          <a:prstGeom prst="rect">
            <a:avLst/>
          </a:prstGeom>
          <a:noFill/>
          <a:ln>
            <a:solidFill>
              <a:schemeClr val="tx1"/>
            </a:solidFill>
          </a:ln>
        </p:spPr>
        <p:txBody>
          <a:bodyPr wrap="square" rtlCol="0" anchor="t">
            <a:spAutoFit/>
          </a:bodyPr>
          <a:lstStyle/>
          <a:p>
            <a:r>
              <a:rPr lang="ja-JP" altLang="en-US" sz="1100" b="1" dirty="0">
                <a:solidFill>
                  <a:prstClr val="black"/>
                </a:solidFill>
              </a:rPr>
              <a:t>中日本支部</a:t>
            </a:r>
            <a:r>
              <a:rPr lang="ja-JP" altLang="en-US" sz="1000" b="1" dirty="0">
                <a:solidFill>
                  <a:prstClr val="black"/>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明朝" panose="02020609040205080304" pitchFamily="17" charset="-128"/>
                <a:ea typeface="ＭＳ 明朝" panose="02020609040205080304" pitchFamily="17" charset="-128"/>
              </a:rPr>
              <a:t>支部長　　</a:t>
            </a:r>
            <a:r>
              <a:rPr lang="ja-JP" altLang="en-US" sz="1000" dirty="0">
                <a:solidFill>
                  <a:srgbClr val="FF0000"/>
                </a:solidFill>
                <a:latin typeface="ＭＳ 明朝" panose="02020609040205080304" pitchFamily="17" charset="-128"/>
                <a:ea typeface="ＭＳ 明朝" panose="02020609040205080304" pitchFamily="17" charset="-128"/>
              </a:rPr>
              <a:t>池滝　重隆</a:t>
            </a:r>
            <a:r>
              <a:rPr lang="ja-JP" altLang="en-US" sz="1000" dirty="0">
                <a:solidFill>
                  <a:prstClr val="black"/>
                </a:solidFill>
                <a:latin typeface="ＭＳ 明朝" panose="02020609040205080304" pitchFamily="17" charset="-128"/>
                <a:ea typeface="ＭＳ 明朝" panose="02020609040205080304" pitchFamily="17" charset="-128"/>
              </a:rPr>
              <a:t>　   </a:t>
            </a:r>
          </a:p>
        </p:txBody>
      </p:sp>
      <p:sp>
        <p:nvSpPr>
          <p:cNvPr id="8" name="テキスト ボックス 7"/>
          <p:cNvSpPr txBox="1"/>
          <p:nvPr/>
        </p:nvSpPr>
        <p:spPr>
          <a:xfrm>
            <a:off x="6153582" y="2740377"/>
            <a:ext cx="2426786" cy="261610"/>
          </a:xfrm>
          <a:prstGeom prst="rect">
            <a:avLst/>
          </a:prstGeom>
          <a:noFill/>
          <a:ln>
            <a:solidFill>
              <a:schemeClr val="tx1"/>
            </a:solidFill>
          </a:ln>
        </p:spPr>
        <p:txBody>
          <a:bodyPr wrap="square" rtlCol="0">
            <a:spAutoFit/>
          </a:bodyPr>
          <a:lstStyle/>
          <a:p>
            <a:r>
              <a:rPr lang="ja-JP" altLang="en-US" sz="1100" b="1" dirty="0">
                <a:solidFill>
                  <a:prstClr val="black"/>
                </a:solidFill>
              </a:rPr>
              <a:t>西日本支部</a:t>
            </a:r>
            <a:r>
              <a:rPr lang="ja-JP" altLang="en-US" sz="1000" b="1" dirty="0">
                <a:solidFill>
                  <a:prstClr val="black"/>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明朝" panose="02020609040205080304" pitchFamily="17" charset="-128"/>
                <a:ea typeface="ＭＳ 明朝" panose="02020609040205080304" pitchFamily="17" charset="-128"/>
              </a:rPr>
              <a:t>支部長　　寳角 幸彦</a:t>
            </a:r>
          </a:p>
        </p:txBody>
      </p:sp>
      <p:sp>
        <p:nvSpPr>
          <p:cNvPr id="11" name="テキスト ボックス 10"/>
          <p:cNvSpPr txBox="1"/>
          <p:nvPr/>
        </p:nvSpPr>
        <p:spPr>
          <a:xfrm>
            <a:off x="166356" y="2617308"/>
            <a:ext cx="3068924" cy="584775"/>
          </a:xfrm>
          <a:prstGeom prst="rect">
            <a:avLst/>
          </a:prstGeom>
          <a:noFill/>
          <a:ln>
            <a:solidFill>
              <a:schemeClr val="tx1"/>
            </a:solidFill>
          </a:ln>
        </p:spPr>
        <p:txBody>
          <a:bodyPr wrap="square" rtlCol="0">
            <a:spAutoFit/>
          </a:bodyPr>
          <a:lstStyle/>
          <a:p>
            <a:r>
              <a:rPr lang="en-US" altLang="ja-JP" sz="1200" b="1" dirty="0">
                <a:solidFill>
                  <a:prstClr val="black"/>
                </a:solidFill>
              </a:rPr>
              <a:t>JGMATE</a:t>
            </a:r>
            <a:r>
              <a:rPr lang="ja-JP" altLang="en-US" sz="1100" b="1" dirty="0">
                <a:solidFill>
                  <a:prstClr val="black"/>
                </a:solidFill>
              </a:rPr>
              <a:t>プロジェクト運営委員会</a:t>
            </a:r>
            <a:r>
              <a:rPr lang="ja-JP" altLang="en-US" sz="1000" dirty="0">
                <a:solidFill>
                  <a:prstClr val="black"/>
                </a:solidFill>
              </a:rPr>
              <a:t>　</a:t>
            </a:r>
            <a:endParaRPr lang="en-US" altLang="ja-JP" sz="1000" dirty="0">
              <a:solidFill>
                <a:prstClr val="black"/>
              </a:solidFill>
            </a:endParaRPr>
          </a:p>
          <a:p>
            <a:r>
              <a:rPr lang="ja-JP" altLang="en-US" sz="1000" dirty="0">
                <a:latin typeface="ＭＳ 明朝" panose="02020609040205080304" pitchFamily="17" charset="-128"/>
                <a:ea typeface="ＭＳ 明朝" panose="02020609040205080304" pitchFamily="17" charset="-128"/>
              </a:rPr>
              <a:t>委員長兼プロジェクトマネージャー　池滝　重隆</a:t>
            </a:r>
            <a:endParaRPr lang="en-US" altLang="ja-JP" sz="1000" dirty="0">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副委員長　　　　　　　　　　　　　阿部 義和　　　　　　　</a:t>
            </a:r>
          </a:p>
        </p:txBody>
      </p:sp>
      <p:sp>
        <p:nvSpPr>
          <p:cNvPr id="12" name="テキスト ボックス 11"/>
          <p:cNvSpPr txBox="1"/>
          <p:nvPr/>
        </p:nvSpPr>
        <p:spPr>
          <a:xfrm>
            <a:off x="7932638" y="3863549"/>
            <a:ext cx="661720" cy="2642504"/>
          </a:xfrm>
          <a:prstGeom prst="rect">
            <a:avLst/>
          </a:prstGeom>
          <a:noFill/>
          <a:ln>
            <a:solidFill>
              <a:schemeClr val="tx1"/>
            </a:solidFill>
          </a:ln>
        </p:spPr>
        <p:txBody>
          <a:bodyPr vert="eaVert" wrap="square" rtlCol="0">
            <a:spAutoFit/>
          </a:bodyPr>
          <a:lstStyle/>
          <a:p>
            <a:r>
              <a:rPr lang="ja-JP" altLang="en-US" sz="1100" b="1" dirty="0">
                <a:solidFill>
                  <a:prstClr val="black"/>
                </a:solidFill>
              </a:rPr>
              <a:t>総務委員会</a:t>
            </a:r>
            <a:endParaRPr lang="en-US" altLang="ja-JP" sz="1100" b="1" dirty="0">
              <a:solidFill>
                <a:prstClr val="black"/>
              </a:solidFill>
            </a:endParaRPr>
          </a:p>
          <a:p>
            <a:r>
              <a:rPr lang="ja-JP" altLang="en-US" sz="1000" dirty="0">
                <a:solidFill>
                  <a:prstClr val="black"/>
                </a:solidFill>
                <a:latin typeface="ＭＳ 明朝" panose="02020609040205080304" pitchFamily="17" charset="-128"/>
                <a:ea typeface="ＭＳ 明朝" panose="02020609040205080304" pitchFamily="17" charset="-128"/>
              </a:rPr>
              <a:t>　　 委員長　　　</a:t>
            </a:r>
            <a:r>
              <a:rPr lang="ja-JP" altLang="en-US" sz="1000" dirty="0">
                <a:solidFill>
                  <a:srgbClr val="FF0000"/>
                </a:solidFill>
                <a:latin typeface="ＭＳ 明朝" panose="02020609040205080304" pitchFamily="17" charset="-128"/>
                <a:ea typeface="ＭＳ 明朝" panose="02020609040205080304" pitchFamily="17" charset="-128"/>
              </a:rPr>
              <a:t>井田 斉昭</a:t>
            </a:r>
            <a:r>
              <a:rPr lang="ja-JP" altLang="en-US" sz="1000" dirty="0">
                <a:latin typeface="ＭＳ 明朝" panose="02020609040205080304" pitchFamily="17" charset="-128"/>
                <a:ea typeface="ＭＳ 明朝" panose="02020609040205080304" pitchFamily="17" charset="-128"/>
              </a:rPr>
              <a:t>　</a:t>
            </a:r>
            <a:endParaRPr lang="en-US" altLang="ja-JP" sz="1000" dirty="0">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事務局　　　本島 浩美　</a:t>
            </a:r>
            <a:r>
              <a:rPr lang="ja-JP" altLang="en-US" sz="1000" dirty="0">
                <a:solidFill>
                  <a:prstClr val="black"/>
                </a:solidFill>
                <a:latin typeface="ＭＳ Ｐゴシック" panose="020B0600070205080204" pitchFamily="50" charset="-128"/>
              </a:rPr>
              <a:t>　</a:t>
            </a:r>
            <a:r>
              <a:rPr lang="ja-JP" altLang="en-US" sz="1000" dirty="0">
                <a:solidFill>
                  <a:prstClr val="black"/>
                </a:solidFill>
                <a:latin typeface="ＭＳ 明朝" panose="02020609040205080304" pitchFamily="17" charset="-128"/>
                <a:ea typeface="ＭＳ 明朝" panose="02020609040205080304" pitchFamily="17" charset="-128"/>
              </a:rPr>
              <a:t>　　</a:t>
            </a:r>
          </a:p>
        </p:txBody>
      </p:sp>
      <p:sp>
        <p:nvSpPr>
          <p:cNvPr id="13" name="テキスト ボックス 12"/>
          <p:cNvSpPr txBox="1"/>
          <p:nvPr/>
        </p:nvSpPr>
        <p:spPr>
          <a:xfrm>
            <a:off x="6244295" y="3852693"/>
            <a:ext cx="507831" cy="2645367"/>
          </a:xfrm>
          <a:prstGeom prst="rect">
            <a:avLst/>
          </a:prstGeom>
          <a:noFill/>
          <a:ln>
            <a:solidFill>
              <a:schemeClr val="tx1"/>
            </a:solidFill>
          </a:ln>
        </p:spPr>
        <p:txBody>
          <a:bodyPr vert="eaVert" wrap="square" rtlCol="0">
            <a:spAutoFit/>
          </a:bodyPr>
          <a:lstStyle/>
          <a:p>
            <a:r>
              <a:rPr lang="ja-JP" altLang="en-US" sz="1100" b="1" dirty="0">
                <a:solidFill>
                  <a:srgbClr val="FF0000"/>
                </a:solidFill>
              </a:rPr>
              <a:t>広報委員会（（名称変更）</a:t>
            </a:r>
            <a:endParaRPr lang="en-US" altLang="ja-JP" sz="1100" b="1" dirty="0">
              <a:solidFill>
                <a:srgbClr val="FF0000"/>
              </a:solidFill>
            </a:endParaRPr>
          </a:p>
          <a:p>
            <a:r>
              <a:rPr lang="en-US" altLang="ja-JP" sz="1000" dirty="0">
                <a:solidFill>
                  <a:prstClr val="black"/>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明朝" panose="02020609040205080304" pitchFamily="17" charset="-128"/>
                <a:ea typeface="ＭＳ 明朝" panose="02020609040205080304" pitchFamily="17" charset="-128"/>
              </a:rPr>
              <a:t>委員長　 　井田 斉昭</a:t>
            </a:r>
          </a:p>
        </p:txBody>
      </p:sp>
      <p:sp>
        <p:nvSpPr>
          <p:cNvPr id="14" name="テキスト ボックス 13"/>
          <p:cNvSpPr txBox="1"/>
          <p:nvPr/>
        </p:nvSpPr>
        <p:spPr>
          <a:xfrm>
            <a:off x="5484110" y="3884609"/>
            <a:ext cx="507831" cy="2632270"/>
          </a:xfrm>
          <a:prstGeom prst="rect">
            <a:avLst/>
          </a:prstGeom>
          <a:noFill/>
          <a:ln>
            <a:solidFill>
              <a:schemeClr val="tx1"/>
            </a:solidFill>
          </a:ln>
        </p:spPr>
        <p:txBody>
          <a:bodyPr vert="eaVert" wrap="square" rtlCol="0">
            <a:spAutoFit/>
          </a:bodyPr>
          <a:lstStyle/>
          <a:p>
            <a:r>
              <a:rPr lang="ja-JP" altLang="en-US" sz="1100" b="1" dirty="0">
                <a:solidFill>
                  <a:prstClr val="black"/>
                </a:solidFill>
              </a:rPr>
              <a:t>海外調査・対応委員会</a:t>
            </a:r>
            <a:endParaRPr lang="en-US" altLang="ja-JP" sz="1100" b="1" dirty="0">
              <a:solidFill>
                <a:prstClr val="black"/>
              </a:solidFill>
            </a:endParaRPr>
          </a:p>
          <a:p>
            <a:r>
              <a:rPr lang="ja-JP" altLang="en-US" sz="1000" dirty="0">
                <a:solidFill>
                  <a:prstClr val="black"/>
                </a:solidFill>
                <a:latin typeface="ＭＳ 明朝" panose="02020609040205080304" pitchFamily="17" charset="-128"/>
                <a:ea typeface="ＭＳ 明朝" panose="02020609040205080304" pitchFamily="17" charset="-128"/>
              </a:rPr>
              <a:t>　 　委員長　　 植田 昌克</a:t>
            </a:r>
          </a:p>
        </p:txBody>
      </p:sp>
      <p:sp>
        <p:nvSpPr>
          <p:cNvPr id="15" name="テキスト ボックス 14"/>
          <p:cNvSpPr txBox="1"/>
          <p:nvPr/>
        </p:nvSpPr>
        <p:spPr>
          <a:xfrm>
            <a:off x="4754058" y="3877580"/>
            <a:ext cx="507831" cy="2638558"/>
          </a:xfrm>
          <a:prstGeom prst="rect">
            <a:avLst/>
          </a:prstGeom>
          <a:noFill/>
          <a:ln>
            <a:solidFill>
              <a:schemeClr val="tx1"/>
            </a:solidFill>
          </a:ln>
        </p:spPr>
        <p:txBody>
          <a:bodyPr vert="eaVert" wrap="square" rtlCol="0">
            <a:spAutoFit/>
          </a:bodyPr>
          <a:lstStyle/>
          <a:p>
            <a:r>
              <a:rPr lang="ja-JP" altLang="en-US" sz="1100" b="1" dirty="0">
                <a:solidFill>
                  <a:prstClr val="black"/>
                </a:solidFill>
              </a:rPr>
              <a:t>経営研修委員会</a:t>
            </a:r>
            <a:endParaRPr lang="en-US" altLang="ja-JP" sz="1100" b="1" dirty="0">
              <a:solidFill>
                <a:prstClr val="black"/>
              </a:solidFill>
            </a:endParaRPr>
          </a:p>
          <a:p>
            <a:r>
              <a:rPr lang="ja-JP" altLang="en-US" sz="1000" dirty="0">
                <a:solidFill>
                  <a:prstClr val="black"/>
                </a:solidFill>
                <a:latin typeface="ＭＳ 明朝" panose="02020609040205080304" pitchFamily="17" charset="-128"/>
                <a:ea typeface="ＭＳ 明朝" panose="02020609040205080304" pitchFamily="17" charset="-128"/>
              </a:rPr>
              <a:t>　　 委員長　　 菊地 義典　　　</a:t>
            </a:r>
            <a:endParaRPr lang="ja-JP" altLang="en-US" sz="1000" b="1" dirty="0">
              <a:solidFill>
                <a:prstClr val="black"/>
              </a:solidFill>
            </a:endParaRPr>
          </a:p>
        </p:txBody>
      </p:sp>
      <p:sp>
        <p:nvSpPr>
          <p:cNvPr id="18" name="テキスト ボックス 17"/>
          <p:cNvSpPr txBox="1"/>
          <p:nvPr/>
        </p:nvSpPr>
        <p:spPr>
          <a:xfrm>
            <a:off x="805459" y="3898901"/>
            <a:ext cx="661720" cy="2649053"/>
          </a:xfrm>
          <a:prstGeom prst="rect">
            <a:avLst/>
          </a:prstGeom>
          <a:noFill/>
          <a:ln>
            <a:solidFill>
              <a:schemeClr val="tx1"/>
            </a:solidFill>
          </a:ln>
        </p:spPr>
        <p:txBody>
          <a:bodyPr vert="eaVert" wrap="square" rtlCol="0">
            <a:spAutoFit/>
          </a:bodyPr>
          <a:lstStyle/>
          <a:p>
            <a:r>
              <a:rPr lang="ja-JP" altLang="en-US" sz="1100" b="1" dirty="0">
                <a:solidFill>
                  <a:srgbClr val="FF0000"/>
                </a:solidFill>
              </a:rPr>
              <a:t>標準化委員会（（名称変更）</a:t>
            </a:r>
            <a:endParaRPr lang="en-US" altLang="ja-JP" sz="1100" b="1" dirty="0">
              <a:solidFill>
                <a:srgbClr val="FF0000"/>
              </a:solidFill>
            </a:endParaRPr>
          </a:p>
          <a:p>
            <a:r>
              <a:rPr lang="ja-JP" altLang="en-US" sz="1000" b="1" dirty="0">
                <a:solidFill>
                  <a:srgbClr val="FF0000"/>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明朝" panose="02020609040205080304" pitchFamily="17" charset="-128"/>
                <a:ea typeface="ＭＳ 明朝" panose="02020609040205080304" pitchFamily="17" charset="-128"/>
              </a:rPr>
              <a:t>　　委員長　 　植田 昌克</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（兼）副委員長　 辻　勇　</a:t>
            </a:r>
            <a:endParaRPr lang="ja-JP" altLang="en-US" sz="1000" dirty="0">
              <a:solidFill>
                <a:srgbClr val="FF0000"/>
              </a:solidFill>
              <a:latin typeface="ＭＳ Ｐゴシック" panose="020B0600070205080204" pitchFamily="50" charset="-128"/>
            </a:endParaRPr>
          </a:p>
        </p:txBody>
      </p:sp>
      <p:cxnSp>
        <p:nvCxnSpPr>
          <p:cNvPr id="30" name="直線コネクタ 29"/>
          <p:cNvCxnSpPr>
            <a:cxnSpLocks/>
          </p:cNvCxnSpPr>
          <p:nvPr/>
        </p:nvCxnSpPr>
        <p:spPr>
          <a:xfrm>
            <a:off x="4493221" y="875834"/>
            <a:ext cx="1501" cy="27566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カギ線コネクタ 33"/>
          <p:cNvCxnSpPr>
            <a:cxnSpLocks/>
          </p:cNvCxnSpPr>
          <p:nvPr/>
        </p:nvCxnSpPr>
        <p:spPr>
          <a:xfrm rot="10800000" flipV="1">
            <a:off x="1128626" y="3646327"/>
            <a:ext cx="3641821" cy="262768"/>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a:cxnSpLocks/>
          </p:cNvCxnSpPr>
          <p:nvPr/>
        </p:nvCxnSpPr>
        <p:spPr>
          <a:xfrm>
            <a:off x="4487860" y="3649467"/>
            <a:ext cx="37679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a:cxnSpLocks/>
            <a:endCxn id="12" idx="0"/>
          </p:cNvCxnSpPr>
          <p:nvPr/>
        </p:nvCxnSpPr>
        <p:spPr>
          <a:xfrm>
            <a:off x="8255804" y="3640534"/>
            <a:ext cx="7694" cy="2230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a:cxnSpLocks/>
          </p:cNvCxnSpPr>
          <p:nvPr/>
        </p:nvCxnSpPr>
        <p:spPr>
          <a:xfrm>
            <a:off x="3228418" y="2879546"/>
            <a:ext cx="12594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a:cxnSpLocks/>
            <a:stCxn id="17" idx="3"/>
          </p:cNvCxnSpPr>
          <p:nvPr/>
        </p:nvCxnSpPr>
        <p:spPr>
          <a:xfrm>
            <a:off x="3284847" y="1376945"/>
            <a:ext cx="122015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a:cxnSpLocks/>
          </p:cNvCxnSpPr>
          <p:nvPr/>
        </p:nvCxnSpPr>
        <p:spPr>
          <a:xfrm>
            <a:off x="5001452" y="885743"/>
            <a:ext cx="0" cy="27547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a:endCxn id="6" idx="1"/>
          </p:cNvCxnSpPr>
          <p:nvPr/>
        </p:nvCxnSpPr>
        <p:spPr>
          <a:xfrm>
            <a:off x="5033678" y="1926408"/>
            <a:ext cx="11521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a:stCxn id="7" idx="1"/>
          </p:cNvCxnSpPr>
          <p:nvPr/>
        </p:nvCxnSpPr>
        <p:spPr>
          <a:xfrm flipH="1">
            <a:off x="5015444" y="2384486"/>
            <a:ext cx="11521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a:stCxn id="8" idx="1"/>
          </p:cNvCxnSpPr>
          <p:nvPr/>
        </p:nvCxnSpPr>
        <p:spPr>
          <a:xfrm flipH="1">
            <a:off x="5001456" y="2871182"/>
            <a:ext cx="1152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a:stCxn id="5" idx="1"/>
          </p:cNvCxnSpPr>
          <p:nvPr/>
        </p:nvCxnSpPr>
        <p:spPr>
          <a:xfrm flipH="1">
            <a:off x="3799424" y="514197"/>
            <a:ext cx="22523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3825860" y="3879522"/>
            <a:ext cx="661720" cy="2632270"/>
          </a:xfrm>
          <a:prstGeom prst="rect">
            <a:avLst/>
          </a:prstGeom>
          <a:noFill/>
          <a:ln>
            <a:solidFill>
              <a:schemeClr val="tx1"/>
            </a:solidFill>
          </a:ln>
        </p:spPr>
        <p:txBody>
          <a:bodyPr vert="eaVert" wrap="square" rtlCol="0">
            <a:spAutoFit/>
          </a:bodyPr>
          <a:lstStyle/>
          <a:p>
            <a:r>
              <a:rPr lang="ja-JP" altLang="en-US" sz="1100" b="1" dirty="0"/>
              <a:t>技術・企画事業委員会</a:t>
            </a:r>
            <a:endParaRPr lang="en-US" altLang="ja-JP" sz="1100" b="1" dirty="0"/>
          </a:p>
          <a:p>
            <a:r>
              <a:rPr lang="en-US" altLang="ja-JP" sz="1000" dirty="0">
                <a:latin typeface="ＭＳ 明朝" panose="02020609040205080304" pitchFamily="17" charset="-128"/>
                <a:ea typeface="ＭＳ 明朝" panose="02020609040205080304" pitchFamily="17" charset="-128"/>
              </a:rPr>
              <a:t>     </a:t>
            </a:r>
            <a:r>
              <a:rPr lang="ja-JP" altLang="en-US" sz="1000" dirty="0">
                <a:latin typeface="ＭＳ 明朝" panose="02020609040205080304" pitchFamily="17" charset="-128"/>
                <a:ea typeface="ＭＳ 明朝" panose="02020609040205080304" pitchFamily="17" charset="-128"/>
              </a:rPr>
              <a:t>委員長   </a:t>
            </a:r>
            <a:r>
              <a:rPr lang="ja-JP" altLang="en-US" sz="1000" dirty="0">
                <a:solidFill>
                  <a:prstClr val="black"/>
                </a:solidFill>
                <a:latin typeface="ＭＳ 明朝" panose="02020609040205080304" pitchFamily="17" charset="-128"/>
                <a:ea typeface="ＭＳ 明朝" panose="02020609040205080304" pitchFamily="17" charset="-128"/>
              </a:rPr>
              <a:t>　辻　勇</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a:t>
            </a:r>
            <a:r>
              <a:rPr lang="ja-JP" altLang="en-US" sz="1000" dirty="0">
                <a:solidFill>
                  <a:srgbClr val="FF0000"/>
                </a:solidFill>
                <a:latin typeface="ＭＳ 明朝" panose="02020609040205080304" pitchFamily="17" charset="-128"/>
                <a:ea typeface="ＭＳ 明朝" panose="02020609040205080304" pitchFamily="17" charset="-128"/>
              </a:rPr>
              <a:t>副委員長　 大久保　利彦</a:t>
            </a:r>
            <a:endParaRPr lang="en-US" altLang="ja-JP" sz="1000" dirty="0">
              <a:solidFill>
                <a:srgbClr val="FF0000"/>
              </a:solidFill>
              <a:latin typeface="ＭＳ 明朝" panose="02020609040205080304" pitchFamily="17" charset="-128"/>
              <a:ea typeface="ＭＳ 明朝" panose="02020609040205080304" pitchFamily="17" charset="-128"/>
            </a:endParaRPr>
          </a:p>
        </p:txBody>
      </p:sp>
      <p:sp>
        <p:nvSpPr>
          <p:cNvPr id="17" name="テキスト ボックス 16"/>
          <p:cNvSpPr txBox="1"/>
          <p:nvPr/>
        </p:nvSpPr>
        <p:spPr>
          <a:xfrm>
            <a:off x="166356" y="1169196"/>
            <a:ext cx="3118491" cy="415498"/>
          </a:xfrm>
          <a:prstGeom prst="rect">
            <a:avLst/>
          </a:prstGeom>
          <a:noFill/>
          <a:ln>
            <a:solidFill>
              <a:schemeClr val="tx1"/>
            </a:solidFill>
          </a:ln>
        </p:spPr>
        <p:txBody>
          <a:bodyPr wrap="square" rtlCol="0">
            <a:spAutoFit/>
          </a:bodyPr>
          <a:lstStyle/>
          <a:p>
            <a:r>
              <a:rPr lang="ja-JP" altLang="en-US" sz="1100" b="1" dirty="0">
                <a:solidFill>
                  <a:prstClr val="black"/>
                </a:solidFill>
                <a:latin typeface="ＭＳ Ｐゴシック"/>
              </a:rPr>
              <a:t>委員長会議</a:t>
            </a:r>
            <a:r>
              <a:rPr lang="ja-JP" altLang="en-US" sz="1050" b="1" dirty="0">
                <a:solidFill>
                  <a:prstClr val="black"/>
                </a:solidFill>
                <a:latin typeface="ＭＳ Ｐゴシック"/>
              </a:rPr>
              <a:t>（常務理事会）</a:t>
            </a:r>
            <a:endParaRPr lang="en-US" altLang="ja-JP" sz="1050" b="1" dirty="0">
              <a:solidFill>
                <a:prstClr val="black"/>
              </a:solidFill>
              <a:latin typeface="ＭＳ Ｐゴシック"/>
            </a:endParaRPr>
          </a:p>
          <a:p>
            <a:r>
              <a:rPr lang="ja-JP" altLang="en-US" sz="1000" dirty="0">
                <a:solidFill>
                  <a:prstClr val="black"/>
                </a:solidFill>
                <a:latin typeface="ＭＳ Ｐゴシック"/>
              </a:rPr>
              <a:t>　　　</a:t>
            </a:r>
            <a:r>
              <a:rPr lang="ja-JP" altLang="en-US" sz="1000" dirty="0">
                <a:solidFill>
                  <a:prstClr val="black"/>
                </a:solidFill>
                <a:latin typeface="ＭＳ 明朝" panose="02020609040205080304" pitchFamily="17" charset="-128"/>
                <a:ea typeface="ＭＳ 明朝" panose="02020609040205080304" pitchFamily="17" charset="-128"/>
              </a:rPr>
              <a:t>会長・副会長・支部長・委員長</a:t>
            </a:r>
          </a:p>
        </p:txBody>
      </p:sp>
      <p:cxnSp>
        <p:nvCxnSpPr>
          <p:cNvPr id="19" name="直線コネクタ 18"/>
          <p:cNvCxnSpPr>
            <a:cxnSpLocks/>
          </p:cNvCxnSpPr>
          <p:nvPr/>
        </p:nvCxnSpPr>
        <p:spPr>
          <a:xfrm>
            <a:off x="2123728" y="3659661"/>
            <a:ext cx="0" cy="249435"/>
          </a:xfrm>
          <a:prstGeom prst="line">
            <a:avLst/>
          </a:prstGeom>
        </p:spPr>
        <p:style>
          <a:lnRef idx="1">
            <a:schemeClr val="dk1"/>
          </a:lnRef>
          <a:fillRef idx="0">
            <a:schemeClr val="dk1"/>
          </a:fillRef>
          <a:effectRef idx="0">
            <a:schemeClr val="dk1"/>
          </a:effectRef>
          <a:fontRef idx="minor">
            <a:schemeClr val="tx1"/>
          </a:fontRef>
        </p:style>
      </p:cxnSp>
      <p:cxnSp>
        <p:nvCxnSpPr>
          <p:cNvPr id="35" name="直線コネクタ 34"/>
          <p:cNvCxnSpPr>
            <a:cxnSpLocks/>
            <a:endCxn id="15" idx="0"/>
          </p:cNvCxnSpPr>
          <p:nvPr/>
        </p:nvCxnSpPr>
        <p:spPr>
          <a:xfrm>
            <a:off x="5007974" y="3638331"/>
            <a:ext cx="0" cy="239249"/>
          </a:xfrm>
          <a:prstGeom prst="line">
            <a:avLst/>
          </a:prstGeom>
        </p:spPr>
        <p:style>
          <a:lnRef idx="1">
            <a:schemeClr val="dk1"/>
          </a:lnRef>
          <a:fillRef idx="0">
            <a:schemeClr val="dk1"/>
          </a:fillRef>
          <a:effectRef idx="0">
            <a:schemeClr val="dk1"/>
          </a:effectRef>
          <a:fontRef idx="minor">
            <a:schemeClr val="tx1"/>
          </a:fontRef>
        </p:style>
      </p:cxnSp>
      <p:cxnSp>
        <p:nvCxnSpPr>
          <p:cNvPr id="36" name="直線コネクタ 35"/>
          <p:cNvCxnSpPr>
            <a:cxnSpLocks/>
            <a:endCxn id="41" idx="0"/>
          </p:cNvCxnSpPr>
          <p:nvPr/>
        </p:nvCxnSpPr>
        <p:spPr>
          <a:xfrm>
            <a:off x="3137350" y="3644961"/>
            <a:ext cx="1" cy="233928"/>
          </a:xfrm>
          <a:prstGeom prst="line">
            <a:avLst/>
          </a:prstGeom>
        </p:spPr>
        <p:style>
          <a:lnRef idx="1">
            <a:schemeClr val="dk1"/>
          </a:lnRef>
          <a:fillRef idx="0">
            <a:schemeClr val="dk1"/>
          </a:fillRef>
          <a:effectRef idx="0">
            <a:schemeClr val="dk1"/>
          </a:effectRef>
          <a:fontRef idx="minor">
            <a:schemeClr val="tx1"/>
          </a:fontRef>
        </p:style>
      </p:cxnSp>
      <p:cxnSp>
        <p:nvCxnSpPr>
          <p:cNvPr id="38" name="直線コネクタ 37"/>
          <p:cNvCxnSpPr>
            <a:cxnSpLocks/>
          </p:cNvCxnSpPr>
          <p:nvPr/>
        </p:nvCxnSpPr>
        <p:spPr>
          <a:xfrm>
            <a:off x="5716461" y="3658401"/>
            <a:ext cx="1" cy="225476"/>
          </a:xfrm>
          <a:prstGeom prst="line">
            <a:avLst/>
          </a:prstGeom>
        </p:spPr>
        <p:style>
          <a:lnRef idx="1">
            <a:schemeClr val="dk1"/>
          </a:lnRef>
          <a:fillRef idx="0">
            <a:schemeClr val="dk1"/>
          </a:fillRef>
          <a:effectRef idx="0">
            <a:schemeClr val="dk1"/>
          </a:effectRef>
          <a:fontRef idx="minor">
            <a:schemeClr val="tx1"/>
          </a:fontRef>
        </p:style>
      </p:cxnSp>
      <p:cxnSp>
        <p:nvCxnSpPr>
          <p:cNvPr id="39" name="直線コネクタ 38"/>
          <p:cNvCxnSpPr>
            <a:cxnSpLocks/>
          </p:cNvCxnSpPr>
          <p:nvPr/>
        </p:nvCxnSpPr>
        <p:spPr>
          <a:xfrm>
            <a:off x="7334688" y="3652060"/>
            <a:ext cx="0" cy="219730"/>
          </a:xfrm>
          <a:prstGeom prst="line">
            <a:avLst/>
          </a:prstGeom>
        </p:spPr>
        <p:style>
          <a:lnRef idx="1">
            <a:schemeClr val="dk1"/>
          </a:lnRef>
          <a:fillRef idx="0">
            <a:schemeClr val="dk1"/>
          </a:fillRef>
          <a:effectRef idx="0">
            <a:schemeClr val="dk1"/>
          </a:effectRef>
          <a:fontRef idx="minor">
            <a:schemeClr val="tx1"/>
          </a:fontRef>
        </p:style>
      </p:cxnSp>
      <p:sp>
        <p:nvSpPr>
          <p:cNvPr id="37" name="テキスト ボックス 36"/>
          <p:cNvSpPr txBox="1"/>
          <p:nvPr/>
        </p:nvSpPr>
        <p:spPr>
          <a:xfrm>
            <a:off x="1765916" y="3898901"/>
            <a:ext cx="677108" cy="2632270"/>
          </a:xfrm>
          <a:prstGeom prst="rect">
            <a:avLst/>
          </a:prstGeom>
          <a:noFill/>
          <a:ln>
            <a:solidFill>
              <a:schemeClr val="tx1"/>
            </a:solidFill>
          </a:ln>
        </p:spPr>
        <p:txBody>
          <a:bodyPr vert="eaVert" wrap="square" rtlCol="0">
            <a:spAutoFit/>
          </a:bodyPr>
          <a:lstStyle/>
          <a:p>
            <a:r>
              <a:rPr lang="ja-JP" altLang="en-US" sz="1100" b="1" dirty="0">
                <a:solidFill>
                  <a:prstClr val="black"/>
                </a:solidFill>
                <a:latin typeface="ＭＳ Ｐゴシック" panose="020B0600070205080204" pitchFamily="50" charset="-128"/>
              </a:rPr>
              <a:t>ギヤカレッジ・フォローアップ</a:t>
            </a:r>
            <a:endParaRPr lang="en-US" altLang="ja-JP" sz="1100" b="1" dirty="0">
              <a:solidFill>
                <a:prstClr val="black"/>
              </a:solidFill>
              <a:latin typeface="ＭＳ Ｐゴシック" panose="020B0600070205080204" pitchFamily="50" charset="-128"/>
            </a:endParaRPr>
          </a:p>
          <a:p>
            <a:r>
              <a:rPr lang="ja-JP" altLang="en-US" sz="1100" b="1" dirty="0">
                <a:solidFill>
                  <a:prstClr val="black"/>
                </a:solidFill>
                <a:latin typeface="ＭＳ Ｐゴシック" panose="020B0600070205080204" pitchFamily="50" charset="-128"/>
              </a:rPr>
              <a:t>　　　　　　研修会企画・運営委員会</a:t>
            </a:r>
            <a:endParaRPr lang="en-US" altLang="ja-JP" sz="1100" b="1" dirty="0">
              <a:solidFill>
                <a:prstClr val="black"/>
              </a:solidFill>
              <a:latin typeface="ＭＳ Ｐゴシック" panose="020B0600070205080204" pitchFamily="50"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委員長 　　加納 孝樹　　</a:t>
            </a:r>
          </a:p>
        </p:txBody>
      </p:sp>
      <p:sp>
        <p:nvSpPr>
          <p:cNvPr id="41" name="テキスト ボックス 40"/>
          <p:cNvSpPr txBox="1"/>
          <p:nvPr/>
        </p:nvSpPr>
        <p:spPr>
          <a:xfrm>
            <a:off x="2721852" y="3878889"/>
            <a:ext cx="830997" cy="2632270"/>
          </a:xfrm>
          <a:prstGeom prst="rect">
            <a:avLst/>
          </a:prstGeom>
          <a:noFill/>
          <a:ln>
            <a:solidFill>
              <a:schemeClr val="tx1"/>
            </a:solidFill>
          </a:ln>
        </p:spPr>
        <p:txBody>
          <a:bodyPr vert="eaVert" wrap="square" rtlCol="0">
            <a:spAutoFit/>
          </a:bodyPr>
          <a:lstStyle/>
          <a:p>
            <a:r>
              <a:rPr lang="ja-JP" altLang="en-US" sz="1100" b="1" dirty="0">
                <a:solidFill>
                  <a:prstClr val="black"/>
                </a:solidFill>
                <a:latin typeface="ＭＳ Ｐゴシック" panose="020B0600070205080204" pitchFamily="50" charset="-128"/>
              </a:rPr>
              <a:t>ＪＧＭＡギヤカレッジ</a:t>
            </a:r>
            <a:endParaRPr lang="en-US" altLang="ja-JP" sz="1100" b="1" dirty="0">
              <a:solidFill>
                <a:prstClr val="black"/>
              </a:solidFill>
              <a:latin typeface="ＭＳ Ｐゴシック" panose="020B0600070205080204" pitchFamily="50" charset="-128"/>
            </a:endParaRPr>
          </a:p>
          <a:p>
            <a:r>
              <a:rPr lang="ja-JP" altLang="en-US" sz="1100" b="1" dirty="0">
                <a:solidFill>
                  <a:prstClr val="black"/>
                </a:solidFill>
                <a:latin typeface="ＭＳ Ｐゴシック" panose="020B0600070205080204" pitchFamily="50" charset="-128"/>
              </a:rPr>
              <a:t>　　　　　　　　　企画・運営委員会</a:t>
            </a:r>
            <a:endParaRPr lang="en-US" altLang="ja-JP" sz="1100" b="1" dirty="0">
              <a:solidFill>
                <a:prstClr val="black"/>
              </a:solidFill>
              <a:latin typeface="ＭＳ Ｐゴシック" panose="020B0600070205080204" pitchFamily="50"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委員長　 　田中 文彦</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副委員長　 北條 春夫　</a:t>
            </a:r>
          </a:p>
        </p:txBody>
      </p:sp>
      <p:cxnSp>
        <p:nvCxnSpPr>
          <p:cNvPr id="43" name="直線コネクタ 42"/>
          <p:cNvCxnSpPr>
            <a:cxnSpLocks/>
            <a:endCxn id="20" idx="0"/>
          </p:cNvCxnSpPr>
          <p:nvPr/>
        </p:nvCxnSpPr>
        <p:spPr>
          <a:xfrm>
            <a:off x="4156720" y="3649467"/>
            <a:ext cx="0" cy="230055"/>
          </a:xfrm>
          <a:prstGeom prst="line">
            <a:avLst/>
          </a:prstGeom>
        </p:spPr>
        <p:style>
          <a:lnRef idx="1">
            <a:schemeClr val="dk1"/>
          </a:lnRef>
          <a:fillRef idx="0">
            <a:schemeClr val="dk1"/>
          </a:fillRef>
          <a:effectRef idx="0">
            <a:schemeClr val="dk1"/>
          </a:effectRef>
          <a:fontRef idx="minor">
            <a:schemeClr val="tx1"/>
          </a:fontRef>
        </p:style>
      </p:cxnSp>
      <p:sp>
        <p:nvSpPr>
          <p:cNvPr id="3" name="正方形/長方形 2"/>
          <p:cNvSpPr/>
          <p:nvPr/>
        </p:nvSpPr>
        <p:spPr>
          <a:xfrm>
            <a:off x="8573197" y="6558245"/>
            <a:ext cx="370130" cy="27744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latin typeface="+mj-ea"/>
              <a:ea typeface="+mj-ea"/>
            </a:endParaRPr>
          </a:p>
        </p:txBody>
      </p:sp>
      <p:sp>
        <p:nvSpPr>
          <p:cNvPr id="9" name="テキスト ボックス 8">
            <a:extLst>
              <a:ext uri="{FF2B5EF4-FFF2-40B4-BE49-F238E27FC236}">
                <a16:creationId xmlns:a16="http://schemas.microsoft.com/office/drawing/2014/main" id="{332511E7-4B59-4644-85F5-61ADA13F1CA1}"/>
              </a:ext>
            </a:extLst>
          </p:cNvPr>
          <p:cNvSpPr txBox="1"/>
          <p:nvPr/>
        </p:nvSpPr>
        <p:spPr>
          <a:xfrm>
            <a:off x="7543530" y="205605"/>
            <a:ext cx="1296145" cy="261610"/>
          </a:xfrm>
          <a:prstGeom prst="rect">
            <a:avLst/>
          </a:prstGeom>
          <a:noFill/>
        </p:spPr>
        <p:txBody>
          <a:bodyPr wrap="square" rtlCol="0">
            <a:spAutoFit/>
          </a:bodyPr>
          <a:lstStyle/>
          <a:p>
            <a:pPr algn="r"/>
            <a:r>
              <a:rPr kumimoji="1" lang="en-US" altLang="ja-JP" sz="1100" dirty="0"/>
              <a:t>2019</a:t>
            </a:r>
            <a:r>
              <a:rPr kumimoji="1" lang="ja-JP" altLang="en-US" sz="1100" dirty="0"/>
              <a:t>年</a:t>
            </a:r>
            <a:r>
              <a:rPr kumimoji="1" lang="en-US" altLang="ja-JP" sz="1100" dirty="0"/>
              <a:t>6</a:t>
            </a:r>
            <a:r>
              <a:rPr kumimoji="1" lang="ja-JP" altLang="en-US" sz="1100" dirty="0"/>
              <a:t>月</a:t>
            </a:r>
            <a:r>
              <a:rPr kumimoji="1" lang="en-US" altLang="ja-JP" sz="1100" dirty="0"/>
              <a:t>21</a:t>
            </a:r>
            <a:r>
              <a:rPr kumimoji="1" lang="ja-JP" altLang="en-US" sz="1100" dirty="0"/>
              <a:t>日</a:t>
            </a:r>
            <a:endParaRPr kumimoji="1" lang="en-US" altLang="ja-JP" sz="1100" dirty="0"/>
          </a:p>
        </p:txBody>
      </p:sp>
      <p:sp>
        <p:nvSpPr>
          <p:cNvPr id="83" name="テキスト ボックス 82">
            <a:extLst>
              <a:ext uri="{FF2B5EF4-FFF2-40B4-BE49-F238E27FC236}">
                <a16:creationId xmlns:a16="http://schemas.microsoft.com/office/drawing/2014/main" id="{D899453E-13E9-4B3E-8068-6C3C16A77BEA}"/>
              </a:ext>
            </a:extLst>
          </p:cNvPr>
          <p:cNvSpPr txBox="1"/>
          <p:nvPr/>
        </p:nvSpPr>
        <p:spPr>
          <a:xfrm>
            <a:off x="7008634" y="3852693"/>
            <a:ext cx="661720" cy="2664216"/>
          </a:xfrm>
          <a:prstGeom prst="rect">
            <a:avLst/>
          </a:prstGeom>
          <a:noFill/>
          <a:ln>
            <a:solidFill>
              <a:schemeClr val="tx1"/>
            </a:solidFill>
          </a:ln>
        </p:spPr>
        <p:txBody>
          <a:bodyPr vert="eaVert" wrap="square" rtlCol="0">
            <a:spAutoFit/>
          </a:bodyPr>
          <a:lstStyle/>
          <a:p>
            <a:r>
              <a:rPr lang="ja-JP" altLang="en-US" sz="1100" b="1" dirty="0">
                <a:solidFill>
                  <a:srgbClr val="FF0000"/>
                </a:solidFill>
              </a:rPr>
              <a:t>表彰検討委員会（（新設）</a:t>
            </a:r>
            <a:endParaRPr lang="en-US" altLang="ja-JP" sz="1100" b="1" dirty="0">
              <a:solidFill>
                <a:srgbClr val="FF0000"/>
              </a:solidFill>
            </a:endParaRPr>
          </a:p>
          <a:p>
            <a:r>
              <a:rPr lang="ja-JP" altLang="en-US" sz="1000" dirty="0">
                <a:solidFill>
                  <a:srgbClr val="FF0000"/>
                </a:solidFill>
              </a:rPr>
              <a:t>　　　　委員長　　　　寳角　幸彦</a:t>
            </a:r>
            <a:endParaRPr lang="en-US" altLang="ja-JP" sz="1000" dirty="0">
              <a:solidFill>
                <a:srgbClr val="FF0000"/>
              </a:solidFill>
            </a:endParaRPr>
          </a:p>
          <a:p>
            <a:r>
              <a:rPr lang="ja-JP" altLang="en-US" sz="1000" b="1" dirty="0">
                <a:solidFill>
                  <a:srgbClr val="FF0000"/>
                </a:solidFill>
                <a:latin typeface="ＭＳ 明朝" panose="02020609040205080304" pitchFamily="17" charset="-128"/>
                <a:ea typeface="ＭＳ 明朝" panose="02020609040205080304" pitchFamily="17" charset="-128"/>
              </a:rPr>
              <a:t>　　　</a:t>
            </a:r>
            <a:endParaRPr lang="ja-JP" altLang="en-US" sz="1000" dirty="0">
              <a:solidFill>
                <a:srgbClr val="FF0000"/>
              </a:solidFill>
              <a:latin typeface="ＭＳ 明朝" panose="02020609040205080304" pitchFamily="17" charset="-128"/>
              <a:ea typeface="ＭＳ 明朝" panose="02020609040205080304" pitchFamily="17" charset="-128"/>
            </a:endParaRPr>
          </a:p>
        </p:txBody>
      </p:sp>
      <p:cxnSp>
        <p:nvCxnSpPr>
          <p:cNvPr id="66" name="直線コネクタ 65">
            <a:extLst>
              <a:ext uri="{FF2B5EF4-FFF2-40B4-BE49-F238E27FC236}">
                <a16:creationId xmlns:a16="http://schemas.microsoft.com/office/drawing/2014/main" id="{3FBA49CC-7276-4ED2-A98E-E69816375609}"/>
              </a:ext>
            </a:extLst>
          </p:cNvPr>
          <p:cNvCxnSpPr>
            <a:cxnSpLocks/>
          </p:cNvCxnSpPr>
          <p:nvPr/>
        </p:nvCxnSpPr>
        <p:spPr>
          <a:xfrm>
            <a:off x="6498211" y="3643543"/>
            <a:ext cx="1" cy="220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2885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49458" y="882540"/>
            <a:ext cx="7496175" cy="501253"/>
          </a:xfrm>
        </p:spPr>
        <p:txBody>
          <a:bodyPr anchor="ctr">
            <a:normAutofit fontScale="90000"/>
          </a:bodyPr>
          <a:lstStyle/>
          <a:p>
            <a:r>
              <a:rPr lang="ja-JP" altLang="en-US" sz="2100" b="1" dirty="0">
                <a:solidFill>
                  <a:srgbClr val="00B050"/>
                </a:solidFill>
                <a:effectLst>
                  <a:outerShdw blurRad="38100" dist="38100" dir="2700000" algn="tl">
                    <a:srgbClr val="C0C0C0"/>
                  </a:outerShdw>
                </a:effectLst>
                <a:latin typeface="ＭＳ Ｐゴシック" pitchFamily="50" charset="-128"/>
                <a:cs typeface="+mn-cs"/>
              </a:rPr>
              <a:t>各委員会の</a:t>
            </a:r>
            <a:r>
              <a:rPr lang="en-US" altLang="ja-JP" sz="2100" b="1" dirty="0">
                <a:solidFill>
                  <a:srgbClr val="00B050"/>
                </a:solidFill>
                <a:effectLst>
                  <a:outerShdw blurRad="38100" dist="38100" dir="2700000" algn="tl">
                    <a:srgbClr val="C0C0C0"/>
                  </a:outerShdw>
                </a:effectLst>
                <a:latin typeface="ＭＳ Ｐゴシック" pitchFamily="50" charset="-128"/>
                <a:cs typeface="+mn-cs"/>
              </a:rPr>
              <a:t>2018</a:t>
            </a:r>
            <a:r>
              <a:rPr lang="ja-JP" altLang="en-US" sz="2100" b="1" dirty="0">
                <a:solidFill>
                  <a:srgbClr val="00B050"/>
                </a:solidFill>
                <a:effectLst>
                  <a:outerShdw blurRad="38100" dist="38100" dir="2700000" algn="tl">
                    <a:srgbClr val="C0C0C0"/>
                  </a:outerShdw>
                </a:effectLst>
                <a:latin typeface="ＭＳ Ｐゴシック" pitchFamily="50" charset="-128"/>
                <a:cs typeface="+mn-cs"/>
              </a:rPr>
              <a:t>年度実施状況と</a:t>
            </a:r>
            <a:r>
              <a:rPr lang="en-US" altLang="ja-JP" sz="2100" b="1" dirty="0">
                <a:solidFill>
                  <a:srgbClr val="00B050"/>
                </a:solidFill>
                <a:effectLst>
                  <a:outerShdw blurRad="38100" dist="38100" dir="2700000" algn="tl">
                    <a:srgbClr val="C0C0C0"/>
                  </a:outerShdw>
                </a:effectLst>
                <a:latin typeface="ＭＳ Ｐゴシック" pitchFamily="50" charset="-128"/>
                <a:cs typeface="+mn-cs"/>
              </a:rPr>
              <a:t>2019</a:t>
            </a:r>
            <a:r>
              <a:rPr lang="ja-JP" altLang="en-US" sz="2100" b="1" dirty="0">
                <a:solidFill>
                  <a:srgbClr val="00B050"/>
                </a:solidFill>
                <a:effectLst>
                  <a:outerShdw blurRad="38100" dist="38100" dir="2700000" algn="tl">
                    <a:srgbClr val="C0C0C0"/>
                  </a:outerShdw>
                </a:effectLst>
                <a:latin typeface="ＭＳ Ｐゴシック" pitchFamily="50" charset="-128"/>
                <a:cs typeface="+mn-cs"/>
              </a:rPr>
              <a:t>年度の方針・実施計画</a:t>
            </a:r>
            <a:r>
              <a:rPr lang="en-US" altLang="ja-JP" sz="2100" b="1" dirty="0">
                <a:solidFill>
                  <a:srgbClr val="00B050"/>
                </a:solidFill>
                <a:effectLst>
                  <a:outerShdw blurRad="38100" dist="38100" dir="2700000" algn="tl">
                    <a:srgbClr val="C0C0C0"/>
                  </a:outerShdw>
                </a:effectLst>
                <a:latin typeface="ＭＳ Ｐゴシック" pitchFamily="50" charset="-128"/>
                <a:cs typeface="+mn-cs"/>
              </a:rPr>
              <a:t>(1/2)</a:t>
            </a:r>
            <a:endParaRPr lang="ja-JP" altLang="en-US" sz="2100" dirty="0">
              <a:solidFill>
                <a:srgbClr val="00B050"/>
              </a:solidFill>
              <a:latin typeface="+mn-ea"/>
              <a:ea typeface="+mn-ea"/>
            </a:endParaRPr>
          </a:p>
        </p:txBody>
      </p:sp>
      <p:sp>
        <p:nvSpPr>
          <p:cNvPr id="5" name="正方形/長方形 4">
            <a:extLst>
              <a:ext uri="{FF2B5EF4-FFF2-40B4-BE49-F238E27FC236}">
                <a16:creationId xmlns:a16="http://schemas.microsoft.com/office/drawing/2014/main" id="{184B4A36-F7E6-44BE-90DB-7F2AF7D15563}"/>
              </a:ext>
            </a:extLst>
          </p:cNvPr>
          <p:cNvSpPr/>
          <p:nvPr/>
        </p:nvSpPr>
        <p:spPr>
          <a:xfrm>
            <a:off x="368880" y="1390237"/>
            <a:ext cx="8413170" cy="4919083"/>
          </a:xfrm>
          <a:prstGeom prst="rect">
            <a:avLst/>
          </a:prstGeom>
          <a:noFill/>
          <a:ln w="38100">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テキスト ボックス 5">
            <a:extLst>
              <a:ext uri="{FF2B5EF4-FFF2-40B4-BE49-F238E27FC236}">
                <a16:creationId xmlns:a16="http://schemas.microsoft.com/office/drawing/2014/main" id="{DC3824EB-C7CC-42B6-B549-592697EB18F1}"/>
              </a:ext>
            </a:extLst>
          </p:cNvPr>
          <p:cNvSpPr txBox="1"/>
          <p:nvPr/>
        </p:nvSpPr>
        <p:spPr>
          <a:xfrm>
            <a:off x="397453" y="1558385"/>
            <a:ext cx="904010" cy="323165"/>
          </a:xfrm>
          <a:prstGeom prst="rect">
            <a:avLst/>
          </a:prstGeom>
          <a:noFill/>
        </p:spPr>
        <p:txBody>
          <a:bodyPr wrap="square" rtlCol="0">
            <a:spAutoFit/>
          </a:bodyPr>
          <a:lstStyle/>
          <a:p>
            <a:pPr algn="ctr"/>
            <a:r>
              <a:rPr lang="ja-JP" altLang="en-US" sz="1500" b="1" dirty="0"/>
              <a:t>委員会</a:t>
            </a:r>
          </a:p>
        </p:txBody>
      </p:sp>
      <p:cxnSp>
        <p:nvCxnSpPr>
          <p:cNvPr id="8" name="直線コネクタ 7">
            <a:extLst>
              <a:ext uri="{FF2B5EF4-FFF2-40B4-BE49-F238E27FC236}">
                <a16:creationId xmlns:a16="http://schemas.microsoft.com/office/drawing/2014/main" id="{682C9980-F3AF-4953-B905-B37CC8B7BB2D}"/>
              </a:ext>
            </a:extLst>
          </p:cNvPr>
          <p:cNvCxnSpPr/>
          <p:nvPr/>
        </p:nvCxnSpPr>
        <p:spPr>
          <a:xfrm flipV="1">
            <a:off x="400918" y="1950800"/>
            <a:ext cx="8387308" cy="6834"/>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953AB0C5-651A-4A27-860B-342700A77B11}"/>
              </a:ext>
            </a:extLst>
          </p:cNvPr>
          <p:cNvSpPr txBox="1"/>
          <p:nvPr/>
        </p:nvSpPr>
        <p:spPr>
          <a:xfrm>
            <a:off x="2052218" y="1492310"/>
            <a:ext cx="1893694" cy="738664"/>
          </a:xfrm>
          <a:prstGeom prst="rect">
            <a:avLst/>
          </a:prstGeom>
          <a:noFill/>
        </p:spPr>
        <p:txBody>
          <a:bodyPr wrap="square" rtlCol="0">
            <a:spAutoFit/>
          </a:bodyPr>
          <a:lstStyle/>
          <a:p>
            <a:pPr algn="ctr"/>
            <a:r>
              <a:rPr lang="en-US" altLang="ja-JP" sz="1500" b="1" dirty="0">
                <a:solidFill>
                  <a:prstClr val="black"/>
                </a:solidFill>
                <a:latin typeface="+mn-ea"/>
              </a:rPr>
              <a:t>2018</a:t>
            </a:r>
            <a:r>
              <a:rPr lang="ja-JP" altLang="en-US" sz="1500" b="1" dirty="0">
                <a:solidFill>
                  <a:prstClr val="black"/>
                </a:solidFill>
                <a:latin typeface="+mn-ea"/>
              </a:rPr>
              <a:t>年度　</a:t>
            </a:r>
            <a:r>
              <a:rPr lang="ja-JP" altLang="en-US" sz="1500" b="1" dirty="0"/>
              <a:t>実施内容</a:t>
            </a:r>
            <a:endParaRPr lang="en-US" altLang="ja-JP" sz="1500" b="1" dirty="0"/>
          </a:p>
          <a:p>
            <a:pPr algn="ctr"/>
            <a:r>
              <a:rPr lang="ja-JP" altLang="ja-JP" sz="1200" b="1" dirty="0"/>
              <a:t>（予定と実績の比較）</a:t>
            </a:r>
            <a:endParaRPr lang="ja-JP" altLang="en-US" sz="1200" b="1" dirty="0"/>
          </a:p>
          <a:p>
            <a:pPr algn="ctr"/>
            <a:endParaRPr lang="ja-JP" altLang="en-US" sz="1500" b="1" dirty="0">
              <a:latin typeface="+mn-ea"/>
            </a:endParaRPr>
          </a:p>
        </p:txBody>
      </p:sp>
      <p:sp>
        <p:nvSpPr>
          <p:cNvPr id="12" name="テキスト ボックス 11">
            <a:extLst>
              <a:ext uri="{FF2B5EF4-FFF2-40B4-BE49-F238E27FC236}">
                <a16:creationId xmlns:a16="http://schemas.microsoft.com/office/drawing/2014/main" id="{C96D81BA-5D14-4CD7-A3E0-2172CD3DD137}"/>
              </a:ext>
            </a:extLst>
          </p:cNvPr>
          <p:cNvSpPr txBox="1"/>
          <p:nvPr/>
        </p:nvSpPr>
        <p:spPr>
          <a:xfrm>
            <a:off x="4506377" y="1439854"/>
            <a:ext cx="3238152" cy="507831"/>
          </a:xfrm>
          <a:prstGeom prst="rect">
            <a:avLst/>
          </a:prstGeom>
          <a:noFill/>
        </p:spPr>
        <p:txBody>
          <a:bodyPr wrap="square" rtlCol="0">
            <a:spAutoFit/>
          </a:bodyPr>
          <a:lstStyle/>
          <a:p>
            <a:pPr algn="ctr"/>
            <a:r>
              <a:rPr lang="en-US" altLang="ja-JP" sz="1500" b="1" dirty="0">
                <a:latin typeface="+mn-ea"/>
              </a:rPr>
              <a:t>2019</a:t>
            </a:r>
            <a:r>
              <a:rPr lang="ja-JP" altLang="en-US" sz="1500" b="1" dirty="0">
                <a:latin typeface="+mn-ea"/>
              </a:rPr>
              <a:t>年度　活動計画</a:t>
            </a:r>
            <a:endParaRPr lang="en-US" altLang="ja-JP" sz="1500" b="1" dirty="0">
              <a:latin typeface="+mn-ea"/>
            </a:endParaRPr>
          </a:p>
          <a:p>
            <a:pPr algn="ctr"/>
            <a:r>
              <a:rPr lang="ja-JP" altLang="en-US" sz="1200" b="1" dirty="0">
                <a:latin typeface="+mn-ea"/>
              </a:rPr>
              <a:t>（時期、実施完了時期を入力）</a:t>
            </a:r>
          </a:p>
        </p:txBody>
      </p:sp>
      <p:sp>
        <p:nvSpPr>
          <p:cNvPr id="14" name="テキスト ボックス 13">
            <a:extLst>
              <a:ext uri="{FF2B5EF4-FFF2-40B4-BE49-F238E27FC236}">
                <a16:creationId xmlns:a16="http://schemas.microsoft.com/office/drawing/2014/main" id="{C87A3196-6593-4596-AF41-DA84625F8D1C}"/>
              </a:ext>
            </a:extLst>
          </p:cNvPr>
          <p:cNvSpPr txBox="1"/>
          <p:nvPr/>
        </p:nvSpPr>
        <p:spPr>
          <a:xfrm>
            <a:off x="7872166" y="1436249"/>
            <a:ext cx="865907" cy="538609"/>
          </a:xfrm>
          <a:prstGeom prst="rect">
            <a:avLst/>
          </a:prstGeom>
          <a:noFill/>
        </p:spPr>
        <p:txBody>
          <a:bodyPr wrap="square" rtlCol="0">
            <a:spAutoFit/>
          </a:bodyPr>
          <a:lstStyle/>
          <a:p>
            <a:pPr algn="ctr"/>
            <a:r>
              <a:rPr lang="ja-JP" altLang="en-US" sz="1500" b="1" dirty="0">
                <a:latin typeface="+mn-ea"/>
              </a:rPr>
              <a:t>委員長</a:t>
            </a:r>
            <a:endParaRPr lang="en-US" altLang="ja-JP" sz="1500" b="1" dirty="0">
              <a:latin typeface="+mn-ea"/>
            </a:endParaRPr>
          </a:p>
          <a:p>
            <a:pPr algn="ctr"/>
            <a:r>
              <a:rPr lang="en-US" altLang="ja-JP" sz="1400" b="1" dirty="0">
                <a:latin typeface="+mn-ea"/>
              </a:rPr>
              <a:t>(</a:t>
            </a:r>
            <a:r>
              <a:rPr lang="ja-JP" altLang="en-US" sz="1400" b="1" dirty="0">
                <a:latin typeface="+mn-ea"/>
              </a:rPr>
              <a:t>敬称略</a:t>
            </a:r>
            <a:r>
              <a:rPr lang="en-US" altLang="ja-JP" sz="1400" b="1" dirty="0">
                <a:latin typeface="+mn-ea"/>
              </a:rPr>
              <a:t>)</a:t>
            </a:r>
            <a:endParaRPr lang="ja-JP" altLang="en-US" sz="1400" b="1" dirty="0">
              <a:latin typeface="+mn-ea"/>
            </a:endParaRPr>
          </a:p>
        </p:txBody>
      </p:sp>
      <p:sp>
        <p:nvSpPr>
          <p:cNvPr id="15" name="テキスト ボックス 14">
            <a:extLst>
              <a:ext uri="{FF2B5EF4-FFF2-40B4-BE49-F238E27FC236}">
                <a16:creationId xmlns:a16="http://schemas.microsoft.com/office/drawing/2014/main" id="{BE887FBF-D5DA-4FF2-9A5C-DE14526ECE94}"/>
              </a:ext>
            </a:extLst>
          </p:cNvPr>
          <p:cNvSpPr txBox="1"/>
          <p:nvPr/>
        </p:nvSpPr>
        <p:spPr>
          <a:xfrm>
            <a:off x="264969" y="2236194"/>
            <a:ext cx="1122218" cy="323165"/>
          </a:xfrm>
          <a:prstGeom prst="rect">
            <a:avLst/>
          </a:prstGeom>
          <a:noFill/>
        </p:spPr>
        <p:txBody>
          <a:bodyPr wrap="square" rtlCol="0">
            <a:spAutoFit/>
          </a:bodyPr>
          <a:lstStyle/>
          <a:p>
            <a:pPr lvl="0" algn="ctr"/>
            <a:r>
              <a:rPr lang="ja-JP" altLang="en-US" sz="1500" b="1" dirty="0">
                <a:solidFill>
                  <a:prstClr val="black"/>
                </a:solidFill>
              </a:rPr>
              <a:t>経営研修</a:t>
            </a:r>
            <a:endParaRPr lang="ja-JP" altLang="en-US" sz="1500" b="1" dirty="0"/>
          </a:p>
        </p:txBody>
      </p:sp>
      <p:cxnSp>
        <p:nvCxnSpPr>
          <p:cNvPr id="20" name="直線コネクタ 19">
            <a:extLst>
              <a:ext uri="{FF2B5EF4-FFF2-40B4-BE49-F238E27FC236}">
                <a16:creationId xmlns:a16="http://schemas.microsoft.com/office/drawing/2014/main" id="{29FC7C44-881B-4AF8-A27B-66B10DED6327}"/>
              </a:ext>
            </a:extLst>
          </p:cNvPr>
          <p:cNvCxnSpPr>
            <a:cxnSpLocks/>
          </p:cNvCxnSpPr>
          <p:nvPr/>
        </p:nvCxnSpPr>
        <p:spPr>
          <a:xfrm flipH="1">
            <a:off x="1370208" y="1413460"/>
            <a:ext cx="10322" cy="4895860"/>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5EA02BE7-A835-4CC0-9387-8053D3E085D7}"/>
              </a:ext>
            </a:extLst>
          </p:cNvPr>
          <p:cNvCxnSpPr>
            <a:cxnSpLocks/>
          </p:cNvCxnSpPr>
          <p:nvPr/>
        </p:nvCxnSpPr>
        <p:spPr>
          <a:xfrm>
            <a:off x="4740035" y="1409776"/>
            <a:ext cx="0" cy="4899544"/>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30DEF9FF-B3FB-4010-957C-8AA93A3D0BE0}"/>
              </a:ext>
            </a:extLst>
          </p:cNvPr>
          <p:cNvCxnSpPr/>
          <p:nvPr/>
        </p:nvCxnSpPr>
        <p:spPr>
          <a:xfrm flipV="1">
            <a:off x="387931" y="2669176"/>
            <a:ext cx="8375069" cy="5526"/>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972C6467-DECB-4887-9A82-175C7E1E6DE9}"/>
              </a:ext>
            </a:extLst>
          </p:cNvPr>
          <p:cNvCxnSpPr>
            <a:cxnSpLocks/>
          </p:cNvCxnSpPr>
          <p:nvPr/>
        </p:nvCxnSpPr>
        <p:spPr>
          <a:xfrm>
            <a:off x="358594" y="3637963"/>
            <a:ext cx="8428758" cy="23564"/>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2BAE408F-0AAC-4899-9B55-955150CDB925}"/>
              </a:ext>
            </a:extLst>
          </p:cNvPr>
          <p:cNvCxnSpPr/>
          <p:nvPr/>
        </p:nvCxnSpPr>
        <p:spPr>
          <a:xfrm>
            <a:off x="366286" y="4300629"/>
            <a:ext cx="8396714" cy="32226"/>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72218BE2-2055-47A4-88EF-3520DED8A52B}"/>
              </a:ext>
            </a:extLst>
          </p:cNvPr>
          <p:cNvCxnSpPr/>
          <p:nvPr/>
        </p:nvCxnSpPr>
        <p:spPr>
          <a:xfrm flipV="1">
            <a:off x="366286" y="5029000"/>
            <a:ext cx="8421941" cy="30260"/>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8BDA15B2-8A9B-494F-80B3-57B88A53CB39}"/>
              </a:ext>
            </a:extLst>
          </p:cNvPr>
          <p:cNvSpPr txBox="1"/>
          <p:nvPr/>
        </p:nvSpPr>
        <p:spPr>
          <a:xfrm>
            <a:off x="335421" y="2941818"/>
            <a:ext cx="990608" cy="323165"/>
          </a:xfrm>
          <a:prstGeom prst="rect">
            <a:avLst/>
          </a:prstGeom>
          <a:noFill/>
        </p:spPr>
        <p:txBody>
          <a:bodyPr wrap="square" rtlCol="0">
            <a:spAutoFit/>
          </a:bodyPr>
          <a:lstStyle/>
          <a:p>
            <a:pPr algn="ctr"/>
            <a:r>
              <a:rPr lang="ja-JP" altLang="en-US" sz="1500" b="1" dirty="0"/>
              <a:t>標準化</a:t>
            </a:r>
          </a:p>
        </p:txBody>
      </p:sp>
      <p:sp>
        <p:nvSpPr>
          <p:cNvPr id="38" name="テキスト ボックス 37">
            <a:extLst>
              <a:ext uri="{FF2B5EF4-FFF2-40B4-BE49-F238E27FC236}">
                <a16:creationId xmlns:a16="http://schemas.microsoft.com/office/drawing/2014/main" id="{31D1E223-5131-45BD-AE06-0A58843B51A8}"/>
              </a:ext>
            </a:extLst>
          </p:cNvPr>
          <p:cNvSpPr txBox="1"/>
          <p:nvPr/>
        </p:nvSpPr>
        <p:spPr>
          <a:xfrm>
            <a:off x="387931" y="3781281"/>
            <a:ext cx="1013114" cy="323165"/>
          </a:xfrm>
          <a:prstGeom prst="rect">
            <a:avLst/>
          </a:prstGeom>
          <a:noFill/>
        </p:spPr>
        <p:txBody>
          <a:bodyPr wrap="square" rtlCol="0">
            <a:spAutoFit/>
          </a:bodyPr>
          <a:lstStyle/>
          <a:p>
            <a:pPr algn="ctr"/>
            <a:r>
              <a:rPr lang="ja-JP" altLang="en-US" sz="1500" b="1" dirty="0"/>
              <a:t>ｷﾞﾔｶﾚｯｼﾞ</a:t>
            </a:r>
          </a:p>
        </p:txBody>
      </p:sp>
      <p:sp>
        <p:nvSpPr>
          <p:cNvPr id="39" name="テキスト ボックス 38">
            <a:extLst>
              <a:ext uri="{FF2B5EF4-FFF2-40B4-BE49-F238E27FC236}">
                <a16:creationId xmlns:a16="http://schemas.microsoft.com/office/drawing/2014/main" id="{DEDA416D-8CCE-467C-AF73-A46C8C1F62A7}"/>
              </a:ext>
            </a:extLst>
          </p:cNvPr>
          <p:cNvSpPr txBox="1"/>
          <p:nvPr/>
        </p:nvSpPr>
        <p:spPr>
          <a:xfrm>
            <a:off x="363617" y="4377027"/>
            <a:ext cx="981944" cy="553998"/>
          </a:xfrm>
          <a:prstGeom prst="rect">
            <a:avLst/>
          </a:prstGeom>
          <a:noFill/>
        </p:spPr>
        <p:txBody>
          <a:bodyPr wrap="square" rtlCol="0">
            <a:spAutoFit/>
          </a:bodyPr>
          <a:lstStyle/>
          <a:p>
            <a:pPr algn="ctr"/>
            <a:r>
              <a:rPr lang="ja-JP" altLang="en-US" sz="1500" b="1" dirty="0"/>
              <a:t>ｷﾞﾔｶﾚｯｼﾞﾌｫﾛｰｱｯﾌﾟ</a:t>
            </a:r>
          </a:p>
        </p:txBody>
      </p:sp>
      <p:sp>
        <p:nvSpPr>
          <p:cNvPr id="40" name="テキスト ボックス 39">
            <a:extLst>
              <a:ext uri="{FF2B5EF4-FFF2-40B4-BE49-F238E27FC236}">
                <a16:creationId xmlns:a16="http://schemas.microsoft.com/office/drawing/2014/main" id="{A5443E38-4ED4-4DE1-888F-8745828420A0}"/>
              </a:ext>
            </a:extLst>
          </p:cNvPr>
          <p:cNvSpPr txBox="1"/>
          <p:nvPr/>
        </p:nvSpPr>
        <p:spPr>
          <a:xfrm>
            <a:off x="353295" y="5048080"/>
            <a:ext cx="1013115" cy="553998"/>
          </a:xfrm>
          <a:prstGeom prst="rect">
            <a:avLst/>
          </a:prstGeom>
          <a:noFill/>
        </p:spPr>
        <p:txBody>
          <a:bodyPr wrap="square" rtlCol="0">
            <a:spAutoFit/>
          </a:bodyPr>
          <a:lstStyle/>
          <a:p>
            <a:pPr algn="ctr"/>
            <a:r>
              <a:rPr lang="ja-JP" altLang="en-US" sz="1500" b="1" dirty="0"/>
              <a:t>技術・企画事業</a:t>
            </a:r>
          </a:p>
        </p:txBody>
      </p:sp>
      <p:sp>
        <p:nvSpPr>
          <p:cNvPr id="66" name="テキスト ボックス 65">
            <a:extLst>
              <a:ext uri="{FF2B5EF4-FFF2-40B4-BE49-F238E27FC236}">
                <a16:creationId xmlns:a16="http://schemas.microsoft.com/office/drawing/2014/main" id="{164733A6-F3F5-4B5C-B3BC-75BB37E41F54}"/>
              </a:ext>
            </a:extLst>
          </p:cNvPr>
          <p:cNvSpPr txBox="1"/>
          <p:nvPr/>
        </p:nvSpPr>
        <p:spPr>
          <a:xfrm>
            <a:off x="7871827" y="2209467"/>
            <a:ext cx="836469" cy="300082"/>
          </a:xfrm>
          <a:prstGeom prst="rect">
            <a:avLst/>
          </a:prstGeom>
          <a:noFill/>
        </p:spPr>
        <p:txBody>
          <a:bodyPr wrap="square" rtlCol="0">
            <a:spAutoFit/>
          </a:bodyPr>
          <a:lstStyle/>
          <a:p>
            <a:pPr algn="ctr"/>
            <a:r>
              <a:rPr lang="ja-JP" altLang="en-US" sz="1350" b="1" dirty="0"/>
              <a:t>菊地</a:t>
            </a:r>
          </a:p>
        </p:txBody>
      </p:sp>
      <p:sp>
        <p:nvSpPr>
          <p:cNvPr id="67" name="テキスト ボックス 66">
            <a:extLst>
              <a:ext uri="{FF2B5EF4-FFF2-40B4-BE49-F238E27FC236}">
                <a16:creationId xmlns:a16="http://schemas.microsoft.com/office/drawing/2014/main" id="{FA1BFEC3-FE31-4D2E-BC99-4E39E2318D00}"/>
              </a:ext>
            </a:extLst>
          </p:cNvPr>
          <p:cNvSpPr txBox="1"/>
          <p:nvPr/>
        </p:nvSpPr>
        <p:spPr>
          <a:xfrm>
            <a:off x="7832325" y="2972990"/>
            <a:ext cx="862448" cy="300082"/>
          </a:xfrm>
          <a:prstGeom prst="rect">
            <a:avLst/>
          </a:prstGeom>
          <a:noFill/>
        </p:spPr>
        <p:txBody>
          <a:bodyPr wrap="square" rtlCol="0">
            <a:spAutoFit/>
          </a:bodyPr>
          <a:lstStyle/>
          <a:p>
            <a:pPr algn="ctr"/>
            <a:r>
              <a:rPr lang="ja-JP" altLang="en-US" sz="1350" b="1" dirty="0"/>
              <a:t>植田</a:t>
            </a:r>
          </a:p>
        </p:txBody>
      </p:sp>
      <p:sp>
        <p:nvSpPr>
          <p:cNvPr id="68" name="テキスト ボックス 67">
            <a:extLst>
              <a:ext uri="{FF2B5EF4-FFF2-40B4-BE49-F238E27FC236}">
                <a16:creationId xmlns:a16="http://schemas.microsoft.com/office/drawing/2014/main" id="{EC0860BE-8578-4626-9849-CF7E40B8EC67}"/>
              </a:ext>
            </a:extLst>
          </p:cNvPr>
          <p:cNvSpPr txBox="1"/>
          <p:nvPr/>
        </p:nvSpPr>
        <p:spPr>
          <a:xfrm>
            <a:off x="7840658" y="3831037"/>
            <a:ext cx="867638" cy="300082"/>
          </a:xfrm>
          <a:prstGeom prst="rect">
            <a:avLst/>
          </a:prstGeom>
          <a:noFill/>
        </p:spPr>
        <p:txBody>
          <a:bodyPr wrap="square" rtlCol="0">
            <a:spAutoFit/>
          </a:bodyPr>
          <a:lstStyle/>
          <a:p>
            <a:pPr algn="ctr"/>
            <a:r>
              <a:rPr lang="ja-JP" altLang="en-US" sz="1350" b="1" dirty="0"/>
              <a:t>田中</a:t>
            </a:r>
          </a:p>
        </p:txBody>
      </p:sp>
      <p:sp>
        <p:nvSpPr>
          <p:cNvPr id="69" name="テキスト ボックス 68">
            <a:extLst>
              <a:ext uri="{FF2B5EF4-FFF2-40B4-BE49-F238E27FC236}">
                <a16:creationId xmlns:a16="http://schemas.microsoft.com/office/drawing/2014/main" id="{DBAB0A14-887C-48AA-AE19-922D3F8950F0}"/>
              </a:ext>
            </a:extLst>
          </p:cNvPr>
          <p:cNvSpPr txBox="1"/>
          <p:nvPr/>
        </p:nvSpPr>
        <p:spPr>
          <a:xfrm>
            <a:off x="7832325" y="4524112"/>
            <a:ext cx="864825" cy="300082"/>
          </a:xfrm>
          <a:prstGeom prst="rect">
            <a:avLst/>
          </a:prstGeom>
          <a:noFill/>
        </p:spPr>
        <p:txBody>
          <a:bodyPr wrap="square" rtlCol="0">
            <a:spAutoFit/>
          </a:bodyPr>
          <a:lstStyle/>
          <a:p>
            <a:pPr algn="ctr"/>
            <a:r>
              <a:rPr lang="ja-JP" altLang="en-US" sz="1350" b="1" dirty="0"/>
              <a:t>加納</a:t>
            </a:r>
          </a:p>
        </p:txBody>
      </p:sp>
      <p:sp>
        <p:nvSpPr>
          <p:cNvPr id="70" name="テキスト ボックス 69">
            <a:extLst>
              <a:ext uri="{FF2B5EF4-FFF2-40B4-BE49-F238E27FC236}">
                <a16:creationId xmlns:a16="http://schemas.microsoft.com/office/drawing/2014/main" id="{6D30B402-8F8D-4E7D-902B-34DBB3043927}"/>
              </a:ext>
            </a:extLst>
          </p:cNvPr>
          <p:cNvSpPr txBox="1"/>
          <p:nvPr/>
        </p:nvSpPr>
        <p:spPr>
          <a:xfrm>
            <a:off x="7850843" y="5117521"/>
            <a:ext cx="864825" cy="507831"/>
          </a:xfrm>
          <a:prstGeom prst="rect">
            <a:avLst/>
          </a:prstGeom>
          <a:noFill/>
        </p:spPr>
        <p:txBody>
          <a:bodyPr wrap="square" rtlCol="0">
            <a:spAutoFit/>
          </a:bodyPr>
          <a:lstStyle/>
          <a:p>
            <a:pPr algn="ctr"/>
            <a:r>
              <a:rPr lang="ja-JP" altLang="en-US" sz="1350" b="1" dirty="0"/>
              <a:t>辻</a:t>
            </a:r>
            <a:endParaRPr lang="en-US" altLang="ja-JP" sz="1350" b="1" dirty="0"/>
          </a:p>
          <a:p>
            <a:pPr algn="ctr"/>
            <a:r>
              <a:rPr lang="ja-JP" altLang="en-US" sz="1350" b="1" dirty="0"/>
              <a:t>大久保</a:t>
            </a:r>
          </a:p>
        </p:txBody>
      </p:sp>
      <p:cxnSp>
        <p:nvCxnSpPr>
          <p:cNvPr id="57" name="直線コネクタ 56">
            <a:extLst>
              <a:ext uri="{FF2B5EF4-FFF2-40B4-BE49-F238E27FC236}">
                <a16:creationId xmlns:a16="http://schemas.microsoft.com/office/drawing/2014/main" id="{72218BE2-2055-47A4-88EF-3520DED8A52B}"/>
              </a:ext>
            </a:extLst>
          </p:cNvPr>
          <p:cNvCxnSpPr/>
          <p:nvPr/>
        </p:nvCxnSpPr>
        <p:spPr>
          <a:xfrm>
            <a:off x="353292" y="5696212"/>
            <a:ext cx="8396714" cy="17741"/>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a:extLst>
              <a:ext uri="{FF2B5EF4-FFF2-40B4-BE49-F238E27FC236}">
                <a16:creationId xmlns:a16="http://schemas.microsoft.com/office/drawing/2014/main" id="{BE887FBF-D5DA-4FF2-9A5C-DE14526ECE94}"/>
              </a:ext>
            </a:extLst>
          </p:cNvPr>
          <p:cNvSpPr txBox="1"/>
          <p:nvPr/>
        </p:nvSpPr>
        <p:spPr>
          <a:xfrm>
            <a:off x="293501" y="5707400"/>
            <a:ext cx="1122218" cy="553998"/>
          </a:xfrm>
          <a:prstGeom prst="rect">
            <a:avLst/>
          </a:prstGeom>
          <a:noFill/>
        </p:spPr>
        <p:txBody>
          <a:bodyPr wrap="square" rtlCol="0">
            <a:spAutoFit/>
          </a:bodyPr>
          <a:lstStyle/>
          <a:p>
            <a:pPr algn="ctr" defTabSz="685800">
              <a:defRPr/>
            </a:pPr>
            <a:r>
              <a:rPr lang="ja-JP" altLang="en-US" sz="1500" b="1" dirty="0">
                <a:solidFill>
                  <a:prstClr val="black"/>
                </a:solidFill>
                <a:latin typeface="Calibri" panose="020F0502020204030204"/>
                <a:ea typeface="ＭＳ Ｐゴシック" panose="020B0600070205080204" pitchFamily="50" charset="-128"/>
              </a:rPr>
              <a:t>海外調査</a:t>
            </a:r>
            <a:endParaRPr lang="en-US" altLang="ja-JP" sz="1500" b="1" dirty="0">
              <a:solidFill>
                <a:prstClr val="black"/>
              </a:solidFill>
              <a:latin typeface="Calibri" panose="020F0502020204030204"/>
              <a:ea typeface="ＭＳ Ｐゴシック" panose="020B0600070205080204" pitchFamily="50" charset="-128"/>
            </a:endParaRPr>
          </a:p>
          <a:p>
            <a:pPr algn="ctr" defTabSz="685800">
              <a:defRPr/>
            </a:pPr>
            <a:r>
              <a:rPr lang="ja-JP" altLang="en-US" sz="1500" b="1" dirty="0">
                <a:solidFill>
                  <a:prstClr val="black"/>
                </a:solidFill>
                <a:latin typeface="Calibri" panose="020F0502020204030204"/>
                <a:ea typeface="ＭＳ Ｐゴシック" panose="020B0600070205080204" pitchFamily="50" charset="-128"/>
              </a:rPr>
              <a:t>対応</a:t>
            </a:r>
          </a:p>
        </p:txBody>
      </p:sp>
      <p:cxnSp>
        <p:nvCxnSpPr>
          <p:cNvPr id="28" name="直線コネクタ 27">
            <a:extLst>
              <a:ext uri="{FF2B5EF4-FFF2-40B4-BE49-F238E27FC236}">
                <a16:creationId xmlns:a16="http://schemas.microsoft.com/office/drawing/2014/main" id="{21E5D170-7A30-49BE-8258-93F7A5A25410}"/>
              </a:ext>
            </a:extLst>
          </p:cNvPr>
          <p:cNvCxnSpPr>
            <a:cxnSpLocks/>
          </p:cNvCxnSpPr>
          <p:nvPr/>
        </p:nvCxnSpPr>
        <p:spPr>
          <a:xfrm flipH="1">
            <a:off x="7834824" y="1436249"/>
            <a:ext cx="34486" cy="489610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FA1BFEC3-FE31-4D2E-BC99-4E39E2318D00}"/>
              </a:ext>
            </a:extLst>
          </p:cNvPr>
          <p:cNvSpPr txBox="1"/>
          <p:nvPr/>
        </p:nvSpPr>
        <p:spPr>
          <a:xfrm>
            <a:off x="7858837" y="5815844"/>
            <a:ext cx="862448" cy="300082"/>
          </a:xfrm>
          <a:prstGeom prst="rect">
            <a:avLst/>
          </a:prstGeom>
          <a:noFill/>
        </p:spPr>
        <p:txBody>
          <a:bodyPr wrap="square" rtlCol="0">
            <a:spAutoFit/>
          </a:bodyPr>
          <a:lstStyle/>
          <a:p>
            <a:pPr algn="ctr"/>
            <a:r>
              <a:rPr lang="ja-JP" altLang="en-US" sz="1350" b="1" dirty="0"/>
              <a:t>植田</a:t>
            </a:r>
          </a:p>
        </p:txBody>
      </p:sp>
      <p:sp>
        <p:nvSpPr>
          <p:cNvPr id="29" name="正方形/長方形 28"/>
          <p:cNvSpPr/>
          <p:nvPr/>
        </p:nvSpPr>
        <p:spPr>
          <a:xfrm>
            <a:off x="1417016" y="5762613"/>
            <a:ext cx="3223438" cy="44357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825" dirty="0"/>
              <a:t>9</a:t>
            </a:r>
            <a:r>
              <a:rPr lang="ja-JP" altLang="ja-JP" sz="825" dirty="0"/>
              <a:t>月に米国視察を実施し、シカゴにおいて工作機械見本市</a:t>
            </a:r>
            <a:r>
              <a:rPr lang="en-US" altLang="ja-JP" sz="825" dirty="0"/>
              <a:t>IMTS,</a:t>
            </a:r>
            <a:r>
              <a:rPr lang="ja-JP" altLang="ja-JP" sz="825" dirty="0"/>
              <a:t>歯車メーカー</a:t>
            </a:r>
            <a:r>
              <a:rPr lang="en-US" altLang="ja-JP" sz="825" dirty="0"/>
              <a:t>2</a:t>
            </a:r>
            <a:r>
              <a:rPr lang="ja-JP" altLang="ja-JP" sz="825" dirty="0"/>
              <a:t>社を訪問、続いて、シリコンバレーを見学した。</a:t>
            </a:r>
          </a:p>
          <a:p>
            <a:endParaRPr lang="ja-JP" altLang="ja-JP" sz="825" dirty="0"/>
          </a:p>
        </p:txBody>
      </p:sp>
      <p:sp>
        <p:nvSpPr>
          <p:cNvPr id="3" name="正方形/長方形 2"/>
          <p:cNvSpPr/>
          <p:nvPr/>
        </p:nvSpPr>
        <p:spPr>
          <a:xfrm>
            <a:off x="1332686" y="2722070"/>
            <a:ext cx="3382176" cy="699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94774" algn="just"/>
            <a:r>
              <a:rPr lang="ja-JP" altLang="ja-JP" sz="825" dirty="0">
                <a:solidFill>
                  <a:srgbClr val="000000"/>
                </a:solidFill>
                <a:latin typeface="Arial" panose="020B0604020202020204" pitchFamily="34" charset="0"/>
                <a:ea typeface="ＭＳ ゴシック" panose="020B0609070205080204" pitchFamily="49" charset="-128"/>
              </a:rPr>
              <a:t>前年度に引き続き、</a:t>
            </a:r>
            <a:r>
              <a:rPr lang="en-US" altLang="ja-JP" sz="825" dirty="0">
                <a:solidFill>
                  <a:srgbClr val="000000"/>
                </a:solidFill>
                <a:latin typeface="ＭＳ ゴシック" panose="020B0609070205080204" pitchFamily="49" charset="-128"/>
              </a:rPr>
              <a:t>JGMA</a:t>
            </a:r>
            <a:r>
              <a:rPr lang="zh-TW" altLang="ja-JP" sz="825" dirty="0">
                <a:solidFill>
                  <a:srgbClr val="000000"/>
                </a:solidFill>
                <a:latin typeface="Arial" panose="020B0604020202020204" pitchFamily="34" charset="0"/>
                <a:ea typeface="ＭＳ ゴシック" panose="020B0609070205080204" pitchFamily="49" charset="-128"/>
              </a:rPr>
              <a:t>歯車規格委員会、</a:t>
            </a:r>
            <a:r>
              <a:rPr lang="en-US" altLang="ja-JP" sz="825" dirty="0">
                <a:solidFill>
                  <a:srgbClr val="000000"/>
                </a:solidFill>
                <a:latin typeface="ＭＳ ゴシック" panose="020B0609070205080204" pitchFamily="49" charset="-128"/>
              </a:rPr>
              <a:t>ISO/JIS</a:t>
            </a:r>
            <a:r>
              <a:rPr lang="ja-JP" altLang="ja-JP" sz="825" dirty="0">
                <a:solidFill>
                  <a:srgbClr val="000000"/>
                </a:solidFill>
                <a:latin typeface="Arial" panose="020B0604020202020204" pitchFamily="34" charset="0"/>
                <a:ea typeface="ＭＳ ゴシック" panose="020B0609070205080204" pitchFamily="49" charset="-128"/>
              </a:rPr>
              <a:t>審議委員会を</a:t>
            </a:r>
            <a:endParaRPr lang="en-US" altLang="ja-JP" sz="825" dirty="0">
              <a:solidFill>
                <a:srgbClr val="000000"/>
              </a:solidFill>
              <a:latin typeface="Arial" panose="020B0604020202020204" pitchFamily="34" charset="0"/>
              <a:ea typeface="ＭＳ ゴシック" panose="020B0609070205080204" pitchFamily="49" charset="-128"/>
            </a:endParaRPr>
          </a:p>
          <a:p>
            <a:pPr indent="94774" algn="just"/>
            <a:r>
              <a:rPr lang="ja-JP" altLang="ja-JP" sz="825" dirty="0">
                <a:solidFill>
                  <a:srgbClr val="000000"/>
                </a:solidFill>
                <a:latin typeface="Arial" panose="020B0604020202020204" pitchFamily="34" charset="0"/>
                <a:ea typeface="ＭＳ ゴシック" panose="020B0609070205080204" pitchFamily="49" charset="-128"/>
              </a:rPr>
              <a:t>実施し、</a:t>
            </a:r>
            <a:r>
              <a:rPr lang="en-US" altLang="ja-JP" sz="825" dirty="0">
                <a:solidFill>
                  <a:srgbClr val="000000"/>
                </a:solidFill>
                <a:latin typeface="Arial" panose="020B0604020202020204" pitchFamily="34" charset="0"/>
                <a:ea typeface="ＭＳ ゴシック" panose="020B0609070205080204" pitchFamily="49" charset="-128"/>
              </a:rPr>
              <a:t>JGMA</a:t>
            </a:r>
            <a:r>
              <a:rPr lang="ja-JP" altLang="ja-JP" sz="825" dirty="0">
                <a:solidFill>
                  <a:srgbClr val="000000"/>
                </a:solidFill>
                <a:latin typeface="Arial" panose="020B0604020202020204" pitchFamily="34" charset="0"/>
                <a:ea typeface="ＭＳ ゴシック" panose="020B0609070205080204" pitchFamily="49" charset="-128"/>
              </a:rPr>
              <a:t>並びに</a:t>
            </a:r>
            <a:r>
              <a:rPr lang="en-US" altLang="ja-JP" sz="825" dirty="0">
                <a:solidFill>
                  <a:srgbClr val="000000"/>
                </a:solidFill>
                <a:latin typeface="Arial" panose="020B0604020202020204" pitchFamily="34" charset="0"/>
                <a:ea typeface="ＭＳ ゴシック" panose="020B0609070205080204" pitchFamily="49" charset="-128"/>
              </a:rPr>
              <a:t>ISO/JIS</a:t>
            </a:r>
            <a:r>
              <a:rPr lang="ja-JP" altLang="en-US" sz="825" dirty="0">
                <a:solidFill>
                  <a:srgbClr val="000000"/>
                </a:solidFill>
                <a:latin typeface="Arial" panose="020B0604020202020204" pitchFamily="34" charset="0"/>
                <a:ea typeface="ＭＳ ゴシック" panose="020B0609070205080204" pitchFamily="49" charset="-128"/>
              </a:rPr>
              <a:t>　</a:t>
            </a:r>
            <a:r>
              <a:rPr lang="ja-JP" altLang="ja-JP" sz="825" dirty="0">
                <a:solidFill>
                  <a:srgbClr val="000000"/>
                </a:solidFill>
                <a:latin typeface="Arial" panose="020B0604020202020204" pitchFamily="34" charset="0"/>
                <a:ea typeface="ＭＳ ゴシック" panose="020B0609070205080204" pitchFamily="49" charset="-128"/>
              </a:rPr>
              <a:t>規格の対応を行った。</a:t>
            </a:r>
            <a:endParaRPr lang="ja-JP" altLang="ja-JP" sz="825" dirty="0">
              <a:latin typeface="Arial" panose="020B0604020202020204" pitchFamily="34" charset="0"/>
            </a:endParaRPr>
          </a:p>
          <a:p>
            <a:pPr indent="94774" algn="just"/>
            <a:r>
              <a:rPr lang="ja-JP" altLang="ja-JP" sz="825" dirty="0">
                <a:solidFill>
                  <a:srgbClr val="000000"/>
                </a:solidFill>
                <a:latin typeface="Arial" panose="020B0604020202020204" pitchFamily="34" charset="0"/>
                <a:ea typeface="ＭＳ ゴシック" panose="020B0609070205080204" pitchFamily="49" charset="-128"/>
              </a:rPr>
              <a:t>また、プラスチック歯車の曲げ強さ規格</a:t>
            </a:r>
            <a:r>
              <a:rPr lang="en-US" altLang="ja-JP" sz="825" dirty="0">
                <a:solidFill>
                  <a:srgbClr val="000000"/>
                </a:solidFill>
                <a:latin typeface="Arial" panose="020B0604020202020204" pitchFamily="34" charset="0"/>
                <a:ea typeface="ＭＳ ゴシック" panose="020B0609070205080204" pitchFamily="49" charset="-128"/>
              </a:rPr>
              <a:t>JIS B1759:2013</a:t>
            </a:r>
            <a:r>
              <a:rPr lang="ja-JP" altLang="ja-JP" sz="825" dirty="0">
                <a:solidFill>
                  <a:srgbClr val="000000"/>
                </a:solidFill>
                <a:latin typeface="Arial" panose="020B0604020202020204" pitchFamily="34" charset="0"/>
                <a:ea typeface="ＭＳ ゴシック" panose="020B0609070205080204" pitchFamily="49" charset="-128"/>
              </a:rPr>
              <a:t>の改正</a:t>
            </a:r>
            <a:endParaRPr lang="en-US" altLang="ja-JP" sz="825" dirty="0">
              <a:solidFill>
                <a:srgbClr val="000000"/>
              </a:solidFill>
              <a:latin typeface="Arial" panose="020B0604020202020204" pitchFamily="34" charset="0"/>
              <a:ea typeface="ＭＳ ゴシック" panose="020B0609070205080204" pitchFamily="49" charset="-128"/>
            </a:endParaRPr>
          </a:p>
          <a:p>
            <a:pPr indent="94774" algn="just"/>
            <a:r>
              <a:rPr lang="ja-JP" altLang="ja-JP" sz="825" dirty="0">
                <a:solidFill>
                  <a:srgbClr val="000000"/>
                </a:solidFill>
                <a:latin typeface="Arial" panose="020B0604020202020204" pitchFamily="34" charset="0"/>
                <a:ea typeface="ＭＳ ゴシック" panose="020B0609070205080204" pitchFamily="49" charset="-128"/>
              </a:rPr>
              <a:t>を</a:t>
            </a:r>
            <a:r>
              <a:rPr lang="en-US" altLang="ja-JP" sz="825" dirty="0">
                <a:solidFill>
                  <a:srgbClr val="000000"/>
                </a:solidFill>
                <a:latin typeface="Arial" panose="020B0604020202020204" pitchFamily="34" charset="0"/>
                <a:ea typeface="ＭＳ ゴシック" panose="020B0609070205080204" pitchFamily="49" charset="-128"/>
              </a:rPr>
              <a:t>JIS</a:t>
            </a:r>
            <a:r>
              <a:rPr lang="ja-JP" altLang="ja-JP" sz="825" dirty="0">
                <a:solidFill>
                  <a:srgbClr val="000000"/>
                </a:solidFill>
                <a:latin typeface="Arial" panose="020B0604020202020204" pitchFamily="34" charset="0"/>
                <a:ea typeface="ＭＳ ゴシック" panose="020B0609070205080204" pitchFamily="49" charset="-128"/>
              </a:rPr>
              <a:t>原案作成委員会で行った。</a:t>
            </a:r>
            <a:endParaRPr lang="ja-JP" altLang="ja-JP" sz="825" dirty="0">
              <a:latin typeface="Arial" panose="020B0604020202020204" pitchFamily="34" charset="0"/>
            </a:endParaRPr>
          </a:p>
        </p:txBody>
      </p:sp>
      <p:sp>
        <p:nvSpPr>
          <p:cNvPr id="33" name="正方形/長方形 32"/>
          <p:cNvSpPr/>
          <p:nvPr/>
        </p:nvSpPr>
        <p:spPr>
          <a:xfrm>
            <a:off x="4761934" y="2645106"/>
            <a:ext cx="3239513" cy="699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94774" algn="just"/>
            <a:endParaRPr lang="ja-JP" altLang="ja-JP" sz="825" dirty="0">
              <a:latin typeface="Arial" panose="020B0604020202020204" pitchFamily="34" charset="0"/>
            </a:endParaRPr>
          </a:p>
        </p:txBody>
      </p:sp>
      <p:sp>
        <p:nvSpPr>
          <p:cNvPr id="35" name="正方形/長方形 34"/>
          <p:cNvSpPr/>
          <p:nvPr/>
        </p:nvSpPr>
        <p:spPr>
          <a:xfrm>
            <a:off x="1268197" y="5219316"/>
            <a:ext cx="3369398" cy="699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94774" algn="just"/>
            <a:endParaRPr lang="ja-JP" altLang="ja-JP" sz="825" dirty="0">
              <a:latin typeface="Arial" panose="020B0604020202020204" pitchFamily="34" charset="0"/>
            </a:endParaRPr>
          </a:p>
        </p:txBody>
      </p:sp>
      <p:sp>
        <p:nvSpPr>
          <p:cNvPr id="42" name="正方形/長方形 41"/>
          <p:cNvSpPr/>
          <p:nvPr/>
        </p:nvSpPr>
        <p:spPr>
          <a:xfrm>
            <a:off x="1435856" y="4554853"/>
            <a:ext cx="2526465" cy="3943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825" dirty="0"/>
              <a:t>全</a:t>
            </a:r>
            <a:r>
              <a:rPr lang="en-US" altLang="ja-JP" sz="825" dirty="0"/>
              <a:t>2</a:t>
            </a:r>
            <a:r>
              <a:rPr lang="ja-JP" altLang="en-US" sz="825" dirty="0"/>
              <a:t>回のフォローアップ研修会を開催。（</a:t>
            </a:r>
            <a:r>
              <a:rPr lang="en-US" altLang="ja-JP" sz="825" dirty="0"/>
              <a:t>5</a:t>
            </a:r>
            <a:r>
              <a:rPr lang="ja-JP" altLang="en-US" sz="825" dirty="0"/>
              <a:t>月</a:t>
            </a:r>
            <a:r>
              <a:rPr lang="en-US" altLang="ja-JP" sz="825" dirty="0"/>
              <a:t>11</a:t>
            </a:r>
            <a:r>
              <a:rPr lang="ja-JP" altLang="en-US" sz="825" dirty="0"/>
              <a:t>月）</a:t>
            </a:r>
            <a:endParaRPr lang="en-US" altLang="ja-JP" sz="825" dirty="0"/>
          </a:p>
          <a:p>
            <a:r>
              <a:rPr lang="ja-JP" altLang="en-US" sz="825" dirty="0"/>
              <a:t>各回共に費用を参加費で賄う事が出来た。</a:t>
            </a:r>
            <a:endParaRPr lang="en-US" altLang="ja-JP" sz="825" dirty="0"/>
          </a:p>
          <a:p>
            <a:r>
              <a:rPr lang="ja-JP" altLang="en-US" sz="825" dirty="0"/>
              <a:t>自主運営の骨格がほぼ完成した。</a:t>
            </a:r>
            <a:endParaRPr lang="en-US" altLang="ja-JP" sz="825" dirty="0"/>
          </a:p>
          <a:p>
            <a:endParaRPr lang="ja-JP" altLang="ja-JP" sz="825" dirty="0"/>
          </a:p>
        </p:txBody>
      </p:sp>
      <p:sp>
        <p:nvSpPr>
          <p:cNvPr id="44" name="正方形/長方形 43"/>
          <p:cNvSpPr/>
          <p:nvPr/>
        </p:nvSpPr>
        <p:spPr>
          <a:xfrm>
            <a:off x="1446028" y="3763932"/>
            <a:ext cx="3314261" cy="346249"/>
          </a:xfrm>
          <a:prstGeom prst="rect">
            <a:avLst/>
          </a:prstGeom>
        </p:spPr>
        <p:txBody>
          <a:bodyPr wrap="square">
            <a:spAutoFit/>
          </a:bodyPr>
          <a:lstStyle/>
          <a:p>
            <a:r>
              <a:rPr lang="ja-JP" altLang="en-US" sz="825" dirty="0"/>
              <a:t>ギヤカレッジ事務局の変化に対応ができず、終盤に混乱をきたし工業会事務局の負担となった。</a:t>
            </a:r>
          </a:p>
        </p:txBody>
      </p:sp>
      <p:sp>
        <p:nvSpPr>
          <p:cNvPr id="46" name="正方形/長方形 45"/>
          <p:cNvSpPr/>
          <p:nvPr/>
        </p:nvSpPr>
        <p:spPr>
          <a:xfrm>
            <a:off x="1420277" y="5210551"/>
            <a:ext cx="3086100" cy="24412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825" dirty="0"/>
              <a:t>若手経営者対象の研修会を実施（</a:t>
            </a:r>
            <a:r>
              <a:rPr lang="en-US" altLang="ja-JP" sz="825" dirty="0"/>
              <a:t>2</a:t>
            </a:r>
            <a:r>
              <a:rPr lang="ja-JP" altLang="en-US" sz="825" dirty="0"/>
              <a:t>月</a:t>
            </a:r>
            <a:r>
              <a:rPr lang="en-US" altLang="ja-JP" sz="825" dirty="0"/>
              <a:t>20</a:t>
            </a:r>
            <a:r>
              <a:rPr lang="ja-JP" altLang="en-US" sz="825" dirty="0"/>
              <a:t>日）</a:t>
            </a:r>
            <a:endParaRPr lang="ja-JP" altLang="ja-JP" sz="825" dirty="0"/>
          </a:p>
        </p:txBody>
      </p:sp>
      <p:sp>
        <p:nvSpPr>
          <p:cNvPr id="51" name="テキスト ボックス 50"/>
          <p:cNvSpPr txBox="1"/>
          <p:nvPr/>
        </p:nvSpPr>
        <p:spPr>
          <a:xfrm>
            <a:off x="1424507" y="2060782"/>
            <a:ext cx="3294569" cy="507831"/>
          </a:xfrm>
          <a:prstGeom prst="rect">
            <a:avLst/>
          </a:prstGeom>
          <a:noFill/>
        </p:spPr>
        <p:txBody>
          <a:bodyPr wrap="square" rtlCol="0">
            <a:spAutoFit/>
          </a:bodyPr>
          <a:lstStyle/>
          <a:p>
            <a:r>
              <a:rPr lang="en-US" altLang="ja-JP" sz="900" dirty="0"/>
              <a:t>5/18</a:t>
            </a:r>
            <a:r>
              <a:rPr lang="ja-JP" altLang="en-US" sz="900" dirty="0"/>
              <a:t>　清和鉄工（株）　さま</a:t>
            </a:r>
            <a:endParaRPr lang="en-US" altLang="ja-JP" sz="900" dirty="0"/>
          </a:p>
          <a:p>
            <a:r>
              <a:rPr lang="en-US" altLang="ja-JP" sz="900" dirty="0"/>
              <a:t>8/31</a:t>
            </a:r>
            <a:r>
              <a:rPr lang="ja-JP" altLang="en-US" sz="900" dirty="0"/>
              <a:t>　豊精密工業（株）瀬戸工場さま</a:t>
            </a:r>
            <a:endParaRPr lang="en-US" altLang="ja-JP" sz="900" dirty="0"/>
          </a:p>
          <a:p>
            <a:r>
              <a:rPr lang="en-US" altLang="ja-JP" sz="900" dirty="0"/>
              <a:t>3/18</a:t>
            </a:r>
            <a:r>
              <a:rPr lang="ja-JP" altLang="en-US" sz="900" dirty="0"/>
              <a:t>　浜井産業（株）さま・菊地歯車（株）</a:t>
            </a:r>
          </a:p>
        </p:txBody>
      </p:sp>
      <p:sp>
        <p:nvSpPr>
          <p:cNvPr id="48" name="テキスト ボックス 47">
            <a:extLst>
              <a:ext uri="{FF2B5EF4-FFF2-40B4-BE49-F238E27FC236}">
                <a16:creationId xmlns:a16="http://schemas.microsoft.com/office/drawing/2014/main" id="{3DECD7A1-E4B3-48FB-8E0D-377B6A94211D}"/>
              </a:ext>
            </a:extLst>
          </p:cNvPr>
          <p:cNvSpPr txBox="1"/>
          <p:nvPr/>
        </p:nvSpPr>
        <p:spPr>
          <a:xfrm>
            <a:off x="8366236" y="450727"/>
            <a:ext cx="747017" cy="307777"/>
          </a:xfrm>
          <a:prstGeom prst="rect">
            <a:avLst/>
          </a:prstGeom>
          <a:noFill/>
        </p:spPr>
        <p:txBody>
          <a:bodyPr wrap="square" rtlCol="0">
            <a:spAutoFit/>
          </a:bodyPr>
          <a:lstStyle/>
          <a:p>
            <a:pPr algn="ctr"/>
            <a:r>
              <a:rPr kumimoji="1" lang="en-US" altLang="ja-JP" sz="1400" dirty="0">
                <a:latin typeface="+mj-ea"/>
                <a:ea typeface="+mj-ea"/>
              </a:rPr>
              <a:t>1/2</a:t>
            </a:r>
            <a:endParaRPr kumimoji="1" lang="ja-JP" altLang="en-US" sz="1400" dirty="0">
              <a:latin typeface="+mj-ea"/>
              <a:ea typeface="+mj-ea"/>
            </a:endParaRPr>
          </a:p>
        </p:txBody>
      </p:sp>
      <p:sp>
        <p:nvSpPr>
          <p:cNvPr id="49" name="テキスト ボックス 48">
            <a:extLst>
              <a:ext uri="{FF2B5EF4-FFF2-40B4-BE49-F238E27FC236}">
                <a16:creationId xmlns:a16="http://schemas.microsoft.com/office/drawing/2014/main" id="{8D0823EE-74D6-4443-886B-E358A64E5209}"/>
              </a:ext>
            </a:extLst>
          </p:cNvPr>
          <p:cNvSpPr txBox="1"/>
          <p:nvPr/>
        </p:nvSpPr>
        <p:spPr>
          <a:xfrm>
            <a:off x="5602159" y="442115"/>
            <a:ext cx="3096344" cy="307777"/>
          </a:xfrm>
          <a:prstGeom prst="rect">
            <a:avLst/>
          </a:prstGeom>
          <a:noFill/>
        </p:spPr>
        <p:txBody>
          <a:bodyPr wrap="square" rtlCol="0">
            <a:spAutoFit/>
          </a:bodyPr>
          <a:lstStyle/>
          <a:p>
            <a:pPr algn="ctr"/>
            <a:r>
              <a:rPr kumimoji="1" lang="en-US" altLang="ja-JP" sz="1400" b="1" dirty="0">
                <a:latin typeface="+mn-ea"/>
              </a:rPr>
              <a:t>2019</a:t>
            </a:r>
            <a:r>
              <a:rPr kumimoji="1" lang="ja-JP" altLang="en-US" sz="1400" b="1" dirty="0">
                <a:latin typeface="+mn-ea"/>
              </a:rPr>
              <a:t>年</a:t>
            </a:r>
            <a:r>
              <a:rPr kumimoji="1" lang="en-US" altLang="ja-JP" sz="1400" b="1" dirty="0">
                <a:latin typeface="+mn-ea"/>
              </a:rPr>
              <a:t>6</a:t>
            </a:r>
            <a:r>
              <a:rPr kumimoji="1" lang="ja-JP" altLang="en-US" sz="1400" b="1" dirty="0">
                <a:latin typeface="+mn-ea"/>
              </a:rPr>
              <a:t>月</a:t>
            </a:r>
            <a:r>
              <a:rPr kumimoji="1" lang="en-US" altLang="ja-JP" sz="1400" b="1" dirty="0">
                <a:latin typeface="+mn-ea"/>
              </a:rPr>
              <a:t>21</a:t>
            </a:r>
            <a:r>
              <a:rPr kumimoji="1" lang="ja-JP" altLang="en-US" sz="1400" b="1" dirty="0">
                <a:latin typeface="+mn-ea"/>
              </a:rPr>
              <a:t>日委員長会議</a:t>
            </a:r>
            <a:r>
              <a:rPr kumimoji="1" lang="en-US" altLang="ja-JP" sz="1400" b="1" dirty="0">
                <a:latin typeface="+mn-ea"/>
              </a:rPr>
              <a:t>【</a:t>
            </a:r>
            <a:r>
              <a:rPr kumimoji="1" lang="ja-JP" altLang="en-US" sz="1400" b="1" dirty="0">
                <a:latin typeface="+mn-ea"/>
              </a:rPr>
              <a:t>資料②</a:t>
            </a:r>
            <a:r>
              <a:rPr kumimoji="1" lang="en-US" altLang="ja-JP" sz="1400" b="1" dirty="0">
                <a:latin typeface="+mn-ea"/>
              </a:rPr>
              <a:t>】</a:t>
            </a:r>
          </a:p>
        </p:txBody>
      </p:sp>
      <p:sp>
        <p:nvSpPr>
          <p:cNvPr id="50" name="正方形/長方形 49">
            <a:extLst>
              <a:ext uri="{FF2B5EF4-FFF2-40B4-BE49-F238E27FC236}">
                <a16:creationId xmlns:a16="http://schemas.microsoft.com/office/drawing/2014/main" id="{79BB1212-9371-4B27-9F48-773F7FF1DA78}"/>
              </a:ext>
            </a:extLst>
          </p:cNvPr>
          <p:cNvSpPr/>
          <p:nvPr/>
        </p:nvSpPr>
        <p:spPr>
          <a:xfrm>
            <a:off x="4812770" y="4419767"/>
            <a:ext cx="2739381" cy="51979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825" dirty="0">
                <a:solidFill>
                  <a:schemeClr val="tx1"/>
                </a:solidFill>
              </a:rPr>
              <a:t>参加募集を東日本⇒全国のギヤカレッジ</a:t>
            </a:r>
            <a:r>
              <a:rPr lang="en-US" altLang="ja-JP" sz="825" dirty="0">
                <a:solidFill>
                  <a:schemeClr val="tx1"/>
                </a:solidFill>
              </a:rPr>
              <a:t>OB</a:t>
            </a:r>
            <a:r>
              <a:rPr lang="ja-JP" altLang="en-US" sz="825" dirty="0">
                <a:solidFill>
                  <a:schemeClr val="tx1"/>
                </a:solidFill>
              </a:rPr>
              <a:t>企業へ行なう。</a:t>
            </a:r>
            <a:endParaRPr lang="en-US" altLang="ja-JP" sz="825" dirty="0">
              <a:solidFill>
                <a:schemeClr val="tx1"/>
              </a:solidFill>
            </a:endParaRPr>
          </a:p>
          <a:p>
            <a:r>
              <a:rPr lang="ja-JP" altLang="en-US" sz="825" dirty="0">
                <a:solidFill>
                  <a:schemeClr val="tx1"/>
                </a:solidFill>
              </a:rPr>
              <a:t>今年度全</a:t>
            </a:r>
            <a:r>
              <a:rPr lang="en-US" altLang="ja-JP" sz="825" dirty="0">
                <a:solidFill>
                  <a:schemeClr val="tx1"/>
                </a:solidFill>
              </a:rPr>
              <a:t>2</a:t>
            </a:r>
            <a:r>
              <a:rPr lang="ja-JP" altLang="en-US" sz="825" dirty="0">
                <a:solidFill>
                  <a:schemeClr val="tx1"/>
                </a:solidFill>
              </a:rPr>
              <a:t>回の研修会。</a:t>
            </a:r>
            <a:r>
              <a:rPr lang="en-US" altLang="ja-JP" sz="825" dirty="0">
                <a:solidFill>
                  <a:schemeClr val="tx1"/>
                </a:solidFill>
              </a:rPr>
              <a:t>8</a:t>
            </a:r>
            <a:r>
              <a:rPr lang="ja-JP" altLang="en-US" sz="825" dirty="0">
                <a:solidFill>
                  <a:schemeClr val="tx1"/>
                </a:solidFill>
              </a:rPr>
              <a:t>月</a:t>
            </a:r>
            <a:r>
              <a:rPr lang="en-US" altLang="ja-JP" sz="825" dirty="0">
                <a:solidFill>
                  <a:schemeClr val="tx1"/>
                </a:solidFill>
              </a:rPr>
              <a:t>23</a:t>
            </a:r>
            <a:r>
              <a:rPr lang="ja-JP" altLang="en-US" sz="825" dirty="0">
                <a:solidFill>
                  <a:schemeClr val="tx1"/>
                </a:solidFill>
              </a:rPr>
              <a:t>日東京、２月大阪を予定。</a:t>
            </a:r>
            <a:endParaRPr lang="en-US" altLang="ja-JP" sz="825" dirty="0">
              <a:solidFill>
                <a:schemeClr val="tx1"/>
              </a:solidFill>
            </a:endParaRPr>
          </a:p>
          <a:p>
            <a:r>
              <a:rPr lang="ja-JP" altLang="en-US" sz="825" dirty="0">
                <a:solidFill>
                  <a:schemeClr val="tx1"/>
                </a:solidFill>
              </a:rPr>
              <a:t>費用は参加費で賄う。企画・運営委員の増員</a:t>
            </a:r>
            <a:endParaRPr lang="ja-JP" altLang="ja-JP" sz="825" dirty="0">
              <a:solidFill>
                <a:schemeClr val="tx1"/>
              </a:solidFill>
            </a:endParaRPr>
          </a:p>
        </p:txBody>
      </p:sp>
      <p:sp>
        <p:nvSpPr>
          <p:cNvPr id="53" name="テキスト ボックス 52">
            <a:extLst>
              <a:ext uri="{FF2B5EF4-FFF2-40B4-BE49-F238E27FC236}">
                <a16:creationId xmlns:a16="http://schemas.microsoft.com/office/drawing/2014/main" id="{D1177AD2-CD59-4367-A27D-8A9867C6F1B7}"/>
              </a:ext>
            </a:extLst>
          </p:cNvPr>
          <p:cNvSpPr txBox="1"/>
          <p:nvPr/>
        </p:nvSpPr>
        <p:spPr>
          <a:xfrm>
            <a:off x="4752979" y="2015943"/>
            <a:ext cx="3187141" cy="603242"/>
          </a:xfrm>
          <a:prstGeom prst="rect">
            <a:avLst/>
          </a:prstGeom>
          <a:noFill/>
        </p:spPr>
        <p:txBody>
          <a:bodyPr wrap="square" rtlCol="0">
            <a:spAutoFit/>
          </a:bodyPr>
          <a:lstStyle/>
          <a:p>
            <a:r>
              <a:rPr lang="en-US" altLang="ja-JP" sz="830" dirty="0"/>
              <a:t>7  /18-19</a:t>
            </a:r>
            <a:r>
              <a:rPr lang="ja-JP" altLang="en-US" sz="830" dirty="0"/>
              <a:t>　（株）日立ﾆｺﾄﾗﾝｽﾐｯｼｮﾝさま・（株）長岡歯車製作所さま</a:t>
            </a:r>
            <a:endParaRPr lang="en-US" altLang="ja-JP" sz="830" dirty="0"/>
          </a:p>
          <a:p>
            <a:r>
              <a:rPr lang="en-US" altLang="ja-JP" sz="830" dirty="0"/>
              <a:t>11/12-16</a:t>
            </a:r>
            <a:r>
              <a:rPr lang="ja-JP" altLang="en-US" sz="830" dirty="0"/>
              <a:t>　ベトナム ハノイ</a:t>
            </a:r>
            <a:endParaRPr lang="en-US" altLang="ja-JP" sz="830" dirty="0"/>
          </a:p>
          <a:p>
            <a:r>
              <a:rPr lang="ja-JP" altLang="en-US" sz="830" dirty="0"/>
              <a:t>　　　　（</a:t>
            </a:r>
            <a:r>
              <a:rPr lang="en-US" altLang="ja-JP" sz="830" dirty="0"/>
              <a:t>FOMECO</a:t>
            </a:r>
            <a:r>
              <a:rPr lang="ja-JP" altLang="en-US" sz="830" dirty="0"/>
              <a:t>社、</a:t>
            </a:r>
            <a:r>
              <a:rPr lang="en-US" altLang="ja-JP" sz="830" dirty="0"/>
              <a:t>FUTU1</a:t>
            </a:r>
            <a:r>
              <a:rPr lang="ja-JP" altLang="en-US" sz="830" dirty="0"/>
              <a:t>社、技能実習生研修センター見学他）</a:t>
            </a:r>
            <a:endParaRPr lang="en-US" altLang="ja-JP" sz="830" dirty="0"/>
          </a:p>
          <a:p>
            <a:r>
              <a:rPr lang="ja-JP" altLang="en-US" sz="830" dirty="0"/>
              <a:t>２月　 （株）小松製作所　粟津工場さま</a:t>
            </a:r>
          </a:p>
        </p:txBody>
      </p:sp>
      <p:sp>
        <p:nvSpPr>
          <p:cNvPr id="52" name="正方形/長方形 51">
            <a:extLst>
              <a:ext uri="{FF2B5EF4-FFF2-40B4-BE49-F238E27FC236}">
                <a16:creationId xmlns:a16="http://schemas.microsoft.com/office/drawing/2014/main" id="{9AF1F066-96E5-4327-8955-3EED6F3B47DA}"/>
              </a:ext>
            </a:extLst>
          </p:cNvPr>
          <p:cNvSpPr/>
          <p:nvPr/>
        </p:nvSpPr>
        <p:spPr>
          <a:xfrm>
            <a:off x="4675571" y="2859229"/>
            <a:ext cx="3098221" cy="5837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94774" algn="just"/>
            <a:r>
              <a:rPr lang="ja-JP" altLang="en-US" sz="800" dirty="0">
                <a:solidFill>
                  <a:srgbClr val="000000"/>
                </a:solidFill>
                <a:latin typeface="ＭＳ ゴシック" panose="020B0609070205080204" pitchFamily="49" charset="-128"/>
              </a:rPr>
              <a:t>５つの</a:t>
            </a:r>
            <a:r>
              <a:rPr lang="ja-JP" altLang="ja-JP" sz="800" dirty="0">
                <a:solidFill>
                  <a:srgbClr val="000000"/>
                </a:solidFill>
                <a:latin typeface="Arial" panose="020B0604020202020204" pitchFamily="34" charset="0"/>
                <a:ea typeface="ＭＳ ゴシック" panose="020B0609070205080204" pitchFamily="49" charset="-128"/>
              </a:rPr>
              <a:t>委員会</a:t>
            </a:r>
            <a:r>
              <a:rPr lang="ja-JP" altLang="en-US" sz="800" dirty="0">
                <a:solidFill>
                  <a:srgbClr val="000000"/>
                </a:solidFill>
                <a:latin typeface="Arial" panose="020B0604020202020204" pitchFamily="34" charset="0"/>
                <a:ea typeface="ＭＳ ゴシック" panose="020B0609070205080204" pitchFamily="49" charset="-128"/>
              </a:rPr>
              <a:t>から構成していた規格委員会を１つに集約し、</a:t>
            </a:r>
            <a:endParaRPr lang="en-US" altLang="ja-JP" sz="800" dirty="0">
              <a:solidFill>
                <a:srgbClr val="000000"/>
              </a:solidFill>
              <a:latin typeface="Arial" panose="020B0604020202020204" pitchFamily="34" charset="0"/>
              <a:ea typeface="ＭＳ ゴシック" panose="020B0609070205080204" pitchFamily="49" charset="-128"/>
            </a:endParaRPr>
          </a:p>
          <a:p>
            <a:pPr indent="94774" algn="just"/>
            <a:r>
              <a:rPr lang="ja-JP" altLang="en-US" sz="800" dirty="0">
                <a:solidFill>
                  <a:srgbClr val="000000"/>
                </a:solidFill>
                <a:latin typeface="Arial" panose="020B0604020202020204" pitchFamily="34" charset="0"/>
                <a:ea typeface="ＭＳ ゴシック" panose="020B0609070205080204" pitchFamily="49" charset="-128"/>
              </a:rPr>
              <a:t>名称を「標準化委員会」に改称</a:t>
            </a:r>
            <a:r>
              <a:rPr lang="ja-JP" altLang="ja-JP" sz="800" dirty="0">
                <a:solidFill>
                  <a:srgbClr val="000000"/>
                </a:solidFill>
                <a:latin typeface="Arial" panose="020B0604020202020204" pitchFamily="34" charset="0"/>
                <a:ea typeface="ＭＳ ゴシック" panose="020B0609070205080204" pitchFamily="49" charset="-128"/>
              </a:rPr>
              <a:t>。</a:t>
            </a:r>
            <a:r>
              <a:rPr lang="en-US" altLang="ja-JP" sz="800" dirty="0">
                <a:solidFill>
                  <a:srgbClr val="000000"/>
                </a:solidFill>
                <a:latin typeface="Arial" panose="020B0604020202020204" pitchFamily="34" charset="0"/>
                <a:ea typeface="ＭＳ ゴシック" panose="020B0609070205080204" pitchFamily="49" charset="-128"/>
              </a:rPr>
              <a:t>ISO</a:t>
            </a:r>
            <a:r>
              <a:rPr lang="ja-JP" altLang="en-US" sz="800" dirty="0">
                <a:solidFill>
                  <a:srgbClr val="000000"/>
                </a:solidFill>
                <a:latin typeface="Arial" panose="020B0604020202020204" pitchFamily="34" charset="0"/>
                <a:ea typeface="ＭＳ ゴシック" panose="020B0609070205080204" pitchFamily="49" charset="-128"/>
              </a:rPr>
              <a:t>対応を強化する一方、</a:t>
            </a:r>
            <a:endParaRPr lang="ja-JP" altLang="ja-JP" sz="800" dirty="0">
              <a:latin typeface="Arial" panose="020B0604020202020204" pitchFamily="34" charset="0"/>
            </a:endParaRPr>
          </a:p>
          <a:p>
            <a:pPr indent="94774" algn="just"/>
            <a:r>
              <a:rPr lang="ja-JP" altLang="en-US" sz="800" dirty="0">
                <a:solidFill>
                  <a:srgbClr val="000000"/>
                </a:solidFill>
                <a:latin typeface="Arial" panose="020B0604020202020204" pitchFamily="34" charset="0"/>
                <a:ea typeface="ＭＳ ゴシック" panose="020B0609070205080204" pitchFamily="49" charset="-128"/>
              </a:rPr>
              <a:t>既存</a:t>
            </a:r>
            <a:r>
              <a:rPr lang="en-US" altLang="ja-JP" sz="800" dirty="0">
                <a:solidFill>
                  <a:srgbClr val="000000"/>
                </a:solidFill>
                <a:latin typeface="Arial" panose="020B0604020202020204" pitchFamily="34" charset="0"/>
                <a:ea typeface="ＭＳ ゴシック" panose="020B0609070205080204" pitchFamily="49" charset="-128"/>
              </a:rPr>
              <a:t>JIS</a:t>
            </a:r>
            <a:r>
              <a:rPr lang="ja-JP" altLang="en-US" sz="800" dirty="0">
                <a:solidFill>
                  <a:srgbClr val="000000"/>
                </a:solidFill>
                <a:latin typeface="Arial" panose="020B0604020202020204" pitchFamily="34" charset="0"/>
                <a:ea typeface="ＭＳ ゴシック" panose="020B0609070205080204" pitchFamily="49" charset="-128"/>
              </a:rPr>
              <a:t>の見直し対応、</a:t>
            </a:r>
            <a:r>
              <a:rPr lang="en-US" altLang="ja-JP" sz="800" dirty="0">
                <a:solidFill>
                  <a:srgbClr val="000000"/>
                </a:solidFill>
                <a:latin typeface="Arial" panose="020B0604020202020204" pitchFamily="34" charset="0"/>
                <a:ea typeface="ＭＳ ゴシック" panose="020B0609070205080204" pitchFamily="49" charset="-128"/>
              </a:rPr>
              <a:t>JGMA</a:t>
            </a:r>
            <a:r>
              <a:rPr lang="ja-JP" altLang="en-US" sz="800" dirty="0">
                <a:solidFill>
                  <a:srgbClr val="000000"/>
                </a:solidFill>
                <a:latin typeface="Arial" panose="020B0604020202020204" pitchFamily="34" charset="0"/>
                <a:ea typeface="ＭＳ ゴシック" panose="020B0609070205080204" pitchFamily="49" charset="-128"/>
              </a:rPr>
              <a:t>規格の保守を続行する。</a:t>
            </a:r>
            <a:endParaRPr lang="en-US" altLang="ja-JP" sz="800" dirty="0">
              <a:solidFill>
                <a:srgbClr val="000000"/>
              </a:solidFill>
              <a:latin typeface="Arial" panose="020B0604020202020204" pitchFamily="34" charset="0"/>
              <a:ea typeface="ＭＳ ゴシック" panose="020B0609070205080204" pitchFamily="49" charset="-128"/>
            </a:endParaRPr>
          </a:p>
          <a:p>
            <a:pPr indent="94774" algn="just"/>
            <a:r>
              <a:rPr lang="ja-JP" altLang="en-US" sz="800" dirty="0">
                <a:solidFill>
                  <a:srgbClr val="000000"/>
                </a:solidFill>
                <a:latin typeface="Arial" panose="020B0604020202020204" pitchFamily="34" charset="0"/>
                <a:ea typeface="ＭＳ ゴシック" panose="020B0609070205080204" pitchFamily="49" charset="-128"/>
              </a:rPr>
              <a:t>今年度は</a:t>
            </a:r>
            <a:r>
              <a:rPr lang="en-US" altLang="ja-JP" sz="800" dirty="0">
                <a:solidFill>
                  <a:srgbClr val="000000"/>
                </a:solidFill>
                <a:latin typeface="Arial" panose="020B0604020202020204" pitchFamily="34" charset="0"/>
                <a:ea typeface="ＭＳ ゴシック" panose="020B0609070205080204" pitchFamily="49" charset="-128"/>
              </a:rPr>
              <a:t>JIS</a:t>
            </a:r>
            <a:r>
              <a:rPr lang="ja-JP" altLang="en-US" sz="800" dirty="0">
                <a:solidFill>
                  <a:srgbClr val="000000"/>
                </a:solidFill>
                <a:latin typeface="Arial" panose="020B0604020202020204" pitchFamily="34" charset="0"/>
                <a:ea typeface="ＭＳ ゴシック" panose="020B0609070205080204" pitchFamily="49" charset="-128"/>
              </a:rPr>
              <a:t> </a:t>
            </a:r>
            <a:r>
              <a:rPr lang="en-US" altLang="ja-JP" sz="800" dirty="0">
                <a:solidFill>
                  <a:srgbClr val="000000"/>
                </a:solidFill>
                <a:latin typeface="Arial" panose="020B0604020202020204" pitchFamily="34" charset="0"/>
                <a:ea typeface="ＭＳ ゴシック" panose="020B0609070205080204" pitchFamily="49" charset="-128"/>
              </a:rPr>
              <a:t>B1702-3:2008</a:t>
            </a:r>
            <a:r>
              <a:rPr lang="ja-JP" altLang="en-US" sz="800" dirty="0">
                <a:solidFill>
                  <a:srgbClr val="000000"/>
                </a:solidFill>
                <a:latin typeface="Arial" panose="020B0604020202020204" pitchFamily="34" charset="0"/>
                <a:ea typeface="ＭＳ ゴシック" panose="020B0609070205080204" pitchFamily="49" charset="-128"/>
              </a:rPr>
              <a:t>「円筒歯車－精度等級－第３部：</a:t>
            </a:r>
            <a:br>
              <a:rPr lang="en-US" altLang="ja-JP" sz="800" dirty="0">
                <a:solidFill>
                  <a:srgbClr val="000000"/>
                </a:solidFill>
                <a:latin typeface="Arial" panose="020B0604020202020204" pitchFamily="34" charset="0"/>
                <a:ea typeface="ＭＳ ゴシック" panose="020B0609070205080204" pitchFamily="49" charset="-128"/>
              </a:rPr>
            </a:br>
            <a:r>
              <a:rPr lang="ja-JP" altLang="en-US" sz="800" dirty="0">
                <a:solidFill>
                  <a:srgbClr val="000000"/>
                </a:solidFill>
                <a:latin typeface="Arial" panose="020B0604020202020204" pitchFamily="34" charset="0"/>
                <a:ea typeface="ＭＳ ゴシック" panose="020B0609070205080204" pitchFamily="49" charset="-128"/>
              </a:rPr>
              <a:t>　射出成形プラスチック歯車の歯面に関する誤差及び両歯面か</a:t>
            </a:r>
            <a:br>
              <a:rPr lang="en-US" altLang="ja-JP" sz="800" dirty="0">
                <a:solidFill>
                  <a:srgbClr val="000000"/>
                </a:solidFill>
                <a:latin typeface="Arial" panose="020B0604020202020204" pitchFamily="34" charset="0"/>
                <a:ea typeface="ＭＳ ゴシック" panose="020B0609070205080204" pitchFamily="49" charset="-128"/>
              </a:rPr>
            </a:br>
            <a:r>
              <a:rPr lang="ja-JP" altLang="en-US" sz="800" dirty="0">
                <a:solidFill>
                  <a:srgbClr val="000000"/>
                </a:solidFill>
                <a:latin typeface="Arial" panose="020B0604020202020204" pitchFamily="34" charset="0"/>
                <a:ea typeface="ＭＳ ゴシック" panose="020B0609070205080204" pitchFamily="49" charset="-128"/>
              </a:rPr>
              <a:t>　み合い誤差の定義並びに精度許容値」の改正を行う</a:t>
            </a:r>
            <a:r>
              <a:rPr lang="ja-JP" altLang="en-US" sz="825" dirty="0">
                <a:solidFill>
                  <a:srgbClr val="000000"/>
                </a:solidFill>
                <a:latin typeface="Arial" panose="020B0604020202020204" pitchFamily="34" charset="0"/>
                <a:ea typeface="ＭＳ ゴシック" panose="020B0609070205080204" pitchFamily="49" charset="-128"/>
              </a:rPr>
              <a:t>。</a:t>
            </a:r>
            <a:endParaRPr lang="ja-JP" altLang="ja-JP" sz="825" dirty="0">
              <a:latin typeface="Arial" panose="020B0604020202020204" pitchFamily="34" charset="0"/>
            </a:endParaRPr>
          </a:p>
        </p:txBody>
      </p:sp>
      <p:sp>
        <p:nvSpPr>
          <p:cNvPr id="54" name="正方形/長方形 53">
            <a:extLst>
              <a:ext uri="{FF2B5EF4-FFF2-40B4-BE49-F238E27FC236}">
                <a16:creationId xmlns:a16="http://schemas.microsoft.com/office/drawing/2014/main" id="{294F0473-E732-4A53-81B8-2681594BB7DC}"/>
              </a:ext>
            </a:extLst>
          </p:cNvPr>
          <p:cNvSpPr/>
          <p:nvPr/>
        </p:nvSpPr>
        <p:spPr>
          <a:xfrm>
            <a:off x="4778603" y="3700910"/>
            <a:ext cx="2739381" cy="51979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825" dirty="0">
                <a:solidFill>
                  <a:schemeClr val="tx1"/>
                </a:solidFill>
              </a:rPr>
              <a:t>今期、受講者募集で混乱した反省で来期に向け定員や募集方法を含め見直しを進めていく。</a:t>
            </a:r>
            <a:endParaRPr lang="en-US" altLang="ja-JP" sz="825" dirty="0">
              <a:solidFill>
                <a:schemeClr val="tx1"/>
              </a:solidFill>
            </a:endParaRPr>
          </a:p>
          <a:p>
            <a:r>
              <a:rPr lang="ja-JP" altLang="en-US" sz="825" dirty="0">
                <a:solidFill>
                  <a:schemeClr val="tx1"/>
                </a:solidFill>
              </a:rPr>
              <a:t>受講生にも協力をしてもらい講義の運営を見直していく。</a:t>
            </a:r>
            <a:endParaRPr lang="en-US" altLang="ja-JP" sz="825" dirty="0">
              <a:solidFill>
                <a:schemeClr val="tx1"/>
              </a:solidFill>
            </a:endParaRPr>
          </a:p>
        </p:txBody>
      </p:sp>
      <p:sp>
        <p:nvSpPr>
          <p:cNvPr id="55" name="正方形/長方形 54">
            <a:extLst>
              <a:ext uri="{FF2B5EF4-FFF2-40B4-BE49-F238E27FC236}">
                <a16:creationId xmlns:a16="http://schemas.microsoft.com/office/drawing/2014/main" id="{2F93690B-97F0-4B8C-81DE-D948D3DC344D}"/>
              </a:ext>
            </a:extLst>
          </p:cNvPr>
          <p:cNvSpPr/>
          <p:nvPr/>
        </p:nvSpPr>
        <p:spPr>
          <a:xfrm>
            <a:off x="4773495" y="5811815"/>
            <a:ext cx="3020493" cy="44357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825" dirty="0">
                <a:latin typeface="Century" panose="02040604050505020304" pitchFamily="18" charset="0"/>
              </a:rPr>
              <a:t>9</a:t>
            </a:r>
            <a:r>
              <a:rPr lang="ja-JP" altLang="ja-JP" sz="825" dirty="0">
                <a:latin typeface="Century" panose="02040604050505020304" pitchFamily="18" charset="0"/>
              </a:rPr>
              <a:t>月に</a:t>
            </a:r>
            <a:r>
              <a:rPr lang="ja-JP" altLang="en-US" sz="825" dirty="0">
                <a:latin typeface="Century" panose="02040604050505020304" pitchFamily="18" charset="0"/>
              </a:rPr>
              <a:t>欧州視察を実施し、ハノーバーにおける工作機械見本市、続いてスイスに渡り、</a:t>
            </a:r>
            <a:r>
              <a:rPr lang="en-US" altLang="ja-JP" sz="825" dirty="0">
                <a:latin typeface="Century" panose="02040604050505020304" pitchFamily="18" charset="0"/>
              </a:rPr>
              <a:t>ZF</a:t>
            </a:r>
            <a:r>
              <a:rPr lang="ja-JP" altLang="en-US" sz="825" dirty="0">
                <a:latin typeface="Century" panose="02040604050505020304" pitchFamily="18" charset="0"/>
              </a:rPr>
              <a:t>フリードリヒスハーウェン、及びライスハウァーを見学する。</a:t>
            </a:r>
            <a:endParaRPr lang="ja-JP" altLang="ja-JP" sz="825" dirty="0">
              <a:latin typeface="Century" panose="02040604050505020304" pitchFamily="18" charset="0"/>
            </a:endParaRPr>
          </a:p>
          <a:p>
            <a:endParaRPr lang="ja-JP" altLang="ja-JP" sz="825" dirty="0"/>
          </a:p>
        </p:txBody>
      </p:sp>
      <p:sp>
        <p:nvSpPr>
          <p:cNvPr id="45" name="正方形/長方形 44">
            <a:extLst>
              <a:ext uri="{FF2B5EF4-FFF2-40B4-BE49-F238E27FC236}">
                <a16:creationId xmlns:a16="http://schemas.microsoft.com/office/drawing/2014/main" id="{F07ABDC8-4E77-48B5-A12F-EBDBC0BD564F}"/>
              </a:ext>
            </a:extLst>
          </p:cNvPr>
          <p:cNvSpPr/>
          <p:nvPr/>
        </p:nvSpPr>
        <p:spPr>
          <a:xfrm>
            <a:off x="4833214" y="5115912"/>
            <a:ext cx="2739381" cy="51979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endParaRPr lang="ja-JP" altLang="ja-JP" sz="825" dirty="0">
              <a:solidFill>
                <a:schemeClr val="tx1"/>
              </a:solidFill>
            </a:endParaRPr>
          </a:p>
        </p:txBody>
      </p:sp>
      <p:sp>
        <p:nvSpPr>
          <p:cNvPr id="56" name="正方形/長方形 55">
            <a:extLst>
              <a:ext uri="{FF2B5EF4-FFF2-40B4-BE49-F238E27FC236}">
                <a16:creationId xmlns:a16="http://schemas.microsoft.com/office/drawing/2014/main" id="{F07ABDC8-4E77-48B5-A12F-EBDBC0BD564F}"/>
              </a:ext>
            </a:extLst>
          </p:cNvPr>
          <p:cNvSpPr/>
          <p:nvPr/>
        </p:nvSpPr>
        <p:spPr>
          <a:xfrm>
            <a:off x="4787059" y="5115912"/>
            <a:ext cx="2812113" cy="519792"/>
          </a:xfrm>
          <a:prstGeom prst="rect">
            <a:avLst/>
          </a:prstGeom>
          <a:solidFill>
            <a:sysClr val="window" lastClr="FFFFFF"/>
          </a:solidFill>
          <a:ln w="12700" cap="flat" cmpd="sng" algn="ctr">
            <a:noFill/>
            <a:prstDash val="solid"/>
            <a:miter lim="800000"/>
          </a:ln>
          <a:effectLst/>
        </p:spPr>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830" b="0" i="0" u="none" strike="noStrike" kern="0" cap="none" spc="0" normalizeH="0" baseline="0" noProof="0" dirty="0">
                <a:ln>
                  <a:noFill/>
                </a:ln>
                <a:solidFill>
                  <a:sysClr val="windowText" lastClr="000000"/>
                </a:solidFill>
                <a:effectLst/>
                <a:uLnTx/>
                <a:uFillTx/>
                <a:latin typeface="+mn-ea"/>
                <a:cs typeface="+mn-cs"/>
              </a:rPr>
              <a:t>「若手経営者研究会」としてスムーズに運営を行う</a:t>
            </a:r>
            <a:endParaRPr kumimoji="0" lang="en-US" altLang="ja-JP" sz="830" b="0" i="0" u="none" strike="noStrike" kern="0" cap="none" spc="0" normalizeH="0" baseline="0" noProof="0" dirty="0">
              <a:ln>
                <a:noFill/>
              </a:ln>
              <a:solidFill>
                <a:sysClr val="windowText" lastClr="000000"/>
              </a:solidFill>
              <a:effectLst/>
              <a:uLnTx/>
              <a:uFillTx/>
              <a:latin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830" b="0" i="0" u="none" strike="noStrike" kern="0" cap="none" spc="0" normalizeH="0" baseline="0" noProof="0" dirty="0">
                <a:ln>
                  <a:noFill/>
                </a:ln>
                <a:solidFill>
                  <a:sysClr val="windowText" lastClr="000000"/>
                </a:solidFill>
                <a:effectLst/>
                <a:uLnTx/>
                <a:uFillTx/>
                <a:latin typeface="+mn-ea"/>
                <a:cs typeface="+mn-cs"/>
              </a:rPr>
              <a:t>   RC</a:t>
            </a:r>
            <a:r>
              <a:rPr kumimoji="0" lang="ja-JP" altLang="en-US" sz="830" b="0" i="0" u="none" strike="noStrike" kern="0" cap="none" spc="0" normalizeH="0" baseline="0" noProof="0" dirty="0">
                <a:ln>
                  <a:noFill/>
                </a:ln>
                <a:solidFill>
                  <a:sysClr val="windowText" lastClr="000000"/>
                </a:solidFill>
                <a:effectLst/>
                <a:uLnTx/>
                <a:uFillTx/>
                <a:latin typeface="+mn-ea"/>
                <a:cs typeface="+mn-cs"/>
              </a:rPr>
              <a:t>参加等歯車技術動向のリサーチを行う</a:t>
            </a:r>
            <a:endParaRPr kumimoji="0" lang="en-US" altLang="ja-JP" sz="830" b="0" i="0" u="none" strike="noStrike" kern="0" cap="none" spc="0" normalizeH="0" baseline="0" noProof="0" dirty="0">
              <a:ln>
                <a:noFill/>
              </a:ln>
              <a:solidFill>
                <a:sysClr val="windowText" lastClr="000000"/>
              </a:solidFill>
              <a:effectLst/>
              <a:uLnTx/>
              <a:uFillTx/>
              <a:latin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825" b="0" i="0" u="none" strike="noStrike" kern="0" cap="none" spc="0" normalizeH="0" baseline="0" noProof="0" dirty="0">
              <a:ln>
                <a:noFill/>
              </a:ln>
              <a:solidFill>
                <a:sysClr val="windowText" lastClr="000000"/>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81593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49458" y="882540"/>
            <a:ext cx="7496175" cy="501253"/>
          </a:xfrm>
        </p:spPr>
        <p:txBody>
          <a:bodyPr anchor="ctr">
            <a:normAutofit fontScale="90000"/>
          </a:bodyPr>
          <a:lstStyle/>
          <a:p>
            <a:r>
              <a:rPr lang="ja-JP" altLang="en-US" sz="2100" b="1" dirty="0">
                <a:solidFill>
                  <a:srgbClr val="00B050"/>
                </a:solidFill>
                <a:effectLst>
                  <a:outerShdw blurRad="38100" dist="38100" dir="2700000" algn="tl">
                    <a:srgbClr val="C0C0C0"/>
                  </a:outerShdw>
                </a:effectLst>
                <a:latin typeface="ＭＳ Ｐゴシック" pitchFamily="50" charset="-128"/>
                <a:cs typeface="+mn-cs"/>
              </a:rPr>
              <a:t>各委員会の</a:t>
            </a:r>
            <a:r>
              <a:rPr lang="en-US" altLang="ja-JP" sz="2100" b="1" dirty="0">
                <a:solidFill>
                  <a:srgbClr val="00B050"/>
                </a:solidFill>
                <a:effectLst>
                  <a:outerShdw blurRad="38100" dist="38100" dir="2700000" algn="tl">
                    <a:srgbClr val="C0C0C0"/>
                  </a:outerShdw>
                </a:effectLst>
                <a:latin typeface="ＭＳ Ｐゴシック" pitchFamily="50" charset="-128"/>
                <a:cs typeface="+mn-cs"/>
              </a:rPr>
              <a:t>2018</a:t>
            </a:r>
            <a:r>
              <a:rPr lang="ja-JP" altLang="en-US" sz="2100" b="1" dirty="0">
                <a:solidFill>
                  <a:srgbClr val="00B050"/>
                </a:solidFill>
                <a:effectLst>
                  <a:outerShdw blurRad="38100" dist="38100" dir="2700000" algn="tl">
                    <a:srgbClr val="C0C0C0"/>
                  </a:outerShdw>
                </a:effectLst>
                <a:latin typeface="ＭＳ Ｐゴシック" pitchFamily="50" charset="-128"/>
                <a:cs typeface="+mn-cs"/>
              </a:rPr>
              <a:t>年度実施状況と</a:t>
            </a:r>
            <a:r>
              <a:rPr lang="en-US" altLang="ja-JP" sz="2100" b="1" dirty="0">
                <a:solidFill>
                  <a:srgbClr val="00B050"/>
                </a:solidFill>
                <a:effectLst>
                  <a:outerShdw blurRad="38100" dist="38100" dir="2700000" algn="tl">
                    <a:srgbClr val="C0C0C0"/>
                  </a:outerShdw>
                </a:effectLst>
                <a:latin typeface="ＭＳ Ｐゴシック" pitchFamily="50" charset="-128"/>
                <a:cs typeface="+mn-cs"/>
              </a:rPr>
              <a:t>2019</a:t>
            </a:r>
            <a:r>
              <a:rPr lang="ja-JP" altLang="en-US" sz="2100" b="1" dirty="0">
                <a:solidFill>
                  <a:srgbClr val="00B050"/>
                </a:solidFill>
                <a:effectLst>
                  <a:outerShdw blurRad="38100" dist="38100" dir="2700000" algn="tl">
                    <a:srgbClr val="C0C0C0"/>
                  </a:outerShdw>
                </a:effectLst>
                <a:latin typeface="ＭＳ Ｐゴシック" pitchFamily="50" charset="-128"/>
                <a:cs typeface="+mn-cs"/>
              </a:rPr>
              <a:t>年度の方針・実施計画</a:t>
            </a:r>
            <a:r>
              <a:rPr lang="en-US" altLang="ja-JP" sz="2100" b="1" dirty="0">
                <a:solidFill>
                  <a:srgbClr val="00B050"/>
                </a:solidFill>
                <a:effectLst>
                  <a:outerShdw blurRad="38100" dist="38100" dir="2700000" algn="tl">
                    <a:srgbClr val="C0C0C0"/>
                  </a:outerShdw>
                </a:effectLst>
                <a:latin typeface="ＭＳ Ｐゴシック" pitchFamily="50" charset="-128"/>
                <a:cs typeface="+mn-cs"/>
              </a:rPr>
              <a:t>(2/2)</a:t>
            </a:r>
            <a:endParaRPr lang="ja-JP" altLang="en-US" sz="2100" dirty="0">
              <a:solidFill>
                <a:srgbClr val="00B050"/>
              </a:solidFill>
              <a:latin typeface="+mn-ea"/>
              <a:ea typeface="+mn-ea"/>
            </a:endParaRPr>
          </a:p>
        </p:txBody>
      </p:sp>
      <p:sp>
        <p:nvSpPr>
          <p:cNvPr id="5" name="正方形/長方形 4">
            <a:extLst>
              <a:ext uri="{FF2B5EF4-FFF2-40B4-BE49-F238E27FC236}">
                <a16:creationId xmlns:a16="http://schemas.microsoft.com/office/drawing/2014/main" id="{184B4A36-F7E6-44BE-90DB-7F2AF7D15563}"/>
              </a:ext>
            </a:extLst>
          </p:cNvPr>
          <p:cNvSpPr/>
          <p:nvPr/>
        </p:nvSpPr>
        <p:spPr>
          <a:xfrm>
            <a:off x="368880" y="1390237"/>
            <a:ext cx="8428758" cy="5244973"/>
          </a:xfrm>
          <a:prstGeom prst="rect">
            <a:avLst/>
          </a:prstGeom>
          <a:noFill/>
          <a:ln w="38100">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テキスト ボックス 5">
            <a:extLst>
              <a:ext uri="{FF2B5EF4-FFF2-40B4-BE49-F238E27FC236}">
                <a16:creationId xmlns:a16="http://schemas.microsoft.com/office/drawing/2014/main" id="{DC3824EB-C7CC-42B6-B549-592697EB18F1}"/>
              </a:ext>
            </a:extLst>
          </p:cNvPr>
          <p:cNvSpPr txBox="1"/>
          <p:nvPr/>
        </p:nvSpPr>
        <p:spPr>
          <a:xfrm>
            <a:off x="397453" y="1558385"/>
            <a:ext cx="904010" cy="323165"/>
          </a:xfrm>
          <a:prstGeom prst="rect">
            <a:avLst/>
          </a:prstGeom>
          <a:noFill/>
        </p:spPr>
        <p:txBody>
          <a:bodyPr wrap="square" rtlCol="0">
            <a:spAutoFit/>
          </a:bodyPr>
          <a:lstStyle/>
          <a:p>
            <a:pPr algn="ctr"/>
            <a:r>
              <a:rPr lang="ja-JP" altLang="en-US" sz="1500" b="1" dirty="0"/>
              <a:t>委員会</a:t>
            </a:r>
          </a:p>
        </p:txBody>
      </p:sp>
      <p:cxnSp>
        <p:nvCxnSpPr>
          <p:cNvPr id="8" name="直線コネクタ 7">
            <a:extLst>
              <a:ext uri="{FF2B5EF4-FFF2-40B4-BE49-F238E27FC236}">
                <a16:creationId xmlns:a16="http://schemas.microsoft.com/office/drawing/2014/main" id="{682C9980-F3AF-4953-B905-B37CC8B7BB2D}"/>
              </a:ext>
            </a:extLst>
          </p:cNvPr>
          <p:cNvCxnSpPr/>
          <p:nvPr/>
        </p:nvCxnSpPr>
        <p:spPr>
          <a:xfrm flipV="1">
            <a:off x="385768" y="2084578"/>
            <a:ext cx="8387308" cy="6834"/>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953AB0C5-651A-4A27-860B-342700A77B11}"/>
              </a:ext>
            </a:extLst>
          </p:cNvPr>
          <p:cNvSpPr txBox="1"/>
          <p:nvPr/>
        </p:nvSpPr>
        <p:spPr>
          <a:xfrm>
            <a:off x="1967587" y="1510389"/>
            <a:ext cx="1893694" cy="738664"/>
          </a:xfrm>
          <a:prstGeom prst="rect">
            <a:avLst/>
          </a:prstGeom>
          <a:noFill/>
        </p:spPr>
        <p:txBody>
          <a:bodyPr wrap="square" rtlCol="0">
            <a:spAutoFit/>
          </a:bodyPr>
          <a:lstStyle/>
          <a:p>
            <a:pPr algn="ctr"/>
            <a:r>
              <a:rPr lang="en-US" altLang="ja-JP" sz="1500" b="1" dirty="0">
                <a:solidFill>
                  <a:prstClr val="black"/>
                </a:solidFill>
                <a:latin typeface="+mn-ea"/>
              </a:rPr>
              <a:t>2018</a:t>
            </a:r>
            <a:r>
              <a:rPr lang="ja-JP" altLang="en-US" sz="1500" b="1" dirty="0">
                <a:solidFill>
                  <a:prstClr val="black"/>
                </a:solidFill>
                <a:latin typeface="+mn-ea"/>
              </a:rPr>
              <a:t>年度　</a:t>
            </a:r>
            <a:r>
              <a:rPr lang="ja-JP" altLang="en-US" sz="1500" b="1" dirty="0"/>
              <a:t>実施内容</a:t>
            </a:r>
            <a:endParaRPr lang="en-US" altLang="ja-JP" sz="1500" b="1" dirty="0"/>
          </a:p>
          <a:p>
            <a:pPr algn="ctr"/>
            <a:r>
              <a:rPr lang="ja-JP" altLang="ja-JP" sz="1200" b="1" dirty="0"/>
              <a:t>（予定と実績の比較）</a:t>
            </a:r>
            <a:endParaRPr lang="ja-JP" altLang="en-US" sz="1200" b="1" dirty="0"/>
          </a:p>
          <a:p>
            <a:pPr algn="ctr"/>
            <a:endParaRPr lang="ja-JP" altLang="en-US" sz="1500" b="1" dirty="0">
              <a:latin typeface="+mn-ea"/>
            </a:endParaRPr>
          </a:p>
        </p:txBody>
      </p:sp>
      <p:sp>
        <p:nvSpPr>
          <p:cNvPr id="12" name="テキスト ボックス 11">
            <a:extLst>
              <a:ext uri="{FF2B5EF4-FFF2-40B4-BE49-F238E27FC236}">
                <a16:creationId xmlns:a16="http://schemas.microsoft.com/office/drawing/2014/main" id="{C96D81BA-5D14-4CD7-A3E0-2172CD3DD137}"/>
              </a:ext>
            </a:extLst>
          </p:cNvPr>
          <p:cNvSpPr txBox="1"/>
          <p:nvPr/>
        </p:nvSpPr>
        <p:spPr>
          <a:xfrm>
            <a:off x="4694961" y="1478845"/>
            <a:ext cx="3238152" cy="507831"/>
          </a:xfrm>
          <a:prstGeom prst="rect">
            <a:avLst/>
          </a:prstGeom>
          <a:noFill/>
        </p:spPr>
        <p:txBody>
          <a:bodyPr wrap="square" rtlCol="0">
            <a:spAutoFit/>
          </a:bodyPr>
          <a:lstStyle/>
          <a:p>
            <a:pPr algn="ctr"/>
            <a:r>
              <a:rPr lang="en-US" altLang="ja-JP" sz="1500" b="1" dirty="0">
                <a:latin typeface="+mn-ea"/>
              </a:rPr>
              <a:t>2019</a:t>
            </a:r>
            <a:r>
              <a:rPr lang="ja-JP" altLang="en-US" sz="1500" b="1" dirty="0">
                <a:latin typeface="+mn-ea"/>
              </a:rPr>
              <a:t>年度　活動計画</a:t>
            </a:r>
            <a:endParaRPr lang="en-US" altLang="ja-JP" sz="1500" b="1" dirty="0">
              <a:latin typeface="+mn-ea"/>
            </a:endParaRPr>
          </a:p>
          <a:p>
            <a:pPr algn="ctr"/>
            <a:r>
              <a:rPr lang="ja-JP" altLang="en-US" sz="1200" b="1" dirty="0">
                <a:latin typeface="+mn-ea"/>
              </a:rPr>
              <a:t>（時期、実施完了時期を入力）</a:t>
            </a:r>
          </a:p>
        </p:txBody>
      </p:sp>
      <p:sp>
        <p:nvSpPr>
          <p:cNvPr id="14" name="テキスト ボックス 13">
            <a:extLst>
              <a:ext uri="{FF2B5EF4-FFF2-40B4-BE49-F238E27FC236}">
                <a16:creationId xmlns:a16="http://schemas.microsoft.com/office/drawing/2014/main" id="{C87A3196-6593-4596-AF41-DA84625F8D1C}"/>
              </a:ext>
            </a:extLst>
          </p:cNvPr>
          <p:cNvSpPr txBox="1"/>
          <p:nvPr/>
        </p:nvSpPr>
        <p:spPr>
          <a:xfrm>
            <a:off x="7872166" y="1482849"/>
            <a:ext cx="865907" cy="538609"/>
          </a:xfrm>
          <a:prstGeom prst="rect">
            <a:avLst/>
          </a:prstGeom>
          <a:noFill/>
        </p:spPr>
        <p:txBody>
          <a:bodyPr wrap="square" rtlCol="0">
            <a:spAutoFit/>
          </a:bodyPr>
          <a:lstStyle/>
          <a:p>
            <a:pPr algn="ctr"/>
            <a:r>
              <a:rPr lang="ja-JP" altLang="en-US" sz="1500" b="1" dirty="0">
                <a:latin typeface="+mn-ea"/>
              </a:rPr>
              <a:t>委員長</a:t>
            </a:r>
            <a:endParaRPr lang="en-US" altLang="ja-JP" sz="1500" b="1" dirty="0">
              <a:latin typeface="+mn-ea"/>
            </a:endParaRPr>
          </a:p>
          <a:p>
            <a:pPr algn="ctr"/>
            <a:r>
              <a:rPr lang="en-US" altLang="ja-JP" sz="1400" b="1" dirty="0">
                <a:latin typeface="+mn-ea"/>
              </a:rPr>
              <a:t>(</a:t>
            </a:r>
            <a:r>
              <a:rPr lang="ja-JP" altLang="en-US" sz="1400" b="1" dirty="0">
                <a:latin typeface="+mn-ea"/>
              </a:rPr>
              <a:t>敬称略</a:t>
            </a:r>
            <a:r>
              <a:rPr lang="en-US" altLang="ja-JP" sz="1400" b="1" dirty="0">
                <a:latin typeface="+mn-ea"/>
              </a:rPr>
              <a:t>)</a:t>
            </a:r>
            <a:endParaRPr lang="ja-JP" altLang="en-US" sz="1400" b="1" dirty="0">
              <a:latin typeface="+mn-ea"/>
            </a:endParaRPr>
          </a:p>
        </p:txBody>
      </p:sp>
      <p:cxnSp>
        <p:nvCxnSpPr>
          <p:cNvPr id="20" name="直線コネクタ 19">
            <a:extLst>
              <a:ext uri="{FF2B5EF4-FFF2-40B4-BE49-F238E27FC236}">
                <a16:creationId xmlns:a16="http://schemas.microsoft.com/office/drawing/2014/main" id="{29FC7C44-881B-4AF8-A27B-66B10DED6327}"/>
              </a:ext>
            </a:extLst>
          </p:cNvPr>
          <p:cNvCxnSpPr>
            <a:cxnSpLocks/>
          </p:cNvCxnSpPr>
          <p:nvPr/>
        </p:nvCxnSpPr>
        <p:spPr>
          <a:xfrm flipH="1">
            <a:off x="1355925" y="1421967"/>
            <a:ext cx="15678" cy="5201273"/>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5EA02BE7-A835-4CC0-9387-8053D3E085D7}"/>
              </a:ext>
            </a:extLst>
          </p:cNvPr>
          <p:cNvCxnSpPr>
            <a:cxnSpLocks/>
          </p:cNvCxnSpPr>
          <p:nvPr/>
        </p:nvCxnSpPr>
        <p:spPr>
          <a:xfrm>
            <a:off x="4642514" y="1402879"/>
            <a:ext cx="10575" cy="5239447"/>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30DEF9FF-B3FB-4010-957C-8AA93A3D0BE0}"/>
              </a:ext>
            </a:extLst>
          </p:cNvPr>
          <p:cNvCxnSpPr/>
          <p:nvPr/>
        </p:nvCxnSpPr>
        <p:spPr>
          <a:xfrm flipV="1">
            <a:off x="387931" y="2669176"/>
            <a:ext cx="8375069" cy="5526"/>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972C6467-DECB-4887-9A82-175C7E1E6DE9}"/>
              </a:ext>
            </a:extLst>
          </p:cNvPr>
          <p:cNvCxnSpPr>
            <a:cxnSpLocks/>
          </p:cNvCxnSpPr>
          <p:nvPr/>
        </p:nvCxnSpPr>
        <p:spPr>
          <a:xfrm>
            <a:off x="368880" y="3406914"/>
            <a:ext cx="8428758" cy="23564"/>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2BAE408F-0AAC-4899-9B55-955150CDB925}"/>
              </a:ext>
            </a:extLst>
          </p:cNvPr>
          <p:cNvCxnSpPr/>
          <p:nvPr/>
        </p:nvCxnSpPr>
        <p:spPr>
          <a:xfrm>
            <a:off x="360358" y="4052321"/>
            <a:ext cx="8388616" cy="1362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72218BE2-2055-47A4-88EF-3520DED8A52B}"/>
              </a:ext>
            </a:extLst>
          </p:cNvPr>
          <p:cNvCxnSpPr/>
          <p:nvPr/>
        </p:nvCxnSpPr>
        <p:spPr>
          <a:xfrm flipV="1">
            <a:off x="351994" y="4586277"/>
            <a:ext cx="8421941" cy="30260"/>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72218BE2-2055-47A4-88EF-3520DED8A52B}"/>
              </a:ext>
            </a:extLst>
          </p:cNvPr>
          <p:cNvCxnSpPr/>
          <p:nvPr/>
        </p:nvCxnSpPr>
        <p:spPr>
          <a:xfrm>
            <a:off x="366285" y="5219420"/>
            <a:ext cx="8388616" cy="2671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21E5D170-7A30-49BE-8258-93F7A5A25410}"/>
              </a:ext>
            </a:extLst>
          </p:cNvPr>
          <p:cNvCxnSpPr>
            <a:cxnSpLocks/>
          </p:cNvCxnSpPr>
          <p:nvPr/>
        </p:nvCxnSpPr>
        <p:spPr>
          <a:xfrm>
            <a:off x="7879579" y="1390237"/>
            <a:ext cx="16160" cy="5251417"/>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8BDA15B2-8A9B-494F-80B3-57B88A53CB39}"/>
              </a:ext>
            </a:extLst>
          </p:cNvPr>
          <p:cNvSpPr txBox="1"/>
          <p:nvPr/>
        </p:nvSpPr>
        <p:spPr>
          <a:xfrm>
            <a:off x="351994" y="2205639"/>
            <a:ext cx="1058141" cy="323165"/>
          </a:xfrm>
          <a:prstGeom prst="rect">
            <a:avLst/>
          </a:prstGeom>
          <a:noFill/>
        </p:spPr>
        <p:txBody>
          <a:bodyPr wrap="square" rtlCol="0">
            <a:spAutoFit/>
          </a:bodyPr>
          <a:lstStyle/>
          <a:p>
            <a:pPr algn="ctr" defTabSz="685800">
              <a:defRPr/>
            </a:pPr>
            <a:r>
              <a:rPr lang="ja-JP" altLang="en-US" sz="1500" b="1" dirty="0">
                <a:solidFill>
                  <a:prstClr val="black"/>
                </a:solidFill>
                <a:latin typeface="Calibri" panose="020F0502020204030204"/>
                <a:ea typeface="ＭＳ Ｐゴシック" panose="020B0600070205080204" pitchFamily="50" charset="-128"/>
              </a:rPr>
              <a:t>広報</a:t>
            </a:r>
          </a:p>
        </p:txBody>
      </p:sp>
      <p:sp>
        <p:nvSpPr>
          <p:cNvPr id="30" name="テキスト ボックス 29">
            <a:extLst>
              <a:ext uri="{FF2B5EF4-FFF2-40B4-BE49-F238E27FC236}">
                <a16:creationId xmlns:a16="http://schemas.microsoft.com/office/drawing/2014/main" id="{31D1E223-5131-45BD-AE06-0A58843B51A8}"/>
              </a:ext>
            </a:extLst>
          </p:cNvPr>
          <p:cNvSpPr txBox="1"/>
          <p:nvPr/>
        </p:nvSpPr>
        <p:spPr>
          <a:xfrm>
            <a:off x="361087" y="2747543"/>
            <a:ext cx="1013114" cy="553998"/>
          </a:xfrm>
          <a:prstGeom prst="rect">
            <a:avLst/>
          </a:prstGeom>
          <a:noFill/>
        </p:spPr>
        <p:txBody>
          <a:bodyPr wrap="square" rtlCol="0">
            <a:spAutoFit/>
          </a:bodyPr>
          <a:lstStyle/>
          <a:p>
            <a:pPr algn="ctr" defTabSz="685800">
              <a:defRPr/>
            </a:pPr>
            <a:r>
              <a:rPr lang="en-US" altLang="ja-JP" sz="1500" b="1" dirty="0">
                <a:solidFill>
                  <a:prstClr val="black"/>
                </a:solidFill>
                <a:latin typeface="+mn-ea"/>
              </a:rPr>
              <a:t>JGMATE</a:t>
            </a:r>
          </a:p>
          <a:p>
            <a:pPr algn="ctr" defTabSz="685800">
              <a:defRPr/>
            </a:pPr>
            <a:r>
              <a:rPr lang="ja-JP" altLang="en-US" sz="1500" b="1" dirty="0">
                <a:solidFill>
                  <a:prstClr val="black"/>
                </a:solidFill>
                <a:latin typeface="+mn-ea"/>
              </a:rPr>
              <a:t>ﾌﾟﾛｼﾞｪｸﾄ</a:t>
            </a:r>
          </a:p>
        </p:txBody>
      </p:sp>
      <p:sp>
        <p:nvSpPr>
          <p:cNvPr id="31" name="テキスト ボックス 30">
            <a:extLst>
              <a:ext uri="{FF2B5EF4-FFF2-40B4-BE49-F238E27FC236}">
                <a16:creationId xmlns:a16="http://schemas.microsoft.com/office/drawing/2014/main" id="{8BDA15B2-8A9B-494F-80B3-57B88A53CB39}"/>
              </a:ext>
            </a:extLst>
          </p:cNvPr>
          <p:cNvSpPr txBox="1"/>
          <p:nvPr/>
        </p:nvSpPr>
        <p:spPr>
          <a:xfrm>
            <a:off x="333396" y="3489505"/>
            <a:ext cx="966356" cy="553998"/>
          </a:xfrm>
          <a:prstGeom prst="rect">
            <a:avLst/>
          </a:prstGeom>
          <a:noFill/>
        </p:spPr>
        <p:txBody>
          <a:bodyPr wrap="square" rtlCol="0">
            <a:spAutoFit/>
          </a:bodyPr>
          <a:lstStyle/>
          <a:p>
            <a:pPr algn="ctr" defTabSz="685800">
              <a:defRPr/>
            </a:pPr>
            <a:r>
              <a:rPr lang="ja-JP" altLang="en-US" sz="1500" b="1" dirty="0">
                <a:solidFill>
                  <a:prstClr val="black"/>
                </a:solidFill>
                <a:latin typeface="Calibri" panose="020F0502020204030204"/>
                <a:ea typeface="ＭＳ Ｐゴシック" panose="020B0600070205080204" pitchFamily="50" charset="-128"/>
              </a:rPr>
              <a:t>支部活動（東日本）</a:t>
            </a:r>
          </a:p>
        </p:txBody>
      </p:sp>
      <p:sp>
        <p:nvSpPr>
          <p:cNvPr id="33" name="テキスト ボックス 32">
            <a:extLst>
              <a:ext uri="{FF2B5EF4-FFF2-40B4-BE49-F238E27FC236}">
                <a16:creationId xmlns:a16="http://schemas.microsoft.com/office/drawing/2014/main" id="{8BDA15B2-8A9B-494F-80B3-57B88A53CB39}"/>
              </a:ext>
            </a:extLst>
          </p:cNvPr>
          <p:cNvSpPr txBox="1"/>
          <p:nvPr/>
        </p:nvSpPr>
        <p:spPr>
          <a:xfrm>
            <a:off x="371910" y="4089079"/>
            <a:ext cx="966356" cy="553998"/>
          </a:xfrm>
          <a:prstGeom prst="rect">
            <a:avLst/>
          </a:prstGeom>
          <a:noFill/>
        </p:spPr>
        <p:txBody>
          <a:bodyPr wrap="square" rtlCol="0">
            <a:spAutoFit/>
          </a:bodyPr>
          <a:lstStyle/>
          <a:p>
            <a:pPr algn="ctr" defTabSz="685800">
              <a:defRPr/>
            </a:pPr>
            <a:r>
              <a:rPr lang="ja-JP" altLang="en-US" sz="1500" b="1" dirty="0">
                <a:solidFill>
                  <a:prstClr val="black"/>
                </a:solidFill>
                <a:latin typeface="Calibri" panose="020F0502020204030204"/>
                <a:ea typeface="ＭＳ Ｐゴシック" panose="020B0600070205080204" pitchFamily="50" charset="-128"/>
              </a:rPr>
              <a:t>支部活動（中日本）</a:t>
            </a:r>
          </a:p>
        </p:txBody>
      </p:sp>
      <p:sp>
        <p:nvSpPr>
          <p:cNvPr id="35" name="テキスト ボックス 34">
            <a:extLst>
              <a:ext uri="{FF2B5EF4-FFF2-40B4-BE49-F238E27FC236}">
                <a16:creationId xmlns:a16="http://schemas.microsoft.com/office/drawing/2014/main" id="{8BDA15B2-8A9B-494F-80B3-57B88A53CB39}"/>
              </a:ext>
            </a:extLst>
          </p:cNvPr>
          <p:cNvSpPr txBox="1"/>
          <p:nvPr/>
        </p:nvSpPr>
        <p:spPr>
          <a:xfrm>
            <a:off x="360109" y="4687869"/>
            <a:ext cx="966356" cy="553998"/>
          </a:xfrm>
          <a:prstGeom prst="rect">
            <a:avLst/>
          </a:prstGeom>
          <a:noFill/>
        </p:spPr>
        <p:txBody>
          <a:bodyPr wrap="square" rtlCol="0">
            <a:spAutoFit/>
          </a:bodyPr>
          <a:lstStyle/>
          <a:p>
            <a:pPr algn="ctr" defTabSz="685800">
              <a:defRPr/>
            </a:pPr>
            <a:r>
              <a:rPr lang="ja-JP" altLang="en-US" sz="1500" b="1" dirty="0">
                <a:solidFill>
                  <a:prstClr val="black"/>
                </a:solidFill>
                <a:latin typeface="Calibri" panose="020F0502020204030204"/>
                <a:ea typeface="ＭＳ Ｐゴシック" panose="020B0600070205080204" pitchFamily="50" charset="-128"/>
              </a:rPr>
              <a:t>支部活動（西日本）</a:t>
            </a:r>
          </a:p>
        </p:txBody>
      </p:sp>
      <p:sp>
        <p:nvSpPr>
          <p:cNvPr id="42" name="テキスト ボックス 41">
            <a:extLst>
              <a:ext uri="{FF2B5EF4-FFF2-40B4-BE49-F238E27FC236}">
                <a16:creationId xmlns:a16="http://schemas.microsoft.com/office/drawing/2014/main" id="{8BDA15B2-8A9B-494F-80B3-57B88A53CB39}"/>
              </a:ext>
            </a:extLst>
          </p:cNvPr>
          <p:cNvSpPr txBox="1"/>
          <p:nvPr/>
        </p:nvSpPr>
        <p:spPr>
          <a:xfrm>
            <a:off x="340395" y="6058163"/>
            <a:ext cx="966356" cy="323165"/>
          </a:xfrm>
          <a:prstGeom prst="rect">
            <a:avLst/>
          </a:prstGeom>
          <a:noFill/>
        </p:spPr>
        <p:txBody>
          <a:bodyPr wrap="square" rtlCol="0">
            <a:spAutoFit/>
          </a:bodyPr>
          <a:lstStyle/>
          <a:p>
            <a:pPr algn="ctr" defTabSz="685800">
              <a:defRPr/>
            </a:pPr>
            <a:r>
              <a:rPr lang="ja-JP" altLang="en-US" sz="1500" b="1" dirty="0">
                <a:solidFill>
                  <a:prstClr val="black"/>
                </a:solidFill>
                <a:latin typeface="Calibri" panose="020F0502020204030204"/>
                <a:ea typeface="ＭＳ Ｐゴシック" panose="020B0600070205080204" pitchFamily="50" charset="-128"/>
              </a:rPr>
              <a:t>総　務</a:t>
            </a:r>
          </a:p>
        </p:txBody>
      </p:sp>
      <p:sp>
        <p:nvSpPr>
          <p:cNvPr id="43" name="テキスト ボックス 42">
            <a:extLst>
              <a:ext uri="{FF2B5EF4-FFF2-40B4-BE49-F238E27FC236}">
                <a16:creationId xmlns:a16="http://schemas.microsoft.com/office/drawing/2014/main" id="{164733A6-F3F5-4B5C-B3BC-75BB37E41F54}"/>
              </a:ext>
            </a:extLst>
          </p:cNvPr>
          <p:cNvSpPr txBox="1"/>
          <p:nvPr/>
        </p:nvSpPr>
        <p:spPr>
          <a:xfrm>
            <a:off x="7924801" y="2236920"/>
            <a:ext cx="824173" cy="300082"/>
          </a:xfrm>
          <a:prstGeom prst="rect">
            <a:avLst/>
          </a:prstGeom>
          <a:noFill/>
        </p:spPr>
        <p:txBody>
          <a:bodyPr wrap="square" rtlCol="0">
            <a:spAutoFit/>
          </a:bodyPr>
          <a:lstStyle/>
          <a:p>
            <a:pPr algn="ctr"/>
            <a:r>
              <a:rPr lang="ja-JP" altLang="en-US" sz="1350" b="1" dirty="0"/>
              <a:t>井田</a:t>
            </a:r>
          </a:p>
        </p:txBody>
      </p:sp>
      <p:sp>
        <p:nvSpPr>
          <p:cNvPr id="44" name="テキスト ボックス 43">
            <a:extLst>
              <a:ext uri="{FF2B5EF4-FFF2-40B4-BE49-F238E27FC236}">
                <a16:creationId xmlns:a16="http://schemas.microsoft.com/office/drawing/2014/main" id="{FA1BFEC3-FE31-4D2E-BC99-4E39E2318D00}"/>
              </a:ext>
            </a:extLst>
          </p:cNvPr>
          <p:cNvSpPr txBox="1"/>
          <p:nvPr/>
        </p:nvSpPr>
        <p:spPr>
          <a:xfrm>
            <a:off x="7898327" y="2923914"/>
            <a:ext cx="862448" cy="300082"/>
          </a:xfrm>
          <a:prstGeom prst="rect">
            <a:avLst/>
          </a:prstGeom>
          <a:noFill/>
        </p:spPr>
        <p:txBody>
          <a:bodyPr wrap="square" rtlCol="0">
            <a:spAutoFit/>
          </a:bodyPr>
          <a:lstStyle/>
          <a:p>
            <a:pPr algn="ctr"/>
            <a:r>
              <a:rPr lang="ja-JP" altLang="en-US" sz="1350" b="1" dirty="0"/>
              <a:t>池滝</a:t>
            </a:r>
          </a:p>
        </p:txBody>
      </p:sp>
      <p:sp>
        <p:nvSpPr>
          <p:cNvPr id="45" name="テキスト ボックス 44">
            <a:extLst>
              <a:ext uri="{FF2B5EF4-FFF2-40B4-BE49-F238E27FC236}">
                <a16:creationId xmlns:a16="http://schemas.microsoft.com/office/drawing/2014/main" id="{EC0860BE-8578-4626-9849-CF7E40B8EC67}"/>
              </a:ext>
            </a:extLst>
          </p:cNvPr>
          <p:cNvSpPr txBox="1"/>
          <p:nvPr/>
        </p:nvSpPr>
        <p:spPr>
          <a:xfrm>
            <a:off x="7887263" y="3584901"/>
            <a:ext cx="867638" cy="300082"/>
          </a:xfrm>
          <a:prstGeom prst="rect">
            <a:avLst/>
          </a:prstGeom>
          <a:noFill/>
        </p:spPr>
        <p:txBody>
          <a:bodyPr wrap="square" rtlCol="0">
            <a:spAutoFit/>
          </a:bodyPr>
          <a:lstStyle/>
          <a:p>
            <a:pPr algn="ctr"/>
            <a:r>
              <a:rPr lang="ja-JP" altLang="en-US" sz="1350" b="1" dirty="0"/>
              <a:t>菊地</a:t>
            </a:r>
          </a:p>
        </p:txBody>
      </p:sp>
      <p:sp>
        <p:nvSpPr>
          <p:cNvPr id="46" name="テキスト ボックス 45">
            <a:extLst>
              <a:ext uri="{FF2B5EF4-FFF2-40B4-BE49-F238E27FC236}">
                <a16:creationId xmlns:a16="http://schemas.microsoft.com/office/drawing/2014/main" id="{DBAB0A14-887C-48AA-AE19-922D3F8950F0}"/>
              </a:ext>
            </a:extLst>
          </p:cNvPr>
          <p:cNvSpPr txBox="1"/>
          <p:nvPr/>
        </p:nvSpPr>
        <p:spPr>
          <a:xfrm>
            <a:off x="7898327" y="4189497"/>
            <a:ext cx="864825" cy="300082"/>
          </a:xfrm>
          <a:prstGeom prst="rect">
            <a:avLst/>
          </a:prstGeom>
          <a:noFill/>
        </p:spPr>
        <p:txBody>
          <a:bodyPr wrap="square" rtlCol="0">
            <a:spAutoFit/>
          </a:bodyPr>
          <a:lstStyle/>
          <a:p>
            <a:pPr algn="ctr"/>
            <a:r>
              <a:rPr lang="ja-JP" altLang="en-US" sz="1350" b="1" dirty="0"/>
              <a:t>池滝</a:t>
            </a:r>
          </a:p>
        </p:txBody>
      </p:sp>
      <p:sp>
        <p:nvSpPr>
          <p:cNvPr id="47" name="テキスト ボックス 46">
            <a:extLst>
              <a:ext uri="{FF2B5EF4-FFF2-40B4-BE49-F238E27FC236}">
                <a16:creationId xmlns:a16="http://schemas.microsoft.com/office/drawing/2014/main" id="{6D30B402-8F8D-4E7D-902B-34DBB3043927}"/>
              </a:ext>
            </a:extLst>
          </p:cNvPr>
          <p:cNvSpPr txBox="1"/>
          <p:nvPr/>
        </p:nvSpPr>
        <p:spPr>
          <a:xfrm>
            <a:off x="7887263" y="4829486"/>
            <a:ext cx="864825" cy="300082"/>
          </a:xfrm>
          <a:prstGeom prst="rect">
            <a:avLst/>
          </a:prstGeom>
          <a:noFill/>
        </p:spPr>
        <p:txBody>
          <a:bodyPr wrap="square" rtlCol="0">
            <a:spAutoFit/>
          </a:bodyPr>
          <a:lstStyle/>
          <a:p>
            <a:pPr algn="ctr"/>
            <a:r>
              <a:rPr lang="ja-JP" altLang="en-US" sz="1350" b="1" dirty="0"/>
              <a:t>寳角</a:t>
            </a:r>
          </a:p>
        </p:txBody>
      </p:sp>
      <p:sp>
        <p:nvSpPr>
          <p:cNvPr id="48" name="テキスト ボックス 47">
            <a:extLst>
              <a:ext uri="{FF2B5EF4-FFF2-40B4-BE49-F238E27FC236}">
                <a16:creationId xmlns:a16="http://schemas.microsoft.com/office/drawing/2014/main" id="{FA1BFEC3-FE31-4D2E-BC99-4E39E2318D00}"/>
              </a:ext>
            </a:extLst>
          </p:cNvPr>
          <p:cNvSpPr txBox="1"/>
          <p:nvPr/>
        </p:nvSpPr>
        <p:spPr>
          <a:xfrm>
            <a:off x="7884110" y="6058163"/>
            <a:ext cx="862448" cy="300082"/>
          </a:xfrm>
          <a:prstGeom prst="rect">
            <a:avLst/>
          </a:prstGeom>
          <a:noFill/>
        </p:spPr>
        <p:txBody>
          <a:bodyPr wrap="square" rtlCol="0">
            <a:spAutoFit/>
          </a:bodyPr>
          <a:lstStyle/>
          <a:p>
            <a:pPr algn="ctr"/>
            <a:r>
              <a:rPr lang="ja-JP" altLang="en-US" sz="1350" b="1" dirty="0"/>
              <a:t>井田</a:t>
            </a:r>
          </a:p>
        </p:txBody>
      </p:sp>
      <p:sp>
        <p:nvSpPr>
          <p:cNvPr id="3" name="正方形/長方形 2"/>
          <p:cNvSpPr/>
          <p:nvPr/>
        </p:nvSpPr>
        <p:spPr>
          <a:xfrm>
            <a:off x="1392375" y="6032044"/>
            <a:ext cx="3199059" cy="47944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ja-JP" sz="825" dirty="0">
                <a:latin typeface="Arial" panose="020B0604020202020204" pitchFamily="34" charset="0"/>
                <a:cs typeface="Arial" panose="020B0604020202020204" pitchFamily="34" charset="0"/>
              </a:rPr>
              <a:t>多くのご来賓、会員企業参加のもと、８０周年式典は盛大に、</a:t>
            </a:r>
            <a:r>
              <a:rPr lang="ja-JP" altLang="ja-JP" sz="825" dirty="0">
                <a:latin typeface="ＭＳ Ｐゴシック" panose="020B0600070205080204" pitchFamily="50" charset="-128"/>
                <a:cs typeface="ＭＳ Ｐゴシック" panose="020B0600070205080204" pitchFamily="50" charset="-128"/>
              </a:rPr>
              <a:t> </a:t>
            </a:r>
            <a:r>
              <a:rPr lang="ja-JP" altLang="ja-JP" sz="825" dirty="0">
                <a:latin typeface="Arial" panose="020B0604020202020204" pitchFamily="34" charset="0"/>
                <a:cs typeface="Arial" panose="020B0604020202020204" pitchFamily="34" charset="0"/>
              </a:rPr>
              <a:t>かつ、有意義に執り行われた。周年事業における費用は</a:t>
            </a:r>
            <a:r>
              <a:rPr lang="ja-JP" altLang="ja-JP" sz="825" dirty="0">
                <a:latin typeface="ＭＳ Ｐゴシック" panose="020B0600070205080204" pitchFamily="50" charset="-128"/>
                <a:cs typeface="ＭＳ Ｐゴシック" panose="020B0600070205080204" pitchFamily="50" charset="-128"/>
              </a:rPr>
              <a:t> </a:t>
            </a:r>
            <a:r>
              <a:rPr lang="ja-JP" altLang="ja-JP" sz="825" dirty="0">
                <a:latin typeface="Arial" panose="020B0604020202020204" pitchFamily="34" charset="0"/>
                <a:cs typeface="Arial" panose="020B0604020202020204" pitchFamily="34" charset="0"/>
              </a:rPr>
              <a:t>ほぼ計画通りとなっている。歯車製造便覧は発行が大幅に遅延した。</a:t>
            </a:r>
            <a:r>
              <a:rPr lang="ja-JP" altLang="ja-JP" sz="825" dirty="0">
                <a:latin typeface="ＭＳ Ｐゴシック" panose="020B0600070205080204" pitchFamily="50" charset="-128"/>
                <a:cs typeface="ＭＳ Ｐゴシック" panose="020B0600070205080204" pitchFamily="50" charset="-128"/>
              </a:rPr>
              <a:t> </a:t>
            </a:r>
            <a:r>
              <a:rPr lang="ja-JP" altLang="ja-JP" sz="825" dirty="0">
                <a:latin typeface="Arial" panose="020B0604020202020204" pitchFamily="34" charset="0"/>
                <a:cs typeface="Arial" panose="020B0604020202020204" pitchFamily="34" charset="0"/>
              </a:rPr>
              <a:t>大まかな規程の整備は終了した。</a:t>
            </a:r>
            <a:r>
              <a:rPr lang="ja-JP" altLang="ja-JP" sz="825" dirty="0"/>
              <a:t>人員・業務の正常化は改善途上となっている。 </a:t>
            </a:r>
          </a:p>
          <a:p>
            <a:endParaRPr lang="ja-JP" altLang="ja-JP" sz="825" dirty="0">
              <a:latin typeface="ＭＳ Ｐゴシック" panose="020B0600070205080204" pitchFamily="50" charset="-128"/>
              <a:cs typeface="ＭＳ Ｐゴシック" panose="020B0600070205080204" pitchFamily="50" charset="-128"/>
            </a:endParaRPr>
          </a:p>
        </p:txBody>
      </p:sp>
      <p:sp>
        <p:nvSpPr>
          <p:cNvPr id="37" name="正方形/長方形 36"/>
          <p:cNvSpPr/>
          <p:nvPr/>
        </p:nvSpPr>
        <p:spPr>
          <a:xfrm>
            <a:off x="4757257" y="5996581"/>
            <a:ext cx="3016262" cy="51491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ja-JP" sz="825" dirty="0">
                <a:solidFill>
                  <a:schemeClr val="tx1"/>
                </a:solidFill>
              </a:rPr>
              <a:t>期末決算に向けて事業内容および収支状況の把握・分析を </a:t>
            </a:r>
          </a:p>
          <a:p>
            <a:r>
              <a:rPr lang="ja-JP" altLang="ja-JP" sz="825" dirty="0">
                <a:solidFill>
                  <a:schemeClr val="tx1"/>
                </a:solidFill>
              </a:rPr>
              <a:t>行い、総会への上程内容をまとめる。 </a:t>
            </a:r>
          </a:p>
          <a:p>
            <a:r>
              <a:rPr lang="ja-JP" altLang="ja-JP" sz="825" dirty="0"/>
              <a:t> </a:t>
            </a:r>
          </a:p>
        </p:txBody>
      </p:sp>
      <p:sp>
        <p:nvSpPr>
          <p:cNvPr id="38" name="正方形/長方形 37"/>
          <p:cNvSpPr/>
          <p:nvPr/>
        </p:nvSpPr>
        <p:spPr>
          <a:xfrm>
            <a:off x="1422351" y="3505029"/>
            <a:ext cx="3103169" cy="32711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ja-JP" sz="825" dirty="0"/>
              <a:t>歯車入門勉強会を開催、今年は協賛団体・企業も参加し</a:t>
            </a:r>
            <a:r>
              <a:rPr lang="en-US" altLang="ja-JP" sz="825" dirty="0"/>
              <a:t>43</a:t>
            </a:r>
            <a:r>
              <a:rPr lang="ja-JP" altLang="ja-JP" sz="825" dirty="0"/>
              <a:t>名の出席で盛況に終わった。</a:t>
            </a:r>
          </a:p>
        </p:txBody>
      </p:sp>
      <p:sp>
        <p:nvSpPr>
          <p:cNvPr id="39" name="正方形/長方形 38"/>
          <p:cNvSpPr/>
          <p:nvPr/>
        </p:nvSpPr>
        <p:spPr>
          <a:xfrm>
            <a:off x="4738490" y="3513589"/>
            <a:ext cx="2681510" cy="23104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ja-JP" sz="825" dirty="0"/>
              <a:t>昨年に引き続き歯車入門勉強会の開催を予定している</a:t>
            </a:r>
          </a:p>
        </p:txBody>
      </p:sp>
      <p:sp>
        <p:nvSpPr>
          <p:cNvPr id="40" name="正方形/長方形 39"/>
          <p:cNvSpPr/>
          <p:nvPr/>
        </p:nvSpPr>
        <p:spPr>
          <a:xfrm>
            <a:off x="1434922" y="2196992"/>
            <a:ext cx="3046028" cy="43991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lvl="0"/>
            <a:r>
              <a:rPr lang="ja-JP" altLang="ja-JP" sz="825" dirty="0"/>
              <a:t>年</a:t>
            </a:r>
            <a:r>
              <a:rPr lang="en-US" altLang="ja-JP" sz="825" dirty="0"/>
              <a:t>2</a:t>
            </a:r>
            <a:r>
              <a:rPr lang="ja-JP" altLang="ja-JP" sz="825" dirty="0"/>
              <a:t>回の</a:t>
            </a:r>
            <a:r>
              <a:rPr lang="en-US" altLang="ja-JP" sz="825" dirty="0"/>
              <a:t>JGMA</a:t>
            </a:r>
            <a:r>
              <a:rPr lang="ja-JP" altLang="ja-JP" sz="825" dirty="0"/>
              <a:t>ニュースの製作発行（</a:t>
            </a:r>
            <a:r>
              <a:rPr lang="en-US" altLang="ja-JP" sz="825" dirty="0"/>
              <a:t>2018</a:t>
            </a:r>
            <a:r>
              <a:rPr lang="ja-JP" altLang="ja-JP" sz="825" dirty="0"/>
              <a:t>年</a:t>
            </a:r>
            <a:r>
              <a:rPr lang="en-US" altLang="ja-JP" sz="825" dirty="0"/>
              <a:t>4</a:t>
            </a:r>
            <a:r>
              <a:rPr lang="ja-JP" altLang="ja-JP" sz="825" dirty="0"/>
              <a:t>月、</a:t>
            </a:r>
            <a:r>
              <a:rPr lang="en-US" altLang="ja-JP" sz="825" dirty="0"/>
              <a:t>2019</a:t>
            </a:r>
            <a:r>
              <a:rPr lang="ja-JP" altLang="ja-JP" sz="825" dirty="0"/>
              <a:t>年</a:t>
            </a:r>
            <a:r>
              <a:rPr lang="en-US" altLang="ja-JP" sz="825" dirty="0"/>
              <a:t>3</a:t>
            </a:r>
            <a:r>
              <a:rPr lang="ja-JP" altLang="ja-JP" sz="825" dirty="0"/>
              <a:t>月）</a:t>
            </a:r>
          </a:p>
          <a:p>
            <a:pPr lvl="0"/>
            <a:r>
              <a:rPr lang="ja-JP" altLang="ja-JP" sz="825" dirty="0"/>
              <a:t>ホームページを活用した工業会活動の発信</a:t>
            </a:r>
          </a:p>
          <a:p>
            <a:pPr lvl="0"/>
            <a:r>
              <a:rPr lang="ja-JP" altLang="ja-JP" sz="825" dirty="0"/>
              <a:t>ホームページの更新（利便性向上を目的として）</a:t>
            </a:r>
          </a:p>
          <a:p>
            <a:endParaRPr lang="ja-JP" altLang="ja-JP" sz="825" dirty="0"/>
          </a:p>
        </p:txBody>
      </p:sp>
      <p:sp>
        <p:nvSpPr>
          <p:cNvPr id="41" name="正方形/長方形 40"/>
          <p:cNvSpPr/>
          <p:nvPr/>
        </p:nvSpPr>
        <p:spPr>
          <a:xfrm>
            <a:off x="4688573" y="2122559"/>
            <a:ext cx="3153631" cy="47797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lvl="0"/>
            <a:r>
              <a:rPr lang="ja-JP" altLang="ja-JP" sz="825" dirty="0"/>
              <a:t>年</a:t>
            </a:r>
            <a:r>
              <a:rPr lang="en-US" altLang="ja-JP" sz="825" dirty="0"/>
              <a:t>2</a:t>
            </a:r>
            <a:r>
              <a:rPr lang="ja-JP" altLang="ja-JP" sz="825" dirty="0"/>
              <a:t>回の</a:t>
            </a:r>
            <a:r>
              <a:rPr lang="en-US" altLang="ja-JP" sz="825" dirty="0"/>
              <a:t>JGMA</a:t>
            </a:r>
            <a:r>
              <a:rPr lang="ja-JP" altLang="ja-JP" sz="825" dirty="0"/>
              <a:t>ニュースの製作発行（</a:t>
            </a:r>
            <a:r>
              <a:rPr lang="en-US" altLang="ja-JP" sz="825" dirty="0"/>
              <a:t>2019</a:t>
            </a:r>
            <a:r>
              <a:rPr lang="ja-JP" altLang="ja-JP" sz="825" dirty="0"/>
              <a:t>年</a:t>
            </a:r>
            <a:r>
              <a:rPr lang="en-US" altLang="ja-JP" sz="825" dirty="0"/>
              <a:t>9</a:t>
            </a:r>
            <a:r>
              <a:rPr lang="ja-JP" altLang="ja-JP" sz="825" dirty="0"/>
              <a:t>月、</a:t>
            </a:r>
            <a:r>
              <a:rPr lang="en-US" altLang="ja-JP" sz="825" dirty="0"/>
              <a:t>2020</a:t>
            </a:r>
            <a:r>
              <a:rPr lang="ja-JP" altLang="ja-JP" sz="825" dirty="0"/>
              <a:t>年</a:t>
            </a:r>
            <a:r>
              <a:rPr lang="en-US" altLang="ja-JP" sz="825" dirty="0"/>
              <a:t>3</a:t>
            </a:r>
            <a:r>
              <a:rPr lang="ja-JP" altLang="ja-JP" sz="825" dirty="0"/>
              <a:t>月を予定）</a:t>
            </a:r>
          </a:p>
          <a:p>
            <a:pPr lvl="0"/>
            <a:r>
              <a:rPr lang="ja-JP" altLang="ja-JP" sz="825" dirty="0"/>
              <a:t>ホームページを活用した工業会活動の発信</a:t>
            </a:r>
          </a:p>
          <a:p>
            <a:r>
              <a:rPr lang="ja-JP" altLang="ja-JP" sz="825" dirty="0"/>
              <a:t>ホームページの更新（利便性向上を目的として）</a:t>
            </a:r>
          </a:p>
        </p:txBody>
      </p:sp>
      <p:sp>
        <p:nvSpPr>
          <p:cNvPr id="51" name="正方形/長方形 50"/>
          <p:cNvSpPr/>
          <p:nvPr/>
        </p:nvSpPr>
        <p:spPr>
          <a:xfrm>
            <a:off x="1428187" y="4722884"/>
            <a:ext cx="3083499" cy="20945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825" dirty="0"/>
              <a:t>1/25</a:t>
            </a:r>
            <a:r>
              <a:rPr lang="ja-JP" altLang="en-US" sz="825" dirty="0"/>
              <a:t>　西日本賀詞交歓会を実施</a:t>
            </a:r>
            <a:endParaRPr lang="ja-JP" altLang="ja-JP" sz="825" dirty="0"/>
          </a:p>
        </p:txBody>
      </p:sp>
      <p:sp>
        <p:nvSpPr>
          <p:cNvPr id="52" name="正方形/長方形 51"/>
          <p:cNvSpPr/>
          <p:nvPr/>
        </p:nvSpPr>
        <p:spPr>
          <a:xfrm>
            <a:off x="4752134" y="4771965"/>
            <a:ext cx="2593350" cy="22793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825" dirty="0">
                <a:solidFill>
                  <a:schemeClr val="tx1"/>
                </a:solidFill>
              </a:rPr>
              <a:t>1/24</a:t>
            </a:r>
            <a:r>
              <a:rPr lang="ja-JP" altLang="en-US" sz="825" dirty="0">
                <a:solidFill>
                  <a:schemeClr val="tx1"/>
                </a:solidFill>
              </a:rPr>
              <a:t>　西日本賀詞交歓会を実施</a:t>
            </a:r>
            <a:endParaRPr lang="ja-JP" altLang="ja-JP" sz="825" dirty="0">
              <a:solidFill>
                <a:schemeClr val="tx1"/>
              </a:solidFill>
            </a:endParaRPr>
          </a:p>
        </p:txBody>
      </p:sp>
      <p:sp>
        <p:nvSpPr>
          <p:cNvPr id="53" name="テキスト ボックス 52">
            <a:extLst>
              <a:ext uri="{FF2B5EF4-FFF2-40B4-BE49-F238E27FC236}">
                <a16:creationId xmlns:a16="http://schemas.microsoft.com/office/drawing/2014/main" id="{501E6EF0-EB3E-49AD-94FC-89631D164374}"/>
              </a:ext>
            </a:extLst>
          </p:cNvPr>
          <p:cNvSpPr txBox="1"/>
          <p:nvPr/>
        </p:nvSpPr>
        <p:spPr>
          <a:xfrm>
            <a:off x="8436422" y="446087"/>
            <a:ext cx="603301" cy="307777"/>
          </a:xfrm>
          <a:prstGeom prst="rect">
            <a:avLst/>
          </a:prstGeom>
          <a:noFill/>
        </p:spPr>
        <p:txBody>
          <a:bodyPr wrap="square" rtlCol="0">
            <a:spAutoFit/>
          </a:bodyPr>
          <a:lstStyle/>
          <a:p>
            <a:pPr algn="ctr"/>
            <a:r>
              <a:rPr kumimoji="1" lang="en-US" altLang="ja-JP" sz="1400" dirty="0">
                <a:latin typeface="+mj-ea"/>
                <a:ea typeface="+mj-ea"/>
              </a:rPr>
              <a:t>2/2</a:t>
            </a:r>
            <a:endParaRPr kumimoji="1" lang="ja-JP" altLang="en-US" sz="1400" dirty="0">
              <a:latin typeface="+mj-ea"/>
              <a:ea typeface="+mj-ea"/>
            </a:endParaRPr>
          </a:p>
        </p:txBody>
      </p:sp>
      <p:pic>
        <p:nvPicPr>
          <p:cNvPr id="4" name="図 3">
            <a:extLst>
              <a:ext uri="{FF2B5EF4-FFF2-40B4-BE49-F238E27FC236}">
                <a16:creationId xmlns:a16="http://schemas.microsoft.com/office/drawing/2014/main" id="{3CAB7B96-5CBF-4D92-80A2-8909778495D9}"/>
              </a:ext>
            </a:extLst>
          </p:cNvPr>
          <p:cNvPicPr>
            <a:picLocks noChangeAspect="1"/>
          </p:cNvPicPr>
          <p:nvPr/>
        </p:nvPicPr>
        <p:blipFill>
          <a:blip r:embed="rId2"/>
          <a:stretch>
            <a:fillRect/>
          </a:stretch>
        </p:blipFill>
        <p:spPr>
          <a:xfrm>
            <a:off x="397805" y="5855066"/>
            <a:ext cx="8407113" cy="42676"/>
          </a:xfrm>
          <a:prstGeom prst="rect">
            <a:avLst/>
          </a:prstGeom>
        </p:spPr>
      </p:pic>
      <p:sp>
        <p:nvSpPr>
          <p:cNvPr id="55" name="テキスト ボックス 54">
            <a:extLst>
              <a:ext uri="{FF2B5EF4-FFF2-40B4-BE49-F238E27FC236}">
                <a16:creationId xmlns:a16="http://schemas.microsoft.com/office/drawing/2014/main" id="{7ED2E330-7FF8-488B-8003-6241AE20CDF0}"/>
              </a:ext>
            </a:extLst>
          </p:cNvPr>
          <p:cNvSpPr txBox="1"/>
          <p:nvPr/>
        </p:nvSpPr>
        <p:spPr>
          <a:xfrm>
            <a:off x="318281" y="5384748"/>
            <a:ext cx="1058141" cy="323165"/>
          </a:xfrm>
          <a:prstGeom prst="rect">
            <a:avLst/>
          </a:prstGeom>
          <a:noFill/>
        </p:spPr>
        <p:txBody>
          <a:bodyPr wrap="square" rtlCol="0">
            <a:spAutoFit/>
          </a:bodyPr>
          <a:lstStyle/>
          <a:p>
            <a:pPr algn="ctr" defTabSz="685800">
              <a:defRPr/>
            </a:pPr>
            <a:r>
              <a:rPr lang="ja-JP" altLang="en-US" sz="1500" b="1" dirty="0">
                <a:solidFill>
                  <a:prstClr val="black"/>
                </a:solidFill>
                <a:latin typeface="Calibri" panose="020F0502020204030204"/>
                <a:ea typeface="ＭＳ Ｐゴシック" panose="020B0600070205080204" pitchFamily="50" charset="-128"/>
              </a:rPr>
              <a:t>表彰検討</a:t>
            </a:r>
          </a:p>
        </p:txBody>
      </p:sp>
      <p:sp>
        <p:nvSpPr>
          <p:cNvPr id="56" name="正方形/長方形 55">
            <a:extLst>
              <a:ext uri="{FF2B5EF4-FFF2-40B4-BE49-F238E27FC236}">
                <a16:creationId xmlns:a16="http://schemas.microsoft.com/office/drawing/2014/main" id="{14D0658D-34A1-46C3-A85F-BC6B8602C6FF}"/>
              </a:ext>
            </a:extLst>
          </p:cNvPr>
          <p:cNvSpPr/>
          <p:nvPr/>
        </p:nvSpPr>
        <p:spPr>
          <a:xfrm>
            <a:off x="4738490" y="5380953"/>
            <a:ext cx="2593350" cy="22793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825" dirty="0"/>
              <a:t>今後の工業会の表彰のあり方を検討</a:t>
            </a:r>
            <a:endParaRPr lang="ja-JP" altLang="ja-JP" sz="825" dirty="0"/>
          </a:p>
        </p:txBody>
      </p:sp>
      <p:sp>
        <p:nvSpPr>
          <p:cNvPr id="58" name="テキスト ボックス 57">
            <a:extLst>
              <a:ext uri="{FF2B5EF4-FFF2-40B4-BE49-F238E27FC236}">
                <a16:creationId xmlns:a16="http://schemas.microsoft.com/office/drawing/2014/main" id="{C11252FB-06C6-45C3-9EA3-98B03CC8D9F5}"/>
              </a:ext>
            </a:extLst>
          </p:cNvPr>
          <p:cNvSpPr txBox="1"/>
          <p:nvPr/>
        </p:nvSpPr>
        <p:spPr>
          <a:xfrm>
            <a:off x="7921568" y="5395233"/>
            <a:ext cx="864825" cy="300082"/>
          </a:xfrm>
          <a:prstGeom prst="rect">
            <a:avLst/>
          </a:prstGeom>
          <a:noFill/>
        </p:spPr>
        <p:txBody>
          <a:bodyPr wrap="square" rtlCol="0">
            <a:spAutoFit/>
          </a:bodyPr>
          <a:lstStyle/>
          <a:p>
            <a:pPr algn="ctr"/>
            <a:r>
              <a:rPr lang="ja-JP" altLang="en-US" sz="1350" b="1" dirty="0"/>
              <a:t>寳角</a:t>
            </a:r>
          </a:p>
        </p:txBody>
      </p:sp>
      <p:sp>
        <p:nvSpPr>
          <p:cNvPr id="59" name="正方形/長方形 58">
            <a:extLst>
              <a:ext uri="{FF2B5EF4-FFF2-40B4-BE49-F238E27FC236}">
                <a16:creationId xmlns:a16="http://schemas.microsoft.com/office/drawing/2014/main" id="{E8CEA22E-9D09-49B2-A0A4-4F4D83A01DA7}"/>
              </a:ext>
            </a:extLst>
          </p:cNvPr>
          <p:cNvSpPr/>
          <p:nvPr/>
        </p:nvSpPr>
        <p:spPr>
          <a:xfrm>
            <a:off x="1430884" y="5457307"/>
            <a:ext cx="3083499" cy="20945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25" dirty="0"/>
              <a:t>－</a:t>
            </a:r>
            <a:endParaRPr lang="ja-JP" altLang="ja-JP" sz="825" dirty="0"/>
          </a:p>
        </p:txBody>
      </p:sp>
      <p:sp>
        <p:nvSpPr>
          <p:cNvPr id="60" name="テキスト ボックス 59">
            <a:extLst>
              <a:ext uri="{FF2B5EF4-FFF2-40B4-BE49-F238E27FC236}">
                <a16:creationId xmlns:a16="http://schemas.microsoft.com/office/drawing/2014/main" id="{895FE503-3AE6-45CB-AF9F-ABD1E0FEF188}"/>
              </a:ext>
            </a:extLst>
          </p:cNvPr>
          <p:cNvSpPr txBox="1"/>
          <p:nvPr/>
        </p:nvSpPr>
        <p:spPr>
          <a:xfrm>
            <a:off x="5602159" y="442115"/>
            <a:ext cx="3096344" cy="307777"/>
          </a:xfrm>
          <a:prstGeom prst="rect">
            <a:avLst/>
          </a:prstGeom>
          <a:noFill/>
        </p:spPr>
        <p:txBody>
          <a:bodyPr wrap="square" rtlCol="0">
            <a:spAutoFit/>
          </a:bodyPr>
          <a:lstStyle/>
          <a:p>
            <a:pPr algn="ctr"/>
            <a:r>
              <a:rPr kumimoji="1" lang="en-US" altLang="ja-JP" sz="1400" b="1" dirty="0">
                <a:latin typeface="+mn-ea"/>
              </a:rPr>
              <a:t>2019</a:t>
            </a:r>
            <a:r>
              <a:rPr kumimoji="1" lang="ja-JP" altLang="en-US" sz="1400" b="1" dirty="0">
                <a:latin typeface="+mn-ea"/>
              </a:rPr>
              <a:t>年</a:t>
            </a:r>
            <a:r>
              <a:rPr kumimoji="1" lang="en-US" altLang="ja-JP" sz="1400" b="1" dirty="0">
                <a:latin typeface="+mn-ea"/>
              </a:rPr>
              <a:t>6</a:t>
            </a:r>
            <a:r>
              <a:rPr kumimoji="1" lang="ja-JP" altLang="en-US" sz="1400" b="1" dirty="0">
                <a:latin typeface="+mn-ea"/>
              </a:rPr>
              <a:t>月</a:t>
            </a:r>
            <a:r>
              <a:rPr kumimoji="1" lang="en-US" altLang="ja-JP" sz="1400" b="1" dirty="0">
                <a:latin typeface="+mn-ea"/>
              </a:rPr>
              <a:t>21</a:t>
            </a:r>
            <a:r>
              <a:rPr kumimoji="1" lang="ja-JP" altLang="en-US" sz="1400" b="1" dirty="0">
                <a:latin typeface="+mn-ea"/>
              </a:rPr>
              <a:t>日委員長会議</a:t>
            </a:r>
            <a:r>
              <a:rPr kumimoji="1" lang="en-US" altLang="ja-JP" sz="1400" b="1" dirty="0">
                <a:latin typeface="+mn-ea"/>
              </a:rPr>
              <a:t>【</a:t>
            </a:r>
            <a:r>
              <a:rPr kumimoji="1" lang="ja-JP" altLang="en-US" sz="1400" b="1" dirty="0">
                <a:latin typeface="+mn-ea"/>
              </a:rPr>
              <a:t>資料②</a:t>
            </a:r>
            <a:r>
              <a:rPr kumimoji="1" lang="en-US" altLang="ja-JP" sz="1400" b="1" dirty="0">
                <a:latin typeface="+mn-ea"/>
              </a:rPr>
              <a:t>】</a:t>
            </a:r>
          </a:p>
        </p:txBody>
      </p:sp>
      <p:sp>
        <p:nvSpPr>
          <p:cNvPr id="64" name="テキスト ボックス 63">
            <a:extLst>
              <a:ext uri="{FF2B5EF4-FFF2-40B4-BE49-F238E27FC236}">
                <a16:creationId xmlns:a16="http://schemas.microsoft.com/office/drawing/2014/main" id="{252B7924-D738-4887-A96F-DDB33ADBB8CC}"/>
              </a:ext>
            </a:extLst>
          </p:cNvPr>
          <p:cNvSpPr txBox="1"/>
          <p:nvPr/>
        </p:nvSpPr>
        <p:spPr>
          <a:xfrm>
            <a:off x="4710915" y="2730507"/>
            <a:ext cx="3213886" cy="600164"/>
          </a:xfrm>
          <a:prstGeom prst="rect">
            <a:avLst/>
          </a:prstGeom>
          <a:noFill/>
        </p:spPr>
        <p:txBody>
          <a:bodyPr wrap="square" rtlCol="0">
            <a:spAutoFit/>
          </a:bodyPr>
          <a:lstStyle/>
          <a:p>
            <a:r>
              <a:rPr lang="ja-JP" altLang="en-US" sz="825" dirty="0"/>
              <a:t>・実用機を活用し鋼材評価の会員サービスを展開するとともに、実使用鋼材データを集積する。</a:t>
            </a:r>
          </a:p>
          <a:p>
            <a:pPr lvl="0"/>
            <a:r>
              <a:rPr lang="ja-JP" altLang="en-US" sz="825" dirty="0"/>
              <a:t>・</a:t>
            </a:r>
            <a:r>
              <a:rPr lang="en-US" altLang="ja-JP" sz="825" dirty="0"/>
              <a:t>JGMA</a:t>
            </a:r>
            <a:r>
              <a:rPr lang="ja-JP" altLang="en-US" sz="825" dirty="0"/>
              <a:t>規格制定委員会活動の継続と規格制定、並びに会員企業および関係諸団体へ本評価法の有益性を周知する。</a:t>
            </a:r>
            <a:endParaRPr lang="en-US" altLang="ja-JP" sz="825" dirty="0"/>
          </a:p>
        </p:txBody>
      </p:sp>
      <p:sp>
        <p:nvSpPr>
          <p:cNvPr id="65" name="テキスト ボックス 64">
            <a:extLst>
              <a:ext uri="{FF2B5EF4-FFF2-40B4-BE49-F238E27FC236}">
                <a16:creationId xmlns:a16="http://schemas.microsoft.com/office/drawing/2014/main" id="{78A13672-7F11-47A6-A5B1-A5326C91A029}"/>
              </a:ext>
            </a:extLst>
          </p:cNvPr>
          <p:cNvSpPr txBox="1"/>
          <p:nvPr/>
        </p:nvSpPr>
        <p:spPr>
          <a:xfrm>
            <a:off x="1386732" y="2732710"/>
            <a:ext cx="3316565" cy="600164"/>
          </a:xfrm>
          <a:prstGeom prst="rect">
            <a:avLst/>
          </a:prstGeom>
          <a:noFill/>
        </p:spPr>
        <p:txBody>
          <a:bodyPr wrap="square" rtlCol="0">
            <a:spAutoFit/>
          </a:bodyPr>
          <a:lstStyle/>
          <a:p>
            <a:pPr lvl="0"/>
            <a:r>
              <a:rPr lang="ja-JP" altLang="en-US" sz="825" dirty="0"/>
              <a:t>・実用機試作：３月完成検収、</a:t>
            </a:r>
            <a:r>
              <a:rPr lang="en-US" altLang="ja-JP" sz="825" dirty="0"/>
              <a:t>19</a:t>
            </a:r>
            <a:r>
              <a:rPr lang="ja-JP" altLang="en-US" sz="825" dirty="0"/>
              <a:t>年</a:t>
            </a:r>
            <a:r>
              <a:rPr lang="en-US" altLang="ja-JP" sz="825" dirty="0"/>
              <a:t>4</a:t>
            </a:r>
            <a:r>
              <a:rPr lang="ja-JP" altLang="en-US" sz="825" dirty="0"/>
              <a:t>月に品川重工</a:t>
            </a:r>
            <a:r>
              <a:rPr lang="en-US" altLang="ja-JP" sz="825" dirty="0"/>
              <a:t>(</a:t>
            </a:r>
            <a:r>
              <a:rPr lang="ja-JP" altLang="en-US" sz="825" dirty="0"/>
              <a:t>株</a:t>
            </a:r>
            <a:r>
              <a:rPr lang="en-US" altLang="ja-JP" sz="825" dirty="0"/>
              <a:t>)</a:t>
            </a:r>
            <a:r>
              <a:rPr lang="ja-JP" altLang="en-US" sz="825" dirty="0"/>
              <a:t>殿へ搬入。</a:t>
            </a:r>
            <a:endParaRPr lang="en-US" altLang="ja-JP" sz="825" dirty="0"/>
          </a:p>
          <a:p>
            <a:pPr lvl="0"/>
            <a:r>
              <a:rPr lang="ja-JP" altLang="en-US" sz="825" dirty="0"/>
              <a:t>・鋼材評価データ収集：既開発装置を活用</a:t>
            </a:r>
            <a:endParaRPr lang="en-US" altLang="ja-JP" sz="825" dirty="0"/>
          </a:p>
          <a:p>
            <a:pPr lvl="0"/>
            <a:r>
              <a:rPr lang="ja-JP" altLang="en-US" sz="825" dirty="0"/>
              <a:t>　　　　　　　　　（会員企業からサンプル鋼材を提供）</a:t>
            </a:r>
            <a:endParaRPr lang="en-US" altLang="ja-JP" sz="825" dirty="0"/>
          </a:p>
          <a:p>
            <a:pPr lvl="0"/>
            <a:r>
              <a:rPr lang="ja-JP" altLang="en-US" sz="825" dirty="0"/>
              <a:t>・</a:t>
            </a:r>
            <a:r>
              <a:rPr lang="en-US" altLang="ja-JP" sz="825" dirty="0"/>
              <a:t>JGAM</a:t>
            </a:r>
            <a:r>
              <a:rPr lang="ja-JP" altLang="en-US" sz="825" dirty="0"/>
              <a:t>規格制定委員会を</a:t>
            </a:r>
            <a:r>
              <a:rPr lang="en-US" altLang="ja-JP" sz="825" dirty="0"/>
              <a:t>10</a:t>
            </a:r>
            <a:r>
              <a:rPr lang="ja-JP" altLang="en-US" sz="825" dirty="0"/>
              <a:t>月に発足：ドラフト作成中</a:t>
            </a:r>
          </a:p>
        </p:txBody>
      </p:sp>
      <p:sp>
        <p:nvSpPr>
          <p:cNvPr id="49" name="正方形/長方形 48">
            <a:extLst>
              <a:ext uri="{FF2B5EF4-FFF2-40B4-BE49-F238E27FC236}">
                <a16:creationId xmlns:a16="http://schemas.microsoft.com/office/drawing/2014/main" id="{FBF21466-3085-4FB0-BD85-2FF2CF0B81A1}"/>
              </a:ext>
            </a:extLst>
          </p:cNvPr>
          <p:cNvSpPr/>
          <p:nvPr/>
        </p:nvSpPr>
        <p:spPr>
          <a:xfrm>
            <a:off x="4741703" y="4247753"/>
            <a:ext cx="2897428" cy="3644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830" dirty="0">
                <a:solidFill>
                  <a:schemeClr val="tx1"/>
                </a:solidFill>
              </a:rPr>
              <a:t>異業種／関連産業見学会を企画中</a:t>
            </a:r>
            <a:endParaRPr kumimoji="1" lang="en-US" altLang="ja-JP" sz="830" dirty="0">
              <a:solidFill>
                <a:schemeClr val="tx1"/>
              </a:solidFill>
            </a:endParaRPr>
          </a:p>
          <a:p>
            <a:pPr algn="l"/>
            <a:endParaRPr kumimoji="1" lang="ja-JP" altLang="en-US" sz="830" dirty="0">
              <a:solidFill>
                <a:schemeClr val="tx1"/>
              </a:solidFill>
            </a:endParaRPr>
          </a:p>
        </p:txBody>
      </p:sp>
    </p:spTree>
    <p:extLst>
      <p:ext uri="{BB962C8B-B14F-4D97-AF65-F5344CB8AC3E}">
        <p14:creationId xmlns:p14="http://schemas.microsoft.com/office/powerpoint/2010/main" val="5151503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7B84EBDF-B67E-4C66-91FF-56597A6707C6}" vid="{1E872F42-5119-4C9A-9BA2-5A204B2EAF7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1174</TotalTime>
  <Words>991</Words>
  <Application>Microsoft Office PowerPoint</Application>
  <PresentationFormat>画面に合わせる (4:3)</PresentationFormat>
  <Paragraphs>194</Paragraphs>
  <Slides>8</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8</vt:i4>
      </vt:variant>
    </vt:vector>
  </HeadingPairs>
  <TitlesOfParts>
    <vt:vector size="17" baseType="lpstr">
      <vt:lpstr>ＭＳ Ｐゴシック</vt:lpstr>
      <vt:lpstr>ＭＳ ゴシック</vt:lpstr>
      <vt:lpstr>ＭＳ 明朝</vt:lpstr>
      <vt:lpstr>Arial</vt:lpstr>
      <vt:lpstr>Calibri</vt:lpstr>
      <vt:lpstr>Cambria</vt:lpstr>
      <vt:lpstr>Century</vt:lpstr>
      <vt:lpstr>Office ​​テーマ</vt:lpstr>
      <vt:lpstr>Office テーマ</vt:lpstr>
      <vt:lpstr>2019年度 日本歯車工業会の重点事業（案）</vt:lpstr>
      <vt:lpstr>●重点事業</vt:lpstr>
      <vt:lpstr>PowerPoint プレゼンテーション</vt:lpstr>
      <vt:lpstr>PowerPoint プレゼンテーション</vt:lpstr>
      <vt:lpstr>PowerPoint プレゼンテーション</vt:lpstr>
      <vt:lpstr>2019年度　ＪＧＭＡ 組織体制</vt:lpstr>
      <vt:lpstr>各委員会の2018年度実施状況と2019年度の方針・実施計画(1/2)</vt:lpstr>
      <vt:lpstr>各委員会の2018年度実施状況と2019年度の方針・実施計画(2/2)</vt:lpstr>
    </vt:vector>
  </TitlesOfParts>
  <Company>hitachi-nico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2017年度新体制及び歯車工業会の進め方</dc:title>
  <dc:creator>栄野　隆</dc:creator>
  <cp:lastModifiedBy>user</cp:lastModifiedBy>
  <cp:revision>97</cp:revision>
  <cp:lastPrinted>2019-06-04T05:17:57Z</cp:lastPrinted>
  <dcterms:created xsi:type="dcterms:W3CDTF">2017-06-22T01:56:57Z</dcterms:created>
  <dcterms:modified xsi:type="dcterms:W3CDTF">2019-07-26T00:51:52Z</dcterms:modified>
</cp:coreProperties>
</file>