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 id="2147483707" r:id="rId2"/>
  </p:sldMasterIdLst>
  <p:notesMasterIdLst>
    <p:notesMasterId r:id="rId9"/>
  </p:notesMasterIdLst>
  <p:sldIdLst>
    <p:sldId id="280" r:id="rId3"/>
    <p:sldId id="279" r:id="rId4"/>
    <p:sldId id="257" r:id="rId5"/>
    <p:sldId id="301" r:id="rId6"/>
    <p:sldId id="256" r:id="rId7"/>
    <p:sldId id="303" r:id="rId8"/>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3104"/>
    <a:srgbClr val="99FF66"/>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120" y="702"/>
      </p:cViewPr>
      <p:guideLst/>
    </p:cSldViewPr>
  </p:slideViewPr>
  <p:notesTextViewPr>
    <p:cViewPr>
      <p:scale>
        <a:sx n="1" d="1"/>
        <a:sy n="1" d="1"/>
      </p:scale>
      <p:origin x="0" y="0"/>
    </p:cViewPr>
  </p:notesTextViewPr>
  <p:notesViewPr>
    <p:cSldViewPr snapToGrid="0">
      <p:cViewPr>
        <p:scale>
          <a:sx n="100" d="100"/>
          <a:sy n="100" d="100"/>
        </p:scale>
        <p:origin x="2400"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9562931991991562E-2"/>
          <c:y val="0.14192549460729173"/>
          <c:w val="0.89970095884204215"/>
          <c:h val="0.79923551126547976"/>
        </c:manualLayout>
      </c:layout>
      <c:lineChart>
        <c:grouping val="stacked"/>
        <c:varyColors val="0"/>
        <c:ser>
          <c:idx val="0"/>
          <c:order val="0"/>
          <c:tx>
            <c:strRef>
              <c:f>元データ他!$B$13</c:f>
              <c:strCache>
                <c:ptCount val="1"/>
                <c:pt idx="0">
                  <c:v>年度の繰越残</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元データ他!$C$12:$M$12</c:f>
              <c:strCache>
                <c:ptCount val="11"/>
                <c:pt idx="0">
                  <c:v>H19</c:v>
                </c:pt>
                <c:pt idx="1">
                  <c:v>H20</c:v>
                </c:pt>
                <c:pt idx="2">
                  <c:v>H21</c:v>
                </c:pt>
                <c:pt idx="3">
                  <c:v>H22</c:v>
                </c:pt>
                <c:pt idx="4">
                  <c:v>H23</c:v>
                </c:pt>
                <c:pt idx="5">
                  <c:v>H24</c:v>
                </c:pt>
                <c:pt idx="6">
                  <c:v>H25</c:v>
                </c:pt>
                <c:pt idx="7">
                  <c:v>H26</c:v>
                </c:pt>
                <c:pt idx="8">
                  <c:v>H27</c:v>
                </c:pt>
                <c:pt idx="9">
                  <c:v>H28</c:v>
                </c:pt>
                <c:pt idx="10">
                  <c:v>H29</c:v>
                </c:pt>
              </c:strCache>
            </c:strRef>
          </c:cat>
          <c:val>
            <c:numRef>
              <c:f>元データ他!$C$13:$M$13</c:f>
              <c:numCache>
                <c:formatCode>#,##0_ ;[Red]\-#,##0\ </c:formatCode>
                <c:ptCount val="11"/>
                <c:pt idx="0">
                  <c:v>7753</c:v>
                </c:pt>
                <c:pt idx="1">
                  <c:v>7110</c:v>
                </c:pt>
                <c:pt idx="2">
                  <c:v>6196</c:v>
                </c:pt>
                <c:pt idx="3">
                  <c:v>5184</c:v>
                </c:pt>
                <c:pt idx="4">
                  <c:v>3495</c:v>
                </c:pt>
                <c:pt idx="5">
                  <c:v>2632</c:v>
                </c:pt>
                <c:pt idx="6">
                  <c:v>1544</c:v>
                </c:pt>
                <c:pt idx="7">
                  <c:v>1461</c:v>
                </c:pt>
                <c:pt idx="8">
                  <c:v>1557</c:v>
                </c:pt>
                <c:pt idx="9">
                  <c:v>2042</c:v>
                </c:pt>
                <c:pt idx="10">
                  <c:v>2592</c:v>
                </c:pt>
              </c:numCache>
            </c:numRef>
          </c:val>
          <c:smooth val="0"/>
          <c:extLst xmlns:c16r2="http://schemas.microsoft.com/office/drawing/2015/06/chart">
            <c:ext xmlns:c16="http://schemas.microsoft.com/office/drawing/2014/chart" uri="{C3380CC4-5D6E-409C-BE32-E72D297353CC}">
              <c16:uniqueId val="{00000000-2C6D-4D24-8BC5-CB85311B929C}"/>
            </c:ext>
          </c:extLst>
        </c:ser>
        <c:dLbls>
          <c:dLblPos val="ctr"/>
          <c:showLegendKey val="0"/>
          <c:showVal val="1"/>
          <c:showCatName val="0"/>
          <c:showSerName val="0"/>
          <c:showPercent val="0"/>
          <c:showBubbleSize val="0"/>
        </c:dLbls>
        <c:marker val="1"/>
        <c:smooth val="0"/>
        <c:axId val="310342848"/>
        <c:axId val="310342456"/>
      </c:lineChart>
      <c:catAx>
        <c:axId val="310342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10342456"/>
        <c:crosses val="autoZero"/>
        <c:auto val="1"/>
        <c:lblAlgn val="ctr"/>
        <c:lblOffset val="100"/>
        <c:noMultiLvlLbl val="0"/>
      </c:catAx>
      <c:valAx>
        <c:axId val="310342456"/>
        <c:scaling>
          <c:orientation val="minMax"/>
        </c:scaling>
        <c:delete val="0"/>
        <c:axPos val="l"/>
        <c:majorGridlines>
          <c:spPr>
            <a:ln w="9525" cap="flat" cmpd="sng" algn="ctr">
              <a:solidFill>
                <a:schemeClr val="tx1">
                  <a:lumMod val="15000"/>
                  <a:lumOff val="85000"/>
                </a:schemeClr>
              </a:solidFill>
              <a:round/>
            </a:ln>
            <a:effectLst/>
          </c:spPr>
        </c:majorGridlines>
        <c:numFmt formatCode="#,##0_ ;[Red]\-#,##0\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10342848"/>
        <c:crosses val="autoZero"/>
        <c:crossBetween val="between"/>
      </c:valAx>
      <c:spPr>
        <a:noFill/>
        <a:ln>
          <a:noFill/>
        </a:ln>
        <a:effectLst/>
      </c:spPr>
    </c:plotArea>
    <c:plotVisOnly val="1"/>
    <c:dispBlanksAs val="zero"/>
    <c:showDLblsOverMax val="0"/>
  </c:chart>
  <c:spPr>
    <a:noFill/>
    <a:ln>
      <a:noFill/>
    </a:ln>
    <a:effectLst/>
  </c:spPr>
  <c:txPr>
    <a:bodyPr/>
    <a:lstStyle/>
    <a:p>
      <a:pPr>
        <a:defRPr/>
      </a:pPr>
      <a:endParaRPr lang="ja-JP"/>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drawing1.xml><?xml version="1.0" encoding="utf-8"?>
<c:userShapes xmlns:c="http://schemas.openxmlformats.org/drawingml/2006/chart">
  <cdr:relSizeAnchor xmlns:cdr="http://schemas.openxmlformats.org/drawingml/2006/chartDrawing">
    <cdr:from>
      <cdr:x>0.25188</cdr:x>
      <cdr:y>0.1154</cdr:y>
    </cdr:from>
    <cdr:to>
      <cdr:x>0.77488</cdr:x>
      <cdr:y>0.20684</cdr:y>
    </cdr:to>
    <cdr:sp macro="" textlink="">
      <cdr:nvSpPr>
        <cdr:cNvPr id="2" name="正方形/長方形 1"/>
        <cdr:cNvSpPr/>
      </cdr:nvSpPr>
      <cdr:spPr>
        <a:xfrm xmlns:a="http://schemas.openxmlformats.org/drawingml/2006/main">
          <a:off x="1780197" y="523220"/>
          <a:ext cx="3696328" cy="414580"/>
        </a:xfrm>
        <a:prstGeom xmlns:a="http://schemas.openxmlformats.org/drawingml/2006/main" prst="rect">
          <a:avLst/>
        </a:prstGeom>
      </cdr:spPr>
      <cdr:style>
        <a:lnRef xmlns:a="http://schemas.openxmlformats.org/drawingml/2006/main" idx="2">
          <a:schemeClr val="accent3"/>
        </a:lnRef>
        <a:fillRef xmlns:a="http://schemas.openxmlformats.org/drawingml/2006/main" idx="1">
          <a:schemeClr val="lt1"/>
        </a:fillRef>
        <a:effectRef xmlns:a="http://schemas.openxmlformats.org/drawingml/2006/main" idx="0">
          <a:schemeClr val="accent3"/>
        </a:effectRef>
        <a:fontRef xmlns:a="http://schemas.openxmlformats.org/drawingml/2006/main" idx="minor">
          <a:schemeClr val="dk1"/>
        </a:fontRef>
      </cdr:style>
      <cdr:txBody>
        <a:bodyPr xmlns:a="http://schemas.openxmlformats.org/drawingml/2006/main"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ja-JP" altLang="en-US" sz="1400" dirty="0"/>
            <a:t>         日本歯車工業会  収支期末残高推移</a:t>
          </a:r>
          <a:endParaRPr lang="ja-JP" dirty="0"/>
        </a:p>
      </cdr:txBody>
    </cdr:sp>
  </cdr:relSizeAnchor>
  <cdr:relSizeAnchor xmlns:cdr="http://schemas.openxmlformats.org/drawingml/2006/chartDrawing">
    <cdr:from>
      <cdr:x>0.00094</cdr:x>
      <cdr:y>0.06576</cdr:y>
    </cdr:from>
    <cdr:to>
      <cdr:x>0.15863</cdr:x>
      <cdr:y>0.11339</cdr:y>
    </cdr:to>
    <cdr:sp macro="" textlink="">
      <cdr:nvSpPr>
        <cdr:cNvPr id="5" name="正方形/長方形 4"/>
        <cdr:cNvSpPr/>
      </cdr:nvSpPr>
      <cdr:spPr>
        <a:xfrm xmlns:a="http://schemas.openxmlformats.org/drawingml/2006/main">
          <a:off x="5757" y="298130"/>
          <a:ext cx="965793" cy="215957"/>
        </a:xfrm>
        <a:prstGeom xmlns:a="http://schemas.openxmlformats.org/drawingml/2006/main" prst="rect">
          <a:avLst/>
        </a:prstGeom>
        <a:solidFill xmlns:a="http://schemas.openxmlformats.org/drawingml/2006/main">
          <a:sysClr val="window" lastClr="FFFFFF"/>
        </a:solidFill>
        <a:ln xmlns:a="http://schemas.openxmlformats.org/drawingml/2006/main">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r>
            <a:rPr lang="ja-JP" altLang="en-US"/>
            <a:t>単位：万円</a:t>
          </a:r>
          <a:endParaRPr lang="ja-JP"/>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DC59B7D9-6451-4FA2-A791-FA7F43C0FC51}" type="datetimeFigureOut">
              <a:rPr kumimoji="1" lang="ja-JP" altLang="en-US" smtClean="0"/>
              <a:t>2018/7/4</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5F83379-864E-4591-ACBF-D6E42C3D4CAC}" type="slidenum">
              <a:rPr kumimoji="1" lang="ja-JP" altLang="en-US" smtClean="0"/>
              <a:t>‹#›</a:t>
            </a:fld>
            <a:endParaRPr kumimoji="1" lang="ja-JP" altLang="en-US"/>
          </a:p>
        </p:txBody>
      </p:sp>
    </p:spTree>
    <p:extLst>
      <p:ext uri="{BB962C8B-B14F-4D97-AF65-F5344CB8AC3E}">
        <p14:creationId xmlns:p14="http://schemas.microsoft.com/office/powerpoint/2010/main" val="21228601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5F83379-864E-4591-ACBF-D6E42C3D4CAC}" type="slidenum">
              <a:rPr kumimoji="1" lang="ja-JP" altLang="en-US" smtClean="0"/>
              <a:t>5</a:t>
            </a:fld>
            <a:endParaRPr kumimoji="1" lang="ja-JP" altLang="en-US"/>
          </a:p>
        </p:txBody>
      </p:sp>
    </p:spTree>
    <p:extLst>
      <p:ext uri="{BB962C8B-B14F-4D97-AF65-F5344CB8AC3E}">
        <p14:creationId xmlns:p14="http://schemas.microsoft.com/office/powerpoint/2010/main" val="3626398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D2003F8-D0AB-4916-82B4-9613D91F832D}" type="slidenum">
              <a:rPr lang="ja-JP" altLang="en-US" smtClean="0">
                <a:solidFill>
                  <a:prstClr val="black"/>
                </a:solidFill>
              </a:rPr>
              <a:pPr/>
              <a:t>6</a:t>
            </a:fld>
            <a:endParaRPr lang="ja-JP" altLang="en-US">
              <a:solidFill>
                <a:prstClr val="black"/>
              </a:solidFill>
            </a:endParaRPr>
          </a:p>
        </p:txBody>
      </p:sp>
    </p:spTree>
    <p:extLst>
      <p:ext uri="{BB962C8B-B14F-4D97-AF65-F5344CB8AC3E}">
        <p14:creationId xmlns:p14="http://schemas.microsoft.com/office/powerpoint/2010/main" val="802179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AFB87F05-BFD2-4D22-8C72-EF5CFA034B7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 xmlns:a16="http://schemas.microsoft.com/office/drawing/2014/main" id="{A8B1530B-38BA-449F-979F-29505D28D6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 xmlns:a16="http://schemas.microsoft.com/office/drawing/2014/main" id="{4B9C1BE8-973B-4609-BFD1-895C75086F18}"/>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5" name="フッター プレースホルダー 4">
            <a:extLst>
              <a:ext uri="{FF2B5EF4-FFF2-40B4-BE49-F238E27FC236}">
                <a16:creationId xmlns="" xmlns:a16="http://schemas.microsoft.com/office/drawing/2014/main" id="{7AE556E3-083C-4119-9021-F4273A70A3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 xmlns:a16="http://schemas.microsoft.com/office/drawing/2014/main" id="{561FD1B0-2694-47FE-9CEA-1EA0DD2084CB}"/>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2879056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5D3C2359-5F69-458F-8C41-ACB7FF2CEEF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 xmlns:a16="http://schemas.microsoft.com/office/drawing/2014/main" id="{A2C68426-DC62-4894-8A70-4FB686C7A60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 xmlns:a16="http://schemas.microsoft.com/office/drawing/2014/main" id="{A7A1BFB7-76D4-4548-BA11-E64171B2C4E9}"/>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5" name="フッター プレースホルダー 4">
            <a:extLst>
              <a:ext uri="{FF2B5EF4-FFF2-40B4-BE49-F238E27FC236}">
                <a16:creationId xmlns="" xmlns:a16="http://schemas.microsoft.com/office/drawing/2014/main" id="{99696BDC-CB8C-4ED1-B695-5AECAC4AC3E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 xmlns:a16="http://schemas.microsoft.com/office/drawing/2014/main" id="{3FC1A678-713C-4C6D-A523-A1DA8457CD97}"/>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1904828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 xmlns:a16="http://schemas.microsoft.com/office/drawing/2014/main" id="{561E1A00-DB3B-4266-8C06-7A5F2DC8A12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 xmlns:a16="http://schemas.microsoft.com/office/drawing/2014/main" id="{7FCF24E8-5059-4F56-BE92-2DCE0360574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 xmlns:a16="http://schemas.microsoft.com/office/drawing/2014/main" id="{5ADCE551-205D-4BDE-BB05-34D0A9BE6896}"/>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5" name="フッター プレースホルダー 4">
            <a:extLst>
              <a:ext uri="{FF2B5EF4-FFF2-40B4-BE49-F238E27FC236}">
                <a16:creationId xmlns="" xmlns:a16="http://schemas.microsoft.com/office/drawing/2014/main" id="{8606EBBF-2C1A-4B94-B9B9-672EDA9489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 xmlns:a16="http://schemas.microsoft.com/office/drawing/2014/main" id="{54661DDB-B326-4E42-A1CE-F858708EB86D}"/>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1667608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F4D067-4ADC-4E44-A8E1-EC6D134DA828}" type="datetimeFigureOut">
              <a:rPr lang="en-US" smtClean="0"/>
              <a:pPr/>
              <a:t>7/4/2018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a:p>
        </p:txBody>
      </p:sp>
      <p:sp>
        <p:nvSpPr>
          <p:cNvPr id="9" name="Rectangle 8"/>
          <p:cNvSpPr/>
          <p:nvPr userDrawn="1"/>
        </p:nvSpPr>
        <p:spPr>
          <a:xfrm>
            <a:off x="136525" y="1"/>
            <a:ext cx="12055476" cy="1349298"/>
          </a:xfrm>
          <a:prstGeom prst="rect">
            <a:avLst/>
          </a:prstGeom>
          <a:ln>
            <a:noFill/>
          </a:ln>
          <a:effectLst>
            <a:outerShdw blurRad="101600" dist="63500" dir="3600000" rotWithShape="0">
              <a:srgbClr val="000000">
                <a:alpha val="35000"/>
              </a:srgbClr>
            </a:outerShdw>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sz="1800" err="1">
              <a:solidFill>
                <a:schemeClr val="tx1"/>
              </a:solidFill>
            </a:endParaRPr>
          </a:p>
        </p:txBody>
      </p:sp>
      <p:sp>
        <p:nvSpPr>
          <p:cNvPr id="10" name="Hexagon 9"/>
          <p:cNvSpPr/>
          <p:nvPr userDrawn="1"/>
        </p:nvSpPr>
        <p:spPr>
          <a:xfrm rot="16200000">
            <a:off x="-235543" y="224529"/>
            <a:ext cx="1345725" cy="896659"/>
          </a:xfrm>
          <a:custGeom>
            <a:avLst/>
            <a:gdLst>
              <a:gd name="connsiteX0" fmla="*/ 0 w 1583473"/>
              <a:gd name="connsiteY0" fmla="*/ 674649 h 1349298"/>
              <a:gd name="connsiteX1" fmla="*/ 337325 w 1583473"/>
              <a:gd name="connsiteY1" fmla="*/ 0 h 1349298"/>
              <a:gd name="connsiteX2" fmla="*/ 1246149 w 1583473"/>
              <a:gd name="connsiteY2" fmla="*/ 0 h 1349298"/>
              <a:gd name="connsiteX3" fmla="*/ 1583473 w 1583473"/>
              <a:gd name="connsiteY3" fmla="*/ 674649 h 1349298"/>
              <a:gd name="connsiteX4" fmla="*/ 1246149 w 1583473"/>
              <a:gd name="connsiteY4" fmla="*/ 1349298 h 1349298"/>
              <a:gd name="connsiteX5" fmla="*/ 337325 w 1583473"/>
              <a:gd name="connsiteY5" fmla="*/ 1349298 h 1349298"/>
              <a:gd name="connsiteX6" fmla="*/ 0 w 1583473"/>
              <a:gd name="connsiteY6" fmla="*/ 674649 h 1349298"/>
              <a:gd name="connsiteX0" fmla="*/ 337325 w 1583473"/>
              <a:gd name="connsiteY0" fmla="*/ 0 h 1349298"/>
              <a:gd name="connsiteX1" fmla="*/ 1246149 w 1583473"/>
              <a:gd name="connsiteY1" fmla="*/ 0 h 1349298"/>
              <a:gd name="connsiteX2" fmla="*/ 1583473 w 1583473"/>
              <a:gd name="connsiteY2" fmla="*/ 674649 h 1349298"/>
              <a:gd name="connsiteX3" fmla="*/ 1246149 w 1583473"/>
              <a:gd name="connsiteY3" fmla="*/ 1349298 h 1349298"/>
              <a:gd name="connsiteX4" fmla="*/ 337325 w 1583473"/>
              <a:gd name="connsiteY4" fmla="*/ 1349298 h 1349298"/>
              <a:gd name="connsiteX5" fmla="*/ 0 w 1583473"/>
              <a:gd name="connsiteY5" fmla="*/ 674649 h 1349298"/>
              <a:gd name="connsiteX0" fmla="*/ 337325 w 1583473"/>
              <a:gd name="connsiteY0" fmla="*/ 0 h 1349298"/>
              <a:gd name="connsiteX1" fmla="*/ 1246149 w 1583473"/>
              <a:gd name="connsiteY1" fmla="*/ 0 h 1349298"/>
              <a:gd name="connsiteX2" fmla="*/ 1583473 w 1583473"/>
              <a:gd name="connsiteY2" fmla="*/ 674649 h 1349298"/>
              <a:gd name="connsiteX3" fmla="*/ 1246149 w 1583473"/>
              <a:gd name="connsiteY3" fmla="*/ 1349298 h 1349298"/>
              <a:gd name="connsiteX4" fmla="*/ 337325 w 1583473"/>
              <a:gd name="connsiteY4" fmla="*/ 1349298 h 1349298"/>
              <a:gd name="connsiteX5" fmla="*/ 0 w 1583473"/>
              <a:gd name="connsiteY5" fmla="*/ 674649 h 1349298"/>
              <a:gd name="connsiteX6" fmla="*/ 77202 w 1583473"/>
              <a:gd name="connsiteY6" fmla="*/ 541691 h 1349298"/>
              <a:gd name="connsiteX7" fmla="*/ 337325 w 1583473"/>
              <a:gd name="connsiteY7" fmla="*/ 0 h 1349298"/>
              <a:gd name="connsiteX0" fmla="*/ 337325 w 1583473"/>
              <a:gd name="connsiteY0" fmla="*/ 0 h 1349298"/>
              <a:gd name="connsiteX1" fmla="*/ 1246149 w 1583473"/>
              <a:gd name="connsiteY1" fmla="*/ 0 h 1349298"/>
              <a:gd name="connsiteX2" fmla="*/ 1583473 w 1583473"/>
              <a:gd name="connsiteY2" fmla="*/ 674649 h 1349298"/>
              <a:gd name="connsiteX3" fmla="*/ 1246149 w 1583473"/>
              <a:gd name="connsiteY3" fmla="*/ 1349298 h 1349298"/>
              <a:gd name="connsiteX4" fmla="*/ 337325 w 1583473"/>
              <a:gd name="connsiteY4" fmla="*/ 1349298 h 1349298"/>
              <a:gd name="connsiteX5" fmla="*/ 0 w 1583473"/>
              <a:gd name="connsiteY5" fmla="*/ 674649 h 1349298"/>
              <a:gd name="connsiteX6" fmla="*/ 77202 w 1583473"/>
              <a:gd name="connsiteY6" fmla="*/ 541691 h 1349298"/>
              <a:gd name="connsiteX7" fmla="*/ 337325 w 1583473"/>
              <a:gd name="connsiteY7" fmla="*/ 0 h 1349298"/>
              <a:gd name="connsiteX0" fmla="*/ 337325 w 1583473"/>
              <a:gd name="connsiteY0" fmla="*/ 0 h 1349298"/>
              <a:gd name="connsiteX1" fmla="*/ 1246149 w 1583473"/>
              <a:gd name="connsiteY1" fmla="*/ 0 h 1349298"/>
              <a:gd name="connsiteX2" fmla="*/ 1583473 w 1583473"/>
              <a:gd name="connsiteY2" fmla="*/ 674649 h 1349298"/>
              <a:gd name="connsiteX3" fmla="*/ 1246149 w 1583473"/>
              <a:gd name="connsiteY3" fmla="*/ 1349298 h 1349298"/>
              <a:gd name="connsiteX4" fmla="*/ 337325 w 1583473"/>
              <a:gd name="connsiteY4" fmla="*/ 1349298 h 1349298"/>
              <a:gd name="connsiteX5" fmla="*/ 0 w 1583473"/>
              <a:gd name="connsiteY5" fmla="*/ 674649 h 1349298"/>
              <a:gd name="connsiteX6" fmla="*/ 77202 w 1583473"/>
              <a:gd name="connsiteY6" fmla="*/ 541691 h 1349298"/>
              <a:gd name="connsiteX7" fmla="*/ 337325 w 1583473"/>
              <a:gd name="connsiteY7" fmla="*/ 0 h 1349298"/>
              <a:gd name="connsiteX0" fmla="*/ 337325 w 1583473"/>
              <a:gd name="connsiteY0" fmla="*/ 0 h 1349298"/>
              <a:gd name="connsiteX1" fmla="*/ 1246149 w 1583473"/>
              <a:gd name="connsiteY1" fmla="*/ 0 h 1349298"/>
              <a:gd name="connsiteX2" fmla="*/ 1467202 w 1583473"/>
              <a:gd name="connsiteY2" fmla="*/ 448091 h 1349298"/>
              <a:gd name="connsiteX3" fmla="*/ 1583473 w 1583473"/>
              <a:gd name="connsiteY3" fmla="*/ 674649 h 1349298"/>
              <a:gd name="connsiteX4" fmla="*/ 1246149 w 1583473"/>
              <a:gd name="connsiteY4" fmla="*/ 1349298 h 1349298"/>
              <a:gd name="connsiteX5" fmla="*/ 337325 w 1583473"/>
              <a:gd name="connsiteY5" fmla="*/ 1349298 h 1349298"/>
              <a:gd name="connsiteX6" fmla="*/ 0 w 1583473"/>
              <a:gd name="connsiteY6" fmla="*/ 674649 h 1349298"/>
              <a:gd name="connsiteX7" fmla="*/ 77202 w 1583473"/>
              <a:gd name="connsiteY7" fmla="*/ 541691 h 1349298"/>
              <a:gd name="connsiteX8" fmla="*/ 337325 w 1583473"/>
              <a:gd name="connsiteY8" fmla="*/ 0 h 1349298"/>
              <a:gd name="connsiteX0" fmla="*/ 337325 w 1583473"/>
              <a:gd name="connsiteY0" fmla="*/ 0 h 1349298"/>
              <a:gd name="connsiteX1" fmla="*/ 1246149 w 1583473"/>
              <a:gd name="connsiteY1" fmla="*/ 0 h 1349298"/>
              <a:gd name="connsiteX2" fmla="*/ 1467202 w 1583473"/>
              <a:gd name="connsiteY2" fmla="*/ 448091 h 1349298"/>
              <a:gd name="connsiteX3" fmla="*/ 1583473 w 1583473"/>
              <a:gd name="connsiteY3" fmla="*/ 674649 h 1349298"/>
              <a:gd name="connsiteX4" fmla="*/ 1246149 w 1583473"/>
              <a:gd name="connsiteY4" fmla="*/ 1349298 h 1349298"/>
              <a:gd name="connsiteX5" fmla="*/ 337325 w 1583473"/>
              <a:gd name="connsiteY5" fmla="*/ 1349298 h 1349298"/>
              <a:gd name="connsiteX6" fmla="*/ 0 w 1583473"/>
              <a:gd name="connsiteY6" fmla="*/ 674649 h 1349298"/>
              <a:gd name="connsiteX7" fmla="*/ 77202 w 1583473"/>
              <a:gd name="connsiteY7" fmla="*/ 541691 h 1349298"/>
              <a:gd name="connsiteX8" fmla="*/ 337325 w 1583473"/>
              <a:gd name="connsiteY8" fmla="*/ 0 h 1349298"/>
              <a:gd name="connsiteX0" fmla="*/ 337325 w 1583473"/>
              <a:gd name="connsiteY0" fmla="*/ 0 h 1349298"/>
              <a:gd name="connsiteX1" fmla="*/ 1246149 w 1583473"/>
              <a:gd name="connsiteY1" fmla="*/ 0 h 1349298"/>
              <a:gd name="connsiteX2" fmla="*/ 1467202 w 1583473"/>
              <a:gd name="connsiteY2" fmla="*/ 448091 h 1349298"/>
              <a:gd name="connsiteX3" fmla="*/ 1583473 w 1583473"/>
              <a:gd name="connsiteY3" fmla="*/ 674649 h 1349298"/>
              <a:gd name="connsiteX4" fmla="*/ 1246149 w 1583473"/>
              <a:gd name="connsiteY4" fmla="*/ 1349298 h 1349298"/>
              <a:gd name="connsiteX5" fmla="*/ 337325 w 1583473"/>
              <a:gd name="connsiteY5" fmla="*/ 1349298 h 1349298"/>
              <a:gd name="connsiteX6" fmla="*/ 0 w 1583473"/>
              <a:gd name="connsiteY6" fmla="*/ 674649 h 1349298"/>
              <a:gd name="connsiteX7" fmla="*/ 77202 w 1583473"/>
              <a:gd name="connsiteY7" fmla="*/ 541691 h 1349298"/>
              <a:gd name="connsiteX8" fmla="*/ 337325 w 1583473"/>
              <a:gd name="connsiteY8" fmla="*/ 0 h 1349298"/>
              <a:gd name="connsiteX0" fmla="*/ 337325 w 1583473"/>
              <a:gd name="connsiteY0" fmla="*/ 0 h 1349298"/>
              <a:gd name="connsiteX1" fmla="*/ 1246149 w 1583473"/>
              <a:gd name="connsiteY1" fmla="*/ 0 h 1349298"/>
              <a:gd name="connsiteX2" fmla="*/ 1467202 w 1583473"/>
              <a:gd name="connsiteY2" fmla="*/ 448091 h 1349298"/>
              <a:gd name="connsiteX3" fmla="*/ 1583473 w 1583473"/>
              <a:gd name="connsiteY3" fmla="*/ 674649 h 1349298"/>
              <a:gd name="connsiteX4" fmla="*/ 1246149 w 1583473"/>
              <a:gd name="connsiteY4" fmla="*/ 1349298 h 1349298"/>
              <a:gd name="connsiteX5" fmla="*/ 337325 w 1583473"/>
              <a:gd name="connsiteY5" fmla="*/ 1349298 h 1349298"/>
              <a:gd name="connsiteX6" fmla="*/ 0 w 1583473"/>
              <a:gd name="connsiteY6" fmla="*/ 674649 h 1349298"/>
              <a:gd name="connsiteX7" fmla="*/ 77202 w 1583473"/>
              <a:gd name="connsiteY7" fmla="*/ 541691 h 1349298"/>
              <a:gd name="connsiteX8" fmla="*/ 337325 w 1583473"/>
              <a:gd name="connsiteY8" fmla="*/ 0 h 1349298"/>
              <a:gd name="connsiteX0" fmla="*/ 337325 w 1583473"/>
              <a:gd name="connsiteY0" fmla="*/ 0 h 1349298"/>
              <a:gd name="connsiteX1" fmla="*/ 1467202 w 1583473"/>
              <a:gd name="connsiteY1" fmla="*/ 448091 h 1349298"/>
              <a:gd name="connsiteX2" fmla="*/ 1583473 w 1583473"/>
              <a:gd name="connsiteY2" fmla="*/ 674649 h 1349298"/>
              <a:gd name="connsiteX3" fmla="*/ 1246149 w 1583473"/>
              <a:gd name="connsiteY3" fmla="*/ 1349298 h 1349298"/>
              <a:gd name="connsiteX4" fmla="*/ 337325 w 1583473"/>
              <a:gd name="connsiteY4" fmla="*/ 1349298 h 1349298"/>
              <a:gd name="connsiteX5" fmla="*/ 0 w 1583473"/>
              <a:gd name="connsiteY5" fmla="*/ 674649 h 1349298"/>
              <a:gd name="connsiteX6" fmla="*/ 77202 w 1583473"/>
              <a:gd name="connsiteY6" fmla="*/ 541691 h 1349298"/>
              <a:gd name="connsiteX7" fmla="*/ 337325 w 1583473"/>
              <a:gd name="connsiteY7" fmla="*/ 0 h 1349298"/>
              <a:gd name="connsiteX0" fmla="*/ 337325 w 1583473"/>
              <a:gd name="connsiteY0" fmla="*/ 0 h 1349298"/>
              <a:gd name="connsiteX1" fmla="*/ 1480366 w 1583473"/>
              <a:gd name="connsiteY1" fmla="*/ 540960 h 1349298"/>
              <a:gd name="connsiteX2" fmla="*/ 1583473 w 1583473"/>
              <a:gd name="connsiteY2" fmla="*/ 674649 h 1349298"/>
              <a:gd name="connsiteX3" fmla="*/ 1246149 w 1583473"/>
              <a:gd name="connsiteY3" fmla="*/ 1349298 h 1349298"/>
              <a:gd name="connsiteX4" fmla="*/ 337325 w 1583473"/>
              <a:gd name="connsiteY4" fmla="*/ 1349298 h 1349298"/>
              <a:gd name="connsiteX5" fmla="*/ 0 w 1583473"/>
              <a:gd name="connsiteY5" fmla="*/ 674649 h 1349298"/>
              <a:gd name="connsiteX6" fmla="*/ 77202 w 1583473"/>
              <a:gd name="connsiteY6" fmla="*/ 541691 h 1349298"/>
              <a:gd name="connsiteX7" fmla="*/ 337325 w 1583473"/>
              <a:gd name="connsiteY7" fmla="*/ 0 h 1349298"/>
              <a:gd name="connsiteX0" fmla="*/ 337325 w 1583473"/>
              <a:gd name="connsiteY0" fmla="*/ 0 h 1349298"/>
              <a:gd name="connsiteX1" fmla="*/ 1495724 w 1583473"/>
              <a:gd name="connsiteY1" fmla="*/ 552866 h 1349298"/>
              <a:gd name="connsiteX2" fmla="*/ 1583473 w 1583473"/>
              <a:gd name="connsiteY2" fmla="*/ 674649 h 1349298"/>
              <a:gd name="connsiteX3" fmla="*/ 1246149 w 1583473"/>
              <a:gd name="connsiteY3" fmla="*/ 1349298 h 1349298"/>
              <a:gd name="connsiteX4" fmla="*/ 337325 w 1583473"/>
              <a:gd name="connsiteY4" fmla="*/ 1349298 h 1349298"/>
              <a:gd name="connsiteX5" fmla="*/ 0 w 1583473"/>
              <a:gd name="connsiteY5" fmla="*/ 674649 h 1349298"/>
              <a:gd name="connsiteX6" fmla="*/ 77202 w 1583473"/>
              <a:gd name="connsiteY6" fmla="*/ 541691 h 1349298"/>
              <a:gd name="connsiteX7" fmla="*/ 337325 w 1583473"/>
              <a:gd name="connsiteY7" fmla="*/ 0 h 1349298"/>
              <a:gd name="connsiteX0" fmla="*/ 337325 w 1583473"/>
              <a:gd name="connsiteY0" fmla="*/ 0 h 1349298"/>
              <a:gd name="connsiteX1" fmla="*/ 1495724 w 1583473"/>
              <a:gd name="connsiteY1" fmla="*/ 552866 h 1349298"/>
              <a:gd name="connsiteX2" fmla="*/ 1583473 w 1583473"/>
              <a:gd name="connsiteY2" fmla="*/ 674649 h 1349298"/>
              <a:gd name="connsiteX3" fmla="*/ 1246149 w 1583473"/>
              <a:gd name="connsiteY3" fmla="*/ 1349298 h 1349298"/>
              <a:gd name="connsiteX4" fmla="*/ 337325 w 1583473"/>
              <a:gd name="connsiteY4" fmla="*/ 1349298 h 1349298"/>
              <a:gd name="connsiteX5" fmla="*/ 0 w 1583473"/>
              <a:gd name="connsiteY5" fmla="*/ 674649 h 1349298"/>
              <a:gd name="connsiteX6" fmla="*/ 77202 w 1583473"/>
              <a:gd name="connsiteY6" fmla="*/ 541691 h 1349298"/>
              <a:gd name="connsiteX7" fmla="*/ 337325 w 1583473"/>
              <a:gd name="connsiteY7" fmla="*/ 0 h 1349298"/>
              <a:gd name="connsiteX0" fmla="*/ 337325 w 1583473"/>
              <a:gd name="connsiteY0" fmla="*/ 0 h 1349298"/>
              <a:gd name="connsiteX1" fmla="*/ 1495724 w 1583473"/>
              <a:gd name="connsiteY1" fmla="*/ 552866 h 1349298"/>
              <a:gd name="connsiteX2" fmla="*/ 1583473 w 1583473"/>
              <a:gd name="connsiteY2" fmla="*/ 674649 h 1349298"/>
              <a:gd name="connsiteX3" fmla="*/ 1246149 w 1583473"/>
              <a:gd name="connsiteY3" fmla="*/ 1349298 h 1349298"/>
              <a:gd name="connsiteX4" fmla="*/ 337325 w 1583473"/>
              <a:gd name="connsiteY4" fmla="*/ 1349298 h 1349298"/>
              <a:gd name="connsiteX5" fmla="*/ 0 w 1583473"/>
              <a:gd name="connsiteY5" fmla="*/ 674649 h 1349298"/>
              <a:gd name="connsiteX6" fmla="*/ 77202 w 1583473"/>
              <a:gd name="connsiteY6" fmla="*/ 541691 h 1349298"/>
              <a:gd name="connsiteX7" fmla="*/ 337325 w 1583473"/>
              <a:gd name="connsiteY7" fmla="*/ 0 h 1349298"/>
              <a:gd name="connsiteX0" fmla="*/ 77202 w 1583473"/>
              <a:gd name="connsiteY0" fmla="*/ 11234 h 818841"/>
              <a:gd name="connsiteX1" fmla="*/ 1495724 w 1583473"/>
              <a:gd name="connsiteY1" fmla="*/ 22409 h 818841"/>
              <a:gd name="connsiteX2" fmla="*/ 1583473 w 1583473"/>
              <a:gd name="connsiteY2" fmla="*/ 144192 h 818841"/>
              <a:gd name="connsiteX3" fmla="*/ 1246149 w 1583473"/>
              <a:gd name="connsiteY3" fmla="*/ 818841 h 818841"/>
              <a:gd name="connsiteX4" fmla="*/ 337325 w 1583473"/>
              <a:gd name="connsiteY4" fmla="*/ 818841 h 818841"/>
              <a:gd name="connsiteX5" fmla="*/ 0 w 1583473"/>
              <a:gd name="connsiteY5" fmla="*/ 144192 h 818841"/>
              <a:gd name="connsiteX6" fmla="*/ 77202 w 1583473"/>
              <a:gd name="connsiteY6" fmla="*/ 11234 h 818841"/>
              <a:gd name="connsiteX0" fmla="*/ 77202 w 1583473"/>
              <a:gd name="connsiteY0" fmla="*/ 13990 h 821597"/>
              <a:gd name="connsiteX1" fmla="*/ 1495724 w 1583473"/>
              <a:gd name="connsiteY1" fmla="*/ 18021 h 821597"/>
              <a:gd name="connsiteX2" fmla="*/ 1583473 w 1583473"/>
              <a:gd name="connsiteY2" fmla="*/ 146948 h 821597"/>
              <a:gd name="connsiteX3" fmla="*/ 1246149 w 1583473"/>
              <a:gd name="connsiteY3" fmla="*/ 821597 h 821597"/>
              <a:gd name="connsiteX4" fmla="*/ 337325 w 1583473"/>
              <a:gd name="connsiteY4" fmla="*/ 821597 h 821597"/>
              <a:gd name="connsiteX5" fmla="*/ 0 w 1583473"/>
              <a:gd name="connsiteY5" fmla="*/ 146948 h 821597"/>
              <a:gd name="connsiteX6" fmla="*/ 77202 w 1583473"/>
              <a:gd name="connsiteY6" fmla="*/ 13990 h 821597"/>
              <a:gd name="connsiteX0" fmla="*/ 77202 w 1583473"/>
              <a:gd name="connsiteY0" fmla="*/ 7184 h 814791"/>
              <a:gd name="connsiteX1" fmla="*/ 1495724 w 1583473"/>
              <a:gd name="connsiteY1" fmla="*/ 11215 h 814791"/>
              <a:gd name="connsiteX2" fmla="*/ 1583473 w 1583473"/>
              <a:gd name="connsiteY2" fmla="*/ 140142 h 814791"/>
              <a:gd name="connsiteX3" fmla="*/ 1246149 w 1583473"/>
              <a:gd name="connsiteY3" fmla="*/ 814791 h 814791"/>
              <a:gd name="connsiteX4" fmla="*/ 337325 w 1583473"/>
              <a:gd name="connsiteY4" fmla="*/ 814791 h 814791"/>
              <a:gd name="connsiteX5" fmla="*/ 0 w 1583473"/>
              <a:gd name="connsiteY5" fmla="*/ 140142 h 814791"/>
              <a:gd name="connsiteX6" fmla="*/ 77202 w 1583473"/>
              <a:gd name="connsiteY6" fmla="*/ 7184 h 814791"/>
              <a:gd name="connsiteX0" fmla="*/ 77202 w 1583473"/>
              <a:gd name="connsiteY0" fmla="*/ 9572 h 817179"/>
              <a:gd name="connsiteX1" fmla="*/ 1495724 w 1583473"/>
              <a:gd name="connsiteY1" fmla="*/ 13603 h 817179"/>
              <a:gd name="connsiteX2" fmla="*/ 1583473 w 1583473"/>
              <a:gd name="connsiteY2" fmla="*/ 142530 h 817179"/>
              <a:gd name="connsiteX3" fmla="*/ 1246149 w 1583473"/>
              <a:gd name="connsiteY3" fmla="*/ 817179 h 817179"/>
              <a:gd name="connsiteX4" fmla="*/ 337325 w 1583473"/>
              <a:gd name="connsiteY4" fmla="*/ 817179 h 817179"/>
              <a:gd name="connsiteX5" fmla="*/ 0 w 1583473"/>
              <a:gd name="connsiteY5" fmla="*/ 142530 h 817179"/>
              <a:gd name="connsiteX6" fmla="*/ 77202 w 1583473"/>
              <a:gd name="connsiteY6" fmla="*/ 9572 h 817179"/>
              <a:gd name="connsiteX0" fmla="*/ 77202 w 1583473"/>
              <a:gd name="connsiteY0" fmla="*/ 8920 h 816527"/>
              <a:gd name="connsiteX1" fmla="*/ 1495724 w 1583473"/>
              <a:gd name="connsiteY1" fmla="*/ 15456 h 816527"/>
              <a:gd name="connsiteX2" fmla="*/ 1583473 w 1583473"/>
              <a:gd name="connsiteY2" fmla="*/ 141878 h 816527"/>
              <a:gd name="connsiteX3" fmla="*/ 1246149 w 1583473"/>
              <a:gd name="connsiteY3" fmla="*/ 816527 h 816527"/>
              <a:gd name="connsiteX4" fmla="*/ 337325 w 1583473"/>
              <a:gd name="connsiteY4" fmla="*/ 816527 h 816527"/>
              <a:gd name="connsiteX5" fmla="*/ 0 w 1583473"/>
              <a:gd name="connsiteY5" fmla="*/ 141878 h 816527"/>
              <a:gd name="connsiteX6" fmla="*/ 77202 w 1583473"/>
              <a:gd name="connsiteY6" fmla="*/ 8920 h 816527"/>
              <a:gd name="connsiteX0" fmla="*/ 77202 w 1583473"/>
              <a:gd name="connsiteY0" fmla="*/ 8920 h 816527"/>
              <a:gd name="connsiteX1" fmla="*/ 1495724 w 1583473"/>
              <a:gd name="connsiteY1" fmla="*/ 15456 h 816527"/>
              <a:gd name="connsiteX2" fmla="*/ 1583473 w 1583473"/>
              <a:gd name="connsiteY2" fmla="*/ 141878 h 816527"/>
              <a:gd name="connsiteX3" fmla="*/ 1246149 w 1583473"/>
              <a:gd name="connsiteY3" fmla="*/ 816527 h 816527"/>
              <a:gd name="connsiteX4" fmla="*/ 337325 w 1583473"/>
              <a:gd name="connsiteY4" fmla="*/ 816527 h 816527"/>
              <a:gd name="connsiteX5" fmla="*/ 0 w 1583473"/>
              <a:gd name="connsiteY5" fmla="*/ 141878 h 816527"/>
              <a:gd name="connsiteX6" fmla="*/ 77202 w 1583473"/>
              <a:gd name="connsiteY6" fmla="*/ 8920 h 816527"/>
              <a:gd name="connsiteX0" fmla="*/ 77202 w 1583473"/>
              <a:gd name="connsiteY0" fmla="*/ 11036 h 818643"/>
              <a:gd name="connsiteX1" fmla="*/ 1491337 w 1583473"/>
              <a:gd name="connsiteY1" fmla="*/ 10428 h 818643"/>
              <a:gd name="connsiteX2" fmla="*/ 1583473 w 1583473"/>
              <a:gd name="connsiteY2" fmla="*/ 143994 h 818643"/>
              <a:gd name="connsiteX3" fmla="*/ 1246149 w 1583473"/>
              <a:gd name="connsiteY3" fmla="*/ 818643 h 818643"/>
              <a:gd name="connsiteX4" fmla="*/ 337325 w 1583473"/>
              <a:gd name="connsiteY4" fmla="*/ 818643 h 818643"/>
              <a:gd name="connsiteX5" fmla="*/ 0 w 1583473"/>
              <a:gd name="connsiteY5" fmla="*/ 143994 h 818643"/>
              <a:gd name="connsiteX6" fmla="*/ 77202 w 1583473"/>
              <a:gd name="connsiteY6" fmla="*/ 11036 h 818643"/>
              <a:gd name="connsiteX0" fmla="*/ 77202 w 1583473"/>
              <a:gd name="connsiteY0" fmla="*/ 4519 h 812126"/>
              <a:gd name="connsiteX1" fmla="*/ 1491337 w 1583473"/>
              <a:gd name="connsiteY1" fmla="*/ 3911 h 812126"/>
              <a:gd name="connsiteX2" fmla="*/ 1583473 w 1583473"/>
              <a:gd name="connsiteY2" fmla="*/ 137477 h 812126"/>
              <a:gd name="connsiteX3" fmla="*/ 1246149 w 1583473"/>
              <a:gd name="connsiteY3" fmla="*/ 812126 h 812126"/>
              <a:gd name="connsiteX4" fmla="*/ 337325 w 1583473"/>
              <a:gd name="connsiteY4" fmla="*/ 812126 h 812126"/>
              <a:gd name="connsiteX5" fmla="*/ 0 w 1583473"/>
              <a:gd name="connsiteY5" fmla="*/ 137477 h 812126"/>
              <a:gd name="connsiteX6" fmla="*/ 77202 w 1583473"/>
              <a:gd name="connsiteY6" fmla="*/ 4519 h 812126"/>
              <a:gd name="connsiteX0" fmla="*/ 79394 w 1583473"/>
              <a:gd name="connsiteY0" fmla="*/ 7751 h 808215"/>
              <a:gd name="connsiteX1" fmla="*/ 1491337 w 1583473"/>
              <a:gd name="connsiteY1" fmla="*/ 0 h 808215"/>
              <a:gd name="connsiteX2" fmla="*/ 1583473 w 1583473"/>
              <a:gd name="connsiteY2" fmla="*/ 133566 h 808215"/>
              <a:gd name="connsiteX3" fmla="*/ 1246149 w 1583473"/>
              <a:gd name="connsiteY3" fmla="*/ 808215 h 808215"/>
              <a:gd name="connsiteX4" fmla="*/ 337325 w 1583473"/>
              <a:gd name="connsiteY4" fmla="*/ 808215 h 808215"/>
              <a:gd name="connsiteX5" fmla="*/ 0 w 1583473"/>
              <a:gd name="connsiteY5" fmla="*/ 133566 h 808215"/>
              <a:gd name="connsiteX6" fmla="*/ 79394 w 1583473"/>
              <a:gd name="connsiteY6" fmla="*/ 7751 h 808215"/>
              <a:gd name="connsiteX0" fmla="*/ 68425 w 1583473"/>
              <a:gd name="connsiteY0" fmla="*/ 10132 h 808215"/>
              <a:gd name="connsiteX1" fmla="*/ 1491337 w 1583473"/>
              <a:gd name="connsiteY1" fmla="*/ 0 h 808215"/>
              <a:gd name="connsiteX2" fmla="*/ 1583473 w 1583473"/>
              <a:gd name="connsiteY2" fmla="*/ 133566 h 808215"/>
              <a:gd name="connsiteX3" fmla="*/ 1246149 w 1583473"/>
              <a:gd name="connsiteY3" fmla="*/ 808215 h 808215"/>
              <a:gd name="connsiteX4" fmla="*/ 337325 w 1583473"/>
              <a:gd name="connsiteY4" fmla="*/ 808215 h 808215"/>
              <a:gd name="connsiteX5" fmla="*/ 0 w 1583473"/>
              <a:gd name="connsiteY5" fmla="*/ 133566 h 808215"/>
              <a:gd name="connsiteX6" fmla="*/ 68425 w 1583473"/>
              <a:gd name="connsiteY6" fmla="*/ 10132 h 808215"/>
              <a:gd name="connsiteX0" fmla="*/ 68425 w 1583473"/>
              <a:gd name="connsiteY0" fmla="*/ 2988 h 801071"/>
              <a:gd name="connsiteX1" fmla="*/ 1486950 w 1583473"/>
              <a:gd name="connsiteY1" fmla="*/ 0 h 801071"/>
              <a:gd name="connsiteX2" fmla="*/ 1583473 w 1583473"/>
              <a:gd name="connsiteY2" fmla="*/ 126422 h 801071"/>
              <a:gd name="connsiteX3" fmla="*/ 1246149 w 1583473"/>
              <a:gd name="connsiteY3" fmla="*/ 801071 h 801071"/>
              <a:gd name="connsiteX4" fmla="*/ 337325 w 1583473"/>
              <a:gd name="connsiteY4" fmla="*/ 801071 h 801071"/>
              <a:gd name="connsiteX5" fmla="*/ 0 w 1583473"/>
              <a:gd name="connsiteY5" fmla="*/ 126422 h 801071"/>
              <a:gd name="connsiteX6" fmla="*/ 68425 w 1583473"/>
              <a:gd name="connsiteY6" fmla="*/ 2988 h 801071"/>
              <a:gd name="connsiteX0" fmla="*/ 68425 w 1583473"/>
              <a:gd name="connsiteY0" fmla="*/ 2988 h 801071"/>
              <a:gd name="connsiteX1" fmla="*/ 1486950 w 1583473"/>
              <a:gd name="connsiteY1" fmla="*/ 0 h 801071"/>
              <a:gd name="connsiteX2" fmla="*/ 1583473 w 1583473"/>
              <a:gd name="connsiteY2" fmla="*/ 126422 h 801071"/>
              <a:gd name="connsiteX3" fmla="*/ 1246149 w 1583473"/>
              <a:gd name="connsiteY3" fmla="*/ 801071 h 801071"/>
              <a:gd name="connsiteX4" fmla="*/ 337325 w 1583473"/>
              <a:gd name="connsiteY4" fmla="*/ 801071 h 801071"/>
              <a:gd name="connsiteX5" fmla="*/ 0 w 1583473"/>
              <a:gd name="connsiteY5" fmla="*/ 126422 h 801071"/>
              <a:gd name="connsiteX6" fmla="*/ 68425 w 1583473"/>
              <a:gd name="connsiteY6" fmla="*/ 2988 h 801071"/>
              <a:gd name="connsiteX0" fmla="*/ 68423 w 1583473"/>
              <a:gd name="connsiteY0" fmla="*/ 7 h 807485"/>
              <a:gd name="connsiteX1" fmla="*/ 1486950 w 1583473"/>
              <a:gd name="connsiteY1" fmla="*/ 6414 h 807485"/>
              <a:gd name="connsiteX2" fmla="*/ 1583473 w 1583473"/>
              <a:gd name="connsiteY2" fmla="*/ 132836 h 807485"/>
              <a:gd name="connsiteX3" fmla="*/ 1246149 w 1583473"/>
              <a:gd name="connsiteY3" fmla="*/ 807485 h 807485"/>
              <a:gd name="connsiteX4" fmla="*/ 337325 w 1583473"/>
              <a:gd name="connsiteY4" fmla="*/ 807485 h 807485"/>
              <a:gd name="connsiteX5" fmla="*/ 0 w 1583473"/>
              <a:gd name="connsiteY5" fmla="*/ 132836 h 807485"/>
              <a:gd name="connsiteX6" fmla="*/ 68423 w 1583473"/>
              <a:gd name="connsiteY6" fmla="*/ 7 h 807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83473" h="807485">
                <a:moveTo>
                  <a:pt x="68423" y="7"/>
                </a:moveTo>
                <a:lnTo>
                  <a:pt x="1486950" y="6414"/>
                </a:lnTo>
                <a:cubicBezTo>
                  <a:pt x="1530824" y="67305"/>
                  <a:pt x="1538137" y="66842"/>
                  <a:pt x="1583473" y="132836"/>
                </a:cubicBezTo>
                <a:lnTo>
                  <a:pt x="1246149" y="807485"/>
                </a:lnTo>
                <a:lnTo>
                  <a:pt x="337325" y="807485"/>
                </a:lnTo>
                <a:lnTo>
                  <a:pt x="0" y="132836"/>
                </a:lnTo>
                <a:cubicBezTo>
                  <a:pt x="25734" y="88517"/>
                  <a:pt x="66500" y="-918"/>
                  <a:pt x="68423" y="7"/>
                </a:cubicBezTo>
                <a:close/>
              </a:path>
            </a:pathLst>
          </a:custGeom>
          <a:gradFill>
            <a:gsLst>
              <a:gs pos="0">
                <a:schemeClr val="bg2">
                  <a:lumMod val="25000"/>
                </a:schemeClr>
              </a:gs>
              <a:gs pos="80000">
                <a:schemeClr val="accent3">
                  <a:shade val="93000"/>
                  <a:satMod val="130000"/>
                </a:schemeClr>
              </a:gs>
              <a:gs pos="100000">
                <a:schemeClr val="accent3">
                  <a:shade val="94000"/>
                  <a:satMod val="135000"/>
                </a:schemeClr>
              </a:gs>
            </a:gsLst>
            <a:lin ang="8400000" scaled="0"/>
          </a:gradFill>
          <a:ln/>
          <a:scene3d>
            <a:camera prst="orthographicFront"/>
            <a:lightRig rig="threePt" dir="t">
              <a:rot lat="0" lon="0" rev="1200000"/>
            </a:lightRig>
          </a:scene3d>
          <a:sp3d/>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sz="1800" err="1">
              <a:solidFill>
                <a:schemeClr val="tx1"/>
              </a:solidFill>
            </a:endParaRPr>
          </a:p>
        </p:txBody>
      </p:sp>
      <p:sp>
        <p:nvSpPr>
          <p:cNvPr id="3" name="Content Placeholder 2"/>
          <p:cNvSpPr>
            <a:spLocks noGrp="1"/>
          </p:cNvSpPr>
          <p:nvPr>
            <p:ph idx="1"/>
          </p:nvPr>
        </p:nvSpPr>
        <p:spPr>
          <a:xfrm>
            <a:off x="401445" y="1613141"/>
            <a:ext cx="11552663" cy="4943777"/>
          </a:xfrm>
        </p:spPr>
        <p:txBody>
          <a:bodyPr/>
          <a:lstStyle>
            <a:lvl1pPr marL="342900" indent="-342900">
              <a:buFontTx/>
              <a:buBlip>
                <a:blip r:embed="rId2"/>
              </a:buBlip>
              <a:defRPr/>
            </a:lvl1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Title Placeholder 1"/>
          <p:cNvSpPr>
            <a:spLocks noGrp="1"/>
          </p:cNvSpPr>
          <p:nvPr>
            <p:ph type="title"/>
          </p:nvPr>
        </p:nvSpPr>
        <p:spPr>
          <a:xfrm>
            <a:off x="1012168" y="163128"/>
            <a:ext cx="10986545" cy="1143000"/>
          </a:xfrm>
          <a:prstGeom prst="rect">
            <a:avLst/>
          </a:prstGeom>
        </p:spPr>
        <p:txBody>
          <a:bodyPr vert="horz" lIns="91440" tIns="45720" rIns="91440" bIns="45720" rtlCol="0" anchor="ctr">
            <a:normAutofit/>
          </a:bodyPr>
          <a:lstStyle>
            <a:lvl1pPr>
              <a:defRPr sz="4000"/>
            </a:lvl1pPr>
          </a:lstStyle>
          <a:p>
            <a:r>
              <a:rPr lang="ja-JP" altLang="en-US"/>
              <a:t>マスター タイトルの書式設定</a:t>
            </a:r>
            <a:endParaRPr lang="en-US" dirty="0"/>
          </a:p>
        </p:txBody>
      </p:sp>
    </p:spTree>
    <p:extLst>
      <p:ext uri="{BB962C8B-B14F-4D97-AF65-F5344CB8AC3E}">
        <p14:creationId xmlns:p14="http://schemas.microsoft.com/office/powerpoint/2010/main" val="3389654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686461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945729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1597276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296522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1226890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41452030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432701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49D2D507-B89C-4A7B-81EF-A4B0D8765E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 xmlns:a16="http://schemas.microsoft.com/office/drawing/2014/main" id="{AF081F8C-C89C-43EC-AB85-CFE0A7BB5D2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 xmlns:a16="http://schemas.microsoft.com/office/drawing/2014/main" id="{81EF7D7D-31D4-4390-9CF8-5EA426429D0B}"/>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5" name="フッター プレースホルダー 4">
            <a:extLst>
              <a:ext uri="{FF2B5EF4-FFF2-40B4-BE49-F238E27FC236}">
                <a16:creationId xmlns="" xmlns:a16="http://schemas.microsoft.com/office/drawing/2014/main" id="{19DA2E2D-EEC4-4816-A147-835B7B7AC7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 xmlns:a16="http://schemas.microsoft.com/office/drawing/2014/main" id="{4CCA4284-C93E-4893-A18B-9CCE9374B297}"/>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42923577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13248475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37621890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3321927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E76B937-F083-425E-A3CF-5EFAD0652D48}" type="datetimeFigureOut">
              <a:rPr kumimoji="1" lang="ja-JP" altLang="en-US" smtClean="0"/>
              <a:t>2018/7/4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145098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802CB097-69DA-40B6-B05B-FDDC790F7BB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 xmlns:a16="http://schemas.microsoft.com/office/drawing/2014/main" id="{C94210E7-E177-4A91-813F-2597E8C7C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 xmlns:a16="http://schemas.microsoft.com/office/drawing/2014/main" id="{B6E3A44A-4399-4644-8F1F-082A5858A718}"/>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5" name="フッター プレースホルダー 4">
            <a:extLst>
              <a:ext uri="{FF2B5EF4-FFF2-40B4-BE49-F238E27FC236}">
                <a16:creationId xmlns="" xmlns:a16="http://schemas.microsoft.com/office/drawing/2014/main" id="{F0093120-3099-44F4-87F6-95BF1702F2E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 xmlns:a16="http://schemas.microsoft.com/office/drawing/2014/main" id="{688535D2-B1A3-46C2-B448-3D7041210DAA}"/>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1984671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B37057F6-FCE9-4A59-A7AC-747A9A531AF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 xmlns:a16="http://schemas.microsoft.com/office/drawing/2014/main" id="{B7BA87F5-86F2-454F-8A3D-42FF59BA1D3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 xmlns:a16="http://schemas.microsoft.com/office/drawing/2014/main" id="{95C0C40F-390E-4A0A-AF0F-17C94821D57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 xmlns:a16="http://schemas.microsoft.com/office/drawing/2014/main" id="{D496327F-569F-4514-8FD1-9DCBB39743A4}"/>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6" name="フッター プレースホルダー 5">
            <a:extLst>
              <a:ext uri="{FF2B5EF4-FFF2-40B4-BE49-F238E27FC236}">
                <a16:creationId xmlns="" xmlns:a16="http://schemas.microsoft.com/office/drawing/2014/main" id="{B3EDDF83-E301-466E-AEC8-40D58B48B5E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 xmlns:a16="http://schemas.microsoft.com/office/drawing/2014/main" id="{20D0CA48-6F5E-466B-9D87-10FA24F1CD00}"/>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1671556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1E70ADAB-D360-4FDC-A713-FE303466D35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 xmlns:a16="http://schemas.microsoft.com/office/drawing/2014/main" id="{24BCB140-4328-4D21-B748-DD29751AEC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 xmlns:a16="http://schemas.microsoft.com/office/drawing/2014/main" id="{158EDB17-2EAE-4368-B2C8-52BC123E4B9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 xmlns:a16="http://schemas.microsoft.com/office/drawing/2014/main" id="{92C820B8-5C8D-4038-AD8C-EBF3A08485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 xmlns:a16="http://schemas.microsoft.com/office/drawing/2014/main" id="{EA8CB743-6E21-4E6C-A4D4-6D32F805F8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 xmlns:a16="http://schemas.microsoft.com/office/drawing/2014/main" id="{A52852FC-06C3-47CB-87D4-C50A20022568}"/>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8" name="フッター プレースホルダー 7">
            <a:extLst>
              <a:ext uri="{FF2B5EF4-FFF2-40B4-BE49-F238E27FC236}">
                <a16:creationId xmlns="" xmlns:a16="http://schemas.microsoft.com/office/drawing/2014/main" id="{931746FF-4098-4E46-857F-A07174EEB29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 xmlns:a16="http://schemas.microsoft.com/office/drawing/2014/main" id="{39C3B8E7-DEBF-4007-9EC7-0E73DDD6758F}"/>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2970968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7D8C3BC7-6D9F-40A4-88E1-8247C3313E3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 xmlns:a16="http://schemas.microsoft.com/office/drawing/2014/main" id="{9C9E3853-2E63-42B5-8AB8-EFAD2602C85C}"/>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4" name="フッター プレースホルダー 3">
            <a:extLst>
              <a:ext uri="{FF2B5EF4-FFF2-40B4-BE49-F238E27FC236}">
                <a16:creationId xmlns="" xmlns:a16="http://schemas.microsoft.com/office/drawing/2014/main" id="{24A61CED-3B9F-48B1-ABFE-CFE41373A6B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 xmlns:a16="http://schemas.microsoft.com/office/drawing/2014/main" id="{860C564B-3DBC-4ECA-9EB3-CF31B4FEDE6E}"/>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1024419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 xmlns:a16="http://schemas.microsoft.com/office/drawing/2014/main" id="{4D136947-9F9A-4FDF-AB2C-F1B09C77B195}"/>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3" name="フッター プレースホルダー 2">
            <a:extLst>
              <a:ext uri="{FF2B5EF4-FFF2-40B4-BE49-F238E27FC236}">
                <a16:creationId xmlns="" xmlns:a16="http://schemas.microsoft.com/office/drawing/2014/main" id="{CA889863-E922-4D1F-A2D2-410FC4F4146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 xmlns:a16="http://schemas.microsoft.com/office/drawing/2014/main" id="{AA23D605-F095-4B63-A08D-4C59A46DE3BB}"/>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3746546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67ED8181-6184-4176-91EE-93C8863E194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 xmlns:a16="http://schemas.microsoft.com/office/drawing/2014/main" id="{4FE845AD-CEBD-44AA-BEC3-3A82B86988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 xmlns:a16="http://schemas.microsoft.com/office/drawing/2014/main" id="{83E0EEA7-7708-43B9-9A6A-E8050642A8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 xmlns:a16="http://schemas.microsoft.com/office/drawing/2014/main" id="{7D32762B-E8B7-4C90-A369-BA54A6D6FE17}"/>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6" name="フッター プレースホルダー 5">
            <a:extLst>
              <a:ext uri="{FF2B5EF4-FFF2-40B4-BE49-F238E27FC236}">
                <a16:creationId xmlns="" xmlns:a16="http://schemas.microsoft.com/office/drawing/2014/main" id="{D55B6743-2822-4458-A0B2-2077547F378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 xmlns:a16="http://schemas.microsoft.com/office/drawing/2014/main" id="{899C1B2C-2A25-4E80-B207-A8DEC6304308}"/>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2386901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86D5250A-DA3F-4D63-9BDF-E18490B42F2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 xmlns:a16="http://schemas.microsoft.com/office/drawing/2014/main" id="{3AB1AC36-B4A7-446D-ABCD-94F119D83C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 xmlns:a16="http://schemas.microsoft.com/office/drawing/2014/main" id="{256DFDCC-3111-4386-A1FD-003F793625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 xmlns:a16="http://schemas.microsoft.com/office/drawing/2014/main" id="{8EE62474-75C4-4AD0-BB23-4C066FADFE52}"/>
              </a:ext>
            </a:extLst>
          </p:cNvPr>
          <p:cNvSpPr>
            <a:spLocks noGrp="1"/>
          </p:cNvSpPr>
          <p:nvPr>
            <p:ph type="dt" sz="half" idx="10"/>
          </p:nvPr>
        </p:nvSpPr>
        <p:spPr/>
        <p:txBody>
          <a:bodyPr/>
          <a:lstStyle/>
          <a:p>
            <a:fld id="{F5E00BED-80CE-4522-AF81-E76FCC7D33B4}" type="datetimeFigureOut">
              <a:rPr kumimoji="1" lang="ja-JP" altLang="en-US" smtClean="0"/>
              <a:t>2018/7/4</a:t>
            </a:fld>
            <a:endParaRPr kumimoji="1" lang="ja-JP" altLang="en-US"/>
          </a:p>
        </p:txBody>
      </p:sp>
      <p:sp>
        <p:nvSpPr>
          <p:cNvPr id="6" name="フッター プレースホルダー 5">
            <a:extLst>
              <a:ext uri="{FF2B5EF4-FFF2-40B4-BE49-F238E27FC236}">
                <a16:creationId xmlns="" xmlns:a16="http://schemas.microsoft.com/office/drawing/2014/main" id="{1F5BEEAA-5FF5-4FE3-87B7-3910128EE1C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 xmlns:a16="http://schemas.microsoft.com/office/drawing/2014/main" id="{2E291332-0289-4282-9C98-63995BFC673C}"/>
              </a:ext>
            </a:extLst>
          </p:cNvPr>
          <p:cNvSpPr>
            <a:spLocks noGrp="1"/>
          </p:cNvSpPr>
          <p:nvPr>
            <p:ph type="sldNum" sz="quarter" idx="12"/>
          </p:nvPr>
        </p:nvSpPr>
        <p:spPr/>
        <p:txBody>
          <a:bodyPr/>
          <a:lstStyle/>
          <a:p>
            <a:fld id="{05EEBC73-43B6-4E7C-89C4-00F7FB898CA1}" type="slidenum">
              <a:rPr kumimoji="1" lang="ja-JP" altLang="en-US" smtClean="0"/>
              <a:t>‹#›</a:t>
            </a:fld>
            <a:endParaRPr kumimoji="1" lang="ja-JP" altLang="en-US"/>
          </a:p>
        </p:txBody>
      </p:sp>
    </p:spTree>
    <p:extLst>
      <p:ext uri="{BB962C8B-B14F-4D97-AF65-F5344CB8AC3E}">
        <p14:creationId xmlns:p14="http://schemas.microsoft.com/office/powerpoint/2010/main" val="1530683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 xmlns:a16="http://schemas.microsoft.com/office/drawing/2014/main" id="{4B7D2C76-1855-43D0-9158-A6CFB7A215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 xmlns:a16="http://schemas.microsoft.com/office/drawing/2014/main" id="{33CDFEA8-2BA2-4F21-AE6F-26F63098AD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 xmlns:a16="http://schemas.microsoft.com/office/drawing/2014/main" id="{48BA3877-EAC3-48F8-8BCA-2F3BCB1CA4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4D067-4ADC-4E44-A8E1-EC6D134DA828}" type="datetimeFigureOut">
              <a:rPr lang="en-US" smtClean="0"/>
              <a:pPr/>
              <a:t>7/4/2018</a:t>
            </a:fld>
            <a:endParaRPr lang="en-US"/>
          </a:p>
        </p:txBody>
      </p:sp>
      <p:sp>
        <p:nvSpPr>
          <p:cNvPr id="5" name="フッター プレースホルダー 4">
            <a:extLst>
              <a:ext uri="{FF2B5EF4-FFF2-40B4-BE49-F238E27FC236}">
                <a16:creationId xmlns="" xmlns:a16="http://schemas.microsoft.com/office/drawing/2014/main" id="{15C8963C-BAEC-464B-985F-7B037816D5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スライド番号プレースホルダー 5">
            <a:extLst>
              <a:ext uri="{FF2B5EF4-FFF2-40B4-BE49-F238E27FC236}">
                <a16:creationId xmlns="" xmlns:a16="http://schemas.microsoft.com/office/drawing/2014/main" id="{797249FF-77A5-4B36-BCC7-C14248001E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A7F96F-1D34-4AD8-A324-DDD9B7126D3B}" type="slidenum">
              <a:rPr lang="en-US" smtClean="0"/>
              <a:pPr/>
              <a:t>‹#›</a:t>
            </a:fld>
            <a:endParaRPr lang="en-US"/>
          </a:p>
        </p:txBody>
      </p:sp>
    </p:spTree>
    <p:extLst>
      <p:ext uri="{BB962C8B-B14F-4D97-AF65-F5344CB8AC3E}">
        <p14:creationId xmlns:p14="http://schemas.microsoft.com/office/powerpoint/2010/main" val="162154863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677"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76B937-F083-425E-A3CF-5EFAD0652D48}" type="datetimeFigureOut">
              <a:rPr kumimoji="1" lang="ja-JP" altLang="en-US" smtClean="0"/>
              <a:t>2018/7/4</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E50757-CE05-47FF-B8D3-B9BCA4C59726}" type="slidenum">
              <a:rPr kumimoji="1" lang="ja-JP" altLang="en-US" smtClean="0"/>
              <a:t>‹#›</a:t>
            </a:fld>
            <a:endParaRPr kumimoji="1" lang="ja-JP" altLang="en-US"/>
          </a:p>
        </p:txBody>
      </p:sp>
    </p:spTree>
    <p:extLst>
      <p:ext uri="{BB962C8B-B14F-4D97-AF65-F5344CB8AC3E}">
        <p14:creationId xmlns:p14="http://schemas.microsoft.com/office/powerpoint/2010/main" val="2916421714"/>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 xmlns:a16="http://schemas.microsoft.com/office/drawing/2014/main" id="{10E8C6FC-1B00-4E20-ADF0-127B318A61B8}"/>
              </a:ext>
            </a:extLst>
          </p:cNvPr>
          <p:cNvSpPr txBox="1"/>
          <p:nvPr/>
        </p:nvSpPr>
        <p:spPr>
          <a:xfrm>
            <a:off x="783772" y="2463914"/>
            <a:ext cx="10055430" cy="707886"/>
          </a:xfrm>
          <a:prstGeom prst="rect">
            <a:avLst/>
          </a:prstGeom>
          <a:solidFill>
            <a:srgbClr val="99FF66"/>
          </a:solidFill>
          <a:ln>
            <a:solidFill>
              <a:schemeClr val="accent1"/>
            </a:solidFill>
          </a:ln>
        </p:spPr>
        <p:txBody>
          <a:bodyPr wrap="square" rtlCol="0" anchor="ctr">
            <a:spAutoFit/>
          </a:bodyPr>
          <a:lstStyle/>
          <a:p>
            <a:pPr algn="ctr"/>
            <a:r>
              <a:rPr kumimoji="1" lang="ja-JP" altLang="en-US" sz="4000" dirty="0">
                <a:solidFill>
                  <a:srgbClr val="6C3104"/>
                </a:solidFill>
                <a:latin typeface="ＭＳ Ｐゴシック" panose="020B0600070205080204" pitchFamily="50" charset="-128"/>
                <a:ea typeface="ＭＳ Ｐゴシック" panose="020B0600070205080204" pitchFamily="50" charset="-128"/>
              </a:rPr>
              <a:t>平成</a:t>
            </a:r>
            <a:r>
              <a:rPr kumimoji="1" lang="en-US" altLang="ja-JP" sz="4000" dirty="0">
                <a:solidFill>
                  <a:srgbClr val="6C3104"/>
                </a:solidFill>
                <a:latin typeface="ＭＳ Ｐゴシック" panose="020B0600070205080204" pitchFamily="50" charset="-128"/>
                <a:ea typeface="ＭＳ Ｐゴシック" panose="020B0600070205080204" pitchFamily="50" charset="-128"/>
              </a:rPr>
              <a:t>30</a:t>
            </a:r>
            <a:r>
              <a:rPr kumimoji="1" lang="ja-JP" altLang="en-US" sz="4000" dirty="0">
                <a:solidFill>
                  <a:srgbClr val="6C3104"/>
                </a:solidFill>
                <a:latin typeface="ＭＳ Ｐゴシック" panose="020B0600070205080204" pitchFamily="50" charset="-128"/>
                <a:ea typeface="ＭＳ Ｐゴシック" panose="020B0600070205080204" pitchFamily="50" charset="-128"/>
              </a:rPr>
              <a:t>年度　日本歯車工業会の取組み方針</a:t>
            </a:r>
          </a:p>
        </p:txBody>
      </p:sp>
      <p:sp>
        <p:nvSpPr>
          <p:cNvPr id="3" name="テキスト ボックス 2">
            <a:extLst>
              <a:ext uri="{FF2B5EF4-FFF2-40B4-BE49-F238E27FC236}">
                <a16:creationId xmlns="" xmlns:a16="http://schemas.microsoft.com/office/drawing/2014/main" id="{C627C739-55F3-4C40-B233-91AD2F886108}"/>
              </a:ext>
            </a:extLst>
          </p:cNvPr>
          <p:cNvSpPr txBox="1"/>
          <p:nvPr/>
        </p:nvSpPr>
        <p:spPr>
          <a:xfrm>
            <a:off x="8015844" y="4310743"/>
            <a:ext cx="3111335" cy="984885"/>
          </a:xfrm>
          <a:prstGeom prst="rect">
            <a:avLst/>
          </a:prstGeom>
          <a:noFill/>
        </p:spPr>
        <p:txBody>
          <a:bodyPr wrap="square" rtlCol="0">
            <a:spAutoFit/>
          </a:bodyPr>
          <a:lstStyle/>
          <a:p>
            <a:pPr algn="r"/>
            <a:r>
              <a:rPr kumimoji="1" lang="ja-JP" altLang="en-US" sz="2000" dirty="0">
                <a:latin typeface="ＭＳ ゴシック" panose="020B0609070205080204" pitchFamily="49" charset="-128"/>
                <a:ea typeface="ＭＳ ゴシック" panose="020B0609070205080204" pitchFamily="49" charset="-128"/>
              </a:rPr>
              <a:t>（一社）日本歯車工業会</a:t>
            </a:r>
            <a:endParaRPr kumimoji="1" lang="en-US" altLang="ja-JP" sz="2000" dirty="0">
              <a:latin typeface="ＭＳ ゴシック" panose="020B0609070205080204" pitchFamily="49" charset="-128"/>
              <a:ea typeface="ＭＳ ゴシック" panose="020B0609070205080204" pitchFamily="49" charset="-128"/>
            </a:endParaRPr>
          </a:p>
          <a:p>
            <a:pPr algn="r">
              <a:spcAft>
                <a:spcPts val="0"/>
              </a:spcAft>
            </a:pPr>
            <a:r>
              <a:rPr lang="ja-JP" altLang="en-US" sz="2000" dirty="0">
                <a:latin typeface="ＭＳ ゴシック" panose="020B0609070205080204" pitchFamily="49" charset="-128"/>
                <a:ea typeface="ＭＳ ゴシック" panose="020B0609070205080204" pitchFamily="49" charset="-128"/>
              </a:rPr>
              <a:t>会長　</a:t>
            </a:r>
            <a:r>
              <a:rPr lang="ja-JP" altLang="ja-JP" sz="2000" kern="100" dirty="0">
                <a:latin typeface="ＭＳ ゴシック" panose="020B0609070205080204" pitchFamily="49" charset="-128"/>
                <a:ea typeface="ＭＳ ゴシック" panose="020B0609070205080204" pitchFamily="49" charset="-128"/>
                <a:cs typeface="Times New Roman" panose="02020603050405020304" pitchFamily="18" charset="0"/>
              </a:rPr>
              <a:t>栄野　隆</a:t>
            </a:r>
          </a:p>
          <a:p>
            <a:endParaRPr kumimoji="1" lang="ja-JP" altLang="en-US" dirty="0"/>
          </a:p>
        </p:txBody>
      </p:sp>
      <p:sp>
        <p:nvSpPr>
          <p:cNvPr id="4" name="テキスト ボックス 3">
            <a:extLst>
              <a:ext uri="{FF2B5EF4-FFF2-40B4-BE49-F238E27FC236}">
                <a16:creationId xmlns="" xmlns:a16="http://schemas.microsoft.com/office/drawing/2014/main" id="{BE5D99EB-D184-4A1E-A755-F0AEFC9DEFF1}"/>
              </a:ext>
            </a:extLst>
          </p:cNvPr>
          <p:cNvSpPr txBox="1"/>
          <p:nvPr/>
        </p:nvSpPr>
        <p:spPr>
          <a:xfrm>
            <a:off x="426357" y="545733"/>
            <a:ext cx="4240645" cy="400110"/>
          </a:xfrm>
          <a:prstGeom prst="rect">
            <a:avLst/>
          </a:prstGeom>
          <a:noFill/>
        </p:spPr>
        <p:txBody>
          <a:bodyPr wrap="square" rtlCol="0">
            <a:spAutoFit/>
          </a:bodyPr>
          <a:lstStyle/>
          <a:p>
            <a:r>
              <a:rPr kumimoji="1" lang="ja-JP" altLang="en-US" sz="2000" dirty="0">
                <a:solidFill>
                  <a:srgbClr val="FF0000"/>
                </a:solidFill>
                <a:latin typeface="ＭＳ ゴシック" panose="020B0609070205080204" pitchFamily="49" charset="-128"/>
                <a:ea typeface="ＭＳ ゴシック" panose="020B0609070205080204" pitchFamily="49" charset="-128"/>
              </a:rPr>
              <a:t>平成</a:t>
            </a:r>
            <a:r>
              <a:rPr kumimoji="1" lang="en-US" altLang="ja-JP" sz="2000" dirty="0">
                <a:solidFill>
                  <a:srgbClr val="FF0000"/>
                </a:solidFill>
                <a:latin typeface="ＭＳ ゴシック" panose="020B0609070205080204" pitchFamily="49" charset="-128"/>
                <a:ea typeface="ＭＳ ゴシック" panose="020B0609070205080204" pitchFamily="49" charset="-128"/>
              </a:rPr>
              <a:t>30</a:t>
            </a:r>
            <a:r>
              <a:rPr kumimoji="1" lang="ja-JP" altLang="en-US" sz="2000" dirty="0" smtClean="0">
                <a:solidFill>
                  <a:srgbClr val="FF0000"/>
                </a:solidFill>
                <a:latin typeface="ＭＳ ゴシック" panose="020B0609070205080204" pitchFamily="49" charset="-128"/>
                <a:ea typeface="ＭＳ ゴシック" panose="020B0609070205080204" pitchFamily="49" charset="-128"/>
              </a:rPr>
              <a:t>年</a:t>
            </a:r>
            <a:r>
              <a:rPr kumimoji="1" lang="en-US" altLang="ja-JP" sz="2000" dirty="0" smtClean="0">
                <a:solidFill>
                  <a:srgbClr val="FF0000"/>
                </a:solidFill>
                <a:latin typeface="ＭＳ ゴシック" panose="020B0609070205080204" pitchFamily="49" charset="-128"/>
                <a:ea typeface="ＭＳ ゴシック" panose="020B0609070205080204" pitchFamily="49" charset="-128"/>
              </a:rPr>
              <a:t>7</a:t>
            </a:r>
            <a:r>
              <a:rPr lang="ja-JP" altLang="en-US" sz="2000" dirty="0" smtClean="0">
                <a:solidFill>
                  <a:srgbClr val="FF0000"/>
                </a:solidFill>
                <a:latin typeface="ＭＳ ゴシック" panose="020B0609070205080204" pitchFamily="49" charset="-128"/>
                <a:ea typeface="ＭＳ ゴシック" panose="020B0609070205080204" pitchFamily="49" charset="-128"/>
              </a:rPr>
              <a:t>月</a:t>
            </a:r>
            <a:r>
              <a:rPr lang="en-US" altLang="ja-JP" sz="2000" dirty="0" smtClean="0">
                <a:solidFill>
                  <a:srgbClr val="FF0000"/>
                </a:solidFill>
                <a:latin typeface="ＭＳ ゴシック" panose="020B0609070205080204" pitchFamily="49" charset="-128"/>
                <a:ea typeface="ＭＳ ゴシック" panose="020B0609070205080204" pitchFamily="49" charset="-128"/>
              </a:rPr>
              <a:t>6</a:t>
            </a:r>
            <a:r>
              <a:rPr lang="ja-JP" altLang="en-US" sz="2000" dirty="0" smtClean="0">
                <a:solidFill>
                  <a:srgbClr val="FF0000"/>
                </a:solidFill>
                <a:latin typeface="ＭＳ ゴシック" panose="020B0609070205080204" pitchFamily="49" charset="-128"/>
                <a:ea typeface="ＭＳ ゴシック" panose="020B0609070205080204" pitchFamily="49" charset="-128"/>
              </a:rPr>
              <a:t>日　理事会資料</a:t>
            </a:r>
            <a:endParaRPr kumimoji="1" lang="ja-JP" altLang="en-US" sz="2000"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72956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 xmlns:a16="http://schemas.microsoft.com/office/drawing/2014/main" id="{E2EC487A-F2E6-4DC2-A060-A1A95249E3F9}"/>
              </a:ext>
            </a:extLst>
          </p:cNvPr>
          <p:cNvSpPr/>
          <p:nvPr/>
        </p:nvSpPr>
        <p:spPr>
          <a:xfrm>
            <a:off x="1140031" y="700996"/>
            <a:ext cx="9279694" cy="5782931"/>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グラフ 15"/>
          <p:cNvGraphicFramePr>
            <a:graphicFrameLocks noGrp="1"/>
          </p:cNvGraphicFramePr>
          <p:nvPr>
            <p:ph idx="4294967295"/>
            <p:extLst>
              <p:ext uri="{D42A27DB-BD31-4B8C-83A1-F6EECF244321}">
                <p14:modId xmlns:p14="http://schemas.microsoft.com/office/powerpoint/2010/main" val="2923429318"/>
              </p:ext>
            </p:extLst>
          </p:nvPr>
        </p:nvGraphicFramePr>
        <p:xfrm>
          <a:off x="1916801" y="986661"/>
          <a:ext cx="7811458" cy="3925645"/>
        </p:xfrm>
        <a:graphic>
          <a:graphicData uri="http://schemas.openxmlformats.org/presentationml/2006/ole">
            <mc:AlternateContent xmlns:mc="http://schemas.openxmlformats.org/markup-compatibility/2006">
              <mc:Choice xmlns:v="urn:schemas-microsoft-com:vml" Requires="v">
                <p:oleObj spid="_x0000_s1054" name="Worksheet" r:id="rId3" imgW="6867441" imgH="4638769" progId="Excel.Sheet.8">
                  <p:embed/>
                </p:oleObj>
              </mc:Choice>
              <mc:Fallback>
                <p:oleObj name="Worksheet" r:id="rId3" imgW="6867441" imgH="4638769" progId="Excel.Sheet.8">
                  <p:embed/>
                  <p:pic>
                    <p:nvPicPr>
                      <p:cNvPr id="5" name="グラフ 15"/>
                      <p:cNvPicPr>
                        <a:picLocks noChangeArrowheads="1"/>
                      </p:cNvPicPr>
                      <p:nvPr/>
                    </p:nvPicPr>
                    <p:blipFill>
                      <a:blip r:embed="rId4"/>
                      <a:srcRect/>
                      <a:stretch>
                        <a:fillRect/>
                      </a:stretch>
                    </p:blipFill>
                    <p:spPr bwMode="auto">
                      <a:xfrm>
                        <a:off x="1916801" y="986661"/>
                        <a:ext cx="7811458" cy="3925645"/>
                      </a:xfrm>
                      <a:prstGeom prst="rect">
                        <a:avLst/>
                      </a:prstGeom>
                      <a:noFill/>
                      <a:ln>
                        <a:noFill/>
                      </a:ln>
                    </p:spPr>
                  </p:pic>
                </p:oleObj>
              </mc:Fallback>
            </mc:AlternateContent>
          </a:graphicData>
        </a:graphic>
      </p:graphicFrame>
      <p:sp>
        <p:nvSpPr>
          <p:cNvPr id="10" name="正方形/長方形 9"/>
          <p:cNvSpPr/>
          <p:nvPr/>
        </p:nvSpPr>
        <p:spPr>
          <a:xfrm>
            <a:off x="8824405" y="4821381"/>
            <a:ext cx="1595319" cy="1165395"/>
          </a:xfrm>
          <a:prstGeom prst="rect">
            <a:avLst/>
          </a:prstGeom>
          <a:noFill/>
          <a:ln>
            <a:no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a:solidFill>
                  <a:prstClr val="black"/>
                </a:solidFill>
                <a:latin typeface="Trebuchet MS" panose="020B0603020202020204"/>
                <a:ea typeface="メイリオ" panose="020B0604030504040204" pitchFamily="50" charset="-128"/>
              </a:rPr>
              <a:t>　　実践は実績</a:t>
            </a:r>
            <a:endParaRPr lang="en-US" altLang="ja-JP" sz="1400" dirty="0">
              <a:solidFill>
                <a:prstClr val="black"/>
              </a:solidFill>
              <a:latin typeface="Trebuchet MS" panose="020B0603020202020204"/>
              <a:ea typeface="メイリオ" panose="020B0604030504040204" pitchFamily="50" charset="-128"/>
            </a:endParaRPr>
          </a:p>
          <a:p>
            <a:pPr algn="ctr"/>
            <a:r>
              <a:rPr lang="ja-JP" altLang="en-US" sz="1400" dirty="0">
                <a:solidFill>
                  <a:prstClr val="black"/>
                </a:solidFill>
                <a:latin typeface="Trebuchet MS" panose="020B0603020202020204"/>
                <a:ea typeface="メイリオ" panose="020B0604030504040204" pitchFamily="50" charset="-128"/>
              </a:rPr>
              <a:t>　　点線は予定</a:t>
            </a:r>
          </a:p>
        </p:txBody>
      </p:sp>
      <p:cxnSp>
        <p:nvCxnSpPr>
          <p:cNvPr id="12" name="直線コネクタ 11"/>
          <p:cNvCxnSpPr>
            <a:cxnSpLocks/>
          </p:cNvCxnSpPr>
          <p:nvPr/>
        </p:nvCxnSpPr>
        <p:spPr>
          <a:xfrm>
            <a:off x="8668048" y="5502329"/>
            <a:ext cx="568748" cy="0"/>
          </a:xfrm>
          <a:prstGeom prst="line">
            <a:avLst/>
          </a:prstGeom>
          <a:ln w="28575">
            <a:solidFill>
              <a:srgbClr val="FF0000"/>
            </a:solidFill>
            <a:prstDash val="dash"/>
          </a:ln>
        </p:spPr>
        <p:style>
          <a:lnRef idx="2">
            <a:schemeClr val="accent4"/>
          </a:lnRef>
          <a:fillRef idx="0">
            <a:schemeClr val="accent4"/>
          </a:fillRef>
          <a:effectRef idx="1">
            <a:schemeClr val="accent4"/>
          </a:effectRef>
          <a:fontRef idx="minor">
            <a:schemeClr val="tx1"/>
          </a:fontRef>
        </p:style>
      </p:cxnSp>
      <p:cxnSp>
        <p:nvCxnSpPr>
          <p:cNvPr id="17" name="直線コネクタ 16"/>
          <p:cNvCxnSpPr>
            <a:cxnSpLocks/>
          </p:cNvCxnSpPr>
          <p:nvPr/>
        </p:nvCxnSpPr>
        <p:spPr>
          <a:xfrm>
            <a:off x="8651943" y="5271860"/>
            <a:ext cx="584853" cy="0"/>
          </a:xfrm>
          <a:prstGeom prst="line">
            <a:avLst/>
          </a:prstGeom>
          <a:ln w="28575">
            <a:solidFill>
              <a:srgbClr val="FF0000"/>
            </a:solidFill>
            <a:prstDash val="solid"/>
          </a:ln>
        </p:spPr>
        <p:style>
          <a:lnRef idx="2">
            <a:schemeClr val="accent4"/>
          </a:lnRef>
          <a:fillRef idx="0">
            <a:schemeClr val="accent4"/>
          </a:fillRef>
          <a:effectRef idx="1">
            <a:schemeClr val="accent4"/>
          </a:effectRef>
          <a:fontRef idx="minor">
            <a:schemeClr val="tx1"/>
          </a:fontRef>
        </p:style>
      </p:cxnSp>
      <p:sp>
        <p:nvSpPr>
          <p:cNvPr id="8" name="テキスト ボックス 7">
            <a:extLst>
              <a:ext uri="{FF2B5EF4-FFF2-40B4-BE49-F238E27FC236}">
                <a16:creationId xmlns="" xmlns:a16="http://schemas.microsoft.com/office/drawing/2014/main" id="{E8FB1BBD-A976-4C74-9744-7BEE62C437BD}"/>
              </a:ext>
            </a:extLst>
          </p:cNvPr>
          <p:cNvSpPr txBox="1"/>
          <p:nvPr/>
        </p:nvSpPr>
        <p:spPr>
          <a:xfrm>
            <a:off x="1484416" y="4951057"/>
            <a:ext cx="6995605" cy="1323439"/>
          </a:xfrm>
          <a:prstGeom prst="rect">
            <a:avLst/>
          </a:prstGeom>
          <a:noFill/>
          <a:ln w="28575">
            <a:solidFill>
              <a:srgbClr val="00B0F0"/>
            </a:solidFill>
          </a:ln>
        </p:spPr>
        <p:txBody>
          <a:bodyPr wrap="square" rtlCol="0">
            <a:spAutoFit/>
          </a:bodyPr>
          <a:lstStyle/>
          <a:p>
            <a:pPr lvl="0"/>
            <a:r>
              <a:rPr lang="ja-JP" altLang="en-US" sz="1600" b="1" dirty="0">
                <a:solidFill>
                  <a:srgbClr val="0070C0"/>
                </a:solidFill>
                <a:latin typeface="ＭＳ ゴシック" panose="020B0609070205080204" pitchFamily="49" charset="-128"/>
                <a:ea typeface="ＭＳ ゴシック" panose="020B0609070205080204" pitchFamily="49" charset="-128"/>
              </a:rPr>
              <a:t>◆会員会社数の推移</a:t>
            </a:r>
            <a:endParaRPr lang="en-US" altLang="ja-JP" sz="1600" b="1" dirty="0">
              <a:solidFill>
                <a:srgbClr val="0070C0"/>
              </a:solidFill>
              <a:latin typeface="ＭＳ ゴシック" panose="020B0609070205080204" pitchFamily="49" charset="-128"/>
              <a:ea typeface="ＭＳ ゴシック" panose="020B0609070205080204" pitchFamily="49" charset="-128"/>
            </a:endParaRPr>
          </a:p>
          <a:p>
            <a:pPr lvl="0"/>
            <a:r>
              <a:rPr lang="ja-JP" altLang="en-US" sz="1600" dirty="0">
                <a:solidFill>
                  <a:prstClr val="black"/>
                </a:solidFill>
                <a:latin typeface="ＭＳ ゴシック" panose="020B0609070205080204" pitchFamily="49" charset="-128"/>
                <a:ea typeface="ＭＳ ゴシック" panose="020B0609070205080204" pitchFamily="49" charset="-128"/>
              </a:rPr>
              <a:t>　①　会員数は、</a:t>
            </a:r>
            <a:r>
              <a:rPr lang="en-US" altLang="ja-JP" sz="1600" dirty="0">
                <a:solidFill>
                  <a:prstClr val="black"/>
                </a:solidFill>
                <a:latin typeface="ＭＳ ゴシック" panose="020B0609070205080204" pitchFamily="49" charset="-128"/>
                <a:ea typeface="ＭＳ ゴシック" panose="020B0609070205080204" pitchFamily="49" charset="-128"/>
              </a:rPr>
              <a:t>1990</a:t>
            </a:r>
            <a:r>
              <a:rPr lang="ja-JP" altLang="en-US" sz="1600" dirty="0">
                <a:solidFill>
                  <a:prstClr val="black"/>
                </a:solidFill>
                <a:latin typeface="ＭＳ ゴシック" panose="020B0609070205080204" pitchFamily="49" charset="-128"/>
                <a:ea typeface="ＭＳ ゴシック" panose="020B0609070205080204" pitchFamily="49" charset="-128"/>
              </a:rPr>
              <a:t>年代から</a:t>
            </a:r>
            <a:r>
              <a:rPr lang="en-US" altLang="ja-JP" sz="1600" dirty="0">
                <a:solidFill>
                  <a:prstClr val="black"/>
                </a:solidFill>
                <a:latin typeface="ＭＳ ゴシック" panose="020B0609070205080204" pitchFamily="49" charset="-128"/>
                <a:ea typeface="ＭＳ ゴシック" panose="020B0609070205080204" pitchFamily="49" charset="-128"/>
              </a:rPr>
              <a:t>2014</a:t>
            </a:r>
            <a:r>
              <a:rPr lang="ja-JP" altLang="en-US" sz="1600" dirty="0">
                <a:solidFill>
                  <a:prstClr val="black"/>
                </a:solidFill>
                <a:latin typeface="ＭＳ ゴシック" panose="020B0609070205080204" pitchFamily="49" charset="-128"/>
                <a:ea typeface="ＭＳ ゴシック" panose="020B0609070205080204" pitchFamily="49" charset="-128"/>
              </a:rPr>
              <a:t>年まで、減少傾向が続いたが、</a:t>
            </a:r>
            <a:endParaRPr lang="en-US" altLang="ja-JP" sz="1600" dirty="0">
              <a:solidFill>
                <a:prstClr val="black"/>
              </a:solidFill>
              <a:latin typeface="ＭＳ ゴシック" panose="020B0609070205080204" pitchFamily="49" charset="-128"/>
              <a:ea typeface="ＭＳ ゴシック" panose="020B0609070205080204" pitchFamily="49" charset="-128"/>
            </a:endParaRPr>
          </a:p>
          <a:p>
            <a:pPr lvl="0"/>
            <a:r>
              <a:rPr lang="ja-JP" altLang="en-US" sz="1600" dirty="0">
                <a:solidFill>
                  <a:prstClr val="black"/>
                </a:solidFill>
                <a:latin typeface="ＭＳ ゴシック" panose="020B0609070205080204" pitchFamily="49" charset="-128"/>
                <a:ea typeface="ＭＳ ゴシック" panose="020B0609070205080204" pitchFamily="49" charset="-128"/>
              </a:rPr>
              <a:t>　　　直近の</a:t>
            </a:r>
            <a:r>
              <a:rPr lang="en-US" altLang="ja-JP" sz="1600" dirty="0">
                <a:solidFill>
                  <a:prstClr val="black"/>
                </a:solidFill>
                <a:latin typeface="ＭＳ ゴシック" panose="020B0609070205080204" pitchFamily="49" charset="-128"/>
                <a:ea typeface="ＭＳ ゴシック" panose="020B0609070205080204" pitchFamily="49" charset="-128"/>
              </a:rPr>
              <a:t>3</a:t>
            </a:r>
            <a:r>
              <a:rPr lang="ja-JP" altLang="en-US" sz="1600" dirty="0">
                <a:solidFill>
                  <a:prstClr val="black"/>
                </a:solidFill>
                <a:latin typeface="ＭＳ ゴシック" panose="020B0609070205080204" pitchFamily="49" charset="-128"/>
                <a:ea typeface="ＭＳ ゴシック" panose="020B0609070205080204" pitchFamily="49" charset="-128"/>
              </a:rPr>
              <a:t>年間における勧誘努力の成果もあり、若干の増加が見られる</a:t>
            </a:r>
            <a:endParaRPr lang="en-US" altLang="ja-JP" sz="1600" dirty="0">
              <a:solidFill>
                <a:prstClr val="black"/>
              </a:solidFill>
              <a:latin typeface="ＭＳ ゴシック" panose="020B0609070205080204" pitchFamily="49" charset="-128"/>
              <a:ea typeface="ＭＳ ゴシック" panose="020B0609070205080204" pitchFamily="49" charset="-128"/>
            </a:endParaRPr>
          </a:p>
          <a:p>
            <a:pPr lvl="0"/>
            <a:r>
              <a:rPr lang="ja-JP" altLang="en-US" sz="1600" dirty="0">
                <a:solidFill>
                  <a:prstClr val="black"/>
                </a:solidFill>
                <a:latin typeface="ＭＳ ゴシック" panose="020B0609070205080204" pitchFamily="49" charset="-128"/>
                <a:ea typeface="ＭＳ ゴシック" panose="020B0609070205080204" pitchFamily="49" charset="-128"/>
              </a:rPr>
              <a:t>　②　減少に歯止めをかけ、真に増加に転じるため有効打は、魅力度</a:t>
            </a:r>
            <a:endParaRPr lang="en-US" altLang="ja-JP" sz="1600" dirty="0">
              <a:solidFill>
                <a:prstClr val="black"/>
              </a:solidFill>
              <a:latin typeface="ＭＳ ゴシック" panose="020B0609070205080204" pitchFamily="49" charset="-128"/>
              <a:ea typeface="ＭＳ ゴシック" panose="020B0609070205080204" pitchFamily="49" charset="-128"/>
            </a:endParaRPr>
          </a:p>
          <a:p>
            <a:pPr lvl="0"/>
            <a:r>
              <a:rPr lang="ja-JP" altLang="en-US" sz="1600" dirty="0">
                <a:solidFill>
                  <a:prstClr val="black"/>
                </a:solidFill>
                <a:latin typeface="ＭＳ ゴシック" panose="020B0609070205080204" pitchFamily="49" charset="-128"/>
                <a:ea typeface="ＭＳ ゴシック" panose="020B0609070205080204" pitchFamily="49" charset="-128"/>
              </a:rPr>
              <a:t>　　　</a:t>
            </a:r>
            <a:r>
              <a:rPr lang="ja-JP" altLang="en-US" sz="1600" b="1" dirty="0">
                <a:solidFill>
                  <a:srgbClr val="0070C0"/>
                </a:solidFill>
                <a:latin typeface="ＭＳ ゴシック" panose="020B0609070205080204" pitchFamily="49" charset="-128"/>
                <a:ea typeface="ＭＳ ゴシック" panose="020B0609070205080204" pitchFamily="49" charset="-128"/>
              </a:rPr>
              <a:t>会員にとっての魅力＋勧誘努力</a:t>
            </a:r>
            <a:endParaRPr lang="en-US" altLang="ja-JP" sz="1600" b="1" dirty="0">
              <a:solidFill>
                <a:srgbClr val="0070C0"/>
              </a:solidFill>
              <a:latin typeface="ＭＳ ゴシック" panose="020B0609070205080204" pitchFamily="49" charset="-128"/>
              <a:ea typeface="ＭＳ ゴシック" panose="020B0609070205080204" pitchFamily="49" charset="-128"/>
            </a:endParaRPr>
          </a:p>
        </p:txBody>
      </p:sp>
      <p:sp>
        <p:nvSpPr>
          <p:cNvPr id="21" name="四角形: 角を丸くする 20">
            <a:extLst>
              <a:ext uri="{FF2B5EF4-FFF2-40B4-BE49-F238E27FC236}">
                <a16:creationId xmlns="" xmlns:a16="http://schemas.microsoft.com/office/drawing/2014/main" id="{32A4AC26-8248-43F6-A42D-8B814B5157FF}"/>
              </a:ext>
            </a:extLst>
          </p:cNvPr>
          <p:cNvSpPr/>
          <p:nvPr/>
        </p:nvSpPr>
        <p:spPr>
          <a:xfrm>
            <a:off x="1140031" y="583504"/>
            <a:ext cx="9567553" cy="5782930"/>
          </a:xfrm>
          <a:prstGeom prst="roundRect">
            <a:avLst>
              <a:gd name="adj" fmla="val 2171"/>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3"/>
          <p:cNvSpPr txBox="1">
            <a:spLocks noGrp="1"/>
          </p:cNvSpPr>
          <p:nvPr>
            <p:ph type="title" idx="4294967295"/>
          </p:nvPr>
        </p:nvSpPr>
        <p:spPr>
          <a:xfrm>
            <a:off x="2955203" y="229083"/>
            <a:ext cx="6281593" cy="482889"/>
          </a:xfrm>
          <a:prstGeom prst="rect">
            <a:avLst/>
          </a:prstGeom>
          <a:solidFill>
            <a:srgbClr val="99FF66"/>
          </a:solidFill>
          <a:ln>
            <a:solidFill>
              <a:schemeClr val="accent1"/>
            </a:solidFill>
          </a:ln>
        </p:spPr>
        <p:txBody>
          <a:bodyPr wrap="square" rtlCol="0">
            <a:spAutoFit/>
          </a:bodyPr>
          <a:lstStyle/>
          <a:p>
            <a:pPr algn="ctr"/>
            <a:r>
              <a:rPr lang="en-US" altLang="ja-JP" sz="2800" dirty="0">
                <a:solidFill>
                  <a:srgbClr val="6C3104"/>
                </a:solidFill>
                <a:latin typeface="ＭＳ ゴシック" panose="020B0609070205080204" pitchFamily="49" charset="-128"/>
                <a:ea typeface="ＭＳ ゴシック" panose="020B0609070205080204" pitchFamily="49" charset="-128"/>
              </a:rPr>
              <a:t>JGMA</a:t>
            </a:r>
            <a:r>
              <a:rPr lang="ja-JP" altLang="en-US" sz="2800" dirty="0">
                <a:solidFill>
                  <a:srgbClr val="6C3104"/>
                </a:solidFill>
                <a:latin typeface="ＭＳ ゴシック" panose="020B0609070205080204" pitchFamily="49" charset="-128"/>
                <a:ea typeface="ＭＳ ゴシック" panose="020B0609070205080204" pitchFamily="49" charset="-128"/>
              </a:rPr>
              <a:t>会員企業数の</a:t>
            </a:r>
            <a:r>
              <a:rPr lang="en-US" altLang="ja-JP" sz="2800" dirty="0">
                <a:solidFill>
                  <a:srgbClr val="6C3104"/>
                </a:solidFill>
                <a:latin typeface="ＭＳ ゴシック" panose="020B0609070205080204" pitchFamily="49" charset="-128"/>
                <a:ea typeface="ＭＳ ゴシック" panose="020B0609070205080204" pitchFamily="49" charset="-128"/>
              </a:rPr>
              <a:t>10</a:t>
            </a:r>
            <a:r>
              <a:rPr lang="ja-JP" altLang="en-US" sz="2800" dirty="0">
                <a:solidFill>
                  <a:srgbClr val="6C3104"/>
                </a:solidFill>
                <a:latin typeface="ＭＳ ゴシック" panose="020B0609070205080204" pitchFamily="49" charset="-128"/>
                <a:ea typeface="ＭＳ ゴシック" panose="020B0609070205080204" pitchFamily="49" charset="-128"/>
              </a:rPr>
              <a:t>年間の推移</a:t>
            </a:r>
          </a:p>
        </p:txBody>
      </p:sp>
    </p:spTree>
    <p:extLst>
      <p:ext uri="{BB962C8B-B14F-4D97-AF65-F5344CB8AC3E}">
        <p14:creationId xmlns:p14="http://schemas.microsoft.com/office/powerpoint/2010/main" val="4177876495"/>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 xmlns:a16="http://schemas.microsoft.com/office/drawing/2014/main" id="{90CA0431-7057-4B6D-BA6C-0979E2754C69}"/>
              </a:ext>
            </a:extLst>
          </p:cNvPr>
          <p:cNvSpPr txBox="1"/>
          <p:nvPr/>
        </p:nvSpPr>
        <p:spPr>
          <a:xfrm>
            <a:off x="1900053" y="5173240"/>
            <a:ext cx="7763371" cy="1015663"/>
          </a:xfrm>
          <a:prstGeom prst="rect">
            <a:avLst/>
          </a:prstGeom>
          <a:noFill/>
          <a:ln w="28575">
            <a:solidFill>
              <a:srgbClr val="00B0F0"/>
            </a:solidFill>
          </a:ln>
        </p:spPr>
        <p:txBody>
          <a:bodyPr wrap="square" rtlCol="0">
            <a:spAutoFit/>
          </a:bodyPr>
          <a:lstStyle/>
          <a:p>
            <a:r>
              <a:rPr lang="ja-JP" altLang="en-US" sz="1600" dirty="0">
                <a:solidFill>
                  <a:srgbClr val="0070C0"/>
                </a:solidFill>
                <a:latin typeface="ＭＳ Ｐゴシック" panose="020B0600070205080204" pitchFamily="50" charset="-128"/>
                <a:ea typeface="ＭＳ Ｐゴシック" panose="020B0600070205080204" pitchFamily="50" charset="-128"/>
                <a:cs typeface="+mj-cs"/>
              </a:rPr>
              <a:t>◆財政安定化</a:t>
            </a:r>
            <a:endParaRPr lang="en-US" altLang="ja-JP" sz="1600" dirty="0">
              <a:solidFill>
                <a:srgbClr val="0070C0"/>
              </a:solidFill>
              <a:latin typeface="ＭＳ Ｐゴシック" panose="020B0600070205080204" pitchFamily="50" charset="-128"/>
              <a:ea typeface="ＭＳ Ｐゴシック" panose="020B0600070205080204" pitchFamily="50" charset="-128"/>
              <a:cs typeface="+mj-cs"/>
            </a:endParaRPr>
          </a:p>
          <a:p>
            <a:r>
              <a:rPr lang="ja-JP" altLang="en-US" sz="1600" dirty="0">
                <a:solidFill>
                  <a:prstClr val="black"/>
                </a:solidFill>
                <a:latin typeface="ＭＳ Ｐゴシック" panose="020B0600070205080204" pitchFamily="50" charset="-128"/>
                <a:ea typeface="ＭＳ Ｐゴシック" panose="020B0600070205080204" pitchFamily="50" charset="-128"/>
                <a:cs typeface="+mj-cs"/>
              </a:rPr>
              <a:t>　</a:t>
            </a:r>
            <a:r>
              <a:rPr lang="ja-JP" altLang="en-US" sz="1400" dirty="0">
                <a:solidFill>
                  <a:prstClr val="black"/>
                </a:solidFill>
                <a:latin typeface="ＭＳ Ｐゴシック" panose="020B0600070205080204" pitchFamily="50" charset="-128"/>
                <a:ea typeface="ＭＳ Ｐゴシック" panose="020B0600070205080204" pitchFamily="50" charset="-128"/>
                <a:cs typeface="+mj-cs"/>
              </a:rPr>
              <a:t>①　工業会の体力は何とか現状維持。正味財産期末残高の下落に、現在一息ついたかに見える</a:t>
            </a:r>
            <a:endParaRPr lang="en-US" altLang="ja-JP" sz="1400" dirty="0">
              <a:solidFill>
                <a:prstClr val="black"/>
              </a:solidFill>
              <a:latin typeface="ＭＳ Ｐゴシック" panose="020B0600070205080204" pitchFamily="50" charset="-128"/>
              <a:ea typeface="ＭＳ Ｐゴシック" panose="020B0600070205080204" pitchFamily="50" charset="-128"/>
              <a:cs typeface="+mj-cs"/>
            </a:endParaRPr>
          </a:p>
          <a:p>
            <a:r>
              <a:rPr kumimoji="1" lang="ja-JP" altLang="en-US" sz="1400" dirty="0">
                <a:solidFill>
                  <a:prstClr val="black"/>
                </a:solidFill>
                <a:latin typeface="ＭＳ Ｐゴシック" panose="020B0600070205080204" pitchFamily="50" charset="-128"/>
                <a:ea typeface="ＭＳ Ｐゴシック" panose="020B0600070205080204" pitchFamily="50" charset="-128"/>
                <a:cs typeface="+mj-cs"/>
              </a:rPr>
              <a:t>　②　実態は、将来への投資、海外人財育成資金等、潤沢には資金が無い状況が継続している　</a:t>
            </a:r>
            <a:endParaRPr kumimoji="1" lang="en-US" altLang="ja-JP" sz="1400" dirty="0">
              <a:solidFill>
                <a:prstClr val="black"/>
              </a:solidFill>
              <a:latin typeface="ＭＳ Ｐゴシック" panose="020B0600070205080204" pitchFamily="50" charset="-128"/>
              <a:ea typeface="ＭＳ Ｐゴシック" panose="020B0600070205080204" pitchFamily="50" charset="-128"/>
              <a:cs typeface="+mj-cs"/>
            </a:endParaRPr>
          </a:p>
          <a:p>
            <a:r>
              <a:rPr kumimoji="1" lang="ja-JP" altLang="en-US" sz="1400" dirty="0">
                <a:solidFill>
                  <a:prstClr val="black"/>
                </a:solidFill>
                <a:latin typeface="ＭＳ Ｐゴシック" panose="020B0600070205080204" pitchFamily="50" charset="-128"/>
                <a:ea typeface="ＭＳ Ｐゴシック" panose="020B0600070205080204" pitchFamily="50" charset="-128"/>
                <a:cs typeface="+mj-cs"/>
              </a:rPr>
              <a:t>　　　国内各企業の積極的な支援と役割を期待</a:t>
            </a:r>
            <a:endParaRPr kumimoji="1" lang="en-US" altLang="ja-JP" sz="1400" dirty="0">
              <a:solidFill>
                <a:prstClr val="black"/>
              </a:solidFill>
              <a:latin typeface="ＭＳ Ｐゴシック" panose="020B0600070205080204" pitchFamily="50" charset="-128"/>
              <a:ea typeface="ＭＳ Ｐゴシック" panose="020B0600070205080204" pitchFamily="50" charset="-128"/>
              <a:cs typeface="+mj-cs"/>
            </a:endParaRPr>
          </a:p>
        </p:txBody>
      </p:sp>
      <p:graphicFrame>
        <p:nvGraphicFramePr>
          <p:cNvPr id="7" name="グラフ 6">
            <a:extLst>
              <a:ext uri="{FF2B5EF4-FFF2-40B4-BE49-F238E27FC236}">
                <a16:creationId xmlns=""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238871531"/>
              </p:ext>
            </p:extLst>
          </p:nvPr>
        </p:nvGraphicFramePr>
        <p:xfrm>
          <a:off x="1900053" y="421505"/>
          <a:ext cx="7067550" cy="4533900"/>
        </p:xfrm>
        <a:graphic>
          <a:graphicData uri="http://schemas.openxmlformats.org/drawingml/2006/chart">
            <c:chart xmlns:c="http://schemas.openxmlformats.org/drawingml/2006/chart" xmlns:r="http://schemas.openxmlformats.org/officeDocument/2006/relationships" r:id="rId2"/>
          </a:graphicData>
        </a:graphic>
      </p:graphicFrame>
      <p:sp>
        <p:nvSpPr>
          <p:cNvPr id="8" name="四角形: 角を丸くする 7">
            <a:extLst>
              <a:ext uri="{FF2B5EF4-FFF2-40B4-BE49-F238E27FC236}">
                <a16:creationId xmlns="" xmlns:a16="http://schemas.microsoft.com/office/drawing/2014/main" id="{A8BADCFC-3B0A-48D6-9070-F8ABBA1BB88C}"/>
              </a:ext>
            </a:extLst>
          </p:cNvPr>
          <p:cNvSpPr/>
          <p:nvPr/>
        </p:nvSpPr>
        <p:spPr>
          <a:xfrm>
            <a:off x="1021278" y="451263"/>
            <a:ext cx="9464634" cy="5955476"/>
          </a:xfrm>
          <a:prstGeom prst="roundRect">
            <a:avLst>
              <a:gd name="adj" fmla="val 3170"/>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 xmlns:a16="http://schemas.microsoft.com/office/drawing/2014/main" id="{A80B0305-0BA9-47FE-A14E-9D6F82FAE918}"/>
              </a:ext>
            </a:extLst>
          </p:cNvPr>
          <p:cNvSpPr txBox="1"/>
          <p:nvPr/>
        </p:nvSpPr>
        <p:spPr>
          <a:xfrm>
            <a:off x="2861954" y="159895"/>
            <a:ext cx="6662057" cy="523220"/>
          </a:xfrm>
          <a:prstGeom prst="rect">
            <a:avLst/>
          </a:prstGeom>
          <a:solidFill>
            <a:srgbClr val="99FF66"/>
          </a:solidFill>
          <a:ln>
            <a:solidFill>
              <a:schemeClr val="accent1"/>
            </a:solidFill>
          </a:ln>
        </p:spPr>
        <p:txBody>
          <a:bodyPr wrap="square" rtlCol="0">
            <a:spAutoFit/>
          </a:bodyPr>
          <a:lstStyle/>
          <a:p>
            <a:pPr algn="ctr"/>
            <a:r>
              <a:rPr kumimoji="1" lang="ja-JP" altLang="en-US" sz="2800" dirty="0">
                <a:solidFill>
                  <a:srgbClr val="6C3104"/>
                </a:solidFill>
                <a:latin typeface="ＭＳ ゴシック" panose="020B0609070205080204" pitchFamily="49" charset="-128"/>
                <a:ea typeface="ＭＳ ゴシック" panose="020B0609070205080204" pitchFamily="49" charset="-128"/>
              </a:rPr>
              <a:t>日本歯車工業会の財政状況</a:t>
            </a:r>
          </a:p>
        </p:txBody>
      </p:sp>
    </p:spTree>
    <p:extLst>
      <p:ext uri="{BB962C8B-B14F-4D97-AF65-F5344CB8AC3E}">
        <p14:creationId xmlns:p14="http://schemas.microsoft.com/office/powerpoint/2010/main" val="50549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 xmlns:a16="http://schemas.microsoft.com/office/drawing/2014/main" id="{C6E35F84-AAB9-4406-B370-0D435BFFC369}"/>
              </a:ext>
            </a:extLst>
          </p:cNvPr>
          <p:cNvSpPr txBox="1"/>
          <p:nvPr/>
        </p:nvSpPr>
        <p:spPr>
          <a:xfrm>
            <a:off x="2567605" y="205181"/>
            <a:ext cx="7056784" cy="523220"/>
          </a:xfrm>
          <a:prstGeom prst="rect">
            <a:avLst/>
          </a:prstGeom>
          <a:solidFill>
            <a:srgbClr val="99FF66"/>
          </a:solidFill>
          <a:ln>
            <a:solidFill>
              <a:schemeClr val="accent1"/>
            </a:solidFill>
          </a:ln>
        </p:spPr>
        <p:txBody>
          <a:bodyPr wrap="square" rtlCol="0">
            <a:spAutoFit/>
          </a:bodyPr>
          <a:lstStyle/>
          <a:p>
            <a:pPr algn="ctr" fontAlgn="base">
              <a:spcBef>
                <a:spcPct val="0"/>
              </a:spcBef>
              <a:spcAft>
                <a:spcPct val="0"/>
              </a:spcAft>
            </a:pPr>
            <a:r>
              <a:rPr lang="ja-JP" altLang="en-US" sz="2800" dirty="0">
                <a:solidFill>
                  <a:srgbClr val="6C3104"/>
                </a:solidFill>
                <a:latin typeface="Arial" charset="0"/>
                <a:ea typeface="ＭＳ Ｐゴシック" charset="-128"/>
              </a:rPr>
              <a:t>日本歯車工業会の社会的役割の変化</a:t>
            </a:r>
          </a:p>
        </p:txBody>
      </p:sp>
      <p:sp>
        <p:nvSpPr>
          <p:cNvPr id="6" name="テキスト ボックス 5">
            <a:extLst>
              <a:ext uri="{FF2B5EF4-FFF2-40B4-BE49-F238E27FC236}">
                <a16:creationId xmlns="" xmlns:a16="http://schemas.microsoft.com/office/drawing/2014/main" id="{53AA53D4-BFAA-4F28-8EF3-384237E1DF5D}"/>
              </a:ext>
            </a:extLst>
          </p:cNvPr>
          <p:cNvSpPr txBox="1"/>
          <p:nvPr/>
        </p:nvSpPr>
        <p:spPr>
          <a:xfrm>
            <a:off x="898590" y="1059374"/>
            <a:ext cx="4053420" cy="338554"/>
          </a:xfrm>
          <a:prstGeom prst="rect">
            <a:avLst/>
          </a:prstGeom>
          <a:noFill/>
        </p:spPr>
        <p:txBody>
          <a:bodyPr wrap="square" rtlCol="0">
            <a:spAutoFit/>
          </a:bodyPr>
          <a:lstStyle/>
          <a:p>
            <a:pPr fontAlgn="base">
              <a:spcBef>
                <a:spcPct val="0"/>
              </a:spcBef>
              <a:spcAft>
                <a:spcPct val="0"/>
              </a:spcAft>
            </a:pPr>
            <a:r>
              <a:rPr lang="ja-JP" altLang="en-US" sz="1600" b="1" dirty="0">
                <a:solidFill>
                  <a:prstClr val="black"/>
                </a:solidFill>
                <a:latin typeface="ＭＳ ゴシック" panose="020B0609070205080204" pitchFamily="49" charset="-128"/>
                <a:ea typeface="ＭＳ ゴシック" panose="020B0609070205080204" pitchFamily="49" charset="-128"/>
              </a:rPr>
              <a:t>歯車工業会の創立（</a:t>
            </a:r>
            <a:r>
              <a:rPr lang="en-US" altLang="ja-JP" sz="1600" b="1" dirty="0">
                <a:solidFill>
                  <a:prstClr val="black"/>
                </a:solidFill>
                <a:latin typeface="ＭＳ ゴシック" panose="020B0609070205080204" pitchFamily="49" charset="-128"/>
                <a:ea typeface="ＭＳ ゴシック" panose="020B0609070205080204" pitchFamily="49" charset="-128"/>
              </a:rPr>
              <a:t>1938</a:t>
            </a:r>
            <a:r>
              <a:rPr lang="ja-JP" altLang="en-US" sz="1600" b="1" dirty="0">
                <a:solidFill>
                  <a:prstClr val="black"/>
                </a:solidFill>
                <a:latin typeface="ＭＳ ゴシック" panose="020B0609070205080204" pitchFamily="49" charset="-128"/>
                <a:ea typeface="ＭＳ ゴシック" panose="020B0609070205080204" pitchFamily="49" charset="-128"/>
              </a:rPr>
              <a:t>年）黎明期</a:t>
            </a:r>
          </a:p>
        </p:txBody>
      </p:sp>
      <p:sp>
        <p:nvSpPr>
          <p:cNvPr id="7" name="テキスト ボックス 6">
            <a:extLst>
              <a:ext uri="{FF2B5EF4-FFF2-40B4-BE49-F238E27FC236}">
                <a16:creationId xmlns="" xmlns:a16="http://schemas.microsoft.com/office/drawing/2014/main" id="{63510AB5-2F94-44BB-A179-9480565D4F21}"/>
              </a:ext>
            </a:extLst>
          </p:cNvPr>
          <p:cNvSpPr txBox="1"/>
          <p:nvPr/>
        </p:nvSpPr>
        <p:spPr>
          <a:xfrm>
            <a:off x="888284" y="1473026"/>
            <a:ext cx="9894510" cy="646331"/>
          </a:xfrm>
          <a:prstGeom prst="rect">
            <a:avLst/>
          </a:prstGeom>
          <a:noFill/>
          <a:ln w="28575">
            <a:noFill/>
          </a:ln>
        </p:spPr>
        <p:txBody>
          <a:bodyPr wrap="square" rtlCol="0">
            <a:spAutoFit/>
          </a:bodyPr>
          <a:lstStyle/>
          <a:p>
            <a:pPr fontAlgn="base">
              <a:spcBef>
                <a:spcPct val="0"/>
              </a:spcBef>
              <a:spcAft>
                <a:spcPct val="0"/>
              </a:spcAft>
            </a:pPr>
            <a:r>
              <a:rPr lang="ja-JP" altLang="en-US" sz="1200" dirty="0">
                <a:latin typeface="ＭＳ ゴシック" panose="020B0609070205080204" pitchFamily="49" charset="-128"/>
                <a:ea typeface="ＭＳ ゴシック" panose="020B0609070205080204" pitchFamily="49" charset="-128"/>
              </a:rPr>
              <a:t>近代化以前は、全て職人による手作業で一つ一つ作られていたため、機械化による生産性の向上支援が歯車工業会の優先課題であった　</a:t>
            </a:r>
            <a:endParaRPr lang="en-US" altLang="ja-JP" sz="1200" dirty="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lang="ja-JP" altLang="en-US" sz="1200" dirty="0">
                <a:latin typeface="ＭＳ ゴシック" panose="020B0609070205080204" pitchFamily="49" charset="-128"/>
                <a:ea typeface="ＭＳ ゴシック" panose="020B0609070205080204" pitchFamily="49" charset="-128"/>
              </a:rPr>
              <a:t>従い、近代化設備投資は優先課題であり、歯車工業会が率先する「近代化促進法」の枠組みは貴重な手段</a:t>
            </a:r>
            <a:endParaRPr lang="en-US" altLang="ja-JP" sz="1200" dirty="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lang="ja-JP" altLang="en-US" sz="1200" dirty="0">
                <a:latin typeface="ＭＳ ゴシック" panose="020B0609070205080204" pitchFamily="49" charset="-128"/>
                <a:ea typeface="ＭＳ ゴシック" panose="020B0609070205080204" pitchFamily="49" charset="-128"/>
              </a:rPr>
              <a:t>当時の会員企業数　</a:t>
            </a:r>
            <a:r>
              <a:rPr lang="en-US" altLang="ja-JP" sz="1200" dirty="0">
                <a:latin typeface="ＭＳ ゴシック" panose="020B0609070205080204" pitchFamily="49" charset="-128"/>
                <a:ea typeface="ＭＳ ゴシック" panose="020B0609070205080204" pitchFamily="49" charset="-128"/>
              </a:rPr>
              <a:t>50</a:t>
            </a:r>
            <a:r>
              <a:rPr lang="ja-JP" altLang="en-US" sz="1200" dirty="0">
                <a:latin typeface="ＭＳ ゴシック" panose="020B0609070205080204" pitchFamily="49" charset="-128"/>
                <a:ea typeface="ＭＳ ゴシック" panose="020B0609070205080204" pitchFamily="49" charset="-128"/>
              </a:rPr>
              <a:t>余社</a:t>
            </a:r>
          </a:p>
        </p:txBody>
      </p:sp>
      <p:sp>
        <p:nvSpPr>
          <p:cNvPr id="8" name="テキスト ボックス 7">
            <a:extLst>
              <a:ext uri="{FF2B5EF4-FFF2-40B4-BE49-F238E27FC236}">
                <a16:creationId xmlns="" xmlns:a16="http://schemas.microsoft.com/office/drawing/2014/main" id="{2EC50089-518A-4190-BDEE-4BBF0DCB8849}"/>
              </a:ext>
            </a:extLst>
          </p:cNvPr>
          <p:cNvSpPr txBox="1"/>
          <p:nvPr/>
        </p:nvSpPr>
        <p:spPr>
          <a:xfrm>
            <a:off x="800811" y="2473300"/>
            <a:ext cx="4982472" cy="338554"/>
          </a:xfrm>
          <a:prstGeom prst="rect">
            <a:avLst/>
          </a:prstGeom>
          <a:noFill/>
        </p:spPr>
        <p:txBody>
          <a:bodyPr wrap="square" rtlCol="0">
            <a:spAutoFit/>
          </a:bodyPr>
          <a:lstStyle/>
          <a:p>
            <a:pPr fontAlgn="base">
              <a:spcBef>
                <a:spcPct val="0"/>
              </a:spcBef>
              <a:spcAft>
                <a:spcPct val="0"/>
              </a:spcAft>
            </a:pPr>
            <a:r>
              <a:rPr lang="ja-JP" altLang="en-US" sz="1600" b="1" dirty="0">
                <a:solidFill>
                  <a:prstClr val="black"/>
                </a:solidFill>
                <a:latin typeface="ＭＳ ゴシック" panose="020B0609070205080204" pitchFamily="49" charset="-128"/>
                <a:ea typeface="ＭＳ ゴシック" panose="020B0609070205080204" pitchFamily="49" charset="-128"/>
              </a:rPr>
              <a:t>創立後</a:t>
            </a:r>
            <a:r>
              <a:rPr lang="en-US" altLang="ja-JP" sz="1600" b="1" dirty="0">
                <a:solidFill>
                  <a:prstClr val="black"/>
                </a:solidFill>
                <a:latin typeface="ＭＳ ゴシック" panose="020B0609070205080204" pitchFamily="49" charset="-128"/>
                <a:ea typeface="ＭＳ ゴシック" panose="020B0609070205080204" pitchFamily="49" charset="-128"/>
              </a:rPr>
              <a:t>25</a:t>
            </a:r>
            <a:r>
              <a:rPr lang="ja-JP" altLang="en-US" sz="1600" b="1" dirty="0">
                <a:solidFill>
                  <a:prstClr val="black"/>
                </a:solidFill>
                <a:latin typeface="ＭＳ ゴシック" panose="020B0609070205080204" pitchFamily="49" charset="-128"/>
                <a:ea typeface="ＭＳ ゴシック" panose="020B0609070205080204" pitchFamily="49" charset="-128"/>
              </a:rPr>
              <a:t>年前後～（</a:t>
            </a:r>
            <a:r>
              <a:rPr lang="en-US" altLang="ja-JP" sz="1600" b="1" dirty="0">
                <a:solidFill>
                  <a:prstClr val="black"/>
                </a:solidFill>
                <a:latin typeface="ＭＳ ゴシック" panose="020B0609070205080204" pitchFamily="49" charset="-128"/>
                <a:ea typeface="ＭＳ ゴシック" panose="020B0609070205080204" pitchFamily="49" charset="-128"/>
              </a:rPr>
              <a:t>1963</a:t>
            </a:r>
            <a:r>
              <a:rPr lang="ja-JP" altLang="en-US" sz="1600" b="1" dirty="0">
                <a:solidFill>
                  <a:prstClr val="black"/>
                </a:solidFill>
                <a:latin typeface="ＭＳ ゴシック" panose="020B0609070205080204" pitchFamily="49" charset="-128"/>
                <a:ea typeface="ＭＳ ゴシック" panose="020B0609070205080204" pitchFamily="49" charset="-128"/>
              </a:rPr>
              <a:t>年～）戦後高度成長期</a:t>
            </a:r>
          </a:p>
        </p:txBody>
      </p:sp>
      <p:sp>
        <p:nvSpPr>
          <p:cNvPr id="9" name="テキスト ボックス 8">
            <a:extLst>
              <a:ext uri="{FF2B5EF4-FFF2-40B4-BE49-F238E27FC236}">
                <a16:creationId xmlns="" xmlns:a16="http://schemas.microsoft.com/office/drawing/2014/main" id="{B0D75BA5-DD5F-4B29-916C-10A225AE75B0}"/>
              </a:ext>
            </a:extLst>
          </p:cNvPr>
          <p:cNvSpPr txBox="1"/>
          <p:nvPr/>
        </p:nvSpPr>
        <p:spPr>
          <a:xfrm>
            <a:off x="888283" y="2843431"/>
            <a:ext cx="9894511" cy="646331"/>
          </a:xfrm>
          <a:prstGeom prst="rect">
            <a:avLst/>
          </a:prstGeom>
          <a:noFill/>
        </p:spPr>
        <p:txBody>
          <a:bodyPr wrap="square" rtlCol="0">
            <a:spAutoFit/>
          </a:bodyPr>
          <a:lstStyle/>
          <a:p>
            <a:pPr fontAlgn="base">
              <a:spcBef>
                <a:spcPct val="0"/>
              </a:spcBef>
              <a:spcAft>
                <a:spcPct val="0"/>
              </a:spcAft>
            </a:pPr>
            <a:r>
              <a:rPr lang="ja-JP" altLang="en-US" sz="1200" dirty="0">
                <a:solidFill>
                  <a:prstClr val="black"/>
                </a:solidFill>
                <a:latin typeface="ＭＳ ゴシック" panose="020B0609070205080204" pitchFamily="49" charset="-128"/>
                <a:ea typeface="ＭＳ ゴシック" panose="020B0609070205080204" pitchFamily="49" charset="-128"/>
              </a:rPr>
              <a:t>産業界に対する需要拡大要請に応えるための設備投資最盛期で、融資に対する優遇措置初め、業界を代表して団体会員の総意として、投資を促進、実現に多大な影響力が行使される余地があった　</a:t>
            </a:r>
            <a:r>
              <a:rPr lang="en-US" altLang="ja-JP" sz="1200" dirty="0">
                <a:solidFill>
                  <a:prstClr val="black"/>
                </a:solidFill>
                <a:latin typeface="ＭＳ ゴシック" panose="020B0609070205080204" pitchFamily="49" charset="-128"/>
                <a:ea typeface="ＭＳ ゴシック" panose="020B0609070205080204" pitchFamily="49" charset="-128"/>
              </a:rPr>
              <a:t>1967</a:t>
            </a:r>
            <a:r>
              <a:rPr lang="ja-JP" altLang="en-US" sz="1200" dirty="0">
                <a:solidFill>
                  <a:prstClr val="black"/>
                </a:solidFill>
                <a:latin typeface="ＭＳ ゴシック" panose="020B0609070205080204" pitchFamily="49" charset="-128"/>
                <a:ea typeface="ＭＳ ゴシック" panose="020B0609070205080204" pitchFamily="49" charset="-128"/>
              </a:rPr>
              <a:t>年の</a:t>
            </a:r>
            <a:r>
              <a:rPr lang="en-US" altLang="ja-JP" sz="1200" dirty="0">
                <a:solidFill>
                  <a:prstClr val="black"/>
                </a:solidFill>
                <a:latin typeface="ＭＳ ゴシック" panose="020B0609070205080204" pitchFamily="49" charset="-128"/>
                <a:ea typeface="ＭＳ ゴシック" panose="020B0609070205080204" pitchFamily="49" charset="-128"/>
              </a:rPr>
              <a:t>ISO</a:t>
            </a:r>
            <a:r>
              <a:rPr lang="ja-JP" altLang="en-US" sz="1200" dirty="0">
                <a:solidFill>
                  <a:prstClr val="black"/>
                </a:solidFill>
                <a:latin typeface="ＭＳ ゴシック" panose="020B0609070205080204" pitchFamily="49" charset="-128"/>
                <a:ea typeface="ＭＳ ゴシック" panose="020B0609070205080204" pitchFamily="49" charset="-128"/>
              </a:rPr>
              <a:t>国際会議</a:t>
            </a:r>
            <a:r>
              <a:rPr lang="en-US" altLang="ja-JP" sz="1200" dirty="0">
                <a:solidFill>
                  <a:prstClr val="black"/>
                </a:solidFill>
                <a:latin typeface="ＭＳ ゴシック" panose="020B0609070205080204" pitchFamily="49" charset="-128"/>
                <a:ea typeface="ＭＳ ゴシック" panose="020B0609070205080204" pitchFamily="49" charset="-128"/>
              </a:rPr>
              <a:t>P</a:t>
            </a:r>
            <a:r>
              <a:rPr lang="ja-JP" altLang="en-US" sz="1200" dirty="0">
                <a:solidFill>
                  <a:prstClr val="black"/>
                </a:solidFill>
                <a:latin typeface="ＭＳ ゴシック" panose="020B0609070205080204" pitchFamily="49" charset="-128"/>
                <a:ea typeface="ＭＳ ゴシック" panose="020B0609070205080204" pitchFamily="49" charset="-128"/>
              </a:rPr>
              <a:t>メンバー加入等、役割が変化</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fontAlgn="base">
              <a:spcBef>
                <a:spcPct val="0"/>
              </a:spcBef>
              <a:spcAft>
                <a:spcPct val="0"/>
              </a:spcAft>
            </a:pPr>
            <a:r>
              <a:rPr lang="ja-JP" altLang="en-US" sz="1200" dirty="0">
                <a:solidFill>
                  <a:prstClr val="black"/>
                </a:solidFill>
                <a:latin typeface="ＭＳ ゴシック" panose="020B0609070205080204" pitchFamily="49" charset="-128"/>
                <a:ea typeface="ＭＳ ゴシック" panose="020B0609070205080204" pitchFamily="49" charset="-128"/>
              </a:rPr>
              <a:t>会員企業数　</a:t>
            </a:r>
            <a:r>
              <a:rPr lang="en-US" altLang="ja-JP" sz="1200" dirty="0">
                <a:solidFill>
                  <a:prstClr val="black"/>
                </a:solidFill>
                <a:latin typeface="ＭＳ ゴシック" panose="020B0609070205080204" pitchFamily="49" charset="-128"/>
                <a:ea typeface="ＭＳ ゴシック" panose="020B0609070205080204" pitchFamily="49" charset="-128"/>
              </a:rPr>
              <a:t>115</a:t>
            </a:r>
            <a:r>
              <a:rPr lang="ja-JP" altLang="en-US" sz="1200" dirty="0">
                <a:solidFill>
                  <a:prstClr val="black"/>
                </a:solidFill>
                <a:latin typeface="ＭＳ ゴシック" panose="020B0609070205080204" pitchFamily="49" charset="-128"/>
                <a:ea typeface="ＭＳ ゴシック" panose="020B0609070205080204" pitchFamily="49" charset="-128"/>
              </a:rPr>
              <a:t>社</a:t>
            </a:r>
          </a:p>
        </p:txBody>
      </p:sp>
      <p:sp>
        <p:nvSpPr>
          <p:cNvPr id="10" name="テキスト ボックス 9">
            <a:extLst>
              <a:ext uri="{FF2B5EF4-FFF2-40B4-BE49-F238E27FC236}">
                <a16:creationId xmlns="" xmlns:a16="http://schemas.microsoft.com/office/drawing/2014/main" id="{D1FE49DF-A54A-437C-9BA5-2563E2CB87DC}"/>
              </a:ext>
            </a:extLst>
          </p:cNvPr>
          <p:cNvSpPr txBox="1"/>
          <p:nvPr/>
        </p:nvSpPr>
        <p:spPr>
          <a:xfrm>
            <a:off x="800810" y="5000476"/>
            <a:ext cx="4582283" cy="338554"/>
          </a:xfrm>
          <a:prstGeom prst="rect">
            <a:avLst/>
          </a:prstGeom>
          <a:noFill/>
        </p:spPr>
        <p:txBody>
          <a:bodyPr wrap="square" rtlCol="0">
            <a:spAutoFit/>
          </a:bodyPr>
          <a:lstStyle/>
          <a:p>
            <a:pPr fontAlgn="base">
              <a:spcBef>
                <a:spcPct val="0"/>
              </a:spcBef>
              <a:spcAft>
                <a:spcPct val="0"/>
              </a:spcAft>
            </a:pPr>
            <a:r>
              <a:rPr lang="ja-JP" altLang="en-US" sz="1600" b="1" dirty="0">
                <a:solidFill>
                  <a:prstClr val="black"/>
                </a:solidFill>
                <a:latin typeface="ＭＳ ゴシック" panose="020B0609070205080204" pitchFamily="49" charset="-128"/>
                <a:ea typeface="ＭＳ ゴシック" panose="020B0609070205080204" pitchFamily="49" charset="-128"/>
              </a:rPr>
              <a:t>現在の状況～創立</a:t>
            </a:r>
            <a:r>
              <a:rPr lang="en-US" altLang="ja-JP" sz="1600" b="1" dirty="0">
                <a:solidFill>
                  <a:prstClr val="black"/>
                </a:solidFill>
                <a:latin typeface="ＭＳ ゴシック" panose="020B0609070205080204" pitchFamily="49" charset="-128"/>
                <a:ea typeface="ＭＳ ゴシック" panose="020B0609070205080204" pitchFamily="49" charset="-128"/>
              </a:rPr>
              <a:t>80</a:t>
            </a:r>
            <a:r>
              <a:rPr lang="ja-JP" altLang="en-US" sz="1600" b="1" dirty="0">
                <a:solidFill>
                  <a:prstClr val="black"/>
                </a:solidFill>
                <a:latin typeface="ＭＳ ゴシック" panose="020B0609070205080204" pitchFamily="49" charset="-128"/>
                <a:ea typeface="ＭＳ ゴシック" panose="020B0609070205080204" pitchFamily="49" charset="-128"/>
              </a:rPr>
              <a:t>年（</a:t>
            </a:r>
            <a:r>
              <a:rPr lang="en-US" altLang="ja-JP" sz="1600" b="1" dirty="0">
                <a:solidFill>
                  <a:prstClr val="black"/>
                </a:solidFill>
                <a:latin typeface="ＭＳ ゴシック" panose="020B0609070205080204" pitchFamily="49" charset="-128"/>
                <a:ea typeface="ＭＳ ゴシック" panose="020B0609070205080204" pitchFamily="49" charset="-128"/>
              </a:rPr>
              <a:t>2018</a:t>
            </a:r>
            <a:r>
              <a:rPr lang="ja-JP" altLang="en-US" sz="1600" b="1" dirty="0">
                <a:solidFill>
                  <a:prstClr val="black"/>
                </a:solidFill>
                <a:latin typeface="ＭＳ ゴシック" panose="020B0609070205080204" pitchFamily="49" charset="-128"/>
                <a:ea typeface="ＭＳ ゴシック" panose="020B0609070205080204" pitchFamily="49" charset="-128"/>
              </a:rPr>
              <a:t>年）</a:t>
            </a:r>
          </a:p>
        </p:txBody>
      </p:sp>
      <p:sp>
        <p:nvSpPr>
          <p:cNvPr id="12" name="テキスト ボックス 11">
            <a:extLst>
              <a:ext uri="{FF2B5EF4-FFF2-40B4-BE49-F238E27FC236}">
                <a16:creationId xmlns="" xmlns:a16="http://schemas.microsoft.com/office/drawing/2014/main" id="{8AFC7882-8A38-44A2-BC5E-739CBBA826C5}"/>
              </a:ext>
            </a:extLst>
          </p:cNvPr>
          <p:cNvSpPr txBox="1"/>
          <p:nvPr/>
        </p:nvSpPr>
        <p:spPr>
          <a:xfrm>
            <a:off x="800809" y="5397684"/>
            <a:ext cx="10507244" cy="1015663"/>
          </a:xfrm>
          <a:prstGeom prst="rect">
            <a:avLst/>
          </a:prstGeom>
          <a:noFill/>
        </p:spPr>
        <p:txBody>
          <a:bodyPr wrap="square" rtlCol="0">
            <a:spAutoFit/>
          </a:bodyPr>
          <a:lstStyle/>
          <a:p>
            <a:pPr fontAlgn="base">
              <a:spcBef>
                <a:spcPct val="0"/>
              </a:spcBef>
              <a:spcAft>
                <a:spcPct val="0"/>
              </a:spcAft>
            </a:pPr>
            <a:r>
              <a:rPr lang="ja-JP" altLang="en-US" sz="1200" dirty="0">
                <a:latin typeface="ＭＳ ゴシック" panose="020B0609070205080204" pitchFamily="49" charset="-128"/>
                <a:ea typeface="ＭＳ ゴシック" panose="020B0609070205080204" pitchFamily="49" charset="-128"/>
              </a:rPr>
              <a:t>設備投資の実現、投資融資の優遇は、個々の会員企業がその実現に向けて、経済的にも実力を持ち行うことができる時代になり、工業会が影響力を行使する必然性が無くなりつつある　その代りに、個別企業は中小企業であり、技術教育、経営者教育の教育機会は得難い価値ある分野として、人財教育は工業会の重要な役割　次世代技術者と共に歯車技術と産業の将来像を描く段階となり、歯車産業の発展を支える人財育成が重要課題　</a:t>
            </a:r>
            <a:endParaRPr lang="en-US" altLang="ja-JP" sz="1200" dirty="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lang="ja-JP" altLang="en-US" sz="1200" dirty="0">
                <a:latin typeface="ＭＳ ゴシック" panose="020B0609070205080204" pitchFamily="49" charset="-128"/>
                <a:ea typeface="ＭＳ ゴシック" panose="020B0609070205080204" pitchFamily="49" charset="-128"/>
              </a:rPr>
              <a:t>国際規格が普及し、直接のビジネスの表層に表れず、将来を二の次に考える企業が専門家を優先的に輩出しないという皮肉を生み、将来にわたる課題</a:t>
            </a:r>
            <a:endParaRPr lang="en-US" altLang="ja-JP" sz="1200" dirty="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lang="ja-JP" altLang="en-US" sz="1200" dirty="0">
                <a:latin typeface="ＭＳ ゴシック" panose="020B0609070205080204" pitchFamily="49" charset="-128"/>
                <a:ea typeface="ＭＳ ゴシック" panose="020B0609070205080204" pitchFamily="49" charset="-128"/>
              </a:rPr>
              <a:t>会員企業数　</a:t>
            </a:r>
            <a:r>
              <a:rPr lang="en-US" altLang="ja-JP" sz="1200" dirty="0">
                <a:latin typeface="ＭＳ ゴシック" panose="020B0609070205080204" pitchFamily="49" charset="-128"/>
                <a:ea typeface="ＭＳ ゴシック" panose="020B0609070205080204" pitchFamily="49" charset="-128"/>
              </a:rPr>
              <a:t>121</a:t>
            </a:r>
            <a:r>
              <a:rPr lang="ja-JP" altLang="en-US" sz="1200" dirty="0">
                <a:latin typeface="ＭＳ ゴシック" panose="020B0609070205080204" pitchFamily="49" charset="-128"/>
                <a:ea typeface="ＭＳ ゴシック" panose="020B0609070205080204" pitchFamily="49" charset="-128"/>
              </a:rPr>
              <a:t>社</a:t>
            </a:r>
          </a:p>
        </p:txBody>
      </p:sp>
      <p:sp>
        <p:nvSpPr>
          <p:cNvPr id="11" name="四角形: 角を丸くする 10">
            <a:extLst>
              <a:ext uri="{FF2B5EF4-FFF2-40B4-BE49-F238E27FC236}">
                <a16:creationId xmlns="" xmlns:a16="http://schemas.microsoft.com/office/drawing/2014/main" id="{DB0CEB1D-03BB-4F44-8FB2-214AA164954A}"/>
              </a:ext>
            </a:extLst>
          </p:cNvPr>
          <p:cNvSpPr/>
          <p:nvPr/>
        </p:nvSpPr>
        <p:spPr>
          <a:xfrm>
            <a:off x="717684" y="1059373"/>
            <a:ext cx="10590372" cy="1215021"/>
          </a:xfrm>
          <a:prstGeom prst="roundRect">
            <a:avLst>
              <a:gd name="adj" fmla="val 6893"/>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 角を丸くする 13">
            <a:extLst>
              <a:ext uri="{FF2B5EF4-FFF2-40B4-BE49-F238E27FC236}">
                <a16:creationId xmlns="" xmlns:a16="http://schemas.microsoft.com/office/drawing/2014/main" id="{5A261E6A-9B29-4A43-9C8D-06156FEBFB6E}"/>
              </a:ext>
            </a:extLst>
          </p:cNvPr>
          <p:cNvSpPr/>
          <p:nvPr/>
        </p:nvSpPr>
        <p:spPr>
          <a:xfrm>
            <a:off x="717682" y="2441723"/>
            <a:ext cx="10590372" cy="1153020"/>
          </a:xfrm>
          <a:prstGeom prst="roundRect">
            <a:avLst>
              <a:gd name="adj" fmla="val 10359"/>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角を丸くする 14">
            <a:extLst>
              <a:ext uri="{FF2B5EF4-FFF2-40B4-BE49-F238E27FC236}">
                <a16:creationId xmlns="" xmlns:a16="http://schemas.microsoft.com/office/drawing/2014/main" id="{BD372425-009B-4144-9E2D-286081C4AFAB}"/>
              </a:ext>
            </a:extLst>
          </p:cNvPr>
          <p:cNvSpPr/>
          <p:nvPr/>
        </p:nvSpPr>
        <p:spPr>
          <a:xfrm>
            <a:off x="717682" y="4947951"/>
            <a:ext cx="10590371" cy="1623147"/>
          </a:xfrm>
          <a:prstGeom prst="roundRect">
            <a:avLst>
              <a:gd name="adj" fmla="val 7616"/>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 xmlns:a16="http://schemas.microsoft.com/office/drawing/2014/main" id="{9E6CF41F-F510-4D61-95A3-FB87A8321A77}"/>
              </a:ext>
            </a:extLst>
          </p:cNvPr>
          <p:cNvSpPr txBox="1"/>
          <p:nvPr/>
        </p:nvSpPr>
        <p:spPr>
          <a:xfrm>
            <a:off x="800811" y="3721339"/>
            <a:ext cx="7236007" cy="338554"/>
          </a:xfrm>
          <a:prstGeom prst="rect">
            <a:avLst/>
          </a:prstGeom>
          <a:noFill/>
        </p:spPr>
        <p:txBody>
          <a:bodyPr wrap="square" rtlCol="0">
            <a:spAutoFit/>
          </a:bodyPr>
          <a:lstStyle/>
          <a:p>
            <a:r>
              <a:rPr kumimoji="1" lang="ja-JP" altLang="en-US" sz="1600" b="1" dirty="0">
                <a:latin typeface="ＭＳ ゴシック" panose="020B0609070205080204" pitchFamily="49" charset="-128"/>
                <a:ea typeface="ＭＳ ゴシック" panose="020B0609070205080204" pitchFamily="49" charset="-128"/>
              </a:rPr>
              <a:t>創立</a:t>
            </a:r>
            <a:r>
              <a:rPr kumimoji="1" lang="en-US" altLang="ja-JP" sz="1600" b="1" dirty="0">
                <a:latin typeface="ＭＳ ゴシック" panose="020B0609070205080204" pitchFamily="49" charset="-128"/>
                <a:ea typeface="ＭＳ ゴシック" panose="020B0609070205080204" pitchFamily="49" charset="-128"/>
              </a:rPr>
              <a:t>50</a:t>
            </a:r>
            <a:r>
              <a:rPr kumimoji="1" lang="ja-JP" altLang="en-US" sz="1600" b="1" dirty="0">
                <a:latin typeface="ＭＳ ゴシック" panose="020B0609070205080204" pitchFamily="49" charset="-128"/>
                <a:ea typeface="ＭＳ ゴシック" panose="020B0609070205080204" pitchFamily="49" charset="-128"/>
              </a:rPr>
              <a:t>年前後～（</a:t>
            </a:r>
            <a:r>
              <a:rPr kumimoji="1" lang="en-US" altLang="ja-JP" sz="1600" b="1" dirty="0">
                <a:latin typeface="ＭＳ ゴシック" panose="020B0609070205080204" pitchFamily="49" charset="-128"/>
                <a:ea typeface="ＭＳ ゴシック" panose="020B0609070205080204" pitchFamily="49" charset="-128"/>
              </a:rPr>
              <a:t>1990</a:t>
            </a:r>
            <a:r>
              <a:rPr kumimoji="1" lang="ja-JP" altLang="en-US" sz="1600" b="1" dirty="0">
                <a:latin typeface="ＭＳ ゴシック" panose="020B0609070205080204" pitchFamily="49" charset="-128"/>
                <a:ea typeface="ＭＳ ゴシック" panose="020B0609070205080204" pitchFamily="49" charset="-128"/>
              </a:rPr>
              <a:t>年～）グローバル競争時代</a:t>
            </a:r>
          </a:p>
        </p:txBody>
      </p:sp>
      <p:sp>
        <p:nvSpPr>
          <p:cNvPr id="17" name="テキスト ボックス 16">
            <a:extLst>
              <a:ext uri="{FF2B5EF4-FFF2-40B4-BE49-F238E27FC236}">
                <a16:creationId xmlns="" xmlns:a16="http://schemas.microsoft.com/office/drawing/2014/main" id="{DD11490B-B384-49F7-874D-517DF57B675E}"/>
              </a:ext>
            </a:extLst>
          </p:cNvPr>
          <p:cNvSpPr txBox="1"/>
          <p:nvPr/>
        </p:nvSpPr>
        <p:spPr>
          <a:xfrm>
            <a:off x="879370" y="4039577"/>
            <a:ext cx="10266993" cy="646331"/>
          </a:xfrm>
          <a:prstGeom prst="rect">
            <a:avLst/>
          </a:prstGeom>
          <a:noFill/>
        </p:spPr>
        <p:txBody>
          <a:bodyPr wrap="square" rtlCol="0">
            <a:spAutoFit/>
          </a:bodyPr>
          <a:lstStyle/>
          <a:p>
            <a:r>
              <a:rPr kumimoji="1" lang="ja-JP" altLang="en-US" sz="1200" dirty="0">
                <a:latin typeface="ＭＳ ゴシック" panose="020B0609070205080204" pitchFamily="49" charset="-128"/>
                <a:ea typeface="ＭＳ ゴシック" panose="020B0609070205080204" pitchFamily="49" charset="-128"/>
              </a:rPr>
              <a:t>日本の工業製品の品質</a:t>
            </a:r>
            <a:r>
              <a:rPr lang="ja-JP" altLang="en-US" sz="1200" dirty="0">
                <a:latin typeface="ＭＳ ゴシック" panose="020B0609070205080204" pitchFamily="49" charset="-128"/>
                <a:ea typeface="ＭＳ ゴシック" panose="020B0609070205080204" pitchFamily="49" charset="-128"/>
              </a:rPr>
              <a:t>向上による競争力を維持・発展させるため、工業規格の国内統一はもとより、国際規格との整合性を図る必要に迫られる中</a:t>
            </a:r>
            <a:endParaRPr lang="en-US" altLang="ja-JP" sz="1200" dirty="0">
              <a:latin typeface="ＭＳ ゴシック" panose="020B0609070205080204" pitchFamily="49" charset="-128"/>
              <a:ea typeface="ＭＳ ゴシック" panose="020B0609070205080204" pitchFamily="49" charset="-128"/>
            </a:endParaRPr>
          </a:p>
          <a:p>
            <a:r>
              <a:rPr kumimoji="1" lang="en-US" altLang="ja-JP" sz="1200" dirty="0">
                <a:latin typeface="ＭＳ ゴシック" panose="020B0609070205080204" pitchFamily="49" charset="-128"/>
                <a:ea typeface="ＭＳ ゴシック" panose="020B0609070205080204" pitchFamily="49" charset="-128"/>
              </a:rPr>
              <a:t>ISO</a:t>
            </a:r>
            <a:r>
              <a:rPr kumimoji="1" lang="ja-JP" altLang="en-US" sz="1200" dirty="0">
                <a:latin typeface="ＭＳ ゴシック" panose="020B0609070205080204" pitchFamily="49" charset="-128"/>
                <a:ea typeface="ＭＳ ゴシック" panose="020B0609070205080204" pitchFamily="49" charset="-128"/>
              </a:rPr>
              <a:t>国際規格への</a:t>
            </a:r>
            <a:r>
              <a:rPr lang="ja-JP" altLang="en-US" sz="1200" dirty="0">
                <a:latin typeface="ＭＳ ゴシック" panose="020B0609070205080204" pitchFamily="49" charset="-128"/>
                <a:ea typeface="ＭＳ ゴシック" panose="020B0609070205080204" pitchFamily="49" charset="-128"/>
              </a:rPr>
              <a:t>積極的参画を</a:t>
            </a:r>
            <a:r>
              <a:rPr kumimoji="1" lang="ja-JP" altLang="en-US" sz="1200" dirty="0">
                <a:latin typeface="ＭＳ ゴシック" panose="020B0609070205080204" pitchFamily="49" charset="-128"/>
                <a:ea typeface="ＭＳ ゴシック" panose="020B0609070205080204" pitchFamily="49" charset="-128"/>
              </a:rPr>
              <a:t>工業会としての基本的な役割として推進</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会員企業数　</a:t>
            </a:r>
            <a:r>
              <a:rPr kumimoji="1" lang="en-US" altLang="ja-JP" sz="1200" dirty="0">
                <a:latin typeface="ＭＳ ゴシック" panose="020B0609070205080204" pitchFamily="49" charset="-128"/>
                <a:ea typeface="ＭＳ ゴシック" panose="020B0609070205080204" pitchFamily="49" charset="-128"/>
              </a:rPr>
              <a:t>138</a:t>
            </a:r>
            <a:r>
              <a:rPr kumimoji="1" lang="ja-JP" altLang="en-US" sz="1200" dirty="0">
                <a:latin typeface="ＭＳ ゴシック" panose="020B0609070205080204" pitchFamily="49" charset="-128"/>
                <a:ea typeface="ＭＳ ゴシック" panose="020B0609070205080204" pitchFamily="49" charset="-128"/>
              </a:rPr>
              <a:t>社</a:t>
            </a:r>
          </a:p>
        </p:txBody>
      </p:sp>
      <p:sp>
        <p:nvSpPr>
          <p:cNvPr id="18" name="四角形: 角を丸くする 17">
            <a:extLst>
              <a:ext uri="{FF2B5EF4-FFF2-40B4-BE49-F238E27FC236}">
                <a16:creationId xmlns="" xmlns:a16="http://schemas.microsoft.com/office/drawing/2014/main" id="{70283DD0-2B69-4682-B2AA-721DCA8AA5CB}"/>
              </a:ext>
            </a:extLst>
          </p:cNvPr>
          <p:cNvSpPr/>
          <p:nvPr/>
        </p:nvSpPr>
        <p:spPr>
          <a:xfrm>
            <a:off x="717684" y="3721338"/>
            <a:ext cx="10590371" cy="1071575"/>
          </a:xfrm>
          <a:prstGeom prst="roundRect">
            <a:avLst>
              <a:gd name="adj" fmla="val 6429"/>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06329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四角形: 角を丸くする 19">
            <a:extLst>
              <a:ext uri="{FF2B5EF4-FFF2-40B4-BE49-F238E27FC236}">
                <a16:creationId xmlns="" xmlns:a16="http://schemas.microsoft.com/office/drawing/2014/main" id="{E6BC7D6E-FFD4-4718-AD69-4068CD785231}"/>
              </a:ext>
            </a:extLst>
          </p:cNvPr>
          <p:cNvSpPr/>
          <p:nvPr/>
        </p:nvSpPr>
        <p:spPr>
          <a:xfrm>
            <a:off x="127248" y="2184523"/>
            <a:ext cx="11937504" cy="4594317"/>
          </a:xfrm>
          <a:prstGeom prst="roundRect">
            <a:avLst>
              <a:gd name="adj" fmla="val 2420"/>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 xmlns:a16="http://schemas.microsoft.com/office/drawing/2014/main" id="{EF5ECAE4-4D24-48A0-A6DD-9E85371084D8}"/>
              </a:ext>
            </a:extLst>
          </p:cNvPr>
          <p:cNvSpPr>
            <a:spLocks noGrp="1"/>
          </p:cNvSpPr>
          <p:nvPr>
            <p:ph type="ctrTitle"/>
          </p:nvPr>
        </p:nvSpPr>
        <p:spPr>
          <a:xfrm>
            <a:off x="2112885" y="79160"/>
            <a:ext cx="7794595" cy="477837"/>
          </a:xfrm>
          <a:solidFill>
            <a:srgbClr val="99FF66"/>
          </a:solidFill>
          <a:ln>
            <a:solidFill>
              <a:schemeClr val="accent1"/>
            </a:solidFill>
          </a:ln>
        </p:spPr>
        <p:txBody>
          <a:bodyPr anchor="ctr">
            <a:noAutofit/>
          </a:bodyPr>
          <a:lstStyle/>
          <a:p>
            <a:r>
              <a:rPr kumimoji="1" lang="ja-JP" altLang="en-US" sz="2800" dirty="0">
                <a:solidFill>
                  <a:srgbClr val="6C3104"/>
                </a:solidFill>
                <a:latin typeface="ＭＳ ゴシック" panose="020B0609070205080204" pitchFamily="49" charset="-128"/>
                <a:ea typeface="ＭＳ ゴシック" panose="020B0609070205080204" pitchFamily="49" charset="-128"/>
              </a:rPr>
              <a:t>平成</a:t>
            </a:r>
            <a:r>
              <a:rPr kumimoji="1" lang="en-US" altLang="ja-JP" sz="2800" dirty="0">
                <a:solidFill>
                  <a:srgbClr val="6C3104"/>
                </a:solidFill>
                <a:latin typeface="ＭＳ ゴシック" panose="020B0609070205080204" pitchFamily="49" charset="-128"/>
                <a:ea typeface="ＭＳ ゴシック" panose="020B0609070205080204" pitchFamily="49" charset="-128"/>
              </a:rPr>
              <a:t>30</a:t>
            </a:r>
            <a:r>
              <a:rPr kumimoji="1" lang="ja-JP" altLang="en-US" sz="2800" dirty="0">
                <a:solidFill>
                  <a:srgbClr val="6C3104"/>
                </a:solidFill>
                <a:latin typeface="ＭＳ ゴシック" panose="020B0609070205080204" pitchFamily="49" charset="-128"/>
                <a:ea typeface="ＭＳ ゴシック" panose="020B0609070205080204" pitchFamily="49" charset="-128"/>
              </a:rPr>
              <a:t>年度　日本歯車工業会の取り組み方針</a:t>
            </a:r>
          </a:p>
        </p:txBody>
      </p:sp>
      <p:sp>
        <p:nvSpPr>
          <p:cNvPr id="3" name="字幕 2">
            <a:extLst>
              <a:ext uri="{FF2B5EF4-FFF2-40B4-BE49-F238E27FC236}">
                <a16:creationId xmlns="" xmlns:a16="http://schemas.microsoft.com/office/drawing/2014/main" id="{4E7B1318-6EF3-413C-B11A-F4E6F1AC7436}"/>
              </a:ext>
            </a:extLst>
          </p:cNvPr>
          <p:cNvSpPr>
            <a:spLocks noGrp="1"/>
          </p:cNvSpPr>
          <p:nvPr>
            <p:ph type="subTitle" idx="1"/>
          </p:nvPr>
        </p:nvSpPr>
        <p:spPr>
          <a:xfrm>
            <a:off x="233778" y="665896"/>
            <a:ext cx="5711295" cy="1373122"/>
          </a:xfrm>
          <a:ln w="28575">
            <a:noFill/>
          </a:ln>
        </p:spPr>
        <p:txBody>
          <a:bodyPr>
            <a:normAutofit/>
          </a:bodyPr>
          <a:lstStyle/>
          <a:p>
            <a:pPr algn="l"/>
            <a:endParaRPr kumimoji="1" lang="en-US" altLang="ja-JP" sz="1800" dirty="0">
              <a:latin typeface="ＭＳ ゴシック" panose="020B0609070205080204" pitchFamily="49" charset="-128"/>
              <a:ea typeface="ＭＳ ゴシック" panose="020B0609070205080204" pitchFamily="49" charset="-128"/>
            </a:endParaRPr>
          </a:p>
          <a:p>
            <a:pPr algn="l"/>
            <a:r>
              <a:rPr kumimoji="1" lang="ja-JP" altLang="en-US" sz="1200" dirty="0">
                <a:latin typeface="ＭＳ ゴシック" panose="020B0609070205080204" pitchFamily="49" charset="-128"/>
                <a:ea typeface="ＭＳ ゴシック" panose="020B0609070205080204" pitchFamily="49" charset="-128"/>
              </a:rPr>
              <a:t>  歯車業界並びに我が国の機械産業の発展に貢献すべく、「規格・技術・教育」を柱として、事業を推進する</a:t>
            </a:r>
            <a:endParaRPr kumimoji="1" lang="en-US" altLang="ja-JP" sz="1200" dirty="0">
              <a:latin typeface="ＭＳ ゴシック" panose="020B0609070205080204" pitchFamily="49" charset="-128"/>
              <a:ea typeface="ＭＳ ゴシック" panose="020B0609070205080204" pitchFamily="49" charset="-128"/>
            </a:endParaRPr>
          </a:p>
          <a:p>
            <a:pPr lvl="0" algn="l">
              <a:lnSpc>
                <a:spcPct val="100000"/>
              </a:lnSpc>
              <a:spcBef>
                <a:spcPts val="0"/>
              </a:spcBef>
            </a:pPr>
            <a:r>
              <a:rPr lang="en-US" altLang="ja-JP" sz="1200" dirty="0">
                <a:solidFill>
                  <a:prstClr val="black"/>
                </a:solidFill>
                <a:latin typeface="ＭＳ ゴシック" panose="020B0609070205080204" pitchFamily="49" charset="-128"/>
                <a:ea typeface="ＭＳ ゴシック" panose="020B0609070205080204" pitchFamily="49" charset="-128"/>
              </a:rPr>
              <a:t>  (1)</a:t>
            </a:r>
            <a:r>
              <a:rPr lang="ja-JP" altLang="en-US" sz="1200" b="1" dirty="0">
                <a:solidFill>
                  <a:prstClr val="black"/>
                </a:solidFill>
                <a:latin typeface="ＭＳ ゴシック" panose="020B0609070205080204" pitchFamily="49" charset="-128"/>
                <a:ea typeface="ＭＳ ゴシック" panose="020B0609070205080204" pitchFamily="49" charset="-128"/>
              </a:rPr>
              <a:t>「会員目線」</a:t>
            </a:r>
            <a:r>
              <a:rPr lang="ja-JP" altLang="en-US" sz="1200" dirty="0">
                <a:solidFill>
                  <a:prstClr val="black"/>
                </a:solidFill>
                <a:latin typeface="ＭＳ ゴシック" panose="020B0609070205080204" pitchFamily="49" charset="-128"/>
                <a:ea typeface="ＭＳ ゴシック" panose="020B0609070205080204" pitchFamily="49" charset="-128"/>
              </a:rPr>
              <a:t>　　　　　　会員にとって魅力ある企画立案・実行</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lvl="0" algn="l">
              <a:lnSpc>
                <a:spcPct val="100000"/>
              </a:lnSpc>
              <a:spcBef>
                <a:spcPts val="0"/>
              </a:spcBef>
            </a:pPr>
            <a:r>
              <a:rPr lang="en-US" altLang="ja-JP" sz="1200" dirty="0">
                <a:solidFill>
                  <a:prstClr val="black"/>
                </a:solidFill>
                <a:latin typeface="ＭＳ ゴシック" panose="020B0609070205080204" pitchFamily="49" charset="-128"/>
                <a:ea typeface="ＭＳ ゴシック" panose="020B0609070205080204" pitchFamily="49" charset="-128"/>
              </a:rPr>
              <a:t>  (2)</a:t>
            </a:r>
            <a:r>
              <a:rPr lang="ja-JP" altLang="en-US" sz="1200" b="1" dirty="0">
                <a:solidFill>
                  <a:prstClr val="black"/>
                </a:solidFill>
                <a:latin typeface="ＭＳ ゴシック" panose="020B0609070205080204" pitchFamily="49" charset="-128"/>
                <a:ea typeface="ＭＳ ゴシック" panose="020B0609070205080204" pitchFamily="49" charset="-128"/>
              </a:rPr>
              <a:t>「広く、身近な工業会」</a:t>
            </a:r>
            <a:r>
              <a:rPr lang="ja-JP" altLang="en-US" sz="1200" dirty="0">
                <a:solidFill>
                  <a:prstClr val="black"/>
                </a:solidFill>
                <a:latin typeface="ＭＳ ゴシック" panose="020B0609070205080204" pitchFamily="49" charset="-128"/>
                <a:ea typeface="ＭＳ ゴシック" panose="020B0609070205080204" pitchFamily="49" charset="-128"/>
              </a:rPr>
              <a:t>　疎遠会員・次世代会員の工業会企画への参画</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lvl="0" algn="l">
              <a:lnSpc>
                <a:spcPct val="100000"/>
              </a:lnSpc>
              <a:spcBef>
                <a:spcPts val="0"/>
              </a:spcBef>
            </a:pPr>
            <a:r>
              <a:rPr lang="en-US" altLang="ja-JP" sz="1200" dirty="0">
                <a:solidFill>
                  <a:prstClr val="black"/>
                </a:solidFill>
                <a:latin typeface="ＭＳ ゴシック" panose="020B0609070205080204" pitchFamily="49" charset="-128"/>
                <a:ea typeface="ＭＳ ゴシック" panose="020B0609070205080204" pitchFamily="49" charset="-128"/>
              </a:rPr>
              <a:t>  (3)</a:t>
            </a:r>
            <a:r>
              <a:rPr lang="ja-JP" altLang="en-US" sz="1200" b="1" dirty="0">
                <a:solidFill>
                  <a:prstClr val="black"/>
                </a:solidFill>
                <a:latin typeface="ＭＳ ゴシック" panose="020B0609070205080204" pitchFamily="49" charset="-128"/>
                <a:ea typeface="ＭＳ ゴシック" panose="020B0609070205080204" pitchFamily="49" charset="-128"/>
              </a:rPr>
              <a:t>「財務基盤の安定」　</a:t>
            </a:r>
            <a:r>
              <a:rPr lang="ja-JP" altLang="en-US" sz="1200" dirty="0">
                <a:solidFill>
                  <a:prstClr val="black"/>
                </a:solidFill>
                <a:latin typeface="ＭＳ ゴシック" panose="020B0609070205080204" pitchFamily="49" charset="-128"/>
                <a:ea typeface="ＭＳ ゴシック" panose="020B0609070205080204" pitchFamily="49" charset="-128"/>
              </a:rPr>
              <a:t>　　委員会毎の見直しと黒字体質化</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algn="l"/>
            <a:endParaRPr kumimoji="1" lang="ja-JP" altLang="en-US" sz="2000" dirty="0">
              <a:latin typeface="ＭＳ ゴシック" panose="020B0609070205080204" pitchFamily="49" charset="-128"/>
              <a:ea typeface="ＭＳ ゴシック" panose="020B0609070205080204" pitchFamily="49" charset="-128"/>
            </a:endParaRPr>
          </a:p>
        </p:txBody>
      </p:sp>
      <p:sp>
        <p:nvSpPr>
          <p:cNvPr id="5" name="テキスト ボックス 4">
            <a:extLst>
              <a:ext uri="{FF2B5EF4-FFF2-40B4-BE49-F238E27FC236}">
                <a16:creationId xmlns="" xmlns:a16="http://schemas.microsoft.com/office/drawing/2014/main" id="{BDBCA461-7A18-4728-B945-735F1C9E8186}"/>
              </a:ext>
            </a:extLst>
          </p:cNvPr>
          <p:cNvSpPr txBox="1"/>
          <p:nvPr/>
        </p:nvSpPr>
        <p:spPr>
          <a:xfrm>
            <a:off x="6258757" y="642107"/>
            <a:ext cx="5794158" cy="1292662"/>
          </a:xfrm>
          <a:prstGeom prst="rect">
            <a:avLst/>
          </a:prstGeom>
          <a:noFill/>
        </p:spPr>
        <p:txBody>
          <a:bodyPr wrap="square" rtlCol="0">
            <a:spAutoFit/>
          </a:bodyPr>
          <a:lstStyle/>
          <a:p>
            <a:r>
              <a:rPr kumimoji="1" lang="ja-JP" altLang="en-US" dirty="0">
                <a:latin typeface="ＭＳ ゴシック" panose="020B0609070205080204" pitchFamily="49" charset="-128"/>
                <a:ea typeface="ＭＳ ゴシック" panose="020B0609070205080204" pitchFamily="49" charset="-128"/>
              </a:rPr>
              <a:t>２．</a:t>
            </a:r>
            <a:r>
              <a:rPr lang="ja-JP" altLang="en-US" dirty="0">
                <a:latin typeface="ＭＳ ゴシック" panose="020B0609070205080204" pitchFamily="49" charset="-128"/>
                <a:ea typeface="ＭＳ ゴシック" panose="020B0609070205080204" pitchFamily="49" charset="-128"/>
              </a:rPr>
              <a:t>重点事業</a:t>
            </a:r>
            <a:endParaRPr lang="en-US" altLang="ja-JP" dirty="0">
              <a:latin typeface="ＭＳ ゴシック" panose="020B0609070205080204" pitchFamily="49" charset="-128"/>
              <a:ea typeface="ＭＳ ゴシック" panose="020B0609070205080204" pitchFamily="49" charset="-128"/>
            </a:endParaRPr>
          </a:p>
          <a:p>
            <a:pPr marL="228600" indent="-228600">
              <a:buAutoNum type="arabicParenBoth"/>
            </a:pPr>
            <a:r>
              <a:rPr lang="ja-JP" altLang="en-US" sz="1200" dirty="0">
                <a:latin typeface="ＭＳ ゴシック" panose="020B0609070205080204" pitchFamily="49" charset="-128"/>
                <a:ea typeface="ＭＳ ゴシック" panose="020B0609070205080204" pitchFamily="49" charset="-128"/>
              </a:rPr>
              <a:t>　</a:t>
            </a:r>
            <a:r>
              <a:rPr lang="ja-JP" altLang="en-US" sz="1200" b="1" dirty="0">
                <a:latin typeface="ＭＳ ゴシック" panose="020B0609070205080204" pitchFamily="49" charset="-128"/>
                <a:ea typeface="ＭＳ ゴシック" panose="020B0609070205080204" pitchFamily="49" charset="-128"/>
              </a:rPr>
              <a:t>創立</a:t>
            </a:r>
            <a:r>
              <a:rPr lang="en-US" altLang="ja-JP" sz="1200" b="1" dirty="0">
                <a:latin typeface="ＭＳ ゴシック" panose="020B0609070205080204" pitchFamily="49" charset="-128"/>
                <a:ea typeface="ＭＳ ゴシック" panose="020B0609070205080204" pitchFamily="49" charset="-128"/>
              </a:rPr>
              <a:t>80</a:t>
            </a:r>
            <a:r>
              <a:rPr lang="ja-JP" altLang="en-US" sz="1200" b="1" dirty="0">
                <a:latin typeface="ＭＳ ゴシック" panose="020B0609070205080204" pitchFamily="49" charset="-128"/>
                <a:ea typeface="ＭＳ ゴシック" panose="020B0609070205080204" pitchFamily="49" charset="-128"/>
              </a:rPr>
              <a:t>周年記念事業</a:t>
            </a:r>
            <a:r>
              <a:rPr lang="ja-JP" altLang="en-US" sz="1200" dirty="0">
                <a:latin typeface="ＭＳ ゴシック" panose="020B0609070205080204" pitchFamily="49" charset="-128"/>
                <a:ea typeface="ＭＳ ゴシック" panose="020B0609070205080204" pitchFamily="49" charset="-128"/>
              </a:rPr>
              <a:t>　　　「会員企業への永年のご支援に感謝するとともに</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a:t>
            </a:r>
            <a:r>
              <a:rPr lang="en-US" altLang="ja-JP" sz="1200" dirty="0">
                <a:latin typeface="ＭＳ ゴシック" panose="020B0609070205080204" pitchFamily="49" charset="-128"/>
                <a:ea typeface="ＭＳ ゴシック" panose="020B0609070205080204" pitchFamily="49" charset="-128"/>
              </a:rPr>
              <a:t>100</a:t>
            </a:r>
            <a:r>
              <a:rPr lang="ja-JP" altLang="en-US" sz="1200" dirty="0">
                <a:latin typeface="ＭＳ ゴシック" panose="020B0609070205080204" pitchFamily="49" charset="-128"/>
                <a:ea typeface="ＭＳ ゴシック" panose="020B0609070205080204" pitchFamily="49" charset="-128"/>
              </a:rPr>
              <a:t>周年に向けて一致団結の新たな一歩」</a:t>
            </a:r>
            <a:endParaRPr lang="en-US" altLang="ja-JP" sz="1200" dirty="0">
              <a:latin typeface="ＭＳ ゴシック" panose="020B0609070205080204" pitchFamily="49" charset="-128"/>
              <a:ea typeface="ＭＳ ゴシック" panose="020B0609070205080204" pitchFamily="49" charset="-128"/>
            </a:endParaRPr>
          </a:p>
          <a:p>
            <a:r>
              <a:rPr kumimoji="1" lang="en-US" altLang="ja-JP" sz="1200" dirty="0">
                <a:latin typeface="ＭＳ ゴシック" panose="020B0609070205080204" pitchFamily="49" charset="-128"/>
                <a:ea typeface="ＭＳ ゴシック" panose="020B0609070205080204" pitchFamily="49" charset="-128"/>
              </a:rPr>
              <a:t>(2)</a:t>
            </a:r>
            <a:r>
              <a:rPr kumimoji="1" lang="ja-JP" altLang="en-US" sz="1200" dirty="0">
                <a:latin typeface="ＭＳ ゴシック" panose="020B0609070205080204" pitchFamily="49" charset="-128"/>
                <a:ea typeface="ＭＳ ゴシック" panose="020B0609070205080204" pitchFamily="49" charset="-128"/>
              </a:rPr>
              <a:t>　</a:t>
            </a:r>
            <a:r>
              <a:rPr kumimoji="1" lang="ja-JP" altLang="en-US" sz="1200" b="1" dirty="0">
                <a:latin typeface="ＭＳ ゴシック" panose="020B0609070205080204" pitchFamily="49" charset="-128"/>
                <a:ea typeface="ＭＳ ゴシック" panose="020B0609070205080204" pitchFamily="49" charset="-128"/>
              </a:rPr>
              <a:t>規格・標準化事業の見直し</a:t>
            </a:r>
            <a:r>
              <a:rPr kumimoji="1" lang="ja-JP" altLang="en-US" sz="1200" dirty="0">
                <a:latin typeface="ＭＳ ゴシック" panose="020B0609070205080204" pitchFamily="49" charset="-128"/>
                <a:ea typeface="ＭＳ ゴシック" panose="020B0609070205080204" pitchFamily="49" charset="-128"/>
              </a:rPr>
              <a:t>「ビジネスのグローバル対応」</a:t>
            </a:r>
            <a:endParaRPr kumimoji="1" lang="en-US" altLang="ja-JP" sz="1200" dirty="0">
              <a:latin typeface="ＭＳ ゴシック" panose="020B0609070205080204" pitchFamily="49" charset="-128"/>
              <a:ea typeface="ＭＳ ゴシック" panose="020B0609070205080204" pitchFamily="49" charset="-128"/>
            </a:endParaRPr>
          </a:p>
          <a:p>
            <a:r>
              <a:rPr lang="en-US" altLang="ja-JP" sz="1200" dirty="0">
                <a:latin typeface="ＭＳ ゴシック" panose="020B0609070205080204" pitchFamily="49" charset="-128"/>
                <a:ea typeface="ＭＳ ゴシック" panose="020B0609070205080204" pitchFamily="49" charset="-128"/>
              </a:rPr>
              <a:t>(3)</a:t>
            </a:r>
            <a:r>
              <a:rPr lang="ja-JP" altLang="en-US" sz="1200" dirty="0">
                <a:latin typeface="ＭＳ ゴシック" panose="020B0609070205080204" pitchFamily="49" charset="-128"/>
                <a:ea typeface="ＭＳ ゴシック" panose="020B0609070205080204" pitchFamily="49" charset="-128"/>
              </a:rPr>
              <a:t>　</a:t>
            </a:r>
            <a:r>
              <a:rPr lang="ja-JP" altLang="en-US" sz="1200" b="1" dirty="0">
                <a:latin typeface="ＭＳ ゴシック" panose="020B0609070205080204" pitchFamily="49" charset="-128"/>
                <a:ea typeface="ＭＳ ゴシック" panose="020B0609070205080204" pitchFamily="49" charset="-128"/>
              </a:rPr>
              <a:t>次世代歯車技術者の人財育成とネットワークづくりへの支援</a:t>
            </a:r>
            <a:endParaRPr lang="en-US" altLang="ja-JP" sz="12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　　　　　　　　　　　　　　 </a:t>
            </a:r>
            <a:r>
              <a:rPr lang="ja-JP" altLang="en-US" sz="1200" dirty="0">
                <a:latin typeface="ＭＳ ゴシック" panose="020B0609070205080204" pitchFamily="49" charset="-128"/>
                <a:ea typeface="ＭＳ ゴシック" panose="020B0609070205080204" pitchFamily="49" charset="-128"/>
              </a:rPr>
              <a:t>「歯車業界の将来に向けた種蒔き」</a:t>
            </a:r>
            <a:endParaRPr lang="en-US" altLang="ja-JP" sz="1200" dirty="0">
              <a:latin typeface="ＭＳ ゴシック" panose="020B0609070205080204" pitchFamily="49" charset="-128"/>
              <a:ea typeface="ＭＳ ゴシック" panose="020B0609070205080204" pitchFamily="49" charset="-128"/>
            </a:endParaRPr>
          </a:p>
        </p:txBody>
      </p:sp>
      <p:sp>
        <p:nvSpPr>
          <p:cNvPr id="6" name="テキスト ボックス 5">
            <a:extLst>
              <a:ext uri="{FF2B5EF4-FFF2-40B4-BE49-F238E27FC236}">
                <a16:creationId xmlns="" xmlns:a16="http://schemas.microsoft.com/office/drawing/2014/main" id="{FA22E621-6FAB-4DDC-A715-81FA166B5D39}"/>
              </a:ext>
            </a:extLst>
          </p:cNvPr>
          <p:cNvSpPr txBox="1"/>
          <p:nvPr/>
        </p:nvSpPr>
        <p:spPr>
          <a:xfrm>
            <a:off x="186432" y="2175895"/>
            <a:ext cx="5962833" cy="369332"/>
          </a:xfrm>
          <a:prstGeom prst="rect">
            <a:avLst/>
          </a:prstGeom>
          <a:noFill/>
        </p:spPr>
        <p:txBody>
          <a:bodyPr wrap="square" rtlCol="0">
            <a:spAutoFit/>
          </a:bodyPr>
          <a:lstStyle/>
          <a:p>
            <a:r>
              <a:rPr kumimoji="1" lang="ja-JP" altLang="en-US" dirty="0">
                <a:latin typeface="ＭＳ ゴシック" panose="020B0609070205080204" pitchFamily="49" charset="-128"/>
                <a:ea typeface="ＭＳ ゴシック" panose="020B0609070205080204" pitchFamily="49" charset="-128"/>
              </a:rPr>
              <a:t>３．委員会活動計画</a:t>
            </a:r>
            <a:endParaRPr kumimoji="1" lang="en-US" altLang="ja-JP" sz="16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 xmlns:a16="http://schemas.microsoft.com/office/drawing/2014/main" id="{D255F234-2FEB-4D5E-A215-FC5C656A7407}"/>
              </a:ext>
            </a:extLst>
          </p:cNvPr>
          <p:cNvSpPr txBox="1"/>
          <p:nvPr/>
        </p:nvSpPr>
        <p:spPr>
          <a:xfrm>
            <a:off x="221940" y="2630774"/>
            <a:ext cx="5879980" cy="707886"/>
          </a:xfrm>
          <a:prstGeom prst="rect">
            <a:avLst/>
          </a:prstGeom>
          <a:noFill/>
          <a:ln>
            <a:solidFill>
              <a:schemeClr val="accent1"/>
            </a:solidFill>
          </a:ln>
        </p:spPr>
        <p:txBody>
          <a:bodyPr wrap="square" rtlCol="0">
            <a:spAutoFit/>
          </a:bodyPr>
          <a:lstStyle/>
          <a:p>
            <a:r>
              <a:rPr kumimoji="1" lang="ja-JP" altLang="en-US" sz="1600" dirty="0">
                <a:latin typeface="ＭＳ ゴシック" panose="020B0609070205080204" pitchFamily="49" charset="-128"/>
                <a:ea typeface="ＭＳ ゴシック" panose="020B0609070205080204" pitchFamily="49" charset="-128"/>
              </a:rPr>
              <a:t>経営研修委員会</a:t>
            </a:r>
            <a:r>
              <a:rPr kumimoji="1" lang="ja-JP" altLang="en-US" sz="1200" dirty="0">
                <a:latin typeface="ＭＳ ゴシック" panose="020B0609070205080204" pitchFamily="49" charset="-128"/>
                <a:ea typeface="ＭＳ ゴシック" panose="020B0609070205080204" pitchFamily="49" charset="-128"/>
              </a:rPr>
              <a:t>　　　　　　　　　　　　　　　　　　　　　　</a:t>
            </a:r>
            <a:r>
              <a:rPr kumimoji="1" lang="ja-JP" altLang="en-US" sz="1200" dirty="0" smtClean="0">
                <a:latin typeface="ＭＳ ゴシック" panose="020B0609070205080204" pitchFamily="49" charset="-128"/>
                <a:ea typeface="ＭＳ ゴシック" panose="020B0609070205080204" pitchFamily="49" charset="-128"/>
              </a:rPr>
              <a:t>菊地委員長</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経営・技術上の有益な情報習得、会員間の交流を深める場を提供、新たなビジネスチャンス拡大支援を目的　平成</a:t>
            </a:r>
            <a:r>
              <a:rPr kumimoji="1" lang="en-US" altLang="ja-JP" sz="1200" dirty="0">
                <a:latin typeface="ＭＳ ゴシック" panose="020B0609070205080204" pitchFamily="49" charset="-128"/>
                <a:ea typeface="ＭＳ ゴシック" panose="020B0609070205080204" pitchFamily="49" charset="-128"/>
              </a:rPr>
              <a:t>30</a:t>
            </a:r>
            <a:r>
              <a:rPr kumimoji="1" lang="ja-JP" altLang="en-US" sz="1200" dirty="0">
                <a:latin typeface="ＭＳ ゴシック" panose="020B0609070205080204" pitchFamily="49" charset="-128"/>
                <a:ea typeface="ＭＳ ゴシック" panose="020B0609070205080204" pitchFamily="49" charset="-128"/>
              </a:rPr>
              <a:t>年度は、特に西日本地区重点に</a:t>
            </a:r>
            <a:r>
              <a:rPr kumimoji="1" lang="en-US" altLang="ja-JP" sz="1200" dirty="0">
                <a:latin typeface="ＭＳ ゴシック" panose="020B0609070205080204" pitchFamily="49" charset="-128"/>
                <a:ea typeface="ＭＳ ゴシック" panose="020B0609070205080204" pitchFamily="49" charset="-128"/>
              </a:rPr>
              <a:t>3</a:t>
            </a:r>
            <a:r>
              <a:rPr kumimoji="1" lang="ja-JP" altLang="en-US" sz="1200" dirty="0">
                <a:latin typeface="ＭＳ ゴシック" panose="020B0609070205080204" pitchFamily="49" charset="-128"/>
                <a:ea typeface="ＭＳ ゴシック" panose="020B0609070205080204" pitchFamily="49" charset="-128"/>
              </a:rPr>
              <a:t>回</a:t>
            </a:r>
            <a:r>
              <a:rPr kumimoji="1" lang="en-US" altLang="ja-JP" sz="1200" dirty="0">
                <a:latin typeface="ＭＳ ゴシック" panose="020B0609070205080204" pitchFamily="49" charset="-128"/>
                <a:ea typeface="ＭＳ ゴシック" panose="020B0609070205080204" pitchFamily="49" charset="-128"/>
              </a:rPr>
              <a:t>/</a:t>
            </a:r>
            <a:r>
              <a:rPr kumimoji="1" lang="ja-JP" altLang="en-US" sz="1200" dirty="0">
                <a:latin typeface="ＭＳ ゴシック" panose="020B0609070205080204" pitchFamily="49" charset="-128"/>
                <a:ea typeface="ＭＳ ゴシック" panose="020B0609070205080204" pitchFamily="49" charset="-128"/>
              </a:rPr>
              <a:t>年実施予定　　</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 xmlns:a16="http://schemas.microsoft.com/office/drawing/2014/main" id="{40F748C2-F9F2-4414-9C11-57E109A8D768}"/>
              </a:ext>
            </a:extLst>
          </p:cNvPr>
          <p:cNvSpPr txBox="1"/>
          <p:nvPr/>
        </p:nvSpPr>
        <p:spPr>
          <a:xfrm>
            <a:off x="233778" y="4373637"/>
            <a:ext cx="5868142" cy="707886"/>
          </a:xfrm>
          <a:prstGeom prst="rect">
            <a:avLst/>
          </a:prstGeom>
          <a:noFill/>
          <a:ln>
            <a:solidFill>
              <a:schemeClr val="accent1"/>
            </a:solidFill>
          </a:ln>
        </p:spPr>
        <p:txBody>
          <a:bodyPr wrap="square" rtlCol="0">
            <a:spAutoFit/>
          </a:bodyPr>
          <a:lstStyle/>
          <a:p>
            <a:r>
              <a:rPr kumimoji="1" lang="ja-JP" altLang="en-US" sz="1600" dirty="0">
                <a:latin typeface="ＭＳ ゴシック" panose="020B0609070205080204" pitchFamily="49" charset="-128"/>
                <a:ea typeface="ＭＳ ゴシック" panose="020B0609070205080204" pitchFamily="49" charset="-128"/>
              </a:rPr>
              <a:t>ｷﾞﾔｶﾚｯｼﾞ･ﾌｫﾛｰｱｯﾌﾟ研修会企画･運営委員会</a:t>
            </a:r>
            <a:r>
              <a:rPr kumimoji="1" lang="ja-JP" altLang="en-US" sz="1200" dirty="0">
                <a:latin typeface="ＭＳ ゴシック" panose="020B0609070205080204" pitchFamily="49" charset="-128"/>
                <a:ea typeface="ＭＳ ゴシック" panose="020B0609070205080204" pitchFamily="49" charset="-128"/>
              </a:rPr>
              <a:t>　　　　　　加納委員長</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幅広い技術交流、現場の課題解決のため、将来にわたる歯車技術者のネットワークづくりを目的として、平成</a:t>
            </a:r>
            <a:r>
              <a:rPr kumimoji="1" lang="en-US" altLang="ja-JP" sz="1200" dirty="0">
                <a:latin typeface="ＭＳ ゴシック" panose="020B0609070205080204" pitchFamily="49" charset="-128"/>
                <a:ea typeface="ＭＳ ゴシック" panose="020B0609070205080204" pitchFamily="49" charset="-128"/>
              </a:rPr>
              <a:t>30</a:t>
            </a:r>
            <a:r>
              <a:rPr kumimoji="1" lang="ja-JP" altLang="en-US" sz="1200" dirty="0">
                <a:latin typeface="ＭＳ ゴシック" panose="020B0609070205080204" pitchFamily="49" charset="-128"/>
                <a:ea typeface="ＭＳ ゴシック" panose="020B0609070205080204" pitchFamily="49" charset="-128"/>
              </a:rPr>
              <a:t>年度は、</a:t>
            </a:r>
            <a:r>
              <a:rPr kumimoji="1" lang="en-US" altLang="ja-JP" sz="1200" dirty="0">
                <a:latin typeface="ＭＳ ゴシック" panose="020B0609070205080204" pitchFamily="49" charset="-128"/>
                <a:ea typeface="ＭＳ ゴシック" panose="020B0609070205080204" pitchFamily="49" charset="-128"/>
              </a:rPr>
              <a:t>2</a:t>
            </a:r>
            <a:r>
              <a:rPr kumimoji="1" lang="ja-JP" altLang="en-US" sz="1200" dirty="0">
                <a:latin typeface="ＭＳ ゴシック" panose="020B0609070205080204" pitchFamily="49" charset="-128"/>
                <a:ea typeface="ＭＳ ゴシック" panose="020B0609070205080204" pitchFamily="49" charset="-128"/>
              </a:rPr>
              <a:t>回</a:t>
            </a:r>
            <a:r>
              <a:rPr kumimoji="1" lang="en-US" altLang="ja-JP" sz="1200" dirty="0">
                <a:latin typeface="ＭＳ ゴシック" panose="020B0609070205080204" pitchFamily="49" charset="-128"/>
                <a:ea typeface="ＭＳ ゴシック" panose="020B0609070205080204" pitchFamily="49" charset="-128"/>
              </a:rPr>
              <a:t>/</a:t>
            </a:r>
            <a:r>
              <a:rPr kumimoji="1" lang="ja-JP" altLang="en-US" sz="1200" dirty="0">
                <a:latin typeface="ＭＳ ゴシック" panose="020B0609070205080204" pitchFamily="49" charset="-128"/>
                <a:ea typeface="ＭＳ ゴシック" panose="020B0609070205080204" pitchFamily="49" charset="-128"/>
              </a:rPr>
              <a:t>年の開催を計画　全国への展開検討</a:t>
            </a:r>
          </a:p>
        </p:txBody>
      </p:sp>
      <p:sp>
        <p:nvSpPr>
          <p:cNvPr id="10" name="テキスト ボックス 9">
            <a:extLst>
              <a:ext uri="{FF2B5EF4-FFF2-40B4-BE49-F238E27FC236}">
                <a16:creationId xmlns="" xmlns:a16="http://schemas.microsoft.com/office/drawing/2014/main" id="{4A01FC8D-27DB-400B-AE86-B8546CB60CCA}"/>
              </a:ext>
            </a:extLst>
          </p:cNvPr>
          <p:cNvSpPr txBox="1"/>
          <p:nvPr/>
        </p:nvSpPr>
        <p:spPr>
          <a:xfrm>
            <a:off x="210100" y="5204825"/>
            <a:ext cx="5868142" cy="707886"/>
          </a:xfrm>
          <a:prstGeom prst="rect">
            <a:avLst/>
          </a:prstGeom>
          <a:noFill/>
          <a:ln>
            <a:solidFill>
              <a:schemeClr val="accent1"/>
            </a:solidFill>
          </a:ln>
        </p:spPr>
        <p:txBody>
          <a:bodyPr wrap="square" rtlCol="0">
            <a:spAutoFit/>
          </a:bodyPr>
          <a:lstStyle/>
          <a:p>
            <a:r>
              <a:rPr lang="ja-JP" altLang="en-US" sz="1600" dirty="0">
                <a:latin typeface="ＭＳ ゴシック" panose="020B0609070205080204" pitchFamily="49" charset="-128"/>
                <a:ea typeface="ＭＳ ゴシック" panose="020B0609070205080204" pitchFamily="49" charset="-128"/>
              </a:rPr>
              <a:t>海外調査・対応</a:t>
            </a:r>
            <a:r>
              <a:rPr kumimoji="1" lang="ja-JP" altLang="en-US" sz="1600" dirty="0">
                <a:latin typeface="ＭＳ ゴシック" panose="020B0609070205080204" pitchFamily="49" charset="-128"/>
                <a:ea typeface="ＭＳ ゴシック" panose="020B0609070205080204" pitchFamily="49" charset="-128"/>
              </a:rPr>
              <a:t>委員会　　　　　　　　　</a:t>
            </a:r>
            <a:r>
              <a:rPr kumimoji="1" lang="ja-JP" altLang="en-US" sz="1200" dirty="0">
                <a:latin typeface="ＭＳ ゴシック" panose="020B0609070205080204" pitchFamily="49" charset="-128"/>
                <a:ea typeface="ＭＳ ゴシック" panose="020B0609070205080204" pitchFamily="49" charset="-128"/>
              </a:rPr>
              <a:t>　　　　　　植田委員長</a:t>
            </a:r>
            <a:endParaRPr kumimoji="1"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海外における歯車の最新技術の動向調査、並びにグローバル対応力向上を目的として、平成</a:t>
            </a:r>
            <a:r>
              <a:rPr lang="en-US" altLang="ja-JP" sz="1200" dirty="0">
                <a:latin typeface="ＭＳ ゴシック" panose="020B0609070205080204" pitchFamily="49" charset="-128"/>
                <a:ea typeface="ＭＳ ゴシック" panose="020B0609070205080204" pitchFamily="49" charset="-128"/>
              </a:rPr>
              <a:t>30</a:t>
            </a:r>
            <a:r>
              <a:rPr lang="ja-JP" altLang="en-US" sz="1200" dirty="0">
                <a:latin typeface="ＭＳ ゴシック" panose="020B0609070205080204" pitchFamily="49" charset="-128"/>
                <a:ea typeface="ＭＳ ゴシック" panose="020B0609070205080204" pitchFamily="49" charset="-128"/>
              </a:rPr>
              <a:t>年度は特に米国における歯車を初め、他業界含めた視察を</a:t>
            </a:r>
            <a:r>
              <a:rPr lang="en-US" altLang="ja-JP" sz="1200" dirty="0">
                <a:latin typeface="ＭＳ ゴシック" panose="020B0609070205080204" pitchFamily="49" charset="-128"/>
                <a:ea typeface="ＭＳ ゴシック" panose="020B0609070205080204" pitchFamily="49" charset="-128"/>
              </a:rPr>
              <a:t>9</a:t>
            </a:r>
            <a:r>
              <a:rPr lang="ja-JP" altLang="en-US" sz="1200" dirty="0">
                <a:latin typeface="ＭＳ ゴシック" panose="020B0609070205080204" pitchFamily="49" charset="-128"/>
                <a:ea typeface="ＭＳ ゴシック" panose="020B0609070205080204" pitchFamily="49" charset="-128"/>
              </a:rPr>
              <a:t>月に計画</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 xmlns:a16="http://schemas.microsoft.com/office/drawing/2014/main" id="{EAB08CE7-DB69-4C70-9FA6-20B3EE710C67}"/>
              </a:ext>
            </a:extLst>
          </p:cNvPr>
          <p:cNvSpPr txBox="1"/>
          <p:nvPr/>
        </p:nvSpPr>
        <p:spPr>
          <a:xfrm>
            <a:off x="233778" y="3475537"/>
            <a:ext cx="5868142" cy="707886"/>
          </a:xfrm>
          <a:prstGeom prst="rect">
            <a:avLst/>
          </a:prstGeom>
          <a:noFill/>
          <a:ln>
            <a:solidFill>
              <a:schemeClr val="accent1"/>
            </a:solidFill>
          </a:ln>
        </p:spPr>
        <p:txBody>
          <a:bodyPr wrap="square" rtlCol="0">
            <a:spAutoFit/>
          </a:bodyPr>
          <a:lstStyle/>
          <a:p>
            <a:pPr lvl="0"/>
            <a:r>
              <a:rPr lang="ja-JP" altLang="en-US" sz="1600" dirty="0">
                <a:solidFill>
                  <a:prstClr val="black"/>
                </a:solidFill>
                <a:latin typeface="ＭＳ ゴシック" panose="020B0609070205080204" pitchFamily="49" charset="-128"/>
                <a:ea typeface="ＭＳ ゴシック" panose="020B0609070205080204" pitchFamily="49" charset="-128"/>
              </a:rPr>
              <a:t>ｷﾞﾔｶﾚｯｼﾞ企画･運営委員会</a:t>
            </a:r>
            <a:r>
              <a:rPr lang="ja-JP" altLang="en-US" sz="1200" dirty="0">
                <a:solidFill>
                  <a:prstClr val="black"/>
                </a:solidFill>
                <a:latin typeface="ＭＳ ゴシック" panose="020B0609070205080204" pitchFamily="49" charset="-128"/>
                <a:ea typeface="ＭＳ ゴシック" panose="020B0609070205080204" pitchFamily="49" charset="-128"/>
              </a:rPr>
              <a:t>　　　　　　　　　　　　　　　　田中委員長</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lvl="0"/>
            <a:r>
              <a:rPr lang="ja-JP" altLang="en-US" sz="1200" dirty="0">
                <a:solidFill>
                  <a:prstClr val="black"/>
                </a:solidFill>
                <a:latin typeface="ＭＳ ゴシック" panose="020B0609070205080204" pitchFamily="49" charset="-128"/>
                <a:ea typeface="ＭＳ ゴシック" panose="020B0609070205080204" pitchFamily="49" charset="-128"/>
              </a:rPr>
              <a:t>次世代を担う技術者養成の人財育成事業として</a:t>
            </a:r>
            <a:r>
              <a:rPr lang="en-US" altLang="ja-JP" sz="1200" dirty="0">
                <a:solidFill>
                  <a:prstClr val="black"/>
                </a:solidFill>
                <a:latin typeface="ＭＳ ゴシック" panose="020B0609070205080204" pitchFamily="49" charset="-128"/>
                <a:ea typeface="ＭＳ ゴシック" panose="020B0609070205080204" pitchFamily="49" charset="-128"/>
              </a:rPr>
              <a:t>14</a:t>
            </a:r>
            <a:r>
              <a:rPr lang="ja-JP" altLang="en-US" sz="1200" dirty="0">
                <a:solidFill>
                  <a:prstClr val="black"/>
                </a:solidFill>
                <a:latin typeface="ＭＳ ゴシック" panose="020B0609070205080204" pitchFamily="49" charset="-128"/>
                <a:ea typeface="ＭＳ ゴシック" panose="020B0609070205080204" pitchFamily="49" charset="-128"/>
              </a:rPr>
              <a:t>期生</a:t>
            </a:r>
            <a:r>
              <a:rPr lang="en-US" altLang="ja-JP" sz="1200" dirty="0">
                <a:solidFill>
                  <a:prstClr val="black"/>
                </a:solidFill>
                <a:latin typeface="ＭＳ ゴシック" panose="020B0609070205080204" pitchFamily="49" charset="-128"/>
                <a:ea typeface="ＭＳ ゴシック" panose="020B0609070205080204" pitchFamily="49" charset="-128"/>
              </a:rPr>
              <a:t>50</a:t>
            </a:r>
            <a:r>
              <a:rPr lang="ja-JP" altLang="en-US" sz="1200" dirty="0">
                <a:solidFill>
                  <a:prstClr val="black"/>
                </a:solidFill>
                <a:latin typeface="ＭＳ ゴシック" panose="020B0609070205080204" pitchFamily="49" charset="-128"/>
                <a:ea typeface="ＭＳ ゴシック" panose="020B0609070205080204" pitchFamily="49" charset="-128"/>
              </a:rPr>
              <a:t>名受講、継続実施。ギヤカレッジ講師人財育成の具体化検討</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13" name="テキスト ボックス 12">
            <a:extLst>
              <a:ext uri="{FF2B5EF4-FFF2-40B4-BE49-F238E27FC236}">
                <a16:creationId xmlns="" xmlns:a16="http://schemas.microsoft.com/office/drawing/2014/main" id="{E693445E-865A-468A-BB32-CF4E1C011B7C}"/>
              </a:ext>
            </a:extLst>
          </p:cNvPr>
          <p:cNvSpPr txBox="1"/>
          <p:nvPr/>
        </p:nvSpPr>
        <p:spPr>
          <a:xfrm>
            <a:off x="221939" y="6026314"/>
            <a:ext cx="5868142" cy="707886"/>
          </a:xfrm>
          <a:prstGeom prst="rect">
            <a:avLst/>
          </a:prstGeom>
          <a:noFill/>
          <a:ln>
            <a:solidFill>
              <a:schemeClr val="accent1"/>
            </a:solidFill>
          </a:ln>
        </p:spPr>
        <p:txBody>
          <a:bodyPr wrap="square" rtlCol="0">
            <a:spAutoFit/>
          </a:bodyPr>
          <a:lstStyle/>
          <a:p>
            <a:r>
              <a:rPr kumimoji="1" lang="ja-JP" altLang="en-US" sz="1600" dirty="0">
                <a:latin typeface="ＭＳ ゴシック" panose="020B0609070205080204" pitchFamily="49" charset="-128"/>
                <a:ea typeface="ＭＳ ゴシック" panose="020B0609070205080204" pitchFamily="49" charset="-128"/>
              </a:rPr>
              <a:t>技術・企画事業委員会</a:t>
            </a:r>
            <a:r>
              <a:rPr kumimoji="1" lang="ja-JP" altLang="en-US" sz="1200" dirty="0">
                <a:latin typeface="ＭＳ ゴシック" panose="020B0609070205080204" pitchFamily="49" charset="-128"/>
                <a:ea typeface="ＭＳ ゴシック" panose="020B0609070205080204" pitchFamily="49" charset="-128"/>
              </a:rPr>
              <a:t>　　　　　　　　　　　　　　　　　　辻委員長</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人財育成事業としての技術関連研修会開催を初め、日本機械学会、各地区歯車懇話会との共催、及び次世代技術者、経営者ネットワーク育成を支援する企画、実行</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 xmlns:a16="http://schemas.microsoft.com/office/drawing/2014/main" id="{81C019B4-4EFD-43A7-B8F5-40FF33830FF4}"/>
              </a:ext>
            </a:extLst>
          </p:cNvPr>
          <p:cNvSpPr txBox="1"/>
          <p:nvPr/>
        </p:nvSpPr>
        <p:spPr>
          <a:xfrm>
            <a:off x="6258758" y="3159911"/>
            <a:ext cx="5711296" cy="892552"/>
          </a:xfrm>
          <a:prstGeom prst="rect">
            <a:avLst/>
          </a:prstGeom>
          <a:noFill/>
          <a:ln>
            <a:solidFill>
              <a:schemeClr val="accent1"/>
            </a:solidFill>
          </a:ln>
        </p:spPr>
        <p:txBody>
          <a:bodyPr wrap="square" rtlCol="0">
            <a:spAutoFit/>
          </a:bodyPr>
          <a:lstStyle/>
          <a:p>
            <a:r>
              <a:rPr kumimoji="1" lang="ja-JP" altLang="en-US" sz="1600" dirty="0">
                <a:latin typeface="ＭＳ ゴシック" panose="020B0609070205080204" pitchFamily="49" charset="-128"/>
                <a:ea typeface="ＭＳ ゴシック" panose="020B0609070205080204" pitchFamily="49" charset="-128"/>
              </a:rPr>
              <a:t>規格委員会</a:t>
            </a:r>
            <a:r>
              <a:rPr kumimoji="1" lang="ja-JP" altLang="en-US" sz="1200" dirty="0">
                <a:latin typeface="ＭＳ ゴシック" panose="020B0609070205080204" pitchFamily="49" charset="-128"/>
                <a:ea typeface="ＭＳ ゴシック" panose="020B0609070205080204" pitchFamily="49" charset="-128"/>
              </a:rPr>
              <a:t>　　　　　　　　　　　　　　　　　　　　　　　植田委員長</a:t>
            </a:r>
            <a:endParaRPr kumimoji="1" lang="en-US" altLang="ja-JP" sz="1200" dirty="0">
              <a:latin typeface="ＭＳ ゴシック" panose="020B0609070205080204" pitchFamily="49" charset="-128"/>
              <a:ea typeface="ＭＳ ゴシック" panose="020B0609070205080204" pitchFamily="49" charset="-128"/>
            </a:endParaRPr>
          </a:p>
          <a:p>
            <a:r>
              <a:rPr lang="en-US" altLang="ja-JP" sz="1200" dirty="0">
                <a:latin typeface="ＭＳ ゴシック" panose="020B0609070205080204" pitchFamily="49" charset="-128"/>
                <a:ea typeface="ＭＳ ゴシック" panose="020B0609070205080204" pitchFamily="49" charset="-128"/>
              </a:rPr>
              <a:t>ISO/TC60</a:t>
            </a:r>
            <a:r>
              <a:rPr lang="ja-JP" altLang="en-US" sz="1200" dirty="0">
                <a:latin typeface="ＭＳ ゴシック" panose="020B0609070205080204" pitchFamily="49" charset="-128"/>
                <a:ea typeface="ＭＳ ゴシック" panose="020B0609070205080204" pitchFamily="49" charset="-128"/>
              </a:rPr>
              <a:t>審議団体として</a:t>
            </a:r>
            <a:r>
              <a:rPr lang="en-US" altLang="ja-JP" sz="1200" dirty="0">
                <a:latin typeface="ＭＳ ゴシック" panose="020B0609070205080204" pitchFamily="49" charset="-128"/>
                <a:ea typeface="ＭＳ ゴシック" panose="020B0609070205080204" pitchFamily="49" charset="-128"/>
              </a:rPr>
              <a:t>ISO</a:t>
            </a:r>
            <a:r>
              <a:rPr lang="ja-JP" altLang="en-US" sz="1200" dirty="0">
                <a:latin typeface="ＭＳ ゴシック" panose="020B0609070205080204" pitchFamily="49" charset="-128"/>
                <a:ea typeface="ＭＳ ゴシック" panose="020B0609070205080204" pitchFamily="49" charset="-128"/>
              </a:rPr>
              <a:t>規格の審議、</a:t>
            </a:r>
            <a:r>
              <a:rPr lang="en-US" altLang="ja-JP" sz="1200" dirty="0">
                <a:latin typeface="ＭＳ ゴシック" panose="020B0609070205080204" pitchFamily="49" charset="-128"/>
                <a:ea typeface="ＭＳ ゴシック" panose="020B0609070205080204" pitchFamily="49" charset="-128"/>
              </a:rPr>
              <a:t>JIS</a:t>
            </a:r>
            <a:r>
              <a:rPr lang="ja-JP" altLang="en-US" sz="1200" dirty="0">
                <a:latin typeface="ＭＳ ゴシック" panose="020B0609070205080204" pitchFamily="49" charset="-128"/>
                <a:ea typeface="ＭＳ ゴシック" panose="020B0609070205080204" pitchFamily="49" charset="-128"/>
              </a:rPr>
              <a:t>規格原案作成・改訂、</a:t>
            </a:r>
            <a:r>
              <a:rPr lang="en-US" altLang="ja-JP" sz="1200" dirty="0">
                <a:latin typeface="ＭＳ ゴシック" panose="020B0609070205080204" pitchFamily="49" charset="-128"/>
                <a:ea typeface="ＭＳ ゴシック" panose="020B0609070205080204" pitchFamily="49" charset="-128"/>
              </a:rPr>
              <a:t>JGMA</a:t>
            </a:r>
            <a:r>
              <a:rPr lang="ja-JP" altLang="en-US" sz="1200" dirty="0">
                <a:latin typeface="ＭＳ ゴシック" panose="020B0609070205080204" pitchFamily="49" charset="-128"/>
                <a:ea typeface="ＭＳ ゴシック" panose="020B0609070205080204" pitchFamily="49" charset="-128"/>
              </a:rPr>
              <a:t>規格の作成など標準化事業を推進してきたが、将来動向を踏まえて、標準化事業としての今後の対応について規格委員会の改編も視野に見直し　海外対応人財育成</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15" name="テキスト ボックス 14">
            <a:extLst>
              <a:ext uri="{FF2B5EF4-FFF2-40B4-BE49-F238E27FC236}">
                <a16:creationId xmlns="" xmlns:a16="http://schemas.microsoft.com/office/drawing/2014/main" id="{E2EDE543-EE8B-4319-9EAF-7BD490DA54F3}"/>
              </a:ext>
            </a:extLst>
          </p:cNvPr>
          <p:cNvSpPr txBox="1"/>
          <p:nvPr/>
        </p:nvSpPr>
        <p:spPr>
          <a:xfrm>
            <a:off x="6258758" y="4169852"/>
            <a:ext cx="5711296" cy="707886"/>
          </a:xfrm>
          <a:prstGeom prst="rect">
            <a:avLst/>
          </a:prstGeom>
          <a:noFill/>
          <a:ln>
            <a:solidFill>
              <a:schemeClr val="accent1"/>
            </a:solidFill>
          </a:ln>
        </p:spPr>
        <p:txBody>
          <a:bodyPr wrap="square" rtlCol="0">
            <a:spAutoFit/>
          </a:bodyPr>
          <a:lstStyle/>
          <a:p>
            <a:r>
              <a:rPr lang="en-US" altLang="ja-JP" sz="1600" dirty="0">
                <a:latin typeface="ＭＳ ゴシック" panose="020B0609070205080204" pitchFamily="49" charset="-128"/>
                <a:ea typeface="ＭＳ ゴシック" panose="020B0609070205080204" pitchFamily="49" charset="-128"/>
              </a:rPr>
              <a:t>JGMATE</a:t>
            </a:r>
            <a:r>
              <a:rPr lang="ja-JP" altLang="en-US" sz="1600" dirty="0">
                <a:latin typeface="ＭＳ ゴシック" panose="020B0609070205080204" pitchFamily="49" charset="-128"/>
                <a:ea typeface="ＭＳ ゴシック" panose="020B0609070205080204" pitchFamily="49" charset="-128"/>
              </a:rPr>
              <a:t>ﾌﾟﾛｼﾞｪｸﾄ運営</a:t>
            </a:r>
            <a:r>
              <a:rPr kumimoji="1" lang="ja-JP" altLang="en-US" sz="1600" dirty="0">
                <a:latin typeface="ＭＳ ゴシック" panose="020B0609070205080204" pitchFamily="49" charset="-128"/>
                <a:ea typeface="ＭＳ ゴシック" panose="020B0609070205080204" pitchFamily="49" charset="-128"/>
              </a:rPr>
              <a:t>委員会　　　　　　</a:t>
            </a:r>
            <a:r>
              <a:rPr kumimoji="1" lang="ja-JP" altLang="en-US" sz="1200" dirty="0">
                <a:latin typeface="ＭＳ ゴシック" panose="020B0609070205080204" pitchFamily="49" charset="-128"/>
                <a:ea typeface="ＭＳ ゴシック" panose="020B0609070205080204" pitchFamily="49" charset="-128"/>
              </a:rPr>
              <a:t>　　</a:t>
            </a:r>
            <a:r>
              <a:rPr lang="ja-JP" altLang="en-US" sz="1200" dirty="0">
                <a:latin typeface="ＭＳ ゴシック" panose="020B0609070205080204" pitchFamily="49" charset="-128"/>
                <a:ea typeface="ＭＳ ゴシック" panose="020B0609070205080204" pitchFamily="49" charset="-128"/>
              </a:rPr>
              <a:t>池滝ﾌﾟﾛｼﾞｪｸﾄﾏﾈｰｼﾞｬｰ</a:t>
            </a:r>
            <a:endParaRPr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開発した「超多点高度自動測定装置」のモニター機製作と実使用鋼材による品質評価データの収集、鋼材評価法ガイドライン</a:t>
            </a:r>
            <a:r>
              <a:rPr kumimoji="1" lang="en-US" altLang="ja-JP" sz="1200" dirty="0">
                <a:latin typeface="ＭＳ ゴシック" panose="020B0609070205080204" pitchFamily="49" charset="-128"/>
                <a:ea typeface="ＭＳ ゴシック" panose="020B0609070205080204" pitchFamily="49" charset="-128"/>
              </a:rPr>
              <a:t>WG</a:t>
            </a:r>
            <a:r>
              <a:rPr kumimoji="1" lang="ja-JP" altLang="en-US" sz="1200" dirty="0">
                <a:latin typeface="ＭＳ ゴシック" panose="020B0609070205080204" pitchFamily="49" charset="-128"/>
                <a:ea typeface="ＭＳ ゴシック" panose="020B0609070205080204" pitchFamily="49" charset="-128"/>
              </a:rPr>
              <a:t>立上げ</a:t>
            </a:r>
            <a:endParaRPr kumimoji="1" lang="en-US" altLang="ja-JP" sz="1200" dirty="0">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 xmlns:a16="http://schemas.microsoft.com/office/drawing/2014/main" id="{89664C4A-0EFD-477A-B73C-24623CDFEB51}"/>
              </a:ext>
            </a:extLst>
          </p:cNvPr>
          <p:cNvSpPr txBox="1"/>
          <p:nvPr/>
        </p:nvSpPr>
        <p:spPr>
          <a:xfrm>
            <a:off x="6258758" y="5005750"/>
            <a:ext cx="5711296" cy="892552"/>
          </a:xfrm>
          <a:prstGeom prst="rect">
            <a:avLst/>
          </a:prstGeom>
          <a:noFill/>
          <a:ln>
            <a:solidFill>
              <a:schemeClr val="accent1"/>
            </a:solidFill>
          </a:ln>
        </p:spPr>
        <p:txBody>
          <a:bodyPr wrap="square" rtlCol="0">
            <a:spAutoFit/>
          </a:bodyPr>
          <a:lstStyle/>
          <a:p>
            <a:pPr lvl="0"/>
            <a:r>
              <a:rPr lang="ja-JP" altLang="en-US" sz="1600" dirty="0">
                <a:solidFill>
                  <a:prstClr val="black"/>
                </a:solidFill>
                <a:latin typeface="ＭＳ ゴシック" panose="020B0609070205080204" pitchFamily="49" charset="-128"/>
                <a:ea typeface="ＭＳ ゴシック" panose="020B0609070205080204" pitchFamily="49" charset="-128"/>
              </a:rPr>
              <a:t>広報・渉外委員会</a:t>
            </a:r>
            <a:r>
              <a:rPr lang="ja-JP" altLang="en-US" sz="1200" dirty="0">
                <a:solidFill>
                  <a:prstClr val="black"/>
                </a:solidFill>
                <a:latin typeface="ＭＳ ゴシック" panose="020B0609070205080204" pitchFamily="49" charset="-128"/>
                <a:ea typeface="ＭＳ ゴシック" panose="020B0609070205080204" pitchFamily="49" charset="-128"/>
              </a:rPr>
              <a:t>　　　　　　　　　　　　　　　　　　　井田委員長</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lvl="0"/>
            <a:r>
              <a:rPr kumimoji="1" lang="ja-JP" altLang="en-US" sz="1200" dirty="0">
                <a:latin typeface="ＭＳ ゴシック" panose="020B0609070205080204" pitchFamily="49" charset="-128"/>
                <a:ea typeface="ＭＳ ゴシック" panose="020B0609070205080204" pitchFamily="49" charset="-128"/>
              </a:rPr>
              <a:t>当会事業活動の会員への伝達・紹介と業界情報の提供を通じて、会員サービスの向上に貢献することを目的とする　平成</a:t>
            </a:r>
            <a:r>
              <a:rPr kumimoji="1" lang="en-US" altLang="ja-JP" sz="1200" dirty="0">
                <a:latin typeface="ＭＳ ゴシック" panose="020B0609070205080204" pitchFamily="49" charset="-128"/>
                <a:ea typeface="ＭＳ ゴシック" panose="020B0609070205080204" pitchFamily="49" charset="-128"/>
              </a:rPr>
              <a:t>30</a:t>
            </a:r>
            <a:r>
              <a:rPr kumimoji="1" lang="ja-JP" altLang="en-US" sz="1200" dirty="0">
                <a:latin typeface="ＭＳ ゴシック" panose="020B0609070205080204" pitchFamily="49" charset="-128"/>
                <a:ea typeface="ＭＳ ゴシック" panose="020B0609070205080204" pitchFamily="49" charset="-128"/>
              </a:rPr>
              <a:t>年度は、</a:t>
            </a:r>
            <a:r>
              <a:rPr kumimoji="1" lang="en-US" altLang="ja-JP" sz="1200" dirty="0">
                <a:latin typeface="ＭＳ ゴシック" panose="020B0609070205080204" pitchFamily="49" charset="-128"/>
                <a:ea typeface="ＭＳ ゴシック" panose="020B0609070205080204" pitchFamily="49" charset="-128"/>
              </a:rPr>
              <a:t>HP</a:t>
            </a:r>
            <a:r>
              <a:rPr kumimoji="1" lang="ja-JP" altLang="en-US" sz="1200" dirty="0">
                <a:latin typeface="ＭＳ ゴシック" panose="020B0609070205080204" pitchFamily="49" charset="-128"/>
                <a:ea typeface="ＭＳ ゴシック" panose="020B0609070205080204" pitchFamily="49" charset="-128"/>
              </a:rPr>
              <a:t>の刷新、</a:t>
            </a:r>
            <a:r>
              <a:rPr kumimoji="1" lang="en-US" altLang="ja-JP" sz="1200" dirty="0">
                <a:latin typeface="ＭＳ ゴシック" panose="020B0609070205080204" pitchFamily="49" charset="-128"/>
                <a:ea typeface="ＭＳ ゴシック" panose="020B0609070205080204" pitchFamily="49" charset="-128"/>
              </a:rPr>
              <a:t>3</a:t>
            </a:r>
            <a:r>
              <a:rPr kumimoji="1" lang="ja-JP" altLang="en-US" sz="1200" dirty="0">
                <a:latin typeface="ＭＳ ゴシック" panose="020B0609070205080204" pitchFamily="49" charset="-128"/>
                <a:ea typeface="ＭＳ ゴシック" panose="020B0609070205080204" pitchFamily="49" charset="-128"/>
              </a:rPr>
              <a:t>回</a:t>
            </a:r>
            <a:r>
              <a:rPr kumimoji="1" lang="en-US" altLang="ja-JP" sz="1200" dirty="0">
                <a:latin typeface="ＭＳ ゴシック" panose="020B0609070205080204" pitchFamily="49" charset="-128"/>
                <a:ea typeface="ＭＳ ゴシック" panose="020B0609070205080204" pitchFamily="49" charset="-128"/>
              </a:rPr>
              <a:t>/</a:t>
            </a:r>
            <a:r>
              <a:rPr kumimoji="1" lang="ja-JP" altLang="en-US" sz="1200" dirty="0">
                <a:latin typeface="ＭＳ ゴシック" panose="020B0609070205080204" pitchFamily="49" charset="-128"/>
                <a:ea typeface="ＭＳ ゴシック" panose="020B0609070205080204" pitchFamily="49" charset="-128"/>
              </a:rPr>
              <a:t>年の</a:t>
            </a:r>
            <a:r>
              <a:rPr lang="ja-JP" altLang="en-US" sz="1200" dirty="0">
                <a:latin typeface="ＭＳ ゴシック" panose="020B0609070205080204" pitchFamily="49" charset="-128"/>
                <a:ea typeface="ＭＳ ゴシック" panose="020B0609070205080204" pitchFamily="49" charset="-128"/>
              </a:rPr>
              <a:t>会報</a:t>
            </a:r>
            <a:r>
              <a:rPr kumimoji="1" lang="ja-JP" altLang="en-US" sz="1200" dirty="0">
                <a:latin typeface="ＭＳ ゴシック" panose="020B0609070205080204" pitchFamily="49" charset="-128"/>
                <a:ea typeface="ＭＳ ゴシック" panose="020B0609070205080204" pitchFamily="49" charset="-128"/>
              </a:rPr>
              <a:t>発刊計画の他、</a:t>
            </a:r>
            <a:r>
              <a:rPr kumimoji="1" lang="en-US" altLang="ja-JP" sz="1200" dirty="0">
                <a:latin typeface="ＭＳ ゴシック" panose="020B0609070205080204" pitchFamily="49" charset="-128"/>
                <a:ea typeface="ＭＳ ゴシック" panose="020B0609070205080204" pitchFamily="49" charset="-128"/>
              </a:rPr>
              <a:t>80</a:t>
            </a:r>
            <a:r>
              <a:rPr kumimoji="1" lang="ja-JP" altLang="en-US" sz="1200" dirty="0">
                <a:latin typeface="ＭＳ ゴシック" panose="020B0609070205080204" pitchFamily="49" charset="-128"/>
                <a:ea typeface="ＭＳ ゴシック" panose="020B0609070205080204" pitchFamily="49" charset="-128"/>
              </a:rPr>
              <a:t>周年事業の一環で、特別記念号発刊を予定</a:t>
            </a:r>
          </a:p>
        </p:txBody>
      </p:sp>
      <p:sp>
        <p:nvSpPr>
          <p:cNvPr id="17" name="テキスト ボックス 16">
            <a:extLst>
              <a:ext uri="{FF2B5EF4-FFF2-40B4-BE49-F238E27FC236}">
                <a16:creationId xmlns="" xmlns:a16="http://schemas.microsoft.com/office/drawing/2014/main" id="{EA719B93-91A9-4D3A-8455-490F0619CE05}"/>
              </a:ext>
            </a:extLst>
          </p:cNvPr>
          <p:cNvSpPr txBox="1"/>
          <p:nvPr/>
        </p:nvSpPr>
        <p:spPr>
          <a:xfrm>
            <a:off x="6258757" y="6026314"/>
            <a:ext cx="5711301" cy="707886"/>
          </a:xfrm>
          <a:prstGeom prst="rect">
            <a:avLst/>
          </a:prstGeom>
          <a:noFill/>
          <a:ln>
            <a:solidFill>
              <a:schemeClr val="accent1"/>
            </a:solidFill>
          </a:ln>
        </p:spPr>
        <p:txBody>
          <a:bodyPr wrap="square" rtlCol="0">
            <a:spAutoFit/>
          </a:bodyPr>
          <a:lstStyle/>
          <a:p>
            <a:r>
              <a:rPr kumimoji="1" lang="ja-JP" altLang="en-US" sz="1600" dirty="0">
                <a:latin typeface="ＭＳ ゴシック" panose="020B0609070205080204" pitchFamily="49" charset="-128"/>
                <a:ea typeface="ＭＳ ゴシック" panose="020B0609070205080204" pitchFamily="49" charset="-128"/>
              </a:rPr>
              <a:t>総務委員会</a:t>
            </a:r>
            <a:r>
              <a:rPr kumimoji="1" lang="ja-JP" altLang="en-US" sz="1200" dirty="0">
                <a:latin typeface="ＭＳ ゴシック" panose="020B0609070205080204" pitchFamily="49" charset="-128"/>
                <a:ea typeface="ＭＳ ゴシック" panose="020B0609070205080204" pitchFamily="49" charset="-128"/>
              </a:rPr>
              <a:t>　　　　　　　　　　　　　　　　　　　　　　　小原委員長</a:t>
            </a:r>
            <a:endParaRPr kumimoji="1" lang="en-US" altLang="ja-JP" sz="1200"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創立</a:t>
            </a:r>
            <a:r>
              <a:rPr kumimoji="1" lang="en-US" altLang="ja-JP" sz="1200" dirty="0">
                <a:latin typeface="ＭＳ ゴシック" panose="020B0609070205080204" pitchFamily="49" charset="-128"/>
                <a:ea typeface="ＭＳ ゴシック" panose="020B0609070205080204" pitchFamily="49" charset="-128"/>
              </a:rPr>
              <a:t>80</a:t>
            </a:r>
            <a:r>
              <a:rPr kumimoji="1" lang="ja-JP" altLang="en-US" sz="1200" dirty="0">
                <a:latin typeface="ＭＳ ゴシック" panose="020B0609070205080204" pitchFamily="49" charset="-128"/>
                <a:ea typeface="ＭＳ ゴシック" panose="020B0609070205080204" pitchFamily="49" charset="-128"/>
              </a:rPr>
              <a:t>周年事業を企画・運営。事業予算の適切な運用、及び組織と業務の円滑な運営を図る</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18" name="テキスト ボックス 17">
            <a:extLst>
              <a:ext uri="{FF2B5EF4-FFF2-40B4-BE49-F238E27FC236}">
                <a16:creationId xmlns="" xmlns:a16="http://schemas.microsoft.com/office/drawing/2014/main" id="{D8112E7A-C05C-47ED-A383-0FF3D03AC7B6}"/>
              </a:ext>
            </a:extLst>
          </p:cNvPr>
          <p:cNvSpPr txBox="1"/>
          <p:nvPr/>
        </p:nvSpPr>
        <p:spPr>
          <a:xfrm>
            <a:off x="6258758" y="2295745"/>
            <a:ext cx="5711296" cy="707886"/>
          </a:xfrm>
          <a:prstGeom prst="rect">
            <a:avLst/>
          </a:prstGeom>
          <a:noFill/>
          <a:ln>
            <a:solidFill>
              <a:schemeClr val="accent1"/>
            </a:solidFill>
          </a:ln>
        </p:spPr>
        <p:txBody>
          <a:bodyPr wrap="square" rtlCol="0">
            <a:spAutoFit/>
          </a:bodyPr>
          <a:lstStyle/>
          <a:p>
            <a:pPr lvl="0"/>
            <a:r>
              <a:rPr lang="ja-JP" altLang="en-US" sz="1600" dirty="0">
                <a:solidFill>
                  <a:prstClr val="black"/>
                </a:solidFill>
                <a:latin typeface="ＭＳ ゴシック" panose="020B0609070205080204" pitchFamily="49" charset="-128"/>
                <a:ea typeface="ＭＳ ゴシック" panose="020B0609070205080204" pitchFamily="49" charset="-128"/>
              </a:rPr>
              <a:t>支部活動</a:t>
            </a:r>
            <a:r>
              <a:rPr lang="ja-JP" altLang="en-US" sz="1200" dirty="0">
                <a:solidFill>
                  <a:prstClr val="black"/>
                </a:solidFill>
                <a:latin typeface="ＭＳ ゴシック" panose="020B0609070205080204" pitchFamily="49" charset="-128"/>
                <a:ea typeface="ＭＳ ゴシック" panose="020B0609070205080204" pitchFamily="49" charset="-128"/>
              </a:rPr>
              <a:t>　　　　　　　　　　　　　　　　　小原、松波、寳角各支部長</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pPr lvl="0"/>
            <a:r>
              <a:rPr lang="ja-JP" altLang="en-US" sz="1200" dirty="0">
                <a:solidFill>
                  <a:prstClr val="black"/>
                </a:solidFill>
                <a:latin typeface="ＭＳ ゴシック" panose="020B0609070205080204" pitchFamily="49" charset="-128"/>
                <a:ea typeface="ＭＳ ゴシック" panose="020B0609070205080204" pitchFamily="49" charset="-128"/>
              </a:rPr>
              <a:t>国内３支部が支部所属会員が身近に感じる企画を立案し、会員相互の親睦と交流を図る。人的ネットワークづくり、及び次世代技術者の活性化を念頭に運営</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22" name="四角形: 角を丸くする 21">
            <a:extLst>
              <a:ext uri="{FF2B5EF4-FFF2-40B4-BE49-F238E27FC236}">
                <a16:creationId xmlns="" xmlns:a16="http://schemas.microsoft.com/office/drawing/2014/main" id="{7B323289-F217-4E03-BD04-55A8152B7DBF}"/>
              </a:ext>
            </a:extLst>
          </p:cNvPr>
          <p:cNvSpPr/>
          <p:nvPr/>
        </p:nvSpPr>
        <p:spPr>
          <a:xfrm>
            <a:off x="127248" y="633916"/>
            <a:ext cx="6022017" cy="1473688"/>
          </a:xfrm>
          <a:prstGeom prst="roundRect">
            <a:avLst>
              <a:gd name="adj" fmla="val 6934"/>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四角形: 角を丸くする 22">
            <a:extLst>
              <a:ext uri="{FF2B5EF4-FFF2-40B4-BE49-F238E27FC236}">
                <a16:creationId xmlns="" xmlns:a16="http://schemas.microsoft.com/office/drawing/2014/main" id="{3BEC25A5-ECD7-41AB-8ABF-E292F7AB4838}"/>
              </a:ext>
            </a:extLst>
          </p:cNvPr>
          <p:cNvSpPr/>
          <p:nvPr/>
        </p:nvSpPr>
        <p:spPr>
          <a:xfrm>
            <a:off x="6258757" y="642107"/>
            <a:ext cx="5794158" cy="1453234"/>
          </a:xfrm>
          <a:prstGeom prst="roundRect">
            <a:avLst>
              <a:gd name="adj" fmla="val 10359"/>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 xmlns:a16="http://schemas.microsoft.com/office/drawing/2014/main" id="{228DD95B-7EC2-48B6-833A-24495A75064A}"/>
              </a:ext>
            </a:extLst>
          </p:cNvPr>
          <p:cNvSpPr txBox="1"/>
          <p:nvPr/>
        </p:nvSpPr>
        <p:spPr>
          <a:xfrm>
            <a:off x="76942" y="625289"/>
            <a:ext cx="1840635" cy="369332"/>
          </a:xfrm>
          <a:prstGeom prst="rect">
            <a:avLst/>
          </a:prstGeom>
          <a:noFill/>
        </p:spPr>
        <p:txBody>
          <a:bodyPr wrap="square" rtlCol="0">
            <a:spAutoFit/>
          </a:bodyPr>
          <a:lstStyle/>
          <a:p>
            <a:r>
              <a:rPr kumimoji="1" lang="ja-JP" altLang="en-US" dirty="0">
                <a:latin typeface="ＭＳ ゴシック" panose="020B0609070205080204" pitchFamily="49" charset="-128"/>
                <a:ea typeface="ＭＳ ゴシック" panose="020B0609070205080204" pitchFamily="49" charset="-128"/>
              </a:rPr>
              <a:t>１．事業目標</a:t>
            </a:r>
          </a:p>
        </p:txBody>
      </p:sp>
    </p:spTree>
    <p:extLst>
      <p:ext uri="{BB962C8B-B14F-4D97-AF65-F5344CB8AC3E}">
        <p14:creationId xmlns:p14="http://schemas.microsoft.com/office/powerpoint/2010/main" val="1769761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954610" y="285819"/>
            <a:ext cx="2722916" cy="456754"/>
          </a:xfrm>
          <a:solidFill>
            <a:srgbClr val="CCFF99"/>
          </a:solidFill>
          <a:ln w="15875">
            <a:solidFill>
              <a:schemeClr val="accent1"/>
            </a:solidFill>
          </a:ln>
        </p:spPr>
        <p:txBody>
          <a:bodyPr>
            <a:noAutofit/>
          </a:bodyPr>
          <a:lstStyle/>
          <a:p>
            <a:r>
              <a:rPr lang="ja-JP" altLang="en-US" sz="2200" dirty="0"/>
              <a:t>ＪＧＭＡ組織体制</a:t>
            </a:r>
            <a:endParaRPr lang="ja-JP" altLang="en-US" sz="1600" dirty="0"/>
          </a:p>
        </p:txBody>
      </p:sp>
      <p:sp>
        <p:nvSpPr>
          <p:cNvPr id="4" name="テキスト ボックス 3"/>
          <p:cNvSpPr txBox="1"/>
          <p:nvPr/>
        </p:nvSpPr>
        <p:spPr>
          <a:xfrm>
            <a:off x="4439816" y="383391"/>
            <a:ext cx="892381" cy="261610"/>
          </a:xfrm>
          <a:prstGeom prst="rect">
            <a:avLst/>
          </a:prstGeom>
          <a:noFill/>
          <a:ln w="6350">
            <a:solidFill>
              <a:schemeClr val="tx1"/>
            </a:solidFill>
          </a:ln>
        </p:spPr>
        <p:txBody>
          <a:bodyPr wrap="square" rtlCol="0">
            <a:spAutoFit/>
          </a:bodyPr>
          <a:lstStyle/>
          <a:p>
            <a:pPr algn="ctr"/>
            <a:r>
              <a:rPr lang="ja-JP" altLang="en-US" sz="1100" b="1" dirty="0">
                <a:solidFill>
                  <a:prstClr val="black"/>
                </a:solidFill>
              </a:rPr>
              <a:t>総会</a:t>
            </a:r>
          </a:p>
        </p:txBody>
      </p:sp>
      <p:sp>
        <p:nvSpPr>
          <p:cNvPr id="5" name="テキスト ボックス 4"/>
          <p:cNvSpPr txBox="1"/>
          <p:nvPr/>
        </p:nvSpPr>
        <p:spPr>
          <a:xfrm>
            <a:off x="5548662" y="152560"/>
            <a:ext cx="3122938" cy="723275"/>
          </a:xfrm>
          <a:prstGeom prst="rect">
            <a:avLst/>
          </a:prstGeom>
          <a:noFill/>
          <a:ln>
            <a:solidFill>
              <a:schemeClr val="tx1"/>
            </a:solidFill>
          </a:ln>
        </p:spPr>
        <p:txBody>
          <a:bodyPr wrap="square" rtlCol="0" anchor="ctr">
            <a:spAutoFit/>
          </a:bodyPr>
          <a:lstStyle/>
          <a:p>
            <a:r>
              <a:rPr lang="ja-JP" altLang="en-US" sz="1100" b="1" dirty="0">
                <a:solidFill>
                  <a:prstClr val="black"/>
                </a:solidFill>
                <a:latin typeface="ＭＳ Ｐゴシック" panose="020B0600070205080204" pitchFamily="50" charset="-128"/>
              </a:rPr>
              <a:t>理事会　　</a:t>
            </a:r>
            <a:endParaRPr lang="en-US" altLang="ja-JP" sz="1100" b="1" dirty="0">
              <a:solidFill>
                <a:prstClr val="black"/>
              </a:solidFill>
              <a:latin typeface="ＭＳ Ｐゴシック" panose="020B0600070205080204" pitchFamily="50" charset="-128"/>
            </a:endParaRPr>
          </a:p>
          <a:p>
            <a:r>
              <a:rPr lang="ja-JP" altLang="en-US" sz="1000" dirty="0">
                <a:solidFill>
                  <a:prstClr val="black"/>
                </a:solidFill>
                <a:latin typeface="ＭＳ Ｐゴシック" panose="020B0600070205080204" pitchFamily="50" charset="-128"/>
              </a:rPr>
              <a:t>　　　</a:t>
            </a:r>
            <a:r>
              <a:rPr lang="ja-JP" altLang="en-US" sz="1000" dirty="0">
                <a:solidFill>
                  <a:prstClr val="black"/>
                </a:solidFill>
                <a:latin typeface="ＭＳ 明朝" panose="02020609040205080304" pitchFamily="17" charset="-128"/>
                <a:ea typeface="ＭＳ 明朝" panose="02020609040205080304" pitchFamily="17" charset="-128"/>
              </a:rPr>
              <a:t>会長　　　栄野　隆</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副会長　　小原 敏治、松波 俊宣、植田 昌克</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事務局　　本島 浩美</a:t>
            </a:r>
            <a:endParaRPr lang="en-US" altLang="ja-JP" sz="1000" dirty="0">
              <a:solidFill>
                <a:prstClr val="black"/>
              </a:solidFill>
              <a:latin typeface="ＭＳ 明朝" panose="02020609040205080304" pitchFamily="17" charset="-128"/>
              <a:ea typeface="ＭＳ 明朝" panose="02020609040205080304" pitchFamily="17" charset="-128"/>
            </a:endParaRPr>
          </a:p>
        </p:txBody>
      </p:sp>
      <p:sp>
        <p:nvSpPr>
          <p:cNvPr id="6" name="テキスト ボックス 5"/>
          <p:cNvSpPr txBox="1"/>
          <p:nvPr/>
        </p:nvSpPr>
        <p:spPr>
          <a:xfrm>
            <a:off x="7681394" y="1772816"/>
            <a:ext cx="2426786" cy="261610"/>
          </a:xfrm>
          <a:prstGeom prst="rect">
            <a:avLst/>
          </a:prstGeom>
          <a:noFill/>
          <a:ln>
            <a:solidFill>
              <a:schemeClr val="tx1"/>
            </a:solidFill>
          </a:ln>
        </p:spPr>
        <p:txBody>
          <a:bodyPr wrap="square" rtlCol="0">
            <a:spAutoFit/>
          </a:bodyPr>
          <a:lstStyle/>
          <a:p>
            <a:r>
              <a:rPr lang="ja-JP" altLang="en-US" sz="1100" b="1" dirty="0">
                <a:solidFill>
                  <a:prstClr val="black"/>
                </a:solidFill>
                <a:latin typeface="ＭＳ Ｐゴシック" panose="020B0600070205080204" pitchFamily="50" charset="-128"/>
              </a:rPr>
              <a:t>東日本支部</a:t>
            </a:r>
            <a:r>
              <a:rPr lang="ja-JP" altLang="en-US" sz="1000" b="1" dirty="0">
                <a:solidFill>
                  <a:prstClr val="black"/>
                </a:solidFill>
                <a:latin typeface="ＭＳ 明朝" panose="02020609040205080304" pitchFamily="17" charset="-128"/>
                <a:ea typeface="ＭＳ 明朝" panose="02020609040205080304" pitchFamily="17" charset="-128"/>
              </a:rPr>
              <a:t>　　</a:t>
            </a:r>
            <a:r>
              <a:rPr lang="ja-JP" altLang="en-US" sz="1000" dirty="0">
                <a:solidFill>
                  <a:prstClr val="black"/>
                </a:solidFill>
                <a:latin typeface="ＭＳ 明朝" panose="02020609040205080304" pitchFamily="17" charset="-128"/>
                <a:ea typeface="ＭＳ 明朝" panose="02020609040205080304" pitchFamily="17" charset="-128"/>
              </a:rPr>
              <a:t>支部長　  小原 敏治</a:t>
            </a:r>
          </a:p>
        </p:txBody>
      </p:sp>
      <p:sp>
        <p:nvSpPr>
          <p:cNvPr id="7" name="テキスト ボックス 6"/>
          <p:cNvSpPr txBox="1"/>
          <p:nvPr/>
        </p:nvSpPr>
        <p:spPr>
          <a:xfrm>
            <a:off x="7691572" y="2253681"/>
            <a:ext cx="2426786" cy="261610"/>
          </a:xfrm>
          <a:prstGeom prst="rect">
            <a:avLst/>
          </a:prstGeom>
          <a:noFill/>
          <a:ln>
            <a:solidFill>
              <a:schemeClr val="tx1"/>
            </a:solidFill>
          </a:ln>
        </p:spPr>
        <p:txBody>
          <a:bodyPr wrap="square" rtlCol="0" anchor="t">
            <a:spAutoFit/>
          </a:bodyPr>
          <a:lstStyle/>
          <a:p>
            <a:r>
              <a:rPr lang="ja-JP" altLang="en-US" sz="1100" b="1" dirty="0">
                <a:solidFill>
                  <a:prstClr val="black"/>
                </a:solidFill>
              </a:rPr>
              <a:t>中日本支部</a:t>
            </a:r>
            <a:r>
              <a:rPr lang="ja-JP" altLang="en-US" sz="1000" b="1" dirty="0">
                <a:solidFill>
                  <a:prstClr val="black"/>
                </a:solidFill>
                <a:latin typeface="ＭＳ 明朝" panose="02020609040205080304" pitchFamily="17" charset="-128"/>
                <a:ea typeface="ＭＳ 明朝" panose="02020609040205080304" pitchFamily="17" charset="-128"/>
              </a:rPr>
              <a:t>　　</a:t>
            </a:r>
            <a:r>
              <a:rPr lang="ja-JP" altLang="en-US" sz="1000" dirty="0">
                <a:solidFill>
                  <a:prstClr val="black"/>
                </a:solidFill>
                <a:latin typeface="ＭＳ 明朝" panose="02020609040205080304" pitchFamily="17" charset="-128"/>
                <a:ea typeface="ＭＳ 明朝" panose="02020609040205080304" pitchFamily="17" charset="-128"/>
              </a:rPr>
              <a:t>支部長　　松波 俊宣　   </a:t>
            </a:r>
          </a:p>
        </p:txBody>
      </p:sp>
      <p:sp>
        <p:nvSpPr>
          <p:cNvPr id="8" name="テキスト ボックス 7"/>
          <p:cNvSpPr txBox="1"/>
          <p:nvPr/>
        </p:nvSpPr>
        <p:spPr>
          <a:xfrm>
            <a:off x="7677582" y="2740377"/>
            <a:ext cx="2426786" cy="261610"/>
          </a:xfrm>
          <a:prstGeom prst="rect">
            <a:avLst/>
          </a:prstGeom>
          <a:noFill/>
          <a:ln>
            <a:solidFill>
              <a:schemeClr val="tx1"/>
            </a:solidFill>
          </a:ln>
        </p:spPr>
        <p:txBody>
          <a:bodyPr wrap="square" rtlCol="0">
            <a:spAutoFit/>
          </a:bodyPr>
          <a:lstStyle/>
          <a:p>
            <a:r>
              <a:rPr lang="ja-JP" altLang="en-US" sz="1100" b="1" dirty="0">
                <a:solidFill>
                  <a:prstClr val="black"/>
                </a:solidFill>
              </a:rPr>
              <a:t>西日本支部</a:t>
            </a:r>
            <a:r>
              <a:rPr lang="ja-JP" altLang="en-US" sz="1000" b="1" dirty="0">
                <a:solidFill>
                  <a:prstClr val="black"/>
                </a:solidFill>
                <a:latin typeface="ＭＳ 明朝" panose="02020609040205080304" pitchFamily="17" charset="-128"/>
                <a:ea typeface="ＭＳ 明朝" panose="02020609040205080304" pitchFamily="17" charset="-128"/>
              </a:rPr>
              <a:t>　　</a:t>
            </a:r>
            <a:r>
              <a:rPr lang="ja-JP" altLang="en-US" sz="1000" dirty="0">
                <a:solidFill>
                  <a:prstClr val="black"/>
                </a:solidFill>
                <a:latin typeface="ＭＳ 明朝" panose="02020609040205080304" pitchFamily="17" charset="-128"/>
                <a:ea typeface="ＭＳ 明朝" panose="02020609040205080304" pitchFamily="17" charset="-128"/>
              </a:rPr>
              <a:t>支部長　　寳角 幸彦</a:t>
            </a:r>
          </a:p>
        </p:txBody>
      </p:sp>
      <p:sp>
        <p:nvSpPr>
          <p:cNvPr id="10" name="テキスト ボックス 9"/>
          <p:cNvSpPr txBox="1"/>
          <p:nvPr/>
        </p:nvSpPr>
        <p:spPr>
          <a:xfrm>
            <a:off x="1689136" y="1375468"/>
            <a:ext cx="3118492" cy="1184940"/>
          </a:xfrm>
          <a:prstGeom prst="rect">
            <a:avLst/>
          </a:prstGeom>
          <a:solidFill>
            <a:srgbClr val="FFFFCC"/>
          </a:solidFill>
          <a:ln>
            <a:solidFill>
              <a:schemeClr val="tx1"/>
            </a:solidFill>
          </a:ln>
        </p:spPr>
        <p:txBody>
          <a:bodyPr vert="horz" wrap="square" rtlCol="0">
            <a:spAutoFit/>
          </a:bodyPr>
          <a:lstStyle/>
          <a:p>
            <a:r>
              <a:rPr lang="en-US" altLang="ja-JP" sz="1100" b="1" dirty="0">
                <a:solidFill>
                  <a:prstClr val="black"/>
                </a:solidFill>
              </a:rPr>
              <a:t>80</a:t>
            </a:r>
            <a:r>
              <a:rPr lang="ja-JP" altLang="en-US" sz="1100" b="1" dirty="0">
                <a:solidFill>
                  <a:prstClr val="black"/>
                </a:solidFill>
              </a:rPr>
              <a:t>周年記念事業実行委員会</a:t>
            </a:r>
            <a:endParaRPr lang="en-US" altLang="ja-JP" sz="1100" b="1" dirty="0">
              <a:solidFill>
                <a:prstClr val="black"/>
              </a:solidFill>
            </a:endParaRPr>
          </a:p>
          <a:p>
            <a:r>
              <a:rPr lang="ja-JP" altLang="en-US" sz="1000" dirty="0">
                <a:solidFill>
                  <a:prstClr val="black"/>
                </a:solidFill>
                <a:latin typeface="ＭＳ 明朝" panose="02020609040205080304" pitchFamily="17" charset="-128"/>
                <a:ea typeface="ＭＳ 明朝" panose="02020609040205080304" pitchFamily="17" charset="-128"/>
              </a:rPr>
              <a:t>　　委員長　栄野 隆　 副委員長  小原 敏治</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委員長会議メンバー</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b="1" dirty="0">
                <a:solidFill>
                  <a:prstClr val="black"/>
                </a:solidFill>
                <a:latin typeface="ＭＳ 明朝" panose="02020609040205080304" pitchFamily="17" charset="-128"/>
                <a:ea typeface="ＭＳ 明朝" panose="02020609040205080304" pitchFamily="17" charset="-128"/>
              </a:rPr>
              <a:t>　</a:t>
            </a:r>
            <a:r>
              <a:rPr lang="ja-JP" altLang="en-US" sz="1000" b="1" dirty="0">
                <a:solidFill>
                  <a:prstClr val="black"/>
                </a:solidFill>
              </a:rPr>
              <a:t>歯車製造便覧分科会　</a:t>
            </a:r>
            <a:r>
              <a:rPr lang="ja-JP" altLang="en-US" sz="1000" dirty="0">
                <a:solidFill>
                  <a:prstClr val="black"/>
                </a:solidFill>
                <a:latin typeface="ＭＳ Ｐ明朝" panose="02020600040205080304" pitchFamily="18" charset="-128"/>
                <a:ea typeface="ＭＳ Ｐ明朝" panose="02020600040205080304" pitchFamily="18" charset="-128"/>
              </a:rPr>
              <a:t>　　　　　小原</a:t>
            </a:r>
            <a:endParaRPr lang="en-US" altLang="ja-JP" sz="1000" dirty="0">
              <a:solidFill>
                <a:prstClr val="black"/>
              </a:solidFill>
              <a:latin typeface="ＭＳ Ｐ明朝" panose="02020600040205080304" pitchFamily="18" charset="-128"/>
              <a:ea typeface="ＭＳ Ｐ明朝" panose="02020600040205080304" pitchFamily="18" charset="-128"/>
            </a:endParaRPr>
          </a:p>
          <a:p>
            <a:r>
              <a:rPr lang="ja-JP" altLang="en-US" sz="1000" b="1" dirty="0">
                <a:solidFill>
                  <a:prstClr val="black"/>
                </a:solidFill>
                <a:latin typeface="ＭＳ Ｐ明朝" panose="02020600040205080304" pitchFamily="18" charset="-128"/>
                <a:ea typeface="ＭＳ Ｐ明朝" panose="02020600040205080304" pitchFamily="18" charset="-128"/>
              </a:rPr>
              <a:t>　 </a:t>
            </a:r>
            <a:r>
              <a:rPr lang="ja-JP" altLang="en-US" sz="1000" b="1" dirty="0">
                <a:solidFill>
                  <a:prstClr val="black"/>
                </a:solidFill>
              </a:rPr>
              <a:t>表彰選考分科会</a:t>
            </a:r>
            <a:r>
              <a:rPr lang="ja-JP" altLang="en-US" sz="1000" dirty="0">
                <a:solidFill>
                  <a:prstClr val="black"/>
                </a:solidFill>
                <a:latin typeface="ＭＳ Ｐ明朝" panose="02020600040205080304" pitchFamily="18" charset="-128"/>
                <a:ea typeface="ＭＳ Ｐ明朝" panose="02020600040205080304" pitchFamily="18" charset="-128"/>
              </a:rPr>
              <a:t>　　　　　　　　　</a:t>
            </a:r>
            <a:r>
              <a:rPr lang="ja-JP" altLang="en-US" sz="1000" dirty="0">
                <a:solidFill>
                  <a:prstClr val="black"/>
                </a:solidFill>
                <a:latin typeface="ＭＳ 明朝" panose="02020609040205080304" pitchFamily="17" charset="-128"/>
                <a:ea typeface="ＭＳ 明朝" panose="02020609040205080304" pitchFamily="17" charset="-128"/>
              </a:rPr>
              <a:t>寳角</a:t>
            </a:r>
            <a:r>
              <a:rPr lang="en-US" altLang="ja-JP" sz="1000" dirty="0">
                <a:solidFill>
                  <a:prstClr val="black"/>
                </a:solidFill>
                <a:latin typeface="ＭＳ Ｐ明朝" panose="02020600040205080304" pitchFamily="18" charset="-128"/>
                <a:ea typeface="ＭＳ Ｐ明朝" panose="02020600040205080304" pitchFamily="18" charset="-128"/>
              </a:rPr>
              <a:t>/</a:t>
            </a:r>
            <a:r>
              <a:rPr lang="ja-JP" altLang="en-US" sz="1000" dirty="0">
                <a:solidFill>
                  <a:prstClr val="black"/>
                </a:solidFill>
                <a:latin typeface="ＭＳ Ｐ明朝" panose="02020600040205080304" pitchFamily="18" charset="-128"/>
                <a:ea typeface="ＭＳ Ｐ明朝" panose="02020600040205080304" pitchFamily="18" charset="-128"/>
              </a:rPr>
              <a:t>辻</a:t>
            </a:r>
            <a:r>
              <a:rPr lang="en-US" altLang="ja-JP" sz="1000" dirty="0">
                <a:solidFill>
                  <a:prstClr val="black"/>
                </a:solidFill>
                <a:latin typeface="ＭＳ 明朝" panose="02020609040205080304" pitchFamily="17" charset="-128"/>
                <a:ea typeface="ＭＳ 明朝" panose="02020609040205080304" pitchFamily="17" charset="-128"/>
              </a:rPr>
              <a:t>/</a:t>
            </a:r>
            <a:r>
              <a:rPr lang="ja-JP" altLang="en-US" sz="1000" dirty="0">
                <a:solidFill>
                  <a:prstClr val="black"/>
                </a:solidFill>
                <a:latin typeface="ＭＳ 明朝" panose="02020609040205080304" pitchFamily="17" charset="-128"/>
                <a:ea typeface="ＭＳ 明朝" panose="02020609040205080304" pitchFamily="17" charset="-128"/>
              </a:rPr>
              <a:t>田中</a:t>
            </a:r>
            <a:endParaRPr lang="en-US" altLang="ja-JP" sz="1000" dirty="0">
              <a:solidFill>
                <a:prstClr val="black"/>
              </a:solidFill>
              <a:latin typeface="ＭＳ Ｐ明朝" panose="02020600040205080304" pitchFamily="18" charset="-128"/>
              <a:ea typeface="ＭＳ Ｐ明朝" panose="02020600040205080304" pitchFamily="18" charset="-128"/>
            </a:endParaRPr>
          </a:p>
          <a:p>
            <a:r>
              <a:rPr lang="ja-JP" altLang="en-US" sz="1000" b="1" dirty="0">
                <a:solidFill>
                  <a:prstClr val="black"/>
                </a:solidFill>
                <a:latin typeface="ＭＳ 明朝" panose="02020609040205080304" pitchFamily="17" charset="-128"/>
                <a:ea typeface="ＭＳ 明朝" panose="02020609040205080304" pitchFamily="17" charset="-128"/>
              </a:rPr>
              <a:t>　記念式典分科会　　　</a:t>
            </a:r>
            <a:r>
              <a:rPr lang="ja-JP" altLang="en-US" sz="1000" dirty="0">
                <a:solidFill>
                  <a:prstClr val="black"/>
                </a:solidFill>
                <a:latin typeface="ＭＳ 明朝" panose="02020609040205080304" pitchFamily="17" charset="-128"/>
                <a:ea typeface="ＭＳ 明朝" panose="02020609040205080304" pitchFamily="17" charset="-128"/>
              </a:rPr>
              <a:t>　　　植田</a:t>
            </a:r>
            <a:r>
              <a:rPr lang="en-US" altLang="ja-JP" sz="1000" dirty="0">
                <a:solidFill>
                  <a:prstClr val="black"/>
                </a:solidFill>
                <a:latin typeface="ＭＳ 明朝" panose="02020609040205080304" pitchFamily="17" charset="-128"/>
                <a:ea typeface="ＭＳ 明朝" panose="02020609040205080304" pitchFamily="17" charset="-128"/>
              </a:rPr>
              <a:t>/</a:t>
            </a:r>
            <a:r>
              <a:rPr lang="ja-JP" altLang="en-US" sz="1000" dirty="0">
                <a:solidFill>
                  <a:prstClr val="black"/>
                </a:solidFill>
                <a:latin typeface="ＭＳ 明朝" panose="02020609040205080304" pitchFamily="17" charset="-128"/>
                <a:ea typeface="ＭＳ 明朝" panose="02020609040205080304" pitchFamily="17" charset="-128"/>
              </a:rPr>
              <a:t>菊地</a:t>
            </a:r>
            <a:r>
              <a:rPr lang="en-US" altLang="ja-JP" sz="1000" dirty="0">
                <a:solidFill>
                  <a:prstClr val="black"/>
                </a:solidFill>
                <a:latin typeface="ＭＳ 明朝" panose="02020609040205080304" pitchFamily="17" charset="-128"/>
                <a:ea typeface="ＭＳ 明朝" panose="02020609040205080304" pitchFamily="17" charset="-128"/>
              </a:rPr>
              <a:t>/</a:t>
            </a:r>
            <a:r>
              <a:rPr lang="ja-JP" altLang="en-US" sz="1000" dirty="0">
                <a:solidFill>
                  <a:prstClr val="black"/>
                </a:solidFill>
                <a:latin typeface="ＭＳ 明朝" panose="02020609040205080304" pitchFamily="17" charset="-128"/>
                <a:ea typeface="ＭＳ 明朝" panose="02020609040205080304" pitchFamily="17" charset="-128"/>
              </a:rPr>
              <a:t>加納</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b="1" dirty="0">
                <a:solidFill>
                  <a:prstClr val="black"/>
                </a:solidFill>
                <a:latin typeface="ＭＳ 明朝" panose="02020609040205080304" pitchFamily="17" charset="-128"/>
                <a:ea typeface="ＭＳ 明朝" panose="02020609040205080304" pitchFamily="17" charset="-128"/>
              </a:rPr>
              <a:t>　</a:t>
            </a:r>
            <a:r>
              <a:rPr lang="en-US" altLang="ja-JP" sz="1000" b="1" dirty="0" err="1">
                <a:solidFill>
                  <a:prstClr val="black"/>
                </a:solidFill>
                <a:latin typeface="ＭＳ 明朝" panose="02020609040205080304" pitchFamily="17" charset="-128"/>
                <a:ea typeface="ＭＳ 明朝" panose="02020609040205080304" pitchFamily="17" charset="-128"/>
              </a:rPr>
              <a:t>JGMANews</a:t>
            </a:r>
            <a:r>
              <a:rPr lang="ja-JP" altLang="en-US" sz="1000" b="1" dirty="0">
                <a:solidFill>
                  <a:prstClr val="black"/>
                </a:solidFill>
                <a:latin typeface="ＭＳ 明朝" panose="02020609040205080304" pitchFamily="17" charset="-128"/>
                <a:ea typeface="ＭＳ 明朝" panose="02020609040205080304" pitchFamily="17" charset="-128"/>
              </a:rPr>
              <a:t>記念号分科会</a:t>
            </a:r>
            <a:r>
              <a:rPr lang="ja-JP" altLang="en-US" sz="1000" dirty="0">
                <a:solidFill>
                  <a:prstClr val="black"/>
                </a:solidFill>
                <a:latin typeface="ＭＳ 明朝" panose="02020609040205080304" pitchFamily="17" charset="-128"/>
                <a:ea typeface="ＭＳ 明朝" panose="02020609040205080304" pitchFamily="17" charset="-128"/>
              </a:rPr>
              <a:t>　　　</a:t>
            </a:r>
            <a:r>
              <a:rPr lang="ja-JP" altLang="en-US" sz="1000" dirty="0">
                <a:solidFill>
                  <a:prstClr val="black"/>
                </a:solidFill>
                <a:latin typeface="ＭＳ Ｐ明朝" panose="02020600040205080304" pitchFamily="18" charset="-128"/>
                <a:ea typeface="ＭＳ Ｐ明朝" panose="02020600040205080304" pitchFamily="18" charset="-128"/>
              </a:rPr>
              <a:t>松波</a:t>
            </a:r>
            <a:r>
              <a:rPr lang="en-US" altLang="ja-JP" sz="1000" dirty="0">
                <a:solidFill>
                  <a:prstClr val="black"/>
                </a:solidFill>
                <a:latin typeface="ＭＳ Ｐ明朝" panose="02020600040205080304" pitchFamily="18" charset="-128"/>
                <a:ea typeface="ＭＳ Ｐ明朝" panose="02020600040205080304" pitchFamily="18" charset="-128"/>
              </a:rPr>
              <a:t>/</a:t>
            </a:r>
            <a:r>
              <a:rPr lang="ja-JP" altLang="en-US" sz="1000" dirty="0">
                <a:solidFill>
                  <a:prstClr val="black"/>
                </a:solidFill>
                <a:latin typeface="ＭＳ 明朝" panose="02020609040205080304" pitchFamily="17" charset="-128"/>
                <a:ea typeface="ＭＳ 明朝" panose="02020609040205080304" pitchFamily="17" charset="-128"/>
              </a:rPr>
              <a:t>井田</a:t>
            </a:r>
            <a:r>
              <a:rPr lang="en-US" altLang="ja-JP" sz="1000" dirty="0">
                <a:solidFill>
                  <a:prstClr val="black"/>
                </a:solidFill>
                <a:latin typeface="ＭＳ 明朝" panose="02020609040205080304" pitchFamily="17" charset="-128"/>
                <a:ea typeface="ＭＳ 明朝" panose="02020609040205080304" pitchFamily="17" charset="-128"/>
              </a:rPr>
              <a:t>/</a:t>
            </a:r>
            <a:r>
              <a:rPr lang="ja-JP" altLang="en-US" sz="1000" dirty="0">
                <a:solidFill>
                  <a:prstClr val="black"/>
                </a:solidFill>
                <a:latin typeface="ＭＳ 明朝" panose="02020609040205080304" pitchFamily="17" charset="-128"/>
                <a:ea typeface="ＭＳ 明朝" panose="02020609040205080304" pitchFamily="17" charset="-128"/>
              </a:rPr>
              <a:t>山梶</a:t>
            </a:r>
          </a:p>
        </p:txBody>
      </p:sp>
      <p:sp>
        <p:nvSpPr>
          <p:cNvPr id="11" name="テキスト ボックス 10"/>
          <p:cNvSpPr txBox="1"/>
          <p:nvPr/>
        </p:nvSpPr>
        <p:spPr>
          <a:xfrm>
            <a:off x="1682400" y="2687215"/>
            <a:ext cx="3125229" cy="584775"/>
          </a:xfrm>
          <a:prstGeom prst="rect">
            <a:avLst/>
          </a:prstGeom>
          <a:noFill/>
          <a:ln>
            <a:solidFill>
              <a:schemeClr val="tx1"/>
            </a:solidFill>
          </a:ln>
        </p:spPr>
        <p:txBody>
          <a:bodyPr wrap="square" rtlCol="0">
            <a:spAutoFit/>
          </a:bodyPr>
          <a:lstStyle/>
          <a:p>
            <a:r>
              <a:rPr lang="en-US" altLang="ja-JP" sz="1200" b="1" dirty="0">
                <a:solidFill>
                  <a:prstClr val="black"/>
                </a:solidFill>
              </a:rPr>
              <a:t>JGMATE</a:t>
            </a:r>
            <a:r>
              <a:rPr lang="ja-JP" altLang="en-US" sz="1100" b="1" dirty="0">
                <a:solidFill>
                  <a:prstClr val="black"/>
                </a:solidFill>
              </a:rPr>
              <a:t>プロジェクト運営委員会</a:t>
            </a:r>
            <a:r>
              <a:rPr lang="ja-JP" altLang="en-US" sz="1000" dirty="0">
                <a:solidFill>
                  <a:prstClr val="black"/>
                </a:solidFill>
              </a:rPr>
              <a:t>　</a:t>
            </a:r>
            <a:endParaRPr lang="en-US" altLang="ja-JP" sz="1000" dirty="0">
              <a:solidFill>
                <a:prstClr val="black"/>
              </a:solidFill>
            </a:endParaRPr>
          </a:p>
          <a:p>
            <a:r>
              <a:rPr lang="ja-JP" altLang="en-US" sz="1000" dirty="0">
                <a:latin typeface="ＭＳ 明朝" panose="02020609040205080304" pitchFamily="17" charset="-128"/>
                <a:ea typeface="ＭＳ 明朝" panose="02020609040205080304" pitchFamily="17" charset="-128"/>
              </a:rPr>
              <a:t>委員長兼プロジェクトマネージャー　池滝　重隆</a:t>
            </a:r>
            <a:endParaRPr lang="en-US" altLang="ja-JP" sz="1000" dirty="0">
              <a:latin typeface="ＭＳ 明朝" panose="02020609040205080304" pitchFamily="17" charset="-128"/>
              <a:ea typeface="ＭＳ 明朝" panose="02020609040205080304" pitchFamily="17" charset="-128"/>
            </a:endParaRPr>
          </a:p>
          <a:p>
            <a:r>
              <a:rPr lang="ja-JP" altLang="en-US" sz="1000" dirty="0">
                <a:latin typeface="ＭＳ 明朝" panose="02020609040205080304" pitchFamily="17" charset="-128"/>
                <a:ea typeface="ＭＳ 明朝" panose="02020609040205080304" pitchFamily="17" charset="-128"/>
              </a:rPr>
              <a:t>副委員長　阿部 義和　　　　　　　</a:t>
            </a:r>
          </a:p>
        </p:txBody>
      </p:sp>
      <p:sp>
        <p:nvSpPr>
          <p:cNvPr id="12" name="テキスト ボックス 11"/>
          <p:cNvSpPr txBox="1"/>
          <p:nvPr/>
        </p:nvSpPr>
        <p:spPr>
          <a:xfrm>
            <a:off x="9358844" y="3738824"/>
            <a:ext cx="677108" cy="2642504"/>
          </a:xfrm>
          <a:prstGeom prst="rect">
            <a:avLst/>
          </a:prstGeom>
          <a:noFill/>
          <a:ln>
            <a:solidFill>
              <a:schemeClr val="tx1"/>
            </a:solidFill>
          </a:ln>
        </p:spPr>
        <p:txBody>
          <a:bodyPr vert="eaVert" wrap="square" rtlCol="0">
            <a:spAutoFit/>
          </a:bodyPr>
          <a:lstStyle/>
          <a:p>
            <a:r>
              <a:rPr lang="ja-JP" altLang="en-US" sz="1100" b="1" dirty="0">
                <a:solidFill>
                  <a:prstClr val="black"/>
                </a:solidFill>
              </a:rPr>
              <a:t>総務委員会</a:t>
            </a:r>
            <a:endParaRPr lang="en-US" altLang="ja-JP" sz="1100" b="1" dirty="0">
              <a:solidFill>
                <a:prstClr val="black"/>
              </a:solidFill>
            </a:endParaRPr>
          </a:p>
          <a:p>
            <a:r>
              <a:rPr lang="ja-JP" altLang="en-US" sz="1000" dirty="0">
                <a:solidFill>
                  <a:prstClr val="black"/>
                </a:solidFill>
                <a:latin typeface="ＭＳ 明朝" panose="02020609040205080304" pitchFamily="17" charset="-128"/>
                <a:ea typeface="ＭＳ 明朝" panose="02020609040205080304" pitchFamily="17" charset="-128"/>
              </a:rPr>
              <a:t>　　 委員長　　　　小原 敏治　</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事務局長代理　本島 浩美　</a:t>
            </a:r>
            <a:r>
              <a:rPr lang="ja-JP" altLang="en-US" sz="1100" dirty="0">
                <a:solidFill>
                  <a:prstClr val="black"/>
                </a:solidFill>
                <a:latin typeface="ＭＳ Ｐゴシック" panose="020B0600070205080204" pitchFamily="50" charset="-128"/>
              </a:rPr>
              <a:t>　</a:t>
            </a:r>
            <a:r>
              <a:rPr lang="ja-JP" altLang="en-US" sz="1000" dirty="0">
                <a:solidFill>
                  <a:prstClr val="black"/>
                </a:solidFill>
                <a:latin typeface="ＭＳ 明朝" panose="02020609040205080304" pitchFamily="17" charset="-128"/>
                <a:ea typeface="ＭＳ 明朝" panose="02020609040205080304" pitchFamily="17" charset="-128"/>
              </a:rPr>
              <a:t>　　</a:t>
            </a:r>
          </a:p>
        </p:txBody>
      </p:sp>
      <p:sp>
        <p:nvSpPr>
          <p:cNvPr id="13" name="テキスト ボックス 12"/>
          <p:cNvSpPr txBox="1"/>
          <p:nvPr/>
        </p:nvSpPr>
        <p:spPr>
          <a:xfrm>
            <a:off x="8651050" y="3757012"/>
            <a:ext cx="507831" cy="2645367"/>
          </a:xfrm>
          <a:prstGeom prst="rect">
            <a:avLst/>
          </a:prstGeom>
          <a:noFill/>
          <a:ln>
            <a:solidFill>
              <a:schemeClr val="tx1"/>
            </a:solidFill>
          </a:ln>
        </p:spPr>
        <p:txBody>
          <a:bodyPr vert="eaVert" wrap="square" rtlCol="0">
            <a:spAutoFit/>
          </a:bodyPr>
          <a:lstStyle/>
          <a:p>
            <a:r>
              <a:rPr lang="ja-JP" altLang="en-US" sz="1100" b="1" dirty="0">
                <a:solidFill>
                  <a:prstClr val="black"/>
                </a:solidFill>
              </a:rPr>
              <a:t>広報・渉外委員会</a:t>
            </a:r>
            <a:endParaRPr lang="en-US" altLang="ja-JP" sz="1100" b="1" dirty="0">
              <a:solidFill>
                <a:prstClr val="black"/>
              </a:solidFill>
            </a:endParaRPr>
          </a:p>
          <a:p>
            <a:r>
              <a:rPr lang="en-US" altLang="ja-JP" sz="1000">
                <a:solidFill>
                  <a:prstClr val="black"/>
                </a:solidFill>
                <a:latin typeface="ＭＳ 明朝" panose="02020609040205080304" pitchFamily="17" charset="-128"/>
                <a:ea typeface="ＭＳ 明朝" panose="02020609040205080304" pitchFamily="17" charset="-128"/>
              </a:rPr>
              <a:t>     </a:t>
            </a:r>
            <a:r>
              <a:rPr lang="ja-JP" altLang="en-US" sz="1000">
                <a:solidFill>
                  <a:prstClr val="black"/>
                </a:solidFill>
                <a:latin typeface="ＭＳ 明朝" panose="02020609040205080304" pitchFamily="17" charset="-128"/>
                <a:ea typeface="ＭＳ 明朝" panose="02020609040205080304" pitchFamily="17" charset="-128"/>
              </a:rPr>
              <a:t>委員長</a:t>
            </a:r>
            <a:r>
              <a:rPr lang="ja-JP" altLang="en-US" sz="1000" dirty="0">
                <a:solidFill>
                  <a:prstClr val="black"/>
                </a:solidFill>
                <a:latin typeface="ＭＳ 明朝" panose="02020609040205080304" pitchFamily="17" charset="-128"/>
                <a:ea typeface="ＭＳ 明朝" panose="02020609040205080304" pitchFamily="17" charset="-128"/>
              </a:rPr>
              <a:t>　 　井田 斉昭</a:t>
            </a:r>
          </a:p>
        </p:txBody>
      </p:sp>
      <p:sp>
        <p:nvSpPr>
          <p:cNvPr id="14" name="テキスト ボックス 13"/>
          <p:cNvSpPr txBox="1"/>
          <p:nvPr/>
        </p:nvSpPr>
        <p:spPr>
          <a:xfrm>
            <a:off x="7936257" y="3749058"/>
            <a:ext cx="507831" cy="2632270"/>
          </a:xfrm>
          <a:prstGeom prst="rect">
            <a:avLst/>
          </a:prstGeom>
          <a:noFill/>
          <a:ln>
            <a:solidFill>
              <a:schemeClr val="tx1"/>
            </a:solidFill>
          </a:ln>
        </p:spPr>
        <p:txBody>
          <a:bodyPr vert="eaVert" wrap="square" rtlCol="0">
            <a:spAutoFit/>
          </a:bodyPr>
          <a:lstStyle/>
          <a:p>
            <a:r>
              <a:rPr lang="ja-JP" altLang="en-US" sz="1100" b="1" dirty="0">
                <a:solidFill>
                  <a:prstClr val="black"/>
                </a:solidFill>
              </a:rPr>
              <a:t>海外調査・対応委員会</a:t>
            </a:r>
            <a:endParaRPr lang="en-US" altLang="ja-JP" sz="1100" b="1" dirty="0">
              <a:solidFill>
                <a:prstClr val="black"/>
              </a:solidFill>
            </a:endParaRPr>
          </a:p>
          <a:p>
            <a:r>
              <a:rPr lang="ja-JP" altLang="en-US" sz="1000" dirty="0">
                <a:solidFill>
                  <a:prstClr val="black"/>
                </a:solidFill>
                <a:latin typeface="ＭＳ 明朝" panose="02020609040205080304" pitchFamily="17" charset="-128"/>
                <a:ea typeface="ＭＳ 明朝" panose="02020609040205080304" pitchFamily="17" charset="-128"/>
              </a:rPr>
              <a:t>　 　委員長　　 植田 昌克</a:t>
            </a:r>
          </a:p>
        </p:txBody>
      </p:sp>
      <p:sp>
        <p:nvSpPr>
          <p:cNvPr id="15" name="テキスト ボックス 14"/>
          <p:cNvSpPr txBox="1"/>
          <p:nvPr/>
        </p:nvSpPr>
        <p:spPr>
          <a:xfrm>
            <a:off x="7229844" y="3756380"/>
            <a:ext cx="507831" cy="2638558"/>
          </a:xfrm>
          <a:prstGeom prst="rect">
            <a:avLst/>
          </a:prstGeom>
          <a:noFill/>
          <a:ln>
            <a:solidFill>
              <a:schemeClr val="tx1"/>
            </a:solidFill>
          </a:ln>
        </p:spPr>
        <p:txBody>
          <a:bodyPr vert="eaVert" wrap="square" rtlCol="0">
            <a:spAutoFit/>
          </a:bodyPr>
          <a:lstStyle/>
          <a:p>
            <a:r>
              <a:rPr lang="ja-JP" altLang="en-US" sz="1100" b="1" dirty="0">
                <a:solidFill>
                  <a:prstClr val="black"/>
                </a:solidFill>
              </a:rPr>
              <a:t>経営研修委員会</a:t>
            </a:r>
            <a:endParaRPr lang="en-US" altLang="ja-JP" sz="1100" b="1" dirty="0">
              <a:solidFill>
                <a:prstClr val="black"/>
              </a:solidFill>
            </a:endParaRPr>
          </a:p>
          <a:p>
            <a:r>
              <a:rPr lang="ja-JP" altLang="en-US" sz="1000" dirty="0">
                <a:solidFill>
                  <a:prstClr val="black"/>
                </a:solidFill>
              </a:rPr>
              <a:t>　　  　</a:t>
            </a:r>
            <a:r>
              <a:rPr lang="ja-JP" altLang="en-US" sz="1000" dirty="0">
                <a:solidFill>
                  <a:prstClr val="black"/>
                </a:solidFill>
                <a:latin typeface="ＭＳ 明朝" panose="02020609040205080304" pitchFamily="17" charset="-128"/>
                <a:ea typeface="ＭＳ 明朝" panose="02020609040205080304" pitchFamily="17" charset="-128"/>
              </a:rPr>
              <a:t>委員長　   菊地 義典　　</a:t>
            </a:r>
            <a:endParaRPr lang="ja-JP" altLang="en-US" sz="1000" b="1" dirty="0">
              <a:solidFill>
                <a:prstClr val="black"/>
              </a:solidFill>
            </a:endParaRPr>
          </a:p>
        </p:txBody>
      </p:sp>
      <p:sp>
        <p:nvSpPr>
          <p:cNvPr id="18" name="テキスト ボックス 17"/>
          <p:cNvSpPr txBox="1"/>
          <p:nvPr/>
        </p:nvSpPr>
        <p:spPr>
          <a:xfrm>
            <a:off x="1610249" y="3746109"/>
            <a:ext cx="2908489" cy="2645803"/>
          </a:xfrm>
          <a:prstGeom prst="rect">
            <a:avLst/>
          </a:prstGeom>
          <a:noFill/>
          <a:ln>
            <a:solidFill>
              <a:schemeClr val="tx1"/>
            </a:solidFill>
          </a:ln>
        </p:spPr>
        <p:txBody>
          <a:bodyPr vert="eaVert" wrap="square" rtlCol="0">
            <a:spAutoFit/>
          </a:bodyPr>
          <a:lstStyle/>
          <a:p>
            <a:r>
              <a:rPr lang="ja-JP" altLang="en-US" sz="1100" b="1" dirty="0">
                <a:solidFill>
                  <a:prstClr val="black"/>
                </a:solidFill>
              </a:rPr>
              <a:t>規格委員会</a:t>
            </a:r>
            <a:endParaRPr lang="en-US" altLang="ja-JP" sz="1100" b="1" dirty="0">
              <a:solidFill>
                <a:prstClr val="black"/>
              </a:solidFill>
            </a:endParaRPr>
          </a:p>
          <a:p>
            <a:r>
              <a:rPr lang="ja-JP" altLang="en-US" sz="1000" dirty="0">
                <a:solidFill>
                  <a:prstClr val="black"/>
                </a:solidFill>
                <a:latin typeface="ＭＳ 明朝" panose="02020609040205080304" pitchFamily="17" charset="-128"/>
                <a:ea typeface="ＭＳ 明朝" panose="02020609040205080304" pitchFamily="17" charset="-128"/>
              </a:rPr>
              <a:t>　　 委員長　 　植田 昌克</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副委員長　 池滝　重隆　</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en-US" altLang="ja-JP" sz="1000" dirty="0">
                <a:solidFill>
                  <a:prstClr val="black"/>
                </a:solidFill>
                <a:latin typeface="ＭＳ 明朝" panose="02020609040205080304" pitchFamily="17" charset="-128"/>
                <a:ea typeface="ＭＳ 明朝" panose="02020609040205080304" pitchFamily="17" charset="-128"/>
              </a:rPr>
              <a:t>(</a:t>
            </a:r>
            <a:r>
              <a:rPr lang="ja-JP" altLang="en-US" sz="1000" dirty="0">
                <a:solidFill>
                  <a:prstClr val="black"/>
                </a:solidFill>
                <a:latin typeface="ＭＳ 明朝" panose="02020609040205080304" pitchFamily="17" charset="-128"/>
                <a:ea typeface="ＭＳ 明朝" panose="02020609040205080304" pitchFamily="17" charset="-128"/>
              </a:rPr>
              <a:t>兼）副委員長　 辻　勇　　</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副委員長　 森脇 一郎</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en-US" altLang="ja-JP" sz="1000" dirty="0">
                <a:solidFill>
                  <a:prstClr val="black"/>
                </a:solidFill>
                <a:latin typeface="ＭＳ 明朝" panose="02020609040205080304" pitchFamily="17" charset="-128"/>
                <a:ea typeface="ＭＳ 明朝" panose="02020609040205080304" pitchFamily="17" charset="-128"/>
              </a:rPr>
              <a:t>  </a:t>
            </a:r>
          </a:p>
          <a:p>
            <a:r>
              <a:rPr lang="ja-JP" altLang="en-US" sz="1100" dirty="0">
                <a:solidFill>
                  <a:prstClr val="black"/>
                </a:solidFill>
                <a:latin typeface="ＭＳ Ｐゴシック" panose="020B0600070205080204" pitchFamily="50" charset="-128"/>
              </a:rPr>
              <a:t>　　</a:t>
            </a:r>
            <a:r>
              <a:rPr lang="ja-JP" altLang="en-US" sz="1100" b="1" dirty="0">
                <a:solidFill>
                  <a:prstClr val="black"/>
                </a:solidFill>
                <a:latin typeface="ＭＳ Ｐゴシック" panose="020B0600070205080204" pitchFamily="50" charset="-128"/>
              </a:rPr>
              <a:t>ＩＳＯ／ＪＩＳ審議委員会 第１分科会</a:t>
            </a:r>
            <a:endParaRPr lang="en-US" altLang="ja-JP" sz="1100" b="1" dirty="0">
              <a:solidFill>
                <a:prstClr val="black"/>
              </a:solidFill>
              <a:latin typeface="ＭＳ Ｐゴシック" panose="020B0600070205080204" pitchFamily="50"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委員長　 　竹田 龍平</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100" b="1" dirty="0">
                <a:solidFill>
                  <a:prstClr val="black"/>
                </a:solidFill>
                <a:latin typeface="ＭＳ Ｐゴシック" panose="020B0600070205080204" pitchFamily="50" charset="-128"/>
              </a:rPr>
              <a:t>　　</a:t>
            </a:r>
            <a:r>
              <a:rPr lang="ja-JP" altLang="en-US" sz="1100" b="1" dirty="0">
                <a:solidFill>
                  <a:prstClr val="black"/>
                </a:solidFill>
                <a:latin typeface="ＭＳ Ｐゴシック"/>
              </a:rPr>
              <a:t>ＩＳＯ／ＪＩＳ</a:t>
            </a:r>
            <a:r>
              <a:rPr lang="ja-JP" altLang="en-US" sz="1100" b="1" dirty="0">
                <a:solidFill>
                  <a:prstClr val="black"/>
                </a:solidFill>
                <a:latin typeface="ＭＳ Ｐゴシック" panose="020B0600070205080204" pitchFamily="50" charset="-128"/>
              </a:rPr>
              <a:t>審議委員会 </a:t>
            </a:r>
            <a:r>
              <a:rPr lang="ja-JP" altLang="en-US" sz="1100" b="1" dirty="0">
                <a:solidFill>
                  <a:prstClr val="black"/>
                </a:solidFill>
                <a:latin typeface="ＭＳ Ｐゴシック"/>
              </a:rPr>
              <a:t>第２分科会</a:t>
            </a:r>
            <a:endParaRPr lang="en-US" altLang="ja-JP" sz="1100" b="1" dirty="0">
              <a:solidFill>
                <a:prstClr val="black"/>
              </a:solidFill>
              <a:latin typeface="ＭＳ Ｐゴシック"/>
            </a:endParaRPr>
          </a:p>
          <a:p>
            <a:r>
              <a:rPr lang="ja-JP" altLang="en-US" sz="1000" dirty="0">
                <a:solidFill>
                  <a:prstClr val="black"/>
                </a:solidFill>
                <a:latin typeface="ＭＳ 明朝" panose="02020609040205080304" pitchFamily="17" charset="-128"/>
                <a:ea typeface="ＭＳ 明朝" panose="02020609040205080304" pitchFamily="17" charset="-128"/>
              </a:rPr>
              <a:t>　 　委員長　　 森脇 一郎　</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100" b="1" dirty="0">
                <a:solidFill>
                  <a:prstClr val="black"/>
                </a:solidFill>
                <a:latin typeface="ＭＳ Ｐゴシック"/>
              </a:rPr>
              <a:t>　　成形プラスチック歯車部会</a:t>
            </a:r>
            <a:endParaRPr lang="en-US" altLang="ja-JP" sz="1100" b="1" dirty="0">
              <a:solidFill>
                <a:prstClr val="black"/>
              </a:solidFill>
              <a:latin typeface="ＭＳ Ｐゴシック"/>
            </a:endParaRPr>
          </a:p>
          <a:p>
            <a:r>
              <a:rPr lang="ja-JP" altLang="en-US" sz="1000" dirty="0">
                <a:solidFill>
                  <a:prstClr val="black"/>
                </a:solidFill>
                <a:latin typeface="ＭＳ 明朝" panose="02020609040205080304" pitchFamily="17" charset="-128"/>
                <a:ea typeface="ＭＳ 明朝" panose="02020609040205080304" pitchFamily="17" charset="-128"/>
              </a:rPr>
              <a:t>　　 部会長　 　森脇 一郎</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100" b="1" dirty="0">
                <a:solidFill>
                  <a:prstClr val="black"/>
                </a:solidFill>
                <a:latin typeface="ＭＳ Ｐゴシック"/>
              </a:rPr>
              <a:t>　　歯車計測部会</a:t>
            </a:r>
            <a:endParaRPr lang="en-US" altLang="ja-JP" sz="1100" b="1" dirty="0">
              <a:solidFill>
                <a:prstClr val="black"/>
              </a:solidFill>
              <a:latin typeface="ＭＳ Ｐゴシック"/>
            </a:endParaRPr>
          </a:p>
          <a:p>
            <a:r>
              <a:rPr lang="ja-JP" altLang="en-US" sz="1000" dirty="0">
                <a:solidFill>
                  <a:prstClr val="black"/>
                </a:solidFill>
                <a:latin typeface="ＭＳ 明朝" panose="02020609040205080304" pitchFamily="17" charset="-128"/>
                <a:ea typeface="ＭＳ 明朝" panose="02020609040205080304" pitchFamily="17" charset="-128"/>
              </a:rPr>
              <a:t>　　 部会長　　 高辻 利之</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100" b="1" dirty="0">
                <a:solidFill>
                  <a:prstClr val="black"/>
                </a:solidFill>
                <a:latin typeface="ＭＳ Ｐゴシック"/>
              </a:rPr>
              <a:t>　　ＪＧＭＡ歯車規格委員会</a:t>
            </a:r>
            <a:endParaRPr lang="en-US" altLang="ja-JP" sz="1100" b="1" dirty="0">
              <a:solidFill>
                <a:prstClr val="black"/>
              </a:solidFill>
              <a:latin typeface="ＭＳ Ｐゴシック"/>
            </a:endParaRPr>
          </a:p>
          <a:p>
            <a:r>
              <a:rPr lang="ja-JP" altLang="en-US" sz="1000" dirty="0">
                <a:solidFill>
                  <a:prstClr val="black"/>
                </a:solidFill>
                <a:latin typeface="ＭＳ 明朝" panose="02020609040205080304" pitchFamily="17" charset="-128"/>
                <a:ea typeface="ＭＳ 明朝" panose="02020609040205080304" pitchFamily="17" charset="-128"/>
              </a:rPr>
              <a:t>　　 委員長　　 北條 春夫</a:t>
            </a:r>
            <a:endParaRPr lang="ja-JP" altLang="en-US" sz="1100" b="1" dirty="0">
              <a:solidFill>
                <a:prstClr val="black"/>
              </a:solidFill>
              <a:latin typeface="ＭＳ Ｐゴシック" panose="020B0600070205080204" pitchFamily="50" charset="-128"/>
            </a:endParaRPr>
          </a:p>
        </p:txBody>
      </p:sp>
      <p:cxnSp>
        <p:nvCxnSpPr>
          <p:cNvPr id="30" name="直線コネクタ 29"/>
          <p:cNvCxnSpPr/>
          <p:nvPr/>
        </p:nvCxnSpPr>
        <p:spPr>
          <a:xfrm>
            <a:off x="6017219" y="875834"/>
            <a:ext cx="1" cy="26837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カギ線コネクタ 33"/>
          <p:cNvCxnSpPr/>
          <p:nvPr/>
        </p:nvCxnSpPr>
        <p:spPr>
          <a:xfrm rot="10800000" flipV="1">
            <a:off x="3096586" y="3566393"/>
            <a:ext cx="3346087" cy="176402"/>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6274134" y="3564271"/>
            <a:ext cx="3424391" cy="60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a:endCxn id="12" idx="0"/>
          </p:cNvCxnSpPr>
          <p:nvPr/>
        </p:nvCxnSpPr>
        <p:spPr>
          <a:xfrm flipH="1">
            <a:off x="9697398" y="3559560"/>
            <a:ext cx="2" cy="1792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a:stCxn id="10" idx="3"/>
          </p:cNvCxnSpPr>
          <p:nvPr/>
        </p:nvCxnSpPr>
        <p:spPr>
          <a:xfrm>
            <a:off x="4807629" y="1967938"/>
            <a:ext cx="121258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p:cNvCxnSpPr>
            <a:stCxn id="17" idx="3"/>
          </p:cNvCxnSpPr>
          <p:nvPr/>
        </p:nvCxnSpPr>
        <p:spPr>
          <a:xfrm>
            <a:off x="4807628" y="1167719"/>
            <a:ext cx="120959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p:cNvCxnSpPr>
            <a:cxnSpLocks/>
            <a:stCxn id="11" idx="3"/>
          </p:cNvCxnSpPr>
          <p:nvPr/>
        </p:nvCxnSpPr>
        <p:spPr>
          <a:xfrm>
            <a:off x="4807629" y="2979602"/>
            <a:ext cx="12142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6525452" y="885743"/>
            <a:ext cx="2596" cy="26837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a:endCxn id="6" idx="1"/>
          </p:cNvCxnSpPr>
          <p:nvPr/>
        </p:nvCxnSpPr>
        <p:spPr>
          <a:xfrm>
            <a:off x="6529264" y="1903621"/>
            <a:ext cx="11521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a:stCxn id="7" idx="1"/>
          </p:cNvCxnSpPr>
          <p:nvPr/>
        </p:nvCxnSpPr>
        <p:spPr>
          <a:xfrm flipH="1">
            <a:off x="6539444" y="2384486"/>
            <a:ext cx="11521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a:stCxn id="8" idx="1"/>
          </p:cNvCxnSpPr>
          <p:nvPr/>
        </p:nvCxnSpPr>
        <p:spPr>
          <a:xfrm flipH="1">
            <a:off x="6525456" y="2871182"/>
            <a:ext cx="115212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a:stCxn id="5" idx="1"/>
          </p:cNvCxnSpPr>
          <p:nvPr/>
        </p:nvCxnSpPr>
        <p:spPr>
          <a:xfrm flipH="1" flipV="1">
            <a:off x="5323424" y="514197"/>
            <a:ext cx="225239"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6551786" y="3749058"/>
            <a:ext cx="507831" cy="2632270"/>
          </a:xfrm>
          <a:prstGeom prst="rect">
            <a:avLst/>
          </a:prstGeom>
          <a:noFill/>
          <a:ln>
            <a:solidFill>
              <a:schemeClr val="tx1"/>
            </a:solidFill>
          </a:ln>
        </p:spPr>
        <p:txBody>
          <a:bodyPr vert="eaVert" wrap="square" rtlCol="0">
            <a:spAutoFit/>
          </a:bodyPr>
          <a:lstStyle/>
          <a:p>
            <a:r>
              <a:rPr lang="ja-JP" altLang="en-US" sz="1100" b="1" dirty="0"/>
              <a:t>技術・企画事業委員会</a:t>
            </a:r>
            <a:endParaRPr lang="en-US" altLang="ja-JP" sz="1100" b="1" dirty="0"/>
          </a:p>
          <a:p>
            <a:r>
              <a:rPr lang="en-US" altLang="ja-JP" sz="1000" dirty="0">
                <a:latin typeface="ＭＳ 明朝" panose="02020609040205080304" pitchFamily="17" charset="-128"/>
                <a:ea typeface="ＭＳ 明朝" panose="02020609040205080304" pitchFamily="17" charset="-128"/>
              </a:rPr>
              <a:t>     </a:t>
            </a:r>
            <a:r>
              <a:rPr lang="ja-JP" altLang="en-US" sz="1000" dirty="0">
                <a:latin typeface="ＭＳ 明朝" panose="02020609040205080304" pitchFamily="17" charset="-128"/>
                <a:ea typeface="ＭＳ 明朝" panose="02020609040205080304" pitchFamily="17" charset="-128"/>
              </a:rPr>
              <a:t>委員長   </a:t>
            </a:r>
            <a:r>
              <a:rPr lang="ja-JP" altLang="en-US" sz="1000" dirty="0">
                <a:solidFill>
                  <a:prstClr val="black"/>
                </a:solidFill>
                <a:latin typeface="ＭＳ 明朝" panose="02020609040205080304" pitchFamily="17" charset="-128"/>
                <a:ea typeface="ＭＳ 明朝" panose="02020609040205080304" pitchFamily="17" charset="-128"/>
              </a:rPr>
              <a:t>　辻　勇</a:t>
            </a:r>
            <a:endParaRPr lang="en-US" altLang="ja-JP" sz="1000" dirty="0">
              <a:solidFill>
                <a:prstClr val="black"/>
              </a:solidFill>
              <a:latin typeface="ＭＳ 明朝" panose="02020609040205080304" pitchFamily="17" charset="-128"/>
              <a:ea typeface="ＭＳ 明朝" panose="02020609040205080304" pitchFamily="17" charset="-128"/>
            </a:endParaRPr>
          </a:p>
        </p:txBody>
      </p:sp>
      <p:sp>
        <p:nvSpPr>
          <p:cNvPr id="17" name="テキスト ボックス 16"/>
          <p:cNvSpPr txBox="1"/>
          <p:nvPr/>
        </p:nvSpPr>
        <p:spPr>
          <a:xfrm>
            <a:off x="1689138" y="959970"/>
            <a:ext cx="3118491" cy="415498"/>
          </a:xfrm>
          <a:prstGeom prst="rect">
            <a:avLst/>
          </a:prstGeom>
          <a:noFill/>
          <a:ln>
            <a:solidFill>
              <a:schemeClr val="tx1"/>
            </a:solidFill>
          </a:ln>
        </p:spPr>
        <p:txBody>
          <a:bodyPr wrap="square" rtlCol="0">
            <a:spAutoFit/>
          </a:bodyPr>
          <a:lstStyle/>
          <a:p>
            <a:r>
              <a:rPr lang="ja-JP" altLang="en-US" sz="1100" b="1" dirty="0">
                <a:solidFill>
                  <a:prstClr val="black"/>
                </a:solidFill>
                <a:latin typeface="ＭＳ Ｐゴシック"/>
              </a:rPr>
              <a:t>委員長会議</a:t>
            </a:r>
            <a:r>
              <a:rPr lang="ja-JP" altLang="en-US" sz="1050" b="1" dirty="0">
                <a:solidFill>
                  <a:prstClr val="black"/>
                </a:solidFill>
                <a:latin typeface="ＭＳ Ｐゴシック"/>
              </a:rPr>
              <a:t>（常務理事会）</a:t>
            </a:r>
            <a:endParaRPr lang="en-US" altLang="ja-JP" sz="1050" b="1" dirty="0">
              <a:solidFill>
                <a:prstClr val="black"/>
              </a:solidFill>
              <a:latin typeface="ＭＳ Ｐゴシック"/>
            </a:endParaRPr>
          </a:p>
          <a:p>
            <a:r>
              <a:rPr lang="ja-JP" altLang="en-US" sz="1000" dirty="0">
                <a:solidFill>
                  <a:prstClr val="black"/>
                </a:solidFill>
                <a:latin typeface="ＭＳ Ｐゴシック"/>
              </a:rPr>
              <a:t>　　　</a:t>
            </a:r>
            <a:r>
              <a:rPr lang="ja-JP" altLang="en-US" sz="1000" dirty="0">
                <a:solidFill>
                  <a:prstClr val="black"/>
                </a:solidFill>
                <a:latin typeface="ＭＳ 明朝" panose="02020609040205080304" pitchFamily="17" charset="-128"/>
                <a:ea typeface="ＭＳ 明朝" panose="02020609040205080304" pitchFamily="17" charset="-128"/>
              </a:rPr>
              <a:t>会長・副会長・支部長・委員長</a:t>
            </a:r>
          </a:p>
        </p:txBody>
      </p:sp>
      <p:cxnSp>
        <p:nvCxnSpPr>
          <p:cNvPr id="19" name="直線コネクタ 18"/>
          <p:cNvCxnSpPr/>
          <p:nvPr/>
        </p:nvCxnSpPr>
        <p:spPr>
          <a:xfrm>
            <a:off x="4947181" y="3568365"/>
            <a:ext cx="1" cy="182488"/>
          </a:xfrm>
          <a:prstGeom prst="line">
            <a:avLst/>
          </a:prstGeom>
        </p:spPr>
        <p:style>
          <a:lnRef idx="1">
            <a:schemeClr val="dk1"/>
          </a:lnRef>
          <a:fillRef idx="0">
            <a:schemeClr val="dk1"/>
          </a:fillRef>
          <a:effectRef idx="0">
            <a:schemeClr val="dk1"/>
          </a:effectRef>
          <a:fontRef idx="minor">
            <a:schemeClr val="tx1"/>
          </a:fontRef>
        </p:style>
      </p:cxnSp>
      <p:cxnSp>
        <p:nvCxnSpPr>
          <p:cNvPr id="35" name="直線コネクタ 34"/>
          <p:cNvCxnSpPr/>
          <p:nvPr/>
        </p:nvCxnSpPr>
        <p:spPr>
          <a:xfrm>
            <a:off x="5970727" y="3567007"/>
            <a:ext cx="0" cy="188715"/>
          </a:xfrm>
          <a:prstGeom prst="line">
            <a:avLst/>
          </a:prstGeom>
        </p:spPr>
        <p:style>
          <a:lnRef idx="1">
            <a:schemeClr val="dk1"/>
          </a:lnRef>
          <a:fillRef idx="0">
            <a:schemeClr val="dk1"/>
          </a:fillRef>
          <a:effectRef idx="0">
            <a:schemeClr val="dk1"/>
          </a:effectRef>
          <a:fontRef idx="minor">
            <a:schemeClr val="tx1"/>
          </a:fontRef>
        </p:style>
      </p:cxnSp>
      <p:cxnSp>
        <p:nvCxnSpPr>
          <p:cNvPr id="36" name="直線コネクタ 35"/>
          <p:cNvCxnSpPr/>
          <p:nvPr/>
        </p:nvCxnSpPr>
        <p:spPr>
          <a:xfrm>
            <a:off x="7483758" y="3565251"/>
            <a:ext cx="0" cy="188715"/>
          </a:xfrm>
          <a:prstGeom prst="line">
            <a:avLst/>
          </a:prstGeom>
        </p:spPr>
        <p:style>
          <a:lnRef idx="1">
            <a:schemeClr val="dk1"/>
          </a:lnRef>
          <a:fillRef idx="0">
            <a:schemeClr val="dk1"/>
          </a:fillRef>
          <a:effectRef idx="0">
            <a:schemeClr val="dk1"/>
          </a:effectRef>
          <a:fontRef idx="minor">
            <a:schemeClr val="tx1"/>
          </a:fontRef>
        </p:style>
      </p:cxnSp>
      <p:cxnSp>
        <p:nvCxnSpPr>
          <p:cNvPr id="38" name="直線コネクタ 37"/>
          <p:cNvCxnSpPr/>
          <p:nvPr/>
        </p:nvCxnSpPr>
        <p:spPr>
          <a:xfrm>
            <a:off x="8886163" y="3567007"/>
            <a:ext cx="0" cy="188715"/>
          </a:xfrm>
          <a:prstGeom prst="line">
            <a:avLst/>
          </a:prstGeom>
        </p:spPr>
        <p:style>
          <a:lnRef idx="1">
            <a:schemeClr val="dk1"/>
          </a:lnRef>
          <a:fillRef idx="0">
            <a:schemeClr val="dk1"/>
          </a:fillRef>
          <a:effectRef idx="0">
            <a:schemeClr val="dk1"/>
          </a:effectRef>
          <a:fontRef idx="minor">
            <a:schemeClr val="tx1"/>
          </a:fontRef>
        </p:style>
      </p:cxnSp>
      <p:cxnSp>
        <p:nvCxnSpPr>
          <p:cNvPr id="39" name="直線コネクタ 38"/>
          <p:cNvCxnSpPr/>
          <p:nvPr/>
        </p:nvCxnSpPr>
        <p:spPr>
          <a:xfrm>
            <a:off x="8187537" y="3567007"/>
            <a:ext cx="0" cy="188715"/>
          </a:xfrm>
          <a:prstGeom prst="line">
            <a:avLst/>
          </a:prstGeom>
        </p:spPr>
        <p:style>
          <a:lnRef idx="1">
            <a:schemeClr val="dk1"/>
          </a:lnRef>
          <a:fillRef idx="0">
            <a:schemeClr val="dk1"/>
          </a:fillRef>
          <a:effectRef idx="0">
            <a:schemeClr val="dk1"/>
          </a:effectRef>
          <a:fontRef idx="minor">
            <a:schemeClr val="tx1"/>
          </a:fontRef>
        </p:style>
      </p:cxnSp>
      <p:sp>
        <p:nvSpPr>
          <p:cNvPr id="37" name="テキスト ボックス 36"/>
          <p:cNvSpPr txBox="1"/>
          <p:nvPr/>
        </p:nvSpPr>
        <p:spPr>
          <a:xfrm>
            <a:off x="4701472" y="3749058"/>
            <a:ext cx="677108" cy="2632270"/>
          </a:xfrm>
          <a:prstGeom prst="rect">
            <a:avLst/>
          </a:prstGeom>
          <a:noFill/>
          <a:ln>
            <a:solidFill>
              <a:schemeClr val="tx1"/>
            </a:solidFill>
          </a:ln>
        </p:spPr>
        <p:txBody>
          <a:bodyPr vert="eaVert" wrap="square" rtlCol="0">
            <a:spAutoFit/>
          </a:bodyPr>
          <a:lstStyle/>
          <a:p>
            <a:r>
              <a:rPr lang="ja-JP" altLang="en-US" sz="1100" b="1" dirty="0">
                <a:solidFill>
                  <a:prstClr val="black"/>
                </a:solidFill>
                <a:latin typeface="ＭＳ Ｐゴシック" panose="020B0600070205080204" pitchFamily="50" charset="-128"/>
              </a:rPr>
              <a:t>ギヤカレッジ・フォローアップ</a:t>
            </a:r>
            <a:endParaRPr lang="en-US" altLang="ja-JP" sz="1100" b="1" dirty="0">
              <a:solidFill>
                <a:prstClr val="black"/>
              </a:solidFill>
              <a:latin typeface="ＭＳ Ｐゴシック" panose="020B0600070205080204" pitchFamily="50" charset="-128"/>
            </a:endParaRPr>
          </a:p>
          <a:p>
            <a:r>
              <a:rPr lang="ja-JP" altLang="en-US" sz="1100" b="1" dirty="0">
                <a:solidFill>
                  <a:prstClr val="black"/>
                </a:solidFill>
                <a:latin typeface="ＭＳ Ｐゴシック" panose="020B0600070205080204" pitchFamily="50" charset="-128"/>
              </a:rPr>
              <a:t>　　　　　　研修会企画・運営委員会</a:t>
            </a:r>
            <a:endParaRPr lang="en-US" altLang="ja-JP" sz="1100" b="1" dirty="0">
              <a:solidFill>
                <a:prstClr val="black"/>
              </a:solidFill>
              <a:latin typeface="ＭＳ Ｐゴシック" panose="020B0600070205080204" pitchFamily="50"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委員長 　加納 孝樹　　</a:t>
            </a:r>
          </a:p>
        </p:txBody>
      </p:sp>
      <p:sp>
        <p:nvSpPr>
          <p:cNvPr id="41" name="テキスト ボックス 40"/>
          <p:cNvSpPr txBox="1"/>
          <p:nvPr/>
        </p:nvSpPr>
        <p:spPr>
          <a:xfrm>
            <a:off x="5555230" y="3749058"/>
            <a:ext cx="830997" cy="2632270"/>
          </a:xfrm>
          <a:prstGeom prst="rect">
            <a:avLst/>
          </a:prstGeom>
          <a:noFill/>
          <a:ln>
            <a:solidFill>
              <a:schemeClr val="tx1"/>
            </a:solidFill>
          </a:ln>
        </p:spPr>
        <p:txBody>
          <a:bodyPr vert="eaVert" wrap="square" rtlCol="0">
            <a:spAutoFit/>
          </a:bodyPr>
          <a:lstStyle/>
          <a:p>
            <a:r>
              <a:rPr lang="ja-JP" altLang="en-US" sz="1100" b="1" dirty="0">
                <a:solidFill>
                  <a:prstClr val="black"/>
                </a:solidFill>
                <a:latin typeface="ＭＳ Ｐゴシック" panose="020B0600070205080204" pitchFamily="50" charset="-128"/>
              </a:rPr>
              <a:t>ＪＧＭＡギヤカレッジ</a:t>
            </a:r>
            <a:endParaRPr lang="en-US" altLang="ja-JP" sz="1100" b="1" dirty="0">
              <a:solidFill>
                <a:prstClr val="black"/>
              </a:solidFill>
              <a:latin typeface="ＭＳ Ｐゴシック" panose="020B0600070205080204" pitchFamily="50" charset="-128"/>
            </a:endParaRPr>
          </a:p>
          <a:p>
            <a:r>
              <a:rPr lang="ja-JP" altLang="en-US" sz="1100" b="1" dirty="0">
                <a:solidFill>
                  <a:prstClr val="black"/>
                </a:solidFill>
                <a:latin typeface="ＭＳ Ｐゴシック" panose="020B0600070205080204" pitchFamily="50" charset="-128"/>
              </a:rPr>
              <a:t>　　　　　　　　　企画・運営委員会</a:t>
            </a:r>
            <a:endParaRPr lang="en-US" altLang="ja-JP" sz="1100" b="1" dirty="0">
              <a:solidFill>
                <a:prstClr val="black"/>
              </a:solidFill>
              <a:latin typeface="ＭＳ Ｐゴシック" panose="020B0600070205080204" pitchFamily="50"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委員長　 　田中 文彦</a:t>
            </a:r>
            <a:endParaRPr lang="en-US" altLang="ja-JP" sz="1000" dirty="0">
              <a:solidFill>
                <a:prstClr val="black"/>
              </a:solidFill>
              <a:latin typeface="ＭＳ 明朝" panose="02020609040205080304" pitchFamily="17" charset="-128"/>
              <a:ea typeface="ＭＳ 明朝" panose="02020609040205080304" pitchFamily="17" charset="-128"/>
            </a:endParaRPr>
          </a:p>
          <a:p>
            <a:r>
              <a:rPr lang="ja-JP" altLang="en-US" sz="1000" dirty="0">
                <a:solidFill>
                  <a:prstClr val="black"/>
                </a:solidFill>
                <a:latin typeface="ＭＳ 明朝" panose="02020609040205080304" pitchFamily="17" charset="-128"/>
                <a:ea typeface="ＭＳ 明朝" panose="02020609040205080304" pitchFamily="17" charset="-128"/>
              </a:rPr>
              <a:t>　   副委員長　 北條 春夫　</a:t>
            </a:r>
          </a:p>
        </p:txBody>
      </p:sp>
      <p:cxnSp>
        <p:nvCxnSpPr>
          <p:cNvPr id="43" name="直線コネクタ 42"/>
          <p:cNvCxnSpPr/>
          <p:nvPr/>
        </p:nvCxnSpPr>
        <p:spPr>
          <a:xfrm>
            <a:off x="6744072" y="3565252"/>
            <a:ext cx="0" cy="188715"/>
          </a:xfrm>
          <a:prstGeom prst="line">
            <a:avLst/>
          </a:prstGeom>
        </p:spPr>
        <p:style>
          <a:lnRef idx="1">
            <a:schemeClr val="dk1"/>
          </a:lnRef>
          <a:fillRef idx="0">
            <a:schemeClr val="dk1"/>
          </a:fillRef>
          <a:effectRef idx="0">
            <a:schemeClr val="dk1"/>
          </a:effectRef>
          <a:fontRef idx="minor">
            <a:schemeClr val="tx1"/>
          </a:fontRef>
        </p:style>
      </p:cxnSp>
      <p:sp>
        <p:nvSpPr>
          <p:cNvPr id="3" name="正方形/長方形 2"/>
          <p:cNvSpPr/>
          <p:nvPr/>
        </p:nvSpPr>
        <p:spPr>
          <a:xfrm>
            <a:off x="10118358" y="6391912"/>
            <a:ext cx="370130" cy="27744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dirty="0">
              <a:latin typeface="+mj-ea"/>
              <a:ea typeface="+mj-ea"/>
            </a:endParaRPr>
          </a:p>
        </p:txBody>
      </p:sp>
    </p:spTree>
    <p:extLst>
      <p:ext uri="{BB962C8B-B14F-4D97-AF65-F5344CB8AC3E}">
        <p14:creationId xmlns:p14="http://schemas.microsoft.com/office/powerpoint/2010/main" val="32145183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941</TotalTime>
  <Words>441</Words>
  <Application>Microsoft Office PowerPoint</Application>
  <PresentationFormat>ワイド画面</PresentationFormat>
  <Paragraphs>126</Paragraphs>
  <Slides>6</Slides>
  <Notes>2</Notes>
  <HiddenSlides>0</HiddenSlides>
  <MMClips>0</MMClips>
  <ScaleCrop>false</ScaleCrop>
  <HeadingPairs>
    <vt:vector size="8" baseType="variant">
      <vt:variant>
        <vt:lpstr>使用されているフォント</vt:lpstr>
      </vt:variant>
      <vt:variant>
        <vt:i4>11</vt:i4>
      </vt:variant>
      <vt:variant>
        <vt:lpstr>テーマ</vt:lpstr>
      </vt:variant>
      <vt:variant>
        <vt:i4>2</vt:i4>
      </vt:variant>
      <vt:variant>
        <vt:lpstr>埋め込まれた OLE サーバー</vt:lpstr>
      </vt:variant>
      <vt:variant>
        <vt:i4>1</vt:i4>
      </vt:variant>
      <vt:variant>
        <vt:lpstr>スライド タイトル</vt:lpstr>
      </vt:variant>
      <vt:variant>
        <vt:i4>6</vt:i4>
      </vt:variant>
    </vt:vector>
  </HeadingPairs>
  <TitlesOfParts>
    <vt:vector size="20" baseType="lpstr">
      <vt:lpstr>ＭＳ Ｐゴシック</vt:lpstr>
      <vt:lpstr>ＭＳ Ｐ明朝</vt:lpstr>
      <vt:lpstr>ＭＳ ゴシック</vt:lpstr>
      <vt:lpstr>ＭＳ 明朝</vt:lpstr>
      <vt:lpstr>メイリオ</vt:lpstr>
      <vt:lpstr>游ゴシック</vt:lpstr>
      <vt:lpstr>游ゴシック Light</vt:lpstr>
      <vt:lpstr>Arial</vt:lpstr>
      <vt:lpstr>Calibri</vt:lpstr>
      <vt:lpstr>Times New Roman</vt:lpstr>
      <vt:lpstr>Trebuchet MS</vt:lpstr>
      <vt:lpstr>Office テーマ</vt:lpstr>
      <vt:lpstr>1_Office ​​テーマ</vt:lpstr>
      <vt:lpstr>Worksheet</vt:lpstr>
      <vt:lpstr>PowerPoint プレゼンテーション</vt:lpstr>
      <vt:lpstr>JGMA会員企業数の10年間の推移</vt:lpstr>
      <vt:lpstr>PowerPoint プレゼンテーション</vt:lpstr>
      <vt:lpstr>PowerPoint プレゼンテーション</vt:lpstr>
      <vt:lpstr>平成30年度　日本歯車工業会の取り組み方針</vt:lpstr>
      <vt:lpstr>ＪＧＭＡ組織体制</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平成30年度　日本歯車工業会の取り組み方針</dc:title>
  <dc:creator>栄野 隆</dc:creator>
  <cp:lastModifiedBy>kanri</cp:lastModifiedBy>
  <cp:revision>60</cp:revision>
  <cp:lastPrinted>2018-06-15T01:23:21Z</cp:lastPrinted>
  <dcterms:created xsi:type="dcterms:W3CDTF">2018-06-03T02:58:31Z</dcterms:created>
  <dcterms:modified xsi:type="dcterms:W3CDTF">2018-07-04T09:47:03Z</dcterms:modified>
</cp:coreProperties>
</file>