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7" r:id="rId3"/>
    <p:sldId id="276" r:id="rId4"/>
    <p:sldId id="277" r:id="rId5"/>
    <p:sldId id="287" r:id="rId6"/>
    <p:sldId id="260" r:id="rId7"/>
    <p:sldId id="278" r:id="rId8"/>
    <p:sldId id="282" r:id="rId9"/>
    <p:sldId id="288" r:id="rId10"/>
    <p:sldId id="264" r:id="rId11"/>
    <p:sldId id="265" r:id="rId12"/>
    <p:sldId id="294" r:id="rId13"/>
    <p:sldId id="289" r:id="rId14"/>
    <p:sldId id="290" r:id="rId15"/>
    <p:sldId id="291" r:id="rId16"/>
    <p:sldId id="292" r:id="rId17"/>
    <p:sldId id="293" r:id="rId18"/>
    <p:sldId id="272" r:id="rId19"/>
    <p:sldId id="284" r:id="rId20"/>
    <p:sldId id="273" r:id="rId21"/>
  </p:sldIdLst>
  <p:sldSz cx="10693400" cy="7562850"/>
  <p:notesSz cx="10693400" cy="75628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2" d="100"/>
          <a:sy n="92" d="100"/>
        </p:scale>
        <p:origin x="90" y="2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7/5/2018</a:t>
            </a:fld>
            <a:endParaRPr lang="en-US"/>
          </a:p>
        </p:txBody>
      </p:sp>
      <p:sp>
        <p:nvSpPr>
          <p:cNvPr id="6" name="Holder 6"/>
          <p:cNvSpPr>
            <a:spLocks noGrp="1"/>
          </p:cNvSpPr>
          <p:nvPr>
            <p:ph type="sldNum" sz="quarter" idx="7"/>
          </p:nvPr>
        </p:nvSpPr>
        <p:spPr/>
        <p:txBody>
          <a:bodyPr lIns="0" tIns="0" rIns="0" bIns="0"/>
          <a:lstStyle>
            <a:lvl1pPr>
              <a:defRPr sz="1200" b="0" i="0">
                <a:solidFill>
                  <a:srgbClr val="221815"/>
                </a:solidFill>
                <a:latin typeface="YuGo-Medium"/>
                <a:cs typeface="YuGo-Medium"/>
              </a:defRPr>
            </a:lvl1pPr>
          </a:lstStyle>
          <a:p>
            <a:pPr marL="12700">
              <a:lnSpc>
                <a:spcPct val="100000"/>
              </a:lnSpc>
              <a:spcBef>
                <a:spcPts val="869"/>
              </a:spcBef>
            </a:pPr>
            <a:r>
              <a:rPr dirty="0"/>
              <a:t>P_</a:t>
            </a: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221815"/>
                </a:solidFill>
                <a:latin typeface="YuGothic"/>
                <a:cs typeface="YuGothic"/>
              </a:defRPr>
            </a:lvl1pPr>
          </a:lstStyle>
          <a:p>
            <a:endParaRPr/>
          </a:p>
        </p:txBody>
      </p:sp>
      <p:sp>
        <p:nvSpPr>
          <p:cNvPr id="3" name="Holder 3"/>
          <p:cNvSpPr>
            <a:spLocks noGrp="1"/>
          </p:cNvSpPr>
          <p:nvPr>
            <p:ph type="body" idx="1"/>
          </p:nvPr>
        </p:nvSpPr>
        <p:spPr/>
        <p:txBody>
          <a:bodyPr lIns="0" tIns="0" rIns="0" bIns="0"/>
          <a:lstStyle>
            <a:lvl1pPr>
              <a:defRPr sz="1600" b="1" i="0">
                <a:solidFill>
                  <a:srgbClr val="221815"/>
                </a:solidFill>
                <a:latin typeface="YuGothic"/>
                <a:cs typeface="Yu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7/5/2018</a:t>
            </a:fld>
            <a:endParaRPr lang="en-US"/>
          </a:p>
        </p:txBody>
      </p:sp>
      <p:sp>
        <p:nvSpPr>
          <p:cNvPr id="6" name="Holder 6"/>
          <p:cNvSpPr>
            <a:spLocks noGrp="1"/>
          </p:cNvSpPr>
          <p:nvPr>
            <p:ph type="sldNum" sz="quarter" idx="7"/>
          </p:nvPr>
        </p:nvSpPr>
        <p:spPr/>
        <p:txBody>
          <a:bodyPr lIns="0" tIns="0" rIns="0" bIns="0"/>
          <a:lstStyle>
            <a:lvl1pPr>
              <a:defRPr sz="1200" b="0" i="0">
                <a:solidFill>
                  <a:srgbClr val="221815"/>
                </a:solidFill>
                <a:latin typeface="YuGo-Medium"/>
                <a:cs typeface="YuGo-Medium"/>
              </a:defRPr>
            </a:lvl1pPr>
          </a:lstStyle>
          <a:p>
            <a:pPr marL="12700">
              <a:lnSpc>
                <a:spcPct val="100000"/>
              </a:lnSpc>
              <a:spcBef>
                <a:spcPts val="869"/>
              </a:spcBef>
            </a:pPr>
            <a:r>
              <a:rPr dirty="0"/>
              <a:t>P_</a:t>
            </a: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221815"/>
                </a:solidFill>
                <a:latin typeface="YuGothic"/>
                <a:cs typeface="YuGothic"/>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7/5/2018</a:t>
            </a:fld>
            <a:endParaRPr lang="en-US"/>
          </a:p>
        </p:txBody>
      </p:sp>
      <p:sp>
        <p:nvSpPr>
          <p:cNvPr id="7" name="Holder 7"/>
          <p:cNvSpPr>
            <a:spLocks noGrp="1"/>
          </p:cNvSpPr>
          <p:nvPr>
            <p:ph type="sldNum" sz="quarter" idx="7"/>
          </p:nvPr>
        </p:nvSpPr>
        <p:spPr/>
        <p:txBody>
          <a:bodyPr lIns="0" tIns="0" rIns="0" bIns="0"/>
          <a:lstStyle>
            <a:lvl1pPr>
              <a:defRPr sz="1200" b="0" i="0">
                <a:solidFill>
                  <a:srgbClr val="221815"/>
                </a:solidFill>
                <a:latin typeface="YuGo-Medium"/>
                <a:cs typeface="YuGo-Medium"/>
              </a:defRPr>
            </a:lvl1pPr>
          </a:lstStyle>
          <a:p>
            <a:pPr marL="12700">
              <a:lnSpc>
                <a:spcPct val="100000"/>
              </a:lnSpc>
              <a:spcBef>
                <a:spcPts val="869"/>
              </a:spcBef>
            </a:pPr>
            <a:r>
              <a:rPr dirty="0"/>
              <a:t>P_</a:t>
            </a: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221815"/>
                </a:solidFill>
                <a:latin typeface="YuGothic"/>
                <a:cs typeface="Yu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7/5/2018</a:t>
            </a:fld>
            <a:endParaRPr lang="en-US"/>
          </a:p>
        </p:txBody>
      </p:sp>
      <p:sp>
        <p:nvSpPr>
          <p:cNvPr id="5" name="Holder 5"/>
          <p:cNvSpPr>
            <a:spLocks noGrp="1"/>
          </p:cNvSpPr>
          <p:nvPr>
            <p:ph type="sldNum" sz="quarter" idx="7"/>
          </p:nvPr>
        </p:nvSpPr>
        <p:spPr/>
        <p:txBody>
          <a:bodyPr lIns="0" tIns="0" rIns="0" bIns="0"/>
          <a:lstStyle>
            <a:lvl1pPr>
              <a:defRPr sz="1200" b="0" i="0">
                <a:solidFill>
                  <a:srgbClr val="221815"/>
                </a:solidFill>
                <a:latin typeface="YuGo-Medium"/>
                <a:cs typeface="YuGo-Medium"/>
              </a:defRPr>
            </a:lvl1pPr>
          </a:lstStyle>
          <a:p>
            <a:pPr marL="12700">
              <a:lnSpc>
                <a:spcPct val="100000"/>
              </a:lnSpc>
              <a:spcBef>
                <a:spcPts val="869"/>
              </a:spcBef>
            </a:pPr>
            <a:r>
              <a:rPr dirty="0"/>
              <a:t>P_</a:t>
            </a: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7/5/2018</a:t>
            </a:fld>
            <a:endParaRPr lang="en-US"/>
          </a:p>
        </p:txBody>
      </p:sp>
      <p:sp>
        <p:nvSpPr>
          <p:cNvPr id="4" name="Holder 4"/>
          <p:cNvSpPr>
            <a:spLocks noGrp="1"/>
          </p:cNvSpPr>
          <p:nvPr>
            <p:ph type="sldNum" sz="quarter" idx="7"/>
          </p:nvPr>
        </p:nvSpPr>
        <p:spPr/>
        <p:txBody>
          <a:bodyPr lIns="0" tIns="0" rIns="0" bIns="0"/>
          <a:lstStyle>
            <a:lvl1pPr>
              <a:defRPr sz="1200" b="0" i="0">
                <a:solidFill>
                  <a:srgbClr val="221815"/>
                </a:solidFill>
                <a:latin typeface="YuGo-Medium"/>
                <a:cs typeface="YuGo-Medium"/>
              </a:defRPr>
            </a:lvl1pPr>
          </a:lstStyle>
          <a:p>
            <a:pPr marL="12700">
              <a:lnSpc>
                <a:spcPct val="100000"/>
              </a:lnSpc>
              <a:spcBef>
                <a:spcPts val="869"/>
              </a:spcBef>
            </a:pPr>
            <a:r>
              <a:rPr dirty="0"/>
              <a:t>P_</a:t>
            </a: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7/5/2018</a:t>
            </a:fld>
            <a:endParaRPr lang="en-US"/>
          </a:p>
        </p:txBody>
      </p:sp>
      <p:sp>
        <p:nvSpPr>
          <p:cNvPr id="6" name="Holder 6"/>
          <p:cNvSpPr>
            <a:spLocks noGrp="1"/>
          </p:cNvSpPr>
          <p:nvPr>
            <p:ph type="sldNum" sz="quarter" idx="7"/>
          </p:nvPr>
        </p:nvSpPr>
        <p:spPr/>
        <p:txBody>
          <a:bodyPr lIns="0" tIns="0" rIns="0" bIns="0"/>
          <a:lstStyle>
            <a:lvl1pPr>
              <a:defRPr sz="1200" b="0" i="0">
                <a:solidFill>
                  <a:srgbClr val="221815"/>
                </a:solidFill>
                <a:latin typeface="YuGo-Medium"/>
                <a:cs typeface="YuGo-Medium"/>
              </a:defRPr>
            </a:lvl1pPr>
          </a:lstStyle>
          <a:p>
            <a:pPr marL="12700">
              <a:lnSpc>
                <a:spcPct val="100000"/>
              </a:lnSpc>
              <a:spcBef>
                <a:spcPts val="869"/>
              </a:spcBef>
            </a:pPr>
            <a:r>
              <a:rPr dirty="0"/>
              <a:t>P_</a:t>
            </a:r>
            <a:fld id="{81D60167-4931-47E6-BA6A-407CBD079E47}" type="slidenum">
              <a:rPr dirty="0"/>
              <a:t>‹#›</a:t>
            </a:fld>
            <a:endParaRPr dirty="0"/>
          </a:p>
        </p:txBody>
      </p:sp>
    </p:spTree>
    <p:extLst>
      <p:ext uri="{BB962C8B-B14F-4D97-AF65-F5344CB8AC3E}">
        <p14:creationId xmlns:p14="http://schemas.microsoft.com/office/powerpoint/2010/main" val="39389773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7/5/2018</a:t>
            </a:fld>
            <a:endParaRPr lang="en-US"/>
          </a:p>
        </p:txBody>
      </p:sp>
      <p:sp>
        <p:nvSpPr>
          <p:cNvPr id="6" name="Holder 6"/>
          <p:cNvSpPr>
            <a:spLocks noGrp="1"/>
          </p:cNvSpPr>
          <p:nvPr>
            <p:ph type="sldNum" sz="quarter" idx="7"/>
          </p:nvPr>
        </p:nvSpPr>
        <p:spPr/>
        <p:txBody>
          <a:bodyPr lIns="0" tIns="0" rIns="0" bIns="0"/>
          <a:lstStyle>
            <a:lvl1pPr>
              <a:defRPr sz="1200" b="0" i="0">
                <a:solidFill>
                  <a:srgbClr val="221815"/>
                </a:solidFill>
                <a:latin typeface="YuGo-Medium"/>
                <a:cs typeface="YuGo-Medium"/>
              </a:defRPr>
            </a:lvl1pPr>
          </a:lstStyle>
          <a:p>
            <a:pPr marL="12700">
              <a:lnSpc>
                <a:spcPct val="100000"/>
              </a:lnSpc>
              <a:spcBef>
                <a:spcPts val="869"/>
              </a:spcBef>
            </a:pPr>
            <a:r>
              <a:rPr dirty="0"/>
              <a:t>P_</a:t>
            </a:r>
            <a:fld id="{81D60167-4931-47E6-BA6A-407CBD079E47}" type="slidenum">
              <a:rPr dirty="0"/>
              <a:t>‹#›</a:t>
            </a:fld>
            <a:endParaRPr dirty="0"/>
          </a:p>
        </p:txBody>
      </p:sp>
    </p:spTree>
    <p:extLst>
      <p:ext uri="{BB962C8B-B14F-4D97-AF65-F5344CB8AC3E}">
        <p14:creationId xmlns:p14="http://schemas.microsoft.com/office/powerpoint/2010/main" val="23415803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7/5/2018</a:t>
            </a:fld>
            <a:endParaRPr lang="en-US"/>
          </a:p>
        </p:txBody>
      </p:sp>
      <p:sp>
        <p:nvSpPr>
          <p:cNvPr id="6" name="Holder 6"/>
          <p:cNvSpPr>
            <a:spLocks noGrp="1"/>
          </p:cNvSpPr>
          <p:nvPr>
            <p:ph type="sldNum" sz="quarter" idx="7"/>
          </p:nvPr>
        </p:nvSpPr>
        <p:spPr/>
        <p:txBody>
          <a:bodyPr lIns="0" tIns="0" rIns="0" bIns="0"/>
          <a:lstStyle>
            <a:lvl1pPr>
              <a:defRPr sz="1200" b="0" i="0">
                <a:solidFill>
                  <a:srgbClr val="221815"/>
                </a:solidFill>
                <a:latin typeface="YuGo-Medium"/>
                <a:cs typeface="YuGo-Medium"/>
              </a:defRPr>
            </a:lvl1pPr>
          </a:lstStyle>
          <a:p>
            <a:pPr marL="12700">
              <a:lnSpc>
                <a:spcPct val="100000"/>
              </a:lnSpc>
              <a:spcBef>
                <a:spcPts val="869"/>
              </a:spcBef>
            </a:pPr>
            <a:r>
              <a:rPr dirty="0"/>
              <a:t>P_</a:t>
            </a:r>
            <a:fld id="{81D60167-4931-47E6-BA6A-407CBD079E47}" type="slidenum">
              <a:rPr dirty="0"/>
              <a:t>‹#›</a:t>
            </a:fld>
            <a:endParaRPr dirty="0"/>
          </a:p>
        </p:txBody>
      </p:sp>
    </p:spTree>
    <p:extLst>
      <p:ext uri="{BB962C8B-B14F-4D97-AF65-F5344CB8AC3E}">
        <p14:creationId xmlns:p14="http://schemas.microsoft.com/office/powerpoint/2010/main" val="20574774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7/5/2018</a:t>
            </a:fld>
            <a:endParaRPr lang="en-US"/>
          </a:p>
        </p:txBody>
      </p:sp>
      <p:sp>
        <p:nvSpPr>
          <p:cNvPr id="6" name="Holder 6"/>
          <p:cNvSpPr>
            <a:spLocks noGrp="1"/>
          </p:cNvSpPr>
          <p:nvPr>
            <p:ph type="sldNum" sz="quarter" idx="7"/>
          </p:nvPr>
        </p:nvSpPr>
        <p:spPr/>
        <p:txBody>
          <a:bodyPr lIns="0" tIns="0" rIns="0" bIns="0"/>
          <a:lstStyle>
            <a:lvl1pPr>
              <a:defRPr sz="1200" b="0" i="0">
                <a:solidFill>
                  <a:srgbClr val="221815"/>
                </a:solidFill>
                <a:latin typeface="YuGo-Medium"/>
                <a:cs typeface="YuGo-Medium"/>
              </a:defRPr>
            </a:lvl1pPr>
          </a:lstStyle>
          <a:p>
            <a:pPr marL="12700">
              <a:lnSpc>
                <a:spcPct val="100000"/>
              </a:lnSpc>
              <a:spcBef>
                <a:spcPts val="869"/>
              </a:spcBef>
            </a:pPr>
            <a:r>
              <a:rPr dirty="0"/>
              <a:t>P_</a:t>
            </a:r>
            <a:fld id="{81D60167-4931-47E6-BA6A-407CBD079E47}" type="slidenum">
              <a:rPr dirty="0"/>
              <a:t>‹#›</a:t>
            </a:fld>
            <a:endParaRPr dirty="0"/>
          </a:p>
        </p:txBody>
      </p:sp>
    </p:spTree>
    <p:extLst>
      <p:ext uri="{BB962C8B-B14F-4D97-AF65-F5344CB8AC3E}">
        <p14:creationId xmlns:p14="http://schemas.microsoft.com/office/powerpoint/2010/main" val="21942974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47631" y="3307795"/>
            <a:ext cx="4798136" cy="436879"/>
          </a:xfrm>
          <a:prstGeom prst="rect">
            <a:avLst/>
          </a:prstGeom>
        </p:spPr>
        <p:txBody>
          <a:bodyPr wrap="square" lIns="0" tIns="0" rIns="0" bIns="0">
            <a:spAutoFit/>
          </a:bodyPr>
          <a:lstStyle>
            <a:lvl1pPr>
              <a:defRPr sz="2700" b="1" i="0">
                <a:solidFill>
                  <a:srgbClr val="221815"/>
                </a:solidFill>
                <a:latin typeface="YuGothic"/>
                <a:cs typeface="YuGothic"/>
              </a:defRPr>
            </a:lvl1pPr>
          </a:lstStyle>
          <a:p>
            <a:endParaRPr/>
          </a:p>
        </p:txBody>
      </p:sp>
      <p:sp>
        <p:nvSpPr>
          <p:cNvPr id="3" name="Holder 3"/>
          <p:cNvSpPr>
            <a:spLocks noGrp="1"/>
          </p:cNvSpPr>
          <p:nvPr>
            <p:ph type="body" idx="1"/>
          </p:nvPr>
        </p:nvSpPr>
        <p:spPr>
          <a:xfrm>
            <a:off x="1068176" y="1527345"/>
            <a:ext cx="8557046" cy="3926840"/>
          </a:xfrm>
          <a:prstGeom prst="rect">
            <a:avLst/>
          </a:prstGeom>
        </p:spPr>
        <p:txBody>
          <a:bodyPr wrap="square" lIns="0" tIns="0" rIns="0" bIns="0">
            <a:spAutoFit/>
          </a:bodyPr>
          <a:lstStyle>
            <a:lvl1pPr>
              <a:defRPr sz="1600" b="1" i="0">
                <a:solidFill>
                  <a:srgbClr val="221815"/>
                </a:solidFill>
                <a:latin typeface="YuGothic"/>
                <a:cs typeface="YuGothic"/>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7/5/2018</a:t>
            </a:fld>
            <a:endParaRPr lang="en-US"/>
          </a:p>
        </p:txBody>
      </p:sp>
      <p:sp>
        <p:nvSpPr>
          <p:cNvPr id="6" name="Holder 6"/>
          <p:cNvSpPr>
            <a:spLocks noGrp="1"/>
          </p:cNvSpPr>
          <p:nvPr>
            <p:ph type="sldNum" sz="quarter" idx="7"/>
          </p:nvPr>
        </p:nvSpPr>
        <p:spPr>
          <a:xfrm>
            <a:off x="9961388" y="7092300"/>
            <a:ext cx="440690" cy="323215"/>
          </a:xfrm>
          <a:prstGeom prst="rect">
            <a:avLst/>
          </a:prstGeom>
        </p:spPr>
        <p:txBody>
          <a:bodyPr wrap="square" lIns="0" tIns="0" rIns="0" bIns="0">
            <a:spAutoFit/>
          </a:bodyPr>
          <a:lstStyle>
            <a:lvl1pPr>
              <a:defRPr sz="1200" b="0" i="0">
                <a:solidFill>
                  <a:srgbClr val="221815"/>
                </a:solidFill>
                <a:latin typeface="YuGo-Medium"/>
                <a:cs typeface="YuGo-Medium"/>
              </a:defRPr>
            </a:lvl1pPr>
          </a:lstStyle>
          <a:p>
            <a:pPr marL="12700">
              <a:lnSpc>
                <a:spcPct val="100000"/>
              </a:lnSpc>
              <a:spcBef>
                <a:spcPts val="869"/>
              </a:spcBef>
            </a:pPr>
            <a:r>
              <a:rPr dirty="0"/>
              <a:t>P_</a:t>
            </a: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5.jpg"/><Relationship Id="rId7" Type="http://schemas.openxmlformats.org/officeDocument/2006/relationships/image" Target="../media/image49.jp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g"/><Relationship Id="rId4" Type="http://schemas.openxmlformats.org/officeDocument/2006/relationships/image" Target="../media/image46.jpg"/></Relationships>
</file>

<file path=ppt/slides/_rels/slide1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jp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g"/><Relationship Id="rId1" Type="http://schemas.openxmlformats.org/officeDocument/2006/relationships/slideLayout" Target="../slideLayouts/slideLayout3.xml"/><Relationship Id="rId5" Type="http://schemas.openxmlformats.org/officeDocument/2006/relationships/image" Target="../media/image68.pn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smrj.go.jp/org/index.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 Type="http://schemas.openxmlformats.org/officeDocument/2006/relationships/image" Target="../media/image7.jpg"/><Relationship Id="rId16"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jpg"/><Relationship Id="rId15" Type="http://schemas.openxmlformats.org/officeDocument/2006/relationships/image" Target="../media/image20.jp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txBox="1">
            <a:spLocks noGrp="1"/>
          </p:cNvSpPr>
          <p:nvPr>
            <p:ph type="sldNum" sz="quarter" idx="7"/>
          </p:nvPr>
        </p:nvSpPr>
        <p:spPr>
          <a:xfrm>
            <a:off x="9938518" y="7092300"/>
            <a:ext cx="463550" cy="296234"/>
          </a:xfrm>
          <a:prstGeom prst="rect">
            <a:avLst/>
          </a:prstGeom>
        </p:spPr>
        <p:txBody>
          <a:bodyPr vert="horz" wrap="square" lIns="0" tIns="110489" rIns="0" bIns="0" rtlCol="0">
            <a:spAutoFit/>
          </a:bodyPr>
          <a:lstStyle/>
          <a:p>
            <a:pPr marL="12700">
              <a:lnSpc>
                <a:spcPct val="100000"/>
              </a:lnSpc>
              <a:spcBef>
                <a:spcPts val="869"/>
              </a:spcBef>
            </a:pPr>
            <a:r>
              <a:rPr dirty="0" smtClean="0">
                <a:latin typeface="メイリオ" panose="020B0604030504040204" pitchFamily="50" charset="-128"/>
                <a:ea typeface="メイリオ" panose="020B0604030504040204" pitchFamily="50" charset="-128"/>
                <a:cs typeface="メイリオ" panose="020B0604030504040204" pitchFamily="50" charset="-128"/>
              </a:rPr>
              <a:t>P_</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a:t>
            </a:r>
            <a:fld id="{81D60167-4931-47E6-BA6A-407CBD079E47}" type="slidenum">
              <a:rPr smtClean="0">
                <a:latin typeface="メイリオ" panose="020B0604030504040204" pitchFamily="50" charset="-128"/>
                <a:ea typeface="メイリオ" panose="020B0604030504040204" pitchFamily="50" charset="-128"/>
                <a:cs typeface="メイリオ" panose="020B0604030504040204" pitchFamily="50" charset="-128"/>
              </a:rPr>
              <a:t>1</a:t>
            </a:fld>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object 4"/>
          <p:cNvSpPr txBox="1"/>
          <p:nvPr/>
        </p:nvSpPr>
        <p:spPr>
          <a:xfrm>
            <a:off x="3962400" y="2102706"/>
            <a:ext cx="2768600" cy="212879"/>
          </a:xfrm>
          <a:prstGeom prst="rect">
            <a:avLst/>
          </a:prstGeom>
        </p:spPr>
        <p:txBody>
          <a:bodyPr vert="horz" wrap="square" lIns="0" tIns="12700" rIns="0" bIns="0" rtlCol="0">
            <a:spAutoFit/>
          </a:bodyPr>
          <a:lstStyle/>
          <a:p>
            <a:pPr marL="12700" algn="ctr">
              <a:lnSpc>
                <a:spcPct val="100000"/>
              </a:lnSpc>
              <a:spcBef>
                <a:spcPts val="100"/>
              </a:spcBef>
            </a:pPr>
            <a:r>
              <a:rPr sz="13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ビジネスマッチングサイト</a:t>
            </a:r>
            <a:endParaRPr sz="1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object 5"/>
          <p:cNvSpPr txBox="1"/>
          <p:nvPr/>
        </p:nvSpPr>
        <p:spPr>
          <a:xfrm>
            <a:off x="3679190" y="6961387"/>
            <a:ext cx="3335020" cy="19749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独立行政法人</a:t>
            </a:r>
            <a:r>
              <a:rPr sz="1200" b="1" spc="-8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中小企業基盤整備機構</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object 6"/>
          <p:cNvSpPr txBox="1"/>
          <p:nvPr/>
        </p:nvSpPr>
        <p:spPr>
          <a:xfrm>
            <a:off x="3856203" y="4243203"/>
            <a:ext cx="2962657" cy="259045"/>
          </a:xfrm>
          <a:prstGeom prst="rect">
            <a:avLst/>
          </a:prstGeom>
        </p:spPr>
        <p:txBody>
          <a:bodyPr vert="horz" wrap="square" lIns="0" tIns="12700" rIns="0" bIns="0" rtlCol="0">
            <a:spAutoFit/>
          </a:bodyPr>
          <a:lstStyle/>
          <a:p>
            <a:pPr algn="ctr">
              <a:lnSpc>
                <a:spcPct val="100000"/>
              </a:lnSpc>
              <a:spcBef>
                <a:spcPts val="1675"/>
              </a:spcBef>
            </a:pPr>
            <a:r>
              <a:rPr sz="16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https</a:t>
            </a:r>
            <a:r>
              <a:rPr sz="16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sz="16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jgoodtech.jp</a:t>
            </a:r>
            <a:r>
              <a:rPr sz="16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endParaRPr sz="16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6" name="直線コネクタ 25"/>
          <p:cNvCxnSpPr/>
          <p:nvPr/>
        </p:nvCxnSpPr>
        <p:spPr>
          <a:xfrm>
            <a:off x="1854700" y="3225355"/>
            <a:ext cx="6984000" cy="0"/>
          </a:xfrm>
          <a:prstGeom prst="line">
            <a:avLst/>
          </a:prstGeom>
          <a:ln w="19050">
            <a:solidFill>
              <a:srgbClr val="CA0813"/>
            </a:solidFill>
          </a:ln>
        </p:spPr>
        <p:style>
          <a:lnRef idx="1">
            <a:schemeClr val="accent1"/>
          </a:lnRef>
          <a:fillRef idx="0">
            <a:schemeClr val="accent1"/>
          </a:fillRef>
          <a:effectRef idx="0">
            <a:schemeClr val="accent1"/>
          </a:effectRef>
          <a:fontRef idx="minor">
            <a:schemeClr val="tx1"/>
          </a:fontRef>
        </p:style>
      </p:cxnSp>
      <p:sp>
        <p:nvSpPr>
          <p:cNvPr id="27" name="object 2"/>
          <p:cNvSpPr>
            <a:spLocks noChangeAspect="1"/>
          </p:cNvSpPr>
          <p:nvPr/>
        </p:nvSpPr>
        <p:spPr>
          <a:xfrm>
            <a:off x="4680700" y="6443627"/>
            <a:ext cx="1332000" cy="370640"/>
          </a:xfrm>
          <a:prstGeom prst="rect">
            <a:avLst/>
          </a:prstGeom>
          <a:blipFill>
            <a:blip r:embed="rId2" cstate="print"/>
            <a:stretch>
              <a:fillRect/>
            </a:stretch>
          </a:blipFill>
        </p:spPr>
        <p:txBody>
          <a:bodyPr wrap="square" lIns="0" tIns="0" rIns="0" bIns="0" rtlCol="0"/>
          <a:lstStyle/>
          <a:p>
            <a:endParaRPr/>
          </a:p>
        </p:txBody>
      </p:sp>
      <p:pic>
        <p:nvPicPr>
          <p:cNvPr id="28" name="Picture 4" descr="\\Tokyo-fs02\b80\B80\fukasawa\old\ジェグテック\赤字_180323_01（飯塚さま）\活用ガイド表紙v1.1\rogo_ジェグテックカナ表記あり.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2546" y="2432302"/>
            <a:ext cx="1970056" cy="430054"/>
          </a:xfrm>
          <a:prstGeom prst="rect">
            <a:avLst/>
          </a:prstGeom>
          <a:noFill/>
          <a:extLst>
            <a:ext uri="{909E8E84-426E-40DD-AFC4-6F175D3DCCD1}">
              <a14:hiddenFill xmlns:a14="http://schemas.microsoft.com/office/drawing/2010/main">
                <a:solidFill>
                  <a:srgbClr val="FFFFFF"/>
                </a:solidFill>
              </a14:hiddenFill>
            </a:ext>
          </a:extLst>
        </p:spPr>
      </p:pic>
      <p:sp>
        <p:nvSpPr>
          <p:cNvPr id="29" name="object 6"/>
          <p:cNvSpPr txBox="1"/>
          <p:nvPr/>
        </p:nvSpPr>
        <p:spPr>
          <a:xfrm>
            <a:off x="1504515" y="3582000"/>
            <a:ext cx="7684371" cy="489878"/>
          </a:xfrm>
          <a:prstGeom prst="rect">
            <a:avLst/>
          </a:prstGeom>
        </p:spPr>
        <p:txBody>
          <a:bodyPr vert="horz" wrap="square" lIns="0" tIns="12700" rIns="0" bIns="0" rtlCol="0">
            <a:spAutoFit/>
          </a:bodyPr>
          <a:lstStyle/>
          <a:p>
            <a:pPr algn="ctr">
              <a:lnSpc>
                <a:spcPct val="100000"/>
              </a:lnSpc>
              <a:spcBef>
                <a:spcPts val="100"/>
              </a:spcBef>
              <a:tabLst>
                <a:tab pos="2916555" algn="l"/>
              </a:tabLst>
            </a:pPr>
            <a:r>
              <a:rPr lang="ja-JP" altLang="en-US" sz="31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活用のご案内</a:t>
            </a:r>
          </a:p>
        </p:txBody>
      </p:sp>
    </p:spTree>
    <p:extLst>
      <p:ext uri="{BB962C8B-B14F-4D97-AF65-F5344CB8AC3E}">
        <p14:creationId xmlns:p14="http://schemas.microsoft.com/office/powerpoint/2010/main" val="150603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703853" y="1725064"/>
            <a:ext cx="691049" cy="1589415"/>
          </a:xfrm>
          <a:prstGeom prst="rect">
            <a:avLst/>
          </a:prstGeom>
          <a:blipFill>
            <a:blip r:embed="rId2"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object 4"/>
          <p:cNvSpPr/>
          <p:nvPr/>
        </p:nvSpPr>
        <p:spPr>
          <a:xfrm>
            <a:off x="4900744" y="1716900"/>
            <a:ext cx="1078295" cy="1583219"/>
          </a:xfrm>
          <a:prstGeom prst="rect">
            <a:avLst/>
          </a:prstGeom>
          <a:blipFill>
            <a:blip r:embed="rId3"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object 5"/>
          <p:cNvSpPr/>
          <p:nvPr/>
        </p:nvSpPr>
        <p:spPr>
          <a:xfrm>
            <a:off x="8164583" y="1713801"/>
            <a:ext cx="1070769" cy="1589417"/>
          </a:xfrm>
          <a:prstGeom prst="rect">
            <a:avLst/>
          </a:prstGeom>
          <a:blipFill>
            <a:blip r:embed="rId4"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object 6"/>
          <p:cNvSpPr/>
          <p:nvPr/>
        </p:nvSpPr>
        <p:spPr>
          <a:xfrm>
            <a:off x="1616235" y="4612724"/>
            <a:ext cx="1090514" cy="1585440"/>
          </a:xfrm>
          <a:prstGeom prst="rect">
            <a:avLst/>
          </a:prstGeom>
          <a:blipFill>
            <a:blip r:embed="rId5"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object 7"/>
          <p:cNvSpPr/>
          <p:nvPr/>
        </p:nvSpPr>
        <p:spPr>
          <a:xfrm>
            <a:off x="4894207" y="4613197"/>
            <a:ext cx="1084590" cy="1584506"/>
          </a:xfrm>
          <a:prstGeom prst="rect">
            <a:avLst/>
          </a:prstGeom>
          <a:blipFill>
            <a:blip r:embed="rId6"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object 8"/>
          <p:cNvSpPr/>
          <p:nvPr/>
        </p:nvSpPr>
        <p:spPr>
          <a:xfrm>
            <a:off x="8171578" y="4604119"/>
            <a:ext cx="1056776" cy="1589315"/>
          </a:xfrm>
          <a:prstGeom prst="rect">
            <a:avLst/>
          </a:prstGeom>
          <a:blipFill>
            <a:blip r:embed="rId7"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object 9"/>
          <p:cNvSpPr/>
          <p:nvPr/>
        </p:nvSpPr>
        <p:spPr>
          <a:xfrm>
            <a:off x="1059454" y="1614066"/>
            <a:ext cx="544858" cy="603078"/>
          </a:xfrm>
          <a:prstGeom prst="rect">
            <a:avLst/>
          </a:prstGeom>
          <a:blipFill>
            <a:blip r:embed="rId8"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object 10"/>
          <p:cNvSpPr txBox="1"/>
          <p:nvPr/>
        </p:nvSpPr>
        <p:spPr>
          <a:xfrm>
            <a:off x="968872" y="2388882"/>
            <a:ext cx="2436014" cy="306494"/>
          </a:xfrm>
          <a:prstGeom prst="rect">
            <a:avLst/>
          </a:prstGeom>
        </p:spPr>
        <p:txBody>
          <a:bodyPr vert="horz" wrap="square" lIns="0" tIns="13970" rIns="0" bIns="0" rtlCol="0">
            <a:spAutoFit/>
          </a:bodyPr>
          <a:lstStyle/>
          <a:p>
            <a:pPr marL="12700" algn="ctr">
              <a:lnSpc>
                <a:spcPct val="100000"/>
              </a:lnSpc>
              <a:spcBef>
                <a:spcPts val="110"/>
              </a:spcBef>
            </a:pPr>
            <a:r>
              <a:rPr sz="1900" b="1" spc="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企業検索</a:t>
            </a:r>
            <a:r>
              <a:rPr sz="1900" b="1" spc="-11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900" b="1" spc="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sz="1900" b="1" spc="-11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900" b="1" spc="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製品検索</a:t>
            </a:r>
            <a:endParaRPr sz="1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object 11"/>
          <p:cNvSpPr/>
          <p:nvPr/>
        </p:nvSpPr>
        <p:spPr>
          <a:xfrm>
            <a:off x="4208169" y="1554574"/>
            <a:ext cx="699975" cy="699975"/>
          </a:xfrm>
          <a:prstGeom prst="rect">
            <a:avLst/>
          </a:prstGeom>
          <a:blipFill>
            <a:blip r:embed="rId9"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object 12"/>
          <p:cNvSpPr/>
          <p:nvPr/>
        </p:nvSpPr>
        <p:spPr>
          <a:xfrm>
            <a:off x="7506177" y="4528004"/>
            <a:ext cx="574100" cy="461014"/>
          </a:xfrm>
          <a:prstGeom prst="rect">
            <a:avLst/>
          </a:prstGeom>
          <a:blipFill>
            <a:blip r:embed="rId10"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object 13"/>
          <p:cNvSpPr/>
          <p:nvPr/>
        </p:nvSpPr>
        <p:spPr>
          <a:xfrm>
            <a:off x="1065255" y="4523599"/>
            <a:ext cx="631064" cy="459774"/>
          </a:xfrm>
          <a:prstGeom prst="rect">
            <a:avLst/>
          </a:prstGeom>
          <a:blipFill>
            <a:blip r:embed="rId11"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object 14"/>
          <p:cNvSpPr txBox="1"/>
          <p:nvPr/>
        </p:nvSpPr>
        <p:spPr>
          <a:xfrm>
            <a:off x="4638864" y="2388882"/>
            <a:ext cx="1591310" cy="339090"/>
          </a:xfrm>
          <a:prstGeom prst="rect">
            <a:avLst/>
          </a:prstGeom>
        </p:spPr>
        <p:txBody>
          <a:bodyPr vert="horz" wrap="square" lIns="0" tIns="13335" rIns="0" bIns="0" rtlCol="0">
            <a:spAutoFit/>
          </a:bodyPr>
          <a:lstStyle/>
          <a:p>
            <a:pPr marL="12700" algn="ctr">
              <a:lnSpc>
                <a:spcPct val="100000"/>
              </a:lnSpc>
              <a:spcBef>
                <a:spcPts val="105"/>
              </a:spcBef>
            </a:pPr>
            <a:r>
              <a:rPr sz="205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自社アピール</a:t>
            </a:r>
            <a:endParaRPr sz="2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object 15"/>
          <p:cNvSpPr txBox="1"/>
          <p:nvPr/>
        </p:nvSpPr>
        <p:spPr>
          <a:xfrm>
            <a:off x="8068970" y="2388882"/>
            <a:ext cx="1196975" cy="306705"/>
          </a:xfrm>
          <a:prstGeom prst="rect">
            <a:avLst/>
          </a:prstGeom>
        </p:spPr>
        <p:txBody>
          <a:bodyPr vert="horz" wrap="square" lIns="0" tIns="12065" rIns="0" bIns="0" rtlCol="0">
            <a:spAutoFit/>
          </a:bodyPr>
          <a:lstStyle/>
          <a:p>
            <a:pPr marL="12700" algn="ctr">
              <a:lnSpc>
                <a:spcPct val="100000"/>
              </a:lnSpc>
              <a:spcBef>
                <a:spcPts val="95"/>
              </a:spcBef>
            </a:pPr>
            <a:r>
              <a:rPr sz="1850" b="1" spc="-1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情報ボード</a:t>
            </a:r>
            <a:endParaRPr sz="18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object 16"/>
          <p:cNvSpPr txBox="1"/>
          <p:nvPr/>
        </p:nvSpPr>
        <p:spPr>
          <a:xfrm>
            <a:off x="853517" y="5116419"/>
            <a:ext cx="2730500" cy="748665"/>
          </a:xfrm>
          <a:prstGeom prst="rect">
            <a:avLst/>
          </a:prstGeom>
        </p:spPr>
        <p:txBody>
          <a:bodyPr vert="horz" wrap="square" lIns="0" tIns="53340" rIns="0" bIns="0" rtlCol="0">
            <a:spAutoFit/>
          </a:bodyPr>
          <a:lstStyle/>
          <a:p>
            <a:pPr algn="ctr">
              <a:lnSpc>
                <a:spcPct val="100000"/>
              </a:lnSpc>
              <a:spcBef>
                <a:spcPts val="420"/>
              </a:spcBef>
            </a:pPr>
            <a:r>
              <a:rPr sz="2100" b="1" spc="2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ビジネス</a:t>
            </a:r>
            <a:endParaRPr sz="2100"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spcBef>
                <a:spcPts val="325"/>
              </a:spcBef>
            </a:pPr>
            <a:r>
              <a:rPr sz="2100" b="1" spc="2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コミュニケーション</a:t>
            </a:r>
            <a:endParaRPr sz="2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object 17"/>
          <p:cNvSpPr txBox="1"/>
          <p:nvPr/>
        </p:nvSpPr>
        <p:spPr>
          <a:xfrm>
            <a:off x="4839091" y="5390376"/>
            <a:ext cx="1241425" cy="317500"/>
          </a:xfrm>
          <a:prstGeom prst="rect">
            <a:avLst/>
          </a:prstGeom>
        </p:spPr>
        <p:txBody>
          <a:bodyPr vert="horz" wrap="square" lIns="0" tIns="14605" rIns="0" bIns="0" rtlCol="0">
            <a:spAutoFit/>
          </a:bodyPr>
          <a:lstStyle/>
          <a:p>
            <a:pPr marL="12700" algn="ctr">
              <a:lnSpc>
                <a:spcPct val="100000"/>
              </a:lnSpc>
              <a:spcBef>
                <a:spcPts val="115"/>
              </a:spcBef>
            </a:pPr>
            <a:r>
              <a:rPr sz="1900" b="1" spc="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ニーズ発信</a:t>
            </a:r>
            <a:endParaRPr sz="1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object 18"/>
          <p:cNvSpPr txBox="1"/>
          <p:nvPr/>
        </p:nvSpPr>
        <p:spPr>
          <a:xfrm>
            <a:off x="7882626" y="5158414"/>
            <a:ext cx="1856781" cy="748665"/>
          </a:xfrm>
          <a:prstGeom prst="rect">
            <a:avLst/>
          </a:prstGeom>
        </p:spPr>
        <p:txBody>
          <a:bodyPr vert="horz" wrap="square" lIns="0" tIns="11430" rIns="0" bIns="0" rtlCol="0">
            <a:spAutoFit/>
          </a:bodyPr>
          <a:lstStyle/>
          <a:p>
            <a:pPr marL="147320" marR="5080" indent="-135255" algn="ctr">
              <a:lnSpc>
                <a:spcPct val="112999"/>
              </a:lnSpc>
              <a:spcBef>
                <a:spcPts val="90"/>
              </a:spcBef>
            </a:pPr>
            <a:r>
              <a:rPr sz="2100" b="1" spc="25"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ジェグテック</a:t>
            </a:r>
            <a:endParaRPr lang="en-US" sz="2100" b="1" spc="25"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endParaRPr>
          </a:p>
          <a:p>
            <a:pPr marL="147320" marR="5080" indent="-135255" algn="ctr">
              <a:lnSpc>
                <a:spcPct val="112999"/>
              </a:lnSpc>
              <a:spcBef>
                <a:spcPts val="90"/>
              </a:spcBef>
            </a:pPr>
            <a:r>
              <a:rPr sz="2100" b="1" spc="25"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ジャーナル</a:t>
            </a:r>
            <a:endParaRPr sz="2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object 19"/>
          <p:cNvSpPr txBox="1"/>
          <p:nvPr/>
        </p:nvSpPr>
        <p:spPr>
          <a:xfrm>
            <a:off x="1277379" y="3496507"/>
            <a:ext cx="1899920" cy="441959"/>
          </a:xfrm>
          <a:prstGeom prst="rect">
            <a:avLst/>
          </a:prstGeom>
        </p:spPr>
        <p:txBody>
          <a:bodyPr vert="horz" wrap="square" lIns="0" tIns="13335" rIns="0" bIns="0" rtlCol="0">
            <a:spAutoFit/>
          </a:bodyPr>
          <a:lstStyle/>
          <a:p>
            <a:pPr algn="ctr">
              <a:lnSpc>
                <a:spcPct val="100000"/>
              </a:lnSpc>
              <a:spcBef>
                <a:spcPts val="105"/>
              </a:spcBef>
            </a:pPr>
            <a:r>
              <a:rPr sz="10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フリーワードで、</a:t>
            </a:r>
            <a:endParaRPr sz="105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spcBef>
                <a:spcPts val="750"/>
              </a:spcBef>
            </a:pPr>
            <a:r>
              <a:rPr sz="10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ジェグテック登録企業を検索。</a:t>
            </a:r>
            <a:endParaRPr sz="105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object 20"/>
          <p:cNvSpPr txBox="1"/>
          <p:nvPr/>
        </p:nvSpPr>
        <p:spPr>
          <a:xfrm>
            <a:off x="4526187" y="3496507"/>
            <a:ext cx="2033905" cy="441959"/>
          </a:xfrm>
          <a:prstGeom prst="rect">
            <a:avLst/>
          </a:prstGeom>
        </p:spPr>
        <p:txBody>
          <a:bodyPr vert="horz" wrap="square" lIns="0" tIns="13335" rIns="0" bIns="0" rtlCol="0">
            <a:spAutoFit/>
          </a:bodyPr>
          <a:lstStyle/>
          <a:p>
            <a:pPr algn="ctr">
              <a:lnSpc>
                <a:spcPct val="100000"/>
              </a:lnSpc>
              <a:spcBef>
                <a:spcPts val="105"/>
              </a:spcBef>
            </a:pPr>
            <a:r>
              <a:rPr sz="10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登録中小企業の製品や技術情報を</a:t>
            </a:r>
            <a:endParaRPr sz="1050">
              <a:latin typeface="メイリオ" panose="020B0604030504040204" pitchFamily="50" charset="-128"/>
              <a:ea typeface="メイリオ" panose="020B0604030504040204" pitchFamily="50" charset="-128"/>
              <a:cs typeface="メイリオ" panose="020B0604030504040204" pitchFamily="50" charset="-128"/>
            </a:endParaRPr>
          </a:p>
          <a:p>
            <a:pPr marL="66675" algn="ctr">
              <a:lnSpc>
                <a:spcPct val="100000"/>
              </a:lnSpc>
              <a:spcBef>
                <a:spcPts val="750"/>
              </a:spcBef>
            </a:pPr>
            <a:r>
              <a:rPr sz="10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国内外の企業に向けて発信。</a:t>
            </a:r>
            <a:endParaRPr sz="105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object 21"/>
          <p:cNvSpPr txBox="1"/>
          <p:nvPr/>
        </p:nvSpPr>
        <p:spPr>
          <a:xfrm>
            <a:off x="7906422" y="3496507"/>
            <a:ext cx="1765935" cy="441959"/>
          </a:xfrm>
          <a:prstGeom prst="rect">
            <a:avLst/>
          </a:prstGeom>
        </p:spPr>
        <p:txBody>
          <a:bodyPr vert="horz" wrap="square" lIns="0" tIns="13335" rIns="0" bIns="0" rtlCol="0">
            <a:spAutoFit/>
          </a:bodyPr>
          <a:lstStyle/>
          <a:p>
            <a:pPr marL="45720">
              <a:lnSpc>
                <a:spcPct val="100000"/>
              </a:lnSpc>
              <a:spcBef>
                <a:spcPts val="105"/>
              </a:spcBef>
            </a:pPr>
            <a:r>
              <a:rPr sz="10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自社のニーズ情報の発信や</a:t>
            </a:r>
            <a:endParaRPr sz="105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750"/>
              </a:spcBef>
            </a:pPr>
            <a:r>
              <a:rPr sz="10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他社のニーズ情報への提案。</a:t>
            </a:r>
            <a:endParaRPr sz="105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object 22"/>
          <p:cNvSpPr txBox="1"/>
          <p:nvPr/>
        </p:nvSpPr>
        <p:spPr>
          <a:xfrm>
            <a:off x="1367508" y="6393805"/>
            <a:ext cx="1631950" cy="441959"/>
          </a:xfrm>
          <a:prstGeom prst="rect">
            <a:avLst/>
          </a:prstGeom>
        </p:spPr>
        <p:txBody>
          <a:bodyPr vert="horz" wrap="square" lIns="0" tIns="13335" rIns="0" bIns="0" rtlCol="0">
            <a:spAutoFit/>
          </a:bodyPr>
          <a:lstStyle/>
          <a:p>
            <a:pPr algn="ctr">
              <a:lnSpc>
                <a:spcPct val="100000"/>
              </a:lnSpc>
              <a:spcBef>
                <a:spcPts val="105"/>
              </a:spcBef>
            </a:pPr>
            <a:r>
              <a:rPr sz="10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登録企業同士が掲示板上で</a:t>
            </a:r>
            <a:endParaRPr sz="1050" dirty="0">
              <a:latin typeface="メイリオ" panose="020B0604030504040204" pitchFamily="50" charset="-128"/>
              <a:ea typeface="メイリオ" panose="020B0604030504040204" pitchFamily="50" charset="-128"/>
              <a:cs typeface="メイリオ" panose="020B0604030504040204" pitchFamily="50" charset="-128"/>
            </a:endParaRPr>
          </a:p>
          <a:p>
            <a:pPr marL="66675" algn="ctr">
              <a:lnSpc>
                <a:spcPct val="100000"/>
              </a:lnSpc>
              <a:spcBef>
                <a:spcPts val="750"/>
              </a:spcBef>
            </a:pPr>
            <a:r>
              <a:rPr sz="10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オープンな情報交換。</a:t>
            </a:r>
            <a:endParaRPr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object 23"/>
          <p:cNvSpPr txBox="1"/>
          <p:nvPr/>
        </p:nvSpPr>
        <p:spPr>
          <a:xfrm>
            <a:off x="4626590" y="6393805"/>
            <a:ext cx="1899920" cy="441959"/>
          </a:xfrm>
          <a:prstGeom prst="rect">
            <a:avLst/>
          </a:prstGeom>
        </p:spPr>
        <p:txBody>
          <a:bodyPr vert="horz" wrap="square" lIns="0" tIns="13335" rIns="0" bIns="0" rtlCol="0">
            <a:spAutoFit/>
          </a:bodyPr>
          <a:lstStyle/>
          <a:p>
            <a:pPr marR="59055" algn="ctr">
              <a:lnSpc>
                <a:spcPct val="100000"/>
              </a:lnSpc>
              <a:spcBef>
                <a:spcPts val="105"/>
              </a:spcBef>
            </a:pPr>
            <a:r>
              <a:rPr sz="10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大手パートナー企業から</a:t>
            </a:r>
            <a:endParaRPr sz="1050"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spcBef>
                <a:spcPts val="750"/>
              </a:spcBef>
            </a:pPr>
            <a:r>
              <a:rPr sz="10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中小企業へニーズ情報を発信。</a:t>
            </a:r>
            <a:endParaRPr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object 24"/>
          <p:cNvSpPr txBox="1"/>
          <p:nvPr/>
        </p:nvSpPr>
        <p:spPr>
          <a:xfrm>
            <a:off x="7839487" y="6393805"/>
            <a:ext cx="1899920" cy="441959"/>
          </a:xfrm>
          <a:prstGeom prst="rect">
            <a:avLst/>
          </a:prstGeom>
        </p:spPr>
        <p:txBody>
          <a:bodyPr vert="horz" wrap="square" lIns="0" tIns="13335" rIns="0" bIns="0" rtlCol="0">
            <a:spAutoFit/>
          </a:bodyPr>
          <a:lstStyle/>
          <a:p>
            <a:pPr marR="59055" algn="ctr">
              <a:lnSpc>
                <a:spcPct val="100000"/>
              </a:lnSpc>
              <a:spcBef>
                <a:spcPts val="105"/>
              </a:spcBef>
            </a:pPr>
            <a:r>
              <a:rPr sz="10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ビジネスのヒントになる</a:t>
            </a:r>
            <a:endParaRPr sz="1050"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spcBef>
                <a:spcPts val="750"/>
              </a:spcBef>
            </a:pPr>
            <a:r>
              <a:rPr sz="10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多彩な記事や動画コンテンツ。</a:t>
            </a:r>
            <a:endParaRPr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object 25"/>
          <p:cNvSpPr/>
          <p:nvPr/>
        </p:nvSpPr>
        <p:spPr>
          <a:xfrm>
            <a:off x="7582163" y="1651525"/>
            <a:ext cx="452476" cy="322218"/>
          </a:xfrm>
          <a:prstGeom prst="rect">
            <a:avLst/>
          </a:prstGeom>
          <a:blipFill>
            <a:blip r:embed="rId12"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object 26"/>
          <p:cNvSpPr/>
          <p:nvPr/>
        </p:nvSpPr>
        <p:spPr>
          <a:xfrm>
            <a:off x="4208169" y="4458986"/>
            <a:ext cx="565122" cy="648844"/>
          </a:xfrm>
          <a:prstGeom prst="rect">
            <a:avLst/>
          </a:prstGeom>
          <a:blipFill>
            <a:blip r:embed="rId13"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object 7"/>
          <p:cNvSpPr txBox="1">
            <a:spLocks noGrp="1"/>
          </p:cNvSpPr>
          <p:nvPr>
            <p:ph type="sldNum" sz="quarter" idx="7"/>
          </p:nvPr>
        </p:nvSpPr>
        <p:spPr>
          <a:xfrm>
            <a:off x="9938518" y="7092300"/>
            <a:ext cx="463550" cy="296234"/>
          </a:xfrm>
          <a:prstGeom prst="rect">
            <a:avLst/>
          </a:prstGeom>
        </p:spPr>
        <p:txBody>
          <a:bodyPr vert="horz" wrap="square" lIns="0" tIns="110489" rIns="0" bIns="0" rtlCol="0">
            <a:spAutoFit/>
          </a:bodyPr>
          <a:lstStyle/>
          <a:p>
            <a:pPr marL="12700">
              <a:lnSpc>
                <a:spcPct val="100000"/>
              </a:lnSpc>
              <a:spcBef>
                <a:spcPts val="869"/>
              </a:spcBef>
            </a:pPr>
            <a:r>
              <a:rPr dirty="0">
                <a:latin typeface="メイリオ" panose="020B0604030504040204" pitchFamily="50" charset="-128"/>
                <a:ea typeface="メイリオ" panose="020B0604030504040204" pitchFamily="50" charset="-128"/>
                <a:cs typeface="メイリオ" panose="020B0604030504040204" pitchFamily="50" charset="-128"/>
              </a:rPr>
              <a:t>P_</a:t>
            </a:r>
            <a:fld id="{81D60167-4931-47E6-BA6A-407CBD079E47}" type="slidenum">
              <a:rPr dirty="0">
                <a:latin typeface="メイリオ" panose="020B0604030504040204" pitchFamily="50" charset="-128"/>
                <a:ea typeface="メイリオ" panose="020B0604030504040204" pitchFamily="50" charset="-128"/>
                <a:cs typeface="メイリオ" panose="020B0604030504040204" pitchFamily="50" charset="-128"/>
              </a:rPr>
              <a:t>10</a:t>
            </a:fld>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object 15"/>
          <p:cNvSpPr txBox="1"/>
          <p:nvPr/>
        </p:nvSpPr>
        <p:spPr>
          <a:xfrm>
            <a:off x="698860" y="935914"/>
            <a:ext cx="6391893"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ジェグテックでは、ビジネスマッチング実現のために </a:t>
            </a:r>
            <a:r>
              <a:rPr lang="en-US" altLang="ja-JP"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6 </a:t>
            </a:r>
            <a:r>
              <a:rPr lang="ja-JP"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つのサービスをご用意しています。</a:t>
            </a:r>
            <a:endParaRPr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object 2"/>
          <p:cNvSpPr txBox="1">
            <a:spLocks/>
          </p:cNvSpPr>
          <p:nvPr/>
        </p:nvSpPr>
        <p:spPr>
          <a:xfrm>
            <a:off x="720638" y="483419"/>
            <a:ext cx="5638219"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en-US" altLang="ja-JP"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J-GoodTech</a:t>
            </a:r>
            <a:r>
              <a:rPr kumimoji="0" lang="ja-JP" altLang="en-US"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（ジェグテック）の </a:t>
            </a:r>
            <a:r>
              <a:rPr kumimoji="0" lang="en-US" altLang="ja-JP"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6 </a:t>
            </a:r>
            <a:r>
              <a:rPr kumimoji="0" lang="ja-JP" altLang="en-US"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つのサービス</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15478" y="865899"/>
            <a:ext cx="7950200" cy="558800"/>
          </a:xfrm>
          <a:prstGeom prst="rect">
            <a:avLst/>
          </a:prstGeom>
        </p:spPr>
        <p:txBody>
          <a:bodyPr vert="horz" wrap="square" lIns="0" tIns="12700" rIns="0" bIns="0" rtlCol="0">
            <a:spAutoFit/>
          </a:bodyPr>
          <a:lstStyle/>
          <a:p>
            <a:pPr marL="12700" marR="5080">
              <a:lnSpc>
                <a:spcPct val="145800"/>
              </a:lnSpc>
              <a:spcBef>
                <a:spcPts val="10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業種、分野、地域など検索範囲を絞り、登録企業を検索できます。</a:t>
            </a:r>
            <a:r>
              <a:rPr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さらにログイン後には</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、検索先の企業ページで 詳細な製品・技術情報や登録企業向けのアピール情報をご覧いただけ、問い合わせ機能もご利用いただけます。</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object 7"/>
          <p:cNvSpPr txBox="1">
            <a:spLocks noGrp="1"/>
          </p:cNvSpPr>
          <p:nvPr>
            <p:ph type="sldNum" sz="quarter" idx="7"/>
          </p:nvPr>
        </p:nvSpPr>
        <p:spPr>
          <a:xfrm>
            <a:off x="9938518" y="7092300"/>
            <a:ext cx="463550" cy="296234"/>
          </a:xfrm>
          <a:prstGeom prst="rect">
            <a:avLst/>
          </a:prstGeom>
        </p:spPr>
        <p:txBody>
          <a:bodyPr vert="horz" wrap="square" lIns="0" tIns="110489" rIns="0" bIns="0" rtlCol="0">
            <a:spAutoFit/>
          </a:bodyPr>
          <a:lstStyle/>
          <a:p>
            <a:pPr marL="12700">
              <a:lnSpc>
                <a:spcPct val="100000"/>
              </a:lnSpc>
              <a:spcBef>
                <a:spcPts val="869"/>
              </a:spcBef>
            </a:pPr>
            <a:r>
              <a:rPr dirty="0">
                <a:latin typeface="メイリオ" panose="020B0604030504040204" pitchFamily="50" charset="-128"/>
                <a:ea typeface="メイリオ" panose="020B0604030504040204" pitchFamily="50" charset="-128"/>
                <a:cs typeface="メイリオ" panose="020B0604030504040204" pitchFamily="50" charset="-128"/>
              </a:rPr>
              <a:t>P_</a:t>
            </a:r>
            <a:fld id="{81D60167-4931-47E6-BA6A-407CBD079E47}" type="slidenum">
              <a:rPr dirty="0">
                <a:latin typeface="メイリオ" panose="020B0604030504040204" pitchFamily="50" charset="-128"/>
                <a:ea typeface="メイリオ" panose="020B0604030504040204" pitchFamily="50" charset="-128"/>
                <a:cs typeface="メイリオ" panose="020B0604030504040204" pitchFamily="50" charset="-128"/>
              </a:rPr>
              <a:t>11</a:t>
            </a:fld>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object 14"/>
          <p:cNvSpPr txBox="1"/>
          <p:nvPr/>
        </p:nvSpPr>
        <p:spPr>
          <a:xfrm>
            <a:off x="4826185" y="529973"/>
            <a:ext cx="2197100" cy="151323"/>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※一部機能はログインが必要になります。</a:t>
            </a:r>
            <a:endParaRPr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object 15"/>
          <p:cNvSpPr txBox="1">
            <a:spLocks noGrp="1"/>
          </p:cNvSpPr>
          <p:nvPr>
            <p:ph type="title"/>
          </p:nvPr>
        </p:nvSpPr>
        <p:spPr>
          <a:xfrm>
            <a:off x="1372097" y="415673"/>
            <a:ext cx="3408368" cy="289823"/>
          </a:xfrm>
          <a:prstGeom prst="rect">
            <a:avLst/>
          </a:prstGeom>
        </p:spPr>
        <p:txBody>
          <a:bodyPr vert="horz" wrap="square" lIns="0" tIns="12700" rIns="0" bIns="0" rtlCol="0">
            <a:spAutoFit/>
          </a:bodyPr>
          <a:lstStyle/>
          <a:p>
            <a:pPr marL="12700">
              <a:lnSpc>
                <a:spcPct val="100000"/>
              </a:lnSpc>
              <a:spcBef>
                <a:spcPts val="100"/>
              </a:spcBef>
            </a:pPr>
            <a:r>
              <a:rPr sz="2100" baseline="5952" dirty="0">
                <a:latin typeface="メイリオ" panose="020B0604030504040204" pitchFamily="50" charset="-128"/>
                <a:ea typeface="メイリオ" panose="020B0604030504040204" pitchFamily="50" charset="-128"/>
                <a:cs typeface="メイリオ" panose="020B0604030504040204" pitchFamily="50" charset="-128"/>
              </a:rPr>
              <a:t>サービス</a:t>
            </a:r>
            <a:r>
              <a:rPr sz="2100" spc="-104" baseline="5952" dirty="0">
                <a:latin typeface="メイリオ" panose="020B0604030504040204" pitchFamily="50" charset="-128"/>
                <a:ea typeface="メイリオ" panose="020B0604030504040204" pitchFamily="50" charset="-128"/>
                <a:cs typeface="メイリオ" panose="020B0604030504040204" pitchFamily="50" charset="-128"/>
              </a:rPr>
              <a:t> </a:t>
            </a:r>
            <a:r>
              <a:rPr sz="1800" dirty="0">
                <a:latin typeface="メイリオ" panose="020B0604030504040204" pitchFamily="50" charset="-128"/>
                <a:ea typeface="メイリオ" panose="020B0604030504040204" pitchFamily="50" charset="-128"/>
                <a:cs typeface="メイリオ" panose="020B0604030504040204" pitchFamily="50" charset="-128"/>
              </a:rPr>
              <a:t>1.</a:t>
            </a:r>
            <a:r>
              <a:rPr sz="1800" spc="-90" dirty="0">
                <a:latin typeface="メイリオ" panose="020B0604030504040204" pitchFamily="50" charset="-128"/>
                <a:ea typeface="メイリオ" panose="020B0604030504040204" pitchFamily="50" charset="-128"/>
                <a:cs typeface="メイリオ" panose="020B0604030504040204" pitchFamily="50" charset="-128"/>
              </a:rPr>
              <a:t> </a:t>
            </a:r>
            <a:r>
              <a:rPr sz="1800" dirty="0">
                <a:latin typeface="メイリオ" panose="020B0604030504040204" pitchFamily="50" charset="-128"/>
                <a:ea typeface="メイリオ" panose="020B0604030504040204" pitchFamily="50" charset="-128"/>
                <a:cs typeface="メイリオ" panose="020B0604030504040204" pitchFamily="50" charset="-128"/>
              </a:rPr>
              <a:t>企業検索</a:t>
            </a:r>
            <a:r>
              <a:rPr sz="1800" spc="-90" dirty="0">
                <a:latin typeface="メイリオ" panose="020B0604030504040204" pitchFamily="50" charset="-128"/>
                <a:ea typeface="メイリオ" panose="020B0604030504040204" pitchFamily="50" charset="-128"/>
                <a:cs typeface="メイリオ" panose="020B0604030504040204" pitchFamily="50" charset="-128"/>
              </a:rPr>
              <a:t> </a:t>
            </a:r>
            <a:r>
              <a:rPr sz="1800" dirty="0">
                <a:latin typeface="メイリオ" panose="020B0604030504040204" pitchFamily="50" charset="-128"/>
                <a:ea typeface="メイリオ" panose="020B0604030504040204" pitchFamily="50" charset="-128"/>
                <a:cs typeface="メイリオ" panose="020B0604030504040204" pitchFamily="50" charset="-128"/>
              </a:rPr>
              <a:t>/</a:t>
            </a:r>
            <a:r>
              <a:rPr sz="1800" spc="-90" dirty="0">
                <a:latin typeface="メイリオ" panose="020B0604030504040204" pitchFamily="50" charset="-128"/>
                <a:ea typeface="メイリオ" panose="020B0604030504040204" pitchFamily="50" charset="-128"/>
                <a:cs typeface="メイリオ" panose="020B0604030504040204" pitchFamily="50" charset="-128"/>
              </a:rPr>
              <a:t> </a:t>
            </a:r>
            <a:r>
              <a:rPr sz="1800" dirty="0">
                <a:latin typeface="メイリオ" panose="020B0604030504040204" pitchFamily="50" charset="-128"/>
                <a:ea typeface="メイリオ" panose="020B0604030504040204" pitchFamily="50" charset="-128"/>
                <a:cs typeface="メイリオ" panose="020B0604030504040204" pitchFamily="50" charset="-128"/>
              </a:rPr>
              <a:t>製品検索</a:t>
            </a:r>
          </a:p>
        </p:txBody>
      </p:sp>
      <p:sp>
        <p:nvSpPr>
          <p:cNvPr id="21" name="object 16"/>
          <p:cNvSpPr/>
          <p:nvPr/>
        </p:nvSpPr>
        <p:spPr>
          <a:xfrm>
            <a:off x="733844" y="295122"/>
            <a:ext cx="544852" cy="603078"/>
          </a:xfrm>
          <a:prstGeom prst="rect">
            <a:avLst/>
          </a:prstGeom>
          <a:blipFill>
            <a:blip r:embed="rId2"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object 13"/>
          <p:cNvSpPr txBox="1"/>
          <p:nvPr/>
        </p:nvSpPr>
        <p:spPr>
          <a:xfrm>
            <a:off x="690648" y="1709840"/>
            <a:ext cx="2293852" cy="202620"/>
          </a:xfrm>
          <a:prstGeom prst="rect">
            <a:avLst/>
          </a:prstGeom>
        </p:spPr>
        <p:txBody>
          <a:bodyPr vert="horz" wrap="square" lIns="0" tIns="17780" rIns="0" bIns="0" rtlCol="0">
            <a:spAutoFit/>
          </a:bodyPr>
          <a:lstStyle/>
          <a:p>
            <a:pPr marL="12700">
              <a:lnSpc>
                <a:spcPct val="100000"/>
              </a:lnSpc>
              <a:spcBef>
                <a:spcPts val="140"/>
              </a:spcBef>
            </a:pPr>
            <a:r>
              <a:rPr sz="1200" b="1" spc="3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■企業検索</a:t>
            </a:r>
            <a:r>
              <a:rPr sz="1200" b="1" spc="-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spc="1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sz="1200" b="1" spc="-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spc="3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製品検索（例）</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object 4"/>
          <p:cNvSpPr/>
          <p:nvPr/>
        </p:nvSpPr>
        <p:spPr>
          <a:xfrm>
            <a:off x="3120698" y="2640305"/>
            <a:ext cx="182245" cy="610235"/>
          </a:xfrm>
          <a:custGeom>
            <a:avLst/>
            <a:gdLst/>
            <a:ahLst/>
            <a:cxnLst/>
            <a:rect l="l" t="t" r="r" b="b"/>
            <a:pathLst>
              <a:path w="182245" h="610235">
                <a:moveTo>
                  <a:pt x="182219" y="609701"/>
                </a:moveTo>
                <a:lnTo>
                  <a:pt x="0" y="609701"/>
                </a:lnTo>
                <a:lnTo>
                  <a:pt x="0" y="0"/>
                </a:lnTo>
                <a:lnTo>
                  <a:pt x="182219" y="0"/>
                </a:lnTo>
              </a:path>
            </a:pathLst>
          </a:custGeom>
          <a:ln w="3810">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object 5"/>
          <p:cNvSpPr/>
          <p:nvPr/>
        </p:nvSpPr>
        <p:spPr>
          <a:xfrm>
            <a:off x="3121511" y="3324772"/>
            <a:ext cx="182245" cy="3625850"/>
          </a:xfrm>
          <a:custGeom>
            <a:avLst/>
            <a:gdLst/>
            <a:ahLst/>
            <a:cxnLst/>
            <a:rect l="l" t="t" r="r" b="b"/>
            <a:pathLst>
              <a:path w="182245" h="3625850">
                <a:moveTo>
                  <a:pt x="182206" y="3625329"/>
                </a:moveTo>
                <a:lnTo>
                  <a:pt x="0" y="3625329"/>
                </a:lnTo>
                <a:lnTo>
                  <a:pt x="0" y="0"/>
                </a:lnTo>
                <a:lnTo>
                  <a:pt x="182206" y="0"/>
                </a:lnTo>
              </a:path>
            </a:pathLst>
          </a:custGeom>
          <a:ln w="3810">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object 6"/>
          <p:cNvSpPr/>
          <p:nvPr/>
        </p:nvSpPr>
        <p:spPr>
          <a:xfrm>
            <a:off x="7687951" y="2578298"/>
            <a:ext cx="182245" cy="4382770"/>
          </a:xfrm>
          <a:custGeom>
            <a:avLst/>
            <a:gdLst/>
            <a:ahLst/>
            <a:cxnLst/>
            <a:rect l="l" t="t" r="r" b="b"/>
            <a:pathLst>
              <a:path w="182245" h="4382770">
                <a:moveTo>
                  <a:pt x="0" y="4382617"/>
                </a:moveTo>
                <a:lnTo>
                  <a:pt x="182206" y="4382617"/>
                </a:lnTo>
                <a:lnTo>
                  <a:pt x="182206" y="0"/>
                </a:lnTo>
                <a:lnTo>
                  <a:pt x="0" y="0"/>
                </a:lnTo>
              </a:path>
            </a:pathLst>
          </a:custGeom>
          <a:ln w="3810">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object 7"/>
          <p:cNvSpPr/>
          <p:nvPr/>
        </p:nvSpPr>
        <p:spPr>
          <a:xfrm>
            <a:off x="2934061" y="4796720"/>
            <a:ext cx="182245" cy="0"/>
          </a:xfrm>
          <a:custGeom>
            <a:avLst/>
            <a:gdLst/>
            <a:ahLst/>
            <a:cxnLst/>
            <a:rect l="l" t="t" r="r" b="b"/>
            <a:pathLst>
              <a:path w="182245">
                <a:moveTo>
                  <a:pt x="182206" y="0"/>
                </a:moveTo>
                <a:lnTo>
                  <a:pt x="0" y="0"/>
                </a:lnTo>
              </a:path>
            </a:pathLst>
          </a:custGeom>
          <a:ln w="3810">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object 8"/>
          <p:cNvSpPr/>
          <p:nvPr/>
        </p:nvSpPr>
        <p:spPr>
          <a:xfrm>
            <a:off x="7870163" y="4659562"/>
            <a:ext cx="182245" cy="0"/>
          </a:xfrm>
          <a:custGeom>
            <a:avLst/>
            <a:gdLst/>
            <a:ahLst/>
            <a:cxnLst/>
            <a:rect l="l" t="t" r="r" b="b"/>
            <a:pathLst>
              <a:path w="182245">
                <a:moveTo>
                  <a:pt x="182206" y="0"/>
                </a:moveTo>
                <a:lnTo>
                  <a:pt x="0" y="0"/>
                </a:lnTo>
              </a:path>
            </a:pathLst>
          </a:custGeom>
          <a:ln w="3810">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object 9"/>
          <p:cNvSpPr/>
          <p:nvPr/>
        </p:nvSpPr>
        <p:spPr>
          <a:xfrm>
            <a:off x="2933261" y="2953509"/>
            <a:ext cx="182245" cy="0"/>
          </a:xfrm>
          <a:custGeom>
            <a:avLst/>
            <a:gdLst/>
            <a:ahLst/>
            <a:cxnLst/>
            <a:rect l="l" t="t" r="r" b="b"/>
            <a:pathLst>
              <a:path w="182245">
                <a:moveTo>
                  <a:pt x="182206" y="0"/>
                </a:moveTo>
                <a:lnTo>
                  <a:pt x="0" y="0"/>
                </a:lnTo>
              </a:path>
            </a:pathLst>
          </a:custGeom>
          <a:ln w="3810">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object 10"/>
          <p:cNvSpPr txBox="1"/>
          <p:nvPr/>
        </p:nvSpPr>
        <p:spPr>
          <a:xfrm>
            <a:off x="1970451" y="2832618"/>
            <a:ext cx="93980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検索項目入力</a:t>
            </a:r>
            <a:endParaRPr sz="12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object 11"/>
          <p:cNvSpPr txBox="1"/>
          <p:nvPr/>
        </p:nvSpPr>
        <p:spPr>
          <a:xfrm>
            <a:off x="1971213" y="4708509"/>
            <a:ext cx="93980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検索条件設定</a:t>
            </a:r>
            <a:endParaRPr sz="12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object 12"/>
          <p:cNvSpPr txBox="1"/>
          <p:nvPr/>
        </p:nvSpPr>
        <p:spPr>
          <a:xfrm>
            <a:off x="8086080" y="4544138"/>
            <a:ext cx="63500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検索結果</a:t>
            </a:r>
            <a:endParaRPr sz="120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2" name="Picture 2" descr="C:\Users\y-fukazawa\Desktop\ロボット検索 2018-03-27 20.38.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391" y="1860047"/>
            <a:ext cx="4443871" cy="504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p:nvPr/>
        </p:nvSpPr>
        <p:spPr>
          <a:xfrm>
            <a:off x="705791" y="931660"/>
            <a:ext cx="627380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自社専用のページを持ち、製品・技術・サービス等を国内外の企業に向けて発信できます</a:t>
            </a:r>
            <a:r>
              <a:rPr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object 25"/>
          <p:cNvSpPr txBox="1"/>
          <p:nvPr/>
        </p:nvSpPr>
        <p:spPr>
          <a:xfrm>
            <a:off x="4103516" y="529973"/>
            <a:ext cx="1282700" cy="151323"/>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※ログインが必要です。</a:t>
            </a:r>
            <a:endParaRPr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object 26"/>
          <p:cNvSpPr txBox="1">
            <a:spLocks noGrp="1"/>
          </p:cNvSpPr>
          <p:nvPr>
            <p:ph type="title"/>
          </p:nvPr>
        </p:nvSpPr>
        <p:spPr>
          <a:xfrm>
            <a:off x="1377301" y="415673"/>
            <a:ext cx="2726215" cy="289823"/>
          </a:xfrm>
          <a:prstGeom prst="rect">
            <a:avLst/>
          </a:prstGeom>
        </p:spPr>
        <p:txBody>
          <a:bodyPr vert="horz" wrap="square" lIns="0" tIns="12700" rIns="0" bIns="0" rtlCol="0">
            <a:spAutoFit/>
          </a:bodyPr>
          <a:lstStyle/>
          <a:p>
            <a:pPr marL="12700">
              <a:lnSpc>
                <a:spcPct val="100000"/>
              </a:lnSpc>
              <a:spcBef>
                <a:spcPts val="100"/>
              </a:spcBef>
            </a:pPr>
            <a:r>
              <a:rPr sz="2100" baseline="5952" dirty="0">
                <a:latin typeface="メイリオ" panose="020B0604030504040204" pitchFamily="50" charset="-128"/>
                <a:ea typeface="メイリオ" panose="020B0604030504040204" pitchFamily="50" charset="-128"/>
                <a:cs typeface="メイリオ" panose="020B0604030504040204" pitchFamily="50" charset="-128"/>
              </a:rPr>
              <a:t>サービス</a:t>
            </a:r>
            <a:r>
              <a:rPr sz="2100" spc="-127" baseline="5952" dirty="0">
                <a:latin typeface="メイリオ" panose="020B0604030504040204" pitchFamily="50" charset="-128"/>
                <a:ea typeface="メイリオ" panose="020B0604030504040204" pitchFamily="50" charset="-128"/>
                <a:cs typeface="メイリオ" panose="020B0604030504040204" pitchFamily="50" charset="-128"/>
              </a:rPr>
              <a:t> </a:t>
            </a:r>
            <a:r>
              <a:rPr sz="1800" dirty="0">
                <a:latin typeface="メイリオ" panose="020B0604030504040204" pitchFamily="50" charset="-128"/>
                <a:ea typeface="メイリオ" panose="020B0604030504040204" pitchFamily="50" charset="-128"/>
                <a:cs typeface="メイリオ" panose="020B0604030504040204" pitchFamily="50" charset="-128"/>
              </a:rPr>
              <a:t>2.</a:t>
            </a:r>
            <a:r>
              <a:rPr sz="1800" spc="-110" dirty="0">
                <a:latin typeface="メイリオ" panose="020B0604030504040204" pitchFamily="50" charset="-128"/>
                <a:ea typeface="メイリオ" panose="020B0604030504040204" pitchFamily="50" charset="-128"/>
                <a:cs typeface="メイリオ" panose="020B0604030504040204" pitchFamily="50" charset="-128"/>
              </a:rPr>
              <a:t> </a:t>
            </a:r>
            <a:r>
              <a:rPr sz="1800" dirty="0">
                <a:latin typeface="メイリオ" panose="020B0604030504040204" pitchFamily="50" charset="-128"/>
                <a:ea typeface="メイリオ" panose="020B0604030504040204" pitchFamily="50" charset="-128"/>
                <a:cs typeface="メイリオ" panose="020B0604030504040204" pitchFamily="50" charset="-128"/>
              </a:rPr>
              <a:t>自社アピール</a:t>
            </a:r>
          </a:p>
        </p:txBody>
      </p:sp>
      <p:sp>
        <p:nvSpPr>
          <p:cNvPr id="27" name="object 27"/>
          <p:cNvSpPr/>
          <p:nvPr/>
        </p:nvSpPr>
        <p:spPr>
          <a:xfrm>
            <a:off x="739836" y="311971"/>
            <a:ext cx="446234" cy="481232"/>
          </a:xfrm>
          <a:prstGeom prst="rect">
            <a:avLst/>
          </a:prstGeom>
          <a:blipFill>
            <a:blip r:embed="rId2"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object 7"/>
          <p:cNvSpPr txBox="1">
            <a:spLocks noGrp="1"/>
          </p:cNvSpPr>
          <p:nvPr>
            <p:ph type="sldNum" sz="quarter" idx="7"/>
          </p:nvPr>
        </p:nvSpPr>
        <p:spPr>
          <a:xfrm>
            <a:off x="9938518" y="7092300"/>
            <a:ext cx="463550" cy="296234"/>
          </a:xfrm>
          <a:prstGeom prst="rect">
            <a:avLst/>
          </a:prstGeom>
        </p:spPr>
        <p:txBody>
          <a:bodyPr vert="horz" wrap="square" lIns="0" tIns="110489" rIns="0" bIns="0" rtlCol="0">
            <a:spAutoFit/>
          </a:bodyPr>
          <a:lstStyle/>
          <a:p>
            <a:pPr marL="12700">
              <a:lnSpc>
                <a:spcPct val="100000"/>
              </a:lnSpc>
              <a:spcBef>
                <a:spcPts val="869"/>
              </a:spcBef>
            </a:pPr>
            <a:r>
              <a:rPr dirty="0">
                <a:latin typeface="メイリオ" panose="020B0604030504040204" pitchFamily="50" charset="-128"/>
                <a:ea typeface="メイリオ" panose="020B0604030504040204" pitchFamily="50" charset="-128"/>
                <a:cs typeface="メイリオ" panose="020B0604030504040204" pitchFamily="50" charset="-128"/>
              </a:rPr>
              <a:t>P_</a:t>
            </a:r>
            <a:fld id="{81D60167-4931-47E6-BA6A-407CBD079E47}" type="slidenum">
              <a:rPr dirty="0">
                <a:latin typeface="メイリオ" panose="020B0604030504040204" pitchFamily="50" charset="-128"/>
                <a:ea typeface="メイリオ" panose="020B0604030504040204" pitchFamily="50" charset="-128"/>
                <a:cs typeface="メイリオ" panose="020B0604030504040204" pitchFamily="50" charset="-128"/>
              </a:rPr>
              <a:t>12</a:t>
            </a:fld>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object 25"/>
          <p:cNvSpPr/>
          <p:nvPr/>
        </p:nvSpPr>
        <p:spPr>
          <a:xfrm>
            <a:off x="1581874" y="2138740"/>
            <a:ext cx="2355644" cy="2073150"/>
          </a:xfrm>
          <a:prstGeom prst="rect">
            <a:avLst/>
          </a:prstGeom>
          <a:blipFill>
            <a:blip r:embed="rId3" cstate="print"/>
            <a:stretch>
              <a:fillRect/>
            </a:stretch>
          </a:blipFill>
        </p:spPr>
        <p:txBody>
          <a:bodyPr wrap="square" lIns="0" tIns="0" rIns="0" bIns="0" rtlCol="0"/>
          <a:lstStyle/>
          <a:p>
            <a:endParaRPr/>
          </a:p>
        </p:txBody>
      </p:sp>
      <p:sp>
        <p:nvSpPr>
          <p:cNvPr id="31" name="object 26"/>
          <p:cNvSpPr/>
          <p:nvPr/>
        </p:nvSpPr>
        <p:spPr>
          <a:xfrm>
            <a:off x="1577636" y="4172380"/>
            <a:ext cx="2359881" cy="2622484"/>
          </a:xfrm>
          <a:prstGeom prst="rect">
            <a:avLst/>
          </a:prstGeom>
          <a:blipFill>
            <a:blip r:embed="rId4" cstate="print"/>
            <a:stretch>
              <a:fillRect/>
            </a:stretch>
          </a:blipFill>
        </p:spPr>
        <p:txBody>
          <a:bodyPr wrap="square" lIns="0" tIns="0" rIns="0" bIns="0" rtlCol="0"/>
          <a:lstStyle/>
          <a:p>
            <a:endParaRPr/>
          </a:p>
        </p:txBody>
      </p:sp>
      <p:sp>
        <p:nvSpPr>
          <p:cNvPr id="32" name="object 27"/>
          <p:cNvSpPr/>
          <p:nvPr/>
        </p:nvSpPr>
        <p:spPr>
          <a:xfrm>
            <a:off x="4116121" y="2167340"/>
            <a:ext cx="2242595" cy="2318626"/>
          </a:xfrm>
          <a:prstGeom prst="rect">
            <a:avLst/>
          </a:prstGeom>
          <a:blipFill>
            <a:blip r:embed="rId5" cstate="print"/>
            <a:stretch>
              <a:fillRect/>
            </a:stretch>
          </a:blipFill>
        </p:spPr>
        <p:txBody>
          <a:bodyPr wrap="square" lIns="0" tIns="0" rIns="0" bIns="0" rtlCol="0"/>
          <a:lstStyle/>
          <a:p>
            <a:endParaRPr/>
          </a:p>
        </p:txBody>
      </p:sp>
      <p:sp>
        <p:nvSpPr>
          <p:cNvPr id="33" name="object 28"/>
          <p:cNvSpPr/>
          <p:nvPr/>
        </p:nvSpPr>
        <p:spPr>
          <a:xfrm>
            <a:off x="4097116" y="4479882"/>
            <a:ext cx="2199460" cy="2212755"/>
          </a:xfrm>
          <a:prstGeom prst="rect">
            <a:avLst/>
          </a:prstGeom>
          <a:blipFill>
            <a:blip r:embed="rId6" cstate="print"/>
            <a:stretch>
              <a:fillRect/>
            </a:stretch>
          </a:blipFill>
        </p:spPr>
        <p:txBody>
          <a:bodyPr wrap="square" lIns="0" tIns="0" rIns="0" bIns="0" rtlCol="0"/>
          <a:lstStyle/>
          <a:p>
            <a:endParaRPr/>
          </a:p>
        </p:txBody>
      </p:sp>
      <p:sp>
        <p:nvSpPr>
          <p:cNvPr id="34" name="object 29"/>
          <p:cNvSpPr/>
          <p:nvPr/>
        </p:nvSpPr>
        <p:spPr>
          <a:xfrm>
            <a:off x="4107980" y="6644647"/>
            <a:ext cx="2241207" cy="376730"/>
          </a:xfrm>
          <a:prstGeom prst="rect">
            <a:avLst/>
          </a:prstGeom>
          <a:blipFill>
            <a:blip r:embed="rId7" cstate="print"/>
            <a:stretch>
              <a:fillRect/>
            </a:stretch>
          </a:blipFill>
        </p:spPr>
        <p:txBody>
          <a:bodyPr wrap="square" lIns="0" tIns="0" rIns="0" bIns="0" rtlCol="0"/>
          <a:lstStyle/>
          <a:p>
            <a:endParaRPr/>
          </a:p>
        </p:txBody>
      </p:sp>
      <p:sp>
        <p:nvSpPr>
          <p:cNvPr id="35" name="object 30"/>
          <p:cNvSpPr/>
          <p:nvPr/>
        </p:nvSpPr>
        <p:spPr>
          <a:xfrm>
            <a:off x="7880386" y="2227050"/>
            <a:ext cx="2038314" cy="3522934"/>
          </a:xfrm>
          <a:prstGeom prst="rect">
            <a:avLst/>
          </a:prstGeom>
          <a:blipFill>
            <a:blip r:embed="rId8" cstate="print"/>
            <a:stretch>
              <a:fillRect/>
            </a:stretch>
          </a:blipFill>
        </p:spPr>
        <p:txBody>
          <a:bodyPr wrap="square" lIns="0" tIns="0" rIns="0" bIns="0" rtlCol="0"/>
          <a:lstStyle/>
          <a:p>
            <a:endParaRPr/>
          </a:p>
        </p:txBody>
      </p:sp>
      <p:sp>
        <p:nvSpPr>
          <p:cNvPr id="36" name="object 2"/>
          <p:cNvSpPr/>
          <p:nvPr/>
        </p:nvSpPr>
        <p:spPr>
          <a:xfrm>
            <a:off x="1215867" y="3318864"/>
            <a:ext cx="172085" cy="0"/>
          </a:xfrm>
          <a:custGeom>
            <a:avLst/>
            <a:gdLst/>
            <a:ahLst/>
            <a:cxnLst/>
            <a:rect l="l" t="t" r="r" b="b"/>
            <a:pathLst>
              <a:path w="172084">
                <a:moveTo>
                  <a:pt x="171818" y="0"/>
                </a:moveTo>
                <a:lnTo>
                  <a:pt x="0" y="0"/>
                </a:lnTo>
              </a:path>
            </a:pathLst>
          </a:custGeom>
          <a:ln w="3810">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object 3"/>
          <p:cNvSpPr/>
          <p:nvPr/>
        </p:nvSpPr>
        <p:spPr>
          <a:xfrm>
            <a:off x="1215867" y="5508660"/>
            <a:ext cx="172085" cy="0"/>
          </a:xfrm>
          <a:custGeom>
            <a:avLst/>
            <a:gdLst/>
            <a:ahLst/>
            <a:cxnLst/>
            <a:rect l="l" t="t" r="r" b="b"/>
            <a:pathLst>
              <a:path w="172084">
                <a:moveTo>
                  <a:pt x="171818" y="0"/>
                </a:moveTo>
                <a:lnTo>
                  <a:pt x="0" y="0"/>
                </a:lnTo>
              </a:path>
            </a:pathLst>
          </a:custGeom>
          <a:ln w="3810">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object 6"/>
          <p:cNvSpPr/>
          <p:nvPr/>
        </p:nvSpPr>
        <p:spPr>
          <a:xfrm>
            <a:off x="1390600" y="2487121"/>
            <a:ext cx="198755" cy="1663487"/>
          </a:xfrm>
          <a:custGeom>
            <a:avLst/>
            <a:gdLst/>
            <a:ahLst/>
            <a:cxnLst/>
            <a:rect l="l" t="t" r="r" b="b"/>
            <a:pathLst>
              <a:path w="198755" h="1430020">
                <a:moveTo>
                  <a:pt x="198424" y="1429892"/>
                </a:moveTo>
                <a:lnTo>
                  <a:pt x="0" y="1429892"/>
                </a:lnTo>
                <a:lnTo>
                  <a:pt x="0" y="0"/>
                </a:lnTo>
                <a:lnTo>
                  <a:pt x="198424" y="0"/>
                </a:lnTo>
              </a:path>
            </a:pathLst>
          </a:custGeom>
          <a:ln w="3809">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object 9"/>
          <p:cNvSpPr/>
          <p:nvPr/>
        </p:nvSpPr>
        <p:spPr>
          <a:xfrm>
            <a:off x="1390600" y="4216855"/>
            <a:ext cx="198755" cy="2583610"/>
          </a:xfrm>
          <a:custGeom>
            <a:avLst/>
            <a:gdLst/>
            <a:ahLst/>
            <a:cxnLst/>
            <a:rect l="l" t="t" r="r" b="b"/>
            <a:pathLst>
              <a:path w="198755" h="1002029">
                <a:moveTo>
                  <a:pt x="198424" y="1001801"/>
                </a:moveTo>
                <a:lnTo>
                  <a:pt x="0" y="1001801"/>
                </a:lnTo>
                <a:lnTo>
                  <a:pt x="0" y="0"/>
                </a:lnTo>
                <a:lnTo>
                  <a:pt x="198424" y="0"/>
                </a:lnTo>
              </a:path>
            </a:pathLst>
          </a:custGeom>
          <a:ln w="3809">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object 12"/>
          <p:cNvSpPr txBox="1"/>
          <p:nvPr/>
        </p:nvSpPr>
        <p:spPr>
          <a:xfrm>
            <a:off x="386351" y="3131757"/>
            <a:ext cx="887730" cy="377825"/>
          </a:xfrm>
          <a:prstGeom prst="rect">
            <a:avLst/>
          </a:prstGeom>
        </p:spPr>
        <p:txBody>
          <a:bodyPr vert="horz" wrap="square" lIns="0" tIns="4445" rIns="0" bIns="0" rtlCol="0">
            <a:spAutoFit/>
          </a:bodyPr>
          <a:lstStyle/>
          <a:p>
            <a:pPr marL="12700" marR="5080">
              <a:lnSpc>
                <a:spcPct val="107200"/>
              </a:lnSpc>
              <a:spcBef>
                <a:spcPts val="35"/>
              </a:spcBef>
            </a:pPr>
            <a:r>
              <a:rPr sz="1100" b="1" spc="2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トップ画像・ 見出し文</a:t>
            </a:r>
            <a:endParaRPr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object 13"/>
          <p:cNvSpPr txBox="1"/>
          <p:nvPr/>
        </p:nvSpPr>
        <p:spPr>
          <a:xfrm>
            <a:off x="398997" y="5333414"/>
            <a:ext cx="600710" cy="377825"/>
          </a:xfrm>
          <a:prstGeom prst="rect">
            <a:avLst/>
          </a:prstGeom>
        </p:spPr>
        <p:txBody>
          <a:bodyPr vert="horz" wrap="square" lIns="0" tIns="4445" rIns="0" bIns="0" rtlCol="0">
            <a:spAutoFit/>
          </a:bodyPr>
          <a:lstStyle/>
          <a:p>
            <a:pPr marL="12700" marR="5080">
              <a:lnSpc>
                <a:spcPct val="107200"/>
              </a:lnSpc>
              <a:spcBef>
                <a:spcPts val="35"/>
              </a:spcBef>
            </a:pPr>
            <a:r>
              <a:rPr sz="1100" b="1" spc="2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アピール ポイント</a:t>
            </a:r>
            <a:endParaRPr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object 4"/>
          <p:cNvSpPr txBox="1"/>
          <p:nvPr/>
        </p:nvSpPr>
        <p:spPr>
          <a:xfrm>
            <a:off x="1529442" y="1953495"/>
            <a:ext cx="600710" cy="128881"/>
          </a:xfrm>
          <a:prstGeom prst="rect">
            <a:avLst/>
          </a:prstGeom>
        </p:spPr>
        <p:txBody>
          <a:bodyPr vert="horz" wrap="square" lIns="0" tIns="13335" rIns="0" bIns="0" rtlCol="0">
            <a:spAutoFit/>
          </a:bodyPr>
          <a:lstStyle/>
          <a:p>
            <a:pPr marL="12700">
              <a:lnSpc>
                <a:spcPct val="100000"/>
              </a:lnSpc>
              <a:spcBef>
                <a:spcPts val="105"/>
              </a:spcBef>
            </a:pPr>
            <a:r>
              <a:rPr sz="75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《企業情報》</a:t>
            </a:r>
            <a:endParaRPr sz="75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object 7"/>
          <p:cNvSpPr/>
          <p:nvPr/>
        </p:nvSpPr>
        <p:spPr>
          <a:xfrm>
            <a:off x="6474240" y="5522336"/>
            <a:ext cx="172085" cy="0"/>
          </a:xfrm>
          <a:custGeom>
            <a:avLst/>
            <a:gdLst/>
            <a:ahLst/>
            <a:cxnLst/>
            <a:rect l="l" t="t" r="r" b="b"/>
            <a:pathLst>
              <a:path w="172084">
                <a:moveTo>
                  <a:pt x="0" y="0"/>
                </a:moveTo>
                <a:lnTo>
                  <a:pt x="171805" y="0"/>
                </a:lnTo>
              </a:path>
            </a:pathLst>
          </a:custGeom>
          <a:ln w="3810">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object 8"/>
          <p:cNvSpPr/>
          <p:nvPr/>
        </p:nvSpPr>
        <p:spPr>
          <a:xfrm>
            <a:off x="6474240" y="6933561"/>
            <a:ext cx="172085" cy="0"/>
          </a:xfrm>
          <a:custGeom>
            <a:avLst/>
            <a:gdLst/>
            <a:ahLst/>
            <a:cxnLst/>
            <a:rect l="l" t="t" r="r" b="b"/>
            <a:pathLst>
              <a:path w="172084">
                <a:moveTo>
                  <a:pt x="0" y="0"/>
                </a:moveTo>
                <a:lnTo>
                  <a:pt x="171805" y="0"/>
                </a:lnTo>
              </a:path>
            </a:pathLst>
          </a:custGeom>
          <a:ln w="3810">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object 14"/>
          <p:cNvSpPr txBox="1"/>
          <p:nvPr/>
        </p:nvSpPr>
        <p:spPr>
          <a:xfrm>
            <a:off x="6681969" y="5431353"/>
            <a:ext cx="600710" cy="185948"/>
          </a:xfrm>
          <a:prstGeom prst="rect">
            <a:avLst/>
          </a:prstGeom>
        </p:spPr>
        <p:txBody>
          <a:bodyPr vert="horz" wrap="square" lIns="0" tIns="16510" rIns="0" bIns="0" rtlCol="0">
            <a:spAutoFit/>
          </a:bodyPr>
          <a:lstStyle/>
          <a:p>
            <a:pPr marL="12700">
              <a:lnSpc>
                <a:spcPct val="100000"/>
              </a:lnSpc>
              <a:spcBef>
                <a:spcPts val="130"/>
              </a:spcBef>
            </a:pPr>
            <a:r>
              <a:rPr sz="1100" b="1" spc="2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会社概要</a:t>
            </a:r>
            <a:endParaRPr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object 15"/>
          <p:cNvSpPr txBox="1"/>
          <p:nvPr/>
        </p:nvSpPr>
        <p:spPr>
          <a:xfrm>
            <a:off x="6681969" y="6762375"/>
            <a:ext cx="744220" cy="377825"/>
          </a:xfrm>
          <a:prstGeom prst="rect">
            <a:avLst/>
          </a:prstGeom>
        </p:spPr>
        <p:txBody>
          <a:bodyPr vert="horz" wrap="square" lIns="0" tIns="16510" rIns="0" bIns="0" rtlCol="0">
            <a:spAutoFit/>
          </a:bodyPr>
          <a:lstStyle/>
          <a:p>
            <a:pPr marL="12700">
              <a:lnSpc>
                <a:spcPct val="100000"/>
              </a:lnSpc>
              <a:spcBef>
                <a:spcPts val="130"/>
              </a:spcBef>
            </a:pPr>
            <a:r>
              <a:rPr sz="1100" b="1" spc="2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検索用</a:t>
            </a:r>
            <a:endParaRPr sz="11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95"/>
              </a:spcBef>
            </a:pPr>
            <a:r>
              <a:rPr sz="1100" b="1" spc="2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キーワード</a:t>
            </a:r>
            <a:endParaRPr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object 23"/>
          <p:cNvSpPr/>
          <p:nvPr/>
        </p:nvSpPr>
        <p:spPr>
          <a:xfrm>
            <a:off x="6272901" y="4468521"/>
            <a:ext cx="198755" cy="2211705"/>
          </a:xfrm>
          <a:custGeom>
            <a:avLst/>
            <a:gdLst/>
            <a:ahLst/>
            <a:cxnLst/>
            <a:rect l="l" t="t" r="r" b="b"/>
            <a:pathLst>
              <a:path w="198754" h="2211704">
                <a:moveTo>
                  <a:pt x="0" y="2211438"/>
                </a:moveTo>
                <a:lnTo>
                  <a:pt x="198424" y="2211438"/>
                </a:lnTo>
                <a:lnTo>
                  <a:pt x="198424" y="0"/>
                </a:lnTo>
                <a:lnTo>
                  <a:pt x="0" y="0"/>
                </a:lnTo>
              </a:path>
            </a:pathLst>
          </a:custGeom>
          <a:ln w="3810">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object 24"/>
          <p:cNvSpPr/>
          <p:nvPr/>
        </p:nvSpPr>
        <p:spPr>
          <a:xfrm>
            <a:off x="6272894" y="6767772"/>
            <a:ext cx="198755" cy="332105"/>
          </a:xfrm>
          <a:custGeom>
            <a:avLst/>
            <a:gdLst/>
            <a:ahLst/>
            <a:cxnLst/>
            <a:rect l="l" t="t" r="r" b="b"/>
            <a:pathLst>
              <a:path w="198754" h="332104">
                <a:moveTo>
                  <a:pt x="0" y="331584"/>
                </a:moveTo>
                <a:lnTo>
                  <a:pt x="198424" y="331584"/>
                </a:lnTo>
                <a:lnTo>
                  <a:pt x="198424" y="0"/>
                </a:lnTo>
                <a:lnTo>
                  <a:pt x="0" y="0"/>
                </a:lnTo>
              </a:path>
            </a:pathLst>
          </a:custGeom>
          <a:ln w="3810">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object 4"/>
          <p:cNvSpPr txBox="1"/>
          <p:nvPr/>
        </p:nvSpPr>
        <p:spPr>
          <a:xfrm>
            <a:off x="1529442" y="1953495"/>
            <a:ext cx="600710" cy="128881"/>
          </a:xfrm>
          <a:prstGeom prst="rect">
            <a:avLst/>
          </a:prstGeom>
        </p:spPr>
        <p:txBody>
          <a:bodyPr vert="horz" wrap="square" lIns="0" tIns="13335" rIns="0" bIns="0" rtlCol="0">
            <a:spAutoFit/>
          </a:bodyPr>
          <a:lstStyle/>
          <a:p>
            <a:pPr marL="12700">
              <a:lnSpc>
                <a:spcPct val="100000"/>
              </a:lnSpc>
              <a:spcBef>
                <a:spcPts val="105"/>
              </a:spcBef>
            </a:pPr>
            <a:r>
              <a:rPr sz="75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《企業情報》</a:t>
            </a:r>
            <a:endParaRPr sz="75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object 5"/>
          <p:cNvSpPr txBox="1"/>
          <p:nvPr/>
        </p:nvSpPr>
        <p:spPr>
          <a:xfrm>
            <a:off x="7804207" y="1956907"/>
            <a:ext cx="1223010" cy="128881"/>
          </a:xfrm>
          <a:prstGeom prst="rect">
            <a:avLst/>
          </a:prstGeom>
        </p:spPr>
        <p:txBody>
          <a:bodyPr vert="horz" wrap="square" lIns="0" tIns="13335" rIns="0" bIns="0" rtlCol="0">
            <a:spAutoFit/>
          </a:bodyPr>
          <a:lstStyle/>
          <a:p>
            <a:pPr marL="12700">
              <a:lnSpc>
                <a:spcPct val="100000"/>
              </a:lnSpc>
              <a:spcBef>
                <a:spcPts val="105"/>
              </a:spcBef>
            </a:pPr>
            <a:r>
              <a:rPr sz="75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《製品・技術情報（詳細</a:t>
            </a:r>
            <a:r>
              <a:rPr sz="750" b="1" spc="-38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sz="75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endParaRPr sz="7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object 13"/>
          <p:cNvSpPr txBox="1"/>
          <p:nvPr/>
        </p:nvSpPr>
        <p:spPr>
          <a:xfrm>
            <a:off x="690648" y="1709840"/>
            <a:ext cx="2293852" cy="202620"/>
          </a:xfrm>
          <a:prstGeom prst="rect">
            <a:avLst/>
          </a:prstGeom>
        </p:spPr>
        <p:txBody>
          <a:bodyPr vert="horz" wrap="square" lIns="0" tIns="17780" rIns="0" bIns="0" rtlCol="0">
            <a:spAutoFit/>
          </a:bodyPr>
          <a:lstStyle/>
          <a:p>
            <a:pPr marL="12700">
              <a:lnSpc>
                <a:spcPct val="100000"/>
              </a:lnSpc>
              <a:spcBef>
                <a:spcPts val="140"/>
              </a:spcBef>
            </a:pPr>
            <a:r>
              <a:rPr lang="ja-JP" altLang="en-US" sz="1200" b="1" spc="3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■企業専用ページ（例）</a:t>
            </a:r>
            <a:endParaRPr lang="ja-JP" altLang="en-US" sz="1200" b="1" spc="3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object 17"/>
          <p:cNvSpPr txBox="1"/>
          <p:nvPr/>
        </p:nvSpPr>
        <p:spPr>
          <a:xfrm>
            <a:off x="7904421" y="5840095"/>
            <a:ext cx="1486535" cy="684530"/>
          </a:xfrm>
          <a:prstGeom prst="rect">
            <a:avLst/>
          </a:prstGeom>
        </p:spPr>
        <p:txBody>
          <a:bodyPr vert="horz" wrap="square" lIns="0" tIns="29845" rIns="0" bIns="0" rtlCol="0">
            <a:spAutoFit/>
          </a:bodyPr>
          <a:lstStyle/>
          <a:p>
            <a:pPr marL="36195">
              <a:lnSpc>
                <a:spcPct val="100000"/>
              </a:lnSpc>
              <a:spcBef>
                <a:spcPts val="235"/>
              </a:spcBef>
            </a:pPr>
            <a:r>
              <a:rPr sz="75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※登録企業限定の製品・技術情報</a:t>
            </a:r>
            <a:endParaRPr sz="75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135"/>
              </a:spcBef>
            </a:pPr>
            <a:r>
              <a:rPr sz="75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・詳細な情報</a:t>
            </a:r>
            <a:endParaRPr sz="75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140"/>
              </a:spcBef>
            </a:pPr>
            <a:r>
              <a:rPr sz="75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・活用事例</a:t>
            </a:r>
            <a:endParaRPr sz="75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135"/>
              </a:spcBef>
            </a:pPr>
            <a:r>
              <a:rPr sz="75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・用途提案</a:t>
            </a:r>
            <a:endParaRPr sz="75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140"/>
              </a:spcBef>
            </a:pPr>
            <a:r>
              <a:rPr sz="75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・カタログのダウンロード</a:t>
            </a:r>
            <a:endParaRPr sz="7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object 7"/>
          <p:cNvSpPr/>
          <p:nvPr/>
        </p:nvSpPr>
        <p:spPr>
          <a:xfrm>
            <a:off x="6476824" y="3236272"/>
            <a:ext cx="172085" cy="0"/>
          </a:xfrm>
          <a:custGeom>
            <a:avLst/>
            <a:gdLst/>
            <a:ahLst/>
            <a:cxnLst/>
            <a:rect l="l" t="t" r="r" b="b"/>
            <a:pathLst>
              <a:path w="172084">
                <a:moveTo>
                  <a:pt x="0" y="0"/>
                </a:moveTo>
                <a:lnTo>
                  <a:pt x="171805" y="0"/>
                </a:lnTo>
              </a:path>
            </a:pathLst>
          </a:custGeom>
          <a:ln w="3810">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object 23"/>
          <p:cNvSpPr/>
          <p:nvPr/>
        </p:nvSpPr>
        <p:spPr>
          <a:xfrm>
            <a:off x="6275485" y="2182457"/>
            <a:ext cx="198755" cy="2211705"/>
          </a:xfrm>
          <a:custGeom>
            <a:avLst/>
            <a:gdLst/>
            <a:ahLst/>
            <a:cxnLst/>
            <a:rect l="l" t="t" r="r" b="b"/>
            <a:pathLst>
              <a:path w="198754" h="2211704">
                <a:moveTo>
                  <a:pt x="0" y="2211438"/>
                </a:moveTo>
                <a:lnTo>
                  <a:pt x="198424" y="2211438"/>
                </a:lnTo>
                <a:lnTo>
                  <a:pt x="198424" y="0"/>
                </a:lnTo>
                <a:lnTo>
                  <a:pt x="0" y="0"/>
                </a:lnTo>
              </a:path>
            </a:pathLst>
          </a:custGeom>
          <a:ln w="3810">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object 16"/>
          <p:cNvSpPr txBox="1"/>
          <p:nvPr/>
        </p:nvSpPr>
        <p:spPr>
          <a:xfrm>
            <a:off x="6680501" y="3144785"/>
            <a:ext cx="1109345" cy="688650"/>
          </a:xfrm>
          <a:prstGeom prst="rect">
            <a:avLst/>
          </a:prstGeom>
        </p:spPr>
        <p:txBody>
          <a:bodyPr vert="horz" wrap="square" lIns="0" tIns="16510" rIns="0" bIns="0" rtlCol="0">
            <a:spAutoFit/>
          </a:bodyPr>
          <a:lstStyle/>
          <a:p>
            <a:pPr>
              <a:spcBef>
                <a:spcPts val="130"/>
              </a:spcBef>
            </a:pPr>
            <a:r>
              <a:rPr sz="1100" b="1" spc="2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製品・</a:t>
            </a:r>
            <a:r>
              <a:rPr sz="1100" b="1" spc="25"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技術情報</a:t>
            </a:r>
            <a:endParaRPr sz="1100" dirty="0">
              <a:latin typeface="メイリオ" panose="020B0604030504040204" pitchFamily="50" charset="-128"/>
              <a:ea typeface="メイリオ" panose="020B0604030504040204" pitchFamily="50" charset="-128"/>
              <a:cs typeface="メイリオ" panose="020B0604030504040204" pitchFamily="50" charset="-128"/>
            </a:endParaRPr>
          </a:p>
          <a:p>
            <a:pPr marL="87313" indent="-87313">
              <a:spcBef>
                <a:spcPts val="80"/>
              </a:spcBef>
            </a:pPr>
            <a:r>
              <a:rPr sz="950" b="1" spc="-1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※クリックすると</a:t>
            </a:r>
          </a:p>
          <a:p>
            <a:pPr marL="87313">
              <a:lnSpc>
                <a:spcPct val="100000"/>
              </a:lnSpc>
              <a:spcBef>
                <a:spcPts val="80"/>
              </a:spcBef>
            </a:pPr>
            <a:r>
              <a:rPr sz="950" b="1" spc="-1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詳細ページへ。</a:t>
            </a:r>
            <a:endParaRPr sz="95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spcBef>
                <a:spcPts val="275"/>
              </a:spcBef>
            </a:pPr>
            <a:r>
              <a:rPr sz="950" b="1" spc="-1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（登録企業限定）</a:t>
            </a:r>
            <a:endParaRPr sz="95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66275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8090" y="873747"/>
            <a:ext cx="7515589" cy="558800"/>
          </a:xfrm>
          <a:prstGeom prst="rect">
            <a:avLst/>
          </a:prstGeom>
        </p:spPr>
        <p:txBody>
          <a:bodyPr vert="horz" wrap="square" lIns="0" tIns="12700" rIns="0" bIns="0" rtlCol="0">
            <a:spAutoFit/>
          </a:bodyPr>
          <a:lstStyle/>
          <a:p>
            <a:pPr marL="12700" marR="5080">
              <a:lnSpc>
                <a:spcPct val="145800"/>
              </a:lnSpc>
              <a:spcBef>
                <a:spcPts val="10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自社のニーズ情報を書き込み、提案を受けて商談を行ったり</a:t>
            </a:r>
            <a:r>
              <a:rPr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ビジネス</a:t>
            </a:r>
            <a:r>
              <a:rPr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パートナーの募集ができます</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en-US"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r>
            <a:br>
              <a:rPr lang="en-US"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br>
            <a:r>
              <a:rPr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また各企業のニーズ情報を閲覧し</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、提案することもできます。</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object 6"/>
          <p:cNvSpPr txBox="1"/>
          <p:nvPr/>
        </p:nvSpPr>
        <p:spPr>
          <a:xfrm>
            <a:off x="5650911" y="1732834"/>
            <a:ext cx="1572895" cy="197490"/>
          </a:xfrm>
          <a:prstGeom prst="rect">
            <a:avLst/>
          </a:prstGeom>
        </p:spPr>
        <p:txBody>
          <a:bodyPr vert="horz" wrap="square" lIns="0" tIns="12700" rIns="0" bIns="0" rtlCol="0">
            <a:spAutoFit/>
          </a:bodyPr>
          <a:lstStyle/>
          <a:p>
            <a:pPr marL="35560">
              <a:lnSpc>
                <a:spcPct val="100000"/>
              </a:lnSpc>
              <a:spcBef>
                <a:spcPts val="10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情報ボードイメージ</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object 7"/>
          <p:cNvSpPr/>
          <p:nvPr/>
        </p:nvSpPr>
        <p:spPr>
          <a:xfrm>
            <a:off x="1953183" y="4521812"/>
            <a:ext cx="3503689" cy="1203349"/>
          </a:xfrm>
          <a:prstGeom prst="rect">
            <a:avLst/>
          </a:prstGeom>
          <a:blipFill>
            <a:blip r:embed="rId2"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object 8"/>
          <p:cNvSpPr/>
          <p:nvPr/>
        </p:nvSpPr>
        <p:spPr>
          <a:xfrm>
            <a:off x="1953183" y="1951735"/>
            <a:ext cx="3455911" cy="2667749"/>
          </a:xfrm>
          <a:prstGeom prst="rect">
            <a:avLst/>
          </a:prstGeom>
          <a:blipFill>
            <a:blip r:embed="rId3"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object 9"/>
          <p:cNvSpPr/>
          <p:nvPr/>
        </p:nvSpPr>
        <p:spPr>
          <a:xfrm>
            <a:off x="4628731" y="5499543"/>
            <a:ext cx="652957" cy="188010"/>
          </a:xfrm>
          <a:prstGeom prst="rect">
            <a:avLst/>
          </a:prstGeom>
          <a:blipFill>
            <a:blip r:embed="rId4"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object 10"/>
          <p:cNvSpPr/>
          <p:nvPr/>
        </p:nvSpPr>
        <p:spPr>
          <a:xfrm>
            <a:off x="1985035" y="5757379"/>
            <a:ext cx="3424059" cy="1265631"/>
          </a:xfrm>
          <a:prstGeom prst="rect">
            <a:avLst/>
          </a:prstGeom>
          <a:blipFill>
            <a:blip r:embed="rId5"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object 11"/>
          <p:cNvSpPr/>
          <p:nvPr/>
        </p:nvSpPr>
        <p:spPr>
          <a:xfrm>
            <a:off x="1741751" y="3421867"/>
            <a:ext cx="210820" cy="1030605"/>
          </a:xfrm>
          <a:custGeom>
            <a:avLst/>
            <a:gdLst/>
            <a:ahLst/>
            <a:cxnLst/>
            <a:rect l="l" t="t" r="r" b="b"/>
            <a:pathLst>
              <a:path w="210819" h="1030604">
                <a:moveTo>
                  <a:pt x="210413" y="1030109"/>
                </a:moveTo>
                <a:lnTo>
                  <a:pt x="0" y="1030109"/>
                </a:lnTo>
                <a:lnTo>
                  <a:pt x="0" y="0"/>
                </a:lnTo>
                <a:lnTo>
                  <a:pt x="210413" y="0"/>
                </a:lnTo>
              </a:path>
            </a:pathLst>
          </a:custGeom>
          <a:ln w="3810">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object 12"/>
          <p:cNvSpPr/>
          <p:nvPr/>
        </p:nvSpPr>
        <p:spPr>
          <a:xfrm>
            <a:off x="1511090" y="3936920"/>
            <a:ext cx="231140" cy="0"/>
          </a:xfrm>
          <a:custGeom>
            <a:avLst/>
            <a:gdLst/>
            <a:ahLst/>
            <a:cxnLst/>
            <a:rect l="l" t="t" r="r" b="b"/>
            <a:pathLst>
              <a:path w="231139">
                <a:moveTo>
                  <a:pt x="230657" y="0"/>
                </a:moveTo>
                <a:lnTo>
                  <a:pt x="0" y="0"/>
                </a:lnTo>
              </a:path>
            </a:pathLst>
          </a:custGeom>
          <a:ln w="3810">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object 13"/>
          <p:cNvSpPr/>
          <p:nvPr/>
        </p:nvSpPr>
        <p:spPr>
          <a:xfrm>
            <a:off x="1741751" y="4524124"/>
            <a:ext cx="210820" cy="2509520"/>
          </a:xfrm>
          <a:custGeom>
            <a:avLst/>
            <a:gdLst/>
            <a:ahLst/>
            <a:cxnLst/>
            <a:rect l="l" t="t" r="r" b="b"/>
            <a:pathLst>
              <a:path w="210819" h="2509520">
                <a:moveTo>
                  <a:pt x="210413" y="2509164"/>
                </a:moveTo>
                <a:lnTo>
                  <a:pt x="0" y="2509164"/>
                </a:lnTo>
                <a:lnTo>
                  <a:pt x="0" y="0"/>
                </a:lnTo>
                <a:lnTo>
                  <a:pt x="210413" y="0"/>
                </a:lnTo>
              </a:path>
            </a:pathLst>
          </a:custGeom>
          <a:ln w="3810">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object 14"/>
          <p:cNvSpPr/>
          <p:nvPr/>
        </p:nvSpPr>
        <p:spPr>
          <a:xfrm>
            <a:off x="1511090" y="5781850"/>
            <a:ext cx="231140" cy="0"/>
          </a:xfrm>
          <a:custGeom>
            <a:avLst/>
            <a:gdLst/>
            <a:ahLst/>
            <a:cxnLst/>
            <a:rect l="l" t="t" r="r" b="b"/>
            <a:pathLst>
              <a:path w="231139">
                <a:moveTo>
                  <a:pt x="230657" y="0"/>
                </a:moveTo>
                <a:lnTo>
                  <a:pt x="0" y="0"/>
                </a:lnTo>
              </a:path>
            </a:pathLst>
          </a:custGeom>
          <a:ln w="3810">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object 15"/>
          <p:cNvSpPr txBox="1"/>
          <p:nvPr/>
        </p:nvSpPr>
        <p:spPr>
          <a:xfrm>
            <a:off x="593204" y="3724130"/>
            <a:ext cx="939800" cy="398780"/>
          </a:xfrm>
          <a:prstGeom prst="rect">
            <a:avLst/>
          </a:prstGeom>
        </p:spPr>
        <p:txBody>
          <a:bodyPr vert="horz" wrap="square" lIns="0" tIns="5080" rIns="0" bIns="0" rtlCol="0">
            <a:spAutoFit/>
          </a:bodyPr>
          <a:lstStyle/>
          <a:p>
            <a:pPr marL="12700" marR="5080">
              <a:lnSpc>
                <a:spcPct val="104200"/>
              </a:lnSpc>
              <a:spcBef>
                <a:spcPts val="4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情報絞り込み 機能</a:t>
            </a:r>
            <a:endParaRPr sz="12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object 16"/>
          <p:cNvSpPr txBox="1"/>
          <p:nvPr/>
        </p:nvSpPr>
        <p:spPr>
          <a:xfrm>
            <a:off x="541235" y="5702803"/>
            <a:ext cx="93980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各ニーズ情報</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object 17"/>
          <p:cNvSpPr txBox="1"/>
          <p:nvPr/>
        </p:nvSpPr>
        <p:spPr>
          <a:xfrm>
            <a:off x="1382043" y="6990750"/>
            <a:ext cx="4067810" cy="381000"/>
          </a:xfrm>
          <a:prstGeom prst="rect">
            <a:avLst/>
          </a:prstGeom>
        </p:spPr>
        <p:txBody>
          <a:bodyPr vert="horz" wrap="square" lIns="0" tIns="68580" rIns="0" bIns="0" rtlCol="0">
            <a:spAutoFit/>
          </a:bodyPr>
          <a:lstStyle/>
          <a:p>
            <a:pPr marL="12700">
              <a:lnSpc>
                <a:spcPct val="100000"/>
              </a:lnSpc>
              <a:spcBef>
                <a:spcPts val="540"/>
              </a:spcBef>
            </a:pPr>
            <a:r>
              <a:rPr sz="8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【背景色の判例】ピンク：自社が作成したニーズ</a:t>
            </a:r>
            <a:r>
              <a:rPr sz="800" spc="-17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sz="8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水色：自社がエントリーしたニーズ、</a:t>
            </a:r>
            <a:endParaRPr sz="800" dirty="0">
              <a:latin typeface="メイリオ" panose="020B0604030504040204" pitchFamily="50" charset="-128"/>
              <a:ea typeface="メイリオ" panose="020B0604030504040204" pitchFamily="50" charset="-128"/>
              <a:cs typeface="メイリオ" panose="020B0604030504040204" pitchFamily="50" charset="-128"/>
            </a:endParaRPr>
          </a:p>
          <a:p>
            <a:pPr marL="842963">
              <a:lnSpc>
                <a:spcPct val="100000"/>
              </a:lnSpc>
              <a:spcBef>
                <a:spcPts val="440"/>
              </a:spcBef>
            </a:pPr>
            <a:r>
              <a:rPr sz="8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グレー</a:t>
            </a:r>
            <a:r>
              <a:rPr sz="8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：募集期間が終了したニーズ</a:t>
            </a:r>
            <a:endParaRPr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object 18"/>
          <p:cNvSpPr txBox="1"/>
          <p:nvPr/>
        </p:nvSpPr>
        <p:spPr>
          <a:xfrm>
            <a:off x="687550" y="1713614"/>
            <a:ext cx="139700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■情報ボード（例）</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object 24"/>
          <p:cNvSpPr txBox="1"/>
          <p:nvPr/>
        </p:nvSpPr>
        <p:spPr>
          <a:xfrm>
            <a:off x="5932738" y="3532648"/>
            <a:ext cx="4343400" cy="469900"/>
          </a:xfrm>
          <a:prstGeom prst="rect">
            <a:avLst/>
          </a:prstGeom>
        </p:spPr>
        <p:txBody>
          <a:bodyPr vert="horz" wrap="square" lIns="0" tIns="82550" rIns="0" bIns="0" rtlCol="0">
            <a:spAutoFit/>
          </a:bodyPr>
          <a:lstStyle/>
          <a:p>
            <a:pPr marL="12700">
              <a:lnSpc>
                <a:spcPct val="100000"/>
              </a:lnSpc>
              <a:spcBef>
                <a:spcPts val="650"/>
              </a:spcBef>
            </a:pPr>
            <a:r>
              <a:rPr sz="10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※すべての登録中小企業がニーズの公開、閲覧、提案をできます。</a:t>
            </a:r>
            <a:endParaRPr sz="100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550"/>
              </a:spcBef>
            </a:pPr>
            <a:r>
              <a:rPr sz="10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※中小機構のコーディネーターによる公開や提案のサポートもございます。</a:t>
            </a:r>
            <a:endParaRPr sz="1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object 26"/>
          <p:cNvSpPr txBox="1"/>
          <p:nvPr/>
        </p:nvSpPr>
        <p:spPr>
          <a:xfrm>
            <a:off x="3848088" y="522759"/>
            <a:ext cx="1282700" cy="151323"/>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※ログインが必要です。</a:t>
            </a:r>
            <a:endParaRPr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object 27"/>
          <p:cNvSpPr txBox="1">
            <a:spLocks noGrp="1"/>
          </p:cNvSpPr>
          <p:nvPr>
            <p:ph type="title"/>
          </p:nvPr>
        </p:nvSpPr>
        <p:spPr>
          <a:xfrm>
            <a:off x="1373041" y="410123"/>
            <a:ext cx="2505869" cy="289823"/>
          </a:xfrm>
          <a:prstGeom prst="rect">
            <a:avLst/>
          </a:prstGeom>
        </p:spPr>
        <p:txBody>
          <a:bodyPr vert="horz" wrap="square" lIns="0" tIns="12700" rIns="0" bIns="0" rtlCol="0">
            <a:spAutoFit/>
          </a:bodyPr>
          <a:lstStyle/>
          <a:p>
            <a:pPr marL="12700">
              <a:lnSpc>
                <a:spcPct val="100000"/>
              </a:lnSpc>
              <a:spcBef>
                <a:spcPts val="100"/>
              </a:spcBef>
            </a:pPr>
            <a:r>
              <a:rPr sz="2100" baseline="5952" dirty="0">
                <a:latin typeface="メイリオ" panose="020B0604030504040204" pitchFamily="50" charset="-128"/>
                <a:ea typeface="メイリオ" panose="020B0604030504040204" pitchFamily="50" charset="-128"/>
                <a:cs typeface="メイリオ" panose="020B0604030504040204" pitchFamily="50" charset="-128"/>
              </a:rPr>
              <a:t>サービス</a:t>
            </a:r>
            <a:r>
              <a:rPr sz="2100" spc="-127" baseline="5952" dirty="0">
                <a:latin typeface="メイリオ" panose="020B0604030504040204" pitchFamily="50" charset="-128"/>
                <a:ea typeface="メイリオ" panose="020B0604030504040204" pitchFamily="50" charset="-128"/>
                <a:cs typeface="メイリオ" panose="020B0604030504040204" pitchFamily="50" charset="-128"/>
              </a:rPr>
              <a:t> </a:t>
            </a:r>
            <a:r>
              <a:rPr sz="1800" dirty="0">
                <a:latin typeface="メイリオ" panose="020B0604030504040204" pitchFamily="50" charset="-128"/>
                <a:ea typeface="メイリオ" panose="020B0604030504040204" pitchFamily="50" charset="-128"/>
                <a:cs typeface="メイリオ" panose="020B0604030504040204" pitchFamily="50" charset="-128"/>
              </a:rPr>
              <a:t>3.</a:t>
            </a:r>
            <a:r>
              <a:rPr sz="1800" spc="-110" dirty="0">
                <a:latin typeface="メイリオ" panose="020B0604030504040204" pitchFamily="50" charset="-128"/>
                <a:ea typeface="メイリオ" panose="020B0604030504040204" pitchFamily="50" charset="-128"/>
                <a:cs typeface="メイリオ" panose="020B0604030504040204" pitchFamily="50" charset="-128"/>
              </a:rPr>
              <a:t> </a:t>
            </a:r>
            <a:r>
              <a:rPr sz="1800" dirty="0">
                <a:latin typeface="メイリオ" panose="020B0604030504040204" pitchFamily="50" charset="-128"/>
                <a:ea typeface="メイリオ" panose="020B0604030504040204" pitchFamily="50" charset="-128"/>
                <a:cs typeface="メイリオ" panose="020B0604030504040204" pitchFamily="50" charset="-128"/>
              </a:rPr>
              <a:t>情報ボード</a:t>
            </a:r>
          </a:p>
        </p:txBody>
      </p:sp>
      <p:sp>
        <p:nvSpPr>
          <p:cNvPr id="28" name="object 28"/>
          <p:cNvSpPr/>
          <p:nvPr/>
        </p:nvSpPr>
        <p:spPr>
          <a:xfrm>
            <a:off x="654723" y="275000"/>
            <a:ext cx="643322" cy="643322"/>
          </a:xfrm>
          <a:prstGeom prst="rect">
            <a:avLst/>
          </a:prstGeom>
          <a:blipFill>
            <a:blip r:embed="rId6"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object 7"/>
          <p:cNvSpPr txBox="1">
            <a:spLocks noGrp="1"/>
          </p:cNvSpPr>
          <p:nvPr>
            <p:ph type="sldNum" sz="quarter" idx="7"/>
          </p:nvPr>
        </p:nvSpPr>
        <p:spPr>
          <a:xfrm>
            <a:off x="9938518" y="7092300"/>
            <a:ext cx="463550" cy="296234"/>
          </a:xfrm>
          <a:prstGeom prst="rect">
            <a:avLst/>
          </a:prstGeom>
        </p:spPr>
        <p:txBody>
          <a:bodyPr vert="horz" wrap="square" lIns="0" tIns="110489" rIns="0" bIns="0" rtlCol="0">
            <a:spAutoFit/>
          </a:bodyPr>
          <a:lstStyle/>
          <a:p>
            <a:pPr marL="12700">
              <a:lnSpc>
                <a:spcPct val="100000"/>
              </a:lnSpc>
              <a:spcBef>
                <a:spcPts val="869"/>
              </a:spcBef>
            </a:pPr>
            <a:r>
              <a:rPr dirty="0">
                <a:latin typeface="メイリオ" panose="020B0604030504040204" pitchFamily="50" charset="-128"/>
                <a:ea typeface="メイリオ" panose="020B0604030504040204" pitchFamily="50" charset="-128"/>
                <a:cs typeface="メイリオ" panose="020B0604030504040204" pitchFamily="50" charset="-128"/>
              </a:rPr>
              <a:t>P_</a:t>
            </a:r>
            <a:fld id="{81D60167-4931-47E6-BA6A-407CBD079E47}" type="slidenum">
              <a:rPr dirty="0">
                <a:latin typeface="メイリオ" panose="020B0604030504040204" pitchFamily="50" charset="-128"/>
                <a:ea typeface="メイリオ" panose="020B0604030504040204" pitchFamily="50" charset="-128"/>
                <a:cs typeface="メイリオ" panose="020B0604030504040204" pitchFamily="50" charset="-128"/>
              </a:rPr>
              <a:t>13</a:t>
            </a:fld>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7" name="object 2"/>
          <p:cNvSpPr txBox="1"/>
          <p:nvPr/>
        </p:nvSpPr>
        <p:spPr>
          <a:xfrm>
            <a:off x="6941322" y="2986781"/>
            <a:ext cx="406400" cy="381000"/>
          </a:xfrm>
          <a:prstGeom prst="rect">
            <a:avLst/>
          </a:prstGeom>
        </p:spPr>
        <p:txBody>
          <a:bodyPr vert="horz" wrap="square" lIns="0" tIns="12700" rIns="0" bIns="0" rtlCol="0">
            <a:spAutoFit/>
          </a:bodyPr>
          <a:lstStyle/>
          <a:p>
            <a:pPr marR="5080" algn="ctr">
              <a:lnSpc>
                <a:spcPct val="116700"/>
              </a:lnSpc>
              <a:spcBef>
                <a:spcPts val="100"/>
              </a:spcBef>
            </a:pPr>
            <a:r>
              <a:rPr sz="1000" b="1" dirty="0">
                <a:solidFill>
                  <a:srgbClr val="68A299"/>
                </a:solidFill>
                <a:latin typeface="メイリオ" panose="020B0604030504040204" pitchFamily="50" charset="-128"/>
                <a:ea typeface="メイリオ" panose="020B0604030504040204" pitchFamily="50" charset="-128"/>
                <a:cs typeface="メイリオ" panose="020B0604030504040204" pitchFamily="50" charset="-128"/>
              </a:rPr>
              <a:t>ニーズ 公開</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8" name="object 3"/>
          <p:cNvSpPr txBox="1"/>
          <p:nvPr/>
        </p:nvSpPr>
        <p:spPr>
          <a:xfrm>
            <a:off x="8530473" y="3075046"/>
            <a:ext cx="279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6D81A9"/>
                </a:solidFill>
                <a:latin typeface="メイリオ" panose="020B0604030504040204" pitchFamily="50" charset="-128"/>
                <a:ea typeface="メイリオ" panose="020B0604030504040204" pitchFamily="50" charset="-128"/>
                <a:cs typeface="メイリオ" panose="020B0604030504040204" pitchFamily="50" charset="-128"/>
              </a:rPr>
              <a:t>提案</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9" name="object 4"/>
          <p:cNvSpPr txBox="1"/>
          <p:nvPr/>
        </p:nvSpPr>
        <p:spPr>
          <a:xfrm>
            <a:off x="9194065" y="2045584"/>
            <a:ext cx="787400" cy="381000"/>
          </a:xfrm>
          <a:prstGeom prst="rect">
            <a:avLst/>
          </a:prstGeom>
        </p:spPr>
        <p:txBody>
          <a:bodyPr vert="horz" wrap="square" lIns="0" tIns="12700" rIns="0" bIns="0" rtlCol="0">
            <a:spAutoFit/>
          </a:bodyPr>
          <a:lstStyle/>
          <a:p>
            <a:pPr marL="76200" marR="5080" indent="-63500">
              <a:lnSpc>
                <a:spcPct val="116700"/>
              </a:lnSpc>
              <a:spcBef>
                <a:spcPts val="100"/>
              </a:spcBef>
            </a:pPr>
            <a:r>
              <a:rPr sz="1000" b="1" dirty="0">
                <a:solidFill>
                  <a:srgbClr val="6D81A9"/>
                </a:solidFill>
                <a:latin typeface="メイリオ" panose="020B0604030504040204" pitchFamily="50" charset="-128"/>
                <a:ea typeface="メイリオ" panose="020B0604030504040204" pitchFamily="50" charset="-128"/>
                <a:cs typeface="メイリオ" panose="020B0604030504040204" pitchFamily="50" charset="-128"/>
              </a:rPr>
              <a:t>登録中小企業 全社へ配信</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0" name="object 6"/>
          <p:cNvSpPr/>
          <p:nvPr/>
        </p:nvSpPr>
        <p:spPr>
          <a:xfrm>
            <a:off x="6926411" y="2762865"/>
            <a:ext cx="500380" cy="228600"/>
          </a:xfrm>
          <a:custGeom>
            <a:avLst/>
            <a:gdLst/>
            <a:ahLst/>
            <a:cxnLst/>
            <a:rect l="l" t="t" r="r" b="b"/>
            <a:pathLst>
              <a:path w="500379" h="228600">
                <a:moveTo>
                  <a:pt x="385851" y="0"/>
                </a:moveTo>
                <a:lnTo>
                  <a:pt x="385851" y="57150"/>
                </a:lnTo>
                <a:lnTo>
                  <a:pt x="0" y="57150"/>
                </a:lnTo>
                <a:lnTo>
                  <a:pt x="0" y="171450"/>
                </a:lnTo>
                <a:lnTo>
                  <a:pt x="385851" y="171450"/>
                </a:lnTo>
                <a:lnTo>
                  <a:pt x="385851" y="228600"/>
                </a:lnTo>
                <a:lnTo>
                  <a:pt x="500151" y="114300"/>
                </a:lnTo>
                <a:lnTo>
                  <a:pt x="385851" y="0"/>
                </a:lnTo>
                <a:close/>
              </a:path>
            </a:pathLst>
          </a:custGeom>
          <a:solidFill>
            <a:srgbClr val="68A299"/>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1" name="object 7"/>
          <p:cNvSpPr/>
          <p:nvPr/>
        </p:nvSpPr>
        <p:spPr>
          <a:xfrm>
            <a:off x="8420154" y="2758655"/>
            <a:ext cx="500380" cy="228600"/>
          </a:xfrm>
          <a:custGeom>
            <a:avLst/>
            <a:gdLst/>
            <a:ahLst/>
            <a:cxnLst/>
            <a:rect l="l" t="t" r="r" b="b"/>
            <a:pathLst>
              <a:path w="500379" h="228600">
                <a:moveTo>
                  <a:pt x="114287" y="0"/>
                </a:moveTo>
                <a:lnTo>
                  <a:pt x="0" y="114300"/>
                </a:lnTo>
                <a:lnTo>
                  <a:pt x="114287" y="228600"/>
                </a:lnTo>
                <a:lnTo>
                  <a:pt x="114287" y="171450"/>
                </a:lnTo>
                <a:lnTo>
                  <a:pt x="500151" y="171450"/>
                </a:lnTo>
                <a:lnTo>
                  <a:pt x="500151" y="57150"/>
                </a:lnTo>
                <a:lnTo>
                  <a:pt x="114287" y="57150"/>
                </a:lnTo>
                <a:lnTo>
                  <a:pt x="114287" y="0"/>
                </a:lnTo>
                <a:close/>
              </a:path>
            </a:pathLst>
          </a:custGeom>
          <a:solidFill>
            <a:srgbClr val="6D81A9"/>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2" name="object 8"/>
          <p:cNvSpPr txBox="1"/>
          <p:nvPr/>
        </p:nvSpPr>
        <p:spPr>
          <a:xfrm>
            <a:off x="7711221" y="2986781"/>
            <a:ext cx="406400" cy="381000"/>
          </a:xfrm>
          <a:prstGeom prst="rect">
            <a:avLst/>
          </a:prstGeom>
        </p:spPr>
        <p:txBody>
          <a:bodyPr vert="horz" wrap="square" lIns="0" tIns="12700" rIns="0" bIns="0" rtlCol="0">
            <a:spAutoFit/>
          </a:bodyPr>
          <a:lstStyle/>
          <a:p>
            <a:pPr marR="5080" algn="ctr">
              <a:lnSpc>
                <a:spcPct val="116700"/>
              </a:lnSpc>
              <a:spcBef>
                <a:spcPts val="100"/>
              </a:spcBef>
            </a:pPr>
            <a:r>
              <a:rPr sz="1000" b="1" dirty="0">
                <a:solidFill>
                  <a:srgbClr val="BF7C85"/>
                </a:solidFill>
                <a:latin typeface="メイリオ" panose="020B0604030504040204" pitchFamily="50" charset="-128"/>
                <a:ea typeface="メイリオ" panose="020B0604030504040204" pitchFamily="50" charset="-128"/>
                <a:cs typeface="メイリオ" panose="020B0604030504040204" pitchFamily="50" charset="-128"/>
              </a:rPr>
              <a:t>情報 ボード</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3" name="object 9"/>
          <p:cNvSpPr/>
          <p:nvPr/>
        </p:nvSpPr>
        <p:spPr>
          <a:xfrm>
            <a:off x="5883289" y="2607296"/>
            <a:ext cx="845185" cy="793115"/>
          </a:xfrm>
          <a:custGeom>
            <a:avLst/>
            <a:gdLst/>
            <a:ahLst/>
            <a:cxnLst/>
            <a:rect l="l" t="t" r="r" b="b"/>
            <a:pathLst>
              <a:path w="845185" h="793114">
                <a:moveTo>
                  <a:pt x="844772" y="476770"/>
                </a:moveTo>
                <a:lnTo>
                  <a:pt x="0" y="476770"/>
                </a:lnTo>
                <a:lnTo>
                  <a:pt x="3892" y="490928"/>
                </a:lnTo>
                <a:lnTo>
                  <a:pt x="20661" y="533674"/>
                </a:lnTo>
                <a:lnTo>
                  <a:pt x="41619" y="574115"/>
                </a:lnTo>
                <a:lnTo>
                  <a:pt x="66496" y="611981"/>
                </a:lnTo>
                <a:lnTo>
                  <a:pt x="95025" y="647004"/>
                </a:lnTo>
                <a:lnTo>
                  <a:pt x="126935" y="678914"/>
                </a:lnTo>
                <a:lnTo>
                  <a:pt x="161958" y="707443"/>
                </a:lnTo>
                <a:lnTo>
                  <a:pt x="199824" y="732321"/>
                </a:lnTo>
                <a:lnTo>
                  <a:pt x="240265" y="753279"/>
                </a:lnTo>
                <a:lnTo>
                  <a:pt x="283011" y="770048"/>
                </a:lnTo>
                <a:lnTo>
                  <a:pt x="327794" y="782359"/>
                </a:lnTo>
                <a:lnTo>
                  <a:pt x="374343" y="789943"/>
                </a:lnTo>
                <a:lnTo>
                  <a:pt x="422391" y="792530"/>
                </a:lnTo>
                <a:lnTo>
                  <a:pt x="470441" y="789943"/>
                </a:lnTo>
                <a:lnTo>
                  <a:pt x="516991" y="782359"/>
                </a:lnTo>
                <a:lnTo>
                  <a:pt x="561774" y="770048"/>
                </a:lnTo>
                <a:lnTo>
                  <a:pt x="604520" y="753279"/>
                </a:lnTo>
                <a:lnTo>
                  <a:pt x="644960" y="732321"/>
                </a:lnTo>
                <a:lnTo>
                  <a:pt x="682825" y="707443"/>
                </a:lnTo>
                <a:lnTo>
                  <a:pt x="717846" y="678914"/>
                </a:lnTo>
                <a:lnTo>
                  <a:pt x="749754" y="647004"/>
                </a:lnTo>
                <a:lnTo>
                  <a:pt x="778281" y="611981"/>
                </a:lnTo>
                <a:lnTo>
                  <a:pt x="803157" y="574115"/>
                </a:lnTo>
                <a:lnTo>
                  <a:pt x="824113" y="533674"/>
                </a:lnTo>
                <a:lnTo>
                  <a:pt x="840880" y="490928"/>
                </a:lnTo>
                <a:lnTo>
                  <a:pt x="844772" y="476770"/>
                </a:lnTo>
                <a:close/>
              </a:path>
              <a:path w="845185" h="793114">
                <a:moveTo>
                  <a:pt x="574283" y="0"/>
                </a:moveTo>
                <a:lnTo>
                  <a:pt x="270512" y="0"/>
                </a:lnTo>
                <a:lnTo>
                  <a:pt x="270512" y="476770"/>
                </a:lnTo>
                <a:lnTo>
                  <a:pt x="574283" y="476770"/>
                </a:lnTo>
                <a:lnTo>
                  <a:pt x="574283" y="220484"/>
                </a:lnTo>
                <a:lnTo>
                  <a:pt x="308878" y="220484"/>
                </a:lnTo>
                <a:lnTo>
                  <a:pt x="308878" y="147612"/>
                </a:lnTo>
                <a:lnTo>
                  <a:pt x="574283" y="147612"/>
                </a:lnTo>
                <a:lnTo>
                  <a:pt x="574283" y="118643"/>
                </a:lnTo>
                <a:lnTo>
                  <a:pt x="308878" y="118643"/>
                </a:lnTo>
                <a:lnTo>
                  <a:pt x="308878" y="45770"/>
                </a:lnTo>
                <a:lnTo>
                  <a:pt x="574283" y="45770"/>
                </a:lnTo>
                <a:lnTo>
                  <a:pt x="574283" y="0"/>
                </a:lnTo>
                <a:close/>
              </a:path>
              <a:path w="845185" h="793114">
                <a:moveTo>
                  <a:pt x="397639" y="147612"/>
                </a:moveTo>
                <a:lnTo>
                  <a:pt x="358396" y="147612"/>
                </a:lnTo>
                <a:lnTo>
                  <a:pt x="358396" y="220484"/>
                </a:lnTo>
                <a:lnTo>
                  <a:pt x="397639" y="220484"/>
                </a:lnTo>
                <a:lnTo>
                  <a:pt x="397639" y="147612"/>
                </a:lnTo>
                <a:close/>
              </a:path>
              <a:path w="845185" h="793114">
                <a:moveTo>
                  <a:pt x="486399" y="147612"/>
                </a:moveTo>
                <a:lnTo>
                  <a:pt x="447156" y="147612"/>
                </a:lnTo>
                <a:lnTo>
                  <a:pt x="447156" y="220484"/>
                </a:lnTo>
                <a:lnTo>
                  <a:pt x="486399" y="220484"/>
                </a:lnTo>
                <a:lnTo>
                  <a:pt x="486399" y="147612"/>
                </a:lnTo>
                <a:close/>
              </a:path>
              <a:path w="845185" h="793114">
                <a:moveTo>
                  <a:pt x="574283" y="147612"/>
                </a:moveTo>
                <a:lnTo>
                  <a:pt x="535916" y="147612"/>
                </a:lnTo>
                <a:lnTo>
                  <a:pt x="535916" y="220484"/>
                </a:lnTo>
                <a:lnTo>
                  <a:pt x="574283" y="220484"/>
                </a:lnTo>
                <a:lnTo>
                  <a:pt x="574283" y="147612"/>
                </a:lnTo>
                <a:close/>
              </a:path>
              <a:path w="845185" h="793114">
                <a:moveTo>
                  <a:pt x="397639" y="45770"/>
                </a:moveTo>
                <a:lnTo>
                  <a:pt x="358396" y="45770"/>
                </a:lnTo>
                <a:lnTo>
                  <a:pt x="358396" y="118643"/>
                </a:lnTo>
                <a:lnTo>
                  <a:pt x="397639" y="118643"/>
                </a:lnTo>
                <a:lnTo>
                  <a:pt x="397639" y="45770"/>
                </a:lnTo>
                <a:close/>
              </a:path>
              <a:path w="845185" h="793114">
                <a:moveTo>
                  <a:pt x="486399" y="45770"/>
                </a:moveTo>
                <a:lnTo>
                  <a:pt x="447156" y="45770"/>
                </a:lnTo>
                <a:lnTo>
                  <a:pt x="447156" y="118643"/>
                </a:lnTo>
                <a:lnTo>
                  <a:pt x="486399" y="118643"/>
                </a:lnTo>
                <a:lnTo>
                  <a:pt x="486399" y="45770"/>
                </a:lnTo>
                <a:close/>
              </a:path>
              <a:path w="845185" h="793114">
                <a:moveTo>
                  <a:pt x="574283" y="45770"/>
                </a:moveTo>
                <a:lnTo>
                  <a:pt x="535916" y="45770"/>
                </a:lnTo>
                <a:lnTo>
                  <a:pt x="535916" y="118643"/>
                </a:lnTo>
                <a:lnTo>
                  <a:pt x="574283" y="118643"/>
                </a:lnTo>
                <a:lnTo>
                  <a:pt x="574283" y="45770"/>
                </a:lnTo>
                <a:close/>
              </a:path>
            </a:pathLst>
          </a:custGeom>
          <a:solidFill>
            <a:srgbClr val="68A299">
              <a:alpha val="89999"/>
            </a:srgbClr>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 name="object 10"/>
          <p:cNvSpPr/>
          <p:nvPr/>
        </p:nvSpPr>
        <p:spPr>
          <a:xfrm>
            <a:off x="6192168" y="2754908"/>
            <a:ext cx="49530" cy="73025"/>
          </a:xfrm>
          <a:custGeom>
            <a:avLst/>
            <a:gdLst/>
            <a:ahLst/>
            <a:cxnLst/>
            <a:rect l="l" t="t" r="r" b="b"/>
            <a:pathLst>
              <a:path w="49529" h="73025">
                <a:moveTo>
                  <a:pt x="0" y="0"/>
                </a:moveTo>
                <a:lnTo>
                  <a:pt x="49517" y="0"/>
                </a:lnTo>
                <a:lnTo>
                  <a:pt x="49517" y="72872"/>
                </a:lnTo>
                <a:lnTo>
                  <a:pt x="0" y="72872"/>
                </a:lnTo>
                <a:lnTo>
                  <a:pt x="0" y="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5" name="object 11"/>
          <p:cNvSpPr/>
          <p:nvPr/>
        </p:nvSpPr>
        <p:spPr>
          <a:xfrm>
            <a:off x="6192168" y="2653067"/>
            <a:ext cx="49530" cy="73025"/>
          </a:xfrm>
          <a:custGeom>
            <a:avLst/>
            <a:gdLst/>
            <a:ahLst/>
            <a:cxnLst/>
            <a:rect l="l" t="t" r="r" b="b"/>
            <a:pathLst>
              <a:path w="49529" h="73025">
                <a:moveTo>
                  <a:pt x="0" y="0"/>
                </a:moveTo>
                <a:lnTo>
                  <a:pt x="49517" y="0"/>
                </a:lnTo>
                <a:lnTo>
                  <a:pt x="49517" y="72872"/>
                </a:lnTo>
                <a:lnTo>
                  <a:pt x="0" y="72872"/>
                </a:lnTo>
                <a:lnTo>
                  <a:pt x="0" y="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 name="object 12"/>
          <p:cNvSpPr/>
          <p:nvPr/>
        </p:nvSpPr>
        <p:spPr>
          <a:xfrm>
            <a:off x="6280928" y="2754908"/>
            <a:ext cx="49530" cy="73025"/>
          </a:xfrm>
          <a:custGeom>
            <a:avLst/>
            <a:gdLst/>
            <a:ahLst/>
            <a:cxnLst/>
            <a:rect l="l" t="t" r="r" b="b"/>
            <a:pathLst>
              <a:path w="49529" h="73025">
                <a:moveTo>
                  <a:pt x="0" y="0"/>
                </a:moveTo>
                <a:lnTo>
                  <a:pt x="49517" y="0"/>
                </a:lnTo>
                <a:lnTo>
                  <a:pt x="49517" y="72872"/>
                </a:lnTo>
                <a:lnTo>
                  <a:pt x="0" y="72872"/>
                </a:lnTo>
                <a:lnTo>
                  <a:pt x="0" y="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7" name="object 13"/>
          <p:cNvSpPr/>
          <p:nvPr/>
        </p:nvSpPr>
        <p:spPr>
          <a:xfrm>
            <a:off x="6280928" y="2653067"/>
            <a:ext cx="49530" cy="73025"/>
          </a:xfrm>
          <a:custGeom>
            <a:avLst/>
            <a:gdLst/>
            <a:ahLst/>
            <a:cxnLst/>
            <a:rect l="l" t="t" r="r" b="b"/>
            <a:pathLst>
              <a:path w="49529" h="73025">
                <a:moveTo>
                  <a:pt x="0" y="0"/>
                </a:moveTo>
                <a:lnTo>
                  <a:pt x="49517" y="0"/>
                </a:lnTo>
                <a:lnTo>
                  <a:pt x="49517" y="72872"/>
                </a:lnTo>
                <a:lnTo>
                  <a:pt x="0" y="72872"/>
                </a:lnTo>
                <a:lnTo>
                  <a:pt x="0" y="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8" name="object 14"/>
          <p:cNvSpPr/>
          <p:nvPr/>
        </p:nvSpPr>
        <p:spPr>
          <a:xfrm>
            <a:off x="6369688" y="2754908"/>
            <a:ext cx="49530" cy="73025"/>
          </a:xfrm>
          <a:custGeom>
            <a:avLst/>
            <a:gdLst/>
            <a:ahLst/>
            <a:cxnLst/>
            <a:rect l="l" t="t" r="r" b="b"/>
            <a:pathLst>
              <a:path w="49529" h="73025">
                <a:moveTo>
                  <a:pt x="0" y="0"/>
                </a:moveTo>
                <a:lnTo>
                  <a:pt x="49517" y="0"/>
                </a:lnTo>
                <a:lnTo>
                  <a:pt x="49517" y="72872"/>
                </a:lnTo>
                <a:lnTo>
                  <a:pt x="0" y="72872"/>
                </a:lnTo>
                <a:lnTo>
                  <a:pt x="0" y="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9" name="object 15"/>
          <p:cNvSpPr/>
          <p:nvPr/>
        </p:nvSpPr>
        <p:spPr>
          <a:xfrm>
            <a:off x="6369688" y="2653067"/>
            <a:ext cx="49530" cy="73025"/>
          </a:xfrm>
          <a:custGeom>
            <a:avLst/>
            <a:gdLst/>
            <a:ahLst/>
            <a:cxnLst/>
            <a:rect l="l" t="t" r="r" b="b"/>
            <a:pathLst>
              <a:path w="49529" h="73025">
                <a:moveTo>
                  <a:pt x="0" y="0"/>
                </a:moveTo>
                <a:lnTo>
                  <a:pt x="49517" y="0"/>
                </a:lnTo>
                <a:lnTo>
                  <a:pt x="49517" y="72872"/>
                </a:lnTo>
                <a:lnTo>
                  <a:pt x="0" y="72872"/>
                </a:lnTo>
                <a:lnTo>
                  <a:pt x="0" y="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 name="object 16"/>
          <p:cNvSpPr/>
          <p:nvPr/>
        </p:nvSpPr>
        <p:spPr>
          <a:xfrm>
            <a:off x="5883289" y="2607296"/>
            <a:ext cx="574675" cy="476884"/>
          </a:xfrm>
          <a:custGeom>
            <a:avLst/>
            <a:gdLst/>
            <a:ahLst/>
            <a:cxnLst/>
            <a:rect l="l" t="t" r="r" b="b"/>
            <a:pathLst>
              <a:path w="574675" h="476885">
                <a:moveTo>
                  <a:pt x="574283" y="476770"/>
                </a:moveTo>
                <a:lnTo>
                  <a:pt x="574283" y="0"/>
                </a:lnTo>
                <a:lnTo>
                  <a:pt x="270512" y="0"/>
                </a:lnTo>
                <a:lnTo>
                  <a:pt x="270512" y="476770"/>
                </a:lnTo>
                <a:lnTo>
                  <a:pt x="0" y="47677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 name="object 17"/>
          <p:cNvSpPr/>
          <p:nvPr/>
        </p:nvSpPr>
        <p:spPr>
          <a:xfrm>
            <a:off x="6457573" y="3084067"/>
            <a:ext cx="270510" cy="0"/>
          </a:xfrm>
          <a:custGeom>
            <a:avLst/>
            <a:gdLst/>
            <a:ahLst/>
            <a:cxnLst/>
            <a:rect l="l" t="t" r="r" b="b"/>
            <a:pathLst>
              <a:path w="270510">
                <a:moveTo>
                  <a:pt x="270488" y="0"/>
                </a:moveTo>
                <a:lnTo>
                  <a:pt x="0" y="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 name="object 18"/>
          <p:cNvSpPr/>
          <p:nvPr/>
        </p:nvSpPr>
        <p:spPr>
          <a:xfrm>
            <a:off x="5864706" y="2517864"/>
            <a:ext cx="882015" cy="882015"/>
          </a:xfrm>
          <a:custGeom>
            <a:avLst/>
            <a:gdLst/>
            <a:ahLst/>
            <a:cxnLst/>
            <a:rect l="l" t="t" r="r" b="b"/>
            <a:pathLst>
              <a:path w="882014" h="882014">
                <a:moveTo>
                  <a:pt x="881951" y="440982"/>
                </a:moveTo>
                <a:lnTo>
                  <a:pt x="879363" y="489029"/>
                </a:lnTo>
                <a:lnTo>
                  <a:pt x="871780" y="535578"/>
                </a:lnTo>
                <a:lnTo>
                  <a:pt x="859470" y="580360"/>
                </a:lnTo>
                <a:lnTo>
                  <a:pt x="842701" y="623105"/>
                </a:lnTo>
                <a:lnTo>
                  <a:pt x="821745" y="663545"/>
                </a:lnTo>
                <a:lnTo>
                  <a:pt x="796868" y="701410"/>
                </a:lnTo>
                <a:lnTo>
                  <a:pt x="768341" y="736432"/>
                </a:lnTo>
                <a:lnTo>
                  <a:pt x="736432" y="768341"/>
                </a:lnTo>
                <a:lnTo>
                  <a:pt x="701410" y="796868"/>
                </a:lnTo>
                <a:lnTo>
                  <a:pt x="663545" y="821745"/>
                </a:lnTo>
                <a:lnTo>
                  <a:pt x="623105" y="842701"/>
                </a:lnTo>
                <a:lnTo>
                  <a:pt x="580360" y="859470"/>
                </a:lnTo>
                <a:lnTo>
                  <a:pt x="535578" y="871780"/>
                </a:lnTo>
                <a:lnTo>
                  <a:pt x="489029" y="879363"/>
                </a:lnTo>
                <a:lnTo>
                  <a:pt x="440982" y="881951"/>
                </a:lnTo>
                <a:lnTo>
                  <a:pt x="392932" y="879363"/>
                </a:lnTo>
                <a:lnTo>
                  <a:pt x="346381" y="871780"/>
                </a:lnTo>
                <a:lnTo>
                  <a:pt x="301597" y="859470"/>
                </a:lnTo>
                <a:lnTo>
                  <a:pt x="258850" y="842701"/>
                </a:lnTo>
                <a:lnTo>
                  <a:pt x="218409" y="821745"/>
                </a:lnTo>
                <a:lnTo>
                  <a:pt x="180543" y="796868"/>
                </a:lnTo>
                <a:lnTo>
                  <a:pt x="145521" y="768341"/>
                </a:lnTo>
                <a:lnTo>
                  <a:pt x="113611" y="736432"/>
                </a:lnTo>
                <a:lnTo>
                  <a:pt x="85083" y="701410"/>
                </a:lnTo>
                <a:lnTo>
                  <a:pt x="60206" y="663545"/>
                </a:lnTo>
                <a:lnTo>
                  <a:pt x="39249" y="623105"/>
                </a:lnTo>
                <a:lnTo>
                  <a:pt x="22481" y="580360"/>
                </a:lnTo>
                <a:lnTo>
                  <a:pt x="10171" y="535578"/>
                </a:lnTo>
                <a:lnTo>
                  <a:pt x="2587" y="489029"/>
                </a:lnTo>
                <a:lnTo>
                  <a:pt x="0" y="440982"/>
                </a:lnTo>
                <a:lnTo>
                  <a:pt x="2587" y="392932"/>
                </a:lnTo>
                <a:lnTo>
                  <a:pt x="10171" y="346381"/>
                </a:lnTo>
                <a:lnTo>
                  <a:pt x="22481" y="301597"/>
                </a:lnTo>
                <a:lnTo>
                  <a:pt x="39249" y="258850"/>
                </a:lnTo>
                <a:lnTo>
                  <a:pt x="60206" y="218409"/>
                </a:lnTo>
                <a:lnTo>
                  <a:pt x="85083" y="180543"/>
                </a:lnTo>
                <a:lnTo>
                  <a:pt x="113611" y="145521"/>
                </a:lnTo>
                <a:lnTo>
                  <a:pt x="145521" y="113611"/>
                </a:lnTo>
                <a:lnTo>
                  <a:pt x="180543" y="85083"/>
                </a:lnTo>
                <a:lnTo>
                  <a:pt x="218409" y="60206"/>
                </a:lnTo>
                <a:lnTo>
                  <a:pt x="258850" y="39249"/>
                </a:lnTo>
                <a:lnTo>
                  <a:pt x="301597" y="22481"/>
                </a:lnTo>
                <a:lnTo>
                  <a:pt x="346381" y="10171"/>
                </a:lnTo>
                <a:lnTo>
                  <a:pt x="392932" y="2587"/>
                </a:lnTo>
                <a:lnTo>
                  <a:pt x="440982" y="0"/>
                </a:lnTo>
                <a:lnTo>
                  <a:pt x="489029" y="2587"/>
                </a:lnTo>
                <a:lnTo>
                  <a:pt x="535578" y="10171"/>
                </a:lnTo>
                <a:lnTo>
                  <a:pt x="580360" y="22481"/>
                </a:lnTo>
                <a:lnTo>
                  <a:pt x="623105" y="39249"/>
                </a:lnTo>
                <a:lnTo>
                  <a:pt x="663545" y="60206"/>
                </a:lnTo>
                <a:lnTo>
                  <a:pt x="701410" y="85083"/>
                </a:lnTo>
                <a:lnTo>
                  <a:pt x="736432" y="113611"/>
                </a:lnTo>
                <a:lnTo>
                  <a:pt x="768341" y="145521"/>
                </a:lnTo>
                <a:lnTo>
                  <a:pt x="796868" y="180543"/>
                </a:lnTo>
                <a:lnTo>
                  <a:pt x="821745" y="218409"/>
                </a:lnTo>
                <a:lnTo>
                  <a:pt x="842701" y="258850"/>
                </a:lnTo>
                <a:lnTo>
                  <a:pt x="859470" y="301597"/>
                </a:lnTo>
                <a:lnTo>
                  <a:pt x="871780" y="346381"/>
                </a:lnTo>
                <a:lnTo>
                  <a:pt x="879363" y="392932"/>
                </a:lnTo>
                <a:lnTo>
                  <a:pt x="881951" y="440982"/>
                </a:lnTo>
                <a:close/>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3" name="object 19"/>
          <p:cNvSpPr/>
          <p:nvPr/>
        </p:nvSpPr>
        <p:spPr>
          <a:xfrm>
            <a:off x="7645353" y="2461945"/>
            <a:ext cx="558165" cy="376555"/>
          </a:xfrm>
          <a:custGeom>
            <a:avLst/>
            <a:gdLst/>
            <a:ahLst/>
            <a:cxnLst/>
            <a:rect l="l" t="t" r="r" b="b"/>
            <a:pathLst>
              <a:path w="558164" h="376554">
                <a:moveTo>
                  <a:pt x="558025" y="375932"/>
                </a:moveTo>
                <a:lnTo>
                  <a:pt x="0" y="375932"/>
                </a:lnTo>
                <a:lnTo>
                  <a:pt x="0" y="0"/>
                </a:lnTo>
                <a:lnTo>
                  <a:pt x="558025" y="0"/>
                </a:lnTo>
                <a:lnTo>
                  <a:pt x="558025" y="375932"/>
                </a:lnTo>
                <a:close/>
              </a:path>
            </a:pathLst>
          </a:custGeom>
          <a:solidFill>
            <a:srgbClr val="BF7C85"/>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4" name="object 20"/>
          <p:cNvSpPr/>
          <p:nvPr/>
        </p:nvSpPr>
        <p:spPr>
          <a:xfrm>
            <a:off x="7645353" y="2868992"/>
            <a:ext cx="558165" cy="0"/>
          </a:xfrm>
          <a:custGeom>
            <a:avLst/>
            <a:gdLst/>
            <a:ahLst/>
            <a:cxnLst/>
            <a:rect l="l" t="t" r="r" b="b"/>
            <a:pathLst>
              <a:path w="558164">
                <a:moveTo>
                  <a:pt x="0" y="0"/>
                </a:moveTo>
                <a:lnTo>
                  <a:pt x="558025" y="0"/>
                </a:lnTo>
              </a:path>
            </a:pathLst>
          </a:custGeom>
          <a:ln w="24764">
            <a:solidFill>
              <a:srgbClr val="BF7C85"/>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5" name="object 21"/>
          <p:cNvSpPr/>
          <p:nvPr/>
        </p:nvSpPr>
        <p:spPr>
          <a:xfrm>
            <a:off x="7613526" y="2975190"/>
            <a:ext cx="622300" cy="0"/>
          </a:xfrm>
          <a:custGeom>
            <a:avLst/>
            <a:gdLst/>
            <a:ahLst/>
            <a:cxnLst/>
            <a:rect l="l" t="t" r="r" b="b"/>
            <a:pathLst>
              <a:path w="622300">
                <a:moveTo>
                  <a:pt x="0" y="0"/>
                </a:moveTo>
                <a:lnTo>
                  <a:pt x="621677" y="0"/>
                </a:lnTo>
              </a:path>
            </a:pathLst>
          </a:custGeom>
          <a:ln w="24764">
            <a:solidFill>
              <a:srgbClr val="BF7C85"/>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6" name="object 22"/>
          <p:cNvSpPr/>
          <p:nvPr/>
        </p:nvSpPr>
        <p:spPr>
          <a:xfrm>
            <a:off x="7613521" y="2881365"/>
            <a:ext cx="622300" cy="81915"/>
          </a:xfrm>
          <a:custGeom>
            <a:avLst/>
            <a:gdLst/>
            <a:ahLst/>
            <a:cxnLst/>
            <a:rect l="l" t="t" r="r" b="b"/>
            <a:pathLst>
              <a:path w="622300" h="81914">
                <a:moveTo>
                  <a:pt x="589851" y="0"/>
                </a:moveTo>
                <a:lnTo>
                  <a:pt x="31826" y="0"/>
                </a:lnTo>
                <a:lnTo>
                  <a:pt x="0" y="81445"/>
                </a:lnTo>
                <a:lnTo>
                  <a:pt x="621677" y="81445"/>
                </a:lnTo>
                <a:lnTo>
                  <a:pt x="589851" y="0"/>
                </a:lnTo>
                <a:close/>
              </a:path>
            </a:pathLst>
          </a:custGeom>
          <a:solidFill>
            <a:srgbClr val="BF7C85"/>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7" name="object 23"/>
          <p:cNvSpPr/>
          <p:nvPr/>
        </p:nvSpPr>
        <p:spPr>
          <a:xfrm>
            <a:off x="7685294" y="2502877"/>
            <a:ext cx="478155" cy="294640"/>
          </a:xfrm>
          <a:custGeom>
            <a:avLst/>
            <a:gdLst/>
            <a:ahLst/>
            <a:cxnLst/>
            <a:rect l="l" t="t" r="r" b="b"/>
            <a:pathLst>
              <a:path w="478154" h="294639">
                <a:moveTo>
                  <a:pt x="478129" y="294081"/>
                </a:moveTo>
                <a:lnTo>
                  <a:pt x="0" y="294081"/>
                </a:lnTo>
                <a:lnTo>
                  <a:pt x="0" y="0"/>
                </a:lnTo>
                <a:lnTo>
                  <a:pt x="478129" y="0"/>
                </a:lnTo>
                <a:lnTo>
                  <a:pt x="478129" y="294081"/>
                </a:lnTo>
                <a:close/>
              </a:path>
            </a:pathLst>
          </a:custGeom>
          <a:solidFill>
            <a:srgbClr val="FFFFFF"/>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8" name="object 24"/>
          <p:cNvSpPr/>
          <p:nvPr/>
        </p:nvSpPr>
        <p:spPr>
          <a:xfrm>
            <a:off x="9347013" y="2539935"/>
            <a:ext cx="365760" cy="344805"/>
          </a:xfrm>
          <a:custGeom>
            <a:avLst/>
            <a:gdLst/>
            <a:ahLst/>
            <a:cxnLst/>
            <a:rect l="l" t="t" r="r" b="b"/>
            <a:pathLst>
              <a:path w="365759" h="344804">
                <a:moveTo>
                  <a:pt x="365531" y="207124"/>
                </a:moveTo>
                <a:lnTo>
                  <a:pt x="0" y="207124"/>
                </a:lnTo>
                <a:lnTo>
                  <a:pt x="10670" y="236978"/>
                </a:lnTo>
                <a:lnTo>
                  <a:pt x="33286" y="272547"/>
                </a:lnTo>
                <a:lnTo>
                  <a:pt x="62953" y="302213"/>
                </a:lnTo>
                <a:lnTo>
                  <a:pt x="98522" y="324826"/>
                </a:lnTo>
                <a:lnTo>
                  <a:pt x="138843" y="339237"/>
                </a:lnTo>
                <a:lnTo>
                  <a:pt x="182765" y="344297"/>
                </a:lnTo>
                <a:lnTo>
                  <a:pt x="226691" y="339237"/>
                </a:lnTo>
                <a:lnTo>
                  <a:pt x="267013" y="324826"/>
                </a:lnTo>
                <a:lnTo>
                  <a:pt x="302582" y="302213"/>
                </a:lnTo>
                <a:lnTo>
                  <a:pt x="332248" y="272547"/>
                </a:lnTo>
                <a:lnTo>
                  <a:pt x="354861" y="236978"/>
                </a:lnTo>
                <a:lnTo>
                  <a:pt x="365531" y="207124"/>
                </a:lnTo>
                <a:close/>
              </a:path>
              <a:path w="365759" h="344804">
                <a:moveTo>
                  <a:pt x="248754" y="0"/>
                </a:moveTo>
                <a:lnTo>
                  <a:pt x="116788" y="0"/>
                </a:lnTo>
                <a:lnTo>
                  <a:pt x="116788" y="207124"/>
                </a:lnTo>
                <a:lnTo>
                  <a:pt x="248754" y="207124"/>
                </a:lnTo>
                <a:lnTo>
                  <a:pt x="248754" y="95796"/>
                </a:lnTo>
                <a:lnTo>
                  <a:pt x="133451" y="95796"/>
                </a:lnTo>
                <a:lnTo>
                  <a:pt x="133451" y="64135"/>
                </a:lnTo>
                <a:lnTo>
                  <a:pt x="248754" y="64135"/>
                </a:lnTo>
                <a:lnTo>
                  <a:pt x="248754" y="51562"/>
                </a:lnTo>
                <a:lnTo>
                  <a:pt x="133451" y="51562"/>
                </a:lnTo>
                <a:lnTo>
                  <a:pt x="133451" y="19900"/>
                </a:lnTo>
                <a:lnTo>
                  <a:pt x="248754" y="19900"/>
                </a:lnTo>
                <a:lnTo>
                  <a:pt x="248754" y="0"/>
                </a:lnTo>
                <a:close/>
              </a:path>
              <a:path w="365759" h="344804">
                <a:moveTo>
                  <a:pt x="172020" y="64135"/>
                </a:moveTo>
                <a:lnTo>
                  <a:pt x="154964" y="64135"/>
                </a:lnTo>
                <a:lnTo>
                  <a:pt x="154964" y="95796"/>
                </a:lnTo>
                <a:lnTo>
                  <a:pt x="172020" y="95796"/>
                </a:lnTo>
                <a:lnTo>
                  <a:pt x="172020" y="64135"/>
                </a:lnTo>
                <a:close/>
              </a:path>
              <a:path w="365759" h="344804">
                <a:moveTo>
                  <a:pt x="210578" y="64135"/>
                </a:moveTo>
                <a:lnTo>
                  <a:pt x="193534" y="64135"/>
                </a:lnTo>
                <a:lnTo>
                  <a:pt x="193534" y="95796"/>
                </a:lnTo>
                <a:lnTo>
                  <a:pt x="210578" y="95796"/>
                </a:lnTo>
                <a:lnTo>
                  <a:pt x="210578" y="64135"/>
                </a:lnTo>
                <a:close/>
              </a:path>
              <a:path w="365759" h="344804">
                <a:moveTo>
                  <a:pt x="248754" y="64135"/>
                </a:moveTo>
                <a:lnTo>
                  <a:pt x="232091" y="64135"/>
                </a:lnTo>
                <a:lnTo>
                  <a:pt x="232091" y="95796"/>
                </a:lnTo>
                <a:lnTo>
                  <a:pt x="248754" y="95796"/>
                </a:lnTo>
                <a:lnTo>
                  <a:pt x="248754" y="64135"/>
                </a:lnTo>
                <a:close/>
              </a:path>
              <a:path w="365759" h="344804">
                <a:moveTo>
                  <a:pt x="172020" y="19900"/>
                </a:moveTo>
                <a:lnTo>
                  <a:pt x="154964" y="19900"/>
                </a:lnTo>
                <a:lnTo>
                  <a:pt x="154964" y="51562"/>
                </a:lnTo>
                <a:lnTo>
                  <a:pt x="172020" y="51562"/>
                </a:lnTo>
                <a:lnTo>
                  <a:pt x="172020" y="19900"/>
                </a:lnTo>
                <a:close/>
              </a:path>
              <a:path w="365759" h="344804">
                <a:moveTo>
                  <a:pt x="210578" y="19900"/>
                </a:moveTo>
                <a:lnTo>
                  <a:pt x="193534" y="19900"/>
                </a:lnTo>
                <a:lnTo>
                  <a:pt x="193534" y="51562"/>
                </a:lnTo>
                <a:lnTo>
                  <a:pt x="210578" y="51562"/>
                </a:lnTo>
                <a:lnTo>
                  <a:pt x="210578" y="19900"/>
                </a:lnTo>
                <a:close/>
              </a:path>
              <a:path w="365759" h="344804">
                <a:moveTo>
                  <a:pt x="248754" y="19900"/>
                </a:moveTo>
                <a:lnTo>
                  <a:pt x="232091" y="19900"/>
                </a:lnTo>
                <a:lnTo>
                  <a:pt x="232091" y="51562"/>
                </a:lnTo>
                <a:lnTo>
                  <a:pt x="248754" y="51562"/>
                </a:lnTo>
                <a:lnTo>
                  <a:pt x="248754" y="19900"/>
                </a:lnTo>
                <a:close/>
              </a:path>
            </a:pathLst>
          </a:custGeom>
          <a:solidFill>
            <a:srgbClr val="6D81A9">
              <a:alpha val="89999"/>
            </a:srgbClr>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9" name="object 25"/>
          <p:cNvSpPr/>
          <p:nvPr/>
        </p:nvSpPr>
        <p:spPr>
          <a:xfrm>
            <a:off x="9477505" y="2604070"/>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0" name="object 26"/>
          <p:cNvSpPr/>
          <p:nvPr/>
        </p:nvSpPr>
        <p:spPr>
          <a:xfrm>
            <a:off x="9477505" y="2559836"/>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1" name="object 27"/>
          <p:cNvSpPr/>
          <p:nvPr/>
        </p:nvSpPr>
        <p:spPr>
          <a:xfrm>
            <a:off x="9516076" y="2604070"/>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2" name="object 28"/>
          <p:cNvSpPr/>
          <p:nvPr/>
        </p:nvSpPr>
        <p:spPr>
          <a:xfrm>
            <a:off x="9516076" y="2559836"/>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3" name="object 29"/>
          <p:cNvSpPr/>
          <p:nvPr/>
        </p:nvSpPr>
        <p:spPr>
          <a:xfrm>
            <a:off x="9554632" y="2604070"/>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4" name="object 30"/>
          <p:cNvSpPr/>
          <p:nvPr/>
        </p:nvSpPr>
        <p:spPr>
          <a:xfrm>
            <a:off x="9554632" y="2559836"/>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5" name="object 31"/>
          <p:cNvSpPr/>
          <p:nvPr/>
        </p:nvSpPr>
        <p:spPr>
          <a:xfrm>
            <a:off x="9344054" y="2539935"/>
            <a:ext cx="248920" cy="207645"/>
          </a:xfrm>
          <a:custGeom>
            <a:avLst/>
            <a:gdLst/>
            <a:ahLst/>
            <a:cxnLst/>
            <a:rect l="l" t="t" r="r" b="b"/>
            <a:pathLst>
              <a:path w="248920" h="207645">
                <a:moveTo>
                  <a:pt x="248754" y="207124"/>
                </a:moveTo>
                <a:lnTo>
                  <a:pt x="248754" y="0"/>
                </a:lnTo>
                <a:lnTo>
                  <a:pt x="116788" y="0"/>
                </a:lnTo>
                <a:lnTo>
                  <a:pt x="116788" y="207124"/>
                </a:lnTo>
                <a:lnTo>
                  <a:pt x="0" y="207124"/>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6" name="object 32"/>
          <p:cNvSpPr/>
          <p:nvPr/>
        </p:nvSpPr>
        <p:spPr>
          <a:xfrm>
            <a:off x="9592809" y="2747060"/>
            <a:ext cx="116839" cy="0"/>
          </a:xfrm>
          <a:custGeom>
            <a:avLst/>
            <a:gdLst/>
            <a:ahLst/>
            <a:cxnLst/>
            <a:rect l="l" t="t" r="r" b="b"/>
            <a:pathLst>
              <a:path w="116840">
                <a:moveTo>
                  <a:pt x="116777" y="0"/>
                </a:move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7" name="object 33"/>
          <p:cNvSpPr/>
          <p:nvPr/>
        </p:nvSpPr>
        <p:spPr>
          <a:xfrm>
            <a:off x="9335257" y="2501095"/>
            <a:ext cx="383540" cy="383540"/>
          </a:xfrm>
          <a:custGeom>
            <a:avLst/>
            <a:gdLst/>
            <a:ahLst/>
            <a:cxnLst/>
            <a:rect l="l" t="t" r="r" b="b"/>
            <a:pathLst>
              <a:path w="383540" h="383539">
                <a:moveTo>
                  <a:pt x="383133" y="191566"/>
                </a:moveTo>
                <a:lnTo>
                  <a:pt x="378074" y="235492"/>
                </a:lnTo>
                <a:lnTo>
                  <a:pt x="363663" y="275814"/>
                </a:lnTo>
                <a:lnTo>
                  <a:pt x="341049" y="311383"/>
                </a:lnTo>
                <a:lnTo>
                  <a:pt x="311383" y="341049"/>
                </a:lnTo>
                <a:lnTo>
                  <a:pt x="275814" y="363663"/>
                </a:lnTo>
                <a:lnTo>
                  <a:pt x="235492" y="378074"/>
                </a:lnTo>
                <a:lnTo>
                  <a:pt x="191566" y="383133"/>
                </a:lnTo>
                <a:lnTo>
                  <a:pt x="147640" y="378074"/>
                </a:lnTo>
                <a:lnTo>
                  <a:pt x="107318" y="363663"/>
                </a:lnTo>
                <a:lnTo>
                  <a:pt x="71749" y="341049"/>
                </a:lnTo>
                <a:lnTo>
                  <a:pt x="42083" y="311383"/>
                </a:lnTo>
                <a:lnTo>
                  <a:pt x="19470" y="275814"/>
                </a:lnTo>
                <a:lnTo>
                  <a:pt x="5059" y="235492"/>
                </a:lnTo>
                <a:lnTo>
                  <a:pt x="0" y="191566"/>
                </a:lnTo>
                <a:lnTo>
                  <a:pt x="5059" y="147640"/>
                </a:lnTo>
                <a:lnTo>
                  <a:pt x="19470" y="107318"/>
                </a:lnTo>
                <a:lnTo>
                  <a:pt x="42083" y="71749"/>
                </a:lnTo>
                <a:lnTo>
                  <a:pt x="71749" y="42083"/>
                </a:lnTo>
                <a:lnTo>
                  <a:pt x="107318" y="19470"/>
                </a:lnTo>
                <a:lnTo>
                  <a:pt x="147640" y="5059"/>
                </a:lnTo>
                <a:lnTo>
                  <a:pt x="191566" y="0"/>
                </a:lnTo>
                <a:lnTo>
                  <a:pt x="235492" y="5059"/>
                </a:lnTo>
                <a:lnTo>
                  <a:pt x="275814" y="19470"/>
                </a:lnTo>
                <a:lnTo>
                  <a:pt x="311383" y="42083"/>
                </a:lnTo>
                <a:lnTo>
                  <a:pt x="341049" y="71749"/>
                </a:lnTo>
                <a:lnTo>
                  <a:pt x="363663" y="107318"/>
                </a:lnTo>
                <a:lnTo>
                  <a:pt x="378074" y="147640"/>
                </a:lnTo>
                <a:lnTo>
                  <a:pt x="383133" y="191566"/>
                </a:lnTo>
                <a:close/>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8" name="object 34"/>
          <p:cNvSpPr/>
          <p:nvPr/>
        </p:nvSpPr>
        <p:spPr>
          <a:xfrm>
            <a:off x="9815272" y="2750057"/>
            <a:ext cx="365760" cy="344805"/>
          </a:xfrm>
          <a:custGeom>
            <a:avLst/>
            <a:gdLst/>
            <a:ahLst/>
            <a:cxnLst/>
            <a:rect l="l" t="t" r="r" b="b"/>
            <a:pathLst>
              <a:path w="365759" h="344804">
                <a:moveTo>
                  <a:pt x="365535" y="207111"/>
                </a:moveTo>
                <a:lnTo>
                  <a:pt x="0" y="207111"/>
                </a:lnTo>
                <a:lnTo>
                  <a:pt x="10671" y="236971"/>
                </a:lnTo>
                <a:lnTo>
                  <a:pt x="33284" y="272539"/>
                </a:lnTo>
                <a:lnTo>
                  <a:pt x="62950" y="302204"/>
                </a:lnTo>
                <a:lnTo>
                  <a:pt x="98519" y="324816"/>
                </a:lnTo>
                <a:lnTo>
                  <a:pt x="138841" y="339225"/>
                </a:lnTo>
                <a:lnTo>
                  <a:pt x="182767" y="344284"/>
                </a:lnTo>
                <a:lnTo>
                  <a:pt x="226693" y="339225"/>
                </a:lnTo>
                <a:lnTo>
                  <a:pt x="267015" y="324816"/>
                </a:lnTo>
                <a:lnTo>
                  <a:pt x="302584" y="302204"/>
                </a:lnTo>
                <a:lnTo>
                  <a:pt x="332250" y="272539"/>
                </a:lnTo>
                <a:lnTo>
                  <a:pt x="354864" y="236971"/>
                </a:lnTo>
                <a:lnTo>
                  <a:pt x="365535" y="207111"/>
                </a:lnTo>
                <a:close/>
              </a:path>
              <a:path w="365759" h="344804">
                <a:moveTo>
                  <a:pt x="248757" y="0"/>
                </a:moveTo>
                <a:lnTo>
                  <a:pt x="116791" y="0"/>
                </a:lnTo>
                <a:lnTo>
                  <a:pt x="116791" y="207111"/>
                </a:lnTo>
                <a:lnTo>
                  <a:pt x="248757" y="207111"/>
                </a:lnTo>
                <a:lnTo>
                  <a:pt x="248757" y="95796"/>
                </a:lnTo>
                <a:lnTo>
                  <a:pt x="133453" y="95796"/>
                </a:lnTo>
                <a:lnTo>
                  <a:pt x="133453" y="64134"/>
                </a:lnTo>
                <a:lnTo>
                  <a:pt x="248757" y="64134"/>
                </a:lnTo>
                <a:lnTo>
                  <a:pt x="248757" y="51549"/>
                </a:lnTo>
                <a:lnTo>
                  <a:pt x="133453" y="51549"/>
                </a:lnTo>
                <a:lnTo>
                  <a:pt x="133453" y="19888"/>
                </a:lnTo>
                <a:lnTo>
                  <a:pt x="248757" y="19888"/>
                </a:lnTo>
                <a:lnTo>
                  <a:pt x="248757" y="0"/>
                </a:lnTo>
                <a:close/>
              </a:path>
              <a:path w="365759" h="344804">
                <a:moveTo>
                  <a:pt x="172010" y="64134"/>
                </a:moveTo>
                <a:lnTo>
                  <a:pt x="154967" y="64134"/>
                </a:lnTo>
                <a:lnTo>
                  <a:pt x="154967" y="95796"/>
                </a:lnTo>
                <a:lnTo>
                  <a:pt x="172010" y="95796"/>
                </a:lnTo>
                <a:lnTo>
                  <a:pt x="172010" y="64134"/>
                </a:lnTo>
                <a:close/>
              </a:path>
              <a:path w="365759" h="344804">
                <a:moveTo>
                  <a:pt x="210568" y="64134"/>
                </a:moveTo>
                <a:lnTo>
                  <a:pt x="193524" y="64134"/>
                </a:lnTo>
                <a:lnTo>
                  <a:pt x="193524" y="95796"/>
                </a:lnTo>
                <a:lnTo>
                  <a:pt x="210568" y="95796"/>
                </a:lnTo>
                <a:lnTo>
                  <a:pt x="210568" y="64134"/>
                </a:lnTo>
                <a:close/>
              </a:path>
              <a:path w="365759" h="344804">
                <a:moveTo>
                  <a:pt x="248757" y="64134"/>
                </a:moveTo>
                <a:lnTo>
                  <a:pt x="232081" y="64134"/>
                </a:lnTo>
                <a:lnTo>
                  <a:pt x="232081" y="95796"/>
                </a:lnTo>
                <a:lnTo>
                  <a:pt x="248757" y="95796"/>
                </a:lnTo>
                <a:lnTo>
                  <a:pt x="248757" y="64134"/>
                </a:lnTo>
                <a:close/>
              </a:path>
              <a:path w="365759" h="344804">
                <a:moveTo>
                  <a:pt x="172010" y="19888"/>
                </a:moveTo>
                <a:lnTo>
                  <a:pt x="154967" y="19888"/>
                </a:lnTo>
                <a:lnTo>
                  <a:pt x="154967" y="51549"/>
                </a:lnTo>
                <a:lnTo>
                  <a:pt x="172010" y="51549"/>
                </a:lnTo>
                <a:lnTo>
                  <a:pt x="172010" y="19888"/>
                </a:lnTo>
                <a:close/>
              </a:path>
              <a:path w="365759" h="344804">
                <a:moveTo>
                  <a:pt x="210568" y="19888"/>
                </a:moveTo>
                <a:lnTo>
                  <a:pt x="193524" y="19888"/>
                </a:lnTo>
                <a:lnTo>
                  <a:pt x="193524" y="51549"/>
                </a:lnTo>
                <a:lnTo>
                  <a:pt x="210568" y="51549"/>
                </a:lnTo>
                <a:lnTo>
                  <a:pt x="210568" y="19888"/>
                </a:lnTo>
                <a:close/>
              </a:path>
              <a:path w="365759" h="344804">
                <a:moveTo>
                  <a:pt x="248757" y="19888"/>
                </a:moveTo>
                <a:lnTo>
                  <a:pt x="232081" y="19888"/>
                </a:lnTo>
                <a:lnTo>
                  <a:pt x="232081" y="51549"/>
                </a:lnTo>
                <a:lnTo>
                  <a:pt x="248757" y="51549"/>
                </a:lnTo>
                <a:lnTo>
                  <a:pt x="248757" y="19888"/>
                </a:lnTo>
                <a:close/>
              </a:path>
            </a:pathLst>
          </a:custGeom>
          <a:solidFill>
            <a:srgbClr val="6D81A9">
              <a:alpha val="89999"/>
            </a:srgbClr>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9" name="object 35"/>
          <p:cNvSpPr/>
          <p:nvPr/>
        </p:nvSpPr>
        <p:spPr>
          <a:xfrm>
            <a:off x="9945767" y="2814192"/>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0" name="object 36"/>
          <p:cNvSpPr/>
          <p:nvPr/>
        </p:nvSpPr>
        <p:spPr>
          <a:xfrm>
            <a:off x="9945767" y="2769945"/>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1" name="object 37"/>
          <p:cNvSpPr/>
          <p:nvPr/>
        </p:nvSpPr>
        <p:spPr>
          <a:xfrm>
            <a:off x="9984325" y="2814192"/>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2" name="object 38"/>
          <p:cNvSpPr/>
          <p:nvPr/>
        </p:nvSpPr>
        <p:spPr>
          <a:xfrm>
            <a:off x="9984325" y="2769945"/>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3" name="object 39"/>
          <p:cNvSpPr/>
          <p:nvPr/>
        </p:nvSpPr>
        <p:spPr>
          <a:xfrm>
            <a:off x="10022881" y="2814192"/>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4" name="object 40"/>
          <p:cNvSpPr/>
          <p:nvPr/>
        </p:nvSpPr>
        <p:spPr>
          <a:xfrm>
            <a:off x="10022881" y="2769945"/>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5" name="object 41"/>
          <p:cNvSpPr/>
          <p:nvPr/>
        </p:nvSpPr>
        <p:spPr>
          <a:xfrm>
            <a:off x="9812313" y="2750057"/>
            <a:ext cx="248920" cy="207645"/>
          </a:xfrm>
          <a:custGeom>
            <a:avLst/>
            <a:gdLst/>
            <a:ahLst/>
            <a:cxnLst/>
            <a:rect l="l" t="t" r="r" b="b"/>
            <a:pathLst>
              <a:path w="248920" h="207645">
                <a:moveTo>
                  <a:pt x="248757" y="207111"/>
                </a:moveTo>
                <a:lnTo>
                  <a:pt x="248757" y="0"/>
                </a:lnTo>
                <a:lnTo>
                  <a:pt x="116791" y="0"/>
                </a:lnTo>
                <a:lnTo>
                  <a:pt x="116791" y="207111"/>
                </a:lnTo>
                <a:lnTo>
                  <a:pt x="0" y="207111"/>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6" name="object 42"/>
          <p:cNvSpPr/>
          <p:nvPr/>
        </p:nvSpPr>
        <p:spPr>
          <a:xfrm>
            <a:off x="10061070" y="2957168"/>
            <a:ext cx="116839" cy="0"/>
          </a:xfrm>
          <a:custGeom>
            <a:avLst/>
            <a:gdLst/>
            <a:ahLst/>
            <a:cxnLst/>
            <a:rect l="l" t="t" r="r" b="b"/>
            <a:pathLst>
              <a:path w="116840">
                <a:moveTo>
                  <a:pt x="116778" y="0"/>
                </a:move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7" name="object 43"/>
          <p:cNvSpPr/>
          <p:nvPr/>
        </p:nvSpPr>
        <p:spPr>
          <a:xfrm>
            <a:off x="9803519" y="2711215"/>
            <a:ext cx="383540" cy="383540"/>
          </a:xfrm>
          <a:custGeom>
            <a:avLst/>
            <a:gdLst/>
            <a:ahLst/>
            <a:cxnLst/>
            <a:rect l="l" t="t" r="r" b="b"/>
            <a:pathLst>
              <a:path w="383540" h="383539">
                <a:moveTo>
                  <a:pt x="383133" y="191566"/>
                </a:moveTo>
                <a:lnTo>
                  <a:pt x="378074" y="235492"/>
                </a:lnTo>
                <a:lnTo>
                  <a:pt x="363663" y="275814"/>
                </a:lnTo>
                <a:lnTo>
                  <a:pt x="341049" y="311383"/>
                </a:lnTo>
                <a:lnTo>
                  <a:pt x="311383" y="341049"/>
                </a:lnTo>
                <a:lnTo>
                  <a:pt x="275814" y="363663"/>
                </a:lnTo>
                <a:lnTo>
                  <a:pt x="235492" y="378074"/>
                </a:lnTo>
                <a:lnTo>
                  <a:pt x="191566" y="383133"/>
                </a:lnTo>
                <a:lnTo>
                  <a:pt x="147640" y="378074"/>
                </a:lnTo>
                <a:lnTo>
                  <a:pt x="107318" y="363663"/>
                </a:lnTo>
                <a:lnTo>
                  <a:pt x="71749" y="341049"/>
                </a:lnTo>
                <a:lnTo>
                  <a:pt x="42083" y="311383"/>
                </a:lnTo>
                <a:lnTo>
                  <a:pt x="19470" y="275814"/>
                </a:lnTo>
                <a:lnTo>
                  <a:pt x="5059" y="235492"/>
                </a:lnTo>
                <a:lnTo>
                  <a:pt x="0" y="191566"/>
                </a:lnTo>
                <a:lnTo>
                  <a:pt x="5059" y="147640"/>
                </a:lnTo>
                <a:lnTo>
                  <a:pt x="19470" y="107318"/>
                </a:lnTo>
                <a:lnTo>
                  <a:pt x="42083" y="71749"/>
                </a:lnTo>
                <a:lnTo>
                  <a:pt x="71749" y="42083"/>
                </a:lnTo>
                <a:lnTo>
                  <a:pt x="107318" y="19470"/>
                </a:lnTo>
                <a:lnTo>
                  <a:pt x="147640" y="5059"/>
                </a:lnTo>
                <a:lnTo>
                  <a:pt x="191566" y="0"/>
                </a:lnTo>
                <a:lnTo>
                  <a:pt x="235492" y="5059"/>
                </a:lnTo>
                <a:lnTo>
                  <a:pt x="275814" y="19470"/>
                </a:lnTo>
                <a:lnTo>
                  <a:pt x="311383" y="42083"/>
                </a:lnTo>
                <a:lnTo>
                  <a:pt x="341049" y="71749"/>
                </a:lnTo>
                <a:lnTo>
                  <a:pt x="363663" y="107318"/>
                </a:lnTo>
                <a:lnTo>
                  <a:pt x="378074" y="147640"/>
                </a:lnTo>
                <a:lnTo>
                  <a:pt x="383133" y="191566"/>
                </a:lnTo>
                <a:close/>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8" name="object 44"/>
          <p:cNvSpPr/>
          <p:nvPr/>
        </p:nvSpPr>
        <p:spPr>
          <a:xfrm>
            <a:off x="9473337" y="3041396"/>
            <a:ext cx="383540" cy="383540"/>
          </a:xfrm>
          <a:custGeom>
            <a:avLst/>
            <a:gdLst/>
            <a:ahLst/>
            <a:cxnLst/>
            <a:rect l="l" t="t" r="r" b="b"/>
            <a:pathLst>
              <a:path w="383540" h="383539">
                <a:moveTo>
                  <a:pt x="191566" y="0"/>
                </a:moveTo>
                <a:lnTo>
                  <a:pt x="147640" y="5059"/>
                </a:lnTo>
                <a:lnTo>
                  <a:pt x="107318" y="19470"/>
                </a:lnTo>
                <a:lnTo>
                  <a:pt x="71749" y="42083"/>
                </a:lnTo>
                <a:lnTo>
                  <a:pt x="42083" y="71749"/>
                </a:lnTo>
                <a:lnTo>
                  <a:pt x="19470" y="107318"/>
                </a:lnTo>
                <a:lnTo>
                  <a:pt x="5059" y="147640"/>
                </a:lnTo>
                <a:lnTo>
                  <a:pt x="0" y="191566"/>
                </a:lnTo>
                <a:lnTo>
                  <a:pt x="5059" y="235492"/>
                </a:lnTo>
                <a:lnTo>
                  <a:pt x="19470" y="275814"/>
                </a:lnTo>
                <a:lnTo>
                  <a:pt x="42083" y="311383"/>
                </a:lnTo>
                <a:lnTo>
                  <a:pt x="71749" y="341049"/>
                </a:lnTo>
                <a:lnTo>
                  <a:pt x="107318" y="363663"/>
                </a:lnTo>
                <a:lnTo>
                  <a:pt x="147640" y="378074"/>
                </a:lnTo>
                <a:lnTo>
                  <a:pt x="191566" y="383133"/>
                </a:lnTo>
                <a:lnTo>
                  <a:pt x="235492" y="378074"/>
                </a:lnTo>
                <a:lnTo>
                  <a:pt x="275814" y="363663"/>
                </a:lnTo>
                <a:lnTo>
                  <a:pt x="311383" y="341049"/>
                </a:lnTo>
                <a:lnTo>
                  <a:pt x="341049" y="311383"/>
                </a:lnTo>
                <a:lnTo>
                  <a:pt x="363663" y="275814"/>
                </a:lnTo>
                <a:lnTo>
                  <a:pt x="378074" y="235492"/>
                </a:lnTo>
                <a:lnTo>
                  <a:pt x="383133" y="191566"/>
                </a:lnTo>
                <a:lnTo>
                  <a:pt x="378074" y="147640"/>
                </a:lnTo>
                <a:lnTo>
                  <a:pt x="363663" y="107318"/>
                </a:lnTo>
                <a:lnTo>
                  <a:pt x="341049" y="71749"/>
                </a:lnTo>
                <a:lnTo>
                  <a:pt x="311383" y="42083"/>
                </a:lnTo>
                <a:lnTo>
                  <a:pt x="275814" y="19470"/>
                </a:lnTo>
                <a:lnTo>
                  <a:pt x="235492" y="5059"/>
                </a:lnTo>
                <a:lnTo>
                  <a:pt x="191566" y="0"/>
                </a:lnTo>
                <a:close/>
              </a:path>
            </a:pathLst>
          </a:custGeom>
          <a:solidFill>
            <a:srgbClr val="FFFFFF"/>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9" name="object 45"/>
          <p:cNvSpPr/>
          <p:nvPr/>
        </p:nvSpPr>
        <p:spPr>
          <a:xfrm>
            <a:off x="9485194" y="3080244"/>
            <a:ext cx="365760" cy="344805"/>
          </a:xfrm>
          <a:custGeom>
            <a:avLst/>
            <a:gdLst/>
            <a:ahLst/>
            <a:cxnLst/>
            <a:rect l="l" t="t" r="r" b="b"/>
            <a:pathLst>
              <a:path w="365759" h="344804">
                <a:moveTo>
                  <a:pt x="365548" y="207111"/>
                </a:moveTo>
                <a:lnTo>
                  <a:pt x="0" y="207111"/>
                </a:lnTo>
                <a:lnTo>
                  <a:pt x="10673" y="236972"/>
                </a:lnTo>
                <a:lnTo>
                  <a:pt x="33289" y="272541"/>
                </a:lnTo>
                <a:lnTo>
                  <a:pt x="62956" y="302209"/>
                </a:lnTo>
                <a:lnTo>
                  <a:pt x="98525" y="324824"/>
                </a:lnTo>
                <a:lnTo>
                  <a:pt x="138846" y="339237"/>
                </a:lnTo>
                <a:lnTo>
                  <a:pt x="182768" y="344297"/>
                </a:lnTo>
                <a:lnTo>
                  <a:pt x="226694" y="339237"/>
                </a:lnTo>
                <a:lnTo>
                  <a:pt x="267018" y="324824"/>
                </a:lnTo>
                <a:lnTo>
                  <a:pt x="302590" y="302209"/>
                </a:lnTo>
                <a:lnTo>
                  <a:pt x="332258" y="272541"/>
                </a:lnTo>
                <a:lnTo>
                  <a:pt x="354874" y="236972"/>
                </a:lnTo>
                <a:lnTo>
                  <a:pt x="365548" y="207111"/>
                </a:lnTo>
                <a:close/>
              </a:path>
              <a:path w="365759" h="344804">
                <a:moveTo>
                  <a:pt x="248757" y="0"/>
                </a:moveTo>
                <a:lnTo>
                  <a:pt x="116791" y="0"/>
                </a:lnTo>
                <a:lnTo>
                  <a:pt x="116791" y="207111"/>
                </a:lnTo>
                <a:lnTo>
                  <a:pt x="248757" y="207111"/>
                </a:lnTo>
                <a:lnTo>
                  <a:pt x="248757" y="95783"/>
                </a:lnTo>
                <a:lnTo>
                  <a:pt x="133466" y="95783"/>
                </a:lnTo>
                <a:lnTo>
                  <a:pt x="133466" y="64122"/>
                </a:lnTo>
                <a:lnTo>
                  <a:pt x="248757" y="64122"/>
                </a:lnTo>
                <a:lnTo>
                  <a:pt x="248757" y="51549"/>
                </a:lnTo>
                <a:lnTo>
                  <a:pt x="133466" y="51549"/>
                </a:lnTo>
                <a:lnTo>
                  <a:pt x="133466" y="19888"/>
                </a:lnTo>
                <a:lnTo>
                  <a:pt x="248757" y="19888"/>
                </a:lnTo>
                <a:lnTo>
                  <a:pt x="248757" y="0"/>
                </a:lnTo>
                <a:close/>
              </a:path>
              <a:path w="365759" h="344804">
                <a:moveTo>
                  <a:pt x="172023" y="64122"/>
                </a:moveTo>
                <a:lnTo>
                  <a:pt x="154980" y="64122"/>
                </a:lnTo>
                <a:lnTo>
                  <a:pt x="154980" y="95783"/>
                </a:lnTo>
                <a:lnTo>
                  <a:pt x="172023" y="95783"/>
                </a:lnTo>
                <a:lnTo>
                  <a:pt x="172023" y="64122"/>
                </a:lnTo>
                <a:close/>
              </a:path>
              <a:path w="365759" h="344804">
                <a:moveTo>
                  <a:pt x="210581" y="64122"/>
                </a:moveTo>
                <a:lnTo>
                  <a:pt x="193537" y="64122"/>
                </a:lnTo>
                <a:lnTo>
                  <a:pt x="193537" y="95783"/>
                </a:lnTo>
                <a:lnTo>
                  <a:pt x="210581" y="95783"/>
                </a:lnTo>
                <a:lnTo>
                  <a:pt x="210581" y="64122"/>
                </a:lnTo>
                <a:close/>
              </a:path>
              <a:path w="365759" h="344804">
                <a:moveTo>
                  <a:pt x="248757" y="64122"/>
                </a:moveTo>
                <a:lnTo>
                  <a:pt x="232094" y="64122"/>
                </a:lnTo>
                <a:lnTo>
                  <a:pt x="232094" y="95783"/>
                </a:lnTo>
                <a:lnTo>
                  <a:pt x="248757" y="95783"/>
                </a:lnTo>
                <a:lnTo>
                  <a:pt x="248757" y="64122"/>
                </a:lnTo>
                <a:close/>
              </a:path>
              <a:path w="365759" h="344804">
                <a:moveTo>
                  <a:pt x="172023" y="19888"/>
                </a:moveTo>
                <a:lnTo>
                  <a:pt x="154980" y="19888"/>
                </a:lnTo>
                <a:lnTo>
                  <a:pt x="154980" y="51549"/>
                </a:lnTo>
                <a:lnTo>
                  <a:pt x="172023" y="51549"/>
                </a:lnTo>
                <a:lnTo>
                  <a:pt x="172023" y="19888"/>
                </a:lnTo>
                <a:close/>
              </a:path>
              <a:path w="365759" h="344804">
                <a:moveTo>
                  <a:pt x="210581" y="19888"/>
                </a:moveTo>
                <a:lnTo>
                  <a:pt x="193537" y="19888"/>
                </a:lnTo>
                <a:lnTo>
                  <a:pt x="193537" y="51549"/>
                </a:lnTo>
                <a:lnTo>
                  <a:pt x="210581" y="51549"/>
                </a:lnTo>
                <a:lnTo>
                  <a:pt x="210581" y="19888"/>
                </a:lnTo>
                <a:close/>
              </a:path>
              <a:path w="365759" h="344804">
                <a:moveTo>
                  <a:pt x="248757" y="19888"/>
                </a:moveTo>
                <a:lnTo>
                  <a:pt x="232094" y="19888"/>
                </a:lnTo>
                <a:lnTo>
                  <a:pt x="232094" y="51549"/>
                </a:lnTo>
                <a:lnTo>
                  <a:pt x="248757" y="51549"/>
                </a:lnTo>
                <a:lnTo>
                  <a:pt x="248757" y="19888"/>
                </a:lnTo>
                <a:close/>
              </a:path>
            </a:pathLst>
          </a:custGeom>
          <a:solidFill>
            <a:srgbClr val="6D81A9">
              <a:alpha val="89999"/>
            </a:srgbClr>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0" name="object 46"/>
          <p:cNvSpPr/>
          <p:nvPr/>
        </p:nvSpPr>
        <p:spPr>
          <a:xfrm>
            <a:off x="9615593" y="3144366"/>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1" name="object 47"/>
          <p:cNvSpPr/>
          <p:nvPr/>
        </p:nvSpPr>
        <p:spPr>
          <a:xfrm>
            <a:off x="9615593" y="3100132"/>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2" name="object 48"/>
          <p:cNvSpPr/>
          <p:nvPr/>
        </p:nvSpPr>
        <p:spPr>
          <a:xfrm>
            <a:off x="9654150" y="3144366"/>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3" name="object 49"/>
          <p:cNvSpPr/>
          <p:nvPr/>
        </p:nvSpPr>
        <p:spPr>
          <a:xfrm>
            <a:off x="9654150" y="3100132"/>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 name="object 50"/>
          <p:cNvSpPr/>
          <p:nvPr/>
        </p:nvSpPr>
        <p:spPr>
          <a:xfrm>
            <a:off x="9692707" y="3144366"/>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 name="object 51"/>
          <p:cNvSpPr/>
          <p:nvPr/>
        </p:nvSpPr>
        <p:spPr>
          <a:xfrm>
            <a:off x="9692707" y="3100132"/>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 name="object 52"/>
          <p:cNvSpPr/>
          <p:nvPr/>
        </p:nvSpPr>
        <p:spPr>
          <a:xfrm>
            <a:off x="9482126" y="3080244"/>
            <a:ext cx="248920" cy="207645"/>
          </a:xfrm>
          <a:custGeom>
            <a:avLst/>
            <a:gdLst/>
            <a:ahLst/>
            <a:cxnLst/>
            <a:rect l="l" t="t" r="r" b="b"/>
            <a:pathLst>
              <a:path w="248920" h="207645">
                <a:moveTo>
                  <a:pt x="248757" y="207111"/>
                </a:moveTo>
                <a:lnTo>
                  <a:pt x="248757" y="0"/>
                </a:lnTo>
                <a:lnTo>
                  <a:pt x="116791" y="0"/>
                </a:lnTo>
                <a:lnTo>
                  <a:pt x="116791" y="207111"/>
                </a:lnTo>
                <a:lnTo>
                  <a:pt x="0" y="207111"/>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 name="object 53"/>
          <p:cNvSpPr/>
          <p:nvPr/>
        </p:nvSpPr>
        <p:spPr>
          <a:xfrm>
            <a:off x="9730884" y="3287356"/>
            <a:ext cx="116839" cy="0"/>
          </a:xfrm>
          <a:custGeom>
            <a:avLst/>
            <a:gdLst/>
            <a:ahLst/>
            <a:cxnLst/>
            <a:rect l="l" t="t" r="r" b="b"/>
            <a:pathLst>
              <a:path w="116840">
                <a:moveTo>
                  <a:pt x="116791" y="0"/>
                </a:move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 name="object 54"/>
          <p:cNvSpPr/>
          <p:nvPr/>
        </p:nvSpPr>
        <p:spPr>
          <a:xfrm>
            <a:off x="9473337" y="3041396"/>
            <a:ext cx="383540" cy="383540"/>
          </a:xfrm>
          <a:custGeom>
            <a:avLst/>
            <a:gdLst/>
            <a:ahLst/>
            <a:cxnLst/>
            <a:rect l="l" t="t" r="r" b="b"/>
            <a:pathLst>
              <a:path w="383540" h="383539">
                <a:moveTo>
                  <a:pt x="383133" y="191566"/>
                </a:moveTo>
                <a:lnTo>
                  <a:pt x="378074" y="235492"/>
                </a:lnTo>
                <a:lnTo>
                  <a:pt x="363663" y="275814"/>
                </a:lnTo>
                <a:lnTo>
                  <a:pt x="341049" y="311383"/>
                </a:lnTo>
                <a:lnTo>
                  <a:pt x="311383" y="341049"/>
                </a:lnTo>
                <a:lnTo>
                  <a:pt x="275814" y="363663"/>
                </a:lnTo>
                <a:lnTo>
                  <a:pt x="235492" y="378074"/>
                </a:lnTo>
                <a:lnTo>
                  <a:pt x="191566" y="383133"/>
                </a:lnTo>
                <a:lnTo>
                  <a:pt x="147640" y="378074"/>
                </a:lnTo>
                <a:lnTo>
                  <a:pt x="107318" y="363663"/>
                </a:lnTo>
                <a:lnTo>
                  <a:pt x="71749" y="341049"/>
                </a:lnTo>
                <a:lnTo>
                  <a:pt x="42083" y="311383"/>
                </a:lnTo>
                <a:lnTo>
                  <a:pt x="19470" y="275814"/>
                </a:lnTo>
                <a:lnTo>
                  <a:pt x="5059" y="235492"/>
                </a:lnTo>
                <a:lnTo>
                  <a:pt x="0" y="191566"/>
                </a:lnTo>
                <a:lnTo>
                  <a:pt x="5059" y="147640"/>
                </a:lnTo>
                <a:lnTo>
                  <a:pt x="19470" y="107318"/>
                </a:lnTo>
                <a:lnTo>
                  <a:pt x="42083" y="71749"/>
                </a:lnTo>
                <a:lnTo>
                  <a:pt x="71749" y="42083"/>
                </a:lnTo>
                <a:lnTo>
                  <a:pt x="107318" y="19470"/>
                </a:lnTo>
                <a:lnTo>
                  <a:pt x="147640" y="5059"/>
                </a:lnTo>
                <a:lnTo>
                  <a:pt x="191566" y="0"/>
                </a:lnTo>
                <a:lnTo>
                  <a:pt x="235492" y="5059"/>
                </a:lnTo>
                <a:lnTo>
                  <a:pt x="275814" y="19470"/>
                </a:lnTo>
                <a:lnTo>
                  <a:pt x="311383" y="42083"/>
                </a:lnTo>
                <a:lnTo>
                  <a:pt x="341049" y="71749"/>
                </a:lnTo>
                <a:lnTo>
                  <a:pt x="363663" y="107318"/>
                </a:lnTo>
                <a:lnTo>
                  <a:pt x="378074" y="147640"/>
                </a:lnTo>
                <a:lnTo>
                  <a:pt x="383133" y="191566"/>
                </a:lnTo>
                <a:close/>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9" name="object 55"/>
          <p:cNvSpPr/>
          <p:nvPr/>
        </p:nvSpPr>
        <p:spPr>
          <a:xfrm>
            <a:off x="8988474" y="2849824"/>
            <a:ext cx="383540" cy="383540"/>
          </a:xfrm>
          <a:custGeom>
            <a:avLst/>
            <a:gdLst/>
            <a:ahLst/>
            <a:cxnLst/>
            <a:rect l="l" t="t" r="r" b="b"/>
            <a:pathLst>
              <a:path w="383540" h="383539">
                <a:moveTo>
                  <a:pt x="191566" y="0"/>
                </a:moveTo>
                <a:lnTo>
                  <a:pt x="147640" y="5059"/>
                </a:lnTo>
                <a:lnTo>
                  <a:pt x="107318" y="19470"/>
                </a:lnTo>
                <a:lnTo>
                  <a:pt x="71749" y="42083"/>
                </a:lnTo>
                <a:lnTo>
                  <a:pt x="42083" y="71749"/>
                </a:lnTo>
                <a:lnTo>
                  <a:pt x="19470" y="107318"/>
                </a:lnTo>
                <a:lnTo>
                  <a:pt x="5059" y="147640"/>
                </a:lnTo>
                <a:lnTo>
                  <a:pt x="0" y="191566"/>
                </a:lnTo>
                <a:lnTo>
                  <a:pt x="5059" y="235492"/>
                </a:lnTo>
                <a:lnTo>
                  <a:pt x="19470" y="275814"/>
                </a:lnTo>
                <a:lnTo>
                  <a:pt x="42083" y="311383"/>
                </a:lnTo>
                <a:lnTo>
                  <a:pt x="71749" y="341049"/>
                </a:lnTo>
                <a:lnTo>
                  <a:pt x="107318" y="363663"/>
                </a:lnTo>
                <a:lnTo>
                  <a:pt x="147640" y="378074"/>
                </a:lnTo>
                <a:lnTo>
                  <a:pt x="191566" y="383133"/>
                </a:lnTo>
                <a:lnTo>
                  <a:pt x="235492" y="378074"/>
                </a:lnTo>
                <a:lnTo>
                  <a:pt x="275814" y="363663"/>
                </a:lnTo>
                <a:lnTo>
                  <a:pt x="311383" y="341049"/>
                </a:lnTo>
                <a:lnTo>
                  <a:pt x="341049" y="311383"/>
                </a:lnTo>
                <a:lnTo>
                  <a:pt x="363663" y="275814"/>
                </a:lnTo>
                <a:lnTo>
                  <a:pt x="378074" y="235492"/>
                </a:lnTo>
                <a:lnTo>
                  <a:pt x="383133" y="191566"/>
                </a:lnTo>
                <a:lnTo>
                  <a:pt x="378074" y="147640"/>
                </a:lnTo>
                <a:lnTo>
                  <a:pt x="363663" y="107318"/>
                </a:lnTo>
                <a:lnTo>
                  <a:pt x="341049" y="71749"/>
                </a:lnTo>
                <a:lnTo>
                  <a:pt x="311383" y="42083"/>
                </a:lnTo>
                <a:lnTo>
                  <a:pt x="275814" y="19470"/>
                </a:lnTo>
                <a:lnTo>
                  <a:pt x="235492" y="5059"/>
                </a:lnTo>
                <a:lnTo>
                  <a:pt x="191566" y="0"/>
                </a:lnTo>
                <a:close/>
              </a:path>
            </a:pathLst>
          </a:custGeom>
          <a:solidFill>
            <a:srgbClr val="FFFFFF"/>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0" name="object 56"/>
          <p:cNvSpPr/>
          <p:nvPr/>
        </p:nvSpPr>
        <p:spPr>
          <a:xfrm>
            <a:off x="9000336" y="2888677"/>
            <a:ext cx="365760" cy="344805"/>
          </a:xfrm>
          <a:custGeom>
            <a:avLst/>
            <a:gdLst/>
            <a:ahLst/>
            <a:cxnLst/>
            <a:rect l="l" t="t" r="r" b="b"/>
            <a:pathLst>
              <a:path w="365759" h="344804">
                <a:moveTo>
                  <a:pt x="365543" y="207111"/>
                </a:moveTo>
                <a:lnTo>
                  <a:pt x="0" y="207111"/>
                </a:lnTo>
                <a:lnTo>
                  <a:pt x="10671" y="236968"/>
                </a:lnTo>
                <a:lnTo>
                  <a:pt x="33286" y="272539"/>
                </a:lnTo>
                <a:lnTo>
                  <a:pt x="62953" y="302208"/>
                </a:lnTo>
                <a:lnTo>
                  <a:pt x="98523" y="324824"/>
                </a:lnTo>
                <a:lnTo>
                  <a:pt x="138843" y="339237"/>
                </a:lnTo>
                <a:lnTo>
                  <a:pt x="182765" y="344297"/>
                </a:lnTo>
                <a:lnTo>
                  <a:pt x="226692" y="339237"/>
                </a:lnTo>
                <a:lnTo>
                  <a:pt x="267016" y="324824"/>
                </a:lnTo>
                <a:lnTo>
                  <a:pt x="302587" y="302208"/>
                </a:lnTo>
                <a:lnTo>
                  <a:pt x="332256" y="272539"/>
                </a:lnTo>
                <a:lnTo>
                  <a:pt x="354872" y="236968"/>
                </a:lnTo>
                <a:lnTo>
                  <a:pt x="365543" y="207111"/>
                </a:lnTo>
                <a:close/>
              </a:path>
              <a:path w="365759" h="344804">
                <a:moveTo>
                  <a:pt x="248754" y="0"/>
                </a:moveTo>
                <a:lnTo>
                  <a:pt x="116789" y="0"/>
                </a:lnTo>
                <a:lnTo>
                  <a:pt x="116789" y="207111"/>
                </a:lnTo>
                <a:lnTo>
                  <a:pt x="248754" y="207111"/>
                </a:lnTo>
                <a:lnTo>
                  <a:pt x="248754" y="95783"/>
                </a:lnTo>
                <a:lnTo>
                  <a:pt x="133451" y="95783"/>
                </a:lnTo>
                <a:lnTo>
                  <a:pt x="133451" y="64122"/>
                </a:lnTo>
                <a:lnTo>
                  <a:pt x="248754" y="64122"/>
                </a:lnTo>
                <a:lnTo>
                  <a:pt x="248754" y="51549"/>
                </a:lnTo>
                <a:lnTo>
                  <a:pt x="133451" y="51549"/>
                </a:lnTo>
                <a:lnTo>
                  <a:pt x="133451" y="19888"/>
                </a:lnTo>
                <a:lnTo>
                  <a:pt x="248754" y="19888"/>
                </a:lnTo>
                <a:lnTo>
                  <a:pt x="248754" y="0"/>
                </a:lnTo>
                <a:close/>
              </a:path>
              <a:path w="365759" h="344804">
                <a:moveTo>
                  <a:pt x="172008" y="64122"/>
                </a:moveTo>
                <a:lnTo>
                  <a:pt x="154965" y="64122"/>
                </a:lnTo>
                <a:lnTo>
                  <a:pt x="154965" y="95783"/>
                </a:lnTo>
                <a:lnTo>
                  <a:pt x="172008" y="95783"/>
                </a:lnTo>
                <a:lnTo>
                  <a:pt x="172008" y="64122"/>
                </a:lnTo>
                <a:close/>
              </a:path>
              <a:path w="365759" h="344804">
                <a:moveTo>
                  <a:pt x="210578" y="64122"/>
                </a:moveTo>
                <a:lnTo>
                  <a:pt x="193522" y="64122"/>
                </a:lnTo>
                <a:lnTo>
                  <a:pt x="193522" y="95783"/>
                </a:lnTo>
                <a:lnTo>
                  <a:pt x="210578" y="95783"/>
                </a:lnTo>
                <a:lnTo>
                  <a:pt x="210578" y="64122"/>
                </a:lnTo>
                <a:close/>
              </a:path>
              <a:path w="365759" h="344804">
                <a:moveTo>
                  <a:pt x="248754" y="64122"/>
                </a:moveTo>
                <a:lnTo>
                  <a:pt x="232092" y="64122"/>
                </a:lnTo>
                <a:lnTo>
                  <a:pt x="232092" y="95783"/>
                </a:lnTo>
                <a:lnTo>
                  <a:pt x="248754" y="95783"/>
                </a:lnTo>
                <a:lnTo>
                  <a:pt x="248754" y="64122"/>
                </a:lnTo>
                <a:close/>
              </a:path>
              <a:path w="365759" h="344804">
                <a:moveTo>
                  <a:pt x="172008" y="19888"/>
                </a:moveTo>
                <a:lnTo>
                  <a:pt x="154965" y="19888"/>
                </a:lnTo>
                <a:lnTo>
                  <a:pt x="154965" y="51549"/>
                </a:lnTo>
                <a:lnTo>
                  <a:pt x="172008" y="51549"/>
                </a:lnTo>
                <a:lnTo>
                  <a:pt x="172008" y="19888"/>
                </a:lnTo>
                <a:close/>
              </a:path>
              <a:path w="365759" h="344804">
                <a:moveTo>
                  <a:pt x="210578" y="19888"/>
                </a:moveTo>
                <a:lnTo>
                  <a:pt x="193522" y="19888"/>
                </a:lnTo>
                <a:lnTo>
                  <a:pt x="193522" y="51549"/>
                </a:lnTo>
                <a:lnTo>
                  <a:pt x="210578" y="51549"/>
                </a:lnTo>
                <a:lnTo>
                  <a:pt x="210578" y="19888"/>
                </a:lnTo>
                <a:close/>
              </a:path>
              <a:path w="365759" h="344804">
                <a:moveTo>
                  <a:pt x="248754" y="19888"/>
                </a:moveTo>
                <a:lnTo>
                  <a:pt x="232092" y="19888"/>
                </a:lnTo>
                <a:lnTo>
                  <a:pt x="232092" y="51549"/>
                </a:lnTo>
                <a:lnTo>
                  <a:pt x="248754" y="51549"/>
                </a:lnTo>
                <a:lnTo>
                  <a:pt x="248754" y="19888"/>
                </a:lnTo>
                <a:close/>
              </a:path>
            </a:pathLst>
          </a:custGeom>
          <a:solidFill>
            <a:srgbClr val="6D81A9">
              <a:alpha val="89999"/>
            </a:srgbClr>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1" name="object 57"/>
          <p:cNvSpPr/>
          <p:nvPr/>
        </p:nvSpPr>
        <p:spPr>
          <a:xfrm>
            <a:off x="9130719" y="2952800"/>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2" name="object 58"/>
          <p:cNvSpPr/>
          <p:nvPr/>
        </p:nvSpPr>
        <p:spPr>
          <a:xfrm>
            <a:off x="9130719" y="2908566"/>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3" name="object 59"/>
          <p:cNvSpPr/>
          <p:nvPr/>
        </p:nvSpPr>
        <p:spPr>
          <a:xfrm>
            <a:off x="9169277" y="2952800"/>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4" name="object 60"/>
          <p:cNvSpPr/>
          <p:nvPr/>
        </p:nvSpPr>
        <p:spPr>
          <a:xfrm>
            <a:off x="9169277" y="2908566"/>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5" name="object 61"/>
          <p:cNvSpPr/>
          <p:nvPr/>
        </p:nvSpPr>
        <p:spPr>
          <a:xfrm>
            <a:off x="9207847" y="2952800"/>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6" name="object 62"/>
          <p:cNvSpPr/>
          <p:nvPr/>
        </p:nvSpPr>
        <p:spPr>
          <a:xfrm>
            <a:off x="9207847" y="2908566"/>
            <a:ext cx="21590" cy="31750"/>
          </a:xfrm>
          <a:custGeom>
            <a:avLst/>
            <a:gdLst/>
            <a:ahLst/>
            <a:cxnLst/>
            <a:rect l="l" t="t" r="r" b="b"/>
            <a:pathLst>
              <a:path w="21590"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7" name="object 63"/>
          <p:cNvSpPr/>
          <p:nvPr/>
        </p:nvSpPr>
        <p:spPr>
          <a:xfrm>
            <a:off x="8997268" y="2888677"/>
            <a:ext cx="248920" cy="207645"/>
          </a:xfrm>
          <a:custGeom>
            <a:avLst/>
            <a:gdLst/>
            <a:ahLst/>
            <a:cxnLst/>
            <a:rect l="l" t="t" r="r" b="b"/>
            <a:pathLst>
              <a:path w="248920" h="207645">
                <a:moveTo>
                  <a:pt x="248754" y="207111"/>
                </a:moveTo>
                <a:lnTo>
                  <a:pt x="248754" y="0"/>
                </a:lnTo>
                <a:lnTo>
                  <a:pt x="116789" y="0"/>
                </a:lnTo>
                <a:lnTo>
                  <a:pt x="116789" y="207111"/>
                </a:lnTo>
                <a:lnTo>
                  <a:pt x="0" y="207111"/>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8" name="object 64"/>
          <p:cNvSpPr/>
          <p:nvPr/>
        </p:nvSpPr>
        <p:spPr>
          <a:xfrm>
            <a:off x="9246022" y="3095789"/>
            <a:ext cx="116839" cy="0"/>
          </a:xfrm>
          <a:custGeom>
            <a:avLst/>
            <a:gdLst/>
            <a:ahLst/>
            <a:cxnLst/>
            <a:rect l="l" t="t" r="r" b="b"/>
            <a:pathLst>
              <a:path w="116840">
                <a:moveTo>
                  <a:pt x="116789" y="0"/>
                </a:move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9" name="object 65"/>
          <p:cNvSpPr/>
          <p:nvPr/>
        </p:nvSpPr>
        <p:spPr>
          <a:xfrm>
            <a:off x="8988474" y="2849824"/>
            <a:ext cx="383540" cy="383540"/>
          </a:xfrm>
          <a:custGeom>
            <a:avLst/>
            <a:gdLst/>
            <a:ahLst/>
            <a:cxnLst/>
            <a:rect l="l" t="t" r="r" b="b"/>
            <a:pathLst>
              <a:path w="383540" h="383539">
                <a:moveTo>
                  <a:pt x="383133" y="191566"/>
                </a:moveTo>
                <a:lnTo>
                  <a:pt x="378074" y="235492"/>
                </a:lnTo>
                <a:lnTo>
                  <a:pt x="363663" y="275814"/>
                </a:lnTo>
                <a:lnTo>
                  <a:pt x="341049" y="311383"/>
                </a:lnTo>
                <a:lnTo>
                  <a:pt x="311383" y="341049"/>
                </a:lnTo>
                <a:lnTo>
                  <a:pt x="275814" y="363663"/>
                </a:lnTo>
                <a:lnTo>
                  <a:pt x="235492" y="378074"/>
                </a:lnTo>
                <a:lnTo>
                  <a:pt x="191566" y="383133"/>
                </a:lnTo>
                <a:lnTo>
                  <a:pt x="147640" y="378074"/>
                </a:lnTo>
                <a:lnTo>
                  <a:pt x="107318" y="363663"/>
                </a:lnTo>
                <a:lnTo>
                  <a:pt x="71749" y="341049"/>
                </a:lnTo>
                <a:lnTo>
                  <a:pt x="42083" y="311383"/>
                </a:lnTo>
                <a:lnTo>
                  <a:pt x="19470" y="275814"/>
                </a:lnTo>
                <a:lnTo>
                  <a:pt x="5059" y="235492"/>
                </a:lnTo>
                <a:lnTo>
                  <a:pt x="0" y="191566"/>
                </a:lnTo>
                <a:lnTo>
                  <a:pt x="5059" y="147640"/>
                </a:lnTo>
                <a:lnTo>
                  <a:pt x="19470" y="107318"/>
                </a:lnTo>
                <a:lnTo>
                  <a:pt x="42083" y="71749"/>
                </a:lnTo>
                <a:lnTo>
                  <a:pt x="71749" y="42083"/>
                </a:lnTo>
                <a:lnTo>
                  <a:pt x="107318" y="19470"/>
                </a:lnTo>
                <a:lnTo>
                  <a:pt x="147640" y="5059"/>
                </a:lnTo>
                <a:lnTo>
                  <a:pt x="191566" y="0"/>
                </a:lnTo>
                <a:lnTo>
                  <a:pt x="235492" y="5059"/>
                </a:lnTo>
                <a:lnTo>
                  <a:pt x="275814" y="19470"/>
                </a:lnTo>
                <a:lnTo>
                  <a:pt x="311383" y="42083"/>
                </a:lnTo>
                <a:lnTo>
                  <a:pt x="341049" y="71749"/>
                </a:lnTo>
                <a:lnTo>
                  <a:pt x="363663" y="107318"/>
                </a:lnTo>
                <a:lnTo>
                  <a:pt x="378074" y="147640"/>
                </a:lnTo>
                <a:lnTo>
                  <a:pt x="383133" y="191566"/>
                </a:lnTo>
                <a:close/>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0" name="object 4"/>
          <p:cNvSpPr txBox="1"/>
          <p:nvPr/>
        </p:nvSpPr>
        <p:spPr>
          <a:xfrm>
            <a:off x="5915803" y="2045584"/>
            <a:ext cx="787400" cy="366382"/>
          </a:xfrm>
          <a:prstGeom prst="rect">
            <a:avLst/>
          </a:prstGeom>
        </p:spPr>
        <p:txBody>
          <a:bodyPr vert="horz" wrap="square" lIns="0" tIns="12700" rIns="0" bIns="0" rtlCol="0">
            <a:spAutoFit/>
          </a:bodyPr>
          <a:lstStyle/>
          <a:p>
            <a:pPr algn="ctr">
              <a:lnSpc>
                <a:spcPct val="117000"/>
              </a:lnSpc>
            </a:pPr>
            <a:r>
              <a:rPr lang="ja-JP" altLang="en-US" sz="1000" b="1" dirty="0">
                <a:solidFill>
                  <a:srgbClr val="68A299"/>
                </a:solidFill>
                <a:latin typeface="メイリオ" panose="020B0604030504040204" pitchFamily="50" charset="-128"/>
                <a:ea typeface="メイリオ" panose="020B0604030504040204" pitchFamily="50" charset="-128"/>
                <a:cs typeface="メイリオ" panose="020B0604030504040204" pitchFamily="50" charset="-128"/>
              </a:rPr>
              <a:t>ニーズを</a:t>
            </a:r>
            <a:br>
              <a:rPr lang="ja-JP" altLang="en-US" sz="1000" b="1" dirty="0">
                <a:solidFill>
                  <a:srgbClr val="68A299"/>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b="1" dirty="0">
                <a:solidFill>
                  <a:srgbClr val="68A299"/>
                </a:solidFill>
                <a:latin typeface="メイリオ" panose="020B0604030504040204" pitchFamily="50" charset="-128"/>
                <a:ea typeface="メイリオ" panose="020B0604030504040204" pitchFamily="50" charset="-128"/>
                <a:cs typeface="メイリオ" panose="020B0604030504040204" pitchFamily="50" charset="-128"/>
              </a:rPr>
              <a:t>抱える企業</a:t>
            </a:r>
            <a:endParaRPr lang="ja-JP" altLang="en-US" sz="1000" dirty="0"/>
          </a:p>
        </p:txBody>
      </p:sp>
    </p:spTree>
    <p:extLst>
      <p:ext uri="{BB962C8B-B14F-4D97-AF65-F5344CB8AC3E}">
        <p14:creationId xmlns:p14="http://schemas.microsoft.com/office/powerpoint/2010/main" val="3173990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76094" y="414465"/>
            <a:ext cx="4247417" cy="289823"/>
          </a:xfrm>
          <a:prstGeom prst="rect">
            <a:avLst/>
          </a:prstGeom>
        </p:spPr>
        <p:txBody>
          <a:bodyPr vert="horz" wrap="square" lIns="0" tIns="12700" rIns="0" bIns="0" rtlCol="0">
            <a:spAutoFit/>
          </a:bodyPr>
          <a:lstStyle/>
          <a:p>
            <a:pPr marL="12700">
              <a:lnSpc>
                <a:spcPct val="100000"/>
              </a:lnSpc>
              <a:spcBef>
                <a:spcPts val="100"/>
              </a:spcBef>
            </a:pPr>
            <a:r>
              <a:rPr sz="2100" baseline="5952" dirty="0">
                <a:latin typeface="メイリオ" panose="020B0604030504040204" pitchFamily="50" charset="-128"/>
                <a:ea typeface="メイリオ" panose="020B0604030504040204" pitchFamily="50" charset="-128"/>
                <a:cs typeface="メイリオ" panose="020B0604030504040204" pitchFamily="50" charset="-128"/>
              </a:rPr>
              <a:t>サービス</a:t>
            </a:r>
            <a:r>
              <a:rPr sz="2100" spc="-127" baseline="5952" dirty="0">
                <a:latin typeface="メイリオ" panose="020B0604030504040204" pitchFamily="50" charset="-128"/>
                <a:ea typeface="メイリオ" panose="020B0604030504040204" pitchFamily="50" charset="-128"/>
                <a:cs typeface="メイリオ" panose="020B0604030504040204" pitchFamily="50" charset="-128"/>
              </a:rPr>
              <a:t> </a:t>
            </a:r>
            <a:r>
              <a:rPr sz="1800" dirty="0">
                <a:latin typeface="メイリオ" panose="020B0604030504040204" pitchFamily="50" charset="-128"/>
                <a:ea typeface="メイリオ" panose="020B0604030504040204" pitchFamily="50" charset="-128"/>
                <a:cs typeface="メイリオ" panose="020B0604030504040204" pitchFamily="50" charset="-128"/>
              </a:rPr>
              <a:t>4.</a:t>
            </a:r>
            <a:r>
              <a:rPr sz="1800" spc="-110" dirty="0">
                <a:latin typeface="メイリオ" panose="020B0604030504040204" pitchFamily="50" charset="-128"/>
                <a:ea typeface="メイリオ" panose="020B0604030504040204" pitchFamily="50" charset="-128"/>
                <a:cs typeface="メイリオ" panose="020B0604030504040204" pitchFamily="50" charset="-128"/>
              </a:rPr>
              <a:t> </a:t>
            </a:r>
            <a:r>
              <a:rPr sz="1800" dirty="0">
                <a:latin typeface="メイリオ" panose="020B0604030504040204" pitchFamily="50" charset="-128"/>
                <a:ea typeface="メイリオ" panose="020B0604030504040204" pitchFamily="50" charset="-128"/>
                <a:cs typeface="メイリオ" panose="020B0604030504040204" pitchFamily="50" charset="-128"/>
              </a:rPr>
              <a:t>ビジネスコミュニケーション</a:t>
            </a:r>
          </a:p>
        </p:txBody>
      </p:sp>
      <p:sp>
        <p:nvSpPr>
          <p:cNvPr id="31" name="object 7"/>
          <p:cNvSpPr txBox="1">
            <a:spLocks noGrp="1"/>
          </p:cNvSpPr>
          <p:nvPr>
            <p:ph type="sldNum" sz="quarter" idx="7"/>
          </p:nvPr>
        </p:nvSpPr>
        <p:spPr>
          <a:xfrm>
            <a:off x="9938518" y="7092300"/>
            <a:ext cx="463550" cy="296234"/>
          </a:xfrm>
          <a:prstGeom prst="rect">
            <a:avLst/>
          </a:prstGeom>
        </p:spPr>
        <p:txBody>
          <a:bodyPr vert="horz" wrap="square" lIns="0" tIns="110489" rIns="0" bIns="0" rtlCol="0">
            <a:spAutoFit/>
          </a:bodyPr>
          <a:lstStyle/>
          <a:p>
            <a:pPr marL="12700">
              <a:lnSpc>
                <a:spcPct val="100000"/>
              </a:lnSpc>
              <a:spcBef>
                <a:spcPts val="869"/>
              </a:spcBef>
            </a:pPr>
            <a:r>
              <a:rPr dirty="0">
                <a:latin typeface="メイリオ" panose="020B0604030504040204" pitchFamily="50" charset="-128"/>
                <a:ea typeface="メイリオ" panose="020B0604030504040204" pitchFamily="50" charset="-128"/>
                <a:cs typeface="メイリオ" panose="020B0604030504040204" pitchFamily="50" charset="-128"/>
              </a:rPr>
              <a:t>P_</a:t>
            </a:r>
            <a:fld id="{81D60167-4931-47E6-BA6A-407CBD079E47}" type="slidenum">
              <a:rPr dirty="0">
                <a:latin typeface="メイリオ" panose="020B0604030504040204" pitchFamily="50" charset="-128"/>
                <a:ea typeface="メイリオ" panose="020B0604030504040204" pitchFamily="50" charset="-128"/>
                <a:cs typeface="メイリオ" panose="020B0604030504040204" pitchFamily="50" charset="-128"/>
              </a:rPr>
              <a:t>14</a:t>
            </a:fld>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object 26"/>
          <p:cNvSpPr txBox="1"/>
          <p:nvPr/>
        </p:nvSpPr>
        <p:spPr>
          <a:xfrm>
            <a:off x="6157354" y="5062241"/>
            <a:ext cx="4089400" cy="692150"/>
          </a:xfrm>
          <a:prstGeom prst="rect">
            <a:avLst/>
          </a:prstGeom>
        </p:spPr>
        <p:txBody>
          <a:bodyPr vert="horz" wrap="square" lIns="0" tIns="82550" rIns="0" bIns="0" rtlCol="0">
            <a:spAutoFit/>
          </a:bodyPr>
          <a:lstStyle/>
          <a:p>
            <a:pPr marL="12700">
              <a:lnSpc>
                <a:spcPct val="100000"/>
              </a:lnSpc>
              <a:spcBef>
                <a:spcPts val="650"/>
              </a:spcBef>
            </a:pPr>
            <a:r>
              <a:rPr sz="10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※登録企業がオープンに語り合うことができる掲示板です。</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550"/>
              </a:spcBef>
            </a:pPr>
            <a:r>
              <a:rPr sz="10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※トピック（テーマ）ごとに、複数の企業で情報交換ができます。</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550"/>
              </a:spcBef>
            </a:pPr>
            <a:r>
              <a:rPr sz="10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※興味深いコメントがあれば、直接コンタクトをとることも可能です。</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object 10"/>
          <p:cNvSpPr txBox="1"/>
          <p:nvPr/>
        </p:nvSpPr>
        <p:spPr>
          <a:xfrm>
            <a:off x="670217" y="1692898"/>
            <a:ext cx="261620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■ビジネスコミュニケーション（例）</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object 11"/>
          <p:cNvSpPr txBox="1"/>
          <p:nvPr/>
        </p:nvSpPr>
        <p:spPr>
          <a:xfrm>
            <a:off x="6135433" y="1692898"/>
            <a:ext cx="276860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■ビジネスコミュニケーションイメージ</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object 4"/>
          <p:cNvSpPr txBox="1"/>
          <p:nvPr/>
        </p:nvSpPr>
        <p:spPr>
          <a:xfrm>
            <a:off x="715883" y="870721"/>
            <a:ext cx="6426200" cy="558800"/>
          </a:xfrm>
          <a:prstGeom prst="rect">
            <a:avLst/>
          </a:prstGeom>
        </p:spPr>
        <p:txBody>
          <a:bodyPr vert="horz" wrap="square" lIns="0" tIns="12700" rIns="0" bIns="0" rtlCol="0">
            <a:spAutoFit/>
          </a:bodyPr>
          <a:lstStyle/>
          <a:p>
            <a:pPr marL="12700" marR="5080">
              <a:lnSpc>
                <a:spcPct val="145800"/>
              </a:lnSpc>
              <a:spcBef>
                <a:spcPts val="10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登録企業同士がオープンに語り合う掲示板を使い、共同研究先や事業提携先の募集をしたり、 事業の立ち上げに向けた仲間を探したりすることもできます。</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object 28"/>
          <p:cNvSpPr txBox="1"/>
          <p:nvPr/>
        </p:nvSpPr>
        <p:spPr>
          <a:xfrm>
            <a:off x="5681186" y="559783"/>
            <a:ext cx="1282700" cy="151323"/>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※ログインが必要です。</a:t>
            </a:r>
            <a:endParaRPr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object 29"/>
          <p:cNvSpPr/>
          <p:nvPr/>
        </p:nvSpPr>
        <p:spPr>
          <a:xfrm>
            <a:off x="715962" y="353923"/>
            <a:ext cx="631065" cy="459769"/>
          </a:xfrm>
          <a:prstGeom prst="rect">
            <a:avLst/>
          </a:prstGeom>
          <a:blipFill>
            <a:blip r:embed="rId2"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object 2"/>
          <p:cNvSpPr txBox="1"/>
          <p:nvPr/>
        </p:nvSpPr>
        <p:spPr>
          <a:xfrm>
            <a:off x="6336532" y="3075938"/>
            <a:ext cx="398780"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68A299"/>
                </a:solidFill>
                <a:latin typeface="メイリオ" panose="020B0604030504040204" pitchFamily="50" charset="-128"/>
                <a:ea typeface="メイリオ" panose="020B0604030504040204" pitchFamily="50" charset="-128"/>
                <a:cs typeface="メイリオ" panose="020B0604030504040204" pitchFamily="50" charset="-128"/>
              </a:rPr>
              <a:t>企業</a:t>
            </a:r>
            <a:r>
              <a:rPr sz="1000" b="1" spc="-110" dirty="0">
                <a:solidFill>
                  <a:srgbClr val="68A299"/>
                </a:solidFill>
                <a:latin typeface="メイリオ" panose="020B0604030504040204" pitchFamily="50" charset="-128"/>
                <a:ea typeface="メイリオ" panose="020B0604030504040204" pitchFamily="50" charset="-128"/>
                <a:cs typeface="メイリオ" panose="020B0604030504040204" pitchFamily="50" charset="-128"/>
              </a:rPr>
              <a:t> </a:t>
            </a:r>
            <a:r>
              <a:rPr sz="1000" b="1" dirty="0">
                <a:solidFill>
                  <a:srgbClr val="68A299"/>
                </a:solidFill>
                <a:latin typeface="メイリオ" panose="020B0604030504040204" pitchFamily="50" charset="-128"/>
                <a:ea typeface="メイリオ" panose="020B0604030504040204" pitchFamily="50" charset="-128"/>
                <a:cs typeface="メイリオ" panose="020B0604030504040204" pitchFamily="50" charset="-128"/>
              </a:rPr>
              <a:t>A</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object 3"/>
          <p:cNvSpPr/>
          <p:nvPr/>
        </p:nvSpPr>
        <p:spPr>
          <a:xfrm>
            <a:off x="7263511" y="2802399"/>
            <a:ext cx="1149350" cy="2024380"/>
          </a:xfrm>
          <a:custGeom>
            <a:avLst/>
            <a:gdLst/>
            <a:ahLst/>
            <a:cxnLst/>
            <a:rect l="l" t="t" r="r" b="b"/>
            <a:pathLst>
              <a:path w="1149350" h="2024379">
                <a:moveTo>
                  <a:pt x="1149261" y="2024189"/>
                </a:moveTo>
                <a:lnTo>
                  <a:pt x="0" y="2024189"/>
                </a:lnTo>
                <a:lnTo>
                  <a:pt x="0" y="0"/>
                </a:lnTo>
                <a:lnTo>
                  <a:pt x="1149261" y="0"/>
                </a:lnTo>
                <a:lnTo>
                  <a:pt x="1149261" y="2024189"/>
                </a:lnTo>
                <a:close/>
              </a:path>
            </a:pathLst>
          </a:custGeom>
          <a:solidFill>
            <a:srgbClr val="CA949C"/>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object 5"/>
          <p:cNvSpPr txBox="1"/>
          <p:nvPr/>
        </p:nvSpPr>
        <p:spPr>
          <a:xfrm>
            <a:off x="7263511" y="2809299"/>
            <a:ext cx="1149350" cy="425450"/>
          </a:xfrm>
          <a:prstGeom prst="rect">
            <a:avLst/>
          </a:prstGeom>
        </p:spPr>
        <p:txBody>
          <a:bodyPr vert="horz" wrap="square" lIns="0" tIns="75565" rIns="0" bIns="0" rtlCol="0">
            <a:spAutoFit/>
          </a:bodyPr>
          <a:lstStyle/>
          <a:p>
            <a:pPr algn="ctr">
              <a:lnSpc>
                <a:spcPct val="100000"/>
              </a:lnSpc>
              <a:spcBef>
                <a:spcPts val="595"/>
              </a:spcBef>
            </a:pPr>
            <a:r>
              <a:rPr sz="9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ビジネス</a:t>
            </a:r>
            <a:endParaRPr sz="90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spcBef>
                <a:spcPts val="495"/>
              </a:spcBef>
            </a:pPr>
            <a:r>
              <a:rPr sz="9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コミュニケーション</a:t>
            </a:r>
            <a:endParaRPr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object 6"/>
          <p:cNvSpPr/>
          <p:nvPr/>
        </p:nvSpPr>
        <p:spPr>
          <a:xfrm>
            <a:off x="7460081" y="3322527"/>
            <a:ext cx="751725" cy="1465361"/>
          </a:xfrm>
          <a:prstGeom prst="rect">
            <a:avLst/>
          </a:prstGeom>
          <a:blipFill>
            <a:blip r:embed="rId3"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object 7"/>
          <p:cNvSpPr txBox="1"/>
          <p:nvPr/>
        </p:nvSpPr>
        <p:spPr>
          <a:xfrm>
            <a:off x="8805024" y="3536911"/>
            <a:ext cx="351790" cy="145552"/>
          </a:xfrm>
          <a:prstGeom prst="rect">
            <a:avLst/>
          </a:prstGeom>
        </p:spPr>
        <p:txBody>
          <a:bodyPr vert="horz" wrap="square" lIns="0" tIns="14604" rIns="0" bIns="0" rtlCol="0">
            <a:spAutoFit/>
          </a:bodyPr>
          <a:lstStyle/>
          <a:p>
            <a:pPr marL="12700" algn="ctr">
              <a:lnSpc>
                <a:spcPct val="100000"/>
              </a:lnSpc>
              <a:spcBef>
                <a:spcPts val="114"/>
              </a:spcBef>
            </a:pPr>
            <a:r>
              <a:rPr sz="850" b="1" spc="10" dirty="0">
                <a:solidFill>
                  <a:srgbClr val="6D81A9"/>
                </a:solidFill>
                <a:latin typeface="メイリオ" panose="020B0604030504040204" pitchFamily="50" charset="-128"/>
                <a:ea typeface="メイリオ" panose="020B0604030504040204" pitchFamily="50" charset="-128"/>
                <a:cs typeface="メイリオ" panose="020B0604030504040204" pitchFamily="50" charset="-128"/>
              </a:rPr>
              <a:t>企業</a:t>
            </a:r>
            <a:r>
              <a:rPr sz="850" b="1" spc="-95" dirty="0">
                <a:solidFill>
                  <a:srgbClr val="6D81A9"/>
                </a:solidFill>
                <a:latin typeface="メイリオ" panose="020B0604030504040204" pitchFamily="50" charset="-128"/>
                <a:ea typeface="メイリオ" panose="020B0604030504040204" pitchFamily="50" charset="-128"/>
                <a:cs typeface="メイリオ" panose="020B0604030504040204" pitchFamily="50" charset="-128"/>
              </a:rPr>
              <a:t> </a:t>
            </a:r>
            <a:r>
              <a:rPr sz="850" b="1" spc="5" dirty="0">
                <a:solidFill>
                  <a:srgbClr val="6D81A9"/>
                </a:solidFill>
                <a:latin typeface="メイリオ" panose="020B0604030504040204" pitchFamily="50" charset="-128"/>
                <a:ea typeface="メイリオ" panose="020B0604030504040204" pitchFamily="50" charset="-128"/>
                <a:cs typeface="メイリオ" panose="020B0604030504040204" pitchFamily="50" charset="-128"/>
              </a:rPr>
              <a:t>B</a:t>
            </a:r>
            <a:endParaRPr sz="8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object 8"/>
          <p:cNvSpPr/>
          <p:nvPr/>
        </p:nvSpPr>
        <p:spPr>
          <a:xfrm>
            <a:off x="6937380" y="3466708"/>
            <a:ext cx="277495" cy="177165"/>
          </a:xfrm>
          <a:custGeom>
            <a:avLst/>
            <a:gdLst/>
            <a:ahLst/>
            <a:cxnLst/>
            <a:rect l="l" t="t" r="r" b="b"/>
            <a:pathLst>
              <a:path w="277495" h="177164">
                <a:moveTo>
                  <a:pt x="188493" y="0"/>
                </a:moveTo>
                <a:lnTo>
                  <a:pt x="188493" y="44284"/>
                </a:lnTo>
                <a:lnTo>
                  <a:pt x="0" y="44284"/>
                </a:lnTo>
                <a:lnTo>
                  <a:pt x="0" y="132854"/>
                </a:lnTo>
                <a:lnTo>
                  <a:pt x="188493" y="132854"/>
                </a:lnTo>
                <a:lnTo>
                  <a:pt x="188493" y="177139"/>
                </a:lnTo>
                <a:lnTo>
                  <a:pt x="277063" y="88569"/>
                </a:lnTo>
                <a:lnTo>
                  <a:pt x="188493" y="0"/>
                </a:lnTo>
                <a:close/>
              </a:path>
            </a:pathLst>
          </a:custGeom>
          <a:solidFill>
            <a:srgbClr val="68A299"/>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object 9"/>
          <p:cNvSpPr/>
          <p:nvPr/>
        </p:nvSpPr>
        <p:spPr>
          <a:xfrm>
            <a:off x="6999490" y="4164892"/>
            <a:ext cx="214947" cy="177139"/>
          </a:xfrm>
          <a:prstGeom prst="rect">
            <a:avLst/>
          </a:prstGeom>
          <a:blipFill>
            <a:blip r:embed="rId4"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object 10"/>
          <p:cNvSpPr/>
          <p:nvPr/>
        </p:nvSpPr>
        <p:spPr>
          <a:xfrm>
            <a:off x="8436034" y="3814495"/>
            <a:ext cx="277495" cy="177165"/>
          </a:xfrm>
          <a:custGeom>
            <a:avLst/>
            <a:gdLst/>
            <a:ahLst/>
            <a:cxnLst/>
            <a:rect l="l" t="t" r="r" b="b"/>
            <a:pathLst>
              <a:path w="277495" h="177164">
                <a:moveTo>
                  <a:pt x="88569" y="0"/>
                </a:moveTo>
                <a:lnTo>
                  <a:pt x="0" y="88569"/>
                </a:lnTo>
                <a:lnTo>
                  <a:pt x="88569" y="177139"/>
                </a:lnTo>
                <a:lnTo>
                  <a:pt x="88569" y="132854"/>
                </a:lnTo>
                <a:lnTo>
                  <a:pt x="277063" y="132854"/>
                </a:lnTo>
                <a:lnTo>
                  <a:pt x="277063" y="44284"/>
                </a:lnTo>
                <a:lnTo>
                  <a:pt x="88569" y="44284"/>
                </a:lnTo>
                <a:lnTo>
                  <a:pt x="88569" y="0"/>
                </a:lnTo>
                <a:close/>
              </a:path>
            </a:pathLst>
          </a:custGeom>
          <a:solidFill>
            <a:srgbClr val="6D81A9"/>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object 11"/>
          <p:cNvSpPr txBox="1"/>
          <p:nvPr/>
        </p:nvSpPr>
        <p:spPr>
          <a:xfrm>
            <a:off x="8804389" y="4262121"/>
            <a:ext cx="353060" cy="145552"/>
          </a:xfrm>
          <a:prstGeom prst="rect">
            <a:avLst/>
          </a:prstGeom>
        </p:spPr>
        <p:txBody>
          <a:bodyPr vert="horz" wrap="square" lIns="0" tIns="14604" rIns="0" bIns="0" rtlCol="0">
            <a:spAutoFit/>
          </a:bodyPr>
          <a:lstStyle/>
          <a:p>
            <a:pPr marL="12700" algn="ctr">
              <a:lnSpc>
                <a:spcPct val="100000"/>
              </a:lnSpc>
              <a:spcBef>
                <a:spcPts val="114"/>
              </a:spcBef>
            </a:pPr>
            <a:r>
              <a:rPr sz="850" b="1" spc="10" dirty="0">
                <a:solidFill>
                  <a:srgbClr val="6D81A9"/>
                </a:solidFill>
                <a:latin typeface="メイリオ" panose="020B0604030504040204" pitchFamily="50" charset="-128"/>
                <a:ea typeface="メイリオ" panose="020B0604030504040204" pitchFamily="50" charset="-128"/>
                <a:cs typeface="メイリオ" panose="020B0604030504040204" pitchFamily="50" charset="-128"/>
              </a:rPr>
              <a:t>企業</a:t>
            </a:r>
            <a:r>
              <a:rPr sz="850" b="1" spc="-95" dirty="0">
                <a:solidFill>
                  <a:srgbClr val="6D81A9"/>
                </a:solidFill>
                <a:latin typeface="メイリオ" panose="020B0604030504040204" pitchFamily="50" charset="-128"/>
                <a:ea typeface="メイリオ" panose="020B0604030504040204" pitchFamily="50" charset="-128"/>
                <a:cs typeface="メイリオ" panose="020B0604030504040204" pitchFamily="50" charset="-128"/>
              </a:rPr>
              <a:t> </a:t>
            </a:r>
            <a:r>
              <a:rPr sz="850" b="1" spc="5" dirty="0">
                <a:solidFill>
                  <a:srgbClr val="6D81A9"/>
                </a:solidFill>
                <a:latin typeface="メイリオ" panose="020B0604030504040204" pitchFamily="50" charset="-128"/>
                <a:ea typeface="メイリオ" panose="020B0604030504040204" pitchFamily="50" charset="-128"/>
                <a:cs typeface="メイリオ" panose="020B0604030504040204" pitchFamily="50" charset="-128"/>
              </a:rPr>
              <a:t>C</a:t>
            </a:r>
            <a:endParaRPr sz="8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object 12"/>
          <p:cNvSpPr/>
          <p:nvPr/>
        </p:nvSpPr>
        <p:spPr>
          <a:xfrm>
            <a:off x="8436034" y="4542624"/>
            <a:ext cx="277495" cy="177165"/>
          </a:xfrm>
          <a:custGeom>
            <a:avLst/>
            <a:gdLst/>
            <a:ahLst/>
            <a:cxnLst/>
            <a:rect l="l" t="t" r="r" b="b"/>
            <a:pathLst>
              <a:path w="277495" h="177164">
                <a:moveTo>
                  <a:pt x="88569" y="0"/>
                </a:moveTo>
                <a:lnTo>
                  <a:pt x="0" y="88569"/>
                </a:lnTo>
                <a:lnTo>
                  <a:pt x="88569" y="177139"/>
                </a:lnTo>
                <a:lnTo>
                  <a:pt x="88569" y="132854"/>
                </a:lnTo>
                <a:lnTo>
                  <a:pt x="277063" y="132854"/>
                </a:lnTo>
                <a:lnTo>
                  <a:pt x="277063" y="44284"/>
                </a:lnTo>
                <a:lnTo>
                  <a:pt x="88569" y="44284"/>
                </a:lnTo>
                <a:lnTo>
                  <a:pt x="88569" y="0"/>
                </a:lnTo>
                <a:close/>
              </a:path>
            </a:pathLst>
          </a:custGeom>
          <a:solidFill>
            <a:srgbClr val="6D81A9"/>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object 13"/>
          <p:cNvSpPr/>
          <p:nvPr/>
        </p:nvSpPr>
        <p:spPr>
          <a:xfrm>
            <a:off x="7024871" y="3555276"/>
            <a:ext cx="0" cy="742950"/>
          </a:xfrm>
          <a:custGeom>
            <a:avLst/>
            <a:gdLst/>
            <a:ahLst/>
            <a:cxnLst/>
            <a:rect l="l" t="t" r="r" b="b"/>
            <a:pathLst>
              <a:path h="742950">
                <a:moveTo>
                  <a:pt x="0" y="742467"/>
                </a:moveTo>
                <a:lnTo>
                  <a:pt x="0" y="0"/>
                </a:lnTo>
              </a:path>
            </a:pathLst>
          </a:custGeom>
          <a:ln w="6350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object 14"/>
          <p:cNvSpPr/>
          <p:nvPr/>
        </p:nvSpPr>
        <p:spPr>
          <a:xfrm>
            <a:off x="6254294" y="3320864"/>
            <a:ext cx="563245" cy="528955"/>
          </a:xfrm>
          <a:custGeom>
            <a:avLst/>
            <a:gdLst/>
            <a:ahLst/>
            <a:cxnLst/>
            <a:rect l="l" t="t" r="r" b="b"/>
            <a:pathLst>
              <a:path w="563245" h="528954">
                <a:moveTo>
                  <a:pt x="562758" y="317906"/>
                </a:moveTo>
                <a:lnTo>
                  <a:pt x="0" y="317906"/>
                </a:lnTo>
                <a:lnTo>
                  <a:pt x="2326" y="327355"/>
                </a:lnTo>
                <a:lnTo>
                  <a:pt x="20157" y="369543"/>
                </a:lnTo>
                <a:lnTo>
                  <a:pt x="44069" y="408069"/>
                </a:lnTo>
                <a:lnTo>
                  <a:pt x="73459" y="442329"/>
                </a:lnTo>
                <a:lnTo>
                  <a:pt x="107721" y="471718"/>
                </a:lnTo>
                <a:lnTo>
                  <a:pt x="146250" y="495629"/>
                </a:lnTo>
                <a:lnTo>
                  <a:pt x="188439" y="513457"/>
                </a:lnTo>
                <a:lnTo>
                  <a:pt x="233684" y="524598"/>
                </a:lnTo>
                <a:lnTo>
                  <a:pt x="281379" y="528447"/>
                </a:lnTo>
                <a:lnTo>
                  <a:pt x="329074" y="524598"/>
                </a:lnTo>
                <a:lnTo>
                  <a:pt x="374319" y="513457"/>
                </a:lnTo>
                <a:lnTo>
                  <a:pt x="416508" y="495629"/>
                </a:lnTo>
                <a:lnTo>
                  <a:pt x="455037" y="471718"/>
                </a:lnTo>
                <a:lnTo>
                  <a:pt x="489299" y="442329"/>
                </a:lnTo>
                <a:lnTo>
                  <a:pt x="518689" y="408069"/>
                </a:lnTo>
                <a:lnTo>
                  <a:pt x="542601" y="369543"/>
                </a:lnTo>
                <a:lnTo>
                  <a:pt x="560432" y="327355"/>
                </a:lnTo>
                <a:lnTo>
                  <a:pt x="562758" y="317906"/>
                </a:lnTo>
                <a:close/>
              </a:path>
              <a:path w="563245" h="528954">
                <a:moveTo>
                  <a:pt x="382661" y="0"/>
                </a:moveTo>
                <a:lnTo>
                  <a:pt x="180096" y="0"/>
                </a:lnTo>
                <a:lnTo>
                  <a:pt x="180096" y="317906"/>
                </a:lnTo>
                <a:lnTo>
                  <a:pt x="382661" y="317906"/>
                </a:lnTo>
                <a:lnTo>
                  <a:pt x="382661" y="147015"/>
                </a:lnTo>
                <a:lnTo>
                  <a:pt x="205687" y="147015"/>
                </a:lnTo>
                <a:lnTo>
                  <a:pt x="205687" y="98425"/>
                </a:lnTo>
                <a:lnTo>
                  <a:pt x="382661" y="98425"/>
                </a:lnTo>
                <a:lnTo>
                  <a:pt x="382661" y="79108"/>
                </a:lnTo>
                <a:lnTo>
                  <a:pt x="205687" y="79108"/>
                </a:lnTo>
                <a:lnTo>
                  <a:pt x="205687" y="30518"/>
                </a:lnTo>
                <a:lnTo>
                  <a:pt x="382661" y="30518"/>
                </a:lnTo>
                <a:lnTo>
                  <a:pt x="382661" y="0"/>
                </a:lnTo>
                <a:close/>
              </a:path>
              <a:path w="563245" h="528954">
                <a:moveTo>
                  <a:pt x="264869" y="98425"/>
                </a:moveTo>
                <a:lnTo>
                  <a:pt x="238707" y="98425"/>
                </a:lnTo>
                <a:lnTo>
                  <a:pt x="238707" y="147015"/>
                </a:lnTo>
                <a:lnTo>
                  <a:pt x="264869" y="147015"/>
                </a:lnTo>
                <a:lnTo>
                  <a:pt x="264869" y="98425"/>
                </a:lnTo>
                <a:close/>
              </a:path>
              <a:path w="563245" h="528954">
                <a:moveTo>
                  <a:pt x="324051" y="98425"/>
                </a:moveTo>
                <a:lnTo>
                  <a:pt x="297889" y="98425"/>
                </a:lnTo>
                <a:lnTo>
                  <a:pt x="297889" y="147015"/>
                </a:lnTo>
                <a:lnTo>
                  <a:pt x="324051" y="147015"/>
                </a:lnTo>
                <a:lnTo>
                  <a:pt x="324051" y="98425"/>
                </a:lnTo>
                <a:close/>
              </a:path>
              <a:path w="563245" h="528954">
                <a:moveTo>
                  <a:pt x="382661" y="98425"/>
                </a:moveTo>
                <a:lnTo>
                  <a:pt x="357071" y="98425"/>
                </a:lnTo>
                <a:lnTo>
                  <a:pt x="357071" y="147015"/>
                </a:lnTo>
                <a:lnTo>
                  <a:pt x="382661" y="147015"/>
                </a:lnTo>
                <a:lnTo>
                  <a:pt x="382661" y="98425"/>
                </a:lnTo>
                <a:close/>
              </a:path>
              <a:path w="563245" h="528954">
                <a:moveTo>
                  <a:pt x="264869" y="30518"/>
                </a:moveTo>
                <a:lnTo>
                  <a:pt x="238707" y="30518"/>
                </a:lnTo>
                <a:lnTo>
                  <a:pt x="238707" y="79108"/>
                </a:lnTo>
                <a:lnTo>
                  <a:pt x="264869" y="79108"/>
                </a:lnTo>
                <a:lnTo>
                  <a:pt x="264869" y="30518"/>
                </a:lnTo>
                <a:close/>
              </a:path>
              <a:path w="563245" h="528954">
                <a:moveTo>
                  <a:pt x="324051" y="30518"/>
                </a:moveTo>
                <a:lnTo>
                  <a:pt x="297889" y="30518"/>
                </a:lnTo>
                <a:lnTo>
                  <a:pt x="297889" y="79108"/>
                </a:lnTo>
                <a:lnTo>
                  <a:pt x="324051" y="79108"/>
                </a:lnTo>
                <a:lnTo>
                  <a:pt x="324051" y="30518"/>
                </a:lnTo>
                <a:close/>
              </a:path>
              <a:path w="563245" h="528954">
                <a:moveTo>
                  <a:pt x="382661" y="30518"/>
                </a:moveTo>
                <a:lnTo>
                  <a:pt x="357071" y="30518"/>
                </a:lnTo>
                <a:lnTo>
                  <a:pt x="357071" y="79108"/>
                </a:lnTo>
                <a:lnTo>
                  <a:pt x="382661" y="79108"/>
                </a:lnTo>
                <a:lnTo>
                  <a:pt x="382661" y="30518"/>
                </a:lnTo>
                <a:close/>
              </a:path>
            </a:pathLst>
          </a:custGeom>
          <a:solidFill>
            <a:srgbClr val="68A299">
              <a:alpha val="89999"/>
            </a:srgbClr>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object 15"/>
          <p:cNvSpPr/>
          <p:nvPr/>
        </p:nvSpPr>
        <p:spPr>
          <a:xfrm>
            <a:off x="6459981" y="3419289"/>
            <a:ext cx="33020" cy="48895"/>
          </a:xfrm>
          <a:custGeom>
            <a:avLst/>
            <a:gdLst/>
            <a:ahLst/>
            <a:cxnLst/>
            <a:rect l="l" t="t" r="r" b="b"/>
            <a:pathLst>
              <a:path w="33020" h="48895">
                <a:moveTo>
                  <a:pt x="0" y="0"/>
                </a:moveTo>
                <a:lnTo>
                  <a:pt x="33020" y="0"/>
                </a:lnTo>
                <a:lnTo>
                  <a:pt x="33020" y="48590"/>
                </a:lnTo>
                <a:lnTo>
                  <a:pt x="0" y="48590"/>
                </a:lnTo>
                <a:lnTo>
                  <a:pt x="0" y="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object 16"/>
          <p:cNvSpPr/>
          <p:nvPr/>
        </p:nvSpPr>
        <p:spPr>
          <a:xfrm>
            <a:off x="6459981" y="3351382"/>
            <a:ext cx="33020" cy="48895"/>
          </a:xfrm>
          <a:custGeom>
            <a:avLst/>
            <a:gdLst/>
            <a:ahLst/>
            <a:cxnLst/>
            <a:rect l="l" t="t" r="r" b="b"/>
            <a:pathLst>
              <a:path w="33020" h="48895">
                <a:moveTo>
                  <a:pt x="0" y="0"/>
                </a:moveTo>
                <a:lnTo>
                  <a:pt x="33020" y="0"/>
                </a:lnTo>
                <a:lnTo>
                  <a:pt x="33020" y="48590"/>
                </a:lnTo>
                <a:lnTo>
                  <a:pt x="0" y="48590"/>
                </a:lnTo>
                <a:lnTo>
                  <a:pt x="0" y="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object 17"/>
          <p:cNvSpPr/>
          <p:nvPr/>
        </p:nvSpPr>
        <p:spPr>
          <a:xfrm>
            <a:off x="6519163" y="3419289"/>
            <a:ext cx="33020" cy="48895"/>
          </a:xfrm>
          <a:custGeom>
            <a:avLst/>
            <a:gdLst/>
            <a:ahLst/>
            <a:cxnLst/>
            <a:rect l="l" t="t" r="r" b="b"/>
            <a:pathLst>
              <a:path w="33020" h="48895">
                <a:moveTo>
                  <a:pt x="0" y="0"/>
                </a:moveTo>
                <a:lnTo>
                  <a:pt x="33020" y="0"/>
                </a:lnTo>
                <a:lnTo>
                  <a:pt x="33020" y="48590"/>
                </a:lnTo>
                <a:lnTo>
                  <a:pt x="0" y="48590"/>
                </a:lnTo>
                <a:lnTo>
                  <a:pt x="0" y="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object 18"/>
          <p:cNvSpPr/>
          <p:nvPr/>
        </p:nvSpPr>
        <p:spPr>
          <a:xfrm>
            <a:off x="6519163" y="3351382"/>
            <a:ext cx="33020" cy="48895"/>
          </a:xfrm>
          <a:custGeom>
            <a:avLst/>
            <a:gdLst/>
            <a:ahLst/>
            <a:cxnLst/>
            <a:rect l="l" t="t" r="r" b="b"/>
            <a:pathLst>
              <a:path w="33020" h="48895">
                <a:moveTo>
                  <a:pt x="0" y="0"/>
                </a:moveTo>
                <a:lnTo>
                  <a:pt x="33020" y="0"/>
                </a:lnTo>
                <a:lnTo>
                  <a:pt x="33020" y="48590"/>
                </a:lnTo>
                <a:lnTo>
                  <a:pt x="0" y="48590"/>
                </a:lnTo>
                <a:lnTo>
                  <a:pt x="0" y="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object 19"/>
          <p:cNvSpPr/>
          <p:nvPr/>
        </p:nvSpPr>
        <p:spPr>
          <a:xfrm>
            <a:off x="6578345" y="3419289"/>
            <a:ext cx="33020" cy="48895"/>
          </a:xfrm>
          <a:custGeom>
            <a:avLst/>
            <a:gdLst/>
            <a:ahLst/>
            <a:cxnLst/>
            <a:rect l="l" t="t" r="r" b="b"/>
            <a:pathLst>
              <a:path w="33020" h="48895">
                <a:moveTo>
                  <a:pt x="0" y="0"/>
                </a:moveTo>
                <a:lnTo>
                  <a:pt x="33020" y="0"/>
                </a:lnTo>
                <a:lnTo>
                  <a:pt x="33020" y="48590"/>
                </a:lnTo>
                <a:lnTo>
                  <a:pt x="0" y="48590"/>
                </a:lnTo>
                <a:lnTo>
                  <a:pt x="0" y="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object 20"/>
          <p:cNvSpPr/>
          <p:nvPr/>
        </p:nvSpPr>
        <p:spPr>
          <a:xfrm>
            <a:off x="6578345" y="3351382"/>
            <a:ext cx="33020" cy="48895"/>
          </a:xfrm>
          <a:custGeom>
            <a:avLst/>
            <a:gdLst/>
            <a:ahLst/>
            <a:cxnLst/>
            <a:rect l="l" t="t" r="r" b="b"/>
            <a:pathLst>
              <a:path w="33020" h="48895">
                <a:moveTo>
                  <a:pt x="0" y="0"/>
                </a:moveTo>
                <a:lnTo>
                  <a:pt x="33020" y="0"/>
                </a:lnTo>
                <a:lnTo>
                  <a:pt x="33020" y="48590"/>
                </a:lnTo>
                <a:lnTo>
                  <a:pt x="0" y="48590"/>
                </a:lnTo>
                <a:lnTo>
                  <a:pt x="0" y="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object 21"/>
          <p:cNvSpPr/>
          <p:nvPr/>
        </p:nvSpPr>
        <p:spPr>
          <a:xfrm>
            <a:off x="6254294" y="3320864"/>
            <a:ext cx="382905" cy="318135"/>
          </a:xfrm>
          <a:custGeom>
            <a:avLst/>
            <a:gdLst/>
            <a:ahLst/>
            <a:cxnLst/>
            <a:rect l="l" t="t" r="r" b="b"/>
            <a:pathLst>
              <a:path w="382904" h="318135">
                <a:moveTo>
                  <a:pt x="382661" y="317906"/>
                </a:moveTo>
                <a:lnTo>
                  <a:pt x="382661" y="0"/>
                </a:lnTo>
                <a:lnTo>
                  <a:pt x="180096" y="0"/>
                </a:lnTo>
                <a:lnTo>
                  <a:pt x="180096" y="317906"/>
                </a:lnTo>
                <a:lnTo>
                  <a:pt x="0" y="317906"/>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object 22"/>
          <p:cNvSpPr/>
          <p:nvPr/>
        </p:nvSpPr>
        <p:spPr>
          <a:xfrm>
            <a:off x="6636956" y="3638770"/>
            <a:ext cx="180340" cy="0"/>
          </a:xfrm>
          <a:custGeom>
            <a:avLst/>
            <a:gdLst/>
            <a:ahLst/>
            <a:cxnLst/>
            <a:rect l="l" t="t" r="r" b="b"/>
            <a:pathLst>
              <a:path w="180339">
                <a:moveTo>
                  <a:pt x="180096" y="0"/>
                </a:moveTo>
                <a:lnTo>
                  <a:pt x="0" y="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object 23"/>
          <p:cNvSpPr/>
          <p:nvPr/>
        </p:nvSpPr>
        <p:spPr>
          <a:xfrm>
            <a:off x="6241628" y="3261232"/>
            <a:ext cx="588645" cy="588645"/>
          </a:xfrm>
          <a:custGeom>
            <a:avLst/>
            <a:gdLst/>
            <a:ahLst/>
            <a:cxnLst/>
            <a:rect l="l" t="t" r="r" b="b"/>
            <a:pathLst>
              <a:path w="588645" h="588645">
                <a:moveTo>
                  <a:pt x="588086" y="294043"/>
                </a:moveTo>
                <a:lnTo>
                  <a:pt x="584237" y="341738"/>
                </a:lnTo>
                <a:lnTo>
                  <a:pt x="573095" y="386983"/>
                </a:lnTo>
                <a:lnTo>
                  <a:pt x="555265" y="429172"/>
                </a:lnTo>
                <a:lnTo>
                  <a:pt x="531352" y="467700"/>
                </a:lnTo>
                <a:lnTo>
                  <a:pt x="501962" y="501962"/>
                </a:lnTo>
                <a:lnTo>
                  <a:pt x="467700" y="531352"/>
                </a:lnTo>
                <a:lnTo>
                  <a:pt x="429172" y="555265"/>
                </a:lnTo>
                <a:lnTo>
                  <a:pt x="386983" y="573095"/>
                </a:lnTo>
                <a:lnTo>
                  <a:pt x="341738" y="584237"/>
                </a:lnTo>
                <a:lnTo>
                  <a:pt x="294043" y="588086"/>
                </a:lnTo>
                <a:lnTo>
                  <a:pt x="246347" y="584237"/>
                </a:lnTo>
                <a:lnTo>
                  <a:pt x="201102" y="573095"/>
                </a:lnTo>
                <a:lnTo>
                  <a:pt x="158913" y="555265"/>
                </a:lnTo>
                <a:lnTo>
                  <a:pt x="120385" y="531352"/>
                </a:lnTo>
                <a:lnTo>
                  <a:pt x="86123" y="501962"/>
                </a:lnTo>
                <a:lnTo>
                  <a:pt x="56733" y="467700"/>
                </a:lnTo>
                <a:lnTo>
                  <a:pt x="32820" y="429172"/>
                </a:lnTo>
                <a:lnTo>
                  <a:pt x="14990" y="386983"/>
                </a:lnTo>
                <a:lnTo>
                  <a:pt x="3848" y="341738"/>
                </a:lnTo>
                <a:lnTo>
                  <a:pt x="0" y="294043"/>
                </a:lnTo>
                <a:lnTo>
                  <a:pt x="3848" y="246347"/>
                </a:lnTo>
                <a:lnTo>
                  <a:pt x="14990" y="201102"/>
                </a:lnTo>
                <a:lnTo>
                  <a:pt x="32820" y="158913"/>
                </a:lnTo>
                <a:lnTo>
                  <a:pt x="56733" y="120385"/>
                </a:lnTo>
                <a:lnTo>
                  <a:pt x="86123" y="86123"/>
                </a:lnTo>
                <a:lnTo>
                  <a:pt x="120385" y="56733"/>
                </a:lnTo>
                <a:lnTo>
                  <a:pt x="158913" y="32820"/>
                </a:lnTo>
                <a:lnTo>
                  <a:pt x="201102" y="14990"/>
                </a:lnTo>
                <a:lnTo>
                  <a:pt x="246347" y="3848"/>
                </a:lnTo>
                <a:lnTo>
                  <a:pt x="294043" y="0"/>
                </a:lnTo>
                <a:lnTo>
                  <a:pt x="341738" y="3848"/>
                </a:lnTo>
                <a:lnTo>
                  <a:pt x="386983" y="14990"/>
                </a:lnTo>
                <a:lnTo>
                  <a:pt x="429172" y="32820"/>
                </a:lnTo>
                <a:lnTo>
                  <a:pt x="467700" y="56733"/>
                </a:lnTo>
                <a:lnTo>
                  <a:pt x="501962" y="86123"/>
                </a:lnTo>
                <a:lnTo>
                  <a:pt x="531352" y="120385"/>
                </a:lnTo>
                <a:lnTo>
                  <a:pt x="555265" y="158913"/>
                </a:lnTo>
                <a:lnTo>
                  <a:pt x="573095" y="201102"/>
                </a:lnTo>
                <a:lnTo>
                  <a:pt x="584237" y="246347"/>
                </a:lnTo>
                <a:lnTo>
                  <a:pt x="588086" y="294043"/>
                </a:lnTo>
                <a:close/>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object 29"/>
          <p:cNvSpPr/>
          <p:nvPr/>
        </p:nvSpPr>
        <p:spPr>
          <a:xfrm>
            <a:off x="8797955" y="3753299"/>
            <a:ext cx="365760" cy="344805"/>
          </a:xfrm>
          <a:custGeom>
            <a:avLst/>
            <a:gdLst/>
            <a:ahLst/>
            <a:cxnLst/>
            <a:rect l="l" t="t" r="r" b="b"/>
            <a:pathLst>
              <a:path w="365760" h="344804">
                <a:moveTo>
                  <a:pt x="365521" y="207124"/>
                </a:moveTo>
                <a:lnTo>
                  <a:pt x="0" y="207124"/>
                </a:lnTo>
                <a:lnTo>
                  <a:pt x="10666" y="236965"/>
                </a:lnTo>
                <a:lnTo>
                  <a:pt x="33281" y="272534"/>
                </a:lnTo>
                <a:lnTo>
                  <a:pt x="62948" y="302200"/>
                </a:lnTo>
                <a:lnTo>
                  <a:pt x="98518" y="324813"/>
                </a:lnTo>
                <a:lnTo>
                  <a:pt x="138838" y="339225"/>
                </a:lnTo>
                <a:lnTo>
                  <a:pt x="182760" y="344284"/>
                </a:lnTo>
                <a:lnTo>
                  <a:pt x="226682" y="339225"/>
                </a:lnTo>
                <a:lnTo>
                  <a:pt x="267003" y="324813"/>
                </a:lnTo>
                <a:lnTo>
                  <a:pt x="302572" y="302200"/>
                </a:lnTo>
                <a:lnTo>
                  <a:pt x="332239" y="272534"/>
                </a:lnTo>
                <a:lnTo>
                  <a:pt x="354854" y="236965"/>
                </a:lnTo>
                <a:lnTo>
                  <a:pt x="365521" y="207124"/>
                </a:lnTo>
                <a:close/>
              </a:path>
              <a:path w="365760" h="344804">
                <a:moveTo>
                  <a:pt x="248737" y="0"/>
                </a:moveTo>
                <a:lnTo>
                  <a:pt x="116784" y="0"/>
                </a:lnTo>
                <a:lnTo>
                  <a:pt x="116784" y="207124"/>
                </a:lnTo>
                <a:lnTo>
                  <a:pt x="248737" y="207124"/>
                </a:lnTo>
                <a:lnTo>
                  <a:pt x="248737" y="95796"/>
                </a:lnTo>
                <a:lnTo>
                  <a:pt x="133446" y="95796"/>
                </a:lnTo>
                <a:lnTo>
                  <a:pt x="133446" y="64135"/>
                </a:lnTo>
                <a:lnTo>
                  <a:pt x="248737" y="64135"/>
                </a:lnTo>
                <a:lnTo>
                  <a:pt x="248737" y="51549"/>
                </a:lnTo>
                <a:lnTo>
                  <a:pt x="133446" y="51549"/>
                </a:lnTo>
                <a:lnTo>
                  <a:pt x="133446" y="19888"/>
                </a:lnTo>
                <a:lnTo>
                  <a:pt x="248737" y="19888"/>
                </a:lnTo>
                <a:lnTo>
                  <a:pt x="248737" y="0"/>
                </a:lnTo>
                <a:close/>
              </a:path>
              <a:path w="365760" h="344804">
                <a:moveTo>
                  <a:pt x="172003" y="64135"/>
                </a:moveTo>
                <a:lnTo>
                  <a:pt x="154960" y="64135"/>
                </a:lnTo>
                <a:lnTo>
                  <a:pt x="154960" y="95796"/>
                </a:lnTo>
                <a:lnTo>
                  <a:pt x="172003" y="95796"/>
                </a:lnTo>
                <a:lnTo>
                  <a:pt x="172003" y="64135"/>
                </a:lnTo>
                <a:close/>
              </a:path>
              <a:path w="365760" h="344804">
                <a:moveTo>
                  <a:pt x="210560" y="64135"/>
                </a:moveTo>
                <a:lnTo>
                  <a:pt x="193517" y="64135"/>
                </a:lnTo>
                <a:lnTo>
                  <a:pt x="193517" y="95796"/>
                </a:lnTo>
                <a:lnTo>
                  <a:pt x="210560" y="95796"/>
                </a:lnTo>
                <a:lnTo>
                  <a:pt x="210560" y="64135"/>
                </a:lnTo>
                <a:close/>
              </a:path>
              <a:path w="365760" h="344804">
                <a:moveTo>
                  <a:pt x="248737" y="64135"/>
                </a:moveTo>
                <a:lnTo>
                  <a:pt x="232074" y="64135"/>
                </a:lnTo>
                <a:lnTo>
                  <a:pt x="232074" y="95796"/>
                </a:lnTo>
                <a:lnTo>
                  <a:pt x="248737" y="95796"/>
                </a:lnTo>
                <a:lnTo>
                  <a:pt x="248737" y="64135"/>
                </a:lnTo>
                <a:close/>
              </a:path>
              <a:path w="365760" h="344804">
                <a:moveTo>
                  <a:pt x="172003" y="19888"/>
                </a:moveTo>
                <a:lnTo>
                  <a:pt x="154960" y="19888"/>
                </a:lnTo>
                <a:lnTo>
                  <a:pt x="154960" y="51549"/>
                </a:lnTo>
                <a:lnTo>
                  <a:pt x="172003" y="51549"/>
                </a:lnTo>
                <a:lnTo>
                  <a:pt x="172003" y="19888"/>
                </a:lnTo>
                <a:close/>
              </a:path>
              <a:path w="365760" h="344804">
                <a:moveTo>
                  <a:pt x="210560" y="19888"/>
                </a:moveTo>
                <a:lnTo>
                  <a:pt x="193517" y="19888"/>
                </a:lnTo>
                <a:lnTo>
                  <a:pt x="193517" y="51549"/>
                </a:lnTo>
                <a:lnTo>
                  <a:pt x="210560" y="51549"/>
                </a:lnTo>
                <a:lnTo>
                  <a:pt x="210560" y="19888"/>
                </a:lnTo>
                <a:close/>
              </a:path>
              <a:path w="365760" h="344804">
                <a:moveTo>
                  <a:pt x="248737" y="19888"/>
                </a:moveTo>
                <a:lnTo>
                  <a:pt x="232074" y="19888"/>
                </a:lnTo>
                <a:lnTo>
                  <a:pt x="232074" y="51549"/>
                </a:lnTo>
                <a:lnTo>
                  <a:pt x="248737" y="51549"/>
                </a:lnTo>
                <a:lnTo>
                  <a:pt x="248737" y="19888"/>
                </a:lnTo>
                <a:close/>
              </a:path>
            </a:pathLst>
          </a:custGeom>
          <a:solidFill>
            <a:srgbClr val="6D81A9">
              <a:alpha val="89999"/>
            </a:srgbClr>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object 30"/>
          <p:cNvSpPr/>
          <p:nvPr/>
        </p:nvSpPr>
        <p:spPr>
          <a:xfrm>
            <a:off x="8931401" y="3814475"/>
            <a:ext cx="21590" cy="31750"/>
          </a:xfrm>
          <a:custGeom>
            <a:avLst/>
            <a:gdLst/>
            <a:ahLst/>
            <a:cxnLst/>
            <a:rect l="l" t="t" r="r" b="b"/>
            <a:pathLst>
              <a:path w="21589"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object 31"/>
          <p:cNvSpPr/>
          <p:nvPr/>
        </p:nvSpPr>
        <p:spPr>
          <a:xfrm>
            <a:off x="8931401" y="3770228"/>
            <a:ext cx="21590" cy="31750"/>
          </a:xfrm>
          <a:custGeom>
            <a:avLst/>
            <a:gdLst/>
            <a:ahLst/>
            <a:cxnLst/>
            <a:rect l="l" t="t" r="r" b="b"/>
            <a:pathLst>
              <a:path w="21589"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object 32"/>
          <p:cNvSpPr/>
          <p:nvPr/>
        </p:nvSpPr>
        <p:spPr>
          <a:xfrm>
            <a:off x="8969959" y="3814475"/>
            <a:ext cx="21590" cy="31750"/>
          </a:xfrm>
          <a:custGeom>
            <a:avLst/>
            <a:gdLst/>
            <a:ahLst/>
            <a:cxnLst/>
            <a:rect l="l" t="t" r="r" b="b"/>
            <a:pathLst>
              <a:path w="21589"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object 33"/>
          <p:cNvSpPr/>
          <p:nvPr/>
        </p:nvSpPr>
        <p:spPr>
          <a:xfrm>
            <a:off x="8969959" y="3770228"/>
            <a:ext cx="21590" cy="31750"/>
          </a:xfrm>
          <a:custGeom>
            <a:avLst/>
            <a:gdLst/>
            <a:ahLst/>
            <a:cxnLst/>
            <a:rect l="l" t="t" r="r" b="b"/>
            <a:pathLst>
              <a:path w="21589"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0" name="object 34"/>
          <p:cNvSpPr/>
          <p:nvPr/>
        </p:nvSpPr>
        <p:spPr>
          <a:xfrm>
            <a:off x="9008516" y="3814475"/>
            <a:ext cx="21590" cy="31750"/>
          </a:xfrm>
          <a:custGeom>
            <a:avLst/>
            <a:gdLst/>
            <a:ahLst/>
            <a:cxnLst/>
            <a:rect l="l" t="t" r="r" b="b"/>
            <a:pathLst>
              <a:path w="21589"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object 35"/>
          <p:cNvSpPr/>
          <p:nvPr/>
        </p:nvSpPr>
        <p:spPr>
          <a:xfrm>
            <a:off x="9008516" y="3770228"/>
            <a:ext cx="21590" cy="31750"/>
          </a:xfrm>
          <a:custGeom>
            <a:avLst/>
            <a:gdLst/>
            <a:ahLst/>
            <a:cxnLst/>
            <a:rect l="l" t="t" r="r" b="b"/>
            <a:pathLst>
              <a:path w="21589"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object 36"/>
          <p:cNvSpPr/>
          <p:nvPr/>
        </p:nvSpPr>
        <p:spPr>
          <a:xfrm>
            <a:off x="8797955" y="3750340"/>
            <a:ext cx="248920" cy="207645"/>
          </a:xfrm>
          <a:custGeom>
            <a:avLst/>
            <a:gdLst/>
            <a:ahLst/>
            <a:cxnLst/>
            <a:rect l="l" t="t" r="r" b="b"/>
            <a:pathLst>
              <a:path w="248920" h="207645">
                <a:moveTo>
                  <a:pt x="248737" y="207124"/>
                </a:moveTo>
                <a:lnTo>
                  <a:pt x="248737" y="0"/>
                </a:lnTo>
                <a:lnTo>
                  <a:pt x="116784" y="0"/>
                </a:lnTo>
                <a:lnTo>
                  <a:pt x="116784" y="207124"/>
                </a:lnTo>
                <a:lnTo>
                  <a:pt x="0" y="207124"/>
                </a:lnTo>
              </a:path>
            </a:pathLst>
          </a:custGeom>
          <a:ln w="3809">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object 37"/>
          <p:cNvSpPr/>
          <p:nvPr/>
        </p:nvSpPr>
        <p:spPr>
          <a:xfrm>
            <a:off x="9046692" y="3957464"/>
            <a:ext cx="116839" cy="0"/>
          </a:xfrm>
          <a:custGeom>
            <a:avLst/>
            <a:gdLst/>
            <a:ahLst/>
            <a:cxnLst/>
            <a:rect l="l" t="t" r="r" b="b"/>
            <a:pathLst>
              <a:path w="116839">
                <a:moveTo>
                  <a:pt x="116784" y="0"/>
                </a:move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4" name="object 38"/>
          <p:cNvSpPr/>
          <p:nvPr/>
        </p:nvSpPr>
        <p:spPr>
          <a:xfrm>
            <a:off x="8789148" y="3711496"/>
            <a:ext cx="383540" cy="383540"/>
          </a:xfrm>
          <a:custGeom>
            <a:avLst/>
            <a:gdLst/>
            <a:ahLst/>
            <a:cxnLst/>
            <a:rect l="l" t="t" r="r" b="b"/>
            <a:pathLst>
              <a:path w="383539" h="383539">
                <a:moveTo>
                  <a:pt x="383133" y="191566"/>
                </a:moveTo>
                <a:lnTo>
                  <a:pt x="378074" y="235492"/>
                </a:lnTo>
                <a:lnTo>
                  <a:pt x="363663" y="275814"/>
                </a:lnTo>
                <a:lnTo>
                  <a:pt x="341049" y="311383"/>
                </a:lnTo>
                <a:lnTo>
                  <a:pt x="311383" y="341049"/>
                </a:lnTo>
                <a:lnTo>
                  <a:pt x="275814" y="363663"/>
                </a:lnTo>
                <a:lnTo>
                  <a:pt x="235492" y="378074"/>
                </a:lnTo>
                <a:lnTo>
                  <a:pt x="191566" y="383133"/>
                </a:lnTo>
                <a:lnTo>
                  <a:pt x="147640" y="378074"/>
                </a:lnTo>
                <a:lnTo>
                  <a:pt x="107318" y="363663"/>
                </a:lnTo>
                <a:lnTo>
                  <a:pt x="71749" y="341049"/>
                </a:lnTo>
                <a:lnTo>
                  <a:pt x="42083" y="311383"/>
                </a:lnTo>
                <a:lnTo>
                  <a:pt x="19470" y="275814"/>
                </a:lnTo>
                <a:lnTo>
                  <a:pt x="5059" y="235492"/>
                </a:lnTo>
                <a:lnTo>
                  <a:pt x="0" y="191566"/>
                </a:lnTo>
                <a:lnTo>
                  <a:pt x="5059" y="147640"/>
                </a:lnTo>
                <a:lnTo>
                  <a:pt x="19470" y="107318"/>
                </a:lnTo>
                <a:lnTo>
                  <a:pt x="42083" y="71749"/>
                </a:lnTo>
                <a:lnTo>
                  <a:pt x="71749" y="42083"/>
                </a:lnTo>
                <a:lnTo>
                  <a:pt x="107318" y="19470"/>
                </a:lnTo>
                <a:lnTo>
                  <a:pt x="147640" y="5059"/>
                </a:lnTo>
                <a:lnTo>
                  <a:pt x="191566" y="0"/>
                </a:lnTo>
                <a:lnTo>
                  <a:pt x="235492" y="5059"/>
                </a:lnTo>
                <a:lnTo>
                  <a:pt x="275814" y="19470"/>
                </a:lnTo>
                <a:lnTo>
                  <a:pt x="311383" y="42083"/>
                </a:lnTo>
                <a:lnTo>
                  <a:pt x="341049" y="71749"/>
                </a:lnTo>
                <a:lnTo>
                  <a:pt x="363663" y="107318"/>
                </a:lnTo>
                <a:lnTo>
                  <a:pt x="378074" y="147640"/>
                </a:lnTo>
                <a:lnTo>
                  <a:pt x="383133" y="191566"/>
                </a:lnTo>
                <a:close/>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object 39"/>
          <p:cNvSpPr/>
          <p:nvPr/>
        </p:nvSpPr>
        <p:spPr>
          <a:xfrm>
            <a:off x="8797952" y="4478482"/>
            <a:ext cx="365760" cy="344805"/>
          </a:xfrm>
          <a:custGeom>
            <a:avLst/>
            <a:gdLst/>
            <a:ahLst/>
            <a:cxnLst/>
            <a:rect l="l" t="t" r="r" b="b"/>
            <a:pathLst>
              <a:path w="365760" h="344804">
                <a:moveTo>
                  <a:pt x="365527" y="207111"/>
                </a:moveTo>
                <a:lnTo>
                  <a:pt x="0" y="207111"/>
                </a:lnTo>
                <a:lnTo>
                  <a:pt x="10669" y="236960"/>
                </a:lnTo>
                <a:lnTo>
                  <a:pt x="33284" y="272529"/>
                </a:lnTo>
                <a:lnTo>
                  <a:pt x="62951" y="302196"/>
                </a:lnTo>
                <a:lnTo>
                  <a:pt x="98521" y="324811"/>
                </a:lnTo>
                <a:lnTo>
                  <a:pt x="138841" y="339224"/>
                </a:lnTo>
                <a:lnTo>
                  <a:pt x="182763" y="344284"/>
                </a:lnTo>
                <a:lnTo>
                  <a:pt x="226685" y="339224"/>
                </a:lnTo>
                <a:lnTo>
                  <a:pt x="267006" y="324811"/>
                </a:lnTo>
                <a:lnTo>
                  <a:pt x="302575" y="302196"/>
                </a:lnTo>
                <a:lnTo>
                  <a:pt x="332242" y="272529"/>
                </a:lnTo>
                <a:lnTo>
                  <a:pt x="354857" y="236960"/>
                </a:lnTo>
                <a:lnTo>
                  <a:pt x="365527" y="207111"/>
                </a:lnTo>
                <a:close/>
              </a:path>
              <a:path w="365760" h="344804">
                <a:moveTo>
                  <a:pt x="248740" y="0"/>
                </a:moveTo>
                <a:lnTo>
                  <a:pt x="116787" y="0"/>
                </a:lnTo>
                <a:lnTo>
                  <a:pt x="116787" y="207111"/>
                </a:lnTo>
                <a:lnTo>
                  <a:pt x="248740" y="207111"/>
                </a:lnTo>
                <a:lnTo>
                  <a:pt x="248740" y="95783"/>
                </a:lnTo>
                <a:lnTo>
                  <a:pt x="133449" y="95783"/>
                </a:lnTo>
                <a:lnTo>
                  <a:pt x="133449" y="64122"/>
                </a:lnTo>
                <a:lnTo>
                  <a:pt x="248740" y="64122"/>
                </a:lnTo>
                <a:lnTo>
                  <a:pt x="248740" y="51536"/>
                </a:lnTo>
                <a:lnTo>
                  <a:pt x="133449" y="51536"/>
                </a:lnTo>
                <a:lnTo>
                  <a:pt x="133449" y="19875"/>
                </a:lnTo>
                <a:lnTo>
                  <a:pt x="248740" y="19875"/>
                </a:lnTo>
                <a:lnTo>
                  <a:pt x="248740" y="0"/>
                </a:lnTo>
                <a:close/>
              </a:path>
              <a:path w="365760" h="344804">
                <a:moveTo>
                  <a:pt x="172006" y="64122"/>
                </a:moveTo>
                <a:lnTo>
                  <a:pt x="154963" y="64122"/>
                </a:lnTo>
                <a:lnTo>
                  <a:pt x="154963" y="95783"/>
                </a:lnTo>
                <a:lnTo>
                  <a:pt x="172006" y="95783"/>
                </a:lnTo>
                <a:lnTo>
                  <a:pt x="172006" y="64122"/>
                </a:lnTo>
                <a:close/>
              </a:path>
              <a:path w="365760" h="344804">
                <a:moveTo>
                  <a:pt x="210563" y="64122"/>
                </a:moveTo>
                <a:lnTo>
                  <a:pt x="193520" y="64122"/>
                </a:lnTo>
                <a:lnTo>
                  <a:pt x="193520" y="95783"/>
                </a:lnTo>
                <a:lnTo>
                  <a:pt x="210563" y="95783"/>
                </a:lnTo>
                <a:lnTo>
                  <a:pt x="210563" y="64122"/>
                </a:lnTo>
                <a:close/>
              </a:path>
              <a:path w="365760" h="344804">
                <a:moveTo>
                  <a:pt x="248740" y="64122"/>
                </a:moveTo>
                <a:lnTo>
                  <a:pt x="232077" y="64122"/>
                </a:lnTo>
                <a:lnTo>
                  <a:pt x="232077" y="95783"/>
                </a:lnTo>
                <a:lnTo>
                  <a:pt x="248740" y="95783"/>
                </a:lnTo>
                <a:lnTo>
                  <a:pt x="248740" y="64122"/>
                </a:lnTo>
                <a:close/>
              </a:path>
              <a:path w="365760" h="344804">
                <a:moveTo>
                  <a:pt x="172006" y="19875"/>
                </a:moveTo>
                <a:lnTo>
                  <a:pt x="154963" y="19875"/>
                </a:lnTo>
                <a:lnTo>
                  <a:pt x="154963" y="51536"/>
                </a:lnTo>
                <a:lnTo>
                  <a:pt x="172006" y="51536"/>
                </a:lnTo>
                <a:lnTo>
                  <a:pt x="172006" y="19875"/>
                </a:lnTo>
                <a:close/>
              </a:path>
              <a:path w="365760" h="344804">
                <a:moveTo>
                  <a:pt x="210563" y="19875"/>
                </a:moveTo>
                <a:lnTo>
                  <a:pt x="193520" y="19875"/>
                </a:lnTo>
                <a:lnTo>
                  <a:pt x="193520" y="51536"/>
                </a:lnTo>
                <a:lnTo>
                  <a:pt x="210563" y="51536"/>
                </a:lnTo>
                <a:lnTo>
                  <a:pt x="210563" y="19875"/>
                </a:lnTo>
                <a:close/>
              </a:path>
              <a:path w="365760" h="344804">
                <a:moveTo>
                  <a:pt x="248740" y="19875"/>
                </a:moveTo>
                <a:lnTo>
                  <a:pt x="232077" y="19875"/>
                </a:lnTo>
                <a:lnTo>
                  <a:pt x="232077" y="51536"/>
                </a:lnTo>
                <a:lnTo>
                  <a:pt x="248740" y="51536"/>
                </a:lnTo>
                <a:lnTo>
                  <a:pt x="248740" y="19875"/>
                </a:lnTo>
                <a:close/>
              </a:path>
            </a:pathLst>
          </a:custGeom>
          <a:solidFill>
            <a:srgbClr val="6D81A9">
              <a:alpha val="89999"/>
            </a:srgbClr>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6" name="object 40"/>
          <p:cNvSpPr/>
          <p:nvPr/>
        </p:nvSpPr>
        <p:spPr>
          <a:xfrm>
            <a:off x="8931401" y="4542604"/>
            <a:ext cx="21590" cy="31750"/>
          </a:xfrm>
          <a:custGeom>
            <a:avLst/>
            <a:gdLst/>
            <a:ahLst/>
            <a:cxnLst/>
            <a:rect l="l" t="t" r="r" b="b"/>
            <a:pathLst>
              <a:path w="21589"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7" name="object 41"/>
          <p:cNvSpPr/>
          <p:nvPr/>
        </p:nvSpPr>
        <p:spPr>
          <a:xfrm>
            <a:off x="8931401" y="4498357"/>
            <a:ext cx="21590" cy="31750"/>
          </a:xfrm>
          <a:custGeom>
            <a:avLst/>
            <a:gdLst/>
            <a:ahLst/>
            <a:cxnLst/>
            <a:rect l="l" t="t" r="r" b="b"/>
            <a:pathLst>
              <a:path w="21589"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8" name="object 42"/>
          <p:cNvSpPr/>
          <p:nvPr/>
        </p:nvSpPr>
        <p:spPr>
          <a:xfrm>
            <a:off x="8969959" y="4542604"/>
            <a:ext cx="21590" cy="31750"/>
          </a:xfrm>
          <a:custGeom>
            <a:avLst/>
            <a:gdLst/>
            <a:ahLst/>
            <a:cxnLst/>
            <a:rect l="l" t="t" r="r" b="b"/>
            <a:pathLst>
              <a:path w="21589"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9" name="object 43"/>
          <p:cNvSpPr/>
          <p:nvPr/>
        </p:nvSpPr>
        <p:spPr>
          <a:xfrm>
            <a:off x="8969959" y="4498357"/>
            <a:ext cx="21590" cy="31750"/>
          </a:xfrm>
          <a:custGeom>
            <a:avLst/>
            <a:gdLst/>
            <a:ahLst/>
            <a:cxnLst/>
            <a:rect l="l" t="t" r="r" b="b"/>
            <a:pathLst>
              <a:path w="21589"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0" name="object 44"/>
          <p:cNvSpPr/>
          <p:nvPr/>
        </p:nvSpPr>
        <p:spPr>
          <a:xfrm>
            <a:off x="9008516" y="4542604"/>
            <a:ext cx="21590" cy="31750"/>
          </a:xfrm>
          <a:custGeom>
            <a:avLst/>
            <a:gdLst/>
            <a:ahLst/>
            <a:cxnLst/>
            <a:rect l="l" t="t" r="r" b="b"/>
            <a:pathLst>
              <a:path w="21589"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1" name="object 45"/>
          <p:cNvSpPr/>
          <p:nvPr/>
        </p:nvSpPr>
        <p:spPr>
          <a:xfrm>
            <a:off x="9008516" y="4498357"/>
            <a:ext cx="21590" cy="31750"/>
          </a:xfrm>
          <a:custGeom>
            <a:avLst/>
            <a:gdLst/>
            <a:ahLst/>
            <a:cxnLst/>
            <a:rect l="l" t="t" r="r" b="b"/>
            <a:pathLst>
              <a:path w="21589" h="31750">
                <a:moveTo>
                  <a:pt x="0" y="0"/>
                </a:moveTo>
                <a:lnTo>
                  <a:pt x="21513" y="0"/>
                </a:lnTo>
                <a:lnTo>
                  <a:pt x="21513" y="31661"/>
                </a:lnTo>
                <a:lnTo>
                  <a:pt x="0" y="31661"/>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2" name="object 46"/>
          <p:cNvSpPr/>
          <p:nvPr/>
        </p:nvSpPr>
        <p:spPr>
          <a:xfrm>
            <a:off x="8797952" y="4478482"/>
            <a:ext cx="248920" cy="207645"/>
          </a:xfrm>
          <a:custGeom>
            <a:avLst/>
            <a:gdLst/>
            <a:ahLst/>
            <a:cxnLst/>
            <a:rect l="l" t="t" r="r" b="b"/>
            <a:pathLst>
              <a:path w="248920" h="207645">
                <a:moveTo>
                  <a:pt x="248740" y="207111"/>
                </a:moveTo>
                <a:lnTo>
                  <a:pt x="248740" y="0"/>
                </a:lnTo>
                <a:lnTo>
                  <a:pt x="116787" y="0"/>
                </a:lnTo>
                <a:lnTo>
                  <a:pt x="116787" y="207111"/>
                </a:lnTo>
                <a:lnTo>
                  <a:pt x="0" y="207111"/>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3" name="object 47"/>
          <p:cNvSpPr/>
          <p:nvPr/>
        </p:nvSpPr>
        <p:spPr>
          <a:xfrm>
            <a:off x="9046692" y="4685593"/>
            <a:ext cx="116839" cy="0"/>
          </a:xfrm>
          <a:custGeom>
            <a:avLst/>
            <a:gdLst/>
            <a:ahLst/>
            <a:cxnLst/>
            <a:rect l="l" t="t" r="r" b="b"/>
            <a:pathLst>
              <a:path w="116839">
                <a:moveTo>
                  <a:pt x="116787" y="0"/>
                </a:move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 name="object 48"/>
          <p:cNvSpPr/>
          <p:nvPr/>
        </p:nvSpPr>
        <p:spPr>
          <a:xfrm>
            <a:off x="8789148" y="4439631"/>
            <a:ext cx="383540" cy="383540"/>
          </a:xfrm>
          <a:custGeom>
            <a:avLst/>
            <a:gdLst/>
            <a:ahLst/>
            <a:cxnLst/>
            <a:rect l="l" t="t" r="r" b="b"/>
            <a:pathLst>
              <a:path w="383539" h="383539">
                <a:moveTo>
                  <a:pt x="383133" y="191566"/>
                </a:moveTo>
                <a:lnTo>
                  <a:pt x="378074" y="235492"/>
                </a:lnTo>
                <a:lnTo>
                  <a:pt x="363663" y="275814"/>
                </a:lnTo>
                <a:lnTo>
                  <a:pt x="341049" y="311383"/>
                </a:lnTo>
                <a:lnTo>
                  <a:pt x="311383" y="341049"/>
                </a:lnTo>
                <a:lnTo>
                  <a:pt x="275814" y="363663"/>
                </a:lnTo>
                <a:lnTo>
                  <a:pt x="235492" y="378074"/>
                </a:lnTo>
                <a:lnTo>
                  <a:pt x="191566" y="383133"/>
                </a:lnTo>
                <a:lnTo>
                  <a:pt x="147640" y="378074"/>
                </a:lnTo>
                <a:lnTo>
                  <a:pt x="107318" y="363663"/>
                </a:lnTo>
                <a:lnTo>
                  <a:pt x="71749" y="341049"/>
                </a:lnTo>
                <a:lnTo>
                  <a:pt x="42083" y="311383"/>
                </a:lnTo>
                <a:lnTo>
                  <a:pt x="19470" y="275814"/>
                </a:lnTo>
                <a:lnTo>
                  <a:pt x="5059" y="235492"/>
                </a:lnTo>
                <a:lnTo>
                  <a:pt x="0" y="191566"/>
                </a:lnTo>
                <a:lnTo>
                  <a:pt x="5059" y="147640"/>
                </a:lnTo>
                <a:lnTo>
                  <a:pt x="19470" y="107318"/>
                </a:lnTo>
                <a:lnTo>
                  <a:pt x="42083" y="71749"/>
                </a:lnTo>
                <a:lnTo>
                  <a:pt x="71749" y="42083"/>
                </a:lnTo>
                <a:lnTo>
                  <a:pt x="107318" y="19470"/>
                </a:lnTo>
                <a:lnTo>
                  <a:pt x="147640" y="5059"/>
                </a:lnTo>
                <a:lnTo>
                  <a:pt x="191566" y="0"/>
                </a:lnTo>
                <a:lnTo>
                  <a:pt x="235492" y="5059"/>
                </a:lnTo>
                <a:lnTo>
                  <a:pt x="275814" y="19470"/>
                </a:lnTo>
                <a:lnTo>
                  <a:pt x="311383" y="42083"/>
                </a:lnTo>
                <a:lnTo>
                  <a:pt x="341049" y="71749"/>
                </a:lnTo>
                <a:lnTo>
                  <a:pt x="363663" y="107318"/>
                </a:lnTo>
                <a:lnTo>
                  <a:pt x="378074" y="147640"/>
                </a:lnTo>
                <a:lnTo>
                  <a:pt x="383133" y="191566"/>
                </a:lnTo>
                <a:close/>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08" name="グループ化 107"/>
          <p:cNvGrpSpPr/>
          <p:nvPr/>
        </p:nvGrpSpPr>
        <p:grpSpPr>
          <a:xfrm>
            <a:off x="7522347" y="2194831"/>
            <a:ext cx="622301" cy="513245"/>
            <a:chOff x="7522347" y="2194831"/>
            <a:chExt cx="622301" cy="513245"/>
          </a:xfrm>
        </p:grpSpPr>
        <p:sp>
          <p:nvSpPr>
            <p:cNvPr id="109" name="object 24"/>
            <p:cNvSpPr/>
            <p:nvPr/>
          </p:nvSpPr>
          <p:spPr>
            <a:xfrm>
              <a:off x="7553824" y="2194831"/>
              <a:ext cx="558165" cy="376555"/>
            </a:xfrm>
            <a:custGeom>
              <a:avLst/>
              <a:gdLst/>
              <a:ahLst/>
              <a:cxnLst/>
              <a:rect l="l" t="t" r="r" b="b"/>
              <a:pathLst>
                <a:path w="558164" h="376555">
                  <a:moveTo>
                    <a:pt x="558025" y="375932"/>
                  </a:moveTo>
                  <a:lnTo>
                    <a:pt x="0" y="375932"/>
                  </a:lnTo>
                  <a:lnTo>
                    <a:pt x="0" y="0"/>
                  </a:lnTo>
                  <a:lnTo>
                    <a:pt x="558025" y="0"/>
                  </a:lnTo>
                  <a:lnTo>
                    <a:pt x="558025" y="375932"/>
                  </a:lnTo>
                  <a:close/>
                </a:path>
              </a:pathLst>
            </a:custGeom>
            <a:solidFill>
              <a:srgbClr val="BF7C85"/>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 name="object 25"/>
            <p:cNvSpPr/>
            <p:nvPr/>
          </p:nvSpPr>
          <p:spPr>
            <a:xfrm>
              <a:off x="7554174" y="2601866"/>
              <a:ext cx="558165" cy="0"/>
            </a:xfrm>
            <a:custGeom>
              <a:avLst/>
              <a:gdLst/>
              <a:ahLst/>
              <a:cxnLst/>
              <a:rect l="l" t="t" r="r" b="b"/>
              <a:pathLst>
                <a:path w="558164">
                  <a:moveTo>
                    <a:pt x="0" y="0"/>
                  </a:moveTo>
                  <a:lnTo>
                    <a:pt x="558025" y="0"/>
                  </a:lnTo>
                </a:path>
              </a:pathLst>
            </a:custGeom>
            <a:ln w="24764">
              <a:solidFill>
                <a:srgbClr val="BF7C85"/>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 name="object 26"/>
            <p:cNvSpPr/>
            <p:nvPr/>
          </p:nvSpPr>
          <p:spPr>
            <a:xfrm>
              <a:off x="7522348" y="2708076"/>
              <a:ext cx="622300" cy="0"/>
            </a:xfrm>
            <a:custGeom>
              <a:avLst/>
              <a:gdLst/>
              <a:ahLst/>
              <a:cxnLst/>
              <a:rect l="l" t="t" r="r" b="b"/>
              <a:pathLst>
                <a:path w="622300">
                  <a:moveTo>
                    <a:pt x="0" y="0"/>
                  </a:moveTo>
                  <a:lnTo>
                    <a:pt x="621677" y="0"/>
                  </a:lnTo>
                </a:path>
              </a:pathLst>
            </a:custGeom>
            <a:ln w="24764">
              <a:solidFill>
                <a:srgbClr val="BF7C85"/>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 name="object 27"/>
            <p:cNvSpPr/>
            <p:nvPr/>
          </p:nvSpPr>
          <p:spPr>
            <a:xfrm>
              <a:off x="7522347" y="2614250"/>
              <a:ext cx="622300" cy="81915"/>
            </a:xfrm>
            <a:custGeom>
              <a:avLst/>
              <a:gdLst/>
              <a:ahLst/>
              <a:cxnLst/>
              <a:rect l="l" t="t" r="r" b="b"/>
              <a:pathLst>
                <a:path w="622300" h="81914">
                  <a:moveTo>
                    <a:pt x="589851" y="0"/>
                  </a:moveTo>
                  <a:lnTo>
                    <a:pt x="31826" y="0"/>
                  </a:lnTo>
                  <a:lnTo>
                    <a:pt x="0" y="81445"/>
                  </a:lnTo>
                  <a:lnTo>
                    <a:pt x="621677" y="81445"/>
                  </a:lnTo>
                  <a:lnTo>
                    <a:pt x="589851" y="0"/>
                  </a:lnTo>
                  <a:close/>
                </a:path>
              </a:pathLst>
            </a:custGeom>
            <a:solidFill>
              <a:srgbClr val="BF7C85"/>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3" name="object 28"/>
            <p:cNvSpPr/>
            <p:nvPr/>
          </p:nvSpPr>
          <p:spPr>
            <a:xfrm>
              <a:off x="7593829" y="2235751"/>
              <a:ext cx="478155" cy="294640"/>
            </a:xfrm>
            <a:custGeom>
              <a:avLst/>
              <a:gdLst/>
              <a:ahLst/>
              <a:cxnLst/>
              <a:rect l="l" t="t" r="r" b="b"/>
              <a:pathLst>
                <a:path w="478154" h="294639">
                  <a:moveTo>
                    <a:pt x="478129" y="294081"/>
                  </a:moveTo>
                  <a:lnTo>
                    <a:pt x="0" y="294081"/>
                  </a:lnTo>
                  <a:lnTo>
                    <a:pt x="0" y="0"/>
                  </a:lnTo>
                  <a:lnTo>
                    <a:pt x="478129" y="0"/>
                  </a:lnTo>
                  <a:lnTo>
                    <a:pt x="478129" y="294081"/>
                  </a:lnTo>
                  <a:close/>
                </a:path>
              </a:pathLst>
            </a:custGeom>
            <a:solidFill>
              <a:srgbClr val="FFFFFF"/>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80" name="object 5"/>
          <p:cNvSpPr/>
          <p:nvPr/>
        </p:nvSpPr>
        <p:spPr>
          <a:xfrm>
            <a:off x="1275341" y="2821926"/>
            <a:ext cx="182245" cy="553819"/>
          </a:xfrm>
          <a:custGeom>
            <a:avLst/>
            <a:gdLst/>
            <a:ahLst/>
            <a:cxnLst/>
            <a:rect l="l" t="t" r="r" b="b"/>
            <a:pathLst>
              <a:path w="182244" h="802639">
                <a:moveTo>
                  <a:pt x="182206" y="802335"/>
                </a:moveTo>
                <a:lnTo>
                  <a:pt x="0" y="802335"/>
                </a:lnTo>
                <a:lnTo>
                  <a:pt x="0" y="0"/>
                </a:lnTo>
                <a:lnTo>
                  <a:pt x="182206" y="0"/>
                </a:lnTo>
              </a:path>
            </a:pathLst>
          </a:custGeom>
          <a:ln w="3810">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object 6"/>
          <p:cNvSpPr/>
          <p:nvPr/>
        </p:nvSpPr>
        <p:spPr>
          <a:xfrm>
            <a:off x="1087892" y="3098835"/>
            <a:ext cx="182245" cy="0"/>
          </a:xfrm>
          <a:custGeom>
            <a:avLst/>
            <a:gdLst/>
            <a:ahLst/>
            <a:cxnLst/>
            <a:rect l="l" t="t" r="r" b="b"/>
            <a:pathLst>
              <a:path w="182244">
                <a:moveTo>
                  <a:pt x="182206" y="0"/>
                </a:moveTo>
                <a:lnTo>
                  <a:pt x="0" y="0"/>
                </a:lnTo>
              </a:path>
            </a:pathLst>
          </a:custGeom>
          <a:ln w="3810">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object 7"/>
          <p:cNvSpPr/>
          <p:nvPr/>
        </p:nvSpPr>
        <p:spPr>
          <a:xfrm>
            <a:off x="5335953" y="2846846"/>
            <a:ext cx="182245" cy="3056691"/>
          </a:xfrm>
          <a:custGeom>
            <a:avLst/>
            <a:gdLst/>
            <a:ahLst/>
            <a:cxnLst/>
            <a:rect l="l" t="t" r="r" b="b"/>
            <a:pathLst>
              <a:path w="182245" h="3574415">
                <a:moveTo>
                  <a:pt x="0" y="3573830"/>
                </a:moveTo>
                <a:lnTo>
                  <a:pt x="182219" y="3573830"/>
                </a:lnTo>
                <a:lnTo>
                  <a:pt x="182219" y="0"/>
                </a:lnTo>
                <a:lnTo>
                  <a:pt x="0" y="0"/>
                </a:lnTo>
              </a:path>
            </a:pathLst>
          </a:custGeom>
          <a:ln w="3810">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object 8"/>
          <p:cNvSpPr/>
          <p:nvPr/>
        </p:nvSpPr>
        <p:spPr>
          <a:xfrm>
            <a:off x="5523458" y="4162845"/>
            <a:ext cx="182245" cy="2133180"/>
          </a:xfrm>
          <a:custGeom>
            <a:avLst/>
            <a:gdLst/>
            <a:ahLst/>
            <a:cxnLst/>
            <a:rect l="l" t="t" r="r" b="b"/>
            <a:pathLst>
              <a:path w="182245" h="2561590">
                <a:moveTo>
                  <a:pt x="0" y="0"/>
                </a:moveTo>
                <a:lnTo>
                  <a:pt x="182206" y="0"/>
                </a:lnTo>
                <a:lnTo>
                  <a:pt x="182206" y="2561424"/>
                </a:lnTo>
              </a:path>
            </a:pathLst>
          </a:custGeom>
          <a:ln w="3809">
            <a:solidFill>
              <a:srgbClr val="00A96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5" name="object 9"/>
          <p:cNvSpPr txBox="1"/>
          <p:nvPr/>
        </p:nvSpPr>
        <p:spPr>
          <a:xfrm>
            <a:off x="292112" y="2994174"/>
            <a:ext cx="939800" cy="838200"/>
          </a:xfrm>
          <a:prstGeom prst="rect">
            <a:avLst/>
          </a:prstGeom>
        </p:spPr>
        <p:txBody>
          <a:bodyPr vert="horz" wrap="square" lIns="0" tIns="12700" rIns="0" bIns="0" rtlCol="0">
            <a:spAutoFit/>
          </a:bodyPr>
          <a:lstStyle/>
          <a:p>
            <a:pPr marL="88900" marR="81280">
              <a:lnSpc>
                <a:spcPct val="111100"/>
              </a:lnSpc>
              <a:spcBef>
                <a:spcPts val="10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トピック カテゴリー</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marL="88900" marR="5080" indent="-76200">
              <a:lnSpc>
                <a:spcPct val="111100"/>
              </a:lnSpc>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（テーマ）の 絞り込み</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 name="object 14"/>
          <p:cNvSpPr txBox="1"/>
          <p:nvPr/>
        </p:nvSpPr>
        <p:spPr>
          <a:xfrm>
            <a:off x="4123444" y="6339638"/>
            <a:ext cx="170180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トピック（テーマ）一覧</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7" name="Picture 2" descr="C:\Users\y-fukazawa\Desktop\ビジネスコミュ.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8515" y="2176917"/>
            <a:ext cx="3870000" cy="3759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751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p:nvPr/>
        </p:nvSpPr>
        <p:spPr>
          <a:xfrm>
            <a:off x="5875531" y="5487671"/>
            <a:ext cx="4311650" cy="1240724"/>
          </a:xfrm>
          <a:prstGeom prst="rect">
            <a:avLst/>
          </a:prstGeom>
        </p:spPr>
        <p:txBody>
          <a:bodyPr vert="horz" wrap="square" lIns="0" tIns="75565" rIns="0" bIns="0" rtlCol="0">
            <a:spAutoFit/>
          </a:bodyPr>
          <a:lstStyle/>
          <a:p>
            <a:pPr marL="12700">
              <a:spcBef>
                <a:spcPts val="595"/>
              </a:spcBef>
            </a:pPr>
            <a:r>
              <a:rPr lang="en-US" altLang="ja-JP"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大手パートナー企業が選んだ企業、または中小企業がニーズに合わせて</a:t>
            </a:r>
            <a:endParaRPr lang="en-US" altLang="ja-JP"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endParaRPr>
          </a:p>
          <a:p>
            <a:pPr marL="12700">
              <a:spcBef>
                <a:spcPts val="595"/>
              </a:spcBef>
            </a:pPr>
            <a:r>
              <a:rPr lang="ja-JP" altLang="en-US"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選定した企業のみニーズが届きます。</a:t>
            </a:r>
            <a:endParaRPr lang="en-US" altLang="ja-JP"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495"/>
              </a:spcBef>
            </a:pPr>
            <a:r>
              <a:rPr sz="9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大手パートナー企業からのニーズ情報を受け取った登録中小企業は、</a:t>
            </a:r>
            <a:endParaRPr sz="9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495"/>
              </a:spcBef>
            </a:pP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提案をすることができます</a:t>
            </a:r>
            <a:r>
              <a:rPr sz="900" b="1" spc="-4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（提案を望まない場合は何もしなくても大丈夫です）</a:t>
            </a:r>
            <a:endParaRPr sz="9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495"/>
              </a:spcBef>
            </a:pP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※提案方法にお悩みがあれば、</a:t>
            </a:r>
            <a:r>
              <a:rPr sz="9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中小機構の</a:t>
            </a:r>
            <a:r>
              <a:rPr lang="ja-JP" altLang="en-US"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コーディネーター</a:t>
            </a:r>
            <a:r>
              <a:rPr sz="9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がサポートします</a:t>
            </a: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endParaRPr sz="9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495"/>
              </a:spcBef>
            </a:pP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必要に応じて、大手パートナー企業との面談をコーディネートします。</a:t>
            </a:r>
            <a:endParaRPr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object 38"/>
          <p:cNvSpPr/>
          <p:nvPr/>
        </p:nvSpPr>
        <p:spPr>
          <a:xfrm>
            <a:off x="746990" y="246129"/>
            <a:ext cx="565122" cy="648844"/>
          </a:xfrm>
          <a:prstGeom prst="rect">
            <a:avLst/>
          </a:prstGeom>
          <a:blipFill>
            <a:blip r:embed="rId2"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object 7"/>
          <p:cNvSpPr txBox="1">
            <a:spLocks noGrp="1"/>
          </p:cNvSpPr>
          <p:nvPr>
            <p:ph type="sldNum" sz="quarter" idx="7"/>
          </p:nvPr>
        </p:nvSpPr>
        <p:spPr>
          <a:xfrm>
            <a:off x="9938518" y="7092300"/>
            <a:ext cx="463550" cy="296234"/>
          </a:xfrm>
          <a:prstGeom prst="rect">
            <a:avLst/>
          </a:prstGeom>
        </p:spPr>
        <p:txBody>
          <a:bodyPr vert="horz" wrap="square" lIns="0" tIns="110489" rIns="0" bIns="0" rtlCol="0">
            <a:spAutoFit/>
          </a:bodyPr>
          <a:lstStyle/>
          <a:p>
            <a:pPr marL="12700">
              <a:lnSpc>
                <a:spcPct val="100000"/>
              </a:lnSpc>
              <a:spcBef>
                <a:spcPts val="869"/>
              </a:spcBef>
            </a:pPr>
            <a:r>
              <a:rPr dirty="0">
                <a:latin typeface="メイリオ" panose="020B0604030504040204" pitchFamily="50" charset="-128"/>
                <a:ea typeface="メイリオ" panose="020B0604030504040204" pitchFamily="50" charset="-128"/>
                <a:cs typeface="メイリオ" panose="020B0604030504040204" pitchFamily="50" charset="-128"/>
              </a:rPr>
              <a:t>P_</a:t>
            </a:r>
            <a:fld id="{81D60167-4931-47E6-BA6A-407CBD079E47}" type="slidenum">
              <a:rPr dirty="0">
                <a:latin typeface="メイリオ" panose="020B0604030504040204" pitchFamily="50" charset="-128"/>
                <a:ea typeface="メイリオ" panose="020B0604030504040204" pitchFamily="50" charset="-128"/>
                <a:cs typeface="メイリオ" panose="020B0604030504040204" pitchFamily="50" charset="-128"/>
              </a:rPr>
              <a:t>15</a:t>
            </a:fld>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object 10"/>
          <p:cNvSpPr txBox="1"/>
          <p:nvPr/>
        </p:nvSpPr>
        <p:spPr>
          <a:xfrm>
            <a:off x="685457" y="1692898"/>
            <a:ext cx="2616200" cy="197490"/>
          </a:xfrm>
          <a:prstGeom prst="rect">
            <a:avLst/>
          </a:prstGeom>
        </p:spPr>
        <p:txBody>
          <a:bodyPr vert="horz" wrap="square" lIns="0" tIns="12700" rIns="0" bIns="0" rtlCol="0">
            <a:spAutoFit/>
          </a:bodyPr>
          <a:lstStyle/>
          <a:p>
            <a:pPr>
              <a:lnSpc>
                <a:spcPct val="100000"/>
              </a:lnSpc>
              <a:spcBef>
                <a:spcPts val="1055"/>
              </a:spcBef>
            </a:pPr>
            <a:r>
              <a:rPr lang="ja-JP" altLang="en-US"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■ニーズ発信イメージ</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object 4"/>
          <p:cNvSpPr txBox="1"/>
          <p:nvPr/>
        </p:nvSpPr>
        <p:spPr>
          <a:xfrm>
            <a:off x="726156" y="932365"/>
            <a:ext cx="8593218"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大手パートナー企業が発信するニーズ情報が届いた場合、そのニーズ情報に対して自社の技術・サービスを提案できます。</a:t>
            </a:r>
            <a:endParaRPr lang="ja-JP" altLang="en-US" sz="27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object 36"/>
          <p:cNvSpPr txBox="1"/>
          <p:nvPr/>
        </p:nvSpPr>
        <p:spPr>
          <a:xfrm>
            <a:off x="3866513" y="523827"/>
            <a:ext cx="1282700" cy="151323"/>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※ログインが必要です。</a:t>
            </a:r>
            <a:endParaRPr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object 37"/>
          <p:cNvSpPr txBox="1">
            <a:spLocks/>
          </p:cNvSpPr>
          <p:nvPr/>
        </p:nvSpPr>
        <p:spPr>
          <a:xfrm>
            <a:off x="1377265" y="414465"/>
            <a:ext cx="2643213"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100" b="1" kern="0" baseline="5952"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サービス</a:t>
            </a:r>
            <a:r>
              <a:rPr kumimoji="0" lang="ja-JP" altLang="en-US" sz="2100" b="1" kern="0" spc="-127" baseline="5952"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b="1" kern="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5.</a:t>
            </a:r>
            <a:r>
              <a:rPr kumimoji="0" lang="ja-JP" altLang="en-US" b="1" kern="0" spc="-11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b="1" kern="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ニーズ発信</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object 2"/>
          <p:cNvSpPr/>
          <p:nvPr/>
        </p:nvSpPr>
        <p:spPr>
          <a:xfrm>
            <a:off x="2444433" y="3541825"/>
            <a:ext cx="431800" cy="0"/>
          </a:xfrm>
          <a:custGeom>
            <a:avLst/>
            <a:gdLst/>
            <a:ahLst/>
            <a:cxnLst/>
            <a:rect l="l" t="t" r="r" b="b"/>
            <a:pathLst>
              <a:path w="431800">
                <a:moveTo>
                  <a:pt x="0" y="0"/>
                </a:moveTo>
                <a:lnTo>
                  <a:pt x="431507" y="0"/>
                </a:lnTo>
              </a:path>
            </a:pathLst>
          </a:custGeom>
          <a:ln w="3810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object 3"/>
          <p:cNvSpPr/>
          <p:nvPr/>
        </p:nvSpPr>
        <p:spPr>
          <a:xfrm>
            <a:off x="4275040" y="2357425"/>
            <a:ext cx="1583055" cy="393700"/>
          </a:xfrm>
          <a:custGeom>
            <a:avLst/>
            <a:gdLst/>
            <a:ahLst/>
            <a:cxnLst/>
            <a:rect l="l" t="t" r="r" b="b"/>
            <a:pathLst>
              <a:path w="1583054" h="393700">
                <a:moveTo>
                  <a:pt x="1419337" y="0"/>
                </a:moveTo>
                <a:lnTo>
                  <a:pt x="1412289" y="1912"/>
                </a:lnTo>
                <a:lnTo>
                  <a:pt x="1406476" y="6330"/>
                </a:lnTo>
                <a:lnTo>
                  <a:pt x="1402676" y="12873"/>
                </a:lnTo>
                <a:lnTo>
                  <a:pt x="1401703" y="20372"/>
                </a:lnTo>
                <a:lnTo>
                  <a:pt x="1403616" y="27419"/>
                </a:lnTo>
                <a:lnTo>
                  <a:pt x="1408034" y="33234"/>
                </a:lnTo>
                <a:lnTo>
                  <a:pt x="1414576" y="37041"/>
                </a:lnTo>
                <a:lnTo>
                  <a:pt x="1473136" y="56954"/>
                </a:lnTo>
                <a:lnTo>
                  <a:pt x="0" y="356039"/>
                </a:lnTo>
                <a:lnTo>
                  <a:pt x="7581" y="393377"/>
                </a:lnTo>
                <a:lnTo>
                  <a:pt x="1480718" y="94292"/>
                </a:lnTo>
                <a:lnTo>
                  <a:pt x="1537960" y="94292"/>
                </a:lnTo>
                <a:lnTo>
                  <a:pt x="1583042" y="54084"/>
                </a:lnTo>
                <a:lnTo>
                  <a:pt x="1426844" y="973"/>
                </a:lnTo>
                <a:lnTo>
                  <a:pt x="1419337" y="0"/>
                </a:lnTo>
                <a:close/>
              </a:path>
              <a:path w="1583054" h="393700">
                <a:moveTo>
                  <a:pt x="1537960" y="94292"/>
                </a:moveTo>
                <a:lnTo>
                  <a:pt x="1480718" y="94292"/>
                </a:lnTo>
                <a:lnTo>
                  <a:pt x="1434553" y="135466"/>
                </a:lnTo>
                <a:lnTo>
                  <a:pt x="1430018" y="141522"/>
                </a:lnTo>
                <a:lnTo>
                  <a:pt x="1428218" y="148601"/>
                </a:lnTo>
                <a:lnTo>
                  <a:pt x="1429201" y="155836"/>
                </a:lnTo>
                <a:lnTo>
                  <a:pt x="1433017" y="162364"/>
                </a:lnTo>
                <a:lnTo>
                  <a:pt x="1439073" y="166900"/>
                </a:lnTo>
                <a:lnTo>
                  <a:pt x="1446152" y="168700"/>
                </a:lnTo>
                <a:lnTo>
                  <a:pt x="1453387" y="167717"/>
                </a:lnTo>
                <a:lnTo>
                  <a:pt x="1459915" y="163901"/>
                </a:lnTo>
                <a:lnTo>
                  <a:pt x="1537960" y="94292"/>
                </a:lnTo>
                <a:close/>
              </a:path>
            </a:pathLst>
          </a:custGeom>
          <a:solidFill>
            <a:srgbClr val="68A299"/>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object 4"/>
          <p:cNvSpPr/>
          <p:nvPr/>
        </p:nvSpPr>
        <p:spPr>
          <a:xfrm>
            <a:off x="4278842" y="3226882"/>
            <a:ext cx="1579245" cy="172085"/>
          </a:xfrm>
          <a:custGeom>
            <a:avLst/>
            <a:gdLst/>
            <a:ahLst/>
            <a:cxnLst/>
            <a:rect l="l" t="t" r="r" b="b"/>
            <a:pathLst>
              <a:path w="1579245" h="172085">
                <a:moveTo>
                  <a:pt x="1426997" y="0"/>
                </a:moveTo>
                <a:lnTo>
                  <a:pt x="1417573" y="2489"/>
                </a:lnTo>
                <a:lnTo>
                  <a:pt x="1413332" y="5524"/>
                </a:lnTo>
                <a:lnTo>
                  <a:pt x="1410677" y="10071"/>
                </a:lnTo>
                <a:lnTo>
                  <a:pt x="1408231" y="17227"/>
                </a:lnTo>
                <a:lnTo>
                  <a:pt x="1408706" y="24514"/>
                </a:lnTo>
                <a:lnTo>
                  <a:pt x="1411881" y="31091"/>
                </a:lnTo>
                <a:lnTo>
                  <a:pt x="1417535" y="36118"/>
                </a:lnTo>
                <a:lnTo>
                  <a:pt x="1470964" y="67297"/>
                </a:lnTo>
                <a:lnTo>
                  <a:pt x="0" y="67297"/>
                </a:lnTo>
                <a:lnTo>
                  <a:pt x="0" y="105397"/>
                </a:lnTo>
                <a:lnTo>
                  <a:pt x="1470964" y="105397"/>
                </a:lnTo>
                <a:lnTo>
                  <a:pt x="1417535" y="136563"/>
                </a:lnTo>
                <a:lnTo>
                  <a:pt x="1411881" y="141590"/>
                </a:lnTo>
                <a:lnTo>
                  <a:pt x="1408706" y="148169"/>
                </a:lnTo>
                <a:lnTo>
                  <a:pt x="1408231" y="155460"/>
                </a:lnTo>
                <a:lnTo>
                  <a:pt x="1410677" y="162623"/>
                </a:lnTo>
                <a:lnTo>
                  <a:pt x="1415705" y="168270"/>
                </a:lnTo>
                <a:lnTo>
                  <a:pt x="1422284" y="171442"/>
                </a:lnTo>
                <a:lnTo>
                  <a:pt x="1429574" y="171915"/>
                </a:lnTo>
                <a:lnTo>
                  <a:pt x="1436738" y="169468"/>
                </a:lnTo>
                <a:lnTo>
                  <a:pt x="1579232" y="86347"/>
                </a:lnTo>
                <a:lnTo>
                  <a:pt x="1432178" y="558"/>
                </a:lnTo>
                <a:lnTo>
                  <a:pt x="1426997" y="0"/>
                </a:lnTo>
                <a:close/>
              </a:path>
            </a:pathLst>
          </a:custGeom>
          <a:solidFill>
            <a:srgbClr val="68A299"/>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object 5"/>
          <p:cNvSpPr/>
          <p:nvPr/>
        </p:nvSpPr>
        <p:spPr>
          <a:xfrm>
            <a:off x="4275665" y="3738935"/>
            <a:ext cx="1584325" cy="344805"/>
          </a:xfrm>
          <a:custGeom>
            <a:avLst/>
            <a:gdLst/>
            <a:ahLst/>
            <a:cxnLst/>
            <a:rect l="l" t="t" r="r" b="b"/>
            <a:pathLst>
              <a:path w="1584325" h="344804">
                <a:moveTo>
                  <a:pt x="6337" y="0"/>
                </a:moveTo>
                <a:lnTo>
                  <a:pt x="0" y="37566"/>
                </a:lnTo>
                <a:lnTo>
                  <a:pt x="1473911" y="286054"/>
                </a:lnTo>
                <a:lnTo>
                  <a:pt x="1416037" y="307911"/>
                </a:lnTo>
                <a:lnTo>
                  <a:pt x="1409629" y="311927"/>
                </a:lnTo>
                <a:lnTo>
                  <a:pt x="1405407" y="317885"/>
                </a:lnTo>
                <a:lnTo>
                  <a:pt x="1403728" y="324993"/>
                </a:lnTo>
                <a:lnTo>
                  <a:pt x="1404950" y="332460"/>
                </a:lnTo>
                <a:lnTo>
                  <a:pt x="1408966" y="338868"/>
                </a:lnTo>
                <a:lnTo>
                  <a:pt x="1414924" y="343090"/>
                </a:lnTo>
                <a:lnTo>
                  <a:pt x="1422032" y="344769"/>
                </a:lnTo>
                <a:lnTo>
                  <a:pt x="1429499" y="343547"/>
                </a:lnTo>
                <a:lnTo>
                  <a:pt x="1583842" y="285267"/>
                </a:lnTo>
                <a:lnTo>
                  <a:pt x="1539723" y="248475"/>
                </a:lnTo>
                <a:lnTo>
                  <a:pt x="1480248" y="248475"/>
                </a:lnTo>
                <a:lnTo>
                  <a:pt x="6337" y="0"/>
                </a:lnTo>
                <a:close/>
              </a:path>
              <a:path w="1584325" h="344804">
                <a:moveTo>
                  <a:pt x="1443216" y="175258"/>
                </a:moveTo>
                <a:lnTo>
                  <a:pt x="1436201" y="177294"/>
                </a:lnTo>
                <a:lnTo>
                  <a:pt x="1430299" y="182029"/>
                </a:lnTo>
                <a:lnTo>
                  <a:pt x="1426704" y="188688"/>
                </a:lnTo>
                <a:lnTo>
                  <a:pt x="1425963" y="195956"/>
                </a:lnTo>
                <a:lnTo>
                  <a:pt x="1427997" y="202969"/>
                </a:lnTo>
                <a:lnTo>
                  <a:pt x="1432725" y="208864"/>
                </a:lnTo>
                <a:lnTo>
                  <a:pt x="1480248" y="248475"/>
                </a:lnTo>
                <a:lnTo>
                  <a:pt x="1539723" y="248475"/>
                </a:lnTo>
                <a:lnTo>
                  <a:pt x="1457134" y="179603"/>
                </a:lnTo>
                <a:lnTo>
                  <a:pt x="1450482" y="176001"/>
                </a:lnTo>
                <a:lnTo>
                  <a:pt x="1443216" y="175258"/>
                </a:lnTo>
                <a:close/>
              </a:path>
            </a:pathLst>
          </a:custGeom>
          <a:solidFill>
            <a:srgbClr val="68A299"/>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object 6"/>
          <p:cNvSpPr/>
          <p:nvPr/>
        </p:nvSpPr>
        <p:spPr>
          <a:xfrm>
            <a:off x="4273986" y="4424757"/>
            <a:ext cx="1593215" cy="481330"/>
          </a:xfrm>
          <a:custGeom>
            <a:avLst/>
            <a:gdLst/>
            <a:ahLst/>
            <a:cxnLst/>
            <a:rect l="l" t="t" r="r" b="b"/>
            <a:pathLst>
              <a:path w="1593215" h="481329">
                <a:moveTo>
                  <a:pt x="9690" y="0"/>
                </a:moveTo>
                <a:lnTo>
                  <a:pt x="0" y="36842"/>
                </a:lnTo>
                <a:lnTo>
                  <a:pt x="1483347" y="426973"/>
                </a:lnTo>
                <a:lnTo>
                  <a:pt x="1423746" y="443534"/>
                </a:lnTo>
                <a:lnTo>
                  <a:pt x="1416997" y="446962"/>
                </a:lnTo>
                <a:lnTo>
                  <a:pt x="1412254" y="452515"/>
                </a:lnTo>
                <a:lnTo>
                  <a:pt x="1409942" y="459442"/>
                </a:lnTo>
                <a:lnTo>
                  <a:pt x="1410487" y="466991"/>
                </a:lnTo>
                <a:lnTo>
                  <a:pt x="1413915" y="473728"/>
                </a:lnTo>
                <a:lnTo>
                  <a:pt x="1419467" y="478467"/>
                </a:lnTo>
                <a:lnTo>
                  <a:pt x="1426394" y="480780"/>
                </a:lnTo>
                <a:lnTo>
                  <a:pt x="1433944" y="480237"/>
                </a:lnTo>
                <a:lnTo>
                  <a:pt x="1592897" y="436092"/>
                </a:lnTo>
                <a:lnTo>
                  <a:pt x="1546931" y="390131"/>
                </a:lnTo>
                <a:lnTo>
                  <a:pt x="1493037" y="390131"/>
                </a:lnTo>
                <a:lnTo>
                  <a:pt x="9690" y="0"/>
                </a:lnTo>
                <a:close/>
              </a:path>
              <a:path w="1593215" h="481329">
                <a:moveTo>
                  <a:pt x="1462755" y="313872"/>
                </a:moveTo>
                <a:lnTo>
                  <a:pt x="1455584" y="315269"/>
                </a:lnTo>
                <a:lnTo>
                  <a:pt x="1449285" y="319455"/>
                </a:lnTo>
                <a:lnTo>
                  <a:pt x="1445106" y="325757"/>
                </a:lnTo>
                <a:lnTo>
                  <a:pt x="1443713" y="332924"/>
                </a:lnTo>
                <a:lnTo>
                  <a:pt x="1445106" y="340090"/>
                </a:lnTo>
                <a:lnTo>
                  <a:pt x="1449285" y="346392"/>
                </a:lnTo>
                <a:lnTo>
                  <a:pt x="1493037" y="390131"/>
                </a:lnTo>
                <a:lnTo>
                  <a:pt x="1546931" y="390131"/>
                </a:lnTo>
                <a:lnTo>
                  <a:pt x="1476235" y="319443"/>
                </a:lnTo>
                <a:lnTo>
                  <a:pt x="1469929" y="315264"/>
                </a:lnTo>
                <a:lnTo>
                  <a:pt x="1462755" y="313872"/>
                </a:lnTo>
                <a:close/>
              </a:path>
            </a:pathLst>
          </a:custGeom>
          <a:solidFill>
            <a:srgbClr val="68A299"/>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object 7"/>
          <p:cNvSpPr/>
          <p:nvPr/>
        </p:nvSpPr>
        <p:spPr>
          <a:xfrm>
            <a:off x="4405751" y="2608747"/>
            <a:ext cx="1342390" cy="343535"/>
          </a:xfrm>
          <a:custGeom>
            <a:avLst/>
            <a:gdLst/>
            <a:ahLst/>
            <a:cxnLst/>
            <a:rect l="l" t="t" r="r" b="b"/>
            <a:pathLst>
              <a:path w="1342390" h="343535">
                <a:moveTo>
                  <a:pt x="136993" y="174545"/>
                </a:moveTo>
                <a:lnTo>
                  <a:pt x="129752" y="175523"/>
                </a:lnTo>
                <a:lnTo>
                  <a:pt x="123215" y="179336"/>
                </a:lnTo>
                <a:lnTo>
                  <a:pt x="0" y="289039"/>
                </a:lnTo>
                <a:lnTo>
                  <a:pt x="156146" y="342315"/>
                </a:lnTo>
                <a:lnTo>
                  <a:pt x="163648" y="343289"/>
                </a:lnTo>
                <a:lnTo>
                  <a:pt x="170697" y="341377"/>
                </a:lnTo>
                <a:lnTo>
                  <a:pt x="176513" y="336963"/>
                </a:lnTo>
                <a:lnTo>
                  <a:pt x="180314" y="330428"/>
                </a:lnTo>
                <a:lnTo>
                  <a:pt x="181295" y="322926"/>
                </a:lnTo>
                <a:lnTo>
                  <a:pt x="179389" y="315875"/>
                </a:lnTo>
                <a:lnTo>
                  <a:pt x="174980" y="310056"/>
                </a:lnTo>
                <a:lnTo>
                  <a:pt x="168452" y="306247"/>
                </a:lnTo>
                <a:lnTo>
                  <a:pt x="109893" y="286283"/>
                </a:lnTo>
                <a:lnTo>
                  <a:pt x="294784" y="248932"/>
                </a:lnTo>
                <a:lnTo>
                  <a:pt x="102361" y="248932"/>
                </a:lnTo>
                <a:lnTo>
                  <a:pt x="148551" y="207797"/>
                </a:lnTo>
                <a:lnTo>
                  <a:pt x="153096" y="201747"/>
                </a:lnTo>
                <a:lnTo>
                  <a:pt x="154905" y="194671"/>
                </a:lnTo>
                <a:lnTo>
                  <a:pt x="153927" y="187434"/>
                </a:lnTo>
                <a:lnTo>
                  <a:pt x="150113" y="180898"/>
                </a:lnTo>
                <a:lnTo>
                  <a:pt x="144069" y="176354"/>
                </a:lnTo>
                <a:lnTo>
                  <a:pt x="136993" y="174545"/>
                </a:lnTo>
                <a:close/>
              </a:path>
              <a:path w="1342390" h="343535">
                <a:moveTo>
                  <a:pt x="1334604" y="0"/>
                </a:moveTo>
                <a:lnTo>
                  <a:pt x="102361" y="248932"/>
                </a:lnTo>
                <a:lnTo>
                  <a:pt x="294784" y="248932"/>
                </a:lnTo>
                <a:lnTo>
                  <a:pt x="1342148" y="37350"/>
                </a:lnTo>
                <a:lnTo>
                  <a:pt x="1334604" y="0"/>
                </a:lnTo>
                <a:close/>
              </a:path>
            </a:pathLst>
          </a:custGeom>
          <a:solidFill>
            <a:srgbClr val="6D81A9"/>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object 8"/>
          <p:cNvSpPr/>
          <p:nvPr/>
        </p:nvSpPr>
        <p:spPr>
          <a:xfrm>
            <a:off x="4405746" y="3892175"/>
            <a:ext cx="1342390" cy="330200"/>
          </a:xfrm>
          <a:custGeom>
            <a:avLst/>
            <a:gdLst/>
            <a:ahLst/>
            <a:cxnLst/>
            <a:rect l="l" t="t" r="r" b="b"/>
            <a:pathLst>
              <a:path w="1342390" h="330200">
                <a:moveTo>
                  <a:pt x="306240" y="95019"/>
                </a:moveTo>
                <a:lnTo>
                  <a:pt x="102781" y="95019"/>
                </a:lnTo>
                <a:lnTo>
                  <a:pt x="1334808" y="329906"/>
                </a:lnTo>
                <a:lnTo>
                  <a:pt x="1341945" y="292479"/>
                </a:lnTo>
                <a:lnTo>
                  <a:pt x="306240" y="95019"/>
                </a:lnTo>
                <a:close/>
              </a:path>
              <a:path w="1342390" h="330200">
                <a:moveTo>
                  <a:pt x="163050" y="0"/>
                </a:moveTo>
                <a:lnTo>
                  <a:pt x="155562" y="1052"/>
                </a:lnTo>
                <a:lnTo>
                  <a:pt x="0" y="56030"/>
                </a:lnTo>
                <a:lnTo>
                  <a:pt x="124409" y="164374"/>
                </a:lnTo>
                <a:lnTo>
                  <a:pt x="130989" y="168115"/>
                </a:lnTo>
                <a:lnTo>
                  <a:pt x="138244" y="169014"/>
                </a:lnTo>
                <a:lnTo>
                  <a:pt x="145306" y="167130"/>
                </a:lnTo>
                <a:lnTo>
                  <a:pt x="102781" y="95019"/>
                </a:lnTo>
                <a:lnTo>
                  <a:pt x="306240" y="95019"/>
                </a:lnTo>
                <a:lnTo>
                  <a:pt x="109931" y="57592"/>
                </a:lnTo>
                <a:lnTo>
                  <a:pt x="168262" y="36980"/>
                </a:lnTo>
                <a:lnTo>
                  <a:pt x="174748" y="33098"/>
                </a:lnTo>
                <a:lnTo>
                  <a:pt x="179095" y="27231"/>
                </a:lnTo>
                <a:lnTo>
                  <a:pt x="180928" y="20162"/>
                </a:lnTo>
                <a:lnTo>
                  <a:pt x="179870" y="12673"/>
                </a:lnTo>
                <a:lnTo>
                  <a:pt x="175982" y="6181"/>
                </a:lnTo>
                <a:lnTo>
                  <a:pt x="170116" y="1833"/>
                </a:lnTo>
                <a:lnTo>
                  <a:pt x="163050" y="0"/>
                </a:lnTo>
                <a:close/>
              </a:path>
            </a:pathLst>
          </a:custGeom>
          <a:solidFill>
            <a:srgbClr val="6D81A9"/>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object 10"/>
          <p:cNvSpPr txBox="1"/>
          <p:nvPr/>
        </p:nvSpPr>
        <p:spPr>
          <a:xfrm>
            <a:off x="5917773" y="2135710"/>
            <a:ext cx="570230" cy="145552"/>
          </a:xfrm>
          <a:prstGeom prst="rect">
            <a:avLst/>
          </a:prstGeom>
        </p:spPr>
        <p:txBody>
          <a:bodyPr vert="horz" wrap="square" lIns="0" tIns="14604" rIns="0" bIns="0" rtlCol="0">
            <a:spAutoFit/>
          </a:bodyPr>
          <a:lstStyle/>
          <a:p>
            <a:pPr marL="12700" algn="ctr">
              <a:lnSpc>
                <a:spcPct val="100000"/>
              </a:lnSpc>
              <a:spcBef>
                <a:spcPts val="114"/>
              </a:spcBef>
            </a:pPr>
            <a:r>
              <a:rPr sz="850" b="1" spc="10" dirty="0">
                <a:solidFill>
                  <a:srgbClr val="6D81A9"/>
                </a:solidFill>
                <a:latin typeface="メイリオ" panose="020B0604030504040204" pitchFamily="50" charset="-128"/>
                <a:ea typeface="メイリオ" panose="020B0604030504040204" pitchFamily="50" charset="-128"/>
                <a:cs typeface="メイリオ" panose="020B0604030504040204" pitchFamily="50" charset="-128"/>
              </a:rPr>
              <a:t>中小企業</a:t>
            </a:r>
            <a:r>
              <a:rPr sz="850" b="1" spc="-90" dirty="0">
                <a:solidFill>
                  <a:srgbClr val="6D81A9"/>
                </a:solidFill>
                <a:latin typeface="メイリオ" panose="020B0604030504040204" pitchFamily="50" charset="-128"/>
                <a:ea typeface="メイリオ" panose="020B0604030504040204" pitchFamily="50" charset="-128"/>
                <a:cs typeface="メイリオ" panose="020B0604030504040204" pitchFamily="50" charset="-128"/>
              </a:rPr>
              <a:t> </a:t>
            </a:r>
            <a:r>
              <a:rPr sz="850" b="1" spc="5" dirty="0">
                <a:solidFill>
                  <a:srgbClr val="6D81A9"/>
                </a:solidFill>
                <a:latin typeface="メイリオ" panose="020B0604030504040204" pitchFamily="50" charset="-128"/>
                <a:ea typeface="メイリオ" panose="020B0604030504040204" pitchFamily="50" charset="-128"/>
                <a:cs typeface="メイリオ" panose="020B0604030504040204" pitchFamily="50" charset="-128"/>
              </a:rPr>
              <a:t>A</a:t>
            </a:r>
            <a:endParaRPr sz="8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object 11"/>
          <p:cNvSpPr txBox="1"/>
          <p:nvPr/>
        </p:nvSpPr>
        <p:spPr>
          <a:xfrm>
            <a:off x="5137921" y="2762136"/>
            <a:ext cx="292100" cy="173766"/>
          </a:xfrm>
          <a:prstGeom prst="rect">
            <a:avLst/>
          </a:prstGeom>
        </p:spPr>
        <p:txBody>
          <a:bodyPr vert="horz" wrap="square" lIns="0" tIns="12065" rIns="0" bIns="0" rtlCol="0">
            <a:spAutoFit/>
          </a:bodyPr>
          <a:lstStyle/>
          <a:p>
            <a:pPr marL="12700">
              <a:lnSpc>
                <a:spcPct val="100000"/>
              </a:lnSpc>
              <a:spcBef>
                <a:spcPts val="95"/>
              </a:spcBef>
            </a:pPr>
            <a:r>
              <a:rPr sz="1050" b="1" spc="-5" dirty="0">
                <a:solidFill>
                  <a:srgbClr val="6D81A9"/>
                </a:solidFill>
                <a:latin typeface="メイリオ" panose="020B0604030504040204" pitchFamily="50" charset="-128"/>
                <a:ea typeface="メイリオ" panose="020B0604030504040204" pitchFamily="50" charset="-128"/>
                <a:cs typeface="メイリオ" panose="020B0604030504040204" pitchFamily="50" charset="-128"/>
              </a:rPr>
              <a:t>提案</a:t>
            </a:r>
            <a:endParaRPr sz="105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object 12"/>
          <p:cNvSpPr txBox="1"/>
          <p:nvPr/>
        </p:nvSpPr>
        <p:spPr>
          <a:xfrm>
            <a:off x="5137921" y="4163359"/>
            <a:ext cx="292100" cy="173766"/>
          </a:xfrm>
          <a:prstGeom prst="rect">
            <a:avLst/>
          </a:prstGeom>
        </p:spPr>
        <p:txBody>
          <a:bodyPr vert="horz" wrap="square" lIns="0" tIns="12065" rIns="0" bIns="0" rtlCol="0">
            <a:spAutoFit/>
          </a:bodyPr>
          <a:lstStyle/>
          <a:p>
            <a:pPr marL="12700">
              <a:lnSpc>
                <a:spcPct val="100000"/>
              </a:lnSpc>
              <a:spcBef>
                <a:spcPts val="95"/>
              </a:spcBef>
            </a:pPr>
            <a:r>
              <a:rPr sz="1050" b="1" spc="-5" dirty="0">
                <a:solidFill>
                  <a:srgbClr val="6D81A9"/>
                </a:solidFill>
                <a:latin typeface="メイリオ" panose="020B0604030504040204" pitchFamily="50" charset="-128"/>
                <a:ea typeface="メイリオ" panose="020B0604030504040204" pitchFamily="50" charset="-128"/>
                <a:cs typeface="メイリオ" panose="020B0604030504040204" pitchFamily="50" charset="-128"/>
              </a:rPr>
              <a:t>提案</a:t>
            </a:r>
            <a:endParaRPr sz="105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object 13"/>
          <p:cNvSpPr txBox="1"/>
          <p:nvPr/>
        </p:nvSpPr>
        <p:spPr>
          <a:xfrm>
            <a:off x="5914598" y="2955074"/>
            <a:ext cx="576580" cy="145552"/>
          </a:xfrm>
          <a:prstGeom prst="rect">
            <a:avLst/>
          </a:prstGeom>
        </p:spPr>
        <p:txBody>
          <a:bodyPr vert="horz" wrap="square" lIns="0" tIns="14604" rIns="0" bIns="0" rtlCol="0">
            <a:spAutoFit/>
          </a:bodyPr>
          <a:lstStyle/>
          <a:p>
            <a:pPr marL="12700" algn="ctr">
              <a:lnSpc>
                <a:spcPct val="100000"/>
              </a:lnSpc>
              <a:spcBef>
                <a:spcPts val="114"/>
              </a:spcBef>
            </a:pPr>
            <a:r>
              <a:rPr sz="850" b="1" spc="10" dirty="0">
                <a:solidFill>
                  <a:srgbClr val="6D81A9"/>
                </a:solidFill>
                <a:latin typeface="メイリオ" panose="020B0604030504040204" pitchFamily="50" charset="-128"/>
                <a:ea typeface="メイリオ" panose="020B0604030504040204" pitchFamily="50" charset="-128"/>
                <a:cs typeface="メイリオ" panose="020B0604030504040204" pitchFamily="50" charset="-128"/>
              </a:rPr>
              <a:t>中小企業</a:t>
            </a:r>
            <a:r>
              <a:rPr sz="850" b="1" spc="-55" dirty="0">
                <a:solidFill>
                  <a:srgbClr val="6D81A9"/>
                </a:solidFill>
                <a:latin typeface="メイリオ" panose="020B0604030504040204" pitchFamily="50" charset="-128"/>
                <a:ea typeface="メイリオ" panose="020B0604030504040204" pitchFamily="50" charset="-128"/>
                <a:cs typeface="メイリオ" panose="020B0604030504040204" pitchFamily="50" charset="-128"/>
              </a:rPr>
              <a:t> </a:t>
            </a:r>
            <a:r>
              <a:rPr sz="850" b="1" spc="5" dirty="0">
                <a:solidFill>
                  <a:srgbClr val="6D81A9"/>
                </a:solidFill>
                <a:latin typeface="メイリオ" panose="020B0604030504040204" pitchFamily="50" charset="-128"/>
                <a:ea typeface="メイリオ" panose="020B0604030504040204" pitchFamily="50" charset="-128"/>
                <a:cs typeface="メイリオ" panose="020B0604030504040204" pitchFamily="50" charset="-128"/>
              </a:rPr>
              <a:t>B</a:t>
            </a:r>
            <a:endParaRPr sz="8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object 14"/>
          <p:cNvSpPr txBox="1"/>
          <p:nvPr/>
        </p:nvSpPr>
        <p:spPr>
          <a:xfrm>
            <a:off x="5916186" y="3776373"/>
            <a:ext cx="573405" cy="145552"/>
          </a:xfrm>
          <a:prstGeom prst="rect">
            <a:avLst/>
          </a:prstGeom>
        </p:spPr>
        <p:txBody>
          <a:bodyPr vert="horz" wrap="square" lIns="0" tIns="14604" rIns="0" bIns="0" rtlCol="0">
            <a:spAutoFit/>
          </a:bodyPr>
          <a:lstStyle/>
          <a:p>
            <a:pPr marL="12700" algn="ctr">
              <a:lnSpc>
                <a:spcPct val="100000"/>
              </a:lnSpc>
              <a:spcBef>
                <a:spcPts val="114"/>
              </a:spcBef>
            </a:pPr>
            <a:r>
              <a:rPr sz="850" b="1" spc="10" dirty="0">
                <a:solidFill>
                  <a:srgbClr val="6D81A9"/>
                </a:solidFill>
                <a:latin typeface="メイリオ" panose="020B0604030504040204" pitchFamily="50" charset="-128"/>
                <a:ea typeface="メイリオ" panose="020B0604030504040204" pitchFamily="50" charset="-128"/>
                <a:cs typeface="メイリオ" panose="020B0604030504040204" pitchFamily="50" charset="-128"/>
              </a:rPr>
              <a:t>中小企業</a:t>
            </a:r>
            <a:r>
              <a:rPr sz="850" b="1" spc="-90" dirty="0">
                <a:solidFill>
                  <a:srgbClr val="6D81A9"/>
                </a:solidFill>
                <a:latin typeface="メイリオ" panose="020B0604030504040204" pitchFamily="50" charset="-128"/>
                <a:ea typeface="メイリオ" panose="020B0604030504040204" pitchFamily="50" charset="-128"/>
                <a:cs typeface="メイリオ" panose="020B0604030504040204" pitchFamily="50" charset="-128"/>
              </a:rPr>
              <a:t> </a:t>
            </a:r>
            <a:r>
              <a:rPr sz="850" b="1" spc="5" dirty="0">
                <a:solidFill>
                  <a:srgbClr val="6D81A9"/>
                </a:solidFill>
                <a:latin typeface="メイリオ" panose="020B0604030504040204" pitchFamily="50" charset="-128"/>
                <a:ea typeface="メイリオ" panose="020B0604030504040204" pitchFamily="50" charset="-128"/>
                <a:cs typeface="メイリオ" panose="020B0604030504040204" pitchFamily="50" charset="-128"/>
              </a:rPr>
              <a:t>C</a:t>
            </a:r>
            <a:endParaRPr sz="8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object 15"/>
          <p:cNvSpPr txBox="1"/>
          <p:nvPr/>
        </p:nvSpPr>
        <p:spPr>
          <a:xfrm>
            <a:off x="5913328" y="4596916"/>
            <a:ext cx="579120" cy="145552"/>
          </a:xfrm>
          <a:prstGeom prst="rect">
            <a:avLst/>
          </a:prstGeom>
        </p:spPr>
        <p:txBody>
          <a:bodyPr vert="horz" wrap="square" lIns="0" tIns="14604" rIns="0" bIns="0" rtlCol="0">
            <a:spAutoFit/>
          </a:bodyPr>
          <a:lstStyle/>
          <a:p>
            <a:pPr marL="12700" algn="ctr">
              <a:lnSpc>
                <a:spcPct val="100000"/>
              </a:lnSpc>
              <a:spcBef>
                <a:spcPts val="114"/>
              </a:spcBef>
            </a:pPr>
            <a:r>
              <a:rPr sz="850" b="1" spc="10" dirty="0">
                <a:solidFill>
                  <a:srgbClr val="6D81A9"/>
                </a:solidFill>
                <a:latin typeface="メイリオ" panose="020B0604030504040204" pitchFamily="50" charset="-128"/>
                <a:ea typeface="メイリオ" panose="020B0604030504040204" pitchFamily="50" charset="-128"/>
                <a:cs typeface="メイリオ" panose="020B0604030504040204" pitchFamily="50" charset="-128"/>
              </a:rPr>
              <a:t>中小企業</a:t>
            </a:r>
            <a:r>
              <a:rPr sz="850" b="1" spc="-90" dirty="0">
                <a:solidFill>
                  <a:srgbClr val="6D81A9"/>
                </a:solidFill>
                <a:latin typeface="メイリオ" panose="020B0604030504040204" pitchFamily="50" charset="-128"/>
                <a:ea typeface="メイリオ" panose="020B0604030504040204" pitchFamily="50" charset="-128"/>
                <a:cs typeface="メイリオ" panose="020B0604030504040204" pitchFamily="50" charset="-128"/>
              </a:rPr>
              <a:t> </a:t>
            </a:r>
            <a:r>
              <a:rPr sz="850" b="1" spc="5" dirty="0">
                <a:solidFill>
                  <a:srgbClr val="6D81A9"/>
                </a:solidFill>
                <a:latin typeface="メイリオ" panose="020B0604030504040204" pitchFamily="50" charset="-128"/>
                <a:ea typeface="メイリオ" panose="020B0604030504040204" pitchFamily="50" charset="-128"/>
                <a:cs typeface="メイリオ" panose="020B0604030504040204" pitchFamily="50" charset="-128"/>
              </a:rPr>
              <a:t>D</a:t>
            </a:r>
            <a:endParaRPr sz="8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object 16"/>
          <p:cNvSpPr txBox="1"/>
          <p:nvPr/>
        </p:nvSpPr>
        <p:spPr>
          <a:xfrm>
            <a:off x="715270" y="2286562"/>
            <a:ext cx="1854200" cy="566420"/>
          </a:xfrm>
          <a:prstGeom prst="rect">
            <a:avLst/>
          </a:prstGeom>
        </p:spPr>
        <p:txBody>
          <a:bodyPr vert="horz" wrap="square" lIns="0" tIns="12700" rIns="0" bIns="0" rtlCol="0">
            <a:spAutoFit/>
          </a:bodyPr>
          <a:lstStyle/>
          <a:p>
            <a:pPr marR="5080" algn="ctr">
              <a:lnSpc>
                <a:spcPct val="110800"/>
              </a:lnSpc>
              <a:spcBef>
                <a:spcPts val="100"/>
              </a:spcBef>
            </a:pPr>
            <a:r>
              <a:rPr sz="1600" b="1" dirty="0" smtClean="0">
                <a:solidFill>
                  <a:srgbClr val="68A299"/>
                </a:solidFill>
                <a:latin typeface="メイリオ" panose="020B0604030504040204" pitchFamily="50" charset="-128"/>
                <a:ea typeface="メイリオ" panose="020B0604030504040204" pitchFamily="50" charset="-128"/>
                <a:cs typeface="メイリオ" panose="020B0604030504040204" pitchFamily="50" charset="-128"/>
              </a:rPr>
              <a:t>ニーズを抱える</a:t>
            </a:r>
            <a:r>
              <a:rPr lang="en-US" sz="1600" b="1" dirty="0" smtClean="0">
                <a:solidFill>
                  <a:srgbClr val="68A299"/>
                </a:solidFill>
                <a:latin typeface="メイリオ" panose="020B0604030504040204" pitchFamily="50" charset="-128"/>
                <a:ea typeface="メイリオ" panose="020B0604030504040204" pitchFamily="50" charset="-128"/>
                <a:cs typeface="メイリオ" panose="020B0604030504040204" pitchFamily="50" charset="-128"/>
              </a:rPr>
              <a:t/>
            </a:r>
            <a:br>
              <a:rPr lang="en-US" sz="1600" b="1" dirty="0" smtClean="0">
                <a:solidFill>
                  <a:srgbClr val="68A299"/>
                </a:solidFill>
                <a:latin typeface="メイリオ" panose="020B0604030504040204" pitchFamily="50" charset="-128"/>
                <a:ea typeface="メイリオ" panose="020B0604030504040204" pitchFamily="50" charset="-128"/>
                <a:cs typeface="メイリオ" panose="020B0604030504040204" pitchFamily="50" charset="-128"/>
              </a:rPr>
            </a:br>
            <a:r>
              <a:rPr sz="1600" b="1" dirty="0" smtClean="0">
                <a:solidFill>
                  <a:srgbClr val="68A299"/>
                </a:solidFill>
                <a:latin typeface="メイリオ" panose="020B0604030504040204" pitchFamily="50" charset="-128"/>
                <a:ea typeface="メイリオ" panose="020B0604030504040204" pitchFamily="50" charset="-128"/>
                <a:cs typeface="メイリオ" panose="020B0604030504040204" pitchFamily="50" charset="-128"/>
              </a:rPr>
              <a:t>大手パートナー企業</a:t>
            </a:r>
            <a:endParaRPr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object 17"/>
          <p:cNvSpPr txBox="1"/>
          <p:nvPr/>
        </p:nvSpPr>
        <p:spPr>
          <a:xfrm>
            <a:off x="3072999" y="4051760"/>
            <a:ext cx="1041400" cy="269240"/>
          </a:xfrm>
          <a:prstGeom prst="rect">
            <a:avLst/>
          </a:prstGeom>
        </p:spPr>
        <p:txBody>
          <a:bodyPr vert="horz" wrap="square" lIns="0" tIns="12700" rIns="0" bIns="0" rtlCol="0">
            <a:spAutoFit/>
          </a:bodyPr>
          <a:lstStyle/>
          <a:p>
            <a:pPr marL="12700">
              <a:lnSpc>
                <a:spcPct val="100000"/>
              </a:lnSpc>
              <a:spcBef>
                <a:spcPts val="100"/>
              </a:spcBef>
            </a:pPr>
            <a:r>
              <a:rPr lang="ja-JP" altLang="en-US" sz="1600" b="1" dirty="0">
                <a:solidFill>
                  <a:srgbClr val="BF7C85"/>
                </a:solidFill>
                <a:latin typeface="メイリオ" panose="020B0604030504040204" pitchFamily="50" charset="-128"/>
                <a:ea typeface="メイリオ" panose="020B0604030504040204" pitchFamily="50" charset="-128"/>
                <a:cs typeface="メイリオ" panose="020B0604030504040204" pitchFamily="50" charset="-128"/>
              </a:rPr>
              <a:t>ニーズ発信</a:t>
            </a:r>
            <a:endParaRPr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object 18"/>
          <p:cNvSpPr/>
          <p:nvPr/>
        </p:nvSpPr>
        <p:spPr>
          <a:xfrm>
            <a:off x="1036601" y="3038601"/>
            <a:ext cx="1217930" cy="1141095"/>
          </a:xfrm>
          <a:custGeom>
            <a:avLst/>
            <a:gdLst/>
            <a:ahLst/>
            <a:cxnLst/>
            <a:rect l="l" t="t" r="r" b="b"/>
            <a:pathLst>
              <a:path w="1217929" h="1141095">
                <a:moveTo>
                  <a:pt x="1217456" y="686320"/>
                </a:moveTo>
                <a:lnTo>
                  <a:pt x="0" y="686320"/>
                </a:lnTo>
                <a:lnTo>
                  <a:pt x="808" y="689405"/>
                </a:lnTo>
                <a:lnTo>
                  <a:pt x="15414" y="732261"/>
                </a:lnTo>
                <a:lnTo>
                  <a:pt x="32930" y="773681"/>
                </a:lnTo>
                <a:lnTo>
                  <a:pt x="53233" y="813542"/>
                </a:lnTo>
                <a:lnTo>
                  <a:pt x="76200" y="851720"/>
                </a:lnTo>
                <a:lnTo>
                  <a:pt x="101708" y="888094"/>
                </a:lnTo>
                <a:lnTo>
                  <a:pt x="129634" y="922540"/>
                </a:lnTo>
                <a:lnTo>
                  <a:pt x="159857" y="954936"/>
                </a:lnTo>
                <a:lnTo>
                  <a:pt x="192252" y="985159"/>
                </a:lnTo>
                <a:lnTo>
                  <a:pt x="226698" y="1013086"/>
                </a:lnTo>
                <a:lnTo>
                  <a:pt x="263072" y="1038595"/>
                </a:lnTo>
                <a:lnTo>
                  <a:pt x="301250" y="1061562"/>
                </a:lnTo>
                <a:lnTo>
                  <a:pt x="341111" y="1081865"/>
                </a:lnTo>
                <a:lnTo>
                  <a:pt x="382531" y="1099382"/>
                </a:lnTo>
                <a:lnTo>
                  <a:pt x="425388" y="1113989"/>
                </a:lnTo>
                <a:lnTo>
                  <a:pt x="469559" y="1125563"/>
                </a:lnTo>
                <a:lnTo>
                  <a:pt x="514921" y="1133983"/>
                </a:lnTo>
                <a:lnTo>
                  <a:pt x="561352" y="1139125"/>
                </a:lnTo>
                <a:lnTo>
                  <a:pt x="608729" y="1140866"/>
                </a:lnTo>
                <a:lnTo>
                  <a:pt x="656102" y="1139125"/>
                </a:lnTo>
                <a:lnTo>
                  <a:pt x="702530" y="1133983"/>
                </a:lnTo>
                <a:lnTo>
                  <a:pt x="747890" y="1125563"/>
                </a:lnTo>
                <a:lnTo>
                  <a:pt x="792060" y="1113989"/>
                </a:lnTo>
                <a:lnTo>
                  <a:pt x="834916" y="1099382"/>
                </a:lnTo>
                <a:lnTo>
                  <a:pt x="876335" y="1081865"/>
                </a:lnTo>
                <a:lnTo>
                  <a:pt x="916196" y="1061562"/>
                </a:lnTo>
                <a:lnTo>
                  <a:pt x="954374" y="1038595"/>
                </a:lnTo>
                <a:lnTo>
                  <a:pt x="990748" y="1013086"/>
                </a:lnTo>
                <a:lnTo>
                  <a:pt x="1025195" y="985159"/>
                </a:lnTo>
                <a:lnTo>
                  <a:pt x="1057591" y="954936"/>
                </a:lnTo>
                <a:lnTo>
                  <a:pt x="1087814" y="922540"/>
                </a:lnTo>
                <a:lnTo>
                  <a:pt x="1115742" y="888094"/>
                </a:lnTo>
                <a:lnTo>
                  <a:pt x="1141251" y="851720"/>
                </a:lnTo>
                <a:lnTo>
                  <a:pt x="1164219" y="813542"/>
                </a:lnTo>
                <a:lnTo>
                  <a:pt x="1184523" y="773681"/>
                </a:lnTo>
                <a:lnTo>
                  <a:pt x="1202040" y="732261"/>
                </a:lnTo>
                <a:lnTo>
                  <a:pt x="1216647" y="689405"/>
                </a:lnTo>
                <a:lnTo>
                  <a:pt x="1217456" y="686320"/>
                </a:lnTo>
                <a:close/>
              </a:path>
              <a:path w="1217929" h="1141095">
                <a:moveTo>
                  <a:pt x="827372" y="0"/>
                </a:moveTo>
                <a:lnTo>
                  <a:pt x="390073" y="0"/>
                </a:lnTo>
                <a:lnTo>
                  <a:pt x="390073" y="686320"/>
                </a:lnTo>
                <a:lnTo>
                  <a:pt x="827372" y="686320"/>
                </a:lnTo>
                <a:lnTo>
                  <a:pt x="827372" y="317411"/>
                </a:lnTo>
                <a:lnTo>
                  <a:pt x="445318" y="317411"/>
                </a:lnTo>
                <a:lnTo>
                  <a:pt x="445318" y="212496"/>
                </a:lnTo>
                <a:lnTo>
                  <a:pt x="827372" y="212496"/>
                </a:lnTo>
                <a:lnTo>
                  <a:pt x="827372" y="170802"/>
                </a:lnTo>
                <a:lnTo>
                  <a:pt x="445318" y="170802"/>
                </a:lnTo>
                <a:lnTo>
                  <a:pt x="445318" y="65900"/>
                </a:lnTo>
                <a:lnTo>
                  <a:pt x="827372" y="65900"/>
                </a:lnTo>
                <a:lnTo>
                  <a:pt x="827372" y="0"/>
                </a:lnTo>
                <a:close/>
              </a:path>
              <a:path w="1217929" h="1141095">
                <a:moveTo>
                  <a:pt x="573092" y="212496"/>
                </a:moveTo>
                <a:lnTo>
                  <a:pt x="516590" y="212496"/>
                </a:lnTo>
                <a:lnTo>
                  <a:pt x="516590" y="317411"/>
                </a:lnTo>
                <a:lnTo>
                  <a:pt x="573092" y="317411"/>
                </a:lnTo>
                <a:lnTo>
                  <a:pt x="573092" y="212496"/>
                </a:lnTo>
                <a:close/>
              </a:path>
              <a:path w="1217929" h="1141095">
                <a:moveTo>
                  <a:pt x="700854" y="212496"/>
                </a:moveTo>
                <a:lnTo>
                  <a:pt x="644365" y="212496"/>
                </a:lnTo>
                <a:lnTo>
                  <a:pt x="644365" y="317411"/>
                </a:lnTo>
                <a:lnTo>
                  <a:pt x="700854" y="317411"/>
                </a:lnTo>
                <a:lnTo>
                  <a:pt x="700854" y="212496"/>
                </a:lnTo>
                <a:close/>
              </a:path>
              <a:path w="1217929" h="1141095">
                <a:moveTo>
                  <a:pt x="827372" y="212496"/>
                </a:moveTo>
                <a:lnTo>
                  <a:pt x="772127" y="212496"/>
                </a:lnTo>
                <a:lnTo>
                  <a:pt x="772127" y="317411"/>
                </a:lnTo>
                <a:lnTo>
                  <a:pt x="827372" y="317411"/>
                </a:lnTo>
                <a:lnTo>
                  <a:pt x="827372" y="212496"/>
                </a:lnTo>
                <a:close/>
              </a:path>
              <a:path w="1217929" h="1141095">
                <a:moveTo>
                  <a:pt x="573092" y="65900"/>
                </a:moveTo>
                <a:lnTo>
                  <a:pt x="516590" y="65900"/>
                </a:lnTo>
                <a:lnTo>
                  <a:pt x="516590" y="170802"/>
                </a:lnTo>
                <a:lnTo>
                  <a:pt x="573092" y="170802"/>
                </a:lnTo>
                <a:lnTo>
                  <a:pt x="573092" y="65900"/>
                </a:lnTo>
                <a:close/>
              </a:path>
              <a:path w="1217929" h="1141095">
                <a:moveTo>
                  <a:pt x="700854" y="65900"/>
                </a:moveTo>
                <a:lnTo>
                  <a:pt x="644365" y="65900"/>
                </a:lnTo>
                <a:lnTo>
                  <a:pt x="644365" y="170802"/>
                </a:lnTo>
                <a:lnTo>
                  <a:pt x="700854" y="170802"/>
                </a:lnTo>
                <a:lnTo>
                  <a:pt x="700854" y="65900"/>
                </a:lnTo>
                <a:close/>
              </a:path>
              <a:path w="1217929" h="1141095">
                <a:moveTo>
                  <a:pt x="827372" y="65900"/>
                </a:moveTo>
                <a:lnTo>
                  <a:pt x="772127" y="65900"/>
                </a:lnTo>
                <a:lnTo>
                  <a:pt x="772127" y="170802"/>
                </a:lnTo>
                <a:lnTo>
                  <a:pt x="827372" y="170802"/>
                </a:lnTo>
                <a:lnTo>
                  <a:pt x="827372" y="65900"/>
                </a:lnTo>
                <a:close/>
              </a:path>
            </a:pathLst>
          </a:custGeom>
          <a:solidFill>
            <a:srgbClr val="68A299">
              <a:alpha val="89999"/>
            </a:srgbClr>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object 19"/>
          <p:cNvSpPr/>
          <p:nvPr/>
        </p:nvSpPr>
        <p:spPr>
          <a:xfrm>
            <a:off x="1478960" y="3251098"/>
            <a:ext cx="71755" cy="105410"/>
          </a:xfrm>
          <a:custGeom>
            <a:avLst/>
            <a:gdLst/>
            <a:ahLst/>
            <a:cxnLst/>
            <a:rect l="l" t="t" r="r" b="b"/>
            <a:pathLst>
              <a:path w="71754" h="105410">
                <a:moveTo>
                  <a:pt x="0" y="0"/>
                </a:moveTo>
                <a:lnTo>
                  <a:pt x="71272" y="0"/>
                </a:lnTo>
                <a:lnTo>
                  <a:pt x="71272" y="104914"/>
                </a:lnTo>
                <a:lnTo>
                  <a:pt x="0" y="104914"/>
                </a:lnTo>
                <a:lnTo>
                  <a:pt x="0" y="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object 20"/>
          <p:cNvSpPr/>
          <p:nvPr/>
        </p:nvSpPr>
        <p:spPr>
          <a:xfrm>
            <a:off x="1478960" y="3104502"/>
            <a:ext cx="71755" cy="105410"/>
          </a:xfrm>
          <a:custGeom>
            <a:avLst/>
            <a:gdLst/>
            <a:ahLst/>
            <a:cxnLst/>
            <a:rect l="l" t="t" r="r" b="b"/>
            <a:pathLst>
              <a:path w="71754" h="105410">
                <a:moveTo>
                  <a:pt x="0" y="0"/>
                </a:moveTo>
                <a:lnTo>
                  <a:pt x="71272" y="0"/>
                </a:lnTo>
                <a:lnTo>
                  <a:pt x="71272" y="104901"/>
                </a:lnTo>
                <a:lnTo>
                  <a:pt x="0" y="104901"/>
                </a:lnTo>
                <a:lnTo>
                  <a:pt x="0" y="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object 21"/>
          <p:cNvSpPr/>
          <p:nvPr/>
        </p:nvSpPr>
        <p:spPr>
          <a:xfrm>
            <a:off x="1606734" y="3251098"/>
            <a:ext cx="71755" cy="105410"/>
          </a:xfrm>
          <a:custGeom>
            <a:avLst/>
            <a:gdLst/>
            <a:ahLst/>
            <a:cxnLst/>
            <a:rect l="l" t="t" r="r" b="b"/>
            <a:pathLst>
              <a:path w="71754" h="105410">
                <a:moveTo>
                  <a:pt x="0" y="0"/>
                </a:moveTo>
                <a:lnTo>
                  <a:pt x="71272" y="0"/>
                </a:lnTo>
                <a:lnTo>
                  <a:pt x="71272" y="104914"/>
                </a:lnTo>
                <a:lnTo>
                  <a:pt x="0" y="104914"/>
                </a:lnTo>
                <a:lnTo>
                  <a:pt x="0" y="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object 22"/>
          <p:cNvSpPr/>
          <p:nvPr/>
        </p:nvSpPr>
        <p:spPr>
          <a:xfrm>
            <a:off x="1606734" y="3104502"/>
            <a:ext cx="71755" cy="105410"/>
          </a:xfrm>
          <a:custGeom>
            <a:avLst/>
            <a:gdLst/>
            <a:ahLst/>
            <a:cxnLst/>
            <a:rect l="l" t="t" r="r" b="b"/>
            <a:pathLst>
              <a:path w="71754" h="105410">
                <a:moveTo>
                  <a:pt x="0" y="0"/>
                </a:moveTo>
                <a:lnTo>
                  <a:pt x="71272" y="0"/>
                </a:lnTo>
                <a:lnTo>
                  <a:pt x="71272" y="104901"/>
                </a:lnTo>
                <a:lnTo>
                  <a:pt x="0" y="104901"/>
                </a:lnTo>
                <a:lnTo>
                  <a:pt x="0" y="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object 23"/>
          <p:cNvSpPr/>
          <p:nvPr/>
        </p:nvSpPr>
        <p:spPr>
          <a:xfrm>
            <a:off x="1734496" y="3251098"/>
            <a:ext cx="71755" cy="105410"/>
          </a:xfrm>
          <a:custGeom>
            <a:avLst/>
            <a:gdLst/>
            <a:ahLst/>
            <a:cxnLst/>
            <a:rect l="l" t="t" r="r" b="b"/>
            <a:pathLst>
              <a:path w="71754" h="105410">
                <a:moveTo>
                  <a:pt x="0" y="0"/>
                </a:moveTo>
                <a:lnTo>
                  <a:pt x="71272" y="0"/>
                </a:lnTo>
                <a:lnTo>
                  <a:pt x="71272" y="104914"/>
                </a:lnTo>
                <a:lnTo>
                  <a:pt x="0" y="104914"/>
                </a:lnTo>
                <a:lnTo>
                  <a:pt x="0" y="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object 24"/>
          <p:cNvSpPr/>
          <p:nvPr/>
        </p:nvSpPr>
        <p:spPr>
          <a:xfrm>
            <a:off x="1734496" y="3104502"/>
            <a:ext cx="71755" cy="105410"/>
          </a:xfrm>
          <a:custGeom>
            <a:avLst/>
            <a:gdLst/>
            <a:ahLst/>
            <a:cxnLst/>
            <a:rect l="l" t="t" r="r" b="b"/>
            <a:pathLst>
              <a:path w="71754" h="105410">
                <a:moveTo>
                  <a:pt x="0" y="0"/>
                </a:moveTo>
                <a:lnTo>
                  <a:pt x="71272" y="0"/>
                </a:lnTo>
                <a:lnTo>
                  <a:pt x="71272" y="104901"/>
                </a:lnTo>
                <a:lnTo>
                  <a:pt x="0" y="104901"/>
                </a:lnTo>
                <a:lnTo>
                  <a:pt x="0" y="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object 25"/>
          <p:cNvSpPr/>
          <p:nvPr/>
        </p:nvSpPr>
        <p:spPr>
          <a:xfrm>
            <a:off x="1033642" y="3038601"/>
            <a:ext cx="827405" cy="686435"/>
          </a:xfrm>
          <a:custGeom>
            <a:avLst/>
            <a:gdLst/>
            <a:ahLst/>
            <a:cxnLst/>
            <a:rect l="l" t="t" r="r" b="b"/>
            <a:pathLst>
              <a:path w="827404" h="686435">
                <a:moveTo>
                  <a:pt x="827372" y="686320"/>
                </a:moveTo>
                <a:lnTo>
                  <a:pt x="827372" y="0"/>
                </a:lnTo>
                <a:lnTo>
                  <a:pt x="390073" y="0"/>
                </a:lnTo>
                <a:lnTo>
                  <a:pt x="390073" y="686320"/>
                </a:lnTo>
                <a:lnTo>
                  <a:pt x="0" y="68632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object 26"/>
          <p:cNvSpPr/>
          <p:nvPr/>
        </p:nvSpPr>
        <p:spPr>
          <a:xfrm>
            <a:off x="1861014" y="3724922"/>
            <a:ext cx="390525" cy="0"/>
          </a:xfrm>
          <a:custGeom>
            <a:avLst/>
            <a:gdLst/>
            <a:ahLst/>
            <a:cxnLst/>
            <a:rect l="l" t="t" r="r" b="b"/>
            <a:pathLst>
              <a:path w="390525">
                <a:moveTo>
                  <a:pt x="390083" y="0"/>
                </a:moveTo>
                <a:lnTo>
                  <a:pt x="0" y="0"/>
                </a:lnTo>
              </a:path>
            </a:pathLst>
          </a:custGeom>
          <a:ln w="3810">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object 27"/>
          <p:cNvSpPr/>
          <p:nvPr/>
        </p:nvSpPr>
        <p:spPr>
          <a:xfrm>
            <a:off x="1007569" y="2909874"/>
            <a:ext cx="1270000" cy="1270000"/>
          </a:xfrm>
          <a:custGeom>
            <a:avLst/>
            <a:gdLst/>
            <a:ahLst/>
            <a:cxnLst/>
            <a:rect l="l" t="t" r="r" b="b"/>
            <a:pathLst>
              <a:path w="1270000" h="1270000">
                <a:moveTo>
                  <a:pt x="1269593" y="634796"/>
                </a:moveTo>
                <a:lnTo>
                  <a:pt x="1267852" y="682171"/>
                </a:lnTo>
                <a:lnTo>
                  <a:pt x="1262710" y="728601"/>
                </a:lnTo>
                <a:lnTo>
                  <a:pt x="1254291" y="773962"/>
                </a:lnTo>
                <a:lnTo>
                  <a:pt x="1242716" y="818132"/>
                </a:lnTo>
                <a:lnTo>
                  <a:pt x="1228109" y="860989"/>
                </a:lnTo>
                <a:lnTo>
                  <a:pt x="1210593" y="902408"/>
                </a:lnTo>
                <a:lnTo>
                  <a:pt x="1190289" y="942269"/>
                </a:lnTo>
                <a:lnTo>
                  <a:pt x="1167322" y="980448"/>
                </a:lnTo>
                <a:lnTo>
                  <a:pt x="1141814" y="1016821"/>
                </a:lnTo>
                <a:lnTo>
                  <a:pt x="1113886" y="1051268"/>
                </a:lnTo>
                <a:lnTo>
                  <a:pt x="1083664" y="1083664"/>
                </a:lnTo>
                <a:lnTo>
                  <a:pt x="1051268" y="1113886"/>
                </a:lnTo>
                <a:lnTo>
                  <a:pt x="1016821" y="1141814"/>
                </a:lnTo>
                <a:lnTo>
                  <a:pt x="980448" y="1167322"/>
                </a:lnTo>
                <a:lnTo>
                  <a:pt x="942269" y="1190289"/>
                </a:lnTo>
                <a:lnTo>
                  <a:pt x="902408" y="1210593"/>
                </a:lnTo>
                <a:lnTo>
                  <a:pt x="860989" y="1228109"/>
                </a:lnTo>
                <a:lnTo>
                  <a:pt x="818132" y="1242716"/>
                </a:lnTo>
                <a:lnTo>
                  <a:pt x="773962" y="1254291"/>
                </a:lnTo>
                <a:lnTo>
                  <a:pt x="728601" y="1262710"/>
                </a:lnTo>
                <a:lnTo>
                  <a:pt x="682171" y="1267852"/>
                </a:lnTo>
                <a:lnTo>
                  <a:pt x="634796" y="1269593"/>
                </a:lnTo>
                <a:lnTo>
                  <a:pt x="587420" y="1267852"/>
                </a:lnTo>
                <a:lnTo>
                  <a:pt x="540989" y="1262710"/>
                </a:lnTo>
                <a:lnTo>
                  <a:pt x="495627" y="1254291"/>
                </a:lnTo>
                <a:lnTo>
                  <a:pt x="451456" y="1242716"/>
                </a:lnTo>
                <a:lnTo>
                  <a:pt x="408599" y="1228109"/>
                </a:lnTo>
                <a:lnTo>
                  <a:pt x="367179" y="1210593"/>
                </a:lnTo>
                <a:lnTo>
                  <a:pt x="327318" y="1190289"/>
                </a:lnTo>
                <a:lnTo>
                  <a:pt x="289139" y="1167322"/>
                </a:lnTo>
                <a:lnTo>
                  <a:pt x="252766" y="1141814"/>
                </a:lnTo>
                <a:lnTo>
                  <a:pt x="218320" y="1113886"/>
                </a:lnTo>
                <a:lnTo>
                  <a:pt x="185924" y="1083664"/>
                </a:lnTo>
                <a:lnTo>
                  <a:pt x="155702" y="1051268"/>
                </a:lnTo>
                <a:lnTo>
                  <a:pt x="127775" y="1016821"/>
                </a:lnTo>
                <a:lnTo>
                  <a:pt x="102267" y="980448"/>
                </a:lnTo>
                <a:lnTo>
                  <a:pt x="79301" y="942269"/>
                </a:lnTo>
                <a:lnTo>
                  <a:pt x="58998" y="902408"/>
                </a:lnTo>
                <a:lnTo>
                  <a:pt x="41482" y="860989"/>
                </a:lnTo>
                <a:lnTo>
                  <a:pt x="26876" y="818132"/>
                </a:lnTo>
                <a:lnTo>
                  <a:pt x="15301" y="773962"/>
                </a:lnTo>
                <a:lnTo>
                  <a:pt x="6882" y="728601"/>
                </a:lnTo>
                <a:lnTo>
                  <a:pt x="1741" y="682171"/>
                </a:lnTo>
                <a:lnTo>
                  <a:pt x="0" y="634796"/>
                </a:lnTo>
                <a:lnTo>
                  <a:pt x="1741" y="587421"/>
                </a:lnTo>
                <a:lnTo>
                  <a:pt x="6882" y="540992"/>
                </a:lnTo>
                <a:lnTo>
                  <a:pt x="15301" y="495631"/>
                </a:lnTo>
                <a:lnTo>
                  <a:pt x="26876" y="451460"/>
                </a:lnTo>
                <a:lnTo>
                  <a:pt x="41482" y="408604"/>
                </a:lnTo>
                <a:lnTo>
                  <a:pt x="58998" y="367184"/>
                </a:lnTo>
                <a:lnTo>
                  <a:pt x="79301" y="327324"/>
                </a:lnTo>
                <a:lnTo>
                  <a:pt x="102267" y="289145"/>
                </a:lnTo>
                <a:lnTo>
                  <a:pt x="127775" y="252771"/>
                </a:lnTo>
                <a:lnTo>
                  <a:pt x="155702" y="218325"/>
                </a:lnTo>
                <a:lnTo>
                  <a:pt x="185924" y="185929"/>
                </a:lnTo>
                <a:lnTo>
                  <a:pt x="218320" y="155706"/>
                </a:lnTo>
                <a:lnTo>
                  <a:pt x="252766" y="127779"/>
                </a:lnTo>
                <a:lnTo>
                  <a:pt x="289139" y="102270"/>
                </a:lnTo>
                <a:lnTo>
                  <a:pt x="327318" y="79303"/>
                </a:lnTo>
                <a:lnTo>
                  <a:pt x="367179" y="59000"/>
                </a:lnTo>
                <a:lnTo>
                  <a:pt x="408599" y="41483"/>
                </a:lnTo>
                <a:lnTo>
                  <a:pt x="451456" y="26877"/>
                </a:lnTo>
                <a:lnTo>
                  <a:pt x="495627" y="15302"/>
                </a:lnTo>
                <a:lnTo>
                  <a:pt x="540989" y="6882"/>
                </a:lnTo>
                <a:lnTo>
                  <a:pt x="587420" y="1741"/>
                </a:lnTo>
                <a:lnTo>
                  <a:pt x="634796" y="0"/>
                </a:lnTo>
                <a:lnTo>
                  <a:pt x="682171" y="1741"/>
                </a:lnTo>
                <a:lnTo>
                  <a:pt x="728601" y="6882"/>
                </a:lnTo>
                <a:lnTo>
                  <a:pt x="773962" y="15302"/>
                </a:lnTo>
                <a:lnTo>
                  <a:pt x="818132" y="26877"/>
                </a:lnTo>
                <a:lnTo>
                  <a:pt x="860989" y="41483"/>
                </a:lnTo>
                <a:lnTo>
                  <a:pt x="902408" y="59000"/>
                </a:lnTo>
                <a:lnTo>
                  <a:pt x="942269" y="79303"/>
                </a:lnTo>
                <a:lnTo>
                  <a:pt x="980448" y="102270"/>
                </a:lnTo>
                <a:lnTo>
                  <a:pt x="1016821" y="127779"/>
                </a:lnTo>
                <a:lnTo>
                  <a:pt x="1051268" y="155706"/>
                </a:lnTo>
                <a:lnTo>
                  <a:pt x="1083664" y="185929"/>
                </a:lnTo>
                <a:lnTo>
                  <a:pt x="1113886" y="218325"/>
                </a:lnTo>
                <a:lnTo>
                  <a:pt x="1141814" y="252771"/>
                </a:lnTo>
                <a:lnTo>
                  <a:pt x="1167322" y="289145"/>
                </a:lnTo>
                <a:lnTo>
                  <a:pt x="1190289" y="327324"/>
                </a:lnTo>
                <a:lnTo>
                  <a:pt x="1210593" y="367184"/>
                </a:lnTo>
                <a:lnTo>
                  <a:pt x="1228109" y="408604"/>
                </a:lnTo>
                <a:lnTo>
                  <a:pt x="1242716" y="451460"/>
                </a:lnTo>
                <a:lnTo>
                  <a:pt x="1254291" y="495631"/>
                </a:lnTo>
                <a:lnTo>
                  <a:pt x="1262710" y="540992"/>
                </a:lnTo>
                <a:lnTo>
                  <a:pt x="1267852" y="587421"/>
                </a:lnTo>
                <a:lnTo>
                  <a:pt x="1269593" y="634796"/>
                </a:lnTo>
                <a:close/>
              </a:path>
            </a:pathLst>
          </a:custGeom>
          <a:ln w="3809">
            <a:solidFill>
              <a:srgbClr val="68A29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object 28"/>
          <p:cNvSpPr/>
          <p:nvPr/>
        </p:nvSpPr>
        <p:spPr>
          <a:xfrm>
            <a:off x="3108027" y="3090646"/>
            <a:ext cx="971550" cy="654685"/>
          </a:xfrm>
          <a:custGeom>
            <a:avLst/>
            <a:gdLst/>
            <a:ahLst/>
            <a:cxnLst/>
            <a:rect l="l" t="t" r="r" b="b"/>
            <a:pathLst>
              <a:path w="971550" h="654685">
                <a:moveTo>
                  <a:pt x="971461" y="654443"/>
                </a:moveTo>
                <a:lnTo>
                  <a:pt x="0" y="654443"/>
                </a:lnTo>
                <a:lnTo>
                  <a:pt x="0" y="0"/>
                </a:lnTo>
                <a:lnTo>
                  <a:pt x="971461" y="0"/>
                </a:lnTo>
                <a:lnTo>
                  <a:pt x="971461" y="654443"/>
                </a:lnTo>
                <a:close/>
              </a:path>
            </a:pathLst>
          </a:custGeom>
          <a:solidFill>
            <a:srgbClr val="BF7C85"/>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object 29"/>
          <p:cNvSpPr/>
          <p:nvPr/>
        </p:nvSpPr>
        <p:spPr>
          <a:xfrm>
            <a:off x="3108027" y="3799249"/>
            <a:ext cx="971550" cy="0"/>
          </a:xfrm>
          <a:custGeom>
            <a:avLst/>
            <a:gdLst/>
            <a:ahLst/>
            <a:cxnLst/>
            <a:rect l="l" t="t" r="r" b="b"/>
            <a:pathLst>
              <a:path w="971550">
                <a:moveTo>
                  <a:pt x="0" y="0"/>
                </a:moveTo>
                <a:lnTo>
                  <a:pt x="971461" y="0"/>
                </a:lnTo>
              </a:path>
            </a:pathLst>
          </a:custGeom>
          <a:ln w="43116">
            <a:solidFill>
              <a:srgbClr val="BF7C85"/>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object 30"/>
          <p:cNvSpPr/>
          <p:nvPr/>
        </p:nvSpPr>
        <p:spPr>
          <a:xfrm>
            <a:off x="3052617" y="3984135"/>
            <a:ext cx="1082675" cy="0"/>
          </a:xfrm>
          <a:custGeom>
            <a:avLst/>
            <a:gdLst/>
            <a:ahLst/>
            <a:cxnLst/>
            <a:rect l="l" t="t" r="r" b="b"/>
            <a:pathLst>
              <a:path w="1082675">
                <a:moveTo>
                  <a:pt x="0" y="0"/>
                </a:moveTo>
                <a:lnTo>
                  <a:pt x="1082255" y="0"/>
                </a:lnTo>
              </a:path>
            </a:pathLst>
          </a:custGeom>
          <a:ln w="43116">
            <a:solidFill>
              <a:srgbClr val="BF7C85"/>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object 31"/>
          <p:cNvSpPr/>
          <p:nvPr/>
        </p:nvSpPr>
        <p:spPr>
          <a:xfrm>
            <a:off x="3052617" y="3820803"/>
            <a:ext cx="1082675" cy="142240"/>
          </a:xfrm>
          <a:custGeom>
            <a:avLst/>
            <a:gdLst/>
            <a:ahLst/>
            <a:cxnLst/>
            <a:rect l="l" t="t" r="r" b="b"/>
            <a:pathLst>
              <a:path w="1082675" h="142239">
                <a:moveTo>
                  <a:pt x="1026871" y="0"/>
                </a:moveTo>
                <a:lnTo>
                  <a:pt x="55410" y="0"/>
                </a:lnTo>
                <a:lnTo>
                  <a:pt x="0" y="141782"/>
                </a:lnTo>
                <a:lnTo>
                  <a:pt x="1082255" y="141782"/>
                </a:lnTo>
                <a:lnTo>
                  <a:pt x="1026871" y="0"/>
                </a:lnTo>
                <a:close/>
              </a:path>
            </a:pathLst>
          </a:custGeom>
          <a:solidFill>
            <a:srgbClr val="BF7C85"/>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object 32"/>
          <p:cNvSpPr/>
          <p:nvPr/>
        </p:nvSpPr>
        <p:spPr>
          <a:xfrm>
            <a:off x="3177572" y="3161880"/>
            <a:ext cx="832485" cy="512445"/>
          </a:xfrm>
          <a:custGeom>
            <a:avLst/>
            <a:gdLst/>
            <a:ahLst/>
            <a:cxnLst/>
            <a:rect l="l" t="t" r="r" b="b"/>
            <a:pathLst>
              <a:path w="832485" h="512445">
                <a:moveTo>
                  <a:pt x="832358" y="511962"/>
                </a:moveTo>
                <a:lnTo>
                  <a:pt x="0" y="511962"/>
                </a:lnTo>
                <a:lnTo>
                  <a:pt x="0" y="0"/>
                </a:lnTo>
                <a:lnTo>
                  <a:pt x="832358" y="0"/>
                </a:lnTo>
                <a:lnTo>
                  <a:pt x="832358" y="511962"/>
                </a:lnTo>
                <a:close/>
              </a:path>
            </a:pathLst>
          </a:custGeom>
          <a:solidFill>
            <a:srgbClr val="FFFFFF"/>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object 33"/>
          <p:cNvSpPr/>
          <p:nvPr/>
        </p:nvSpPr>
        <p:spPr>
          <a:xfrm>
            <a:off x="5977370" y="2367012"/>
            <a:ext cx="457200" cy="430530"/>
          </a:xfrm>
          <a:custGeom>
            <a:avLst/>
            <a:gdLst/>
            <a:ahLst/>
            <a:cxnLst/>
            <a:rect l="l" t="t" r="r" b="b"/>
            <a:pathLst>
              <a:path w="457200" h="430529">
                <a:moveTo>
                  <a:pt x="456933" y="258902"/>
                </a:moveTo>
                <a:lnTo>
                  <a:pt x="0" y="258902"/>
                </a:lnTo>
                <a:lnTo>
                  <a:pt x="7826" y="284112"/>
                </a:lnTo>
                <a:lnTo>
                  <a:pt x="29905" y="324788"/>
                </a:lnTo>
                <a:lnTo>
                  <a:pt x="59146" y="360227"/>
                </a:lnTo>
                <a:lnTo>
                  <a:pt x="94587" y="389468"/>
                </a:lnTo>
                <a:lnTo>
                  <a:pt x="135265" y="411546"/>
                </a:lnTo>
                <a:lnTo>
                  <a:pt x="180216" y="425499"/>
                </a:lnTo>
                <a:lnTo>
                  <a:pt x="228478" y="430364"/>
                </a:lnTo>
                <a:lnTo>
                  <a:pt x="276736" y="425499"/>
                </a:lnTo>
                <a:lnTo>
                  <a:pt x="321683" y="411546"/>
                </a:lnTo>
                <a:lnTo>
                  <a:pt x="362356" y="389468"/>
                </a:lnTo>
                <a:lnTo>
                  <a:pt x="397793" y="360227"/>
                </a:lnTo>
                <a:lnTo>
                  <a:pt x="427031" y="324788"/>
                </a:lnTo>
                <a:lnTo>
                  <a:pt x="449108" y="284112"/>
                </a:lnTo>
                <a:lnTo>
                  <a:pt x="456933" y="258902"/>
                </a:lnTo>
                <a:close/>
              </a:path>
              <a:path w="457200" h="430529">
                <a:moveTo>
                  <a:pt x="310952" y="0"/>
                </a:moveTo>
                <a:lnTo>
                  <a:pt x="145992" y="0"/>
                </a:lnTo>
                <a:lnTo>
                  <a:pt x="145992" y="258902"/>
                </a:lnTo>
                <a:lnTo>
                  <a:pt x="310952" y="258902"/>
                </a:lnTo>
                <a:lnTo>
                  <a:pt x="310952" y="119735"/>
                </a:lnTo>
                <a:lnTo>
                  <a:pt x="166820" y="119735"/>
                </a:lnTo>
                <a:lnTo>
                  <a:pt x="166820" y="80162"/>
                </a:lnTo>
                <a:lnTo>
                  <a:pt x="310952" y="80162"/>
                </a:lnTo>
                <a:lnTo>
                  <a:pt x="310952" y="64439"/>
                </a:lnTo>
                <a:lnTo>
                  <a:pt x="166820" y="64439"/>
                </a:lnTo>
                <a:lnTo>
                  <a:pt x="166820" y="24866"/>
                </a:lnTo>
                <a:lnTo>
                  <a:pt x="310952" y="24866"/>
                </a:lnTo>
                <a:lnTo>
                  <a:pt x="310952" y="0"/>
                </a:lnTo>
                <a:close/>
              </a:path>
              <a:path w="457200" h="430529">
                <a:moveTo>
                  <a:pt x="215029" y="80162"/>
                </a:moveTo>
                <a:lnTo>
                  <a:pt x="193706" y="80162"/>
                </a:lnTo>
                <a:lnTo>
                  <a:pt x="193706" y="119735"/>
                </a:lnTo>
                <a:lnTo>
                  <a:pt x="215029" y="119735"/>
                </a:lnTo>
                <a:lnTo>
                  <a:pt x="215029" y="80162"/>
                </a:lnTo>
                <a:close/>
              </a:path>
              <a:path w="457200" h="430529">
                <a:moveTo>
                  <a:pt x="263225" y="80162"/>
                </a:moveTo>
                <a:lnTo>
                  <a:pt x="241915" y="80162"/>
                </a:lnTo>
                <a:lnTo>
                  <a:pt x="241915" y="119735"/>
                </a:lnTo>
                <a:lnTo>
                  <a:pt x="263225" y="119735"/>
                </a:lnTo>
                <a:lnTo>
                  <a:pt x="263225" y="80162"/>
                </a:lnTo>
                <a:close/>
              </a:path>
              <a:path w="457200" h="430529">
                <a:moveTo>
                  <a:pt x="310952" y="80162"/>
                </a:moveTo>
                <a:lnTo>
                  <a:pt x="290111" y="80162"/>
                </a:lnTo>
                <a:lnTo>
                  <a:pt x="290111" y="119735"/>
                </a:lnTo>
                <a:lnTo>
                  <a:pt x="310952" y="119735"/>
                </a:lnTo>
                <a:lnTo>
                  <a:pt x="310952" y="80162"/>
                </a:lnTo>
                <a:close/>
              </a:path>
              <a:path w="457200" h="430529">
                <a:moveTo>
                  <a:pt x="215029" y="24866"/>
                </a:moveTo>
                <a:lnTo>
                  <a:pt x="193706" y="24866"/>
                </a:lnTo>
                <a:lnTo>
                  <a:pt x="193706" y="64439"/>
                </a:lnTo>
                <a:lnTo>
                  <a:pt x="215029" y="64439"/>
                </a:lnTo>
                <a:lnTo>
                  <a:pt x="215029" y="24866"/>
                </a:lnTo>
                <a:close/>
              </a:path>
              <a:path w="457200" h="430529">
                <a:moveTo>
                  <a:pt x="263225" y="24866"/>
                </a:moveTo>
                <a:lnTo>
                  <a:pt x="241915" y="24866"/>
                </a:lnTo>
                <a:lnTo>
                  <a:pt x="241915" y="64439"/>
                </a:lnTo>
                <a:lnTo>
                  <a:pt x="263225" y="64439"/>
                </a:lnTo>
                <a:lnTo>
                  <a:pt x="263225" y="24866"/>
                </a:lnTo>
                <a:close/>
              </a:path>
              <a:path w="457200" h="430529">
                <a:moveTo>
                  <a:pt x="310952" y="24866"/>
                </a:moveTo>
                <a:lnTo>
                  <a:pt x="290111" y="24866"/>
                </a:lnTo>
                <a:lnTo>
                  <a:pt x="290111" y="64439"/>
                </a:lnTo>
                <a:lnTo>
                  <a:pt x="310952" y="64439"/>
                </a:lnTo>
                <a:lnTo>
                  <a:pt x="310952" y="24866"/>
                </a:lnTo>
                <a:close/>
              </a:path>
            </a:pathLst>
          </a:custGeom>
          <a:solidFill>
            <a:srgbClr val="6D81A9">
              <a:alpha val="89999"/>
            </a:srgbClr>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object 34"/>
          <p:cNvSpPr/>
          <p:nvPr/>
        </p:nvSpPr>
        <p:spPr>
          <a:xfrm>
            <a:off x="6141232" y="2447174"/>
            <a:ext cx="27305" cy="40005"/>
          </a:xfrm>
          <a:custGeom>
            <a:avLst/>
            <a:gdLst/>
            <a:ahLst/>
            <a:cxnLst/>
            <a:rect l="l" t="t" r="r" b="b"/>
            <a:pathLst>
              <a:path w="27304" h="40005">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object 35"/>
          <p:cNvSpPr/>
          <p:nvPr/>
        </p:nvSpPr>
        <p:spPr>
          <a:xfrm>
            <a:off x="6141232" y="2391878"/>
            <a:ext cx="27305" cy="40005"/>
          </a:xfrm>
          <a:custGeom>
            <a:avLst/>
            <a:gdLst/>
            <a:ahLst/>
            <a:cxnLst/>
            <a:rect l="l" t="t" r="r" b="b"/>
            <a:pathLst>
              <a:path w="27304" h="40005">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object 36"/>
          <p:cNvSpPr/>
          <p:nvPr/>
        </p:nvSpPr>
        <p:spPr>
          <a:xfrm>
            <a:off x="6189440" y="2447174"/>
            <a:ext cx="27305" cy="40005"/>
          </a:xfrm>
          <a:custGeom>
            <a:avLst/>
            <a:gdLst/>
            <a:ahLst/>
            <a:cxnLst/>
            <a:rect l="l" t="t" r="r" b="b"/>
            <a:pathLst>
              <a:path w="27304" h="40005">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object 37"/>
          <p:cNvSpPr/>
          <p:nvPr/>
        </p:nvSpPr>
        <p:spPr>
          <a:xfrm>
            <a:off x="6189440" y="2391878"/>
            <a:ext cx="27305" cy="40005"/>
          </a:xfrm>
          <a:custGeom>
            <a:avLst/>
            <a:gdLst/>
            <a:ahLst/>
            <a:cxnLst/>
            <a:rect l="l" t="t" r="r" b="b"/>
            <a:pathLst>
              <a:path w="27304" h="40005">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object 38"/>
          <p:cNvSpPr/>
          <p:nvPr/>
        </p:nvSpPr>
        <p:spPr>
          <a:xfrm>
            <a:off x="6237637" y="2447174"/>
            <a:ext cx="27305" cy="40005"/>
          </a:xfrm>
          <a:custGeom>
            <a:avLst/>
            <a:gdLst/>
            <a:ahLst/>
            <a:cxnLst/>
            <a:rect l="l" t="t" r="r" b="b"/>
            <a:pathLst>
              <a:path w="27304" h="40005">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object 39"/>
          <p:cNvSpPr/>
          <p:nvPr/>
        </p:nvSpPr>
        <p:spPr>
          <a:xfrm>
            <a:off x="6237637" y="2391878"/>
            <a:ext cx="27305" cy="40005"/>
          </a:xfrm>
          <a:custGeom>
            <a:avLst/>
            <a:gdLst/>
            <a:ahLst/>
            <a:cxnLst/>
            <a:rect l="l" t="t" r="r" b="b"/>
            <a:pathLst>
              <a:path w="27304" h="40005">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object 40"/>
          <p:cNvSpPr/>
          <p:nvPr/>
        </p:nvSpPr>
        <p:spPr>
          <a:xfrm>
            <a:off x="5974411" y="2367012"/>
            <a:ext cx="311150" cy="259079"/>
          </a:xfrm>
          <a:custGeom>
            <a:avLst/>
            <a:gdLst/>
            <a:ahLst/>
            <a:cxnLst/>
            <a:rect l="l" t="t" r="r" b="b"/>
            <a:pathLst>
              <a:path w="311150" h="259080">
                <a:moveTo>
                  <a:pt x="310952" y="258902"/>
                </a:moveTo>
                <a:lnTo>
                  <a:pt x="310952" y="0"/>
                </a:lnTo>
                <a:lnTo>
                  <a:pt x="145992" y="0"/>
                </a:lnTo>
                <a:lnTo>
                  <a:pt x="145992" y="258902"/>
                </a:lnTo>
                <a:lnTo>
                  <a:pt x="0" y="258902"/>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0" name="object 41"/>
          <p:cNvSpPr/>
          <p:nvPr/>
        </p:nvSpPr>
        <p:spPr>
          <a:xfrm>
            <a:off x="6285364" y="2625914"/>
            <a:ext cx="146050" cy="0"/>
          </a:xfrm>
          <a:custGeom>
            <a:avLst/>
            <a:gdLst/>
            <a:ahLst/>
            <a:cxnLst/>
            <a:rect l="l" t="t" r="r" b="b"/>
            <a:pathLst>
              <a:path w="146050">
                <a:moveTo>
                  <a:pt x="145980" y="0"/>
                </a:move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object 42"/>
          <p:cNvSpPr/>
          <p:nvPr/>
        </p:nvSpPr>
        <p:spPr>
          <a:xfrm>
            <a:off x="5963424" y="2318460"/>
            <a:ext cx="479425" cy="479425"/>
          </a:xfrm>
          <a:custGeom>
            <a:avLst/>
            <a:gdLst/>
            <a:ahLst/>
            <a:cxnLst/>
            <a:rect l="l" t="t" r="r" b="b"/>
            <a:pathLst>
              <a:path w="479425" h="479425">
                <a:moveTo>
                  <a:pt x="478917" y="239458"/>
                </a:moveTo>
                <a:lnTo>
                  <a:pt x="474052" y="287716"/>
                </a:lnTo>
                <a:lnTo>
                  <a:pt x="460100" y="332664"/>
                </a:lnTo>
                <a:lnTo>
                  <a:pt x="438024" y="373340"/>
                </a:lnTo>
                <a:lnTo>
                  <a:pt x="408786" y="408779"/>
                </a:lnTo>
                <a:lnTo>
                  <a:pt x="373348" y="438020"/>
                </a:lnTo>
                <a:lnTo>
                  <a:pt x="332675" y="460098"/>
                </a:lnTo>
                <a:lnTo>
                  <a:pt x="287728" y="474051"/>
                </a:lnTo>
                <a:lnTo>
                  <a:pt x="239471" y="478917"/>
                </a:lnTo>
                <a:lnTo>
                  <a:pt x="191205" y="474051"/>
                </a:lnTo>
                <a:lnTo>
                  <a:pt x="146252" y="460098"/>
                </a:lnTo>
                <a:lnTo>
                  <a:pt x="105574" y="438020"/>
                </a:lnTo>
                <a:lnTo>
                  <a:pt x="70134" y="408779"/>
                </a:lnTo>
                <a:lnTo>
                  <a:pt x="40894" y="373340"/>
                </a:lnTo>
                <a:lnTo>
                  <a:pt x="18816" y="332664"/>
                </a:lnTo>
                <a:lnTo>
                  <a:pt x="4864" y="287716"/>
                </a:lnTo>
                <a:lnTo>
                  <a:pt x="0" y="239458"/>
                </a:lnTo>
                <a:lnTo>
                  <a:pt x="4864" y="191196"/>
                </a:lnTo>
                <a:lnTo>
                  <a:pt x="18816" y="146246"/>
                </a:lnTo>
                <a:lnTo>
                  <a:pt x="40894" y="105571"/>
                </a:lnTo>
                <a:lnTo>
                  <a:pt x="70134" y="70132"/>
                </a:lnTo>
                <a:lnTo>
                  <a:pt x="105574" y="40893"/>
                </a:lnTo>
                <a:lnTo>
                  <a:pt x="146252" y="18816"/>
                </a:lnTo>
                <a:lnTo>
                  <a:pt x="191205" y="4864"/>
                </a:lnTo>
                <a:lnTo>
                  <a:pt x="239471" y="0"/>
                </a:lnTo>
                <a:lnTo>
                  <a:pt x="287728" y="4864"/>
                </a:lnTo>
                <a:lnTo>
                  <a:pt x="332675" y="18816"/>
                </a:lnTo>
                <a:lnTo>
                  <a:pt x="373348" y="40893"/>
                </a:lnTo>
                <a:lnTo>
                  <a:pt x="408786" y="70132"/>
                </a:lnTo>
                <a:lnTo>
                  <a:pt x="438024" y="105571"/>
                </a:lnTo>
                <a:lnTo>
                  <a:pt x="460100" y="146246"/>
                </a:lnTo>
                <a:lnTo>
                  <a:pt x="474052" y="191196"/>
                </a:lnTo>
                <a:lnTo>
                  <a:pt x="478917" y="239458"/>
                </a:lnTo>
                <a:close/>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object 43"/>
          <p:cNvSpPr/>
          <p:nvPr/>
        </p:nvSpPr>
        <p:spPr>
          <a:xfrm>
            <a:off x="5977370" y="3186379"/>
            <a:ext cx="457200" cy="430530"/>
          </a:xfrm>
          <a:custGeom>
            <a:avLst/>
            <a:gdLst/>
            <a:ahLst/>
            <a:cxnLst/>
            <a:rect l="l" t="t" r="r" b="b"/>
            <a:pathLst>
              <a:path w="457200" h="430529">
                <a:moveTo>
                  <a:pt x="456933" y="258902"/>
                </a:moveTo>
                <a:lnTo>
                  <a:pt x="0" y="258902"/>
                </a:lnTo>
                <a:lnTo>
                  <a:pt x="7826" y="284112"/>
                </a:lnTo>
                <a:lnTo>
                  <a:pt x="29905" y="324788"/>
                </a:lnTo>
                <a:lnTo>
                  <a:pt x="59146" y="360227"/>
                </a:lnTo>
                <a:lnTo>
                  <a:pt x="94587" y="389468"/>
                </a:lnTo>
                <a:lnTo>
                  <a:pt x="135265" y="411546"/>
                </a:lnTo>
                <a:lnTo>
                  <a:pt x="180216" y="425499"/>
                </a:lnTo>
                <a:lnTo>
                  <a:pt x="228478" y="430364"/>
                </a:lnTo>
                <a:lnTo>
                  <a:pt x="276736" y="425499"/>
                </a:lnTo>
                <a:lnTo>
                  <a:pt x="321683" y="411546"/>
                </a:lnTo>
                <a:lnTo>
                  <a:pt x="362356" y="389468"/>
                </a:lnTo>
                <a:lnTo>
                  <a:pt x="397793" y="360227"/>
                </a:lnTo>
                <a:lnTo>
                  <a:pt x="427031" y="324788"/>
                </a:lnTo>
                <a:lnTo>
                  <a:pt x="449108" y="284112"/>
                </a:lnTo>
                <a:lnTo>
                  <a:pt x="456933" y="258902"/>
                </a:lnTo>
                <a:close/>
              </a:path>
              <a:path w="457200" h="430529">
                <a:moveTo>
                  <a:pt x="310952" y="0"/>
                </a:moveTo>
                <a:lnTo>
                  <a:pt x="145992" y="0"/>
                </a:lnTo>
                <a:lnTo>
                  <a:pt x="145992" y="258902"/>
                </a:lnTo>
                <a:lnTo>
                  <a:pt x="310952" y="258902"/>
                </a:lnTo>
                <a:lnTo>
                  <a:pt x="310952" y="119735"/>
                </a:lnTo>
                <a:lnTo>
                  <a:pt x="166820" y="119735"/>
                </a:lnTo>
                <a:lnTo>
                  <a:pt x="166820" y="80162"/>
                </a:lnTo>
                <a:lnTo>
                  <a:pt x="310952" y="80162"/>
                </a:lnTo>
                <a:lnTo>
                  <a:pt x="310952" y="64439"/>
                </a:lnTo>
                <a:lnTo>
                  <a:pt x="166820" y="64439"/>
                </a:lnTo>
                <a:lnTo>
                  <a:pt x="166820" y="24866"/>
                </a:lnTo>
                <a:lnTo>
                  <a:pt x="310952" y="24866"/>
                </a:lnTo>
                <a:lnTo>
                  <a:pt x="310952" y="0"/>
                </a:lnTo>
                <a:close/>
              </a:path>
              <a:path w="457200" h="430529">
                <a:moveTo>
                  <a:pt x="215029" y="80162"/>
                </a:moveTo>
                <a:lnTo>
                  <a:pt x="193706" y="80162"/>
                </a:lnTo>
                <a:lnTo>
                  <a:pt x="193706" y="119735"/>
                </a:lnTo>
                <a:lnTo>
                  <a:pt x="215029" y="119735"/>
                </a:lnTo>
                <a:lnTo>
                  <a:pt x="215029" y="80162"/>
                </a:lnTo>
                <a:close/>
              </a:path>
              <a:path w="457200" h="430529">
                <a:moveTo>
                  <a:pt x="263225" y="80162"/>
                </a:moveTo>
                <a:lnTo>
                  <a:pt x="241915" y="80162"/>
                </a:lnTo>
                <a:lnTo>
                  <a:pt x="241915" y="119735"/>
                </a:lnTo>
                <a:lnTo>
                  <a:pt x="263225" y="119735"/>
                </a:lnTo>
                <a:lnTo>
                  <a:pt x="263225" y="80162"/>
                </a:lnTo>
                <a:close/>
              </a:path>
              <a:path w="457200" h="430529">
                <a:moveTo>
                  <a:pt x="310952" y="80162"/>
                </a:moveTo>
                <a:lnTo>
                  <a:pt x="290111" y="80162"/>
                </a:lnTo>
                <a:lnTo>
                  <a:pt x="290111" y="119735"/>
                </a:lnTo>
                <a:lnTo>
                  <a:pt x="310952" y="119735"/>
                </a:lnTo>
                <a:lnTo>
                  <a:pt x="310952" y="80162"/>
                </a:lnTo>
                <a:close/>
              </a:path>
              <a:path w="457200" h="430529">
                <a:moveTo>
                  <a:pt x="215029" y="24866"/>
                </a:moveTo>
                <a:lnTo>
                  <a:pt x="193706" y="24866"/>
                </a:lnTo>
                <a:lnTo>
                  <a:pt x="193706" y="64439"/>
                </a:lnTo>
                <a:lnTo>
                  <a:pt x="215029" y="64439"/>
                </a:lnTo>
                <a:lnTo>
                  <a:pt x="215029" y="24866"/>
                </a:lnTo>
                <a:close/>
              </a:path>
              <a:path w="457200" h="430529">
                <a:moveTo>
                  <a:pt x="263225" y="24866"/>
                </a:moveTo>
                <a:lnTo>
                  <a:pt x="241915" y="24866"/>
                </a:lnTo>
                <a:lnTo>
                  <a:pt x="241915" y="64439"/>
                </a:lnTo>
                <a:lnTo>
                  <a:pt x="263225" y="64439"/>
                </a:lnTo>
                <a:lnTo>
                  <a:pt x="263225" y="24866"/>
                </a:lnTo>
                <a:close/>
              </a:path>
              <a:path w="457200" h="430529">
                <a:moveTo>
                  <a:pt x="310952" y="24866"/>
                </a:moveTo>
                <a:lnTo>
                  <a:pt x="290111" y="24866"/>
                </a:lnTo>
                <a:lnTo>
                  <a:pt x="290111" y="64439"/>
                </a:lnTo>
                <a:lnTo>
                  <a:pt x="310952" y="64439"/>
                </a:lnTo>
                <a:lnTo>
                  <a:pt x="310952" y="24866"/>
                </a:lnTo>
                <a:close/>
              </a:path>
            </a:pathLst>
          </a:custGeom>
          <a:solidFill>
            <a:srgbClr val="6D81A9">
              <a:alpha val="89999"/>
            </a:srgbClr>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4" name="object 44"/>
          <p:cNvSpPr/>
          <p:nvPr/>
        </p:nvSpPr>
        <p:spPr>
          <a:xfrm>
            <a:off x="6141232" y="3266541"/>
            <a:ext cx="27305" cy="40005"/>
          </a:xfrm>
          <a:custGeom>
            <a:avLst/>
            <a:gdLst/>
            <a:ahLst/>
            <a:cxnLst/>
            <a:rect l="l" t="t" r="r" b="b"/>
            <a:pathLst>
              <a:path w="27304" h="40004">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object 45"/>
          <p:cNvSpPr/>
          <p:nvPr/>
        </p:nvSpPr>
        <p:spPr>
          <a:xfrm>
            <a:off x="6141232" y="3211245"/>
            <a:ext cx="27305" cy="40005"/>
          </a:xfrm>
          <a:custGeom>
            <a:avLst/>
            <a:gdLst/>
            <a:ahLst/>
            <a:cxnLst/>
            <a:rect l="l" t="t" r="r" b="b"/>
            <a:pathLst>
              <a:path w="27304" h="40004">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6" name="object 46"/>
          <p:cNvSpPr/>
          <p:nvPr/>
        </p:nvSpPr>
        <p:spPr>
          <a:xfrm>
            <a:off x="6189440" y="3266541"/>
            <a:ext cx="27305" cy="40005"/>
          </a:xfrm>
          <a:custGeom>
            <a:avLst/>
            <a:gdLst/>
            <a:ahLst/>
            <a:cxnLst/>
            <a:rect l="l" t="t" r="r" b="b"/>
            <a:pathLst>
              <a:path w="27304" h="40004">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7" name="object 47"/>
          <p:cNvSpPr/>
          <p:nvPr/>
        </p:nvSpPr>
        <p:spPr>
          <a:xfrm>
            <a:off x="6189440" y="3211245"/>
            <a:ext cx="27305" cy="40005"/>
          </a:xfrm>
          <a:custGeom>
            <a:avLst/>
            <a:gdLst/>
            <a:ahLst/>
            <a:cxnLst/>
            <a:rect l="l" t="t" r="r" b="b"/>
            <a:pathLst>
              <a:path w="27304" h="40004">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8" name="object 48"/>
          <p:cNvSpPr/>
          <p:nvPr/>
        </p:nvSpPr>
        <p:spPr>
          <a:xfrm>
            <a:off x="6237637" y="3266541"/>
            <a:ext cx="27305" cy="40005"/>
          </a:xfrm>
          <a:custGeom>
            <a:avLst/>
            <a:gdLst/>
            <a:ahLst/>
            <a:cxnLst/>
            <a:rect l="l" t="t" r="r" b="b"/>
            <a:pathLst>
              <a:path w="27304" h="40004">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9" name="object 49"/>
          <p:cNvSpPr/>
          <p:nvPr/>
        </p:nvSpPr>
        <p:spPr>
          <a:xfrm>
            <a:off x="6237637" y="3211245"/>
            <a:ext cx="27305" cy="40005"/>
          </a:xfrm>
          <a:custGeom>
            <a:avLst/>
            <a:gdLst/>
            <a:ahLst/>
            <a:cxnLst/>
            <a:rect l="l" t="t" r="r" b="b"/>
            <a:pathLst>
              <a:path w="27304" h="40004">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0" name="object 50"/>
          <p:cNvSpPr/>
          <p:nvPr/>
        </p:nvSpPr>
        <p:spPr>
          <a:xfrm>
            <a:off x="5974411" y="3186379"/>
            <a:ext cx="311150" cy="259079"/>
          </a:xfrm>
          <a:custGeom>
            <a:avLst/>
            <a:gdLst/>
            <a:ahLst/>
            <a:cxnLst/>
            <a:rect l="l" t="t" r="r" b="b"/>
            <a:pathLst>
              <a:path w="311150" h="259079">
                <a:moveTo>
                  <a:pt x="310952" y="258902"/>
                </a:moveTo>
                <a:lnTo>
                  <a:pt x="310952" y="0"/>
                </a:lnTo>
                <a:lnTo>
                  <a:pt x="145992" y="0"/>
                </a:lnTo>
                <a:lnTo>
                  <a:pt x="145992" y="258902"/>
                </a:lnTo>
                <a:lnTo>
                  <a:pt x="0" y="258902"/>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1" name="object 51"/>
          <p:cNvSpPr/>
          <p:nvPr/>
        </p:nvSpPr>
        <p:spPr>
          <a:xfrm>
            <a:off x="6285364" y="3445281"/>
            <a:ext cx="146050" cy="0"/>
          </a:xfrm>
          <a:custGeom>
            <a:avLst/>
            <a:gdLst/>
            <a:ahLst/>
            <a:cxnLst/>
            <a:rect l="l" t="t" r="r" b="b"/>
            <a:pathLst>
              <a:path w="146050">
                <a:moveTo>
                  <a:pt x="145980" y="0"/>
                </a:move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2" name="object 52"/>
          <p:cNvSpPr/>
          <p:nvPr/>
        </p:nvSpPr>
        <p:spPr>
          <a:xfrm>
            <a:off x="5963424" y="3137824"/>
            <a:ext cx="479425" cy="479425"/>
          </a:xfrm>
          <a:custGeom>
            <a:avLst/>
            <a:gdLst/>
            <a:ahLst/>
            <a:cxnLst/>
            <a:rect l="l" t="t" r="r" b="b"/>
            <a:pathLst>
              <a:path w="479425" h="479425">
                <a:moveTo>
                  <a:pt x="478917" y="239458"/>
                </a:moveTo>
                <a:lnTo>
                  <a:pt x="474052" y="287720"/>
                </a:lnTo>
                <a:lnTo>
                  <a:pt x="460100" y="332670"/>
                </a:lnTo>
                <a:lnTo>
                  <a:pt x="438024" y="373345"/>
                </a:lnTo>
                <a:lnTo>
                  <a:pt x="408786" y="408784"/>
                </a:lnTo>
                <a:lnTo>
                  <a:pt x="373348" y="438023"/>
                </a:lnTo>
                <a:lnTo>
                  <a:pt x="332675" y="460100"/>
                </a:lnTo>
                <a:lnTo>
                  <a:pt x="287728" y="474052"/>
                </a:lnTo>
                <a:lnTo>
                  <a:pt x="239471" y="478917"/>
                </a:lnTo>
                <a:lnTo>
                  <a:pt x="191205" y="474052"/>
                </a:lnTo>
                <a:lnTo>
                  <a:pt x="146252" y="460100"/>
                </a:lnTo>
                <a:lnTo>
                  <a:pt x="105574" y="438023"/>
                </a:lnTo>
                <a:lnTo>
                  <a:pt x="70134" y="408784"/>
                </a:lnTo>
                <a:lnTo>
                  <a:pt x="40894" y="373345"/>
                </a:lnTo>
                <a:lnTo>
                  <a:pt x="18816" y="332670"/>
                </a:lnTo>
                <a:lnTo>
                  <a:pt x="4864" y="287720"/>
                </a:lnTo>
                <a:lnTo>
                  <a:pt x="0" y="239458"/>
                </a:lnTo>
                <a:lnTo>
                  <a:pt x="4864" y="191196"/>
                </a:lnTo>
                <a:lnTo>
                  <a:pt x="18816" y="146246"/>
                </a:lnTo>
                <a:lnTo>
                  <a:pt x="40894" y="105571"/>
                </a:lnTo>
                <a:lnTo>
                  <a:pt x="70134" y="70132"/>
                </a:lnTo>
                <a:lnTo>
                  <a:pt x="105574" y="40893"/>
                </a:lnTo>
                <a:lnTo>
                  <a:pt x="146252" y="18816"/>
                </a:lnTo>
                <a:lnTo>
                  <a:pt x="191205" y="4864"/>
                </a:lnTo>
                <a:lnTo>
                  <a:pt x="239471" y="0"/>
                </a:lnTo>
                <a:lnTo>
                  <a:pt x="287728" y="4864"/>
                </a:lnTo>
                <a:lnTo>
                  <a:pt x="332675" y="18816"/>
                </a:lnTo>
                <a:lnTo>
                  <a:pt x="373348" y="40893"/>
                </a:lnTo>
                <a:lnTo>
                  <a:pt x="408786" y="70132"/>
                </a:lnTo>
                <a:lnTo>
                  <a:pt x="438024" y="105571"/>
                </a:lnTo>
                <a:lnTo>
                  <a:pt x="460100" y="146246"/>
                </a:lnTo>
                <a:lnTo>
                  <a:pt x="474052" y="191196"/>
                </a:lnTo>
                <a:lnTo>
                  <a:pt x="478917" y="239458"/>
                </a:lnTo>
                <a:close/>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3" name="object 53"/>
          <p:cNvSpPr/>
          <p:nvPr/>
        </p:nvSpPr>
        <p:spPr>
          <a:xfrm>
            <a:off x="5977368" y="4010608"/>
            <a:ext cx="457200" cy="430530"/>
          </a:xfrm>
          <a:custGeom>
            <a:avLst/>
            <a:gdLst/>
            <a:ahLst/>
            <a:cxnLst/>
            <a:rect l="l" t="t" r="r" b="b"/>
            <a:pathLst>
              <a:path w="457200" h="430529">
                <a:moveTo>
                  <a:pt x="456936" y="258889"/>
                </a:moveTo>
                <a:lnTo>
                  <a:pt x="0" y="258889"/>
                </a:lnTo>
                <a:lnTo>
                  <a:pt x="7827" y="284107"/>
                </a:lnTo>
                <a:lnTo>
                  <a:pt x="29906" y="324784"/>
                </a:lnTo>
                <a:lnTo>
                  <a:pt x="59148" y="360225"/>
                </a:lnTo>
                <a:lnTo>
                  <a:pt x="94589" y="389467"/>
                </a:lnTo>
                <a:lnTo>
                  <a:pt x="135266" y="411546"/>
                </a:lnTo>
                <a:lnTo>
                  <a:pt x="180218" y="425499"/>
                </a:lnTo>
                <a:lnTo>
                  <a:pt x="228480" y="430364"/>
                </a:lnTo>
                <a:lnTo>
                  <a:pt x="276738" y="425499"/>
                </a:lnTo>
                <a:lnTo>
                  <a:pt x="321684" y="411546"/>
                </a:lnTo>
                <a:lnTo>
                  <a:pt x="362358" y="389467"/>
                </a:lnTo>
                <a:lnTo>
                  <a:pt x="397795" y="360225"/>
                </a:lnTo>
                <a:lnTo>
                  <a:pt x="427033" y="324784"/>
                </a:lnTo>
                <a:lnTo>
                  <a:pt x="449109" y="284107"/>
                </a:lnTo>
                <a:lnTo>
                  <a:pt x="456936" y="258889"/>
                </a:lnTo>
                <a:close/>
              </a:path>
              <a:path w="457200" h="430529">
                <a:moveTo>
                  <a:pt x="310954" y="0"/>
                </a:moveTo>
                <a:lnTo>
                  <a:pt x="145994" y="0"/>
                </a:lnTo>
                <a:lnTo>
                  <a:pt x="145994" y="258889"/>
                </a:lnTo>
                <a:lnTo>
                  <a:pt x="310954" y="258889"/>
                </a:lnTo>
                <a:lnTo>
                  <a:pt x="310954" y="119735"/>
                </a:lnTo>
                <a:lnTo>
                  <a:pt x="166822" y="119735"/>
                </a:lnTo>
                <a:lnTo>
                  <a:pt x="166822" y="80162"/>
                </a:lnTo>
                <a:lnTo>
                  <a:pt x="310954" y="80162"/>
                </a:lnTo>
                <a:lnTo>
                  <a:pt x="310954" y="64427"/>
                </a:lnTo>
                <a:lnTo>
                  <a:pt x="166822" y="64427"/>
                </a:lnTo>
                <a:lnTo>
                  <a:pt x="166822" y="24853"/>
                </a:lnTo>
                <a:lnTo>
                  <a:pt x="310954" y="24853"/>
                </a:lnTo>
                <a:lnTo>
                  <a:pt x="310954" y="0"/>
                </a:lnTo>
                <a:close/>
              </a:path>
              <a:path w="457200" h="430529">
                <a:moveTo>
                  <a:pt x="215031" y="80162"/>
                </a:moveTo>
                <a:lnTo>
                  <a:pt x="193707" y="80162"/>
                </a:lnTo>
                <a:lnTo>
                  <a:pt x="193707" y="119735"/>
                </a:lnTo>
                <a:lnTo>
                  <a:pt x="215031" y="119735"/>
                </a:lnTo>
                <a:lnTo>
                  <a:pt x="215031" y="80162"/>
                </a:lnTo>
                <a:close/>
              </a:path>
              <a:path w="457200" h="430529">
                <a:moveTo>
                  <a:pt x="263227" y="80162"/>
                </a:moveTo>
                <a:lnTo>
                  <a:pt x="241917" y="80162"/>
                </a:lnTo>
                <a:lnTo>
                  <a:pt x="241917" y="119735"/>
                </a:lnTo>
                <a:lnTo>
                  <a:pt x="263227" y="119735"/>
                </a:lnTo>
                <a:lnTo>
                  <a:pt x="263227" y="80162"/>
                </a:lnTo>
                <a:close/>
              </a:path>
              <a:path w="457200" h="430529">
                <a:moveTo>
                  <a:pt x="310954" y="80162"/>
                </a:moveTo>
                <a:lnTo>
                  <a:pt x="290113" y="80162"/>
                </a:lnTo>
                <a:lnTo>
                  <a:pt x="290113" y="119735"/>
                </a:lnTo>
                <a:lnTo>
                  <a:pt x="310954" y="119735"/>
                </a:lnTo>
                <a:lnTo>
                  <a:pt x="310954" y="80162"/>
                </a:lnTo>
                <a:close/>
              </a:path>
              <a:path w="457200" h="430529">
                <a:moveTo>
                  <a:pt x="215031" y="24853"/>
                </a:moveTo>
                <a:lnTo>
                  <a:pt x="193707" y="24853"/>
                </a:lnTo>
                <a:lnTo>
                  <a:pt x="193707" y="64427"/>
                </a:lnTo>
                <a:lnTo>
                  <a:pt x="215031" y="64427"/>
                </a:lnTo>
                <a:lnTo>
                  <a:pt x="215031" y="24853"/>
                </a:lnTo>
                <a:close/>
              </a:path>
              <a:path w="457200" h="430529">
                <a:moveTo>
                  <a:pt x="263227" y="24853"/>
                </a:moveTo>
                <a:lnTo>
                  <a:pt x="241917" y="24853"/>
                </a:lnTo>
                <a:lnTo>
                  <a:pt x="241917" y="64427"/>
                </a:lnTo>
                <a:lnTo>
                  <a:pt x="263227" y="64427"/>
                </a:lnTo>
                <a:lnTo>
                  <a:pt x="263227" y="24853"/>
                </a:lnTo>
                <a:close/>
              </a:path>
              <a:path w="457200" h="430529">
                <a:moveTo>
                  <a:pt x="310954" y="24853"/>
                </a:moveTo>
                <a:lnTo>
                  <a:pt x="290113" y="24853"/>
                </a:lnTo>
                <a:lnTo>
                  <a:pt x="290113" y="64427"/>
                </a:lnTo>
                <a:lnTo>
                  <a:pt x="310954" y="64427"/>
                </a:lnTo>
                <a:lnTo>
                  <a:pt x="310954" y="24853"/>
                </a:lnTo>
                <a:close/>
              </a:path>
            </a:pathLst>
          </a:custGeom>
          <a:solidFill>
            <a:srgbClr val="6D81A9">
              <a:alpha val="89999"/>
            </a:srgbClr>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 name="object 54"/>
          <p:cNvSpPr/>
          <p:nvPr/>
        </p:nvSpPr>
        <p:spPr>
          <a:xfrm>
            <a:off x="6141232" y="4087812"/>
            <a:ext cx="27305" cy="40005"/>
          </a:xfrm>
          <a:custGeom>
            <a:avLst/>
            <a:gdLst/>
            <a:ahLst/>
            <a:cxnLst/>
            <a:rect l="l" t="t" r="r" b="b"/>
            <a:pathLst>
              <a:path w="27304" h="40004">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5" name="object 55"/>
          <p:cNvSpPr/>
          <p:nvPr/>
        </p:nvSpPr>
        <p:spPr>
          <a:xfrm>
            <a:off x="6141232" y="4032503"/>
            <a:ext cx="27305" cy="40005"/>
          </a:xfrm>
          <a:custGeom>
            <a:avLst/>
            <a:gdLst/>
            <a:ahLst/>
            <a:cxnLst/>
            <a:rect l="l" t="t" r="r" b="b"/>
            <a:pathLst>
              <a:path w="27304" h="40004">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 name="object 56"/>
          <p:cNvSpPr/>
          <p:nvPr/>
        </p:nvSpPr>
        <p:spPr>
          <a:xfrm>
            <a:off x="6189440" y="4087812"/>
            <a:ext cx="27305" cy="40005"/>
          </a:xfrm>
          <a:custGeom>
            <a:avLst/>
            <a:gdLst/>
            <a:ahLst/>
            <a:cxnLst/>
            <a:rect l="l" t="t" r="r" b="b"/>
            <a:pathLst>
              <a:path w="27304" h="40004">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7" name="object 57"/>
          <p:cNvSpPr/>
          <p:nvPr/>
        </p:nvSpPr>
        <p:spPr>
          <a:xfrm>
            <a:off x="6189440" y="4032503"/>
            <a:ext cx="27305" cy="40005"/>
          </a:xfrm>
          <a:custGeom>
            <a:avLst/>
            <a:gdLst/>
            <a:ahLst/>
            <a:cxnLst/>
            <a:rect l="l" t="t" r="r" b="b"/>
            <a:pathLst>
              <a:path w="27304" h="40004">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8" name="object 58"/>
          <p:cNvSpPr/>
          <p:nvPr/>
        </p:nvSpPr>
        <p:spPr>
          <a:xfrm>
            <a:off x="6237637" y="4087812"/>
            <a:ext cx="27305" cy="40005"/>
          </a:xfrm>
          <a:custGeom>
            <a:avLst/>
            <a:gdLst/>
            <a:ahLst/>
            <a:cxnLst/>
            <a:rect l="l" t="t" r="r" b="b"/>
            <a:pathLst>
              <a:path w="27304" h="40004">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9" name="object 59"/>
          <p:cNvSpPr/>
          <p:nvPr/>
        </p:nvSpPr>
        <p:spPr>
          <a:xfrm>
            <a:off x="6237637" y="4032503"/>
            <a:ext cx="27305" cy="40005"/>
          </a:xfrm>
          <a:custGeom>
            <a:avLst/>
            <a:gdLst/>
            <a:ahLst/>
            <a:cxnLst/>
            <a:rect l="l" t="t" r="r" b="b"/>
            <a:pathLst>
              <a:path w="27304" h="40004">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 name="object 60"/>
          <p:cNvSpPr/>
          <p:nvPr/>
        </p:nvSpPr>
        <p:spPr>
          <a:xfrm>
            <a:off x="5974409" y="4007649"/>
            <a:ext cx="311150" cy="259079"/>
          </a:xfrm>
          <a:custGeom>
            <a:avLst/>
            <a:gdLst/>
            <a:ahLst/>
            <a:cxnLst/>
            <a:rect l="l" t="t" r="r" b="b"/>
            <a:pathLst>
              <a:path w="311150" h="259079">
                <a:moveTo>
                  <a:pt x="310954" y="258889"/>
                </a:moveTo>
                <a:lnTo>
                  <a:pt x="310954" y="0"/>
                </a:lnTo>
                <a:lnTo>
                  <a:pt x="145994" y="0"/>
                </a:lnTo>
                <a:lnTo>
                  <a:pt x="145994" y="258889"/>
                </a:lnTo>
                <a:lnTo>
                  <a:pt x="0" y="258889"/>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 name="object 61"/>
          <p:cNvSpPr/>
          <p:nvPr/>
        </p:nvSpPr>
        <p:spPr>
          <a:xfrm>
            <a:off x="6285364" y="4266539"/>
            <a:ext cx="146050" cy="0"/>
          </a:xfrm>
          <a:custGeom>
            <a:avLst/>
            <a:gdLst/>
            <a:ahLst/>
            <a:cxnLst/>
            <a:rect l="l" t="t" r="r" b="b"/>
            <a:pathLst>
              <a:path w="146050">
                <a:moveTo>
                  <a:pt x="145982" y="0"/>
                </a:move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 name="object 62"/>
          <p:cNvSpPr/>
          <p:nvPr/>
        </p:nvSpPr>
        <p:spPr>
          <a:xfrm>
            <a:off x="5963424" y="3959088"/>
            <a:ext cx="479425" cy="479425"/>
          </a:xfrm>
          <a:custGeom>
            <a:avLst/>
            <a:gdLst/>
            <a:ahLst/>
            <a:cxnLst/>
            <a:rect l="l" t="t" r="r" b="b"/>
            <a:pathLst>
              <a:path w="479425" h="479425">
                <a:moveTo>
                  <a:pt x="478917" y="239458"/>
                </a:moveTo>
                <a:lnTo>
                  <a:pt x="474052" y="287720"/>
                </a:lnTo>
                <a:lnTo>
                  <a:pt x="460100" y="332670"/>
                </a:lnTo>
                <a:lnTo>
                  <a:pt x="438024" y="373345"/>
                </a:lnTo>
                <a:lnTo>
                  <a:pt x="408786" y="408784"/>
                </a:lnTo>
                <a:lnTo>
                  <a:pt x="373348" y="438023"/>
                </a:lnTo>
                <a:lnTo>
                  <a:pt x="332675" y="460100"/>
                </a:lnTo>
                <a:lnTo>
                  <a:pt x="287728" y="474052"/>
                </a:lnTo>
                <a:lnTo>
                  <a:pt x="239471" y="478916"/>
                </a:lnTo>
                <a:lnTo>
                  <a:pt x="191205" y="474052"/>
                </a:lnTo>
                <a:lnTo>
                  <a:pt x="146252" y="460100"/>
                </a:lnTo>
                <a:lnTo>
                  <a:pt x="105574" y="438023"/>
                </a:lnTo>
                <a:lnTo>
                  <a:pt x="70134" y="408784"/>
                </a:lnTo>
                <a:lnTo>
                  <a:pt x="40894" y="373345"/>
                </a:lnTo>
                <a:lnTo>
                  <a:pt x="18816" y="332670"/>
                </a:lnTo>
                <a:lnTo>
                  <a:pt x="4864" y="287720"/>
                </a:lnTo>
                <a:lnTo>
                  <a:pt x="0" y="239458"/>
                </a:lnTo>
                <a:lnTo>
                  <a:pt x="4864" y="191200"/>
                </a:lnTo>
                <a:lnTo>
                  <a:pt x="18816" y="146252"/>
                </a:lnTo>
                <a:lnTo>
                  <a:pt x="40894" y="105576"/>
                </a:lnTo>
                <a:lnTo>
                  <a:pt x="70134" y="70137"/>
                </a:lnTo>
                <a:lnTo>
                  <a:pt x="105574" y="40896"/>
                </a:lnTo>
                <a:lnTo>
                  <a:pt x="146252" y="18818"/>
                </a:lnTo>
                <a:lnTo>
                  <a:pt x="191205" y="4865"/>
                </a:lnTo>
                <a:lnTo>
                  <a:pt x="239471" y="0"/>
                </a:lnTo>
                <a:lnTo>
                  <a:pt x="287728" y="4865"/>
                </a:lnTo>
                <a:lnTo>
                  <a:pt x="332675" y="18818"/>
                </a:lnTo>
                <a:lnTo>
                  <a:pt x="373348" y="40896"/>
                </a:lnTo>
                <a:lnTo>
                  <a:pt x="408786" y="70137"/>
                </a:lnTo>
                <a:lnTo>
                  <a:pt x="438024" y="105576"/>
                </a:lnTo>
                <a:lnTo>
                  <a:pt x="460100" y="146252"/>
                </a:lnTo>
                <a:lnTo>
                  <a:pt x="474052" y="191200"/>
                </a:lnTo>
                <a:lnTo>
                  <a:pt x="478917" y="239458"/>
                </a:lnTo>
                <a:close/>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3" name="object 63"/>
          <p:cNvSpPr/>
          <p:nvPr/>
        </p:nvSpPr>
        <p:spPr>
          <a:xfrm>
            <a:off x="5977370" y="4831191"/>
            <a:ext cx="457200" cy="430530"/>
          </a:xfrm>
          <a:custGeom>
            <a:avLst/>
            <a:gdLst/>
            <a:ahLst/>
            <a:cxnLst/>
            <a:rect l="l" t="t" r="r" b="b"/>
            <a:pathLst>
              <a:path w="457200" h="430529">
                <a:moveTo>
                  <a:pt x="456933" y="258889"/>
                </a:moveTo>
                <a:lnTo>
                  <a:pt x="0" y="258889"/>
                </a:lnTo>
                <a:lnTo>
                  <a:pt x="7826" y="284099"/>
                </a:lnTo>
                <a:lnTo>
                  <a:pt x="29905" y="324775"/>
                </a:lnTo>
                <a:lnTo>
                  <a:pt x="59146" y="360214"/>
                </a:lnTo>
                <a:lnTo>
                  <a:pt x="94587" y="389455"/>
                </a:lnTo>
                <a:lnTo>
                  <a:pt x="135265" y="411533"/>
                </a:lnTo>
                <a:lnTo>
                  <a:pt x="180216" y="425487"/>
                </a:lnTo>
                <a:lnTo>
                  <a:pt x="228478" y="430352"/>
                </a:lnTo>
                <a:lnTo>
                  <a:pt x="276736" y="425487"/>
                </a:lnTo>
                <a:lnTo>
                  <a:pt x="321683" y="411533"/>
                </a:lnTo>
                <a:lnTo>
                  <a:pt x="362356" y="389455"/>
                </a:lnTo>
                <a:lnTo>
                  <a:pt x="397793" y="360214"/>
                </a:lnTo>
                <a:lnTo>
                  <a:pt x="427031" y="324775"/>
                </a:lnTo>
                <a:lnTo>
                  <a:pt x="449108" y="284099"/>
                </a:lnTo>
                <a:lnTo>
                  <a:pt x="456933" y="258889"/>
                </a:lnTo>
                <a:close/>
              </a:path>
              <a:path w="457200" h="430529">
                <a:moveTo>
                  <a:pt x="310952" y="0"/>
                </a:moveTo>
                <a:lnTo>
                  <a:pt x="145992" y="0"/>
                </a:lnTo>
                <a:lnTo>
                  <a:pt x="145992" y="258889"/>
                </a:lnTo>
                <a:lnTo>
                  <a:pt x="310952" y="258889"/>
                </a:lnTo>
                <a:lnTo>
                  <a:pt x="310952" y="119722"/>
                </a:lnTo>
                <a:lnTo>
                  <a:pt x="166820" y="119722"/>
                </a:lnTo>
                <a:lnTo>
                  <a:pt x="166820" y="80149"/>
                </a:lnTo>
                <a:lnTo>
                  <a:pt x="310952" y="80149"/>
                </a:lnTo>
                <a:lnTo>
                  <a:pt x="310952" y="64427"/>
                </a:lnTo>
                <a:lnTo>
                  <a:pt x="166820" y="64427"/>
                </a:lnTo>
                <a:lnTo>
                  <a:pt x="166820" y="24853"/>
                </a:lnTo>
                <a:lnTo>
                  <a:pt x="310952" y="24853"/>
                </a:lnTo>
                <a:lnTo>
                  <a:pt x="310952" y="0"/>
                </a:lnTo>
                <a:close/>
              </a:path>
              <a:path w="457200" h="430529">
                <a:moveTo>
                  <a:pt x="215029" y="80149"/>
                </a:moveTo>
                <a:lnTo>
                  <a:pt x="193706" y="80149"/>
                </a:lnTo>
                <a:lnTo>
                  <a:pt x="193706" y="119722"/>
                </a:lnTo>
                <a:lnTo>
                  <a:pt x="215029" y="119722"/>
                </a:lnTo>
                <a:lnTo>
                  <a:pt x="215029" y="80149"/>
                </a:lnTo>
                <a:close/>
              </a:path>
              <a:path w="457200" h="430529">
                <a:moveTo>
                  <a:pt x="263225" y="80149"/>
                </a:moveTo>
                <a:lnTo>
                  <a:pt x="241915" y="80149"/>
                </a:lnTo>
                <a:lnTo>
                  <a:pt x="241915" y="119722"/>
                </a:lnTo>
                <a:lnTo>
                  <a:pt x="263225" y="119722"/>
                </a:lnTo>
                <a:lnTo>
                  <a:pt x="263225" y="80149"/>
                </a:lnTo>
                <a:close/>
              </a:path>
              <a:path w="457200" h="430529">
                <a:moveTo>
                  <a:pt x="310952" y="80149"/>
                </a:moveTo>
                <a:lnTo>
                  <a:pt x="290111" y="80149"/>
                </a:lnTo>
                <a:lnTo>
                  <a:pt x="290111" y="119722"/>
                </a:lnTo>
                <a:lnTo>
                  <a:pt x="310952" y="119722"/>
                </a:lnTo>
                <a:lnTo>
                  <a:pt x="310952" y="80149"/>
                </a:lnTo>
                <a:close/>
              </a:path>
              <a:path w="457200" h="430529">
                <a:moveTo>
                  <a:pt x="215029" y="24853"/>
                </a:moveTo>
                <a:lnTo>
                  <a:pt x="193706" y="24853"/>
                </a:lnTo>
                <a:lnTo>
                  <a:pt x="193706" y="64427"/>
                </a:lnTo>
                <a:lnTo>
                  <a:pt x="215029" y="64427"/>
                </a:lnTo>
                <a:lnTo>
                  <a:pt x="215029" y="24853"/>
                </a:lnTo>
                <a:close/>
              </a:path>
              <a:path w="457200" h="430529">
                <a:moveTo>
                  <a:pt x="263225" y="24853"/>
                </a:moveTo>
                <a:lnTo>
                  <a:pt x="241915" y="24853"/>
                </a:lnTo>
                <a:lnTo>
                  <a:pt x="241915" y="64427"/>
                </a:lnTo>
                <a:lnTo>
                  <a:pt x="263225" y="64427"/>
                </a:lnTo>
                <a:lnTo>
                  <a:pt x="263225" y="24853"/>
                </a:lnTo>
                <a:close/>
              </a:path>
              <a:path w="457200" h="430529">
                <a:moveTo>
                  <a:pt x="310952" y="24853"/>
                </a:moveTo>
                <a:lnTo>
                  <a:pt x="290111" y="24853"/>
                </a:lnTo>
                <a:lnTo>
                  <a:pt x="290111" y="64427"/>
                </a:lnTo>
                <a:lnTo>
                  <a:pt x="310952" y="64427"/>
                </a:lnTo>
                <a:lnTo>
                  <a:pt x="310952" y="24853"/>
                </a:lnTo>
                <a:close/>
              </a:path>
            </a:pathLst>
          </a:custGeom>
          <a:solidFill>
            <a:srgbClr val="6D81A9">
              <a:alpha val="89999"/>
            </a:srgbClr>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4" name="object 64"/>
          <p:cNvSpPr/>
          <p:nvPr/>
        </p:nvSpPr>
        <p:spPr>
          <a:xfrm>
            <a:off x="6141232" y="4908382"/>
            <a:ext cx="27305" cy="40005"/>
          </a:xfrm>
          <a:custGeom>
            <a:avLst/>
            <a:gdLst/>
            <a:ahLst/>
            <a:cxnLst/>
            <a:rect l="l" t="t" r="r" b="b"/>
            <a:pathLst>
              <a:path w="27304" h="40004">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5" name="object 65"/>
          <p:cNvSpPr/>
          <p:nvPr/>
        </p:nvSpPr>
        <p:spPr>
          <a:xfrm>
            <a:off x="6141232" y="4853086"/>
            <a:ext cx="27305" cy="40005"/>
          </a:xfrm>
          <a:custGeom>
            <a:avLst/>
            <a:gdLst/>
            <a:ahLst/>
            <a:cxnLst/>
            <a:rect l="l" t="t" r="r" b="b"/>
            <a:pathLst>
              <a:path w="27304" h="40004">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6" name="object 66"/>
          <p:cNvSpPr/>
          <p:nvPr/>
        </p:nvSpPr>
        <p:spPr>
          <a:xfrm>
            <a:off x="6189440" y="4908382"/>
            <a:ext cx="27305" cy="40005"/>
          </a:xfrm>
          <a:custGeom>
            <a:avLst/>
            <a:gdLst/>
            <a:ahLst/>
            <a:cxnLst/>
            <a:rect l="l" t="t" r="r" b="b"/>
            <a:pathLst>
              <a:path w="27304" h="40004">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7" name="object 67"/>
          <p:cNvSpPr/>
          <p:nvPr/>
        </p:nvSpPr>
        <p:spPr>
          <a:xfrm>
            <a:off x="6189440" y="4853086"/>
            <a:ext cx="27305" cy="40005"/>
          </a:xfrm>
          <a:custGeom>
            <a:avLst/>
            <a:gdLst/>
            <a:ahLst/>
            <a:cxnLst/>
            <a:rect l="l" t="t" r="r" b="b"/>
            <a:pathLst>
              <a:path w="27304" h="40004">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8" name="object 68"/>
          <p:cNvSpPr/>
          <p:nvPr/>
        </p:nvSpPr>
        <p:spPr>
          <a:xfrm>
            <a:off x="6237637" y="4908382"/>
            <a:ext cx="27305" cy="40005"/>
          </a:xfrm>
          <a:custGeom>
            <a:avLst/>
            <a:gdLst/>
            <a:ahLst/>
            <a:cxnLst/>
            <a:rect l="l" t="t" r="r" b="b"/>
            <a:pathLst>
              <a:path w="27304" h="40004">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9" name="object 69"/>
          <p:cNvSpPr/>
          <p:nvPr/>
        </p:nvSpPr>
        <p:spPr>
          <a:xfrm>
            <a:off x="6237637" y="4853086"/>
            <a:ext cx="27305" cy="40005"/>
          </a:xfrm>
          <a:custGeom>
            <a:avLst/>
            <a:gdLst/>
            <a:ahLst/>
            <a:cxnLst/>
            <a:rect l="l" t="t" r="r" b="b"/>
            <a:pathLst>
              <a:path w="27304" h="40004">
                <a:moveTo>
                  <a:pt x="0" y="0"/>
                </a:moveTo>
                <a:lnTo>
                  <a:pt x="26885" y="0"/>
                </a:lnTo>
                <a:lnTo>
                  <a:pt x="26885" y="39573"/>
                </a:lnTo>
                <a:lnTo>
                  <a:pt x="0" y="39573"/>
                </a:ln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0" name="object 70"/>
          <p:cNvSpPr/>
          <p:nvPr/>
        </p:nvSpPr>
        <p:spPr>
          <a:xfrm>
            <a:off x="5974411" y="4828232"/>
            <a:ext cx="311150" cy="259079"/>
          </a:xfrm>
          <a:custGeom>
            <a:avLst/>
            <a:gdLst/>
            <a:ahLst/>
            <a:cxnLst/>
            <a:rect l="l" t="t" r="r" b="b"/>
            <a:pathLst>
              <a:path w="311150" h="259079">
                <a:moveTo>
                  <a:pt x="310952" y="258889"/>
                </a:moveTo>
                <a:lnTo>
                  <a:pt x="310952" y="0"/>
                </a:lnTo>
                <a:lnTo>
                  <a:pt x="145992" y="0"/>
                </a:lnTo>
                <a:lnTo>
                  <a:pt x="145992" y="258889"/>
                </a:lnTo>
                <a:lnTo>
                  <a:pt x="0" y="258889"/>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1" name="object 71"/>
          <p:cNvSpPr/>
          <p:nvPr/>
        </p:nvSpPr>
        <p:spPr>
          <a:xfrm>
            <a:off x="6285364" y="5087122"/>
            <a:ext cx="146050" cy="0"/>
          </a:xfrm>
          <a:custGeom>
            <a:avLst/>
            <a:gdLst/>
            <a:ahLst/>
            <a:cxnLst/>
            <a:rect l="l" t="t" r="r" b="b"/>
            <a:pathLst>
              <a:path w="146050">
                <a:moveTo>
                  <a:pt x="145980" y="0"/>
                </a:moveTo>
                <a:lnTo>
                  <a:pt x="0" y="0"/>
                </a:lnTo>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2" name="object 72"/>
          <p:cNvSpPr/>
          <p:nvPr/>
        </p:nvSpPr>
        <p:spPr>
          <a:xfrm>
            <a:off x="5963424" y="4779671"/>
            <a:ext cx="479425" cy="479425"/>
          </a:xfrm>
          <a:custGeom>
            <a:avLst/>
            <a:gdLst/>
            <a:ahLst/>
            <a:cxnLst/>
            <a:rect l="l" t="t" r="r" b="b"/>
            <a:pathLst>
              <a:path w="479425" h="479425">
                <a:moveTo>
                  <a:pt x="478917" y="239458"/>
                </a:moveTo>
                <a:lnTo>
                  <a:pt x="474052" y="287716"/>
                </a:lnTo>
                <a:lnTo>
                  <a:pt x="460100" y="332664"/>
                </a:lnTo>
                <a:lnTo>
                  <a:pt x="438024" y="373340"/>
                </a:lnTo>
                <a:lnTo>
                  <a:pt x="408786" y="408779"/>
                </a:lnTo>
                <a:lnTo>
                  <a:pt x="373348" y="438020"/>
                </a:lnTo>
                <a:lnTo>
                  <a:pt x="332675" y="460098"/>
                </a:lnTo>
                <a:lnTo>
                  <a:pt x="287728" y="474051"/>
                </a:lnTo>
                <a:lnTo>
                  <a:pt x="239471" y="478916"/>
                </a:lnTo>
                <a:lnTo>
                  <a:pt x="191205" y="474051"/>
                </a:lnTo>
                <a:lnTo>
                  <a:pt x="146252" y="460098"/>
                </a:lnTo>
                <a:lnTo>
                  <a:pt x="105574" y="438020"/>
                </a:lnTo>
                <a:lnTo>
                  <a:pt x="70134" y="408779"/>
                </a:lnTo>
                <a:lnTo>
                  <a:pt x="40894" y="373340"/>
                </a:lnTo>
                <a:lnTo>
                  <a:pt x="18816" y="332664"/>
                </a:lnTo>
                <a:lnTo>
                  <a:pt x="4864" y="287716"/>
                </a:lnTo>
                <a:lnTo>
                  <a:pt x="0" y="239458"/>
                </a:lnTo>
                <a:lnTo>
                  <a:pt x="4864" y="191196"/>
                </a:lnTo>
                <a:lnTo>
                  <a:pt x="18816" y="146246"/>
                </a:lnTo>
                <a:lnTo>
                  <a:pt x="40894" y="105571"/>
                </a:lnTo>
                <a:lnTo>
                  <a:pt x="70134" y="70132"/>
                </a:lnTo>
                <a:lnTo>
                  <a:pt x="105574" y="40893"/>
                </a:lnTo>
                <a:lnTo>
                  <a:pt x="146252" y="18816"/>
                </a:lnTo>
                <a:lnTo>
                  <a:pt x="191205" y="4864"/>
                </a:lnTo>
                <a:lnTo>
                  <a:pt x="239471" y="0"/>
                </a:lnTo>
                <a:lnTo>
                  <a:pt x="287728" y="4864"/>
                </a:lnTo>
                <a:lnTo>
                  <a:pt x="332675" y="18816"/>
                </a:lnTo>
                <a:lnTo>
                  <a:pt x="373348" y="40893"/>
                </a:lnTo>
                <a:lnTo>
                  <a:pt x="408786" y="70132"/>
                </a:lnTo>
                <a:lnTo>
                  <a:pt x="438024" y="105571"/>
                </a:lnTo>
                <a:lnTo>
                  <a:pt x="460100" y="146246"/>
                </a:lnTo>
                <a:lnTo>
                  <a:pt x="474052" y="191196"/>
                </a:lnTo>
                <a:lnTo>
                  <a:pt x="478917" y="239458"/>
                </a:lnTo>
                <a:close/>
              </a:path>
            </a:pathLst>
          </a:custGeom>
          <a:ln w="3810">
            <a:solidFill>
              <a:srgbClr val="6D81A9"/>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81593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7"/>
          <p:cNvSpPr txBox="1">
            <a:spLocks noGrp="1"/>
          </p:cNvSpPr>
          <p:nvPr>
            <p:ph type="sldNum" sz="quarter" idx="7"/>
          </p:nvPr>
        </p:nvSpPr>
        <p:spPr>
          <a:xfrm>
            <a:off x="9938518" y="7092300"/>
            <a:ext cx="463550" cy="296234"/>
          </a:xfrm>
          <a:prstGeom prst="rect">
            <a:avLst/>
          </a:prstGeom>
        </p:spPr>
        <p:txBody>
          <a:bodyPr vert="horz" wrap="square" lIns="0" tIns="110489" rIns="0" bIns="0" rtlCol="0">
            <a:spAutoFit/>
          </a:bodyPr>
          <a:lstStyle/>
          <a:p>
            <a:pPr marL="12700">
              <a:lnSpc>
                <a:spcPct val="100000"/>
              </a:lnSpc>
              <a:spcBef>
                <a:spcPts val="869"/>
              </a:spcBef>
            </a:pPr>
            <a:r>
              <a:rPr dirty="0">
                <a:latin typeface="メイリオ" panose="020B0604030504040204" pitchFamily="50" charset="-128"/>
                <a:ea typeface="メイリオ" panose="020B0604030504040204" pitchFamily="50" charset="-128"/>
                <a:cs typeface="メイリオ" panose="020B0604030504040204" pitchFamily="50" charset="-128"/>
              </a:rPr>
              <a:t>P_</a:t>
            </a:r>
            <a:fld id="{81D60167-4931-47E6-BA6A-407CBD079E47}" type="slidenum">
              <a:rPr dirty="0">
                <a:latin typeface="メイリオ" panose="020B0604030504040204" pitchFamily="50" charset="-128"/>
                <a:ea typeface="メイリオ" panose="020B0604030504040204" pitchFamily="50" charset="-128"/>
                <a:cs typeface="メイリオ" panose="020B0604030504040204" pitchFamily="50" charset="-128"/>
              </a:rPr>
              <a:t>16</a:t>
            </a:fld>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object 2"/>
          <p:cNvSpPr txBox="1"/>
          <p:nvPr/>
        </p:nvSpPr>
        <p:spPr>
          <a:xfrm>
            <a:off x="722175" y="868181"/>
            <a:ext cx="8794115" cy="530851"/>
          </a:xfrm>
          <a:prstGeom prst="rect">
            <a:avLst/>
          </a:prstGeom>
        </p:spPr>
        <p:txBody>
          <a:bodyPr vert="horz" wrap="square" lIns="0" tIns="12700" rIns="0" bIns="0" rtlCol="0">
            <a:spAutoFit/>
          </a:bodyPr>
          <a:lstStyle/>
          <a:p>
            <a:pPr marL="12700" marR="5080">
              <a:lnSpc>
                <a:spcPct val="145800"/>
              </a:lnSpc>
              <a:spcBef>
                <a:spcPts val="10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マッチング成功事例、国内・海外市場動向、地域</a:t>
            </a:r>
            <a:r>
              <a:rPr sz="1200" b="1" spc="-9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中小企業など、ビジネスのヒントになる多彩な記事や動画をご覧いただけ、 幅広い情報を得ることができます</a:t>
            </a:r>
            <a:r>
              <a:rPr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endParaRPr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object 25"/>
          <p:cNvSpPr/>
          <p:nvPr/>
        </p:nvSpPr>
        <p:spPr>
          <a:xfrm>
            <a:off x="717427" y="320451"/>
            <a:ext cx="574101" cy="461020"/>
          </a:xfrm>
          <a:prstGeom prst="rect">
            <a:avLst/>
          </a:prstGeom>
          <a:blipFill>
            <a:blip r:embed="rId2"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object 3"/>
          <p:cNvSpPr txBox="1"/>
          <p:nvPr/>
        </p:nvSpPr>
        <p:spPr>
          <a:xfrm>
            <a:off x="1512713" y="4058657"/>
            <a:ext cx="1854200" cy="534670"/>
          </a:xfrm>
          <a:prstGeom prst="rect">
            <a:avLst/>
          </a:prstGeom>
        </p:spPr>
        <p:txBody>
          <a:bodyPr vert="horz" wrap="square" lIns="0" tIns="53975" rIns="0" bIns="0" rtlCol="0">
            <a:spAutoFit/>
          </a:bodyPr>
          <a:lstStyle/>
          <a:p>
            <a:pPr marL="12700">
              <a:lnSpc>
                <a:spcPct val="100000"/>
              </a:lnSpc>
              <a:spcBef>
                <a:spcPts val="425"/>
              </a:spcBef>
            </a:pP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マッチング成功事例</a:t>
            </a:r>
            <a:endParaRPr sz="900" dirty="0">
              <a:latin typeface="メイリオ" panose="020B0604030504040204" pitchFamily="50" charset="-128"/>
              <a:ea typeface="メイリオ" panose="020B0604030504040204" pitchFamily="50" charset="-128"/>
              <a:cs typeface="メイリオ" panose="020B0604030504040204" pitchFamily="50" charset="-128"/>
            </a:endParaRPr>
          </a:p>
          <a:p>
            <a:pPr marL="12700" marR="5080">
              <a:lnSpc>
                <a:spcPct val="111100"/>
              </a:lnSpc>
              <a:spcBef>
                <a:spcPts val="200"/>
              </a:spcBef>
            </a:pPr>
            <a:r>
              <a:rPr sz="9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ビジネスマッチングを成功させた 企業の具体的事例をご紹介します。</a:t>
            </a:r>
            <a:endParaRPr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object 4"/>
          <p:cNvSpPr txBox="1"/>
          <p:nvPr/>
        </p:nvSpPr>
        <p:spPr>
          <a:xfrm>
            <a:off x="4385300" y="4058657"/>
            <a:ext cx="2197100" cy="534670"/>
          </a:xfrm>
          <a:prstGeom prst="rect">
            <a:avLst/>
          </a:prstGeom>
        </p:spPr>
        <p:txBody>
          <a:bodyPr vert="horz" wrap="square" lIns="0" tIns="53975" rIns="0" bIns="0" rtlCol="0">
            <a:spAutoFit/>
          </a:bodyPr>
          <a:lstStyle/>
          <a:p>
            <a:pPr marL="12700">
              <a:lnSpc>
                <a:spcPct val="100000"/>
              </a:lnSpc>
              <a:spcBef>
                <a:spcPts val="425"/>
              </a:spcBef>
            </a:pP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登録企業ドキュメンタリー</a:t>
            </a:r>
            <a:endParaRPr sz="900">
              <a:latin typeface="メイリオ" panose="020B0604030504040204" pitchFamily="50" charset="-128"/>
              <a:ea typeface="メイリオ" panose="020B0604030504040204" pitchFamily="50" charset="-128"/>
              <a:cs typeface="メイリオ" panose="020B0604030504040204" pitchFamily="50" charset="-128"/>
            </a:endParaRPr>
          </a:p>
          <a:p>
            <a:pPr marL="12700" marR="5080">
              <a:lnSpc>
                <a:spcPct val="111100"/>
              </a:lnSpc>
              <a:spcBef>
                <a:spcPts val="200"/>
              </a:spcBef>
            </a:pPr>
            <a:r>
              <a:rPr sz="9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優れた技術やユニークな経営手法をとる ジェグテックの登録企業をご紹介します。</a:t>
            </a:r>
            <a:endParaRPr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object 5"/>
          <p:cNvSpPr txBox="1"/>
          <p:nvPr/>
        </p:nvSpPr>
        <p:spPr>
          <a:xfrm>
            <a:off x="7231218" y="4058657"/>
            <a:ext cx="2311400" cy="534670"/>
          </a:xfrm>
          <a:prstGeom prst="rect">
            <a:avLst/>
          </a:prstGeom>
        </p:spPr>
        <p:txBody>
          <a:bodyPr vert="horz" wrap="square" lIns="0" tIns="53975" rIns="0" bIns="0" rtlCol="0">
            <a:spAutoFit/>
          </a:bodyPr>
          <a:lstStyle/>
          <a:p>
            <a:pPr marL="12700">
              <a:lnSpc>
                <a:spcPct val="100000"/>
              </a:lnSpc>
              <a:spcBef>
                <a:spcPts val="425"/>
              </a:spcBef>
            </a:pP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国内・海外市場動向</a:t>
            </a:r>
            <a:endParaRPr sz="900">
              <a:latin typeface="メイリオ" panose="020B0604030504040204" pitchFamily="50" charset="-128"/>
              <a:ea typeface="メイリオ" panose="020B0604030504040204" pitchFamily="50" charset="-128"/>
              <a:cs typeface="メイリオ" panose="020B0604030504040204" pitchFamily="50" charset="-128"/>
            </a:endParaRPr>
          </a:p>
          <a:p>
            <a:pPr marL="12700" marR="5080">
              <a:lnSpc>
                <a:spcPct val="111100"/>
              </a:lnSpc>
              <a:spcBef>
                <a:spcPts val="200"/>
              </a:spcBef>
            </a:pPr>
            <a:r>
              <a:rPr sz="9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世の中の注目を集めている技術やサービス、 海外進出に向けた情報などをお届けします。</a:t>
            </a:r>
            <a:endParaRPr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object 6"/>
          <p:cNvSpPr txBox="1"/>
          <p:nvPr/>
        </p:nvSpPr>
        <p:spPr>
          <a:xfrm>
            <a:off x="1512713" y="6778578"/>
            <a:ext cx="1968500" cy="577850"/>
          </a:xfrm>
          <a:prstGeom prst="rect">
            <a:avLst/>
          </a:prstGeom>
        </p:spPr>
        <p:txBody>
          <a:bodyPr vert="horz" wrap="square" lIns="0" tIns="75565" rIns="0" bIns="0" rtlCol="0">
            <a:spAutoFit/>
          </a:bodyPr>
          <a:lstStyle/>
          <a:p>
            <a:pPr marL="12700">
              <a:lnSpc>
                <a:spcPct val="100000"/>
              </a:lnSpc>
              <a:spcBef>
                <a:spcPts val="595"/>
              </a:spcBef>
            </a:pP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ジェグテックニュース</a:t>
            </a:r>
            <a:endParaRPr sz="900" dirty="0">
              <a:latin typeface="メイリオ" panose="020B0604030504040204" pitchFamily="50" charset="-128"/>
              <a:ea typeface="メイリオ" panose="020B0604030504040204" pitchFamily="50" charset="-128"/>
              <a:cs typeface="メイリオ" panose="020B0604030504040204" pitchFamily="50" charset="-128"/>
            </a:endParaRPr>
          </a:p>
          <a:p>
            <a:pPr marL="12700" marR="5080">
              <a:lnSpc>
                <a:spcPct val="111100"/>
              </a:lnSpc>
              <a:spcBef>
                <a:spcPts val="375"/>
              </a:spcBef>
            </a:pPr>
            <a:r>
              <a:rPr sz="9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ジェグテックからの最新のお知らせを お伝えします。</a:t>
            </a:r>
            <a:endParaRPr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object 7"/>
          <p:cNvSpPr txBox="1"/>
          <p:nvPr/>
        </p:nvSpPr>
        <p:spPr>
          <a:xfrm>
            <a:off x="4372613" y="6778578"/>
            <a:ext cx="1968500" cy="577850"/>
          </a:xfrm>
          <a:prstGeom prst="rect">
            <a:avLst/>
          </a:prstGeom>
        </p:spPr>
        <p:txBody>
          <a:bodyPr vert="horz" wrap="square" lIns="0" tIns="75565" rIns="0" bIns="0" rtlCol="0">
            <a:spAutoFit/>
          </a:bodyPr>
          <a:lstStyle/>
          <a:p>
            <a:pPr marL="12700">
              <a:lnSpc>
                <a:spcPct val="100000"/>
              </a:lnSpc>
              <a:spcBef>
                <a:spcPts val="595"/>
              </a:spcBef>
            </a:pP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地域</a:t>
            </a:r>
            <a:r>
              <a:rPr sz="900" b="1" spc="-4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sz="900" b="1" spc="-4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中小企業</a:t>
            </a:r>
            <a:endParaRPr sz="900">
              <a:latin typeface="メイリオ" panose="020B0604030504040204" pitchFamily="50" charset="-128"/>
              <a:ea typeface="メイリオ" panose="020B0604030504040204" pitchFamily="50" charset="-128"/>
              <a:cs typeface="メイリオ" panose="020B0604030504040204" pitchFamily="50" charset="-128"/>
            </a:endParaRPr>
          </a:p>
          <a:p>
            <a:pPr marL="12700" marR="5080">
              <a:lnSpc>
                <a:spcPct val="111100"/>
              </a:lnSpc>
              <a:spcBef>
                <a:spcPts val="375"/>
              </a:spcBef>
            </a:pPr>
            <a:r>
              <a:rPr sz="9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地域の特長的な産業や地域で活躍する 企業をご紹介します。</a:t>
            </a:r>
            <a:endParaRPr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object 8"/>
          <p:cNvSpPr txBox="1"/>
          <p:nvPr/>
        </p:nvSpPr>
        <p:spPr>
          <a:xfrm>
            <a:off x="7256593" y="6778578"/>
            <a:ext cx="2311400" cy="577850"/>
          </a:xfrm>
          <a:prstGeom prst="rect">
            <a:avLst/>
          </a:prstGeom>
        </p:spPr>
        <p:txBody>
          <a:bodyPr vert="horz" wrap="square" lIns="0" tIns="75565" rIns="0" bIns="0" rtlCol="0">
            <a:spAutoFit/>
          </a:bodyPr>
          <a:lstStyle/>
          <a:p>
            <a:pPr marL="12700">
              <a:lnSpc>
                <a:spcPct val="100000"/>
              </a:lnSpc>
              <a:spcBef>
                <a:spcPts val="595"/>
              </a:spcBef>
            </a:pP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イベント情報</a:t>
            </a:r>
            <a:r>
              <a:rPr sz="900" b="1" spc="-4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&amp;</a:t>
            </a:r>
            <a:r>
              <a:rPr sz="900" b="1" spc="-4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レポート</a:t>
            </a:r>
            <a:endParaRPr sz="90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495"/>
              </a:spcBef>
            </a:pPr>
            <a:r>
              <a:rPr sz="9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商談会や展示会など、さまざまな</a:t>
            </a:r>
            <a:endParaRPr sz="90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120"/>
              </a:spcBef>
            </a:pPr>
            <a:r>
              <a:rPr sz="9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マッチングイベントの様子をお伝えします。</a:t>
            </a:r>
            <a:endParaRPr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object 10"/>
          <p:cNvSpPr txBox="1"/>
          <p:nvPr/>
        </p:nvSpPr>
        <p:spPr>
          <a:xfrm>
            <a:off x="609257" y="1692898"/>
            <a:ext cx="4142512" cy="197490"/>
          </a:xfrm>
          <a:prstGeom prst="rect">
            <a:avLst/>
          </a:prstGeom>
        </p:spPr>
        <p:txBody>
          <a:bodyPr vert="horz" wrap="square" lIns="0" tIns="12700" rIns="0" bIns="0" rtlCol="0">
            <a:spAutoFit/>
          </a:bodyPr>
          <a:lstStyle/>
          <a:p>
            <a:pPr marL="76835">
              <a:lnSpc>
                <a:spcPct val="100000"/>
              </a:lnSpc>
              <a:spcBef>
                <a:spcPts val="1055"/>
              </a:spcBef>
            </a:pPr>
            <a:r>
              <a:rPr lang="ja-JP" altLang="en-US"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■ジェグテックジャーナルの</a:t>
            </a:r>
            <a:r>
              <a:rPr lang="ja-JP" altLang="en-US" sz="1200" b="1" spc="-5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200" b="1" spc="-5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つのカテゴリー</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2" name="Picture 2" descr="C:\Users\y-fukazawa\Desktop\ダミー差し替え画像.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115" y="4710900"/>
            <a:ext cx="1843200" cy="2059200"/>
          </a:xfrm>
          <a:prstGeom prst="rect">
            <a:avLst/>
          </a:prstGeom>
          <a:noFill/>
          <a:extLst>
            <a:ext uri="{909E8E84-426E-40DD-AFC4-6F175D3DCCD1}">
              <a14:hiddenFill xmlns:a14="http://schemas.microsoft.com/office/drawing/2010/main">
                <a:solidFill>
                  <a:srgbClr val="FFFFFF"/>
                </a:solidFill>
              </a14:hiddenFill>
            </a:ext>
          </a:extLst>
        </p:spPr>
      </p:pic>
      <p:sp>
        <p:nvSpPr>
          <p:cNvPr id="84" name="object 13"/>
          <p:cNvSpPr/>
          <p:nvPr/>
        </p:nvSpPr>
        <p:spPr>
          <a:xfrm>
            <a:off x="1538115" y="1983118"/>
            <a:ext cx="1842922" cy="2059279"/>
          </a:xfrm>
          <a:prstGeom prst="rect">
            <a:avLst/>
          </a:prstGeom>
          <a:blipFill>
            <a:blip r:embed="rId4" cstate="print"/>
            <a:stretch>
              <a:fillRect/>
            </a:stretch>
          </a:blipFill>
        </p:spPr>
        <p:txBody>
          <a:bodyPr wrap="square" lIns="0" tIns="0" rIns="0" bIns="0" rtlCol="0"/>
          <a:lstStyle/>
          <a:p>
            <a:endParaRPr/>
          </a:p>
        </p:txBody>
      </p:sp>
      <p:sp>
        <p:nvSpPr>
          <p:cNvPr id="86" name="object 14"/>
          <p:cNvSpPr/>
          <p:nvPr/>
        </p:nvSpPr>
        <p:spPr>
          <a:xfrm>
            <a:off x="4385376" y="1983118"/>
            <a:ext cx="1842922" cy="2059279"/>
          </a:xfrm>
          <a:prstGeom prst="rect">
            <a:avLst/>
          </a:prstGeom>
          <a:blipFill>
            <a:blip r:embed="rId5" cstate="print"/>
            <a:stretch>
              <a:fillRect/>
            </a:stretch>
          </a:blipFill>
        </p:spPr>
        <p:txBody>
          <a:bodyPr wrap="square" lIns="0" tIns="0" rIns="0" bIns="0" rtlCol="0"/>
          <a:lstStyle/>
          <a:p>
            <a:endParaRPr/>
          </a:p>
        </p:txBody>
      </p:sp>
      <p:sp>
        <p:nvSpPr>
          <p:cNvPr id="88" name="object 11"/>
          <p:cNvSpPr/>
          <p:nvPr/>
        </p:nvSpPr>
        <p:spPr>
          <a:xfrm>
            <a:off x="7232561" y="1983118"/>
            <a:ext cx="1842909" cy="2059279"/>
          </a:xfrm>
          <a:prstGeom prst="rect">
            <a:avLst/>
          </a:prstGeom>
          <a:blipFill>
            <a:blip r:embed="rId6" cstate="print"/>
            <a:stretch>
              <a:fillRect/>
            </a:stretch>
          </a:blipFill>
        </p:spPr>
        <p:txBody>
          <a:bodyPr wrap="square" lIns="0" tIns="0" rIns="0" bIns="0" rtlCol="0"/>
          <a:lstStyle/>
          <a:p>
            <a:endParaRPr/>
          </a:p>
        </p:txBody>
      </p:sp>
      <p:sp>
        <p:nvSpPr>
          <p:cNvPr id="90" name="object 15"/>
          <p:cNvSpPr/>
          <p:nvPr/>
        </p:nvSpPr>
        <p:spPr>
          <a:xfrm>
            <a:off x="4385375" y="4710900"/>
            <a:ext cx="1842922" cy="2059279"/>
          </a:xfrm>
          <a:prstGeom prst="rect">
            <a:avLst/>
          </a:prstGeom>
          <a:blipFill>
            <a:blip r:embed="rId7" cstate="print"/>
            <a:stretch>
              <a:fillRect/>
            </a:stretch>
          </a:blipFill>
        </p:spPr>
        <p:txBody>
          <a:bodyPr wrap="square" lIns="0" tIns="0" rIns="0" bIns="0" rtlCol="0"/>
          <a:lstStyle/>
          <a:p>
            <a:endParaRPr/>
          </a:p>
        </p:txBody>
      </p:sp>
      <p:sp>
        <p:nvSpPr>
          <p:cNvPr id="92" name="object 12"/>
          <p:cNvSpPr/>
          <p:nvPr/>
        </p:nvSpPr>
        <p:spPr>
          <a:xfrm>
            <a:off x="7232561" y="4710900"/>
            <a:ext cx="1842909" cy="2059279"/>
          </a:xfrm>
          <a:prstGeom prst="rect">
            <a:avLst/>
          </a:prstGeom>
          <a:blipFill>
            <a:blip r:embed="rId8" cstate="print"/>
            <a:stretch>
              <a:fillRect/>
            </a:stretch>
          </a:blipFill>
        </p:spPr>
        <p:txBody>
          <a:bodyPr wrap="square" lIns="0" tIns="0" rIns="0" bIns="0" rtlCol="0"/>
          <a:lstStyle/>
          <a:p>
            <a:endParaRPr/>
          </a:p>
        </p:txBody>
      </p:sp>
      <p:sp>
        <p:nvSpPr>
          <p:cNvPr id="94" name="object 24"/>
          <p:cNvSpPr txBox="1">
            <a:spLocks/>
          </p:cNvSpPr>
          <p:nvPr/>
        </p:nvSpPr>
        <p:spPr>
          <a:xfrm>
            <a:off x="1375049" y="414465"/>
            <a:ext cx="4578679"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100" b="1" kern="0" baseline="5952"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サービス</a:t>
            </a:r>
            <a:r>
              <a:rPr kumimoji="0" lang="ja-JP" altLang="en-US" sz="2100" b="1" kern="0" spc="-127" baseline="5952"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b="1" kern="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6.</a:t>
            </a:r>
            <a:r>
              <a:rPr kumimoji="0" lang="ja-JP" altLang="en-US" b="1" kern="0" spc="-11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b="1" kern="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ジェグテックジャーナル</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99200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7"/>
          <p:cNvSpPr txBox="1">
            <a:spLocks noGrp="1"/>
          </p:cNvSpPr>
          <p:nvPr>
            <p:ph type="sldNum" sz="quarter" idx="7"/>
          </p:nvPr>
        </p:nvSpPr>
        <p:spPr>
          <a:xfrm>
            <a:off x="9938518" y="7092300"/>
            <a:ext cx="463550" cy="296234"/>
          </a:xfrm>
          <a:prstGeom prst="rect">
            <a:avLst/>
          </a:prstGeom>
        </p:spPr>
        <p:txBody>
          <a:bodyPr vert="horz" wrap="square" lIns="0" tIns="110489" rIns="0" bIns="0" rtlCol="0">
            <a:spAutoFit/>
          </a:bodyPr>
          <a:lstStyle/>
          <a:p>
            <a:pPr marL="12700">
              <a:lnSpc>
                <a:spcPct val="100000"/>
              </a:lnSpc>
              <a:spcBef>
                <a:spcPts val="869"/>
              </a:spcBef>
            </a:pPr>
            <a:r>
              <a:rPr dirty="0">
                <a:latin typeface="メイリオ" panose="020B0604030504040204" pitchFamily="50" charset="-128"/>
                <a:ea typeface="メイリオ" panose="020B0604030504040204" pitchFamily="50" charset="-128"/>
                <a:cs typeface="メイリオ" panose="020B0604030504040204" pitchFamily="50" charset="-128"/>
              </a:rPr>
              <a:t>P_</a:t>
            </a:r>
            <a:fld id="{81D60167-4931-47E6-BA6A-407CBD079E47}" type="slidenum">
              <a:rPr dirty="0">
                <a:latin typeface="メイリオ" panose="020B0604030504040204" pitchFamily="50" charset="-128"/>
                <a:ea typeface="メイリオ" panose="020B0604030504040204" pitchFamily="50" charset="-128"/>
                <a:cs typeface="メイリオ" panose="020B0604030504040204" pitchFamily="50" charset="-128"/>
              </a:rPr>
              <a:t>17</a:t>
            </a:fld>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object 2"/>
          <p:cNvSpPr txBox="1">
            <a:spLocks/>
          </p:cNvSpPr>
          <p:nvPr/>
        </p:nvSpPr>
        <p:spPr>
          <a:xfrm>
            <a:off x="693892" y="510145"/>
            <a:ext cx="8384850" cy="876300"/>
          </a:xfrm>
          <a:prstGeom prst="rect">
            <a:avLst/>
          </a:prstGeom>
        </p:spPr>
        <p:txBody>
          <a:bodyPr vert="horz" wrap="square" lIns="0" tIns="12700" rIns="0" bIns="0" rtlCol="0">
            <a:spAutoFit/>
          </a:bodyPr>
          <a:lstStyle>
            <a:lvl1pPr>
              <a:defRPr sz="2700" b="1" i="0">
                <a:solidFill>
                  <a:srgbClr val="221815"/>
                </a:solidFill>
                <a:latin typeface="YuGothic"/>
                <a:ea typeface="+mj-ea"/>
                <a:cs typeface="YuGothic"/>
              </a:defRPr>
            </a:lvl1pPr>
          </a:lstStyle>
          <a:p>
            <a:pPr marL="12700">
              <a:spcBef>
                <a:spcPts val="100"/>
              </a:spcBef>
            </a:pPr>
            <a:r>
              <a:rPr kumimoji="0" lang="ja-JP" altLang="en-US" sz="1800" kern="0" smtClean="0">
                <a:latin typeface="メイリオ" panose="020B0604030504040204" pitchFamily="50" charset="-128"/>
                <a:ea typeface="メイリオ" panose="020B0604030504040204" pitchFamily="50" charset="-128"/>
                <a:cs typeface="メイリオ" panose="020B0604030504040204" pitchFamily="50" charset="-128"/>
              </a:rPr>
              <a:t>リアルなマッチング機会の提供</a:t>
            </a:r>
          </a:p>
          <a:p>
            <a:pPr marL="13335" marR="5080">
              <a:lnSpc>
                <a:spcPct val="145800"/>
              </a:lnSpc>
              <a:spcBef>
                <a:spcPts val="340"/>
              </a:spcBef>
            </a:pPr>
            <a:r>
              <a:rPr kumimoji="0" lang="ja-JP" altLang="en-US" sz="1200" kern="0" smtClean="0">
                <a:latin typeface="メイリオ" panose="020B0604030504040204" pitchFamily="50" charset="-128"/>
                <a:ea typeface="メイリオ" panose="020B0604030504040204" pitchFamily="50" charset="-128"/>
                <a:cs typeface="メイリオ" panose="020B0604030504040204" pitchFamily="50" charset="-128"/>
              </a:rPr>
              <a:t>ジェグテックでは、</a:t>
            </a:r>
            <a:r>
              <a:rPr kumimoji="0" lang="en-US" altLang="ja-JP" sz="1200" kern="0" smtClean="0">
                <a:latin typeface="メイリオ" panose="020B0604030504040204" pitchFamily="50" charset="-128"/>
                <a:ea typeface="メイリオ" panose="020B0604030504040204" pitchFamily="50" charset="-128"/>
                <a:cs typeface="メイリオ" panose="020B0604030504040204" pitchFamily="50" charset="-128"/>
              </a:rPr>
              <a:t>WEB</a:t>
            </a:r>
            <a:r>
              <a:rPr kumimoji="0" lang="ja-JP" altLang="en-US" sz="1200" kern="0" spc="-140" smtClean="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200" kern="0" smtClean="0">
                <a:latin typeface="メイリオ" panose="020B0604030504040204" pitchFamily="50" charset="-128"/>
                <a:ea typeface="メイリオ" panose="020B0604030504040204" pitchFamily="50" charset="-128"/>
                <a:cs typeface="メイリオ" panose="020B0604030504040204" pitchFamily="50" charset="-128"/>
              </a:rPr>
              <a:t>サイト上のマッチングだけでなく、登録企業のリアルなマッチング機会もご提供しています。 マッチングには中小機構のコーディネーターが仲介を行います。</a:t>
            </a:r>
            <a:endParaRPr kumimoji="0" lang="ja-JP" altLang="en-US" sz="12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object 3"/>
          <p:cNvSpPr txBox="1"/>
          <p:nvPr/>
        </p:nvSpPr>
        <p:spPr>
          <a:xfrm>
            <a:off x="666648" y="1697503"/>
            <a:ext cx="337820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■ジェグテックのさまざまなマッチングイベント</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object 4"/>
          <p:cNvSpPr txBox="1"/>
          <p:nvPr/>
        </p:nvSpPr>
        <p:spPr>
          <a:xfrm>
            <a:off x="695064" y="4911705"/>
            <a:ext cx="4194436" cy="151323"/>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海外企業展示</a:t>
            </a:r>
            <a:r>
              <a:rPr sz="900" b="1" spc="-6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&amp;</a:t>
            </a:r>
            <a:r>
              <a:rPr sz="900" b="1" spc="-6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商談会</a:t>
            </a:r>
            <a:r>
              <a:rPr sz="900" b="1" spc="-2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in</a:t>
            </a:r>
            <a:r>
              <a:rPr sz="900" b="1" spc="-2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新価値創造展（コーディネーターを中心に商談中）</a:t>
            </a:r>
            <a:endParaRPr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object 6"/>
          <p:cNvSpPr/>
          <p:nvPr/>
        </p:nvSpPr>
        <p:spPr>
          <a:xfrm>
            <a:off x="707760" y="2131897"/>
            <a:ext cx="5844413" cy="2727381"/>
          </a:xfrm>
          <a:prstGeom prst="rect">
            <a:avLst/>
          </a:prstGeom>
          <a:blipFill>
            <a:blip r:embed="rId2"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object 14"/>
          <p:cNvSpPr/>
          <p:nvPr/>
        </p:nvSpPr>
        <p:spPr>
          <a:xfrm>
            <a:off x="2925482" y="5379166"/>
            <a:ext cx="836132" cy="951460"/>
          </a:xfrm>
          <a:prstGeom prst="rect">
            <a:avLst/>
          </a:prstGeom>
          <a:blipFill>
            <a:blip r:embed="rId3"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object 15"/>
          <p:cNvSpPr/>
          <p:nvPr/>
        </p:nvSpPr>
        <p:spPr>
          <a:xfrm>
            <a:off x="2047607" y="6274259"/>
            <a:ext cx="430530" cy="426720"/>
          </a:xfrm>
          <a:custGeom>
            <a:avLst/>
            <a:gdLst/>
            <a:ahLst/>
            <a:cxnLst/>
            <a:rect l="l" t="t" r="r" b="b"/>
            <a:pathLst>
              <a:path w="430529" h="426720">
                <a:moveTo>
                  <a:pt x="430441" y="211480"/>
                </a:moveTo>
                <a:lnTo>
                  <a:pt x="0" y="211480"/>
                </a:lnTo>
                <a:lnTo>
                  <a:pt x="0" y="426694"/>
                </a:lnTo>
                <a:lnTo>
                  <a:pt x="75260" y="426694"/>
                </a:lnTo>
                <a:lnTo>
                  <a:pt x="75260" y="221399"/>
                </a:lnTo>
                <a:lnTo>
                  <a:pt x="430441" y="221399"/>
                </a:lnTo>
                <a:lnTo>
                  <a:pt x="430441" y="211480"/>
                </a:lnTo>
                <a:close/>
              </a:path>
              <a:path w="430529" h="426720">
                <a:moveTo>
                  <a:pt x="342150" y="221399"/>
                </a:moveTo>
                <a:lnTo>
                  <a:pt x="88315" y="221399"/>
                </a:lnTo>
                <a:lnTo>
                  <a:pt x="88315" y="426694"/>
                </a:lnTo>
                <a:lnTo>
                  <a:pt x="342150" y="426694"/>
                </a:lnTo>
                <a:lnTo>
                  <a:pt x="342150" y="221399"/>
                </a:lnTo>
                <a:close/>
              </a:path>
              <a:path w="430529" h="426720">
                <a:moveTo>
                  <a:pt x="430441" y="221399"/>
                </a:moveTo>
                <a:lnTo>
                  <a:pt x="355206" y="221399"/>
                </a:lnTo>
                <a:lnTo>
                  <a:pt x="355206" y="426694"/>
                </a:lnTo>
                <a:lnTo>
                  <a:pt x="430441" y="426694"/>
                </a:lnTo>
                <a:lnTo>
                  <a:pt x="430441" y="221399"/>
                </a:lnTo>
                <a:close/>
              </a:path>
              <a:path w="430529" h="426720">
                <a:moveTo>
                  <a:pt x="215226" y="0"/>
                </a:moveTo>
                <a:lnTo>
                  <a:pt x="166381" y="5567"/>
                </a:lnTo>
                <a:lnTo>
                  <a:pt x="121491" y="21434"/>
                </a:lnTo>
                <a:lnTo>
                  <a:pt x="81805" y="46350"/>
                </a:lnTo>
                <a:lnTo>
                  <a:pt x="48573" y="79064"/>
                </a:lnTo>
                <a:lnTo>
                  <a:pt x="23043" y="118324"/>
                </a:lnTo>
                <a:lnTo>
                  <a:pt x="6465" y="162880"/>
                </a:lnTo>
                <a:lnTo>
                  <a:pt x="88" y="211480"/>
                </a:lnTo>
                <a:lnTo>
                  <a:pt x="430339" y="211480"/>
                </a:lnTo>
                <a:lnTo>
                  <a:pt x="423966" y="162880"/>
                </a:lnTo>
                <a:lnTo>
                  <a:pt x="407390" y="118324"/>
                </a:lnTo>
                <a:lnTo>
                  <a:pt x="381862" y="79064"/>
                </a:lnTo>
                <a:lnTo>
                  <a:pt x="348631" y="46350"/>
                </a:lnTo>
                <a:lnTo>
                  <a:pt x="308948" y="21434"/>
                </a:lnTo>
                <a:lnTo>
                  <a:pt x="264063" y="5567"/>
                </a:lnTo>
                <a:lnTo>
                  <a:pt x="215226" y="0"/>
                </a:lnTo>
                <a:close/>
              </a:path>
            </a:pathLst>
          </a:custGeom>
          <a:solidFill>
            <a:srgbClr val="C4CAD4"/>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object 16"/>
          <p:cNvSpPr/>
          <p:nvPr/>
        </p:nvSpPr>
        <p:spPr>
          <a:xfrm>
            <a:off x="2161762" y="6021322"/>
            <a:ext cx="202120" cy="202120"/>
          </a:xfrm>
          <a:prstGeom prst="rect">
            <a:avLst/>
          </a:prstGeom>
          <a:blipFill>
            <a:blip r:embed="rId4"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object 17"/>
          <p:cNvSpPr/>
          <p:nvPr/>
        </p:nvSpPr>
        <p:spPr>
          <a:xfrm>
            <a:off x="1559128" y="6274259"/>
            <a:ext cx="430530" cy="426720"/>
          </a:xfrm>
          <a:custGeom>
            <a:avLst/>
            <a:gdLst/>
            <a:ahLst/>
            <a:cxnLst/>
            <a:rect l="l" t="t" r="r" b="b"/>
            <a:pathLst>
              <a:path w="430529" h="426720">
                <a:moveTo>
                  <a:pt x="430453" y="211480"/>
                </a:moveTo>
                <a:lnTo>
                  <a:pt x="0" y="211480"/>
                </a:lnTo>
                <a:lnTo>
                  <a:pt x="0" y="426694"/>
                </a:lnTo>
                <a:lnTo>
                  <a:pt x="75260" y="426694"/>
                </a:lnTo>
                <a:lnTo>
                  <a:pt x="75260" y="221399"/>
                </a:lnTo>
                <a:lnTo>
                  <a:pt x="430453" y="221399"/>
                </a:lnTo>
                <a:lnTo>
                  <a:pt x="430453" y="211480"/>
                </a:lnTo>
                <a:close/>
              </a:path>
              <a:path w="430529" h="426720">
                <a:moveTo>
                  <a:pt x="342150" y="221399"/>
                </a:moveTo>
                <a:lnTo>
                  <a:pt x="88328" y="221399"/>
                </a:lnTo>
                <a:lnTo>
                  <a:pt x="88328" y="426694"/>
                </a:lnTo>
                <a:lnTo>
                  <a:pt x="342150" y="426694"/>
                </a:lnTo>
                <a:lnTo>
                  <a:pt x="342150" y="221399"/>
                </a:lnTo>
                <a:close/>
              </a:path>
              <a:path w="430529" h="426720">
                <a:moveTo>
                  <a:pt x="430453" y="221399"/>
                </a:moveTo>
                <a:lnTo>
                  <a:pt x="355219" y="221399"/>
                </a:lnTo>
                <a:lnTo>
                  <a:pt x="355219" y="426694"/>
                </a:lnTo>
                <a:lnTo>
                  <a:pt x="430453" y="426694"/>
                </a:lnTo>
                <a:lnTo>
                  <a:pt x="430453" y="221399"/>
                </a:lnTo>
                <a:close/>
              </a:path>
              <a:path w="430529" h="426720">
                <a:moveTo>
                  <a:pt x="215226" y="0"/>
                </a:moveTo>
                <a:lnTo>
                  <a:pt x="166386" y="5567"/>
                </a:lnTo>
                <a:lnTo>
                  <a:pt x="121499" y="21434"/>
                </a:lnTo>
                <a:lnTo>
                  <a:pt x="81816" y="46350"/>
                </a:lnTo>
                <a:lnTo>
                  <a:pt x="48585" y="79064"/>
                </a:lnTo>
                <a:lnTo>
                  <a:pt x="23056" y="118324"/>
                </a:lnTo>
                <a:lnTo>
                  <a:pt x="6478" y="162880"/>
                </a:lnTo>
                <a:lnTo>
                  <a:pt x="101" y="211480"/>
                </a:lnTo>
                <a:lnTo>
                  <a:pt x="430352" y="211480"/>
                </a:lnTo>
                <a:lnTo>
                  <a:pt x="423975" y="162880"/>
                </a:lnTo>
                <a:lnTo>
                  <a:pt x="407397" y="118324"/>
                </a:lnTo>
                <a:lnTo>
                  <a:pt x="381868" y="79064"/>
                </a:lnTo>
                <a:lnTo>
                  <a:pt x="348637" y="46350"/>
                </a:lnTo>
                <a:lnTo>
                  <a:pt x="308954" y="21434"/>
                </a:lnTo>
                <a:lnTo>
                  <a:pt x="264067" y="5567"/>
                </a:lnTo>
                <a:lnTo>
                  <a:pt x="215226" y="0"/>
                </a:lnTo>
                <a:close/>
              </a:path>
            </a:pathLst>
          </a:custGeom>
          <a:solidFill>
            <a:srgbClr val="C4CAD4"/>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object 18"/>
          <p:cNvSpPr/>
          <p:nvPr/>
        </p:nvSpPr>
        <p:spPr>
          <a:xfrm>
            <a:off x="1673296" y="6021322"/>
            <a:ext cx="202120" cy="202120"/>
          </a:xfrm>
          <a:prstGeom prst="rect">
            <a:avLst/>
          </a:prstGeom>
          <a:blipFill>
            <a:blip r:embed="rId5"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object 19"/>
          <p:cNvSpPr/>
          <p:nvPr/>
        </p:nvSpPr>
        <p:spPr>
          <a:xfrm>
            <a:off x="4545265" y="6274259"/>
            <a:ext cx="430530" cy="426720"/>
          </a:xfrm>
          <a:custGeom>
            <a:avLst/>
            <a:gdLst/>
            <a:ahLst/>
            <a:cxnLst/>
            <a:rect l="l" t="t" r="r" b="b"/>
            <a:pathLst>
              <a:path w="430529" h="426720">
                <a:moveTo>
                  <a:pt x="430453" y="211480"/>
                </a:moveTo>
                <a:lnTo>
                  <a:pt x="0" y="211480"/>
                </a:lnTo>
                <a:lnTo>
                  <a:pt x="0" y="426694"/>
                </a:lnTo>
                <a:lnTo>
                  <a:pt x="75260" y="426694"/>
                </a:lnTo>
                <a:lnTo>
                  <a:pt x="75260" y="221399"/>
                </a:lnTo>
                <a:lnTo>
                  <a:pt x="430453" y="221399"/>
                </a:lnTo>
                <a:lnTo>
                  <a:pt x="430453" y="211480"/>
                </a:lnTo>
                <a:close/>
              </a:path>
              <a:path w="430529" h="426720">
                <a:moveTo>
                  <a:pt x="342150" y="221399"/>
                </a:moveTo>
                <a:lnTo>
                  <a:pt x="88328" y="221399"/>
                </a:lnTo>
                <a:lnTo>
                  <a:pt x="88328" y="426694"/>
                </a:lnTo>
                <a:lnTo>
                  <a:pt x="342150" y="426694"/>
                </a:lnTo>
                <a:lnTo>
                  <a:pt x="342150" y="221399"/>
                </a:lnTo>
                <a:close/>
              </a:path>
              <a:path w="430529" h="426720">
                <a:moveTo>
                  <a:pt x="430453" y="221399"/>
                </a:moveTo>
                <a:lnTo>
                  <a:pt x="355218" y="221399"/>
                </a:lnTo>
                <a:lnTo>
                  <a:pt x="355218" y="426694"/>
                </a:lnTo>
                <a:lnTo>
                  <a:pt x="430453" y="426694"/>
                </a:lnTo>
                <a:lnTo>
                  <a:pt x="430453" y="221399"/>
                </a:lnTo>
                <a:close/>
              </a:path>
              <a:path w="430529" h="426720">
                <a:moveTo>
                  <a:pt x="215226" y="0"/>
                </a:moveTo>
                <a:lnTo>
                  <a:pt x="166386" y="5567"/>
                </a:lnTo>
                <a:lnTo>
                  <a:pt x="121499" y="21434"/>
                </a:lnTo>
                <a:lnTo>
                  <a:pt x="81816" y="46350"/>
                </a:lnTo>
                <a:lnTo>
                  <a:pt x="48585" y="79064"/>
                </a:lnTo>
                <a:lnTo>
                  <a:pt x="23056" y="118324"/>
                </a:lnTo>
                <a:lnTo>
                  <a:pt x="6478" y="162880"/>
                </a:lnTo>
                <a:lnTo>
                  <a:pt x="101" y="211480"/>
                </a:lnTo>
                <a:lnTo>
                  <a:pt x="430352" y="211480"/>
                </a:lnTo>
                <a:lnTo>
                  <a:pt x="423975" y="162880"/>
                </a:lnTo>
                <a:lnTo>
                  <a:pt x="407397" y="118324"/>
                </a:lnTo>
                <a:lnTo>
                  <a:pt x="381868" y="79064"/>
                </a:lnTo>
                <a:lnTo>
                  <a:pt x="348637" y="46350"/>
                </a:lnTo>
                <a:lnTo>
                  <a:pt x="308954" y="21434"/>
                </a:lnTo>
                <a:lnTo>
                  <a:pt x="264067" y="5567"/>
                </a:lnTo>
                <a:lnTo>
                  <a:pt x="215226" y="0"/>
                </a:lnTo>
                <a:close/>
              </a:path>
            </a:pathLst>
          </a:custGeom>
          <a:solidFill>
            <a:srgbClr val="C4CAD4"/>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object 20"/>
          <p:cNvSpPr/>
          <p:nvPr/>
        </p:nvSpPr>
        <p:spPr>
          <a:xfrm>
            <a:off x="4659432" y="6021322"/>
            <a:ext cx="202120" cy="202120"/>
          </a:xfrm>
          <a:prstGeom prst="rect">
            <a:avLst/>
          </a:prstGeom>
          <a:blipFill>
            <a:blip r:embed="rId5"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object 21"/>
          <p:cNvSpPr/>
          <p:nvPr/>
        </p:nvSpPr>
        <p:spPr>
          <a:xfrm>
            <a:off x="5029476" y="6274259"/>
            <a:ext cx="430530" cy="426720"/>
          </a:xfrm>
          <a:custGeom>
            <a:avLst/>
            <a:gdLst/>
            <a:ahLst/>
            <a:cxnLst/>
            <a:rect l="l" t="t" r="r" b="b"/>
            <a:pathLst>
              <a:path w="430529" h="426720">
                <a:moveTo>
                  <a:pt x="430453" y="211480"/>
                </a:moveTo>
                <a:lnTo>
                  <a:pt x="0" y="211480"/>
                </a:lnTo>
                <a:lnTo>
                  <a:pt x="0" y="426694"/>
                </a:lnTo>
                <a:lnTo>
                  <a:pt x="75260" y="426694"/>
                </a:lnTo>
                <a:lnTo>
                  <a:pt x="75260" y="221399"/>
                </a:lnTo>
                <a:lnTo>
                  <a:pt x="430453" y="221399"/>
                </a:lnTo>
                <a:lnTo>
                  <a:pt x="430453" y="211480"/>
                </a:lnTo>
                <a:close/>
              </a:path>
              <a:path w="430529" h="426720">
                <a:moveTo>
                  <a:pt x="342150" y="221399"/>
                </a:moveTo>
                <a:lnTo>
                  <a:pt x="88328" y="221399"/>
                </a:lnTo>
                <a:lnTo>
                  <a:pt x="88328" y="426694"/>
                </a:lnTo>
                <a:lnTo>
                  <a:pt x="342150" y="426694"/>
                </a:lnTo>
                <a:lnTo>
                  <a:pt x="342150" y="221399"/>
                </a:lnTo>
                <a:close/>
              </a:path>
              <a:path w="430529" h="426720">
                <a:moveTo>
                  <a:pt x="430453" y="221399"/>
                </a:moveTo>
                <a:lnTo>
                  <a:pt x="355218" y="221399"/>
                </a:lnTo>
                <a:lnTo>
                  <a:pt x="355218" y="426694"/>
                </a:lnTo>
                <a:lnTo>
                  <a:pt x="430453" y="426694"/>
                </a:lnTo>
                <a:lnTo>
                  <a:pt x="430453" y="221399"/>
                </a:lnTo>
                <a:close/>
              </a:path>
              <a:path w="430529" h="426720">
                <a:moveTo>
                  <a:pt x="215226" y="0"/>
                </a:moveTo>
                <a:lnTo>
                  <a:pt x="166386" y="5567"/>
                </a:lnTo>
                <a:lnTo>
                  <a:pt x="121499" y="21434"/>
                </a:lnTo>
                <a:lnTo>
                  <a:pt x="81816" y="46350"/>
                </a:lnTo>
                <a:lnTo>
                  <a:pt x="48585" y="79064"/>
                </a:lnTo>
                <a:lnTo>
                  <a:pt x="23056" y="118324"/>
                </a:lnTo>
                <a:lnTo>
                  <a:pt x="6478" y="162880"/>
                </a:lnTo>
                <a:lnTo>
                  <a:pt x="101" y="211480"/>
                </a:lnTo>
                <a:lnTo>
                  <a:pt x="430352" y="211480"/>
                </a:lnTo>
                <a:lnTo>
                  <a:pt x="423975" y="162880"/>
                </a:lnTo>
                <a:lnTo>
                  <a:pt x="407397" y="118324"/>
                </a:lnTo>
                <a:lnTo>
                  <a:pt x="381868" y="79064"/>
                </a:lnTo>
                <a:lnTo>
                  <a:pt x="348637" y="46350"/>
                </a:lnTo>
                <a:lnTo>
                  <a:pt x="308954" y="21434"/>
                </a:lnTo>
                <a:lnTo>
                  <a:pt x="264067" y="5567"/>
                </a:lnTo>
                <a:lnTo>
                  <a:pt x="215226" y="0"/>
                </a:lnTo>
                <a:close/>
              </a:path>
            </a:pathLst>
          </a:custGeom>
          <a:solidFill>
            <a:srgbClr val="C4CAD4"/>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object 22"/>
          <p:cNvSpPr/>
          <p:nvPr/>
        </p:nvSpPr>
        <p:spPr>
          <a:xfrm>
            <a:off x="5143645" y="6021322"/>
            <a:ext cx="202120" cy="202120"/>
          </a:xfrm>
          <a:prstGeom prst="rect">
            <a:avLst/>
          </a:prstGeom>
          <a:blipFill>
            <a:blip r:embed="rId5"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object 23"/>
          <p:cNvSpPr/>
          <p:nvPr/>
        </p:nvSpPr>
        <p:spPr>
          <a:xfrm>
            <a:off x="2630576" y="6361132"/>
            <a:ext cx="1783080" cy="385446"/>
          </a:xfrm>
          <a:custGeom>
            <a:avLst/>
            <a:gdLst/>
            <a:ahLst/>
            <a:cxnLst/>
            <a:rect l="l" t="t" r="r" b="b"/>
            <a:pathLst>
              <a:path w="1783079" h="385445">
                <a:moveTo>
                  <a:pt x="1651266" y="0"/>
                </a:moveTo>
                <a:lnTo>
                  <a:pt x="109296" y="0"/>
                </a:lnTo>
                <a:lnTo>
                  <a:pt x="0" y="192430"/>
                </a:lnTo>
                <a:lnTo>
                  <a:pt x="109296" y="384873"/>
                </a:lnTo>
                <a:lnTo>
                  <a:pt x="1651266" y="384873"/>
                </a:lnTo>
                <a:lnTo>
                  <a:pt x="1782927" y="192430"/>
                </a:lnTo>
                <a:lnTo>
                  <a:pt x="1651266" y="0"/>
                </a:lnTo>
                <a:close/>
              </a:path>
            </a:pathLst>
          </a:custGeom>
          <a:solidFill>
            <a:srgbClr val="BF1A20"/>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object 24"/>
          <p:cNvSpPr txBox="1"/>
          <p:nvPr/>
        </p:nvSpPr>
        <p:spPr>
          <a:xfrm>
            <a:off x="1577698" y="6750230"/>
            <a:ext cx="939800" cy="398780"/>
          </a:xfrm>
          <a:prstGeom prst="rect">
            <a:avLst/>
          </a:prstGeom>
        </p:spPr>
        <p:txBody>
          <a:bodyPr vert="horz" wrap="square" lIns="0" tIns="5080" rIns="0" bIns="0" rtlCol="0">
            <a:spAutoFit/>
          </a:bodyPr>
          <a:lstStyle/>
          <a:p>
            <a:pPr marL="165100" marR="5080" indent="-152400">
              <a:lnSpc>
                <a:spcPct val="104200"/>
              </a:lnSpc>
              <a:spcBef>
                <a:spcPts val="4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ニーズのある 登録企業</a:t>
            </a:r>
            <a:endParaRPr sz="12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object 25"/>
          <p:cNvSpPr txBox="1"/>
          <p:nvPr/>
        </p:nvSpPr>
        <p:spPr>
          <a:xfrm>
            <a:off x="2812525" y="6381297"/>
            <a:ext cx="1422400" cy="330201"/>
          </a:xfrm>
          <a:prstGeom prst="rect">
            <a:avLst/>
          </a:prstGeom>
        </p:spPr>
        <p:txBody>
          <a:bodyPr vert="horz" wrap="square" lIns="0" tIns="12700" rIns="0" bIns="0" rtlCol="0">
            <a:spAutoFit/>
          </a:bodyPr>
          <a:lstStyle/>
          <a:p>
            <a:pPr marL="139700" marR="5080" indent="-127000">
              <a:lnSpc>
                <a:spcPct val="100000"/>
              </a:lnSpc>
              <a:spcBef>
                <a:spcPts val="100"/>
              </a:spcBef>
            </a:pPr>
            <a:r>
              <a:rPr sz="1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コーディネーターによる マッチングサポート</a:t>
            </a:r>
            <a:endParaRPr sz="1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object 26"/>
          <p:cNvSpPr txBox="1"/>
          <p:nvPr/>
        </p:nvSpPr>
        <p:spPr>
          <a:xfrm>
            <a:off x="4330982" y="6750230"/>
            <a:ext cx="1397000" cy="389209"/>
          </a:xfrm>
          <a:prstGeom prst="rect">
            <a:avLst/>
          </a:prstGeom>
        </p:spPr>
        <p:txBody>
          <a:bodyPr vert="horz" wrap="square" lIns="0" tIns="5080" rIns="0" bIns="0" rtlCol="0">
            <a:spAutoFit/>
          </a:bodyPr>
          <a:lstStyle/>
          <a:p>
            <a:pPr marL="393700" marR="5080" indent="-381000" algn="ctr">
              <a:lnSpc>
                <a:spcPct val="104200"/>
              </a:lnSpc>
              <a:spcBef>
                <a:spcPts val="40"/>
              </a:spcBef>
            </a:pPr>
            <a:r>
              <a:rPr lang="ja-JP" altLang="en-US"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マッチングを求める</a:t>
            </a:r>
            <a:endParaRPr lang="en-US" altLang="ja-JP"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endParaRPr>
          </a:p>
          <a:p>
            <a:pPr marL="393700" marR="5080" indent="-381000" algn="ctr">
              <a:lnSpc>
                <a:spcPct val="104200"/>
              </a:lnSpc>
              <a:spcBef>
                <a:spcPts val="40"/>
              </a:spcBef>
            </a:pPr>
            <a:r>
              <a:rPr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登録企業</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57970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object 7"/>
          <p:cNvSpPr txBox="1">
            <a:spLocks noGrp="1"/>
          </p:cNvSpPr>
          <p:nvPr>
            <p:ph type="sldNum" sz="quarter" idx="7"/>
          </p:nvPr>
        </p:nvSpPr>
        <p:spPr>
          <a:xfrm>
            <a:off x="9938518" y="7092300"/>
            <a:ext cx="463550" cy="296234"/>
          </a:xfrm>
          <a:prstGeom prst="rect">
            <a:avLst/>
          </a:prstGeom>
        </p:spPr>
        <p:txBody>
          <a:bodyPr vert="horz" wrap="square" lIns="0" tIns="110489" rIns="0" bIns="0" rtlCol="0">
            <a:spAutoFit/>
          </a:bodyPr>
          <a:lstStyle/>
          <a:p>
            <a:pPr marL="12700">
              <a:lnSpc>
                <a:spcPct val="100000"/>
              </a:lnSpc>
              <a:spcBef>
                <a:spcPts val="869"/>
              </a:spcBef>
            </a:pPr>
            <a:r>
              <a:rPr dirty="0">
                <a:latin typeface="メイリオ" panose="020B0604030504040204" pitchFamily="50" charset="-128"/>
                <a:ea typeface="メイリオ" panose="020B0604030504040204" pitchFamily="50" charset="-128"/>
                <a:cs typeface="メイリオ" panose="020B0604030504040204" pitchFamily="50" charset="-128"/>
              </a:rPr>
              <a:t>P_</a:t>
            </a:r>
            <a:fld id="{81D60167-4931-47E6-BA6A-407CBD079E47}" type="slidenum">
              <a:rPr dirty="0">
                <a:latin typeface="メイリオ" panose="020B0604030504040204" pitchFamily="50" charset="-128"/>
                <a:ea typeface="メイリオ" panose="020B0604030504040204" pitchFamily="50" charset="-128"/>
                <a:cs typeface="メイリオ" panose="020B0604030504040204" pitchFamily="50" charset="-128"/>
              </a:rPr>
              <a:t>18</a:t>
            </a:fld>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object 2"/>
          <p:cNvSpPr txBox="1">
            <a:spLocks/>
          </p:cNvSpPr>
          <p:nvPr/>
        </p:nvSpPr>
        <p:spPr>
          <a:xfrm>
            <a:off x="694630" y="494434"/>
            <a:ext cx="2997200" cy="299720"/>
          </a:xfrm>
          <a:prstGeom prst="rect">
            <a:avLst/>
          </a:prstGeom>
        </p:spPr>
        <p:txBody>
          <a:bodyPr vert="horz" wrap="square" lIns="0" tIns="12700" rIns="0" bIns="0" rtlCol="0">
            <a:spAutoFit/>
          </a:bodyPr>
          <a:lstStyle>
            <a:lvl1pPr>
              <a:defRPr sz="2700" b="1" i="0">
                <a:solidFill>
                  <a:srgbClr val="221815"/>
                </a:solidFill>
                <a:latin typeface="YuGothic"/>
                <a:ea typeface="+mj-ea"/>
                <a:cs typeface="YuGothic"/>
              </a:defRPr>
            </a:lvl1pPr>
          </a:lstStyle>
          <a:p>
            <a:pPr marL="12700">
              <a:spcBef>
                <a:spcPts val="100"/>
              </a:spcBef>
            </a:pPr>
            <a:r>
              <a:rPr kumimoji="0" lang="ja-JP" altLang="en-US" sz="1800" kern="0" smtClean="0">
                <a:latin typeface="メイリオ" panose="020B0604030504040204" pitchFamily="50" charset="-128"/>
                <a:ea typeface="メイリオ" panose="020B0604030504040204" pitchFamily="50" charset="-128"/>
                <a:cs typeface="メイリオ" panose="020B0604030504040204" pitchFamily="50" charset="-128"/>
              </a:rPr>
              <a:t>ジェグテックマッチング事例</a:t>
            </a:r>
            <a:endParaRPr kumimoji="0" lang="ja-JP" altLang="en-US" sz="18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object 7"/>
          <p:cNvSpPr txBox="1"/>
          <p:nvPr/>
        </p:nvSpPr>
        <p:spPr>
          <a:xfrm>
            <a:off x="695862" y="863130"/>
            <a:ext cx="657860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大手パートナー企業と中小企業の、ジェグテックを通じたマッチング成功事例をご紹介します。</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object 3"/>
          <p:cNvSpPr/>
          <p:nvPr/>
        </p:nvSpPr>
        <p:spPr>
          <a:xfrm>
            <a:off x="6577986" y="2871987"/>
            <a:ext cx="626745" cy="177165"/>
          </a:xfrm>
          <a:custGeom>
            <a:avLst/>
            <a:gdLst/>
            <a:ahLst/>
            <a:cxnLst/>
            <a:rect l="l" t="t" r="r" b="b"/>
            <a:pathLst>
              <a:path w="626745" h="177164">
                <a:moveTo>
                  <a:pt x="88569" y="0"/>
                </a:moveTo>
                <a:lnTo>
                  <a:pt x="0" y="88557"/>
                </a:lnTo>
                <a:lnTo>
                  <a:pt x="88569" y="177139"/>
                </a:lnTo>
                <a:lnTo>
                  <a:pt x="88569" y="132854"/>
                </a:lnTo>
                <a:lnTo>
                  <a:pt x="626643" y="132854"/>
                </a:lnTo>
                <a:lnTo>
                  <a:pt x="626643" y="44284"/>
                </a:lnTo>
                <a:lnTo>
                  <a:pt x="88569" y="44284"/>
                </a:lnTo>
                <a:lnTo>
                  <a:pt x="88569" y="0"/>
                </a:lnTo>
                <a:close/>
              </a:path>
            </a:pathLst>
          </a:custGeom>
          <a:solidFill>
            <a:srgbClr val="BF1A20"/>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object 4"/>
          <p:cNvSpPr/>
          <p:nvPr/>
        </p:nvSpPr>
        <p:spPr>
          <a:xfrm>
            <a:off x="5168785" y="4200658"/>
            <a:ext cx="307340" cy="665480"/>
          </a:xfrm>
          <a:custGeom>
            <a:avLst/>
            <a:gdLst/>
            <a:ahLst/>
            <a:cxnLst/>
            <a:rect l="l" t="t" r="r" b="b"/>
            <a:pathLst>
              <a:path w="307339" h="665479">
                <a:moveTo>
                  <a:pt x="306920" y="491324"/>
                </a:moveTo>
                <a:lnTo>
                  <a:pt x="0" y="491324"/>
                </a:lnTo>
                <a:lnTo>
                  <a:pt x="153466" y="665480"/>
                </a:lnTo>
                <a:lnTo>
                  <a:pt x="306920" y="491324"/>
                </a:lnTo>
                <a:close/>
              </a:path>
              <a:path w="307339" h="665479">
                <a:moveTo>
                  <a:pt x="230187" y="0"/>
                </a:moveTo>
                <a:lnTo>
                  <a:pt x="76733" y="0"/>
                </a:lnTo>
                <a:lnTo>
                  <a:pt x="76733" y="491324"/>
                </a:lnTo>
                <a:lnTo>
                  <a:pt x="230187" y="491324"/>
                </a:lnTo>
                <a:lnTo>
                  <a:pt x="230187" y="0"/>
                </a:lnTo>
                <a:close/>
              </a:path>
            </a:pathLst>
          </a:custGeom>
          <a:solidFill>
            <a:srgbClr val="BF1A20"/>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object 5"/>
          <p:cNvSpPr/>
          <p:nvPr/>
        </p:nvSpPr>
        <p:spPr>
          <a:xfrm>
            <a:off x="3505866" y="2871987"/>
            <a:ext cx="626745" cy="177165"/>
          </a:xfrm>
          <a:custGeom>
            <a:avLst/>
            <a:gdLst/>
            <a:ahLst/>
            <a:cxnLst/>
            <a:rect l="l" t="t" r="r" b="b"/>
            <a:pathLst>
              <a:path w="626745" h="177164">
                <a:moveTo>
                  <a:pt x="538060" y="0"/>
                </a:moveTo>
                <a:lnTo>
                  <a:pt x="538060" y="44284"/>
                </a:lnTo>
                <a:lnTo>
                  <a:pt x="0" y="44284"/>
                </a:lnTo>
                <a:lnTo>
                  <a:pt x="0" y="132854"/>
                </a:lnTo>
                <a:lnTo>
                  <a:pt x="538060" y="132854"/>
                </a:lnTo>
                <a:lnTo>
                  <a:pt x="538060" y="177139"/>
                </a:lnTo>
                <a:lnTo>
                  <a:pt x="626630" y="88557"/>
                </a:lnTo>
                <a:lnTo>
                  <a:pt x="538060" y="0"/>
                </a:lnTo>
                <a:close/>
              </a:path>
            </a:pathLst>
          </a:custGeom>
          <a:solidFill>
            <a:srgbClr val="BF1A20"/>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object 6"/>
          <p:cNvSpPr/>
          <p:nvPr/>
        </p:nvSpPr>
        <p:spPr>
          <a:xfrm>
            <a:off x="7776883" y="2275197"/>
            <a:ext cx="1333500" cy="203200"/>
          </a:xfrm>
          <a:prstGeom prst="rect">
            <a:avLst/>
          </a:prstGeom>
          <a:blipFill>
            <a:blip r:embed="rId2"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object 8"/>
          <p:cNvSpPr/>
          <p:nvPr/>
        </p:nvSpPr>
        <p:spPr>
          <a:xfrm>
            <a:off x="4286575" y="1891881"/>
            <a:ext cx="2137410" cy="2137410"/>
          </a:xfrm>
          <a:custGeom>
            <a:avLst/>
            <a:gdLst/>
            <a:ahLst/>
            <a:cxnLst/>
            <a:rect l="l" t="t" r="r" b="b"/>
            <a:pathLst>
              <a:path w="2137409" h="2137410">
                <a:moveTo>
                  <a:pt x="1068679" y="0"/>
                </a:moveTo>
                <a:lnTo>
                  <a:pt x="1021076" y="1041"/>
                </a:lnTo>
                <a:lnTo>
                  <a:pt x="974005" y="4136"/>
                </a:lnTo>
                <a:lnTo>
                  <a:pt x="927512" y="9240"/>
                </a:lnTo>
                <a:lnTo>
                  <a:pt x="881638" y="16312"/>
                </a:lnTo>
                <a:lnTo>
                  <a:pt x="836428" y="25307"/>
                </a:lnTo>
                <a:lnTo>
                  <a:pt x="791926" y="36181"/>
                </a:lnTo>
                <a:lnTo>
                  <a:pt x="748173" y="48892"/>
                </a:lnTo>
                <a:lnTo>
                  <a:pt x="705215" y="63396"/>
                </a:lnTo>
                <a:lnTo>
                  <a:pt x="663093" y="79649"/>
                </a:lnTo>
                <a:lnTo>
                  <a:pt x="621853" y="97609"/>
                </a:lnTo>
                <a:lnTo>
                  <a:pt x="581537" y="117230"/>
                </a:lnTo>
                <a:lnTo>
                  <a:pt x="542188" y="138472"/>
                </a:lnTo>
                <a:lnTo>
                  <a:pt x="503850" y="161288"/>
                </a:lnTo>
                <a:lnTo>
                  <a:pt x="466567" y="185637"/>
                </a:lnTo>
                <a:lnTo>
                  <a:pt x="430382" y="211475"/>
                </a:lnTo>
                <a:lnTo>
                  <a:pt x="395338" y="238758"/>
                </a:lnTo>
                <a:lnTo>
                  <a:pt x="361479" y="267444"/>
                </a:lnTo>
                <a:lnTo>
                  <a:pt x="328848" y="297488"/>
                </a:lnTo>
                <a:lnTo>
                  <a:pt x="297489" y="328846"/>
                </a:lnTo>
                <a:lnTo>
                  <a:pt x="267445" y="361477"/>
                </a:lnTo>
                <a:lnTo>
                  <a:pt x="238760" y="395336"/>
                </a:lnTo>
                <a:lnTo>
                  <a:pt x="211476" y="430379"/>
                </a:lnTo>
                <a:lnTo>
                  <a:pt x="185638" y="466564"/>
                </a:lnTo>
                <a:lnTo>
                  <a:pt x="161289" y="503847"/>
                </a:lnTo>
                <a:lnTo>
                  <a:pt x="138472" y="542184"/>
                </a:lnTo>
                <a:lnTo>
                  <a:pt x="117231" y="581532"/>
                </a:lnTo>
                <a:lnTo>
                  <a:pt x="97609" y="621848"/>
                </a:lnTo>
                <a:lnTo>
                  <a:pt x="79649" y="663088"/>
                </a:lnTo>
                <a:lnTo>
                  <a:pt x="63396" y="705208"/>
                </a:lnTo>
                <a:lnTo>
                  <a:pt x="48892" y="748166"/>
                </a:lnTo>
                <a:lnTo>
                  <a:pt x="36181" y="791918"/>
                </a:lnTo>
                <a:lnTo>
                  <a:pt x="25307" y="836420"/>
                </a:lnTo>
                <a:lnTo>
                  <a:pt x="16312" y="881629"/>
                </a:lnTo>
                <a:lnTo>
                  <a:pt x="9240" y="927502"/>
                </a:lnTo>
                <a:lnTo>
                  <a:pt x="4136" y="973995"/>
                </a:lnTo>
                <a:lnTo>
                  <a:pt x="1041" y="1021064"/>
                </a:lnTo>
                <a:lnTo>
                  <a:pt x="0" y="1068666"/>
                </a:lnTo>
                <a:lnTo>
                  <a:pt x="1041" y="1116270"/>
                </a:lnTo>
                <a:lnTo>
                  <a:pt x="4136" y="1163340"/>
                </a:lnTo>
                <a:lnTo>
                  <a:pt x="9240" y="1209833"/>
                </a:lnTo>
                <a:lnTo>
                  <a:pt x="16312" y="1255707"/>
                </a:lnTo>
                <a:lnTo>
                  <a:pt x="25307" y="1300916"/>
                </a:lnTo>
                <a:lnTo>
                  <a:pt x="36181" y="1345419"/>
                </a:lnTo>
                <a:lnTo>
                  <a:pt x="48892" y="1389171"/>
                </a:lnTo>
                <a:lnTo>
                  <a:pt x="63396" y="1432129"/>
                </a:lnTo>
                <a:lnTo>
                  <a:pt x="79649" y="1474250"/>
                </a:lnTo>
                <a:lnTo>
                  <a:pt x="97609" y="1515490"/>
                </a:lnTo>
                <a:lnTo>
                  <a:pt x="117231" y="1555806"/>
                </a:lnTo>
                <a:lnTo>
                  <a:pt x="138472" y="1595155"/>
                </a:lnTo>
                <a:lnTo>
                  <a:pt x="161289" y="1633492"/>
                </a:lnTo>
                <a:lnTo>
                  <a:pt x="185638" y="1670774"/>
                </a:lnTo>
                <a:lnTo>
                  <a:pt x="211476" y="1706959"/>
                </a:lnTo>
                <a:lnTo>
                  <a:pt x="238760" y="1742002"/>
                </a:lnTo>
                <a:lnTo>
                  <a:pt x="267445" y="1775861"/>
                </a:lnTo>
                <a:lnTo>
                  <a:pt x="297489" y="1808491"/>
                </a:lnTo>
                <a:lnTo>
                  <a:pt x="328848" y="1839850"/>
                </a:lnTo>
                <a:lnTo>
                  <a:pt x="361479" y="1869893"/>
                </a:lnTo>
                <a:lnTo>
                  <a:pt x="395338" y="1898578"/>
                </a:lnTo>
                <a:lnTo>
                  <a:pt x="430382" y="1925861"/>
                </a:lnTo>
                <a:lnTo>
                  <a:pt x="466567" y="1951699"/>
                </a:lnTo>
                <a:lnTo>
                  <a:pt x="503850" y="1976048"/>
                </a:lnTo>
                <a:lnTo>
                  <a:pt x="542188" y="1998864"/>
                </a:lnTo>
                <a:lnTo>
                  <a:pt x="581537" y="2020105"/>
                </a:lnTo>
                <a:lnTo>
                  <a:pt x="621853" y="2039726"/>
                </a:lnTo>
                <a:lnTo>
                  <a:pt x="663093" y="2057685"/>
                </a:lnTo>
                <a:lnTo>
                  <a:pt x="705215" y="2073938"/>
                </a:lnTo>
                <a:lnTo>
                  <a:pt x="748173" y="2088442"/>
                </a:lnTo>
                <a:lnTo>
                  <a:pt x="791926" y="2101152"/>
                </a:lnTo>
                <a:lnTo>
                  <a:pt x="836428" y="2112027"/>
                </a:lnTo>
                <a:lnTo>
                  <a:pt x="881638" y="2121021"/>
                </a:lnTo>
                <a:lnTo>
                  <a:pt x="927512" y="2128093"/>
                </a:lnTo>
                <a:lnTo>
                  <a:pt x="974005" y="2133197"/>
                </a:lnTo>
                <a:lnTo>
                  <a:pt x="1021076" y="2136292"/>
                </a:lnTo>
                <a:lnTo>
                  <a:pt x="1068679" y="2137333"/>
                </a:lnTo>
                <a:lnTo>
                  <a:pt x="1116282" y="2136292"/>
                </a:lnTo>
                <a:lnTo>
                  <a:pt x="1163351" y="2133197"/>
                </a:lnTo>
                <a:lnTo>
                  <a:pt x="1209844" y="2128093"/>
                </a:lnTo>
                <a:lnTo>
                  <a:pt x="1255716" y="2121021"/>
                </a:lnTo>
                <a:lnTo>
                  <a:pt x="1300925" y="2112027"/>
                </a:lnTo>
                <a:lnTo>
                  <a:pt x="1345427" y="2101152"/>
                </a:lnTo>
                <a:lnTo>
                  <a:pt x="1389179" y="2088442"/>
                </a:lnTo>
                <a:lnTo>
                  <a:pt x="1432137" y="2073938"/>
                </a:lnTo>
                <a:lnTo>
                  <a:pt x="1474258" y="2057685"/>
                </a:lnTo>
                <a:lnTo>
                  <a:pt x="1515498" y="2039726"/>
                </a:lnTo>
                <a:lnTo>
                  <a:pt x="1555813" y="2020105"/>
                </a:lnTo>
                <a:lnTo>
                  <a:pt x="1595162" y="1998864"/>
                </a:lnTo>
                <a:lnTo>
                  <a:pt x="1633499" y="1976048"/>
                </a:lnTo>
                <a:lnTo>
                  <a:pt x="1670782" y="1951699"/>
                </a:lnTo>
                <a:lnTo>
                  <a:pt x="1706966" y="1925861"/>
                </a:lnTo>
                <a:lnTo>
                  <a:pt x="1742010" y="1898578"/>
                </a:lnTo>
                <a:lnTo>
                  <a:pt x="1775869" y="1869893"/>
                </a:lnTo>
                <a:lnTo>
                  <a:pt x="1808499" y="1839850"/>
                </a:lnTo>
                <a:lnTo>
                  <a:pt x="1839858" y="1808491"/>
                </a:lnTo>
                <a:lnTo>
                  <a:pt x="1869902" y="1775861"/>
                </a:lnTo>
                <a:lnTo>
                  <a:pt x="1898587" y="1742002"/>
                </a:lnTo>
                <a:lnTo>
                  <a:pt x="1925870" y="1706959"/>
                </a:lnTo>
                <a:lnTo>
                  <a:pt x="1951708" y="1670774"/>
                </a:lnTo>
                <a:lnTo>
                  <a:pt x="1976057" y="1633492"/>
                </a:lnTo>
                <a:lnTo>
                  <a:pt x="1998874" y="1595155"/>
                </a:lnTo>
                <a:lnTo>
                  <a:pt x="2020115" y="1555806"/>
                </a:lnTo>
                <a:lnTo>
                  <a:pt x="2039737" y="1515490"/>
                </a:lnTo>
                <a:lnTo>
                  <a:pt x="2057696" y="1474250"/>
                </a:lnTo>
                <a:lnTo>
                  <a:pt x="2073950" y="1432129"/>
                </a:lnTo>
                <a:lnTo>
                  <a:pt x="2088453" y="1389171"/>
                </a:lnTo>
                <a:lnTo>
                  <a:pt x="2101164" y="1345419"/>
                </a:lnTo>
                <a:lnTo>
                  <a:pt x="2112039" y="1300916"/>
                </a:lnTo>
                <a:lnTo>
                  <a:pt x="2121034" y="1255707"/>
                </a:lnTo>
                <a:lnTo>
                  <a:pt x="2128105" y="1209833"/>
                </a:lnTo>
                <a:lnTo>
                  <a:pt x="2133210" y="1163340"/>
                </a:lnTo>
                <a:lnTo>
                  <a:pt x="2136305" y="1116270"/>
                </a:lnTo>
                <a:lnTo>
                  <a:pt x="2137346" y="1068666"/>
                </a:lnTo>
                <a:lnTo>
                  <a:pt x="2136305" y="1021064"/>
                </a:lnTo>
                <a:lnTo>
                  <a:pt x="2133210" y="973995"/>
                </a:lnTo>
                <a:lnTo>
                  <a:pt x="2128105" y="927502"/>
                </a:lnTo>
                <a:lnTo>
                  <a:pt x="2121034" y="881629"/>
                </a:lnTo>
                <a:lnTo>
                  <a:pt x="2112039" y="836420"/>
                </a:lnTo>
                <a:lnTo>
                  <a:pt x="2101164" y="791918"/>
                </a:lnTo>
                <a:lnTo>
                  <a:pt x="2088453" y="748166"/>
                </a:lnTo>
                <a:lnTo>
                  <a:pt x="2073950" y="705208"/>
                </a:lnTo>
                <a:lnTo>
                  <a:pt x="2057696" y="663088"/>
                </a:lnTo>
                <a:lnTo>
                  <a:pt x="2039737" y="621848"/>
                </a:lnTo>
                <a:lnTo>
                  <a:pt x="2020115" y="581532"/>
                </a:lnTo>
                <a:lnTo>
                  <a:pt x="1998874" y="542184"/>
                </a:lnTo>
                <a:lnTo>
                  <a:pt x="1976057" y="503847"/>
                </a:lnTo>
                <a:lnTo>
                  <a:pt x="1951708" y="466564"/>
                </a:lnTo>
                <a:lnTo>
                  <a:pt x="1925870" y="430379"/>
                </a:lnTo>
                <a:lnTo>
                  <a:pt x="1898587" y="395336"/>
                </a:lnTo>
                <a:lnTo>
                  <a:pt x="1869902" y="361477"/>
                </a:lnTo>
                <a:lnTo>
                  <a:pt x="1839858" y="328846"/>
                </a:lnTo>
                <a:lnTo>
                  <a:pt x="1808499" y="297488"/>
                </a:lnTo>
                <a:lnTo>
                  <a:pt x="1775869" y="267444"/>
                </a:lnTo>
                <a:lnTo>
                  <a:pt x="1742010" y="238758"/>
                </a:lnTo>
                <a:lnTo>
                  <a:pt x="1706966" y="211475"/>
                </a:lnTo>
                <a:lnTo>
                  <a:pt x="1670782" y="185637"/>
                </a:lnTo>
                <a:lnTo>
                  <a:pt x="1633499" y="161288"/>
                </a:lnTo>
                <a:lnTo>
                  <a:pt x="1595162" y="138472"/>
                </a:lnTo>
                <a:lnTo>
                  <a:pt x="1555813" y="117230"/>
                </a:lnTo>
                <a:lnTo>
                  <a:pt x="1515498" y="97609"/>
                </a:lnTo>
                <a:lnTo>
                  <a:pt x="1474258" y="79649"/>
                </a:lnTo>
                <a:lnTo>
                  <a:pt x="1432137" y="63396"/>
                </a:lnTo>
                <a:lnTo>
                  <a:pt x="1389179" y="48892"/>
                </a:lnTo>
                <a:lnTo>
                  <a:pt x="1345427" y="36181"/>
                </a:lnTo>
                <a:lnTo>
                  <a:pt x="1300925" y="25307"/>
                </a:lnTo>
                <a:lnTo>
                  <a:pt x="1255716" y="16312"/>
                </a:lnTo>
                <a:lnTo>
                  <a:pt x="1209844" y="9240"/>
                </a:lnTo>
                <a:lnTo>
                  <a:pt x="1163351" y="4136"/>
                </a:lnTo>
                <a:lnTo>
                  <a:pt x="1116282" y="1041"/>
                </a:lnTo>
                <a:lnTo>
                  <a:pt x="1068679" y="0"/>
                </a:lnTo>
                <a:close/>
              </a:path>
            </a:pathLst>
          </a:custGeom>
          <a:solidFill>
            <a:srgbClr val="BF1A20"/>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object 11"/>
          <p:cNvSpPr/>
          <p:nvPr/>
        </p:nvSpPr>
        <p:spPr>
          <a:xfrm>
            <a:off x="4522377" y="1562891"/>
            <a:ext cx="114338" cy="236588"/>
          </a:xfrm>
          <a:prstGeom prst="rect">
            <a:avLst/>
          </a:prstGeom>
          <a:blipFill>
            <a:blip r:embed="rId3"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object 12"/>
          <p:cNvSpPr/>
          <p:nvPr/>
        </p:nvSpPr>
        <p:spPr>
          <a:xfrm>
            <a:off x="4656746" y="1686750"/>
            <a:ext cx="85725" cy="45085"/>
          </a:xfrm>
          <a:custGeom>
            <a:avLst/>
            <a:gdLst/>
            <a:ahLst/>
            <a:cxnLst/>
            <a:rect l="l" t="t" r="r" b="b"/>
            <a:pathLst>
              <a:path w="85725" h="45084">
                <a:moveTo>
                  <a:pt x="0" y="0"/>
                </a:moveTo>
                <a:lnTo>
                  <a:pt x="85356" y="0"/>
                </a:lnTo>
                <a:lnTo>
                  <a:pt x="85356" y="44843"/>
                </a:lnTo>
                <a:lnTo>
                  <a:pt x="0" y="44843"/>
                </a:lnTo>
                <a:lnTo>
                  <a:pt x="0" y="0"/>
                </a:lnTo>
                <a:close/>
              </a:path>
            </a:pathLst>
          </a:custGeom>
          <a:solidFill>
            <a:srgbClr val="040000"/>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object 13"/>
          <p:cNvSpPr/>
          <p:nvPr/>
        </p:nvSpPr>
        <p:spPr>
          <a:xfrm>
            <a:off x="4785951" y="1562886"/>
            <a:ext cx="216166" cy="236588"/>
          </a:xfrm>
          <a:prstGeom prst="rect">
            <a:avLst/>
          </a:prstGeom>
          <a:blipFill>
            <a:blip r:embed="rId4"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object 14"/>
          <p:cNvSpPr/>
          <p:nvPr/>
        </p:nvSpPr>
        <p:spPr>
          <a:xfrm>
            <a:off x="5337479" y="1559247"/>
            <a:ext cx="183515" cy="240665"/>
          </a:xfrm>
          <a:custGeom>
            <a:avLst/>
            <a:gdLst/>
            <a:ahLst/>
            <a:cxnLst/>
            <a:rect l="l" t="t" r="r" b="b"/>
            <a:pathLst>
              <a:path w="183514" h="240665">
                <a:moveTo>
                  <a:pt x="86321" y="59651"/>
                </a:moveTo>
                <a:lnTo>
                  <a:pt x="51568" y="67213"/>
                </a:lnTo>
                <a:lnTo>
                  <a:pt x="24258" y="87531"/>
                </a:lnTo>
                <a:lnTo>
                  <a:pt x="6399" y="117055"/>
                </a:lnTo>
                <a:lnTo>
                  <a:pt x="0" y="152234"/>
                </a:lnTo>
                <a:lnTo>
                  <a:pt x="6678" y="186424"/>
                </a:lnTo>
                <a:lnTo>
                  <a:pt x="25001" y="214402"/>
                </a:lnTo>
                <a:lnTo>
                  <a:pt x="52404" y="233296"/>
                </a:lnTo>
                <a:lnTo>
                  <a:pt x="86321" y="240233"/>
                </a:lnTo>
                <a:lnTo>
                  <a:pt x="100846" y="238921"/>
                </a:lnTo>
                <a:lnTo>
                  <a:pt x="114225" y="234705"/>
                </a:lnTo>
                <a:lnTo>
                  <a:pt x="125682" y="227160"/>
                </a:lnTo>
                <a:lnTo>
                  <a:pt x="134442" y="215861"/>
                </a:lnTo>
                <a:lnTo>
                  <a:pt x="183210" y="215861"/>
                </a:lnTo>
                <a:lnTo>
                  <a:pt x="183210" y="194081"/>
                </a:lnTo>
                <a:lnTo>
                  <a:pt x="92595" y="194081"/>
                </a:lnTo>
                <a:lnTo>
                  <a:pt x="76425" y="190521"/>
                </a:lnTo>
                <a:lnTo>
                  <a:pt x="63349" y="180908"/>
                </a:lnTo>
                <a:lnTo>
                  <a:pt x="54599" y="166842"/>
                </a:lnTo>
                <a:lnTo>
                  <a:pt x="51409" y="149923"/>
                </a:lnTo>
                <a:lnTo>
                  <a:pt x="54599" y="133026"/>
                </a:lnTo>
                <a:lnTo>
                  <a:pt x="63349" y="118972"/>
                </a:lnTo>
                <a:lnTo>
                  <a:pt x="76425" y="109363"/>
                </a:lnTo>
                <a:lnTo>
                  <a:pt x="92595" y="105803"/>
                </a:lnTo>
                <a:lnTo>
                  <a:pt x="183210" y="105803"/>
                </a:lnTo>
                <a:lnTo>
                  <a:pt x="183210" y="76771"/>
                </a:lnTo>
                <a:lnTo>
                  <a:pt x="131813" y="76771"/>
                </a:lnTo>
                <a:lnTo>
                  <a:pt x="122254" y="69381"/>
                </a:lnTo>
                <a:lnTo>
                  <a:pt x="110934" y="64020"/>
                </a:lnTo>
                <a:lnTo>
                  <a:pt x="98680" y="60755"/>
                </a:lnTo>
                <a:lnTo>
                  <a:pt x="86321" y="59651"/>
                </a:lnTo>
                <a:close/>
              </a:path>
              <a:path w="183514" h="240665">
                <a:moveTo>
                  <a:pt x="183210" y="215861"/>
                </a:moveTo>
                <a:lnTo>
                  <a:pt x="135115" y="215861"/>
                </a:lnTo>
                <a:lnTo>
                  <a:pt x="135115" y="240233"/>
                </a:lnTo>
                <a:lnTo>
                  <a:pt x="183210" y="234962"/>
                </a:lnTo>
                <a:lnTo>
                  <a:pt x="183210" y="215861"/>
                </a:lnTo>
                <a:close/>
              </a:path>
              <a:path w="183514" h="240665">
                <a:moveTo>
                  <a:pt x="183210" y="105803"/>
                </a:moveTo>
                <a:lnTo>
                  <a:pt x="92595" y="105803"/>
                </a:lnTo>
                <a:lnTo>
                  <a:pt x="108760" y="109363"/>
                </a:lnTo>
                <a:lnTo>
                  <a:pt x="121837" y="118972"/>
                </a:lnTo>
                <a:lnTo>
                  <a:pt x="130589" y="133026"/>
                </a:lnTo>
                <a:lnTo>
                  <a:pt x="133781" y="149923"/>
                </a:lnTo>
                <a:lnTo>
                  <a:pt x="130589" y="166842"/>
                </a:lnTo>
                <a:lnTo>
                  <a:pt x="121837" y="180908"/>
                </a:lnTo>
                <a:lnTo>
                  <a:pt x="108760" y="190521"/>
                </a:lnTo>
                <a:lnTo>
                  <a:pt x="92595" y="194081"/>
                </a:lnTo>
                <a:lnTo>
                  <a:pt x="183210" y="194081"/>
                </a:lnTo>
                <a:lnTo>
                  <a:pt x="183210" y="105803"/>
                </a:lnTo>
                <a:close/>
              </a:path>
              <a:path w="183514" h="240665">
                <a:moveTo>
                  <a:pt x="183210" y="0"/>
                </a:moveTo>
                <a:lnTo>
                  <a:pt x="131813" y="5270"/>
                </a:lnTo>
                <a:lnTo>
                  <a:pt x="131813" y="76771"/>
                </a:lnTo>
                <a:lnTo>
                  <a:pt x="183210" y="76771"/>
                </a:lnTo>
                <a:lnTo>
                  <a:pt x="183210" y="0"/>
                </a:lnTo>
                <a:close/>
              </a:path>
            </a:pathLst>
          </a:custGeom>
          <a:solidFill>
            <a:srgbClr val="040000"/>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object 15"/>
          <p:cNvSpPr/>
          <p:nvPr/>
        </p:nvSpPr>
        <p:spPr>
          <a:xfrm>
            <a:off x="5530442" y="1568135"/>
            <a:ext cx="168910" cy="229235"/>
          </a:xfrm>
          <a:custGeom>
            <a:avLst/>
            <a:gdLst/>
            <a:ahLst/>
            <a:cxnLst/>
            <a:rect l="l" t="t" r="r" b="b"/>
            <a:pathLst>
              <a:path w="168910" h="229234">
                <a:moveTo>
                  <a:pt x="114007" y="51409"/>
                </a:moveTo>
                <a:lnTo>
                  <a:pt x="57988" y="51409"/>
                </a:lnTo>
                <a:lnTo>
                  <a:pt x="57988" y="228701"/>
                </a:lnTo>
                <a:lnTo>
                  <a:pt x="114007" y="223431"/>
                </a:lnTo>
                <a:lnTo>
                  <a:pt x="114007" y="51409"/>
                </a:lnTo>
                <a:close/>
              </a:path>
              <a:path w="168910" h="229234">
                <a:moveTo>
                  <a:pt x="168376" y="0"/>
                </a:moveTo>
                <a:lnTo>
                  <a:pt x="14173" y="0"/>
                </a:lnTo>
                <a:lnTo>
                  <a:pt x="0" y="51409"/>
                </a:lnTo>
                <a:lnTo>
                  <a:pt x="168376" y="51409"/>
                </a:lnTo>
                <a:lnTo>
                  <a:pt x="168376" y="0"/>
                </a:lnTo>
                <a:close/>
              </a:path>
            </a:pathLst>
          </a:custGeom>
          <a:solidFill>
            <a:srgbClr val="040000"/>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object 16"/>
          <p:cNvSpPr/>
          <p:nvPr/>
        </p:nvSpPr>
        <p:spPr>
          <a:xfrm>
            <a:off x="5663153" y="1618899"/>
            <a:ext cx="173990" cy="180975"/>
          </a:xfrm>
          <a:custGeom>
            <a:avLst/>
            <a:gdLst/>
            <a:ahLst/>
            <a:cxnLst/>
            <a:rect l="l" t="t" r="r" b="b"/>
            <a:pathLst>
              <a:path w="173989" h="180975">
                <a:moveTo>
                  <a:pt x="88963" y="0"/>
                </a:moveTo>
                <a:lnTo>
                  <a:pt x="54488" y="7372"/>
                </a:lnTo>
                <a:lnTo>
                  <a:pt x="26193" y="27374"/>
                </a:lnTo>
                <a:lnTo>
                  <a:pt x="7042" y="56835"/>
                </a:lnTo>
                <a:lnTo>
                  <a:pt x="0" y="92582"/>
                </a:lnTo>
                <a:lnTo>
                  <a:pt x="6660" y="123574"/>
                </a:lnTo>
                <a:lnTo>
                  <a:pt x="25368" y="151907"/>
                </a:lnTo>
                <a:lnTo>
                  <a:pt x="54210" y="172578"/>
                </a:lnTo>
                <a:lnTo>
                  <a:pt x="91274" y="180581"/>
                </a:lnTo>
                <a:lnTo>
                  <a:pt x="112530" y="178638"/>
                </a:lnTo>
                <a:lnTo>
                  <a:pt x="132407" y="173202"/>
                </a:lnTo>
                <a:lnTo>
                  <a:pt x="150993" y="164861"/>
                </a:lnTo>
                <a:lnTo>
                  <a:pt x="168376" y="154203"/>
                </a:lnTo>
                <a:lnTo>
                  <a:pt x="154855" y="134429"/>
                </a:lnTo>
                <a:lnTo>
                  <a:pt x="92252" y="134429"/>
                </a:lnTo>
                <a:lnTo>
                  <a:pt x="84592" y="133732"/>
                </a:lnTo>
                <a:lnTo>
                  <a:pt x="76931" y="131556"/>
                </a:lnTo>
                <a:lnTo>
                  <a:pt x="70016" y="127775"/>
                </a:lnTo>
                <a:lnTo>
                  <a:pt x="64592" y="122262"/>
                </a:lnTo>
                <a:lnTo>
                  <a:pt x="112175" y="91617"/>
                </a:lnTo>
                <a:lnTo>
                  <a:pt x="49415" y="91617"/>
                </a:lnTo>
                <a:lnTo>
                  <a:pt x="49415" y="85648"/>
                </a:lnTo>
                <a:lnTo>
                  <a:pt x="52496" y="69777"/>
                </a:lnTo>
                <a:lnTo>
                  <a:pt x="60953" y="56072"/>
                </a:lnTo>
                <a:lnTo>
                  <a:pt x="73611" y="46445"/>
                </a:lnTo>
                <a:lnTo>
                  <a:pt x="89293" y="42811"/>
                </a:lnTo>
                <a:lnTo>
                  <a:pt x="167218" y="42811"/>
                </a:lnTo>
                <a:lnTo>
                  <a:pt x="158725" y="30566"/>
                </a:lnTo>
                <a:lnTo>
                  <a:pt x="138703" y="14158"/>
                </a:lnTo>
                <a:lnTo>
                  <a:pt x="114975" y="3683"/>
                </a:lnTo>
                <a:lnTo>
                  <a:pt x="88963" y="0"/>
                </a:lnTo>
                <a:close/>
              </a:path>
              <a:path w="173989" h="180975">
                <a:moveTo>
                  <a:pt x="141351" y="114680"/>
                </a:moveTo>
                <a:lnTo>
                  <a:pt x="130387" y="122492"/>
                </a:lnTo>
                <a:lnTo>
                  <a:pt x="118406" y="128755"/>
                </a:lnTo>
                <a:lnTo>
                  <a:pt x="105623" y="132918"/>
                </a:lnTo>
                <a:lnTo>
                  <a:pt x="92252" y="134429"/>
                </a:lnTo>
                <a:lnTo>
                  <a:pt x="154855" y="134429"/>
                </a:lnTo>
                <a:lnTo>
                  <a:pt x="141351" y="114680"/>
                </a:lnTo>
                <a:close/>
              </a:path>
              <a:path w="173989" h="180975">
                <a:moveTo>
                  <a:pt x="167218" y="42811"/>
                </a:moveTo>
                <a:lnTo>
                  <a:pt x="98196" y="42811"/>
                </a:lnTo>
                <a:lnTo>
                  <a:pt x="106756" y="44145"/>
                </a:lnTo>
                <a:lnTo>
                  <a:pt x="112026" y="49745"/>
                </a:lnTo>
                <a:lnTo>
                  <a:pt x="49415" y="91617"/>
                </a:lnTo>
                <a:lnTo>
                  <a:pt x="112175" y="91617"/>
                </a:lnTo>
                <a:lnTo>
                  <a:pt x="173621" y="52044"/>
                </a:lnTo>
                <a:lnTo>
                  <a:pt x="167218" y="42811"/>
                </a:lnTo>
                <a:close/>
              </a:path>
            </a:pathLst>
          </a:custGeom>
          <a:solidFill>
            <a:srgbClr val="040000"/>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object 17"/>
          <p:cNvSpPr/>
          <p:nvPr/>
        </p:nvSpPr>
        <p:spPr>
          <a:xfrm>
            <a:off x="5836772" y="1618904"/>
            <a:ext cx="155575" cy="180975"/>
          </a:xfrm>
          <a:custGeom>
            <a:avLst/>
            <a:gdLst/>
            <a:ahLst/>
            <a:cxnLst/>
            <a:rect l="l" t="t" r="r" b="b"/>
            <a:pathLst>
              <a:path w="155575" h="180975">
                <a:moveTo>
                  <a:pt x="93560" y="0"/>
                </a:moveTo>
                <a:lnTo>
                  <a:pt x="55887" y="6735"/>
                </a:lnTo>
                <a:lnTo>
                  <a:pt x="26287" y="25730"/>
                </a:lnTo>
                <a:lnTo>
                  <a:pt x="6934" y="55164"/>
                </a:lnTo>
                <a:lnTo>
                  <a:pt x="0" y="93218"/>
                </a:lnTo>
                <a:lnTo>
                  <a:pt x="6421" y="126058"/>
                </a:lnTo>
                <a:lnTo>
                  <a:pt x="24920" y="153952"/>
                </a:lnTo>
                <a:lnTo>
                  <a:pt x="54349" y="173317"/>
                </a:lnTo>
                <a:lnTo>
                  <a:pt x="93560" y="180568"/>
                </a:lnTo>
                <a:lnTo>
                  <a:pt x="109221" y="179207"/>
                </a:lnTo>
                <a:lnTo>
                  <a:pt x="126361" y="175125"/>
                </a:lnTo>
                <a:lnTo>
                  <a:pt x="142506" y="168325"/>
                </a:lnTo>
                <a:lnTo>
                  <a:pt x="155181" y="158813"/>
                </a:lnTo>
                <a:lnTo>
                  <a:pt x="136507" y="134429"/>
                </a:lnTo>
                <a:lnTo>
                  <a:pt x="94564" y="134429"/>
                </a:lnTo>
                <a:lnTo>
                  <a:pt x="76557" y="130721"/>
                </a:lnTo>
                <a:lnTo>
                  <a:pt x="62969" y="120588"/>
                </a:lnTo>
                <a:lnTo>
                  <a:pt x="54387" y="105513"/>
                </a:lnTo>
                <a:lnTo>
                  <a:pt x="51396" y="86982"/>
                </a:lnTo>
                <a:lnTo>
                  <a:pt x="54793" y="70586"/>
                </a:lnTo>
                <a:lnTo>
                  <a:pt x="63968" y="57659"/>
                </a:lnTo>
                <a:lnTo>
                  <a:pt x="77398" y="49182"/>
                </a:lnTo>
                <a:lnTo>
                  <a:pt x="93560" y="46139"/>
                </a:lnTo>
                <a:lnTo>
                  <a:pt x="135358" y="46139"/>
                </a:lnTo>
                <a:lnTo>
                  <a:pt x="153555" y="20739"/>
                </a:lnTo>
                <a:lnTo>
                  <a:pt x="140195" y="11803"/>
                </a:lnTo>
                <a:lnTo>
                  <a:pt x="125291" y="5307"/>
                </a:lnTo>
                <a:lnTo>
                  <a:pt x="109521" y="1342"/>
                </a:lnTo>
                <a:lnTo>
                  <a:pt x="93560" y="0"/>
                </a:lnTo>
                <a:close/>
              </a:path>
              <a:path w="155575" h="180975">
                <a:moveTo>
                  <a:pt x="127190" y="122262"/>
                </a:moveTo>
                <a:lnTo>
                  <a:pt x="119778" y="127769"/>
                </a:lnTo>
                <a:lnTo>
                  <a:pt x="111867" y="131551"/>
                </a:lnTo>
                <a:lnTo>
                  <a:pt x="103462" y="133730"/>
                </a:lnTo>
                <a:lnTo>
                  <a:pt x="94564" y="134429"/>
                </a:lnTo>
                <a:lnTo>
                  <a:pt x="136507" y="134429"/>
                </a:lnTo>
                <a:lnTo>
                  <a:pt x="127190" y="122262"/>
                </a:lnTo>
                <a:close/>
              </a:path>
              <a:path w="155575" h="180975">
                <a:moveTo>
                  <a:pt x="135358" y="46139"/>
                </a:moveTo>
                <a:lnTo>
                  <a:pt x="93560" y="46139"/>
                </a:lnTo>
                <a:lnTo>
                  <a:pt x="102476" y="46878"/>
                </a:lnTo>
                <a:lnTo>
                  <a:pt x="111205" y="49098"/>
                </a:lnTo>
                <a:lnTo>
                  <a:pt x="119437" y="52804"/>
                </a:lnTo>
                <a:lnTo>
                  <a:pt x="126860" y="58000"/>
                </a:lnTo>
                <a:lnTo>
                  <a:pt x="135358" y="46139"/>
                </a:lnTo>
                <a:close/>
              </a:path>
            </a:pathLst>
          </a:custGeom>
          <a:solidFill>
            <a:srgbClr val="040000"/>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object 18"/>
          <p:cNvSpPr/>
          <p:nvPr/>
        </p:nvSpPr>
        <p:spPr>
          <a:xfrm>
            <a:off x="6016425" y="1559241"/>
            <a:ext cx="154305" cy="238125"/>
          </a:xfrm>
          <a:custGeom>
            <a:avLst/>
            <a:gdLst/>
            <a:ahLst/>
            <a:cxnLst/>
            <a:rect l="l" t="t" r="r" b="b"/>
            <a:pathLst>
              <a:path w="154304" h="238125">
                <a:moveTo>
                  <a:pt x="51409" y="0"/>
                </a:moveTo>
                <a:lnTo>
                  <a:pt x="0" y="5270"/>
                </a:lnTo>
                <a:lnTo>
                  <a:pt x="0" y="237591"/>
                </a:lnTo>
                <a:lnTo>
                  <a:pt x="51409" y="232321"/>
                </a:lnTo>
                <a:lnTo>
                  <a:pt x="51409" y="135102"/>
                </a:lnTo>
                <a:lnTo>
                  <a:pt x="53246" y="122187"/>
                </a:lnTo>
                <a:lnTo>
                  <a:pt x="58448" y="113042"/>
                </a:lnTo>
                <a:lnTo>
                  <a:pt x="66550" y="107602"/>
                </a:lnTo>
                <a:lnTo>
                  <a:pt x="77089" y="105803"/>
                </a:lnTo>
                <a:lnTo>
                  <a:pt x="151418" y="105803"/>
                </a:lnTo>
                <a:lnTo>
                  <a:pt x="151056" y="102468"/>
                </a:lnTo>
                <a:lnTo>
                  <a:pt x="140652" y="79754"/>
                </a:lnTo>
                <a:lnTo>
                  <a:pt x="135554" y="75806"/>
                </a:lnTo>
                <a:lnTo>
                  <a:pt x="51409" y="75806"/>
                </a:lnTo>
                <a:lnTo>
                  <a:pt x="51409" y="0"/>
                </a:lnTo>
                <a:close/>
              </a:path>
              <a:path w="154304" h="238125">
                <a:moveTo>
                  <a:pt x="151418" y="105803"/>
                </a:moveTo>
                <a:lnTo>
                  <a:pt x="77089" y="105803"/>
                </a:lnTo>
                <a:lnTo>
                  <a:pt x="87647" y="107602"/>
                </a:lnTo>
                <a:lnTo>
                  <a:pt x="95756" y="113042"/>
                </a:lnTo>
                <a:lnTo>
                  <a:pt x="100958" y="122187"/>
                </a:lnTo>
                <a:lnTo>
                  <a:pt x="102793" y="135102"/>
                </a:lnTo>
                <a:lnTo>
                  <a:pt x="102793" y="237591"/>
                </a:lnTo>
                <a:lnTo>
                  <a:pt x="154203" y="232321"/>
                </a:lnTo>
                <a:lnTo>
                  <a:pt x="154203" y="131495"/>
                </a:lnTo>
                <a:lnTo>
                  <a:pt x="151418" y="105803"/>
                </a:lnTo>
                <a:close/>
              </a:path>
              <a:path w="154304" h="238125">
                <a:moveTo>
                  <a:pt x="92278" y="59664"/>
                </a:moveTo>
                <a:lnTo>
                  <a:pt x="81300" y="60750"/>
                </a:lnTo>
                <a:lnTo>
                  <a:pt x="70229" y="63906"/>
                </a:lnTo>
                <a:lnTo>
                  <a:pt x="59965" y="68976"/>
                </a:lnTo>
                <a:lnTo>
                  <a:pt x="51409" y="75806"/>
                </a:lnTo>
                <a:lnTo>
                  <a:pt x="135554" y="75806"/>
                </a:lnTo>
                <a:lnTo>
                  <a:pt x="121542" y="64953"/>
                </a:lnTo>
                <a:lnTo>
                  <a:pt x="92278" y="59664"/>
                </a:lnTo>
                <a:close/>
              </a:path>
            </a:pathLst>
          </a:custGeom>
          <a:solidFill>
            <a:srgbClr val="040000"/>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object 19"/>
          <p:cNvSpPr/>
          <p:nvPr/>
        </p:nvSpPr>
        <p:spPr>
          <a:xfrm>
            <a:off x="5006878" y="1616190"/>
            <a:ext cx="293370" cy="186690"/>
          </a:xfrm>
          <a:custGeom>
            <a:avLst/>
            <a:gdLst/>
            <a:ahLst/>
            <a:cxnLst/>
            <a:rect l="l" t="t" r="r" b="b"/>
            <a:pathLst>
              <a:path w="293370" h="186690">
                <a:moveTo>
                  <a:pt x="41160" y="106451"/>
                </a:moveTo>
                <a:lnTo>
                  <a:pt x="0" y="127457"/>
                </a:lnTo>
                <a:lnTo>
                  <a:pt x="2387" y="132981"/>
                </a:lnTo>
                <a:lnTo>
                  <a:pt x="2895" y="134010"/>
                </a:lnTo>
                <a:lnTo>
                  <a:pt x="17997" y="155635"/>
                </a:lnTo>
                <a:lnTo>
                  <a:pt x="37877" y="172154"/>
                </a:lnTo>
                <a:lnTo>
                  <a:pt x="61149" y="182702"/>
                </a:lnTo>
                <a:lnTo>
                  <a:pt x="86423" y="186410"/>
                </a:lnTo>
                <a:lnTo>
                  <a:pt x="96596" y="185821"/>
                </a:lnTo>
                <a:lnTo>
                  <a:pt x="144303" y="163057"/>
                </a:lnTo>
                <a:lnTo>
                  <a:pt x="159167" y="140220"/>
                </a:lnTo>
                <a:lnTo>
                  <a:pt x="86334" y="140220"/>
                </a:lnTo>
                <a:lnTo>
                  <a:pt x="73685" y="138282"/>
                </a:lnTo>
                <a:lnTo>
                  <a:pt x="43980" y="112750"/>
                </a:lnTo>
                <a:lnTo>
                  <a:pt x="42468" y="109524"/>
                </a:lnTo>
                <a:lnTo>
                  <a:pt x="41160" y="106451"/>
                </a:lnTo>
                <a:close/>
              </a:path>
              <a:path w="293370" h="186690">
                <a:moveTo>
                  <a:pt x="211213" y="0"/>
                </a:moveTo>
                <a:lnTo>
                  <a:pt x="172440" y="9296"/>
                </a:lnTo>
                <a:lnTo>
                  <a:pt x="138185" y="43356"/>
                </a:lnTo>
                <a:lnTo>
                  <a:pt x="126237" y="102742"/>
                </a:lnTo>
                <a:lnTo>
                  <a:pt x="123509" y="114084"/>
                </a:lnTo>
                <a:lnTo>
                  <a:pt x="92697" y="140220"/>
                </a:lnTo>
                <a:lnTo>
                  <a:pt x="159167" y="140220"/>
                </a:lnTo>
                <a:lnTo>
                  <a:pt x="167294" y="116500"/>
                </a:lnTo>
                <a:lnTo>
                  <a:pt x="171538" y="83667"/>
                </a:lnTo>
                <a:lnTo>
                  <a:pt x="174673" y="70881"/>
                </a:lnTo>
                <a:lnTo>
                  <a:pt x="205104" y="46151"/>
                </a:lnTo>
                <a:lnTo>
                  <a:pt x="291128" y="46151"/>
                </a:lnTo>
                <a:lnTo>
                  <a:pt x="276316" y="27298"/>
                </a:lnTo>
                <a:lnTo>
                  <a:pt x="257059" y="12571"/>
                </a:lnTo>
                <a:lnTo>
                  <a:pt x="234979" y="3252"/>
                </a:lnTo>
                <a:lnTo>
                  <a:pt x="211213" y="0"/>
                </a:lnTo>
                <a:close/>
              </a:path>
              <a:path w="293370" h="186690">
                <a:moveTo>
                  <a:pt x="291128" y="46151"/>
                </a:moveTo>
                <a:lnTo>
                  <a:pt x="211442" y="46151"/>
                </a:lnTo>
                <a:lnTo>
                  <a:pt x="222704" y="47700"/>
                </a:lnTo>
                <a:lnTo>
                  <a:pt x="233360" y="52138"/>
                </a:lnTo>
                <a:lnTo>
                  <a:pt x="242862" y="59155"/>
                </a:lnTo>
                <a:lnTo>
                  <a:pt x="250659" y="68440"/>
                </a:lnTo>
                <a:lnTo>
                  <a:pt x="252209" y="70764"/>
                </a:lnTo>
                <a:lnTo>
                  <a:pt x="293331" y="49656"/>
                </a:lnTo>
                <a:lnTo>
                  <a:pt x="291617" y="46774"/>
                </a:lnTo>
                <a:lnTo>
                  <a:pt x="291128" y="46151"/>
                </a:lnTo>
                <a:close/>
              </a:path>
            </a:pathLst>
          </a:custGeom>
          <a:solidFill>
            <a:srgbClr val="AE1C3D"/>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object 20"/>
          <p:cNvSpPr/>
          <p:nvPr/>
        </p:nvSpPr>
        <p:spPr>
          <a:xfrm>
            <a:off x="4999080" y="1616221"/>
            <a:ext cx="313309" cy="186385"/>
          </a:xfrm>
          <a:prstGeom prst="rect">
            <a:avLst/>
          </a:prstGeom>
          <a:blipFill>
            <a:blip r:embed="rId5"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object 22"/>
          <p:cNvSpPr txBox="1"/>
          <p:nvPr/>
        </p:nvSpPr>
        <p:spPr>
          <a:xfrm>
            <a:off x="7659019" y="2692841"/>
            <a:ext cx="1934210" cy="809836"/>
          </a:xfrm>
          <a:prstGeom prst="rect">
            <a:avLst/>
          </a:prstGeom>
        </p:spPr>
        <p:txBody>
          <a:bodyPr vert="horz" wrap="square" lIns="0" tIns="14604" rIns="0" bIns="0" rtlCol="0">
            <a:spAutoFit/>
          </a:bodyPr>
          <a:lstStyle/>
          <a:p>
            <a:pPr marL="12700">
              <a:lnSpc>
                <a:spcPct val="100000"/>
              </a:lnSpc>
              <a:spcBef>
                <a:spcPts val="114"/>
              </a:spcBef>
            </a:pPr>
            <a:r>
              <a:rPr sz="1700" b="1" spc="1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ソフトバン</a:t>
            </a:r>
            <a:r>
              <a:rPr sz="1700" b="1" spc="-869"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ク</a:t>
            </a:r>
            <a:r>
              <a:rPr sz="1600" b="1" spc="1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（株</a:t>
            </a:r>
            <a:r>
              <a:rPr sz="1600" b="1" spc="1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sz="1600" b="1" spc="1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endParaRPr>
          </a:p>
          <a:p>
            <a:pPr marL="164465">
              <a:lnSpc>
                <a:spcPct val="100000"/>
              </a:lnSpc>
              <a:spcBef>
                <a:spcPts val="1540"/>
              </a:spcBef>
            </a:pPr>
            <a:r>
              <a:rPr sz="1000" b="1" spc="-7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sz="1000" b="1" spc="-7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通信会社</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a:p>
            <a:pPr marL="164465">
              <a:lnSpc>
                <a:spcPct val="100000"/>
              </a:lnSpc>
              <a:spcBef>
                <a:spcPts val="200"/>
              </a:spcBef>
            </a:pPr>
            <a:r>
              <a:rPr sz="1000" b="1" spc="-7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●従業員数</a:t>
            </a:r>
            <a:r>
              <a:rPr sz="1000" b="1" spc="-6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sz="1000" b="1" spc="-6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1</a:t>
            </a:r>
            <a:r>
              <a:rPr lang="en-US" sz="1000" b="1" spc="-45"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000" b="1" spc="-7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万</a:t>
            </a:r>
            <a:r>
              <a:rPr sz="1000" b="1" spc="-45"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000" b="1" spc="-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7700</a:t>
            </a:r>
            <a:r>
              <a:rPr sz="1000" b="1" spc="-4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000" b="1" spc="-7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人</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object 23"/>
          <p:cNvSpPr txBox="1"/>
          <p:nvPr/>
        </p:nvSpPr>
        <p:spPr>
          <a:xfrm>
            <a:off x="7260570" y="4088945"/>
            <a:ext cx="2588264" cy="474502"/>
          </a:xfrm>
          <a:prstGeom prst="rect">
            <a:avLst/>
          </a:prstGeom>
        </p:spPr>
        <p:txBody>
          <a:bodyPr vert="horz" wrap="square" lIns="0" tIns="12700" rIns="0" bIns="0" rtlCol="0">
            <a:spAutoFit/>
          </a:bodyPr>
          <a:lstStyle/>
          <a:p>
            <a:pPr marL="12700" marR="5080" algn="ctr">
              <a:lnSpc>
                <a:spcPct val="100000"/>
              </a:lnSpc>
              <a:spcBef>
                <a:spcPts val="100"/>
              </a:spcBef>
            </a:pPr>
            <a:r>
              <a:rPr sz="10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IoT</a:t>
            </a:r>
            <a:r>
              <a:rPr sz="1000" b="1" spc="-13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0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サービス</a:t>
            </a:r>
            <a:r>
              <a:rPr lang="ja-JP" altLang="en-US" sz="10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の</a:t>
            </a:r>
            <a:r>
              <a:rPr sz="10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プラットフォーマーとして</a:t>
            </a:r>
            <a:r>
              <a:rPr sz="10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様々なシーンで活用できる</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a:p>
            <a:pPr marR="55880" algn="ctr">
              <a:lnSpc>
                <a:spcPct val="100000"/>
              </a:lnSpc>
            </a:pPr>
            <a:r>
              <a:rPr sz="10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小型のセンサーを探していた</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object 25"/>
          <p:cNvSpPr txBox="1"/>
          <p:nvPr/>
        </p:nvSpPr>
        <p:spPr>
          <a:xfrm>
            <a:off x="1196320" y="2586161"/>
            <a:ext cx="2309546" cy="901529"/>
          </a:xfrm>
          <a:prstGeom prst="rect">
            <a:avLst/>
          </a:prstGeom>
        </p:spPr>
        <p:txBody>
          <a:bodyPr vert="horz" wrap="square" lIns="0" tIns="62230" rIns="0" bIns="0" rtlCol="0">
            <a:spAutoFit/>
          </a:bodyPr>
          <a:lstStyle/>
          <a:p>
            <a:pPr marL="12700">
              <a:lnSpc>
                <a:spcPct val="100000"/>
              </a:lnSpc>
              <a:spcBef>
                <a:spcPts val="715"/>
              </a:spcBef>
            </a:pPr>
            <a:r>
              <a:rPr sz="1700" b="1" spc="1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臼田総合研究所</a:t>
            </a:r>
            <a:r>
              <a:rPr sz="1600" b="1" spc="1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（株</a:t>
            </a:r>
            <a:r>
              <a:rPr sz="1600" b="1" spc="5"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sz="1600" b="1" spc="5"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4288">
              <a:lnSpc>
                <a:spcPct val="100000"/>
              </a:lnSpc>
              <a:spcBef>
                <a:spcPts val="715"/>
              </a:spcBef>
            </a:pPr>
            <a:r>
              <a:rPr sz="1000" b="1" spc="-7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sz="1000" b="1" spc="-7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電子・情報機器製造メーカー</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a:p>
            <a:pPr marL="168275">
              <a:lnSpc>
                <a:spcPct val="100000"/>
              </a:lnSpc>
              <a:spcBef>
                <a:spcPts val="200"/>
              </a:spcBef>
            </a:pPr>
            <a:r>
              <a:rPr sz="1000" b="1" spc="-7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●従業員数</a:t>
            </a:r>
            <a:r>
              <a:rPr sz="1000" b="1" spc="-6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：8</a:t>
            </a:r>
            <a:r>
              <a:rPr sz="1000" b="1" spc="-4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000" b="1" spc="-7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名</a:t>
            </a:r>
            <a:r>
              <a:rPr lang="en-US" sz="1000" b="1" spc="-7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r>
            <a:br>
              <a:rPr lang="en-US" sz="1000" b="1" spc="-7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br>
            <a:endParaRPr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object 26"/>
          <p:cNvSpPr txBox="1"/>
          <p:nvPr/>
        </p:nvSpPr>
        <p:spPr>
          <a:xfrm>
            <a:off x="565589" y="4088945"/>
            <a:ext cx="3292702" cy="474489"/>
          </a:xfrm>
          <a:prstGeom prst="rect">
            <a:avLst/>
          </a:prstGeom>
        </p:spPr>
        <p:txBody>
          <a:bodyPr vert="horz" wrap="square" lIns="0" tIns="12700" rIns="0" bIns="0" rtlCol="0">
            <a:spAutoFit/>
          </a:bodyPr>
          <a:lstStyle/>
          <a:p>
            <a:pPr marL="212090" marR="140970" indent="127000" algn="ctr">
              <a:lnSpc>
                <a:spcPct val="100000"/>
              </a:lnSpc>
              <a:spcBef>
                <a:spcPts val="100"/>
              </a:spcBef>
            </a:pPr>
            <a:r>
              <a:rPr sz="10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世界最小・最軽量（２ｇ）のジャイロ３</a:t>
            </a:r>
            <a:r>
              <a:rPr sz="10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lang="en-US" sz="10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r>
            <a:br>
              <a:rPr lang="en-US" sz="10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br>
            <a:r>
              <a:rPr sz="10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加速度</a:t>
            </a:r>
            <a:r>
              <a:rPr sz="10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６、気圧１、温度２、光１、地磁気３、</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a:p>
            <a:pPr marL="12700" algn="ctr">
              <a:lnSpc>
                <a:spcPct val="100000"/>
              </a:lnSpc>
            </a:pPr>
            <a:r>
              <a:rPr sz="10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音１による世界最高の</a:t>
            </a:r>
            <a:r>
              <a:rPr sz="1000" b="1" spc="-8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0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17</a:t>
            </a:r>
            <a:r>
              <a:rPr sz="1000" b="1" spc="-8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0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軸のセンサーを開発・製造</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object 27"/>
          <p:cNvSpPr txBox="1"/>
          <p:nvPr/>
        </p:nvSpPr>
        <p:spPr>
          <a:xfrm>
            <a:off x="4336687" y="2239630"/>
            <a:ext cx="2037080" cy="1351915"/>
          </a:xfrm>
          <a:prstGeom prst="rect">
            <a:avLst/>
          </a:prstGeom>
        </p:spPr>
        <p:txBody>
          <a:bodyPr vert="horz" wrap="square" lIns="0" tIns="12700" rIns="0" bIns="0" rtlCol="0">
            <a:spAutoFit/>
          </a:bodyPr>
          <a:lstStyle/>
          <a:p>
            <a:pPr marL="511809">
              <a:lnSpc>
                <a:spcPct val="100000"/>
              </a:lnSpc>
              <a:spcBef>
                <a:spcPts val="100"/>
              </a:spcBef>
            </a:pPr>
            <a:r>
              <a:rPr sz="1600" b="1" spc="-11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ニーズ情報</a:t>
            </a:r>
            <a:endParaRPr sz="1600" dirty="0">
              <a:latin typeface="メイリオ" panose="020B0604030504040204" pitchFamily="50" charset="-128"/>
              <a:ea typeface="メイリオ" panose="020B0604030504040204" pitchFamily="50" charset="-128"/>
              <a:cs typeface="メイリオ" panose="020B0604030504040204" pitchFamily="50" charset="-128"/>
            </a:endParaRPr>
          </a:p>
          <a:p>
            <a:pPr marL="278765" marR="212090" algn="ctr">
              <a:lnSpc>
                <a:spcPct val="133300"/>
              </a:lnSpc>
              <a:spcBef>
                <a:spcPts val="520"/>
              </a:spcBef>
            </a:pPr>
            <a:r>
              <a:rPr sz="1000" b="1" spc="-4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IoT</a:t>
            </a:r>
            <a:r>
              <a:rPr sz="1000" b="1" spc="-65"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sz="1000" b="1" spc="-7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事業を強化するため、 工場の生産機器や建設機械、</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a:p>
            <a:pPr marL="12700" marR="5080" algn="ctr">
              <a:lnSpc>
                <a:spcPct val="133300"/>
              </a:lnSpc>
            </a:pPr>
            <a:r>
              <a:rPr sz="1000" b="1" spc="-7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あるいは生活に必要な様々な商品から 目的に応じたデータを</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a:p>
            <a:pPr marL="59055" algn="ctr">
              <a:lnSpc>
                <a:spcPct val="100000"/>
              </a:lnSpc>
              <a:spcBef>
                <a:spcPts val="400"/>
              </a:spcBef>
            </a:pPr>
            <a:r>
              <a:rPr sz="1000" b="1" spc="-7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収集するための「センサー」</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object 28"/>
          <p:cNvSpPr txBox="1"/>
          <p:nvPr/>
        </p:nvSpPr>
        <p:spPr>
          <a:xfrm>
            <a:off x="4303478" y="5500990"/>
            <a:ext cx="2057400" cy="1177290"/>
          </a:xfrm>
          <a:prstGeom prst="rect">
            <a:avLst/>
          </a:prstGeom>
        </p:spPr>
        <p:txBody>
          <a:bodyPr vert="horz" wrap="square" lIns="0" tIns="12700" rIns="0" bIns="0" rtlCol="0">
            <a:spAutoFit/>
          </a:bodyPr>
          <a:lstStyle/>
          <a:p>
            <a:pPr marL="353060">
              <a:lnSpc>
                <a:spcPct val="100000"/>
              </a:lnSpc>
              <a:spcBef>
                <a:spcPts val="100"/>
              </a:spcBef>
            </a:pPr>
            <a:r>
              <a:rPr sz="1600" b="1" spc="-11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マッチング成功</a:t>
            </a:r>
            <a:endParaRPr sz="1600" dirty="0">
              <a:latin typeface="メイリオ" panose="020B0604030504040204" pitchFamily="50" charset="-128"/>
              <a:ea typeface="メイリオ" panose="020B0604030504040204" pitchFamily="50" charset="-128"/>
              <a:cs typeface="メイリオ" panose="020B0604030504040204" pitchFamily="50" charset="-128"/>
            </a:endParaRPr>
          </a:p>
          <a:p>
            <a:pPr marL="12700" marR="5080" indent="127000">
              <a:lnSpc>
                <a:spcPct val="116700"/>
              </a:lnSpc>
              <a:spcBef>
                <a:spcPts val="1550"/>
              </a:spcBef>
            </a:pPr>
            <a:r>
              <a:rPr sz="1000" b="1"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生産設備、物流現場での設備や モノの稼働状況など様々な目的での</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a:p>
            <a:pPr marL="386715" marR="227329" indent="-88900">
              <a:lnSpc>
                <a:spcPct val="116700"/>
              </a:lnSpc>
            </a:pPr>
            <a:r>
              <a:rPr sz="1000" b="1"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センシング範囲が拡大し、 新たな</a:t>
            </a:r>
            <a:r>
              <a:rPr sz="1000" b="1" spc="-35"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 </a:t>
            </a:r>
            <a:r>
              <a:rPr sz="1000" b="1"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IoT</a:t>
            </a:r>
            <a:r>
              <a:rPr sz="1000" b="1" spc="-35"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 </a:t>
            </a:r>
            <a:r>
              <a:rPr sz="1000" b="1"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市場を創造</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object 29"/>
          <p:cNvSpPr>
            <a:spLocks noChangeAspect="1"/>
          </p:cNvSpPr>
          <p:nvPr/>
        </p:nvSpPr>
        <p:spPr>
          <a:xfrm>
            <a:off x="1122104" y="1829590"/>
            <a:ext cx="2185200" cy="2185200"/>
          </a:xfrm>
          <a:custGeom>
            <a:avLst/>
            <a:gdLst/>
            <a:ahLst/>
            <a:cxnLst/>
            <a:rect l="l" t="t" r="r" b="b"/>
            <a:pathLst>
              <a:path w="1570355" h="1570354">
                <a:moveTo>
                  <a:pt x="1570253" y="785126"/>
                </a:moveTo>
                <a:lnTo>
                  <a:pt x="1568820" y="832954"/>
                </a:lnTo>
                <a:lnTo>
                  <a:pt x="1564576" y="880024"/>
                </a:lnTo>
                <a:lnTo>
                  <a:pt x="1557604" y="926254"/>
                </a:lnTo>
                <a:lnTo>
                  <a:pt x="1547984" y="971562"/>
                </a:lnTo>
                <a:lnTo>
                  <a:pt x="1535800" y="1015866"/>
                </a:lnTo>
                <a:lnTo>
                  <a:pt x="1521134" y="1059083"/>
                </a:lnTo>
                <a:lnTo>
                  <a:pt x="1504067" y="1101132"/>
                </a:lnTo>
                <a:lnTo>
                  <a:pt x="1484682" y="1141930"/>
                </a:lnTo>
                <a:lnTo>
                  <a:pt x="1463061" y="1181396"/>
                </a:lnTo>
                <a:lnTo>
                  <a:pt x="1439286" y="1219446"/>
                </a:lnTo>
                <a:lnTo>
                  <a:pt x="1413439" y="1256000"/>
                </a:lnTo>
                <a:lnTo>
                  <a:pt x="1385602" y="1290974"/>
                </a:lnTo>
                <a:lnTo>
                  <a:pt x="1355857" y="1324288"/>
                </a:lnTo>
                <a:lnTo>
                  <a:pt x="1324288" y="1355857"/>
                </a:lnTo>
                <a:lnTo>
                  <a:pt x="1290974" y="1385602"/>
                </a:lnTo>
                <a:lnTo>
                  <a:pt x="1256000" y="1413439"/>
                </a:lnTo>
                <a:lnTo>
                  <a:pt x="1219446" y="1439286"/>
                </a:lnTo>
                <a:lnTo>
                  <a:pt x="1181396" y="1463061"/>
                </a:lnTo>
                <a:lnTo>
                  <a:pt x="1141930" y="1484682"/>
                </a:lnTo>
                <a:lnTo>
                  <a:pt x="1101132" y="1504067"/>
                </a:lnTo>
                <a:lnTo>
                  <a:pt x="1059083" y="1521134"/>
                </a:lnTo>
                <a:lnTo>
                  <a:pt x="1015866" y="1535800"/>
                </a:lnTo>
                <a:lnTo>
                  <a:pt x="971562" y="1547984"/>
                </a:lnTo>
                <a:lnTo>
                  <a:pt x="926254" y="1557604"/>
                </a:lnTo>
                <a:lnTo>
                  <a:pt x="880024" y="1564576"/>
                </a:lnTo>
                <a:lnTo>
                  <a:pt x="832954" y="1568820"/>
                </a:lnTo>
                <a:lnTo>
                  <a:pt x="785126" y="1570253"/>
                </a:lnTo>
                <a:lnTo>
                  <a:pt x="737298" y="1568820"/>
                </a:lnTo>
                <a:lnTo>
                  <a:pt x="690228" y="1564576"/>
                </a:lnTo>
                <a:lnTo>
                  <a:pt x="643998" y="1557604"/>
                </a:lnTo>
                <a:lnTo>
                  <a:pt x="598690" y="1547984"/>
                </a:lnTo>
                <a:lnTo>
                  <a:pt x="554386" y="1535800"/>
                </a:lnTo>
                <a:lnTo>
                  <a:pt x="511169" y="1521134"/>
                </a:lnTo>
                <a:lnTo>
                  <a:pt x="469120" y="1504067"/>
                </a:lnTo>
                <a:lnTo>
                  <a:pt x="428322" y="1484682"/>
                </a:lnTo>
                <a:lnTo>
                  <a:pt x="388857" y="1463061"/>
                </a:lnTo>
                <a:lnTo>
                  <a:pt x="350806" y="1439286"/>
                </a:lnTo>
                <a:lnTo>
                  <a:pt x="314252" y="1413439"/>
                </a:lnTo>
                <a:lnTo>
                  <a:pt x="279278" y="1385602"/>
                </a:lnTo>
                <a:lnTo>
                  <a:pt x="245965" y="1355857"/>
                </a:lnTo>
                <a:lnTo>
                  <a:pt x="214395" y="1324288"/>
                </a:lnTo>
                <a:lnTo>
                  <a:pt x="184651" y="1290974"/>
                </a:lnTo>
                <a:lnTo>
                  <a:pt x="156814" y="1256000"/>
                </a:lnTo>
                <a:lnTo>
                  <a:pt x="130967" y="1219446"/>
                </a:lnTo>
                <a:lnTo>
                  <a:pt x="107192" y="1181396"/>
                </a:lnTo>
                <a:lnTo>
                  <a:pt x="85571" y="1141930"/>
                </a:lnTo>
                <a:lnTo>
                  <a:pt x="66186" y="1101132"/>
                </a:lnTo>
                <a:lnTo>
                  <a:pt x="49119" y="1059083"/>
                </a:lnTo>
                <a:lnTo>
                  <a:pt x="34452" y="1015866"/>
                </a:lnTo>
                <a:lnTo>
                  <a:pt x="22268" y="971562"/>
                </a:lnTo>
                <a:lnTo>
                  <a:pt x="12649" y="926254"/>
                </a:lnTo>
                <a:lnTo>
                  <a:pt x="5676" y="880024"/>
                </a:lnTo>
                <a:lnTo>
                  <a:pt x="1432" y="832954"/>
                </a:lnTo>
                <a:lnTo>
                  <a:pt x="0" y="785126"/>
                </a:lnTo>
                <a:lnTo>
                  <a:pt x="1432" y="737298"/>
                </a:lnTo>
                <a:lnTo>
                  <a:pt x="5676" y="690228"/>
                </a:lnTo>
                <a:lnTo>
                  <a:pt x="12649" y="643998"/>
                </a:lnTo>
                <a:lnTo>
                  <a:pt x="22268" y="598690"/>
                </a:lnTo>
                <a:lnTo>
                  <a:pt x="34452" y="554386"/>
                </a:lnTo>
                <a:lnTo>
                  <a:pt x="49119" y="511169"/>
                </a:lnTo>
                <a:lnTo>
                  <a:pt x="66186" y="469120"/>
                </a:lnTo>
                <a:lnTo>
                  <a:pt x="85571" y="428322"/>
                </a:lnTo>
                <a:lnTo>
                  <a:pt x="107192" y="388857"/>
                </a:lnTo>
                <a:lnTo>
                  <a:pt x="130967" y="350806"/>
                </a:lnTo>
                <a:lnTo>
                  <a:pt x="156814" y="314252"/>
                </a:lnTo>
                <a:lnTo>
                  <a:pt x="184651" y="279278"/>
                </a:lnTo>
                <a:lnTo>
                  <a:pt x="214395" y="245965"/>
                </a:lnTo>
                <a:lnTo>
                  <a:pt x="245965" y="214395"/>
                </a:lnTo>
                <a:lnTo>
                  <a:pt x="279278" y="184651"/>
                </a:lnTo>
                <a:lnTo>
                  <a:pt x="314252" y="156814"/>
                </a:lnTo>
                <a:lnTo>
                  <a:pt x="350806" y="130967"/>
                </a:lnTo>
                <a:lnTo>
                  <a:pt x="388857" y="107192"/>
                </a:lnTo>
                <a:lnTo>
                  <a:pt x="428322" y="85571"/>
                </a:lnTo>
                <a:lnTo>
                  <a:pt x="469120" y="66186"/>
                </a:lnTo>
                <a:lnTo>
                  <a:pt x="511169" y="49119"/>
                </a:lnTo>
                <a:lnTo>
                  <a:pt x="554386" y="34452"/>
                </a:lnTo>
                <a:lnTo>
                  <a:pt x="598690" y="22268"/>
                </a:lnTo>
                <a:lnTo>
                  <a:pt x="643998" y="12649"/>
                </a:lnTo>
                <a:lnTo>
                  <a:pt x="690228" y="5676"/>
                </a:lnTo>
                <a:lnTo>
                  <a:pt x="737298" y="1432"/>
                </a:lnTo>
                <a:lnTo>
                  <a:pt x="785126" y="0"/>
                </a:lnTo>
                <a:lnTo>
                  <a:pt x="832954" y="1432"/>
                </a:lnTo>
                <a:lnTo>
                  <a:pt x="880024" y="5676"/>
                </a:lnTo>
                <a:lnTo>
                  <a:pt x="926254" y="12649"/>
                </a:lnTo>
                <a:lnTo>
                  <a:pt x="971562" y="22268"/>
                </a:lnTo>
                <a:lnTo>
                  <a:pt x="1015866" y="34452"/>
                </a:lnTo>
                <a:lnTo>
                  <a:pt x="1059083" y="49119"/>
                </a:lnTo>
                <a:lnTo>
                  <a:pt x="1101132" y="66186"/>
                </a:lnTo>
                <a:lnTo>
                  <a:pt x="1141930" y="85571"/>
                </a:lnTo>
                <a:lnTo>
                  <a:pt x="1181396" y="107192"/>
                </a:lnTo>
                <a:lnTo>
                  <a:pt x="1219446" y="130967"/>
                </a:lnTo>
                <a:lnTo>
                  <a:pt x="1256000" y="156814"/>
                </a:lnTo>
                <a:lnTo>
                  <a:pt x="1290974" y="184651"/>
                </a:lnTo>
                <a:lnTo>
                  <a:pt x="1324288" y="214395"/>
                </a:lnTo>
                <a:lnTo>
                  <a:pt x="1355857" y="245965"/>
                </a:lnTo>
                <a:lnTo>
                  <a:pt x="1385602" y="279278"/>
                </a:lnTo>
                <a:lnTo>
                  <a:pt x="1413439" y="314252"/>
                </a:lnTo>
                <a:lnTo>
                  <a:pt x="1439286" y="350806"/>
                </a:lnTo>
                <a:lnTo>
                  <a:pt x="1463061" y="388857"/>
                </a:lnTo>
                <a:lnTo>
                  <a:pt x="1484682" y="428322"/>
                </a:lnTo>
                <a:lnTo>
                  <a:pt x="1504067" y="469120"/>
                </a:lnTo>
                <a:lnTo>
                  <a:pt x="1521134" y="511169"/>
                </a:lnTo>
                <a:lnTo>
                  <a:pt x="1535800" y="554386"/>
                </a:lnTo>
                <a:lnTo>
                  <a:pt x="1547984" y="598690"/>
                </a:lnTo>
                <a:lnTo>
                  <a:pt x="1557604" y="643998"/>
                </a:lnTo>
                <a:lnTo>
                  <a:pt x="1564576" y="690228"/>
                </a:lnTo>
                <a:lnTo>
                  <a:pt x="1568820" y="737298"/>
                </a:lnTo>
                <a:lnTo>
                  <a:pt x="1570253" y="785126"/>
                </a:lnTo>
                <a:close/>
              </a:path>
            </a:pathLst>
          </a:custGeom>
          <a:ln w="12700">
            <a:solidFill>
              <a:srgbClr val="BF1A2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object 29"/>
          <p:cNvSpPr>
            <a:spLocks noChangeAspect="1"/>
          </p:cNvSpPr>
          <p:nvPr/>
        </p:nvSpPr>
        <p:spPr>
          <a:xfrm>
            <a:off x="7383552" y="1824825"/>
            <a:ext cx="2185200" cy="2185200"/>
          </a:xfrm>
          <a:custGeom>
            <a:avLst/>
            <a:gdLst/>
            <a:ahLst/>
            <a:cxnLst/>
            <a:rect l="l" t="t" r="r" b="b"/>
            <a:pathLst>
              <a:path w="1570355" h="1570354">
                <a:moveTo>
                  <a:pt x="1570253" y="785126"/>
                </a:moveTo>
                <a:lnTo>
                  <a:pt x="1568820" y="832954"/>
                </a:lnTo>
                <a:lnTo>
                  <a:pt x="1564576" y="880024"/>
                </a:lnTo>
                <a:lnTo>
                  <a:pt x="1557604" y="926254"/>
                </a:lnTo>
                <a:lnTo>
                  <a:pt x="1547984" y="971562"/>
                </a:lnTo>
                <a:lnTo>
                  <a:pt x="1535800" y="1015866"/>
                </a:lnTo>
                <a:lnTo>
                  <a:pt x="1521134" y="1059083"/>
                </a:lnTo>
                <a:lnTo>
                  <a:pt x="1504067" y="1101132"/>
                </a:lnTo>
                <a:lnTo>
                  <a:pt x="1484682" y="1141930"/>
                </a:lnTo>
                <a:lnTo>
                  <a:pt x="1463061" y="1181396"/>
                </a:lnTo>
                <a:lnTo>
                  <a:pt x="1439286" y="1219446"/>
                </a:lnTo>
                <a:lnTo>
                  <a:pt x="1413439" y="1256000"/>
                </a:lnTo>
                <a:lnTo>
                  <a:pt x="1385602" y="1290974"/>
                </a:lnTo>
                <a:lnTo>
                  <a:pt x="1355857" y="1324288"/>
                </a:lnTo>
                <a:lnTo>
                  <a:pt x="1324288" y="1355857"/>
                </a:lnTo>
                <a:lnTo>
                  <a:pt x="1290974" y="1385602"/>
                </a:lnTo>
                <a:lnTo>
                  <a:pt x="1256000" y="1413439"/>
                </a:lnTo>
                <a:lnTo>
                  <a:pt x="1219446" y="1439286"/>
                </a:lnTo>
                <a:lnTo>
                  <a:pt x="1181396" y="1463061"/>
                </a:lnTo>
                <a:lnTo>
                  <a:pt x="1141930" y="1484682"/>
                </a:lnTo>
                <a:lnTo>
                  <a:pt x="1101132" y="1504067"/>
                </a:lnTo>
                <a:lnTo>
                  <a:pt x="1059083" y="1521134"/>
                </a:lnTo>
                <a:lnTo>
                  <a:pt x="1015866" y="1535800"/>
                </a:lnTo>
                <a:lnTo>
                  <a:pt x="971562" y="1547984"/>
                </a:lnTo>
                <a:lnTo>
                  <a:pt x="926254" y="1557604"/>
                </a:lnTo>
                <a:lnTo>
                  <a:pt x="880024" y="1564576"/>
                </a:lnTo>
                <a:lnTo>
                  <a:pt x="832954" y="1568820"/>
                </a:lnTo>
                <a:lnTo>
                  <a:pt x="785126" y="1570253"/>
                </a:lnTo>
                <a:lnTo>
                  <a:pt x="737298" y="1568820"/>
                </a:lnTo>
                <a:lnTo>
                  <a:pt x="690228" y="1564576"/>
                </a:lnTo>
                <a:lnTo>
                  <a:pt x="643998" y="1557604"/>
                </a:lnTo>
                <a:lnTo>
                  <a:pt x="598690" y="1547984"/>
                </a:lnTo>
                <a:lnTo>
                  <a:pt x="554386" y="1535800"/>
                </a:lnTo>
                <a:lnTo>
                  <a:pt x="511169" y="1521134"/>
                </a:lnTo>
                <a:lnTo>
                  <a:pt x="469120" y="1504067"/>
                </a:lnTo>
                <a:lnTo>
                  <a:pt x="428322" y="1484682"/>
                </a:lnTo>
                <a:lnTo>
                  <a:pt x="388857" y="1463061"/>
                </a:lnTo>
                <a:lnTo>
                  <a:pt x="350806" y="1439286"/>
                </a:lnTo>
                <a:lnTo>
                  <a:pt x="314252" y="1413439"/>
                </a:lnTo>
                <a:lnTo>
                  <a:pt x="279278" y="1385602"/>
                </a:lnTo>
                <a:lnTo>
                  <a:pt x="245965" y="1355857"/>
                </a:lnTo>
                <a:lnTo>
                  <a:pt x="214395" y="1324288"/>
                </a:lnTo>
                <a:lnTo>
                  <a:pt x="184651" y="1290974"/>
                </a:lnTo>
                <a:lnTo>
                  <a:pt x="156814" y="1256000"/>
                </a:lnTo>
                <a:lnTo>
                  <a:pt x="130967" y="1219446"/>
                </a:lnTo>
                <a:lnTo>
                  <a:pt x="107192" y="1181396"/>
                </a:lnTo>
                <a:lnTo>
                  <a:pt x="85571" y="1141930"/>
                </a:lnTo>
                <a:lnTo>
                  <a:pt x="66186" y="1101132"/>
                </a:lnTo>
                <a:lnTo>
                  <a:pt x="49119" y="1059083"/>
                </a:lnTo>
                <a:lnTo>
                  <a:pt x="34452" y="1015866"/>
                </a:lnTo>
                <a:lnTo>
                  <a:pt x="22268" y="971562"/>
                </a:lnTo>
                <a:lnTo>
                  <a:pt x="12649" y="926254"/>
                </a:lnTo>
                <a:lnTo>
                  <a:pt x="5676" y="880024"/>
                </a:lnTo>
                <a:lnTo>
                  <a:pt x="1432" y="832954"/>
                </a:lnTo>
                <a:lnTo>
                  <a:pt x="0" y="785126"/>
                </a:lnTo>
                <a:lnTo>
                  <a:pt x="1432" y="737298"/>
                </a:lnTo>
                <a:lnTo>
                  <a:pt x="5676" y="690228"/>
                </a:lnTo>
                <a:lnTo>
                  <a:pt x="12649" y="643998"/>
                </a:lnTo>
                <a:lnTo>
                  <a:pt x="22268" y="598690"/>
                </a:lnTo>
                <a:lnTo>
                  <a:pt x="34452" y="554386"/>
                </a:lnTo>
                <a:lnTo>
                  <a:pt x="49119" y="511169"/>
                </a:lnTo>
                <a:lnTo>
                  <a:pt x="66186" y="469120"/>
                </a:lnTo>
                <a:lnTo>
                  <a:pt x="85571" y="428322"/>
                </a:lnTo>
                <a:lnTo>
                  <a:pt x="107192" y="388857"/>
                </a:lnTo>
                <a:lnTo>
                  <a:pt x="130967" y="350806"/>
                </a:lnTo>
                <a:lnTo>
                  <a:pt x="156814" y="314252"/>
                </a:lnTo>
                <a:lnTo>
                  <a:pt x="184651" y="279278"/>
                </a:lnTo>
                <a:lnTo>
                  <a:pt x="214395" y="245965"/>
                </a:lnTo>
                <a:lnTo>
                  <a:pt x="245965" y="214395"/>
                </a:lnTo>
                <a:lnTo>
                  <a:pt x="279278" y="184651"/>
                </a:lnTo>
                <a:lnTo>
                  <a:pt x="314252" y="156814"/>
                </a:lnTo>
                <a:lnTo>
                  <a:pt x="350806" y="130967"/>
                </a:lnTo>
                <a:lnTo>
                  <a:pt x="388857" y="107192"/>
                </a:lnTo>
                <a:lnTo>
                  <a:pt x="428322" y="85571"/>
                </a:lnTo>
                <a:lnTo>
                  <a:pt x="469120" y="66186"/>
                </a:lnTo>
                <a:lnTo>
                  <a:pt x="511169" y="49119"/>
                </a:lnTo>
                <a:lnTo>
                  <a:pt x="554386" y="34452"/>
                </a:lnTo>
                <a:lnTo>
                  <a:pt x="598690" y="22268"/>
                </a:lnTo>
                <a:lnTo>
                  <a:pt x="643998" y="12649"/>
                </a:lnTo>
                <a:lnTo>
                  <a:pt x="690228" y="5676"/>
                </a:lnTo>
                <a:lnTo>
                  <a:pt x="737298" y="1432"/>
                </a:lnTo>
                <a:lnTo>
                  <a:pt x="785126" y="0"/>
                </a:lnTo>
                <a:lnTo>
                  <a:pt x="832954" y="1432"/>
                </a:lnTo>
                <a:lnTo>
                  <a:pt x="880024" y="5676"/>
                </a:lnTo>
                <a:lnTo>
                  <a:pt x="926254" y="12649"/>
                </a:lnTo>
                <a:lnTo>
                  <a:pt x="971562" y="22268"/>
                </a:lnTo>
                <a:lnTo>
                  <a:pt x="1015866" y="34452"/>
                </a:lnTo>
                <a:lnTo>
                  <a:pt x="1059083" y="49119"/>
                </a:lnTo>
                <a:lnTo>
                  <a:pt x="1101132" y="66186"/>
                </a:lnTo>
                <a:lnTo>
                  <a:pt x="1141930" y="85571"/>
                </a:lnTo>
                <a:lnTo>
                  <a:pt x="1181396" y="107192"/>
                </a:lnTo>
                <a:lnTo>
                  <a:pt x="1219446" y="130967"/>
                </a:lnTo>
                <a:lnTo>
                  <a:pt x="1256000" y="156814"/>
                </a:lnTo>
                <a:lnTo>
                  <a:pt x="1290974" y="184651"/>
                </a:lnTo>
                <a:lnTo>
                  <a:pt x="1324288" y="214395"/>
                </a:lnTo>
                <a:lnTo>
                  <a:pt x="1355857" y="245965"/>
                </a:lnTo>
                <a:lnTo>
                  <a:pt x="1385602" y="279278"/>
                </a:lnTo>
                <a:lnTo>
                  <a:pt x="1413439" y="314252"/>
                </a:lnTo>
                <a:lnTo>
                  <a:pt x="1439286" y="350806"/>
                </a:lnTo>
                <a:lnTo>
                  <a:pt x="1463061" y="388857"/>
                </a:lnTo>
                <a:lnTo>
                  <a:pt x="1484682" y="428322"/>
                </a:lnTo>
                <a:lnTo>
                  <a:pt x="1504067" y="469120"/>
                </a:lnTo>
                <a:lnTo>
                  <a:pt x="1521134" y="511169"/>
                </a:lnTo>
                <a:lnTo>
                  <a:pt x="1535800" y="554386"/>
                </a:lnTo>
                <a:lnTo>
                  <a:pt x="1547984" y="598690"/>
                </a:lnTo>
                <a:lnTo>
                  <a:pt x="1557604" y="643998"/>
                </a:lnTo>
                <a:lnTo>
                  <a:pt x="1564576" y="690228"/>
                </a:lnTo>
                <a:lnTo>
                  <a:pt x="1568820" y="737298"/>
                </a:lnTo>
                <a:lnTo>
                  <a:pt x="1570253" y="785126"/>
                </a:lnTo>
                <a:close/>
              </a:path>
            </a:pathLst>
          </a:custGeom>
          <a:ln w="12700">
            <a:solidFill>
              <a:srgbClr val="BF1A2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object 29"/>
          <p:cNvSpPr>
            <a:spLocks noChangeAspect="1"/>
          </p:cNvSpPr>
          <p:nvPr/>
        </p:nvSpPr>
        <p:spPr>
          <a:xfrm>
            <a:off x="4219789" y="4971982"/>
            <a:ext cx="2185200" cy="2185200"/>
          </a:xfrm>
          <a:custGeom>
            <a:avLst/>
            <a:gdLst/>
            <a:ahLst/>
            <a:cxnLst/>
            <a:rect l="l" t="t" r="r" b="b"/>
            <a:pathLst>
              <a:path w="1570355" h="1570354">
                <a:moveTo>
                  <a:pt x="1570253" y="785126"/>
                </a:moveTo>
                <a:lnTo>
                  <a:pt x="1568820" y="832954"/>
                </a:lnTo>
                <a:lnTo>
                  <a:pt x="1564576" y="880024"/>
                </a:lnTo>
                <a:lnTo>
                  <a:pt x="1557604" y="926254"/>
                </a:lnTo>
                <a:lnTo>
                  <a:pt x="1547984" y="971562"/>
                </a:lnTo>
                <a:lnTo>
                  <a:pt x="1535800" y="1015866"/>
                </a:lnTo>
                <a:lnTo>
                  <a:pt x="1521134" y="1059083"/>
                </a:lnTo>
                <a:lnTo>
                  <a:pt x="1504067" y="1101132"/>
                </a:lnTo>
                <a:lnTo>
                  <a:pt x="1484682" y="1141930"/>
                </a:lnTo>
                <a:lnTo>
                  <a:pt x="1463061" y="1181396"/>
                </a:lnTo>
                <a:lnTo>
                  <a:pt x="1439286" y="1219446"/>
                </a:lnTo>
                <a:lnTo>
                  <a:pt x="1413439" y="1256000"/>
                </a:lnTo>
                <a:lnTo>
                  <a:pt x="1385602" y="1290974"/>
                </a:lnTo>
                <a:lnTo>
                  <a:pt x="1355857" y="1324288"/>
                </a:lnTo>
                <a:lnTo>
                  <a:pt x="1324288" y="1355857"/>
                </a:lnTo>
                <a:lnTo>
                  <a:pt x="1290974" y="1385602"/>
                </a:lnTo>
                <a:lnTo>
                  <a:pt x="1256000" y="1413439"/>
                </a:lnTo>
                <a:lnTo>
                  <a:pt x="1219446" y="1439286"/>
                </a:lnTo>
                <a:lnTo>
                  <a:pt x="1181396" y="1463061"/>
                </a:lnTo>
                <a:lnTo>
                  <a:pt x="1141930" y="1484682"/>
                </a:lnTo>
                <a:lnTo>
                  <a:pt x="1101132" y="1504067"/>
                </a:lnTo>
                <a:lnTo>
                  <a:pt x="1059083" y="1521134"/>
                </a:lnTo>
                <a:lnTo>
                  <a:pt x="1015866" y="1535800"/>
                </a:lnTo>
                <a:lnTo>
                  <a:pt x="971562" y="1547984"/>
                </a:lnTo>
                <a:lnTo>
                  <a:pt x="926254" y="1557604"/>
                </a:lnTo>
                <a:lnTo>
                  <a:pt x="880024" y="1564576"/>
                </a:lnTo>
                <a:lnTo>
                  <a:pt x="832954" y="1568820"/>
                </a:lnTo>
                <a:lnTo>
                  <a:pt x="785126" y="1570253"/>
                </a:lnTo>
                <a:lnTo>
                  <a:pt x="737298" y="1568820"/>
                </a:lnTo>
                <a:lnTo>
                  <a:pt x="690228" y="1564576"/>
                </a:lnTo>
                <a:lnTo>
                  <a:pt x="643998" y="1557604"/>
                </a:lnTo>
                <a:lnTo>
                  <a:pt x="598690" y="1547984"/>
                </a:lnTo>
                <a:lnTo>
                  <a:pt x="554386" y="1535800"/>
                </a:lnTo>
                <a:lnTo>
                  <a:pt x="511169" y="1521134"/>
                </a:lnTo>
                <a:lnTo>
                  <a:pt x="469120" y="1504067"/>
                </a:lnTo>
                <a:lnTo>
                  <a:pt x="428322" y="1484682"/>
                </a:lnTo>
                <a:lnTo>
                  <a:pt x="388857" y="1463061"/>
                </a:lnTo>
                <a:lnTo>
                  <a:pt x="350806" y="1439286"/>
                </a:lnTo>
                <a:lnTo>
                  <a:pt x="314252" y="1413439"/>
                </a:lnTo>
                <a:lnTo>
                  <a:pt x="279278" y="1385602"/>
                </a:lnTo>
                <a:lnTo>
                  <a:pt x="245965" y="1355857"/>
                </a:lnTo>
                <a:lnTo>
                  <a:pt x="214395" y="1324288"/>
                </a:lnTo>
                <a:lnTo>
                  <a:pt x="184651" y="1290974"/>
                </a:lnTo>
                <a:lnTo>
                  <a:pt x="156814" y="1256000"/>
                </a:lnTo>
                <a:lnTo>
                  <a:pt x="130967" y="1219446"/>
                </a:lnTo>
                <a:lnTo>
                  <a:pt x="107192" y="1181396"/>
                </a:lnTo>
                <a:lnTo>
                  <a:pt x="85571" y="1141930"/>
                </a:lnTo>
                <a:lnTo>
                  <a:pt x="66186" y="1101132"/>
                </a:lnTo>
                <a:lnTo>
                  <a:pt x="49119" y="1059083"/>
                </a:lnTo>
                <a:lnTo>
                  <a:pt x="34452" y="1015866"/>
                </a:lnTo>
                <a:lnTo>
                  <a:pt x="22268" y="971562"/>
                </a:lnTo>
                <a:lnTo>
                  <a:pt x="12649" y="926254"/>
                </a:lnTo>
                <a:lnTo>
                  <a:pt x="5676" y="880024"/>
                </a:lnTo>
                <a:lnTo>
                  <a:pt x="1432" y="832954"/>
                </a:lnTo>
                <a:lnTo>
                  <a:pt x="0" y="785126"/>
                </a:lnTo>
                <a:lnTo>
                  <a:pt x="1432" y="737298"/>
                </a:lnTo>
                <a:lnTo>
                  <a:pt x="5676" y="690228"/>
                </a:lnTo>
                <a:lnTo>
                  <a:pt x="12649" y="643998"/>
                </a:lnTo>
                <a:lnTo>
                  <a:pt x="22268" y="598690"/>
                </a:lnTo>
                <a:lnTo>
                  <a:pt x="34452" y="554386"/>
                </a:lnTo>
                <a:lnTo>
                  <a:pt x="49119" y="511169"/>
                </a:lnTo>
                <a:lnTo>
                  <a:pt x="66186" y="469120"/>
                </a:lnTo>
                <a:lnTo>
                  <a:pt x="85571" y="428322"/>
                </a:lnTo>
                <a:lnTo>
                  <a:pt x="107192" y="388857"/>
                </a:lnTo>
                <a:lnTo>
                  <a:pt x="130967" y="350806"/>
                </a:lnTo>
                <a:lnTo>
                  <a:pt x="156814" y="314252"/>
                </a:lnTo>
                <a:lnTo>
                  <a:pt x="184651" y="279278"/>
                </a:lnTo>
                <a:lnTo>
                  <a:pt x="214395" y="245965"/>
                </a:lnTo>
                <a:lnTo>
                  <a:pt x="245965" y="214395"/>
                </a:lnTo>
                <a:lnTo>
                  <a:pt x="279278" y="184651"/>
                </a:lnTo>
                <a:lnTo>
                  <a:pt x="314252" y="156814"/>
                </a:lnTo>
                <a:lnTo>
                  <a:pt x="350806" y="130967"/>
                </a:lnTo>
                <a:lnTo>
                  <a:pt x="388857" y="107192"/>
                </a:lnTo>
                <a:lnTo>
                  <a:pt x="428322" y="85571"/>
                </a:lnTo>
                <a:lnTo>
                  <a:pt x="469120" y="66186"/>
                </a:lnTo>
                <a:lnTo>
                  <a:pt x="511169" y="49119"/>
                </a:lnTo>
                <a:lnTo>
                  <a:pt x="554386" y="34452"/>
                </a:lnTo>
                <a:lnTo>
                  <a:pt x="598690" y="22268"/>
                </a:lnTo>
                <a:lnTo>
                  <a:pt x="643998" y="12649"/>
                </a:lnTo>
                <a:lnTo>
                  <a:pt x="690228" y="5676"/>
                </a:lnTo>
                <a:lnTo>
                  <a:pt x="737298" y="1432"/>
                </a:lnTo>
                <a:lnTo>
                  <a:pt x="785126" y="0"/>
                </a:lnTo>
                <a:lnTo>
                  <a:pt x="832954" y="1432"/>
                </a:lnTo>
                <a:lnTo>
                  <a:pt x="880024" y="5676"/>
                </a:lnTo>
                <a:lnTo>
                  <a:pt x="926254" y="12649"/>
                </a:lnTo>
                <a:lnTo>
                  <a:pt x="971562" y="22268"/>
                </a:lnTo>
                <a:lnTo>
                  <a:pt x="1015866" y="34452"/>
                </a:lnTo>
                <a:lnTo>
                  <a:pt x="1059083" y="49119"/>
                </a:lnTo>
                <a:lnTo>
                  <a:pt x="1101132" y="66186"/>
                </a:lnTo>
                <a:lnTo>
                  <a:pt x="1141930" y="85571"/>
                </a:lnTo>
                <a:lnTo>
                  <a:pt x="1181396" y="107192"/>
                </a:lnTo>
                <a:lnTo>
                  <a:pt x="1219446" y="130967"/>
                </a:lnTo>
                <a:lnTo>
                  <a:pt x="1256000" y="156814"/>
                </a:lnTo>
                <a:lnTo>
                  <a:pt x="1290974" y="184651"/>
                </a:lnTo>
                <a:lnTo>
                  <a:pt x="1324288" y="214395"/>
                </a:lnTo>
                <a:lnTo>
                  <a:pt x="1355857" y="245965"/>
                </a:lnTo>
                <a:lnTo>
                  <a:pt x="1385602" y="279278"/>
                </a:lnTo>
                <a:lnTo>
                  <a:pt x="1413439" y="314252"/>
                </a:lnTo>
                <a:lnTo>
                  <a:pt x="1439286" y="350806"/>
                </a:lnTo>
                <a:lnTo>
                  <a:pt x="1463061" y="388857"/>
                </a:lnTo>
                <a:lnTo>
                  <a:pt x="1484682" y="428322"/>
                </a:lnTo>
                <a:lnTo>
                  <a:pt x="1504067" y="469120"/>
                </a:lnTo>
                <a:lnTo>
                  <a:pt x="1521134" y="511169"/>
                </a:lnTo>
                <a:lnTo>
                  <a:pt x="1535800" y="554386"/>
                </a:lnTo>
                <a:lnTo>
                  <a:pt x="1547984" y="598690"/>
                </a:lnTo>
                <a:lnTo>
                  <a:pt x="1557604" y="643998"/>
                </a:lnTo>
                <a:lnTo>
                  <a:pt x="1564576" y="690228"/>
                </a:lnTo>
                <a:lnTo>
                  <a:pt x="1568820" y="737298"/>
                </a:lnTo>
                <a:lnTo>
                  <a:pt x="1570253" y="785126"/>
                </a:lnTo>
                <a:close/>
              </a:path>
            </a:pathLst>
          </a:custGeom>
          <a:ln w="12700">
            <a:solidFill>
              <a:srgbClr val="BF1A2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p:nvPr/>
        </p:nvSpPr>
        <p:spPr>
          <a:xfrm>
            <a:off x="692201" y="840797"/>
            <a:ext cx="4895083"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ビジネスマッチングに成功した企業の担当者の声をご紹介します。</a:t>
            </a:r>
            <a:endParaRPr lang="en-US" altLang="zh-TW"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object 4"/>
          <p:cNvSpPr txBox="1"/>
          <p:nvPr/>
        </p:nvSpPr>
        <p:spPr>
          <a:xfrm>
            <a:off x="695588" y="1190625"/>
            <a:ext cx="4671060" cy="197490"/>
          </a:xfrm>
          <a:prstGeom prst="rect">
            <a:avLst/>
          </a:prstGeom>
        </p:spPr>
        <p:txBody>
          <a:bodyPr vert="horz" wrap="square" lIns="0" tIns="12700" rIns="0" bIns="0" rtlCol="0">
            <a:spAutoFit/>
          </a:bodyPr>
          <a:lstStyle/>
          <a:p>
            <a:pPr marL="12700">
              <a:lnSpc>
                <a:spcPct val="100000"/>
              </a:lnSpc>
              <a:spcBef>
                <a:spcPts val="5"/>
              </a:spcBef>
            </a:pPr>
            <a:r>
              <a:rPr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遺伝子検査紙の海外販売パートナー企業との出会い</a:t>
            </a:r>
            <a:r>
              <a:rPr sz="1200" b="1" spc="-5"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object 3"/>
          <p:cNvSpPr/>
          <p:nvPr/>
        </p:nvSpPr>
        <p:spPr>
          <a:xfrm>
            <a:off x="708286" y="2536342"/>
            <a:ext cx="1308100" cy="1092200"/>
          </a:xfrm>
          <a:prstGeom prst="rect">
            <a:avLst/>
          </a:prstGeom>
          <a:blipFill>
            <a:blip r:embed="rId2"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object 5"/>
          <p:cNvSpPr txBox="1"/>
          <p:nvPr/>
        </p:nvSpPr>
        <p:spPr>
          <a:xfrm>
            <a:off x="2951852" y="1756900"/>
            <a:ext cx="5994400" cy="431800"/>
          </a:xfrm>
          <a:prstGeom prst="rect">
            <a:avLst/>
          </a:prstGeom>
        </p:spPr>
        <p:txBody>
          <a:bodyPr vert="horz" wrap="square" lIns="0" tIns="63500" rIns="0" bIns="0" rtlCol="0">
            <a:spAutoFit/>
          </a:bodyPr>
          <a:lstStyle/>
          <a:p>
            <a:pPr marL="12700">
              <a:lnSpc>
                <a:spcPct val="100000"/>
              </a:lnSpc>
              <a:spcBef>
                <a:spcPts val="500"/>
              </a:spcBef>
            </a:pPr>
            <a:r>
              <a:rPr sz="10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東北大学発のベンチャー企業</a:t>
            </a:r>
            <a:r>
              <a:rPr sz="1000" b="1" spc="-5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sz="10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（株）TBA。遺伝子検査紙を含む検査ツールの開発、製造、販売を</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400"/>
              </a:spcBef>
            </a:pPr>
            <a:r>
              <a:rPr sz="10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手掛けるこの会社が、ベトナム、マレーシアなどの海外企業と商談。積極的に海外展開に挑んでいます。</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object 8"/>
          <p:cNvSpPr txBox="1"/>
          <p:nvPr/>
        </p:nvSpPr>
        <p:spPr>
          <a:xfrm>
            <a:off x="2951852" y="4749673"/>
            <a:ext cx="6629400" cy="431800"/>
          </a:xfrm>
          <a:prstGeom prst="rect">
            <a:avLst/>
          </a:prstGeom>
        </p:spPr>
        <p:txBody>
          <a:bodyPr vert="horz" wrap="square" lIns="0" tIns="12700" rIns="0" bIns="0" rtlCol="0">
            <a:spAutoFit/>
          </a:bodyPr>
          <a:lstStyle/>
          <a:p>
            <a:pPr marL="12700" marR="5080">
              <a:lnSpc>
                <a:spcPct val="133300"/>
              </a:lnSpc>
              <a:spcBef>
                <a:spcPts val="100"/>
              </a:spcBef>
            </a:pPr>
            <a:r>
              <a:rPr sz="10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粘着技術をコア技術に機能性フィルム材料をメインビジネスとし、その使用目的に合せた総合的なソリューションを 提供する（株）コスモテック。ジェグテックで協力会社を募り、連携して大手企業のニーズに応えました。</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object 9"/>
          <p:cNvSpPr/>
          <p:nvPr/>
        </p:nvSpPr>
        <p:spPr>
          <a:xfrm>
            <a:off x="708286" y="5529110"/>
            <a:ext cx="1308093" cy="1092187"/>
          </a:xfrm>
          <a:prstGeom prst="rect">
            <a:avLst/>
          </a:prstGeom>
          <a:blipFill>
            <a:blip r:embed="rId3"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object 10"/>
          <p:cNvSpPr/>
          <p:nvPr/>
        </p:nvSpPr>
        <p:spPr>
          <a:xfrm>
            <a:off x="1936891" y="1600214"/>
            <a:ext cx="840105" cy="840105"/>
          </a:xfrm>
          <a:custGeom>
            <a:avLst/>
            <a:gdLst/>
            <a:ahLst/>
            <a:cxnLst/>
            <a:rect l="l" t="t" r="r" b="b"/>
            <a:pathLst>
              <a:path w="840105" h="840105">
                <a:moveTo>
                  <a:pt x="419988" y="0"/>
                </a:moveTo>
                <a:lnTo>
                  <a:pt x="371007" y="2825"/>
                </a:lnTo>
                <a:lnTo>
                  <a:pt x="323685" y="11092"/>
                </a:lnTo>
                <a:lnTo>
                  <a:pt x="278339" y="24486"/>
                </a:lnTo>
                <a:lnTo>
                  <a:pt x="235283" y="42690"/>
                </a:lnTo>
                <a:lnTo>
                  <a:pt x="194832" y="65390"/>
                </a:lnTo>
                <a:lnTo>
                  <a:pt x="157302" y="92271"/>
                </a:lnTo>
                <a:lnTo>
                  <a:pt x="123007" y="123016"/>
                </a:lnTo>
                <a:lnTo>
                  <a:pt x="92263" y="157312"/>
                </a:lnTo>
                <a:lnTo>
                  <a:pt x="65384" y="194843"/>
                </a:lnTo>
                <a:lnTo>
                  <a:pt x="42686" y="235294"/>
                </a:lnTo>
                <a:lnTo>
                  <a:pt x="24483" y="278349"/>
                </a:lnTo>
                <a:lnTo>
                  <a:pt x="11091" y="323693"/>
                </a:lnTo>
                <a:lnTo>
                  <a:pt x="2825" y="371011"/>
                </a:lnTo>
                <a:lnTo>
                  <a:pt x="0" y="419989"/>
                </a:lnTo>
                <a:lnTo>
                  <a:pt x="2825" y="468970"/>
                </a:lnTo>
                <a:lnTo>
                  <a:pt x="11091" y="516293"/>
                </a:lnTo>
                <a:lnTo>
                  <a:pt x="24483" y="561640"/>
                </a:lnTo>
                <a:lnTo>
                  <a:pt x="42686" y="604697"/>
                </a:lnTo>
                <a:lnTo>
                  <a:pt x="65384" y="645149"/>
                </a:lnTo>
                <a:lnTo>
                  <a:pt x="92263" y="682680"/>
                </a:lnTo>
                <a:lnTo>
                  <a:pt x="123007" y="716976"/>
                </a:lnTo>
                <a:lnTo>
                  <a:pt x="157302" y="747722"/>
                </a:lnTo>
                <a:lnTo>
                  <a:pt x="194832" y="774602"/>
                </a:lnTo>
                <a:lnTo>
                  <a:pt x="235283" y="797302"/>
                </a:lnTo>
                <a:lnTo>
                  <a:pt x="278339" y="815505"/>
                </a:lnTo>
                <a:lnTo>
                  <a:pt x="323685" y="828898"/>
                </a:lnTo>
                <a:lnTo>
                  <a:pt x="371007" y="837165"/>
                </a:lnTo>
                <a:lnTo>
                  <a:pt x="419988" y="839990"/>
                </a:lnTo>
                <a:lnTo>
                  <a:pt x="468968" y="837165"/>
                </a:lnTo>
                <a:lnTo>
                  <a:pt x="478020" y="835583"/>
                </a:lnTo>
                <a:lnTo>
                  <a:pt x="419988" y="835583"/>
                </a:lnTo>
                <a:lnTo>
                  <a:pt x="371590" y="832782"/>
                </a:lnTo>
                <a:lnTo>
                  <a:pt x="324813" y="824588"/>
                </a:lnTo>
                <a:lnTo>
                  <a:pt x="279973" y="811315"/>
                </a:lnTo>
                <a:lnTo>
                  <a:pt x="237384" y="793277"/>
                </a:lnTo>
                <a:lnTo>
                  <a:pt x="197360" y="770790"/>
                </a:lnTo>
                <a:lnTo>
                  <a:pt x="160215" y="744166"/>
                </a:lnTo>
                <a:lnTo>
                  <a:pt x="126263" y="713720"/>
                </a:lnTo>
                <a:lnTo>
                  <a:pt x="95819" y="679767"/>
                </a:lnTo>
                <a:lnTo>
                  <a:pt x="69196" y="642621"/>
                </a:lnTo>
                <a:lnTo>
                  <a:pt x="46710" y="602596"/>
                </a:lnTo>
                <a:lnTo>
                  <a:pt x="28673" y="560006"/>
                </a:lnTo>
                <a:lnTo>
                  <a:pt x="15401" y="515165"/>
                </a:lnTo>
                <a:lnTo>
                  <a:pt x="7207" y="468388"/>
                </a:lnTo>
                <a:lnTo>
                  <a:pt x="4406" y="419989"/>
                </a:lnTo>
                <a:lnTo>
                  <a:pt x="7207" y="371592"/>
                </a:lnTo>
                <a:lnTo>
                  <a:pt x="15401" y="324818"/>
                </a:lnTo>
                <a:lnTo>
                  <a:pt x="28673" y="279980"/>
                </a:lnTo>
                <a:lnTo>
                  <a:pt x="46710" y="237392"/>
                </a:lnTo>
                <a:lnTo>
                  <a:pt x="69196" y="197369"/>
                </a:lnTo>
                <a:lnTo>
                  <a:pt x="95819" y="160225"/>
                </a:lnTo>
                <a:lnTo>
                  <a:pt x="126263" y="126274"/>
                </a:lnTo>
                <a:lnTo>
                  <a:pt x="160215" y="95830"/>
                </a:lnTo>
                <a:lnTo>
                  <a:pt x="197360" y="69208"/>
                </a:lnTo>
                <a:lnTo>
                  <a:pt x="237384" y="46722"/>
                </a:lnTo>
                <a:lnTo>
                  <a:pt x="279973" y="28686"/>
                </a:lnTo>
                <a:lnTo>
                  <a:pt x="324813" y="15414"/>
                </a:lnTo>
                <a:lnTo>
                  <a:pt x="371590" y="7220"/>
                </a:lnTo>
                <a:lnTo>
                  <a:pt x="419988" y="4419"/>
                </a:lnTo>
                <a:lnTo>
                  <a:pt x="478091" y="4419"/>
                </a:lnTo>
                <a:lnTo>
                  <a:pt x="468968" y="2825"/>
                </a:lnTo>
                <a:lnTo>
                  <a:pt x="419988" y="0"/>
                </a:lnTo>
                <a:close/>
              </a:path>
              <a:path w="840105" h="840105">
                <a:moveTo>
                  <a:pt x="478091" y="4419"/>
                </a:moveTo>
                <a:lnTo>
                  <a:pt x="419988" y="4419"/>
                </a:lnTo>
                <a:lnTo>
                  <a:pt x="468385" y="7220"/>
                </a:lnTo>
                <a:lnTo>
                  <a:pt x="515160" y="15414"/>
                </a:lnTo>
                <a:lnTo>
                  <a:pt x="559999" y="28686"/>
                </a:lnTo>
                <a:lnTo>
                  <a:pt x="602588" y="46722"/>
                </a:lnTo>
                <a:lnTo>
                  <a:pt x="642612" y="69208"/>
                </a:lnTo>
                <a:lnTo>
                  <a:pt x="679757" y="95830"/>
                </a:lnTo>
                <a:lnTo>
                  <a:pt x="713709" y="126274"/>
                </a:lnTo>
                <a:lnTo>
                  <a:pt x="744154" y="160225"/>
                </a:lnTo>
                <a:lnTo>
                  <a:pt x="770778" y="197369"/>
                </a:lnTo>
                <a:lnTo>
                  <a:pt x="793265" y="237392"/>
                </a:lnTo>
                <a:lnTo>
                  <a:pt x="811302" y="279980"/>
                </a:lnTo>
                <a:lnTo>
                  <a:pt x="824575" y="324818"/>
                </a:lnTo>
                <a:lnTo>
                  <a:pt x="832769" y="371592"/>
                </a:lnTo>
                <a:lnTo>
                  <a:pt x="835571" y="419989"/>
                </a:lnTo>
                <a:lnTo>
                  <a:pt x="832769" y="468388"/>
                </a:lnTo>
                <a:lnTo>
                  <a:pt x="824575" y="515165"/>
                </a:lnTo>
                <a:lnTo>
                  <a:pt x="811302" y="560006"/>
                </a:lnTo>
                <a:lnTo>
                  <a:pt x="793265" y="602596"/>
                </a:lnTo>
                <a:lnTo>
                  <a:pt x="770778" y="642621"/>
                </a:lnTo>
                <a:lnTo>
                  <a:pt x="744154" y="679767"/>
                </a:lnTo>
                <a:lnTo>
                  <a:pt x="713709" y="713720"/>
                </a:lnTo>
                <a:lnTo>
                  <a:pt x="679757" y="744166"/>
                </a:lnTo>
                <a:lnTo>
                  <a:pt x="642612" y="770790"/>
                </a:lnTo>
                <a:lnTo>
                  <a:pt x="602588" y="793277"/>
                </a:lnTo>
                <a:lnTo>
                  <a:pt x="559999" y="811315"/>
                </a:lnTo>
                <a:lnTo>
                  <a:pt x="515160" y="824588"/>
                </a:lnTo>
                <a:lnTo>
                  <a:pt x="468385" y="832782"/>
                </a:lnTo>
                <a:lnTo>
                  <a:pt x="419988" y="835583"/>
                </a:lnTo>
                <a:lnTo>
                  <a:pt x="478020" y="835583"/>
                </a:lnTo>
                <a:lnTo>
                  <a:pt x="516288" y="828898"/>
                </a:lnTo>
                <a:lnTo>
                  <a:pt x="561633" y="815505"/>
                </a:lnTo>
                <a:lnTo>
                  <a:pt x="604689" y="797302"/>
                </a:lnTo>
                <a:lnTo>
                  <a:pt x="645139" y="774602"/>
                </a:lnTo>
                <a:lnTo>
                  <a:pt x="682670" y="747722"/>
                </a:lnTo>
                <a:lnTo>
                  <a:pt x="716965" y="716976"/>
                </a:lnTo>
                <a:lnTo>
                  <a:pt x="747710" y="682680"/>
                </a:lnTo>
                <a:lnTo>
                  <a:pt x="774590" y="645149"/>
                </a:lnTo>
                <a:lnTo>
                  <a:pt x="797289" y="604697"/>
                </a:lnTo>
                <a:lnTo>
                  <a:pt x="815493" y="561640"/>
                </a:lnTo>
                <a:lnTo>
                  <a:pt x="828885" y="516293"/>
                </a:lnTo>
                <a:lnTo>
                  <a:pt x="837152" y="468970"/>
                </a:lnTo>
                <a:lnTo>
                  <a:pt x="839977" y="419989"/>
                </a:lnTo>
                <a:lnTo>
                  <a:pt x="837152" y="371011"/>
                </a:lnTo>
                <a:lnTo>
                  <a:pt x="828885" y="323693"/>
                </a:lnTo>
                <a:lnTo>
                  <a:pt x="815493" y="278349"/>
                </a:lnTo>
                <a:lnTo>
                  <a:pt x="797289" y="235294"/>
                </a:lnTo>
                <a:lnTo>
                  <a:pt x="774590" y="194843"/>
                </a:lnTo>
                <a:lnTo>
                  <a:pt x="747710" y="157312"/>
                </a:lnTo>
                <a:lnTo>
                  <a:pt x="716965" y="123016"/>
                </a:lnTo>
                <a:lnTo>
                  <a:pt x="682670" y="92271"/>
                </a:lnTo>
                <a:lnTo>
                  <a:pt x="645139" y="65390"/>
                </a:lnTo>
                <a:lnTo>
                  <a:pt x="604689" y="42690"/>
                </a:lnTo>
                <a:lnTo>
                  <a:pt x="561633" y="24486"/>
                </a:lnTo>
                <a:lnTo>
                  <a:pt x="516288" y="11092"/>
                </a:lnTo>
                <a:lnTo>
                  <a:pt x="478091" y="4419"/>
                </a:lnTo>
                <a:close/>
              </a:path>
            </a:pathLst>
          </a:custGeom>
          <a:solidFill>
            <a:srgbClr val="BF1A20"/>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object 11"/>
          <p:cNvSpPr txBox="1"/>
          <p:nvPr/>
        </p:nvSpPr>
        <p:spPr>
          <a:xfrm>
            <a:off x="2047967" y="1947264"/>
            <a:ext cx="635000"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ベトナム商社</a:t>
            </a:r>
            <a:endParaRPr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object 12"/>
          <p:cNvSpPr/>
          <p:nvPr/>
        </p:nvSpPr>
        <p:spPr>
          <a:xfrm>
            <a:off x="681327" y="1600214"/>
            <a:ext cx="840105" cy="840105"/>
          </a:xfrm>
          <a:custGeom>
            <a:avLst/>
            <a:gdLst/>
            <a:ahLst/>
            <a:cxnLst/>
            <a:rect l="l" t="t" r="r" b="b"/>
            <a:pathLst>
              <a:path w="840105" h="840105">
                <a:moveTo>
                  <a:pt x="419989" y="0"/>
                </a:moveTo>
                <a:lnTo>
                  <a:pt x="371009" y="2825"/>
                </a:lnTo>
                <a:lnTo>
                  <a:pt x="323689" y="11092"/>
                </a:lnTo>
                <a:lnTo>
                  <a:pt x="278344" y="24486"/>
                </a:lnTo>
                <a:lnTo>
                  <a:pt x="235288" y="42690"/>
                </a:lnTo>
                <a:lnTo>
                  <a:pt x="194838" y="65390"/>
                </a:lnTo>
                <a:lnTo>
                  <a:pt x="157307" y="92271"/>
                </a:lnTo>
                <a:lnTo>
                  <a:pt x="123012" y="123016"/>
                </a:lnTo>
                <a:lnTo>
                  <a:pt x="92267" y="157312"/>
                </a:lnTo>
                <a:lnTo>
                  <a:pt x="65387" y="194843"/>
                </a:lnTo>
                <a:lnTo>
                  <a:pt x="42688" y="235294"/>
                </a:lnTo>
                <a:lnTo>
                  <a:pt x="24484" y="278349"/>
                </a:lnTo>
                <a:lnTo>
                  <a:pt x="11092" y="323693"/>
                </a:lnTo>
                <a:lnTo>
                  <a:pt x="2825" y="371011"/>
                </a:lnTo>
                <a:lnTo>
                  <a:pt x="0" y="419989"/>
                </a:lnTo>
                <a:lnTo>
                  <a:pt x="2825" y="468970"/>
                </a:lnTo>
                <a:lnTo>
                  <a:pt x="11092" y="516293"/>
                </a:lnTo>
                <a:lnTo>
                  <a:pt x="24484" y="561640"/>
                </a:lnTo>
                <a:lnTo>
                  <a:pt x="42688" y="604697"/>
                </a:lnTo>
                <a:lnTo>
                  <a:pt x="65387" y="645149"/>
                </a:lnTo>
                <a:lnTo>
                  <a:pt x="92267" y="682680"/>
                </a:lnTo>
                <a:lnTo>
                  <a:pt x="123012" y="716976"/>
                </a:lnTo>
                <a:lnTo>
                  <a:pt x="157307" y="747722"/>
                </a:lnTo>
                <a:lnTo>
                  <a:pt x="194838" y="774602"/>
                </a:lnTo>
                <a:lnTo>
                  <a:pt x="235288" y="797302"/>
                </a:lnTo>
                <a:lnTo>
                  <a:pt x="278344" y="815505"/>
                </a:lnTo>
                <a:lnTo>
                  <a:pt x="323689" y="828898"/>
                </a:lnTo>
                <a:lnTo>
                  <a:pt x="371009" y="837165"/>
                </a:lnTo>
                <a:lnTo>
                  <a:pt x="419989" y="839990"/>
                </a:lnTo>
                <a:lnTo>
                  <a:pt x="468968" y="837165"/>
                </a:lnTo>
                <a:lnTo>
                  <a:pt x="478020" y="835583"/>
                </a:lnTo>
                <a:lnTo>
                  <a:pt x="419989" y="835583"/>
                </a:lnTo>
                <a:lnTo>
                  <a:pt x="371592" y="832782"/>
                </a:lnTo>
                <a:lnTo>
                  <a:pt x="324817" y="824588"/>
                </a:lnTo>
                <a:lnTo>
                  <a:pt x="279978" y="811315"/>
                </a:lnTo>
                <a:lnTo>
                  <a:pt x="237389" y="793277"/>
                </a:lnTo>
                <a:lnTo>
                  <a:pt x="197365" y="770790"/>
                </a:lnTo>
                <a:lnTo>
                  <a:pt x="160220" y="744166"/>
                </a:lnTo>
                <a:lnTo>
                  <a:pt x="126268" y="713720"/>
                </a:lnTo>
                <a:lnTo>
                  <a:pt x="95823" y="679767"/>
                </a:lnTo>
                <a:lnTo>
                  <a:pt x="69199" y="642621"/>
                </a:lnTo>
                <a:lnTo>
                  <a:pt x="46712" y="602596"/>
                </a:lnTo>
                <a:lnTo>
                  <a:pt x="28675" y="560006"/>
                </a:lnTo>
                <a:lnTo>
                  <a:pt x="15402" y="515165"/>
                </a:lnTo>
                <a:lnTo>
                  <a:pt x="7208" y="468388"/>
                </a:lnTo>
                <a:lnTo>
                  <a:pt x="4406" y="419989"/>
                </a:lnTo>
                <a:lnTo>
                  <a:pt x="7208" y="371592"/>
                </a:lnTo>
                <a:lnTo>
                  <a:pt x="15402" y="324818"/>
                </a:lnTo>
                <a:lnTo>
                  <a:pt x="28675" y="279980"/>
                </a:lnTo>
                <a:lnTo>
                  <a:pt x="46712" y="237392"/>
                </a:lnTo>
                <a:lnTo>
                  <a:pt x="69199" y="197369"/>
                </a:lnTo>
                <a:lnTo>
                  <a:pt x="95823" y="160225"/>
                </a:lnTo>
                <a:lnTo>
                  <a:pt x="126268" y="126274"/>
                </a:lnTo>
                <a:lnTo>
                  <a:pt x="160220" y="95830"/>
                </a:lnTo>
                <a:lnTo>
                  <a:pt x="197365" y="69208"/>
                </a:lnTo>
                <a:lnTo>
                  <a:pt x="237389" y="46722"/>
                </a:lnTo>
                <a:lnTo>
                  <a:pt x="279978" y="28686"/>
                </a:lnTo>
                <a:lnTo>
                  <a:pt x="324817" y="15414"/>
                </a:lnTo>
                <a:lnTo>
                  <a:pt x="371592" y="7220"/>
                </a:lnTo>
                <a:lnTo>
                  <a:pt x="419989" y="4419"/>
                </a:lnTo>
                <a:lnTo>
                  <a:pt x="478091" y="4419"/>
                </a:lnTo>
                <a:lnTo>
                  <a:pt x="468968" y="2825"/>
                </a:lnTo>
                <a:lnTo>
                  <a:pt x="419989" y="0"/>
                </a:lnTo>
                <a:close/>
              </a:path>
              <a:path w="840105" h="840105">
                <a:moveTo>
                  <a:pt x="478091" y="4419"/>
                </a:moveTo>
                <a:lnTo>
                  <a:pt x="419989" y="4419"/>
                </a:lnTo>
                <a:lnTo>
                  <a:pt x="468385" y="7220"/>
                </a:lnTo>
                <a:lnTo>
                  <a:pt x="515160" y="15414"/>
                </a:lnTo>
                <a:lnTo>
                  <a:pt x="559999" y="28686"/>
                </a:lnTo>
                <a:lnTo>
                  <a:pt x="602588" y="46722"/>
                </a:lnTo>
                <a:lnTo>
                  <a:pt x="642612" y="69208"/>
                </a:lnTo>
                <a:lnTo>
                  <a:pt x="679757" y="95830"/>
                </a:lnTo>
                <a:lnTo>
                  <a:pt x="713709" y="126274"/>
                </a:lnTo>
                <a:lnTo>
                  <a:pt x="744154" y="160225"/>
                </a:lnTo>
                <a:lnTo>
                  <a:pt x="770778" y="197369"/>
                </a:lnTo>
                <a:lnTo>
                  <a:pt x="793265" y="237392"/>
                </a:lnTo>
                <a:lnTo>
                  <a:pt x="811302" y="279980"/>
                </a:lnTo>
                <a:lnTo>
                  <a:pt x="824575" y="324818"/>
                </a:lnTo>
                <a:lnTo>
                  <a:pt x="832769" y="371592"/>
                </a:lnTo>
                <a:lnTo>
                  <a:pt x="835571" y="419989"/>
                </a:lnTo>
                <a:lnTo>
                  <a:pt x="832769" y="468388"/>
                </a:lnTo>
                <a:lnTo>
                  <a:pt x="824575" y="515165"/>
                </a:lnTo>
                <a:lnTo>
                  <a:pt x="811302" y="560006"/>
                </a:lnTo>
                <a:lnTo>
                  <a:pt x="793265" y="602596"/>
                </a:lnTo>
                <a:lnTo>
                  <a:pt x="770778" y="642621"/>
                </a:lnTo>
                <a:lnTo>
                  <a:pt x="744154" y="679767"/>
                </a:lnTo>
                <a:lnTo>
                  <a:pt x="713709" y="713720"/>
                </a:lnTo>
                <a:lnTo>
                  <a:pt x="679757" y="744166"/>
                </a:lnTo>
                <a:lnTo>
                  <a:pt x="642612" y="770790"/>
                </a:lnTo>
                <a:lnTo>
                  <a:pt x="602588" y="793277"/>
                </a:lnTo>
                <a:lnTo>
                  <a:pt x="559999" y="811315"/>
                </a:lnTo>
                <a:lnTo>
                  <a:pt x="515160" y="824588"/>
                </a:lnTo>
                <a:lnTo>
                  <a:pt x="468385" y="832782"/>
                </a:lnTo>
                <a:lnTo>
                  <a:pt x="419989" y="835583"/>
                </a:lnTo>
                <a:lnTo>
                  <a:pt x="478020" y="835583"/>
                </a:lnTo>
                <a:lnTo>
                  <a:pt x="516288" y="828898"/>
                </a:lnTo>
                <a:lnTo>
                  <a:pt x="561633" y="815505"/>
                </a:lnTo>
                <a:lnTo>
                  <a:pt x="604689" y="797302"/>
                </a:lnTo>
                <a:lnTo>
                  <a:pt x="645139" y="774602"/>
                </a:lnTo>
                <a:lnTo>
                  <a:pt x="682670" y="747722"/>
                </a:lnTo>
                <a:lnTo>
                  <a:pt x="716965" y="716976"/>
                </a:lnTo>
                <a:lnTo>
                  <a:pt x="747710" y="682680"/>
                </a:lnTo>
                <a:lnTo>
                  <a:pt x="774590" y="645149"/>
                </a:lnTo>
                <a:lnTo>
                  <a:pt x="797289" y="604697"/>
                </a:lnTo>
                <a:lnTo>
                  <a:pt x="815493" y="561640"/>
                </a:lnTo>
                <a:lnTo>
                  <a:pt x="828885" y="516293"/>
                </a:lnTo>
                <a:lnTo>
                  <a:pt x="837152" y="468970"/>
                </a:lnTo>
                <a:lnTo>
                  <a:pt x="839978" y="419989"/>
                </a:lnTo>
                <a:lnTo>
                  <a:pt x="837152" y="371011"/>
                </a:lnTo>
                <a:lnTo>
                  <a:pt x="828885" y="323693"/>
                </a:lnTo>
                <a:lnTo>
                  <a:pt x="815493" y="278349"/>
                </a:lnTo>
                <a:lnTo>
                  <a:pt x="797289" y="235294"/>
                </a:lnTo>
                <a:lnTo>
                  <a:pt x="774590" y="194843"/>
                </a:lnTo>
                <a:lnTo>
                  <a:pt x="747710" y="157312"/>
                </a:lnTo>
                <a:lnTo>
                  <a:pt x="716965" y="123016"/>
                </a:lnTo>
                <a:lnTo>
                  <a:pt x="682670" y="92271"/>
                </a:lnTo>
                <a:lnTo>
                  <a:pt x="645139" y="65390"/>
                </a:lnTo>
                <a:lnTo>
                  <a:pt x="604689" y="42690"/>
                </a:lnTo>
                <a:lnTo>
                  <a:pt x="561633" y="24486"/>
                </a:lnTo>
                <a:lnTo>
                  <a:pt x="516288" y="11092"/>
                </a:lnTo>
                <a:lnTo>
                  <a:pt x="478091" y="4419"/>
                </a:lnTo>
                <a:close/>
              </a:path>
            </a:pathLst>
          </a:custGeom>
          <a:solidFill>
            <a:srgbClr val="BF1A20"/>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object 13"/>
          <p:cNvSpPr txBox="1"/>
          <p:nvPr/>
        </p:nvSpPr>
        <p:spPr>
          <a:xfrm>
            <a:off x="738351" y="1947264"/>
            <a:ext cx="736600"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国内ベンチャー</a:t>
            </a:r>
            <a:endParaRPr sz="8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object 14"/>
          <p:cNvSpPr txBox="1"/>
          <p:nvPr/>
        </p:nvSpPr>
        <p:spPr>
          <a:xfrm>
            <a:off x="1546724" y="1790639"/>
            <a:ext cx="378460" cy="448945"/>
          </a:xfrm>
          <a:prstGeom prst="rect">
            <a:avLst/>
          </a:prstGeom>
        </p:spPr>
        <p:txBody>
          <a:bodyPr vert="horz" wrap="square" lIns="0" tIns="15875" rIns="0" bIns="0" rtlCol="0">
            <a:spAutoFit/>
          </a:bodyPr>
          <a:lstStyle/>
          <a:p>
            <a:pPr marL="12700">
              <a:lnSpc>
                <a:spcPct val="100000"/>
              </a:lnSpc>
              <a:spcBef>
                <a:spcPts val="125"/>
              </a:spcBef>
            </a:pPr>
            <a:r>
              <a:rPr sz="2750" b="1" spc="25"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a:t>
            </a:r>
            <a:endParaRPr sz="275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object 15"/>
          <p:cNvSpPr/>
          <p:nvPr/>
        </p:nvSpPr>
        <p:spPr>
          <a:xfrm>
            <a:off x="1936891" y="4592999"/>
            <a:ext cx="840105" cy="840105"/>
          </a:xfrm>
          <a:custGeom>
            <a:avLst/>
            <a:gdLst/>
            <a:ahLst/>
            <a:cxnLst/>
            <a:rect l="l" t="t" r="r" b="b"/>
            <a:pathLst>
              <a:path w="840105" h="840104">
                <a:moveTo>
                  <a:pt x="419988" y="0"/>
                </a:moveTo>
                <a:lnTo>
                  <a:pt x="371007" y="2825"/>
                </a:lnTo>
                <a:lnTo>
                  <a:pt x="323685" y="11092"/>
                </a:lnTo>
                <a:lnTo>
                  <a:pt x="278339" y="24486"/>
                </a:lnTo>
                <a:lnTo>
                  <a:pt x="235283" y="42690"/>
                </a:lnTo>
                <a:lnTo>
                  <a:pt x="194832" y="65390"/>
                </a:lnTo>
                <a:lnTo>
                  <a:pt x="157302" y="92271"/>
                </a:lnTo>
                <a:lnTo>
                  <a:pt x="123007" y="123016"/>
                </a:lnTo>
                <a:lnTo>
                  <a:pt x="92263" y="157312"/>
                </a:lnTo>
                <a:lnTo>
                  <a:pt x="65384" y="194843"/>
                </a:lnTo>
                <a:lnTo>
                  <a:pt x="42686" y="235294"/>
                </a:lnTo>
                <a:lnTo>
                  <a:pt x="24483" y="278349"/>
                </a:lnTo>
                <a:lnTo>
                  <a:pt x="11091" y="323693"/>
                </a:lnTo>
                <a:lnTo>
                  <a:pt x="2825" y="371011"/>
                </a:lnTo>
                <a:lnTo>
                  <a:pt x="0" y="419988"/>
                </a:lnTo>
                <a:lnTo>
                  <a:pt x="2825" y="468970"/>
                </a:lnTo>
                <a:lnTo>
                  <a:pt x="11091" y="516293"/>
                </a:lnTo>
                <a:lnTo>
                  <a:pt x="24483" y="561640"/>
                </a:lnTo>
                <a:lnTo>
                  <a:pt x="42686" y="604697"/>
                </a:lnTo>
                <a:lnTo>
                  <a:pt x="65384" y="645149"/>
                </a:lnTo>
                <a:lnTo>
                  <a:pt x="92263" y="682680"/>
                </a:lnTo>
                <a:lnTo>
                  <a:pt x="123007" y="716976"/>
                </a:lnTo>
                <a:lnTo>
                  <a:pt x="157302" y="747722"/>
                </a:lnTo>
                <a:lnTo>
                  <a:pt x="194832" y="774602"/>
                </a:lnTo>
                <a:lnTo>
                  <a:pt x="235283" y="797302"/>
                </a:lnTo>
                <a:lnTo>
                  <a:pt x="278339" y="815505"/>
                </a:lnTo>
                <a:lnTo>
                  <a:pt x="323685" y="828898"/>
                </a:lnTo>
                <a:lnTo>
                  <a:pt x="371007" y="837165"/>
                </a:lnTo>
                <a:lnTo>
                  <a:pt x="419988" y="839990"/>
                </a:lnTo>
                <a:lnTo>
                  <a:pt x="468968" y="837165"/>
                </a:lnTo>
                <a:lnTo>
                  <a:pt x="478092" y="835571"/>
                </a:lnTo>
                <a:lnTo>
                  <a:pt x="419988" y="835571"/>
                </a:lnTo>
                <a:lnTo>
                  <a:pt x="371590" y="832770"/>
                </a:lnTo>
                <a:lnTo>
                  <a:pt x="324813" y="824576"/>
                </a:lnTo>
                <a:lnTo>
                  <a:pt x="279973" y="811304"/>
                </a:lnTo>
                <a:lnTo>
                  <a:pt x="237384" y="793267"/>
                </a:lnTo>
                <a:lnTo>
                  <a:pt x="197360" y="770781"/>
                </a:lnTo>
                <a:lnTo>
                  <a:pt x="160215" y="744158"/>
                </a:lnTo>
                <a:lnTo>
                  <a:pt x="126263" y="713714"/>
                </a:lnTo>
                <a:lnTo>
                  <a:pt x="95819" y="679762"/>
                </a:lnTo>
                <a:lnTo>
                  <a:pt x="69196" y="642617"/>
                </a:lnTo>
                <a:lnTo>
                  <a:pt x="46710" y="602593"/>
                </a:lnTo>
                <a:lnTo>
                  <a:pt x="28673" y="560004"/>
                </a:lnTo>
                <a:lnTo>
                  <a:pt x="15401" y="515164"/>
                </a:lnTo>
                <a:lnTo>
                  <a:pt x="7207" y="468387"/>
                </a:lnTo>
                <a:lnTo>
                  <a:pt x="4406" y="419988"/>
                </a:lnTo>
                <a:lnTo>
                  <a:pt x="7207" y="371590"/>
                </a:lnTo>
                <a:lnTo>
                  <a:pt x="15401" y="324814"/>
                </a:lnTo>
                <a:lnTo>
                  <a:pt x="28673" y="279974"/>
                </a:lnTo>
                <a:lnTo>
                  <a:pt x="46710" y="237386"/>
                </a:lnTo>
                <a:lnTo>
                  <a:pt x="69196" y="197363"/>
                </a:lnTo>
                <a:lnTo>
                  <a:pt x="95819" y="160220"/>
                </a:lnTo>
                <a:lnTo>
                  <a:pt x="126263" y="126269"/>
                </a:lnTo>
                <a:lnTo>
                  <a:pt x="160215" y="95826"/>
                </a:lnTo>
                <a:lnTo>
                  <a:pt x="197360" y="69205"/>
                </a:lnTo>
                <a:lnTo>
                  <a:pt x="237384" y="46720"/>
                </a:lnTo>
                <a:lnTo>
                  <a:pt x="279973" y="28685"/>
                </a:lnTo>
                <a:lnTo>
                  <a:pt x="324813" y="15413"/>
                </a:lnTo>
                <a:lnTo>
                  <a:pt x="371590" y="7220"/>
                </a:lnTo>
                <a:lnTo>
                  <a:pt x="419988" y="4419"/>
                </a:lnTo>
                <a:lnTo>
                  <a:pt x="478091" y="4419"/>
                </a:lnTo>
                <a:lnTo>
                  <a:pt x="468968" y="2825"/>
                </a:lnTo>
                <a:lnTo>
                  <a:pt x="419988" y="0"/>
                </a:lnTo>
                <a:close/>
              </a:path>
              <a:path w="840105" h="840104">
                <a:moveTo>
                  <a:pt x="478091" y="4419"/>
                </a:moveTo>
                <a:lnTo>
                  <a:pt x="419988" y="4419"/>
                </a:lnTo>
                <a:lnTo>
                  <a:pt x="468385" y="7220"/>
                </a:lnTo>
                <a:lnTo>
                  <a:pt x="515160" y="15413"/>
                </a:lnTo>
                <a:lnTo>
                  <a:pt x="559999" y="28685"/>
                </a:lnTo>
                <a:lnTo>
                  <a:pt x="602588" y="46720"/>
                </a:lnTo>
                <a:lnTo>
                  <a:pt x="642612" y="69205"/>
                </a:lnTo>
                <a:lnTo>
                  <a:pt x="679757" y="95826"/>
                </a:lnTo>
                <a:lnTo>
                  <a:pt x="713709" y="126269"/>
                </a:lnTo>
                <a:lnTo>
                  <a:pt x="744154" y="160220"/>
                </a:lnTo>
                <a:lnTo>
                  <a:pt x="770778" y="197363"/>
                </a:lnTo>
                <a:lnTo>
                  <a:pt x="793265" y="237386"/>
                </a:lnTo>
                <a:lnTo>
                  <a:pt x="811302" y="279974"/>
                </a:lnTo>
                <a:lnTo>
                  <a:pt x="824575" y="324814"/>
                </a:lnTo>
                <a:lnTo>
                  <a:pt x="832769" y="371590"/>
                </a:lnTo>
                <a:lnTo>
                  <a:pt x="835571" y="419988"/>
                </a:lnTo>
                <a:lnTo>
                  <a:pt x="832769" y="468387"/>
                </a:lnTo>
                <a:lnTo>
                  <a:pt x="824575" y="515164"/>
                </a:lnTo>
                <a:lnTo>
                  <a:pt x="811302" y="560004"/>
                </a:lnTo>
                <a:lnTo>
                  <a:pt x="793265" y="602593"/>
                </a:lnTo>
                <a:lnTo>
                  <a:pt x="770778" y="642617"/>
                </a:lnTo>
                <a:lnTo>
                  <a:pt x="744154" y="679762"/>
                </a:lnTo>
                <a:lnTo>
                  <a:pt x="713709" y="713714"/>
                </a:lnTo>
                <a:lnTo>
                  <a:pt x="679757" y="744158"/>
                </a:lnTo>
                <a:lnTo>
                  <a:pt x="642612" y="770781"/>
                </a:lnTo>
                <a:lnTo>
                  <a:pt x="602588" y="793267"/>
                </a:lnTo>
                <a:lnTo>
                  <a:pt x="559999" y="811304"/>
                </a:lnTo>
                <a:lnTo>
                  <a:pt x="515160" y="824576"/>
                </a:lnTo>
                <a:lnTo>
                  <a:pt x="468385" y="832770"/>
                </a:lnTo>
                <a:lnTo>
                  <a:pt x="419988" y="835571"/>
                </a:lnTo>
                <a:lnTo>
                  <a:pt x="478092" y="835571"/>
                </a:lnTo>
                <a:lnTo>
                  <a:pt x="516288" y="828898"/>
                </a:lnTo>
                <a:lnTo>
                  <a:pt x="561633" y="815505"/>
                </a:lnTo>
                <a:lnTo>
                  <a:pt x="604689" y="797302"/>
                </a:lnTo>
                <a:lnTo>
                  <a:pt x="645139" y="774602"/>
                </a:lnTo>
                <a:lnTo>
                  <a:pt x="682670" y="747722"/>
                </a:lnTo>
                <a:lnTo>
                  <a:pt x="716965" y="716976"/>
                </a:lnTo>
                <a:lnTo>
                  <a:pt x="747710" y="682680"/>
                </a:lnTo>
                <a:lnTo>
                  <a:pt x="774590" y="645149"/>
                </a:lnTo>
                <a:lnTo>
                  <a:pt x="797289" y="604697"/>
                </a:lnTo>
                <a:lnTo>
                  <a:pt x="815493" y="561640"/>
                </a:lnTo>
                <a:lnTo>
                  <a:pt x="828885" y="516293"/>
                </a:lnTo>
                <a:lnTo>
                  <a:pt x="837152" y="468970"/>
                </a:lnTo>
                <a:lnTo>
                  <a:pt x="839977" y="419988"/>
                </a:lnTo>
                <a:lnTo>
                  <a:pt x="837152" y="371011"/>
                </a:lnTo>
                <a:lnTo>
                  <a:pt x="828885" y="323693"/>
                </a:lnTo>
                <a:lnTo>
                  <a:pt x="815493" y="278349"/>
                </a:lnTo>
                <a:lnTo>
                  <a:pt x="797289" y="235294"/>
                </a:lnTo>
                <a:lnTo>
                  <a:pt x="774590" y="194843"/>
                </a:lnTo>
                <a:lnTo>
                  <a:pt x="747710" y="157312"/>
                </a:lnTo>
                <a:lnTo>
                  <a:pt x="716965" y="123016"/>
                </a:lnTo>
                <a:lnTo>
                  <a:pt x="682670" y="92271"/>
                </a:lnTo>
                <a:lnTo>
                  <a:pt x="645139" y="65390"/>
                </a:lnTo>
                <a:lnTo>
                  <a:pt x="604689" y="42690"/>
                </a:lnTo>
                <a:lnTo>
                  <a:pt x="561633" y="24486"/>
                </a:lnTo>
                <a:lnTo>
                  <a:pt x="516288" y="11092"/>
                </a:lnTo>
                <a:lnTo>
                  <a:pt x="478091" y="4419"/>
                </a:lnTo>
                <a:close/>
              </a:path>
            </a:pathLst>
          </a:custGeom>
          <a:solidFill>
            <a:srgbClr val="BF1A20"/>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object 16"/>
          <p:cNvSpPr txBox="1"/>
          <p:nvPr/>
        </p:nvSpPr>
        <p:spPr>
          <a:xfrm>
            <a:off x="2132475" y="4940048"/>
            <a:ext cx="431800"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大手企業</a:t>
            </a:r>
            <a:endParaRPr sz="8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object 17"/>
          <p:cNvSpPr/>
          <p:nvPr/>
        </p:nvSpPr>
        <p:spPr>
          <a:xfrm>
            <a:off x="681327" y="4592999"/>
            <a:ext cx="840105" cy="840105"/>
          </a:xfrm>
          <a:custGeom>
            <a:avLst/>
            <a:gdLst/>
            <a:ahLst/>
            <a:cxnLst/>
            <a:rect l="l" t="t" r="r" b="b"/>
            <a:pathLst>
              <a:path w="840105" h="840104">
                <a:moveTo>
                  <a:pt x="419989" y="0"/>
                </a:moveTo>
                <a:lnTo>
                  <a:pt x="371009" y="2825"/>
                </a:lnTo>
                <a:lnTo>
                  <a:pt x="323689" y="11092"/>
                </a:lnTo>
                <a:lnTo>
                  <a:pt x="278344" y="24486"/>
                </a:lnTo>
                <a:lnTo>
                  <a:pt x="235288" y="42690"/>
                </a:lnTo>
                <a:lnTo>
                  <a:pt x="194838" y="65390"/>
                </a:lnTo>
                <a:lnTo>
                  <a:pt x="157307" y="92271"/>
                </a:lnTo>
                <a:lnTo>
                  <a:pt x="123012" y="123016"/>
                </a:lnTo>
                <a:lnTo>
                  <a:pt x="92267" y="157312"/>
                </a:lnTo>
                <a:lnTo>
                  <a:pt x="65387" y="194843"/>
                </a:lnTo>
                <a:lnTo>
                  <a:pt x="42688" y="235294"/>
                </a:lnTo>
                <a:lnTo>
                  <a:pt x="24484" y="278349"/>
                </a:lnTo>
                <a:lnTo>
                  <a:pt x="11092" y="323693"/>
                </a:lnTo>
                <a:lnTo>
                  <a:pt x="2825" y="371011"/>
                </a:lnTo>
                <a:lnTo>
                  <a:pt x="0" y="419988"/>
                </a:lnTo>
                <a:lnTo>
                  <a:pt x="2825" y="468970"/>
                </a:lnTo>
                <a:lnTo>
                  <a:pt x="11092" y="516293"/>
                </a:lnTo>
                <a:lnTo>
                  <a:pt x="24484" y="561640"/>
                </a:lnTo>
                <a:lnTo>
                  <a:pt x="42688" y="604697"/>
                </a:lnTo>
                <a:lnTo>
                  <a:pt x="65387" y="645149"/>
                </a:lnTo>
                <a:lnTo>
                  <a:pt x="92267" y="682680"/>
                </a:lnTo>
                <a:lnTo>
                  <a:pt x="123012" y="716976"/>
                </a:lnTo>
                <a:lnTo>
                  <a:pt x="157307" y="747722"/>
                </a:lnTo>
                <a:lnTo>
                  <a:pt x="194838" y="774602"/>
                </a:lnTo>
                <a:lnTo>
                  <a:pt x="235288" y="797302"/>
                </a:lnTo>
                <a:lnTo>
                  <a:pt x="278344" y="815505"/>
                </a:lnTo>
                <a:lnTo>
                  <a:pt x="323689" y="828898"/>
                </a:lnTo>
                <a:lnTo>
                  <a:pt x="371009" y="837165"/>
                </a:lnTo>
                <a:lnTo>
                  <a:pt x="419989" y="839990"/>
                </a:lnTo>
                <a:lnTo>
                  <a:pt x="468968" y="837165"/>
                </a:lnTo>
                <a:lnTo>
                  <a:pt x="478092" y="835571"/>
                </a:lnTo>
                <a:lnTo>
                  <a:pt x="419989" y="835571"/>
                </a:lnTo>
                <a:lnTo>
                  <a:pt x="371592" y="832770"/>
                </a:lnTo>
                <a:lnTo>
                  <a:pt x="324817" y="824576"/>
                </a:lnTo>
                <a:lnTo>
                  <a:pt x="279978" y="811304"/>
                </a:lnTo>
                <a:lnTo>
                  <a:pt x="237389" y="793267"/>
                </a:lnTo>
                <a:lnTo>
                  <a:pt x="197365" y="770781"/>
                </a:lnTo>
                <a:lnTo>
                  <a:pt x="160220" y="744158"/>
                </a:lnTo>
                <a:lnTo>
                  <a:pt x="126268" y="713714"/>
                </a:lnTo>
                <a:lnTo>
                  <a:pt x="95823" y="679762"/>
                </a:lnTo>
                <a:lnTo>
                  <a:pt x="69199" y="642617"/>
                </a:lnTo>
                <a:lnTo>
                  <a:pt x="46712" y="602593"/>
                </a:lnTo>
                <a:lnTo>
                  <a:pt x="28675" y="560004"/>
                </a:lnTo>
                <a:lnTo>
                  <a:pt x="15402" y="515164"/>
                </a:lnTo>
                <a:lnTo>
                  <a:pt x="7208" y="468387"/>
                </a:lnTo>
                <a:lnTo>
                  <a:pt x="4406" y="419988"/>
                </a:lnTo>
                <a:lnTo>
                  <a:pt x="7208" y="371590"/>
                </a:lnTo>
                <a:lnTo>
                  <a:pt x="15402" y="324814"/>
                </a:lnTo>
                <a:lnTo>
                  <a:pt x="28675" y="279974"/>
                </a:lnTo>
                <a:lnTo>
                  <a:pt x="46712" y="237386"/>
                </a:lnTo>
                <a:lnTo>
                  <a:pt x="69199" y="197363"/>
                </a:lnTo>
                <a:lnTo>
                  <a:pt x="95823" y="160220"/>
                </a:lnTo>
                <a:lnTo>
                  <a:pt x="126268" y="126269"/>
                </a:lnTo>
                <a:lnTo>
                  <a:pt x="160220" y="95826"/>
                </a:lnTo>
                <a:lnTo>
                  <a:pt x="197365" y="69205"/>
                </a:lnTo>
                <a:lnTo>
                  <a:pt x="237389" y="46720"/>
                </a:lnTo>
                <a:lnTo>
                  <a:pt x="279978" y="28685"/>
                </a:lnTo>
                <a:lnTo>
                  <a:pt x="324817" y="15413"/>
                </a:lnTo>
                <a:lnTo>
                  <a:pt x="371592" y="7220"/>
                </a:lnTo>
                <a:lnTo>
                  <a:pt x="419989" y="4419"/>
                </a:lnTo>
                <a:lnTo>
                  <a:pt x="478091" y="4419"/>
                </a:lnTo>
                <a:lnTo>
                  <a:pt x="468968" y="2825"/>
                </a:lnTo>
                <a:lnTo>
                  <a:pt x="419989" y="0"/>
                </a:lnTo>
                <a:close/>
              </a:path>
              <a:path w="840105" h="840104">
                <a:moveTo>
                  <a:pt x="478091" y="4419"/>
                </a:moveTo>
                <a:lnTo>
                  <a:pt x="419989" y="4419"/>
                </a:lnTo>
                <a:lnTo>
                  <a:pt x="468385" y="7220"/>
                </a:lnTo>
                <a:lnTo>
                  <a:pt x="515160" y="15413"/>
                </a:lnTo>
                <a:lnTo>
                  <a:pt x="559999" y="28685"/>
                </a:lnTo>
                <a:lnTo>
                  <a:pt x="602588" y="46720"/>
                </a:lnTo>
                <a:lnTo>
                  <a:pt x="642612" y="69205"/>
                </a:lnTo>
                <a:lnTo>
                  <a:pt x="679757" y="95826"/>
                </a:lnTo>
                <a:lnTo>
                  <a:pt x="713709" y="126269"/>
                </a:lnTo>
                <a:lnTo>
                  <a:pt x="744154" y="160220"/>
                </a:lnTo>
                <a:lnTo>
                  <a:pt x="770778" y="197363"/>
                </a:lnTo>
                <a:lnTo>
                  <a:pt x="793265" y="237386"/>
                </a:lnTo>
                <a:lnTo>
                  <a:pt x="811302" y="279974"/>
                </a:lnTo>
                <a:lnTo>
                  <a:pt x="824575" y="324814"/>
                </a:lnTo>
                <a:lnTo>
                  <a:pt x="832769" y="371590"/>
                </a:lnTo>
                <a:lnTo>
                  <a:pt x="835571" y="419988"/>
                </a:lnTo>
                <a:lnTo>
                  <a:pt x="832769" y="468387"/>
                </a:lnTo>
                <a:lnTo>
                  <a:pt x="824575" y="515164"/>
                </a:lnTo>
                <a:lnTo>
                  <a:pt x="811302" y="560004"/>
                </a:lnTo>
                <a:lnTo>
                  <a:pt x="793265" y="602593"/>
                </a:lnTo>
                <a:lnTo>
                  <a:pt x="770778" y="642617"/>
                </a:lnTo>
                <a:lnTo>
                  <a:pt x="744154" y="679762"/>
                </a:lnTo>
                <a:lnTo>
                  <a:pt x="713709" y="713714"/>
                </a:lnTo>
                <a:lnTo>
                  <a:pt x="679757" y="744158"/>
                </a:lnTo>
                <a:lnTo>
                  <a:pt x="642612" y="770781"/>
                </a:lnTo>
                <a:lnTo>
                  <a:pt x="602588" y="793267"/>
                </a:lnTo>
                <a:lnTo>
                  <a:pt x="559999" y="811304"/>
                </a:lnTo>
                <a:lnTo>
                  <a:pt x="515160" y="824576"/>
                </a:lnTo>
                <a:lnTo>
                  <a:pt x="468385" y="832770"/>
                </a:lnTo>
                <a:lnTo>
                  <a:pt x="419989" y="835571"/>
                </a:lnTo>
                <a:lnTo>
                  <a:pt x="478092" y="835571"/>
                </a:lnTo>
                <a:lnTo>
                  <a:pt x="516288" y="828898"/>
                </a:lnTo>
                <a:lnTo>
                  <a:pt x="561633" y="815505"/>
                </a:lnTo>
                <a:lnTo>
                  <a:pt x="604689" y="797302"/>
                </a:lnTo>
                <a:lnTo>
                  <a:pt x="645139" y="774602"/>
                </a:lnTo>
                <a:lnTo>
                  <a:pt x="682670" y="747722"/>
                </a:lnTo>
                <a:lnTo>
                  <a:pt x="716965" y="716976"/>
                </a:lnTo>
                <a:lnTo>
                  <a:pt x="747710" y="682680"/>
                </a:lnTo>
                <a:lnTo>
                  <a:pt x="774590" y="645149"/>
                </a:lnTo>
                <a:lnTo>
                  <a:pt x="797289" y="604697"/>
                </a:lnTo>
                <a:lnTo>
                  <a:pt x="815493" y="561640"/>
                </a:lnTo>
                <a:lnTo>
                  <a:pt x="828885" y="516293"/>
                </a:lnTo>
                <a:lnTo>
                  <a:pt x="837152" y="468970"/>
                </a:lnTo>
                <a:lnTo>
                  <a:pt x="839978" y="419988"/>
                </a:lnTo>
                <a:lnTo>
                  <a:pt x="837152" y="371011"/>
                </a:lnTo>
                <a:lnTo>
                  <a:pt x="828885" y="323693"/>
                </a:lnTo>
                <a:lnTo>
                  <a:pt x="815493" y="278349"/>
                </a:lnTo>
                <a:lnTo>
                  <a:pt x="797289" y="235294"/>
                </a:lnTo>
                <a:lnTo>
                  <a:pt x="774590" y="194843"/>
                </a:lnTo>
                <a:lnTo>
                  <a:pt x="747710" y="157312"/>
                </a:lnTo>
                <a:lnTo>
                  <a:pt x="716965" y="123016"/>
                </a:lnTo>
                <a:lnTo>
                  <a:pt x="682670" y="92271"/>
                </a:lnTo>
                <a:lnTo>
                  <a:pt x="645139" y="65390"/>
                </a:lnTo>
                <a:lnTo>
                  <a:pt x="604689" y="42690"/>
                </a:lnTo>
                <a:lnTo>
                  <a:pt x="561633" y="24486"/>
                </a:lnTo>
                <a:lnTo>
                  <a:pt x="516288" y="11092"/>
                </a:lnTo>
                <a:lnTo>
                  <a:pt x="478091" y="4419"/>
                </a:lnTo>
                <a:close/>
              </a:path>
            </a:pathLst>
          </a:custGeom>
          <a:solidFill>
            <a:srgbClr val="BF1A20"/>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object 18"/>
          <p:cNvSpPr txBox="1"/>
          <p:nvPr/>
        </p:nvSpPr>
        <p:spPr>
          <a:xfrm>
            <a:off x="738351" y="4940048"/>
            <a:ext cx="736600"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異業種企業連携</a:t>
            </a:r>
            <a:endParaRPr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object 19"/>
          <p:cNvSpPr txBox="1"/>
          <p:nvPr/>
        </p:nvSpPr>
        <p:spPr>
          <a:xfrm>
            <a:off x="1546724" y="4783423"/>
            <a:ext cx="378460" cy="448945"/>
          </a:xfrm>
          <a:prstGeom prst="rect">
            <a:avLst/>
          </a:prstGeom>
        </p:spPr>
        <p:txBody>
          <a:bodyPr vert="horz" wrap="square" lIns="0" tIns="15875" rIns="0" bIns="0" rtlCol="0">
            <a:spAutoFit/>
          </a:bodyPr>
          <a:lstStyle/>
          <a:p>
            <a:pPr marL="12700">
              <a:lnSpc>
                <a:spcPct val="100000"/>
              </a:lnSpc>
              <a:spcBef>
                <a:spcPts val="125"/>
              </a:spcBef>
            </a:pPr>
            <a:r>
              <a:rPr sz="2750" b="1" spc="25"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a:t>
            </a:r>
            <a:endParaRPr sz="275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object 4"/>
          <p:cNvSpPr txBox="1"/>
          <p:nvPr/>
        </p:nvSpPr>
        <p:spPr>
          <a:xfrm>
            <a:off x="694264" y="4257145"/>
            <a:ext cx="5254788" cy="197490"/>
          </a:xfrm>
          <a:prstGeom prst="rect">
            <a:avLst/>
          </a:prstGeom>
        </p:spPr>
        <p:txBody>
          <a:bodyPr vert="horz" wrap="square" lIns="0" tIns="12700" rIns="0" bIns="0" rtlCol="0">
            <a:spAutoFit/>
          </a:bodyPr>
          <a:lstStyle/>
          <a:p>
            <a:pPr marL="39370">
              <a:lnSpc>
                <a:spcPct val="100000"/>
              </a:lnSpc>
            </a:pPr>
            <a:r>
              <a:rPr lang="ja-JP"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大手企業のニーズに中小企業の異業種連携が新たなビジネスの進展へ。</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object 6"/>
          <p:cNvSpPr txBox="1">
            <a:spLocks/>
          </p:cNvSpPr>
          <p:nvPr/>
        </p:nvSpPr>
        <p:spPr>
          <a:xfrm>
            <a:off x="698419" y="3673294"/>
            <a:ext cx="1405717" cy="318480"/>
          </a:xfrm>
          <a:prstGeom prst="rect">
            <a:avLst/>
          </a:prstGeom>
        </p:spPr>
        <p:txBody>
          <a:bodyPr vert="horz" wrap="square" lIns="0" tIns="36000" rIns="0" bIns="0" rtlCol="0">
            <a:spAutoFit/>
          </a:bodyPr>
          <a:lstStyle/>
          <a:p>
            <a:pPr marL="12700">
              <a:lnSpc>
                <a:spcPts val="900"/>
              </a:lnSpc>
              <a:spcBef>
                <a:spcPts val="844"/>
              </a:spcBef>
            </a:pPr>
            <a:r>
              <a:rPr sz="10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(株)</a:t>
            </a:r>
            <a:r>
              <a:rPr lang="en-US" sz="10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0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TBA</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a:p>
            <a:pPr marL="55880">
              <a:lnSpc>
                <a:spcPts val="900"/>
              </a:lnSpc>
              <a:spcBef>
                <a:spcPts val="360"/>
              </a:spcBef>
            </a:pPr>
            <a:r>
              <a:rPr sz="9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セールスマネージャー</a:t>
            </a:r>
            <a:endParaRPr sz="1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object 6"/>
          <p:cNvSpPr txBox="1"/>
          <p:nvPr/>
        </p:nvSpPr>
        <p:spPr>
          <a:xfrm>
            <a:off x="698419" y="6665685"/>
            <a:ext cx="1405717" cy="318480"/>
          </a:xfrm>
          <a:prstGeom prst="rect">
            <a:avLst/>
          </a:prstGeom>
        </p:spPr>
        <p:txBody>
          <a:bodyPr vert="horz" wrap="square" lIns="0" tIns="36000" rIns="0" bIns="0" rtlCol="0">
            <a:spAutoFit/>
          </a:bodyPr>
          <a:lstStyle/>
          <a:p>
            <a:pPr marL="12700">
              <a:lnSpc>
                <a:spcPts val="900"/>
              </a:lnSpc>
              <a:spcBef>
                <a:spcPts val="844"/>
              </a:spcBef>
            </a:pPr>
            <a:r>
              <a:rPr sz="10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(株)</a:t>
            </a:r>
            <a:r>
              <a:rPr lang="en-US" sz="10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コ</a:t>
            </a:r>
            <a:r>
              <a:rPr lang="ja-JP" altLang="en-US" sz="10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スモテック</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p>
            <a:pPr marL="55880">
              <a:lnSpc>
                <a:spcPts val="900"/>
              </a:lnSpc>
              <a:spcBef>
                <a:spcPts val="360"/>
              </a:spcBef>
            </a:pPr>
            <a:r>
              <a:rPr lang="ja-JP" altLang="en-US" sz="9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新</a:t>
            </a:r>
            <a:r>
              <a:rPr lang="ja-JP" altLang="en-US"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規事業部</a:t>
            </a:r>
            <a:r>
              <a:rPr lang="ja-JP" altLang="en-US" sz="900" b="1" spc="-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マネージャ</a:t>
            </a:r>
            <a:r>
              <a:rPr lang="ja-JP" altLang="en-US" sz="9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ー</a:t>
            </a:r>
            <a:endParaRPr sz="1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object 6"/>
          <p:cNvSpPr txBox="1"/>
          <p:nvPr/>
        </p:nvSpPr>
        <p:spPr>
          <a:xfrm>
            <a:off x="2119409" y="2532026"/>
            <a:ext cx="7653582" cy="1036694"/>
          </a:xfrm>
          <a:prstGeom prst="rect">
            <a:avLst/>
          </a:prstGeom>
        </p:spPr>
        <p:txBody>
          <a:bodyPr vert="horz" wrap="square" lIns="0" tIns="12700" rIns="0" bIns="0" rtlCol="0">
            <a:spAutoFit/>
          </a:bodyPr>
          <a:lstStyle/>
          <a:p>
            <a:pPr marL="50800" marR="614045" indent="-50800">
              <a:lnSpc>
                <a:spcPct val="133300"/>
              </a:lnSpc>
              <a:spcBef>
                <a:spcPts val="100"/>
              </a:spcBef>
            </a:pPr>
            <a:r>
              <a:rPr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「当社は中小機構が運営するインキュベーション施設</a:t>
            </a:r>
            <a:r>
              <a:rPr sz="1000" spc="-13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T-Biz（東北大学連携ビジネスインキュベータ）に入居しています。 </a:t>
            </a:r>
            <a:r>
              <a:rPr lang="en-US" sz="10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r>
            <a:br>
              <a:rPr lang="en-US" sz="10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br>
            <a:r>
              <a:rPr sz="10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こちらの専門家の方から</a:t>
            </a:r>
            <a:r>
              <a:rPr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、販路開拓ツールとしてジェグテックをご紹介いただいたのが活用のきっかけです。</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a:p>
            <a:pPr marL="50800">
              <a:lnSpc>
                <a:spcPct val="100000"/>
              </a:lnSpc>
              <a:spcBef>
                <a:spcPts val="400"/>
              </a:spcBef>
            </a:pPr>
            <a:r>
              <a:rPr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ジェグテック掲載企業ということで、ベトナム商社の</a:t>
            </a:r>
            <a:r>
              <a:rPr sz="1000" spc="-4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CEO</a:t>
            </a:r>
            <a:r>
              <a:rPr sz="1000" spc="-4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と商談する機会を得ました。また驚いたことに、</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a:p>
            <a:pPr marL="50800" marR="5080">
              <a:lnSpc>
                <a:spcPct val="133300"/>
              </a:lnSpc>
            </a:pPr>
            <a:r>
              <a:rPr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その他にも当社のジェグテック掲載ページをご覧になったマレーシア企業様からオファーが届き、商談に発展したこともあります。 </a:t>
            </a:r>
            <a:r>
              <a:rPr lang="en-US" sz="10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r>
            <a:br>
              <a:rPr lang="en-US" sz="10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br>
            <a:r>
              <a:rPr sz="10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ジェグテックには海外の公的機関が推薦した企業が登録されているので</a:t>
            </a:r>
            <a:r>
              <a:rPr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、そちらの企業様たちにも積極的に訴求していきたいです</a:t>
            </a:r>
            <a:r>
              <a:rPr sz="10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endParaRPr sz="1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object 6"/>
          <p:cNvSpPr txBox="1"/>
          <p:nvPr/>
        </p:nvSpPr>
        <p:spPr>
          <a:xfrm>
            <a:off x="2119409" y="5522623"/>
            <a:ext cx="8332691" cy="1036181"/>
          </a:xfrm>
          <a:prstGeom prst="rect">
            <a:avLst/>
          </a:prstGeom>
        </p:spPr>
        <p:txBody>
          <a:bodyPr vert="horz" wrap="square" lIns="0" tIns="12700" rIns="0" bIns="0" rtlCol="0">
            <a:spAutoFit/>
          </a:bodyPr>
          <a:lstStyle/>
          <a:p>
            <a:pPr marL="50800" marR="386080" indent="-50800">
              <a:lnSpc>
                <a:spcPct val="133300"/>
              </a:lnSpc>
              <a:spcBef>
                <a:spcPts val="100"/>
              </a:spcBef>
            </a:pP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「大手企業からの要望に沿った</a:t>
            </a:r>
            <a:r>
              <a:rPr lang="en-US" altLang="ja-JP"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機能性フィルムを適正に貼付する装置開発</a:t>
            </a:r>
            <a:r>
              <a:rPr lang="en-US" altLang="ja-JP"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のニーズをジェグテックの</a:t>
            </a:r>
            <a:r>
              <a:rPr lang="en-US" altLang="ja-JP"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情報ボード</a:t>
            </a:r>
            <a:r>
              <a:rPr lang="en-US" altLang="ja-JP"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で発信して </a:t>
            </a:r>
            <a:b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協力会社を募集し、</a:t>
            </a:r>
            <a:r>
              <a:rPr lang="en-US" altLang="ja-JP"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000" spc="-6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社から提案を受けました。最終的には</a:t>
            </a:r>
            <a:r>
              <a:rPr lang="ja-JP" altLang="en-US" sz="1000" spc="-6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spc="-6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社との連携により装置開発を進めることに成功。自社で出来ないことを</a:t>
            </a:r>
            <a:b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無理してやるので無く、できるところと連携してビジネスにする方針で進めています。今回の案件も異業種分野の企業へ問い合わせ</a:t>
            </a:r>
            <a:r>
              <a:rPr lang="ja-JP" altLang="en-US" sz="10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て</a:t>
            </a:r>
            <a:r>
              <a:rPr lang="en-US" altLang="ja-JP" sz="10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み</a:t>
            </a: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ようと考えました。異分野向けで対応する際に連携をしてくれる企業を探すのは非常に難しいですし、調査するのにも費用がかかります。</a:t>
            </a:r>
            <a:b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費用をかけずに、しかも手軽に連携可能な企業を発見でき、販路拡大につながりました」</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object 7"/>
          <p:cNvSpPr txBox="1">
            <a:spLocks noGrp="1"/>
          </p:cNvSpPr>
          <p:nvPr>
            <p:ph type="sldNum" sz="quarter" idx="7"/>
          </p:nvPr>
        </p:nvSpPr>
        <p:spPr>
          <a:xfrm>
            <a:off x="9938518" y="7092300"/>
            <a:ext cx="463550" cy="296234"/>
          </a:xfrm>
          <a:prstGeom prst="rect">
            <a:avLst/>
          </a:prstGeom>
        </p:spPr>
        <p:txBody>
          <a:bodyPr vert="horz" wrap="square" lIns="0" tIns="110489" rIns="0" bIns="0" rtlCol="0">
            <a:spAutoFit/>
          </a:bodyPr>
          <a:lstStyle/>
          <a:p>
            <a:pPr marL="12700">
              <a:lnSpc>
                <a:spcPct val="100000"/>
              </a:lnSpc>
              <a:spcBef>
                <a:spcPts val="869"/>
              </a:spcBef>
            </a:pPr>
            <a:r>
              <a:rPr dirty="0">
                <a:latin typeface="メイリオ" panose="020B0604030504040204" pitchFamily="50" charset="-128"/>
                <a:ea typeface="メイリオ" panose="020B0604030504040204" pitchFamily="50" charset="-128"/>
                <a:cs typeface="メイリオ" panose="020B0604030504040204" pitchFamily="50" charset="-128"/>
              </a:rPr>
              <a:t>P_</a:t>
            </a:r>
            <a:fld id="{81D60167-4931-47E6-BA6A-407CBD079E47}" type="slidenum">
              <a:rPr dirty="0">
                <a:latin typeface="メイリオ" panose="020B0604030504040204" pitchFamily="50" charset="-128"/>
                <a:ea typeface="メイリオ" panose="020B0604030504040204" pitchFamily="50" charset="-128"/>
                <a:cs typeface="メイリオ" panose="020B0604030504040204" pitchFamily="50" charset="-128"/>
              </a:rPr>
              <a:t>19</a:t>
            </a:fld>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object 2"/>
          <p:cNvSpPr txBox="1">
            <a:spLocks/>
          </p:cNvSpPr>
          <p:nvPr/>
        </p:nvSpPr>
        <p:spPr>
          <a:xfrm>
            <a:off x="694630" y="494434"/>
            <a:ext cx="2997200" cy="299720"/>
          </a:xfrm>
          <a:prstGeom prst="rect">
            <a:avLst/>
          </a:prstGeom>
        </p:spPr>
        <p:txBody>
          <a:bodyPr vert="horz" wrap="square" lIns="0" tIns="12700" rIns="0" bIns="0" rtlCol="0">
            <a:spAutoFit/>
          </a:bodyPr>
          <a:lstStyle>
            <a:lvl1pPr>
              <a:defRPr sz="2700" b="1" i="0">
                <a:solidFill>
                  <a:srgbClr val="221815"/>
                </a:solidFill>
                <a:latin typeface="YuGothic"/>
                <a:ea typeface="+mj-ea"/>
                <a:cs typeface="YuGothic"/>
              </a:defRPr>
            </a:lvl1pPr>
          </a:lstStyle>
          <a:p>
            <a:pPr marL="12700">
              <a:spcBef>
                <a:spcPts val="100"/>
              </a:spcBef>
            </a:pPr>
            <a:r>
              <a:rPr kumimoji="0" lang="ja-JP" altLang="en-US" sz="1800" kern="0" smtClean="0">
                <a:latin typeface="メイリオ" panose="020B0604030504040204" pitchFamily="50" charset="-128"/>
                <a:ea typeface="メイリオ" panose="020B0604030504040204" pitchFamily="50" charset="-128"/>
                <a:cs typeface="メイリオ" panose="020B0604030504040204" pitchFamily="50" charset="-128"/>
              </a:rPr>
              <a:t>ジェグテックマッチング事例</a:t>
            </a:r>
            <a:endParaRPr kumimoji="0" lang="ja-JP" altLang="en-US" sz="18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38162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01852" y="1711428"/>
            <a:ext cx="6612732" cy="314701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目次</a:t>
            </a:r>
            <a:endParaRPr sz="18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endParaRPr sz="36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pPr>
            <a:r>
              <a:rPr sz="18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8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中小機構について・・・・・・・・・・・・・・・・</a:t>
            </a:r>
            <a:r>
              <a:rPr sz="18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P03　　　　　　　</a:t>
            </a:r>
            <a:endParaRPr sz="18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990"/>
              </a:spcBef>
            </a:pPr>
            <a:r>
              <a:rPr sz="18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J-GoodTech（ジェグテック）について・・・・・・</a:t>
            </a:r>
            <a:r>
              <a:rPr sz="18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P0</a:t>
            </a:r>
            <a:r>
              <a:rPr lang="en-US" altLang="ja-JP" sz="18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6</a:t>
            </a:r>
            <a:endParaRPr sz="18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990"/>
              </a:spcBef>
            </a:pPr>
            <a:r>
              <a:rPr sz="18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J-GoodTech（ジェグテック）のサービス・・・・・</a:t>
            </a:r>
            <a:r>
              <a:rPr sz="18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P</a:t>
            </a:r>
            <a:r>
              <a:rPr lang="en-US" altLang="ja-JP" sz="18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10</a:t>
            </a:r>
            <a:endParaRPr sz="18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990"/>
              </a:spcBef>
            </a:pPr>
            <a:r>
              <a:rPr sz="18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リアルなマッチング機会の提供・・・・・・・・・・</a:t>
            </a:r>
            <a:r>
              <a:rPr sz="18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P1</a:t>
            </a:r>
            <a:r>
              <a:rPr lang="en-US" altLang="ja-JP" sz="18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7</a:t>
            </a:r>
            <a:endParaRPr sz="18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990"/>
              </a:spcBef>
            </a:pPr>
            <a:r>
              <a:rPr sz="18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8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マッチング成功事例・・・</a:t>
            </a:r>
            <a:r>
              <a:rPr sz="1800" b="1" spc="-39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sz="18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・・・・・・・・・・・P1</a:t>
            </a:r>
            <a:r>
              <a:rPr lang="en-US" altLang="ja-JP" sz="18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8</a:t>
            </a:r>
            <a:endParaRPr sz="18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990"/>
              </a:spcBef>
            </a:pPr>
            <a:r>
              <a:rPr sz="18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まとめ・・・・・・・・・・・・・・・・・・・・・</a:t>
            </a:r>
            <a:r>
              <a:rPr sz="18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P</a:t>
            </a:r>
            <a:r>
              <a:rPr lang="en-US" altLang="ja-JP" sz="18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20</a:t>
            </a:r>
            <a:r>
              <a:rPr sz="18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endParaRPr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object 7"/>
          <p:cNvSpPr txBox="1">
            <a:spLocks noGrp="1"/>
          </p:cNvSpPr>
          <p:nvPr>
            <p:ph type="sldNum" sz="quarter" idx="7"/>
          </p:nvPr>
        </p:nvSpPr>
        <p:spPr>
          <a:xfrm>
            <a:off x="9938518" y="7092300"/>
            <a:ext cx="463550" cy="296234"/>
          </a:xfrm>
          <a:prstGeom prst="rect">
            <a:avLst/>
          </a:prstGeom>
        </p:spPr>
        <p:txBody>
          <a:bodyPr vert="horz" wrap="square" lIns="0" tIns="110489" rIns="0" bIns="0" rtlCol="0">
            <a:spAutoFit/>
          </a:bodyPr>
          <a:lstStyle/>
          <a:p>
            <a:pPr marL="12700">
              <a:lnSpc>
                <a:spcPct val="100000"/>
              </a:lnSpc>
              <a:spcBef>
                <a:spcPts val="869"/>
              </a:spcBef>
            </a:pPr>
            <a:r>
              <a:rPr dirty="0" smtClean="0">
                <a:latin typeface="メイリオ" panose="020B0604030504040204" pitchFamily="50" charset="-128"/>
                <a:ea typeface="メイリオ" panose="020B0604030504040204" pitchFamily="50" charset="-128"/>
                <a:cs typeface="メイリオ" panose="020B0604030504040204" pitchFamily="50" charset="-128"/>
              </a:rPr>
              <a:t>P_</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a:t>
            </a:r>
            <a:fld id="{81D60167-4931-47E6-BA6A-407CBD079E47}" type="slidenum">
              <a:rPr smtClean="0">
                <a:latin typeface="メイリオ" panose="020B0604030504040204" pitchFamily="50" charset="-128"/>
                <a:ea typeface="メイリオ" panose="020B0604030504040204" pitchFamily="50" charset="-128"/>
                <a:cs typeface="メイリオ" panose="020B0604030504040204" pitchFamily="50" charset="-128"/>
              </a:rPr>
              <a:t>2</a:t>
            </a:fld>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body" idx="1"/>
          </p:nvPr>
        </p:nvSpPr>
        <p:spPr>
          <a:xfrm>
            <a:off x="1037804" y="1742680"/>
            <a:ext cx="8557046" cy="3983206"/>
          </a:xfrm>
          <a:prstGeom prst="rect">
            <a:avLst/>
          </a:prstGeom>
        </p:spPr>
        <p:txBody>
          <a:bodyPr vert="horz" wrap="square" lIns="0" tIns="12700" rIns="0" bIns="0" rtlCol="0">
            <a:spAutoFit/>
          </a:bodyPr>
          <a:lstStyle/>
          <a:p>
            <a:pPr>
              <a:lnSpc>
                <a:spcPct val="100000"/>
              </a:lnSpc>
              <a:spcBef>
                <a:spcPts val="100"/>
              </a:spcBef>
            </a:pPr>
            <a:r>
              <a:rPr dirty="0">
                <a:latin typeface="メイリオ" panose="020B0604030504040204" pitchFamily="50" charset="-128"/>
                <a:ea typeface="メイリオ" panose="020B0604030504040204" pitchFamily="50" charset="-128"/>
                <a:cs typeface="メイリオ" panose="020B0604030504040204" pitchFamily="50" charset="-128"/>
              </a:rPr>
              <a:t>経済産業省所管の（独）中小企業基盤整備機構が運営するビジネスマッチングサイト。</a:t>
            </a:r>
          </a:p>
          <a:p>
            <a:pPr>
              <a:lnSpc>
                <a:spcPct val="100000"/>
              </a:lnSpc>
              <a:spcBef>
                <a:spcPts val="50"/>
              </a:spcBef>
            </a:pPr>
            <a:endParaRPr sz="385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dirty="0">
                <a:latin typeface="メイリオ" panose="020B0604030504040204" pitchFamily="50" charset="-128"/>
                <a:ea typeface="メイリオ" panose="020B0604030504040204" pitchFamily="50" charset="-128"/>
                <a:cs typeface="メイリオ" panose="020B0604030504040204" pitchFamily="50" charset="-128"/>
              </a:rPr>
              <a:t>大手企業、海外企業、全国の登録中小企業と、連携や取引の機会を探せる。</a:t>
            </a:r>
          </a:p>
          <a:p>
            <a:pPr>
              <a:lnSpc>
                <a:spcPct val="100000"/>
              </a:lnSpc>
              <a:spcBef>
                <a:spcPts val="1280"/>
              </a:spcBef>
            </a:pPr>
            <a:r>
              <a:rPr dirty="0">
                <a:latin typeface="メイリオ" panose="020B0604030504040204" pitchFamily="50" charset="-128"/>
                <a:ea typeface="メイリオ" panose="020B0604030504040204" pitchFamily="50" charset="-128"/>
                <a:cs typeface="メイリオ" panose="020B0604030504040204" pitchFamily="50" charset="-128"/>
              </a:rPr>
              <a:t>（受発注、試作開発、生産委託、共同開発、販売提携等）</a:t>
            </a:r>
          </a:p>
          <a:p>
            <a:pPr marR="5080">
              <a:lnSpc>
                <a:spcPct val="333300"/>
              </a:lnSpc>
            </a:pPr>
            <a:r>
              <a:rPr dirty="0">
                <a:latin typeface="メイリオ" panose="020B0604030504040204" pitchFamily="50" charset="-128"/>
                <a:ea typeface="メイリオ" panose="020B0604030504040204" pitchFamily="50" charset="-128"/>
                <a:cs typeface="メイリオ" panose="020B0604030504040204" pitchFamily="50" charset="-128"/>
              </a:rPr>
              <a:t>ジェグテックの</a:t>
            </a:r>
            <a:r>
              <a:rPr spc="-75" dirty="0">
                <a:latin typeface="メイリオ" panose="020B0604030504040204" pitchFamily="50" charset="-128"/>
                <a:ea typeface="メイリオ" panose="020B0604030504040204" pitchFamily="50" charset="-128"/>
                <a:cs typeface="メイリオ" panose="020B0604030504040204" pitchFamily="50" charset="-128"/>
              </a:rPr>
              <a:t> </a:t>
            </a:r>
            <a:r>
              <a:rPr dirty="0">
                <a:latin typeface="メイリオ" panose="020B0604030504040204" pitchFamily="50" charset="-128"/>
                <a:ea typeface="メイリオ" panose="020B0604030504040204" pitchFamily="50" charset="-128"/>
                <a:cs typeface="メイリオ" panose="020B0604030504040204" pitchFamily="50" charset="-128"/>
              </a:rPr>
              <a:t>6</a:t>
            </a:r>
            <a:r>
              <a:rPr spc="-75" dirty="0">
                <a:latin typeface="メイリオ" panose="020B0604030504040204" pitchFamily="50" charset="-128"/>
                <a:ea typeface="メイリオ" panose="020B0604030504040204" pitchFamily="50" charset="-128"/>
                <a:cs typeface="メイリオ" panose="020B0604030504040204" pitchFamily="50" charset="-128"/>
              </a:rPr>
              <a:t> </a:t>
            </a:r>
            <a:r>
              <a:rPr dirty="0">
                <a:latin typeface="メイリオ" panose="020B0604030504040204" pitchFamily="50" charset="-128"/>
                <a:ea typeface="メイリオ" panose="020B0604030504040204" pitchFamily="50" charset="-128"/>
                <a:cs typeface="メイリオ" panose="020B0604030504040204" pitchFamily="50" charset="-128"/>
              </a:rPr>
              <a:t>つのサービスを利用でき、リアルなマッチング機会も得られる。 </a:t>
            </a:r>
            <a:endParaRPr lang="en-US" dirty="0" smtClean="0">
              <a:latin typeface="メイリオ" panose="020B0604030504040204" pitchFamily="50" charset="-128"/>
              <a:ea typeface="メイリオ" panose="020B0604030504040204" pitchFamily="50" charset="-128"/>
              <a:cs typeface="メイリオ" panose="020B0604030504040204" pitchFamily="50" charset="-128"/>
            </a:endParaRPr>
          </a:p>
          <a:p>
            <a:pPr marR="5080">
              <a:lnSpc>
                <a:spcPct val="333300"/>
              </a:lnSpc>
            </a:pPr>
            <a:r>
              <a:rPr dirty="0" smtClean="0">
                <a:latin typeface="メイリオ" panose="020B0604030504040204" pitchFamily="50" charset="-128"/>
                <a:ea typeface="メイリオ" panose="020B0604030504040204" pitchFamily="50" charset="-128"/>
                <a:cs typeface="メイリオ" panose="020B0604030504040204" pitchFamily="50" charset="-128"/>
              </a:rPr>
              <a:t>困ったときに</a:t>
            </a:r>
            <a:r>
              <a:rPr dirty="0">
                <a:latin typeface="メイリオ" panose="020B0604030504040204" pitchFamily="50" charset="-128"/>
                <a:ea typeface="メイリオ" panose="020B0604030504040204" pitchFamily="50" charset="-128"/>
                <a:cs typeface="メイリオ" panose="020B0604030504040204" pitchFamily="50" charset="-128"/>
              </a:rPr>
              <a:t>、中小機構のコーディネーターによるさまざまなサポートを受けられる。 </a:t>
            </a:r>
            <a:endParaRPr lang="en-US" dirty="0" smtClean="0">
              <a:latin typeface="メイリオ" panose="020B0604030504040204" pitchFamily="50" charset="-128"/>
              <a:ea typeface="メイリオ" panose="020B0604030504040204" pitchFamily="50" charset="-128"/>
              <a:cs typeface="メイリオ" panose="020B0604030504040204" pitchFamily="50" charset="-128"/>
            </a:endParaRPr>
          </a:p>
          <a:p>
            <a:pPr marR="5080">
              <a:lnSpc>
                <a:spcPct val="333300"/>
              </a:lnSpc>
            </a:pPr>
            <a:r>
              <a:rPr dirty="0" smtClean="0">
                <a:latin typeface="メイリオ" panose="020B0604030504040204" pitchFamily="50" charset="-128"/>
                <a:ea typeface="メイリオ" panose="020B0604030504040204" pitchFamily="50" charset="-128"/>
                <a:cs typeface="メイリオ" panose="020B0604030504040204" pitchFamily="50" charset="-128"/>
              </a:rPr>
              <a:t>完全無料</a:t>
            </a:r>
            <a:r>
              <a:rPr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1" name="object 11"/>
          <p:cNvSpPr txBox="1"/>
          <p:nvPr/>
        </p:nvSpPr>
        <p:spPr>
          <a:xfrm>
            <a:off x="3180568" y="5960606"/>
            <a:ext cx="4340249" cy="1315745"/>
          </a:xfrm>
          <a:prstGeom prst="rect">
            <a:avLst/>
          </a:prstGeom>
        </p:spPr>
        <p:txBody>
          <a:bodyPr vert="horz" wrap="square" lIns="0" tIns="83820" rIns="0" bIns="0" rtlCol="0">
            <a:spAutoFit/>
          </a:bodyPr>
          <a:lstStyle/>
          <a:p>
            <a:pPr algn="ctr">
              <a:lnSpc>
                <a:spcPct val="100000"/>
              </a:lnSpc>
              <a:spcBef>
                <a:spcPts val="66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【本件に関するお問合せ先】</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spcBef>
                <a:spcPts val="560"/>
              </a:spcBef>
            </a:pPr>
            <a:r>
              <a:rPr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独立行政法人中小企業基盤整備機構</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spcBef>
                <a:spcPts val="560"/>
              </a:spcBef>
            </a:pPr>
            <a:r>
              <a:rPr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販路支援部</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販路支援課　ジェグテック担当</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spcBef>
                <a:spcPts val="560"/>
              </a:spcBef>
            </a:pPr>
            <a:r>
              <a:rPr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電話</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　03-5470-1824</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spcBef>
                <a:spcPts val="560"/>
              </a:spcBef>
            </a:pPr>
            <a:r>
              <a:rPr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ジェグテックサイト</a:t>
            </a:r>
            <a:r>
              <a:rPr sz="1200" b="1" spc="-75"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ＵＲＬ</a:t>
            </a:r>
            <a:r>
              <a:rPr sz="1200" b="1" spc="-7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sz="1200" b="1" spc="-4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https</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://jgoodtech.jp/</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object 7"/>
          <p:cNvSpPr txBox="1">
            <a:spLocks noGrp="1"/>
          </p:cNvSpPr>
          <p:nvPr>
            <p:ph type="sldNum" sz="quarter" idx="7"/>
          </p:nvPr>
        </p:nvSpPr>
        <p:spPr>
          <a:xfrm>
            <a:off x="9938518" y="7092300"/>
            <a:ext cx="463550" cy="296234"/>
          </a:xfrm>
          <a:prstGeom prst="rect">
            <a:avLst/>
          </a:prstGeom>
        </p:spPr>
        <p:txBody>
          <a:bodyPr vert="horz" wrap="square" lIns="0" tIns="110489" rIns="0" bIns="0" rtlCol="0">
            <a:spAutoFit/>
          </a:bodyPr>
          <a:lstStyle/>
          <a:p>
            <a:pPr marL="12700">
              <a:lnSpc>
                <a:spcPct val="100000"/>
              </a:lnSpc>
              <a:spcBef>
                <a:spcPts val="869"/>
              </a:spcBef>
            </a:pPr>
            <a:r>
              <a:rPr dirty="0">
                <a:latin typeface="メイリオ" panose="020B0604030504040204" pitchFamily="50" charset="-128"/>
                <a:ea typeface="メイリオ" panose="020B0604030504040204" pitchFamily="50" charset="-128"/>
                <a:cs typeface="メイリオ" panose="020B0604030504040204" pitchFamily="50" charset="-128"/>
              </a:rPr>
              <a:t>P_</a:t>
            </a:r>
            <a:fld id="{81D60167-4931-47E6-BA6A-407CBD079E47}" type="slidenum">
              <a:rPr dirty="0">
                <a:latin typeface="メイリオ" panose="020B0604030504040204" pitchFamily="50" charset="-128"/>
                <a:ea typeface="メイリオ" panose="020B0604030504040204" pitchFamily="50" charset="-128"/>
                <a:cs typeface="メイリオ" panose="020B0604030504040204" pitchFamily="50" charset="-128"/>
              </a:rPr>
              <a:t>20</a:t>
            </a:fld>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object 2"/>
          <p:cNvSpPr txBox="1"/>
          <p:nvPr/>
        </p:nvSpPr>
        <p:spPr>
          <a:xfrm>
            <a:off x="695058" y="485035"/>
            <a:ext cx="7112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まとめ</a:t>
            </a:r>
            <a:endParaRPr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object 3"/>
          <p:cNvSpPr txBox="1">
            <a:spLocks/>
          </p:cNvSpPr>
          <p:nvPr/>
        </p:nvSpPr>
        <p:spPr>
          <a:xfrm>
            <a:off x="3066707" y="825877"/>
            <a:ext cx="4099345" cy="289823"/>
          </a:xfrm>
          <a:prstGeom prst="rect">
            <a:avLst/>
          </a:prstGeom>
        </p:spPr>
        <p:txBody>
          <a:bodyPr vert="horz" wrap="square" lIns="0" tIns="12700" rIns="0" bIns="0" rtlCol="0">
            <a:spAutoFit/>
          </a:bodyPr>
          <a:lstStyle>
            <a:lvl1pPr>
              <a:defRPr sz="2700" b="1" i="0">
                <a:solidFill>
                  <a:srgbClr val="221815"/>
                </a:solidFill>
                <a:latin typeface="YuGothic"/>
                <a:ea typeface="+mj-ea"/>
                <a:cs typeface="YuGothic"/>
              </a:defRPr>
            </a:lvl1pPr>
          </a:lstStyle>
          <a:p>
            <a:pPr marL="12700">
              <a:spcBef>
                <a:spcPts val="100"/>
              </a:spcBef>
            </a:pPr>
            <a:r>
              <a:rPr kumimoji="0" lang="en-US" altLang="ja-JP" sz="1800" kern="0" smtClean="0">
                <a:latin typeface="メイリオ" panose="020B0604030504040204" pitchFamily="50" charset="-128"/>
                <a:ea typeface="メイリオ" panose="020B0604030504040204" pitchFamily="50" charset="-128"/>
                <a:cs typeface="メイリオ" panose="020B0604030504040204" pitchFamily="50" charset="-128"/>
              </a:rPr>
              <a:t>J-GoodTech</a:t>
            </a:r>
            <a:r>
              <a:rPr kumimoji="0" lang="ja-JP" altLang="en-US" sz="1800" kern="0" smtClean="0">
                <a:latin typeface="メイリオ" panose="020B0604030504040204" pitchFamily="50" charset="-128"/>
                <a:ea typeface="メイリオ" panose="020B0604030504040204" pitchFamily="50" charset="-128"/>
                <a:cs typeface="メイリオ" panose="020B0604030504040204" pitchFamily="50" charset="-128"/>
              </a:rPr>
              <a:t>（ジェグテック）とは</a:t>
            </a:r>
            <a:endParaRPr kumimoji="0" lang="ja-JP" altLang="en-US" sz="18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object 4"/>
          <p:cNvSpPr/>
          <p:nvPr/>
        </p:nvSpPr>
        <p:spPr>
          <a:xfrm>
            <a:off x="718121" y="1742680"/>
            <a:ext cx="224154" cy="224154"/>
          </a:xfrm>
          <a:custGeom>
            <a:avLst/>
            <a:gdLst/>
            <a:ahLst/>
            <a:cxnLst/>
            <a:rect l="l" t="t" r="r" b="b"/>
            <a:pathLst>
              <a:path w="224155" h="224155">
                <a:moveTo>
                  <a:pt x="223710" y="223710"/>
                </a:moveTo>
                <a:lnTo>
                  <a:pt x="0" y="223710"/>
                </a:lnTo>
                <a:lnTo>
                  <a:pt x="0" y="0"/>
                </a:lnTo>
                <a:lnTo>
                  <a:pt x="223710" y="0"/>
                </a:lnTo>
                <a:lnTo>
                  <a:pt x="223710" y="223710"/>
                </a:lnTo>
                <a:close/>
              </a:path>
            </a:pathLst>
          </a:custGeom>
          <a:ln w="8890">
            <a:solidFill>
              <a:srgbClr val="221815"/>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object 5"/>
          <p:cNvSpPr/>
          <p:nvPr/>
        </p:nvSpPr>
        <p:spPr>
          <a:xfrm>
            <a:off x="718121" y="2599969"/>
            <a:ext cx="224154" cy="224154"/>
          </a:xfrm>
          <a:custGeom>
            <a:avLst/>
            <a:gdLst/>
            <a:ahLst/>
            <a:cxnLst/>
            <a:rect l="l" t="t" r="r" b="b"/>
            <a:pathLst>
              <a:path w="224155" h="224155">
                <a:moveTo>
                  <a:pt x="223710" y="223710"/>
                </a:moveTo>
                <a:lnTo>
                  <a:pt x="0" y="223710"/>
                </a:lnTo>
                <a:lnTo>
                  <a:pt x="0" y="0"/>
                </a:lnTo>
                <a:lnTo>
                  <a:pt x="223710" y="0"/>
                </a:lnTo>
                <a:lnTo>
                  <a:pt x="223710" y="223710"/>
                </a:lnTo>
                <a:close/>
              </a:path>
            </a:pathLst>
          </a:custGeom>
          <a:ln w="8890">
            <a:solidFill>
              <a:srgbClr val="221815"/>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object 6"/>
          <p:cNvSpPr/>
          <p:nvPr/>
        </p:nvSpPr>
        <p:spPr>
          <a:xfrm>
            <a:off x="718121" y="3660724"/>
            <a:ext cx="224154" cy="224154"/>
          </a:xfrm>
          <a:custGeom>
            <a:avLst/>
            <a:gdLst/>
            <a:ahLst/>
            <a:cxnLst/>
            <a:rect l="l" t="t" r="r" b="b"/>
            <a:pathLst>
              <a:path w="224155" h="224154">
                <a:moveTo>
                  <a:pt x="223710" y="223697"/>
                </a:moveTo>
                <a:lnTo>
                  <a:pt x="0" y="223697"/>
                </a:lnTo>
                <a:lnTo>
                  <a:pt x="0" y="0"/>
                </a:lnTo>
                <a:lnTo>
                  <a:pt x="223710" y="0"/>
                </a:lnTo>
                <a:lnTo>
                  <a:pt x="223710" y="223697"/>
                </a:lnTo>
                <a:close/>
              </a:path>
            </a:pathLst>
          </a:custGeom>
          <a:ln w="8889">
            <a:solidFill>
              <a:srgbClr val="221815"/>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object 7"/>
          <p:cNvSpPr/>
          <p:nvPr/>
        </p:nvSpPr>
        <p:spPr>
          <a:xfrm>
            <a:off x="718121" y="4482020"/>
            <a:ext cx="224154" cy="224154"/>
          </a:xfrm>
          <a:custGeom>
            <a:avLst/>
            <a:gdLst/>
            <a:ahLst/>
            <a:cxnLst/>
            <a:rect l="l" t="t" r="r" b="b"/>
            <a:pathLst>
              <a:path w="224155" h="224154">
                <a:moveTo>
                  <a:pt x="223710" y="223697"/>
                </a:moveTo>
                <a:lnTo>
                  <a:pt x="0" y="223697"/>
                </a:lnTo>
                <a:lnTo>
                  <a:pt x="0" y="0"/>
                </a:lnTo>
                <a:lnTo>
                  <a:pt x="223710" y="0"/>
                </a:lnTo>
                <a:lnTo>
                  <a:pt x="223710" y="223697"/>
                </a:lnTo>
                <a:close/>
              </a:path>
            </a:pathLst>
          </a:custGeom>
          <a:ln w="8890">
            <a:solidFill>
              <a:srgbClr val="221815"/>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object 8"/>
          <p:cNvSpPr/>
          <p:nvPr/>
        </p:nvSpPr>
        <p:spPr>
          <a:xfrm>
            <a:off x="718121" y="5283124"/>
            <a:ext cx="224154" cy="224154"/>
          </a:xfrm>
          <a:custGeom>
            <a:avLst/>
            <a:gdLst/>
            <a:ahLst/>
            <a:cxnLst/>
            <a:rect l="l" t="t" r="r" b="b"/>
            <a:pathLst>
              <a:path w="224155" h="224154">
                <a:moveTo>
                  <a:pt x="223710" y="223697"/>
                </a:moveTo>
                <a:lnTo>
                  <a:pt x="0" y="223697"/>
                </a:lnTo>
                <a:lnTo>
                  <a:pt x="0" y="0"/>
                </a:lnTo>
                <a:lnTo>
                  <a:pt x="223710" y="0"/>
                </a:lnTo>
                <a:lnTo>
                  <a:pt x="223710" y="223697"/>
                </a:lnTo>
                <a:close/>
              </a:path>
            </a:pathLst>
          </a:custGeom>
          <a:ln w="8890">
            <a:solidFill>
              <a:srgbClr val="221815"/>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722647" y="527461"/>
            <a:ext cx="1397000" cy="29972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中小機構とは</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object 3"/>
          <p:cNvSpPr txBox="1"/>
          <p:nvPr/>
        </p:nvSpPr>
        <p:spPr>
          <a:xfrm>
            <a:off x="722647" y="1137846"/>
            <a:ext cx="8573770" cy="1379855"/>
          </a:xfrm>
          <a:prstGeom prst="rect">
            <a:avLst/>
          </a:prstGeom>
        </p:spPr>
        <p:txBody>
          <a:bodyPr vert="horz" wrap="square" lIns="0" tIns="110490" rIns="0" bIns="0" rtlCol="0">
            <a:spAutoFit/>
          </a:bodyPr>
          <a:lstStyle/>
          <a:p>
            <a:pPr marL="12700">
              <a:lnSpc>
                <a:spcPct val="100000"/>
              </a:lnSpc>
              <a:spcBef>
                <a:spcPts val="870"/>
              </a:spcBef>
            </a:pPr>
            <a:r>
              <a:rPr sz="14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J-GoodTech（ジェグテック）を運営しているのは、</a:t>
            </a:r>
            <a:endParaRPr sz="14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770"/>
              </a:spcBef>
            </a:pPr>
            <a:r>
              <a:rPr sz="14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経済産業省所管の独立行政法人</a:t>
            </a:r>
            <a:r>
              <a:rPr sz="1400" b="1" spc="-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4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中小企業基盤整備機構（略称：中小機構）です。</a:t>
            </a:r>
            <a:endParaRPr sz="1400" dirty="0">
              <a:latin typeface="メイリオ" panose="020B0604030504040204" pitchFamily="50" charset="-128"/>
              <a:ea typeface="メイリオ" panose="020B0604030504040204" pitchFamily="50" charset="-128"/>
              <a:cs typeface="メイリオ" panose="020B0604030504040204" pitchFamily="50" charset="-128"/>
            </a:endParaRPr>
          </a:p>
          <a:p>
            <a:pPr marL="26034">
              <a:lnSpc>
                <a:spcPct val="100000"/>
              </a:lnSpc>
              <a:spcBef>
                <a:spcPts val="1630"/>
              </a:spcBef>
            </a:pPr>
            <a:r>
              <a:rPr sz="14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中小機構は、国の中小企業政策の中核的な実施機関として、幅広い支援メニューを提供。</a:t>
            </a:r>
            <a:endParaRPr sz="1400" dirty="0">
              <a:latin typeface="メイリオ" panose="020B0604030504040204" pitchFamily="50" charset="-128"/>
              <a:ea typeface="メイリオ" panose="020B0604030504040204" pitchFamily="50" charset="-128"/>
              <a:cs typeface="メイリオ" panose="020B0604030504040204" pitchFamily="50" charset="-128"/>
            </a:endParaRPr>
          </a:p>
          <a:p>
            <a:pPr marL="26034">
              <a:lnSpc>
                <a:spcPct val="100000"/>
              </a:lnSpc>
              <a:spcBef>
                <a:spcPts val="770"/>
              </a:spcBef>
            </a:pPr>
            <a:r>
              <a:rPr sz="14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地域の自治体や支援機関、</a:t>
            </a:r>
            <a:r>
              <a:rPr sz="14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国内外の政府系機関</a:t>
            </a:r>
            <a:r>
              <a:rPr lang="ja-JP" altLang="en-US" sz="14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等</a:t>
            </a:r>
            <a:r>
              <a:rPr sz="14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と連携しながら中小企業の成長をサポートしています</a:t>
            </a:r>
            <a:r>
              <a:rPr sz="14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endParaRPr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object 7"/>
          <p:cNvSpPr txBox="1">
            <a:spLocks noGrp="1"/>
          </p:cNvSpPr>
          <p:nvPr>
            <p:ph type="sldNum" sz="quarter" idx="7"/>
          </p:nvPr>
        </p:nvSpPr>
        <p:spPr>
          <a:xfrm>
            <a:off x="9938518" y="7092300"/>
            <a:ext cx="463550" cy="296234"/>
          </a:xfrm>
          <a:prstGeom prst="rect">
            <a:avLst/>
          </a:prstGeom>
        </p:spPr>
        <p:txBody>
          <a:bodyPr vert="horz" wrap="square" lIns="0" tIns="110489" rIns="0" bIns="0" rtlCol="0">
            <a:spAutoFit/>
          </a:bodyPr>
          <a:lstStyle/>
          <a:p>
            <a:pPr marL="12700">
              <a:lnSpc>
                <a:spcPct val="100000"/>
              </a:lnSpc>
              <a:spcBef>
                <a:spcPts val="869"/>
              </a:spcBef>
            </a:pPr>
            <a:r>
              <a:rPr dirty="0" smtClean="0">
                <a:latin typeface="メイリオ" panose="020B0604030504040204" pitchFamily="50" charset="-128"/>
                <a:ea typeface="メイリオ" panose="020B0604030504040204" pitchFamily="50" charset="-128"/>
                <a:cs typeface="メイリオ" panose="020B0604030504040204" pitchFamily="50" charset="-128"/>
              </a:rPr>
              <a:t>P_</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a:t>
            </a:r>
            <a:fld id="{81D60167-4931-47E6-BA6A-407CBD079E47}" type="slidenum">
              <a:rPr smtClean="0">
                <a:latin typeface="メイリオ" panose="020B0604030504040204" pitchFamily="50" charset="-128"/>
                <a:ea typeface="メイリオ" panose="020B0604030504040204" pitchFamily="50" charset="-128"/>
                <a:cs typeface="メイリオ" panose="020B0604030504040204" pitchFamily="50" charset="-128"/>
              </a:rPr>
              <a:t>3</a:t>
            </a:fld>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900076" y="3019425"/>
            <a:ext cx="3528424" cy="323165"/>
          </a:xfrm>
          <a:prstGeom prst="rect">
            <a:avLst/>
          </a:prstGeom>
          <a:noFill/>
        </p:spPr>
        <p:txBody>
          <a:bodyPr wrap="square" rtlCol="0">
            <a:spAutoFit/>
          </a:bodyPr>
          <a:lstStyle/>
          <a:p>
            <a:r>
              <a:rPr lang="en-US" altLang="ja-JP" sz="1500" b="1" dirty="0">
                <a:latin typeface="メイリオ"/>
                <a:ea typeface="メイリオ"/>
                <a:cs typeface="メイリオ"/>
              </a:rPr>
              <a:t>〈</a:t>
            </a:r>
            <a:r>
              <a:rPr lang="ja-JP" altLang="en-US" sz="1500" b="1" dirty="0">
                <a:latin typeface="メイリオ"/>
                <a:ea typeface="メイリオ"/>
                <a:cs typeface="メイリオ"/>
              </a:rPr>
              <a:t>中小機構と支援機関ネットワーク</a:t>
            </a:r>
            <a:r>
              <a:rPr lang="en-US" altLang="ja-JP" sz="1500" b="1" dirty="0">
                <a:latin typeface="メイリオ"/>
                <a:ea typeface="メイリオ"/>
                <a:cs typeface="メイリオ"/>
              </a:rPr>
              <a:t>〉</a:t>
            </a:r>
            <a:endParaRPr kumimoji="1" lang="ja-JP" altLang="en-US" sz="1500" b="1" dirty="0">
              <a:latin typeface="メイリオ"/>
              <a:ea typeface="メイリオ"/>
              <a:cs typeface="メイリオ"/>
            </a:endParaRPr>
          </a:p>
        </p:txBody>
      </p:sp>
      <p:sp>
        <p:nvSpPr>
          <p:cNvPr id="7" name="テキスト ボックス 6"/>
          <p:cNvSpPr txBox="1"/>
          <p:nvPr/>
        </p:nvSpPr>
        <p:spPr>
          <a:xfrm>
            <a:off x="2124946" y="3569917"/>
            <a:ext cx="1527900" cy="1007072"/>
          </a:xfrm>
          <a:prstGeom prst="rect">
            <a:avLst/>
          </a:prstGeom>
          <a:noFill/>
        </p:spPr>
        <p:txBody>
          <a:bodyPr wrap="none" lIns="0" tIns="0" rIns="0" bIns="0" rtlCol="0">
            <a:noAutofit/>
          </a:bodyPr>
          <a:lstStyle/>
          <a:p>
            <a:pPr algn="r">
              <a:lnSpc>
                <a:spcPts val="2300"/>
              </a:lnSpc>
            </a:pPr>
            <a:r>
              <a:rPr lang="ja-JP" altLang="en-US" sz="1100" b="1" dirty="0">
                <a:latin typeface="メイリオ"/>
                <a:ea typeface="メイリオ"/>
                <a:cs typeface="メイリオ"/>
              </a:rPr>
              <a:t>商工</a:t>
            </a:r>
            <a:r>
              <a:rPr lang="ja-JP" altLang="en-US" sz="1100" b="1" dirty="0" smtClean="0">
                <a:latin typeface="メイリオ"/>
                <a:ea typeface="メイリオ"/>
                <a:cs typeface="メイリオ"/>
              </a:rPr>
              <a:t>会議所</a:t>
            </a:r>
            <a:endParaRPr lang="en-US" altLang="ja-JP" sz="1100" b="1" dirty="0" smtClean="0">
              <a:latin typeface="メイリオ"/>
              <a:ea typeface="メイリオ"/>
              <a:cs typeface="メイリオ"/>
            </a:endParaRPr>
          </a:p>
          <a:p>
            <a:pPr algn="r">
              <a:lnSpc>
                <a:spcPts val="2300"/>
              </a:lnSpc>
            </a:pPr>
            <a:r>
              <a:rPr lang="ja-JP" altLang="en-US" sz="1100" b="1" dirty="0" smtClean="0">
                <a:latin typeface="メイリオ"/>
                <a:ea typeface="メイリオ"/>
                <a:cs typeface="メイリオ"/>
              </a:rPr>
              <a:t>商工会</a:t>
            </a:r>
            <a:endParaRPr lang="en-US" altLang="ja-JP" sz="1100" b="1" dirty="0" smtClean="0">
              <a:latin typeface="メイリオ"/>
              <a:ea typeface="メイリオ"/>
              <a:cs typeface="メイリオ"/>
            </a:endParaRPr>
          </a:p>
          <a:p>
            <a:pPr algn="r">
              <a:lnSpc>
                <a:spcPts val="2300"/>
              </a:lnSpc>
            </a:pPr>
            <a:r>
              <a:rPr lang="ja-JP" altLang="en-US" sz="1100" b="1" dirty="0" smtClean="0">
                <a:latin typeface="メイリオ"/>
                <a:ea typeface="メイリオ"/>
                <a:cs typeface="メイリオ"/>
              </a:rPr>
              <a:t>中小</a:t>
            </a:r>
            <a:r>
              <a:rPr lang="ja-JP" altLang="en-US" sz="1100" b="1" dirty="0">
                <a:latin typeface="メイリオ"/>
                <a:ea typeface="メイリオ"/>
                <a:cs typeface="メイリオ"/>
              </a:rPr>
              <a:t>企業団体中央会</a:t>
            </a:r>
            <a:endParaRPr kumimoji="1" lang="ja-JP" altLang="en-US" sz="1100" b="1" dirty="0">
              <a:latin typeface="メイリオ"/>
              <a:ea typeface="メイリオ"/>
              <a:cs typeface="メイリオ"/>
            </a:endParaRPr>
          </a:p>
        </p:txBody>
      </p:sp>
      <p:sp>
        <p:nvSpPr>
          <p:cNvPr id="8" name="テキスト ボックス 7"/>
          <p:cNvSpPr txBox="1"/>
          <p:nvPr/>
        </p:nvSpPr>
        <p:spPr>
          <a:xfrm>
            <a:off x="7054293" y="3578424"/>
            <a:ext cx="2491109" cy="1007072"/>
          </a:xfrm>
          <a:prstGeom prst="rect">
            <a:avLst/>
          </a:prstGeom>
          <a:noFill/>
        </p:spPr>
        <p:txBody>
          <a:bodyPr wrap="none" lIns="0" tIns="0" rIns="0" bIns="0" rtlCol="0">
            <a:noAutofit/>
          </a:bodyPr>
          <a:lstStyle/>
          <a:p>
            <a:pPr>
              <a:lnSpc>
                <a:spcPts val="2300"/>
              </a:lnSpc>
            </a:pPr>
            <a:r>
              <a:rPr lang="ja-JP" altLang="en-US" sz="1100" b="1" dirty="0">
                <a:latin typeface="メイリオ"/>
                <a:ea typeface="メイリオ"/>
                <a:cs typeface="メイリオ"/>
              </a:rPr>
              <a:t>地方公共団体</a:t>
            </a:r>
          </a:p>
          <a:p>
            <a:pPr>
              <a:lnSpc>
                <a:spcPts val="2300"/>
              </a:lnSpc>
            </a:pPr>
            <a:r>
              <a:rPr lang="ja-JP" altLang="en-US" sz="1100" b="1" dirty="0">
                <a:latin typeface="メイリオ"/>
                <a:ea typeface="メイリオ"/>
                <a:cs typeface="メイリオ"/>
              </a:rPr>
              <a:t>都道府県等中小企業支援センター</a:t>
            </a:r>
          </a:p>
          <a:p>
            <a:pPr>
              <a:lnSpc>
                <a:spcPts val="2300"/>
              </a:lnSpc>
            </a:pPr>
            <a:r>
              <a:rPr lang="ja-JP" altLang="en-US" sz="1100" b="1" dirty="0">
                <a:latin typeface="メイリオ"/>
                <a:ea typeface="メイリオ"/>
                <a:cs typeface="メイリオ"/>
              </a:rPr>
              <a:t>政府系機関</a:t>
            </a:r>
            <a:endParaRPr kumimoji="1" lang="ja-JP" altLang="en-US" sz="1100" b="1" dirty="0">
              <a:latin typeface="メイリオ"/>
              <a:ea typeface="メイリオ"/>
              <a:cs typeface="メイリオ"/>
            </a:endParaRPr>
          </a:p>
        </p:txBody>
      </p:sp>
      <p:sp>
        <p:nvSpPr>
          <p:cNvPr id="9" name="テキスト ボックス 8"/>
          <p:cNvSpPr txBox="1"/>
          <p:nvPr/>
        </p:nvSpPr>
        <p:spPr>
          <a:xfrm>
            <a:off x="1594443" y="6041787"/>
            <a:ext cx="2058402" cy="1007072"/>
          </a:xfrm>
          <a:prstGeom prst="rect">
            <a:avLst/>
          </a:prstGeom>
          <a:noFill/>
        </p:spPr>
        <p:txBody>
          <a:bodyPr wrap="none" lIns="0" tIns="0" rIns="0" bIns="0" rtlCol="0">
            <a:noAutofit/>
          </a:bodyPr>
          <a:lstStyle/>
          <a:p>
            <a:pPr algn="r">
              <a:lnSpc>
                <a:spcPts val="2300"/>
              </a:lnSpc>
            </a:pPr>
            <a:r>
              <a:rPr lang="ja-JP" altLang="en-US" sz="1100" b="1" dirty="0">
                <a:latin typeface="メイリオ"/>
                <a:ea typeface="メイリオ"/>
                <a:cs typeface="メイリオ"/>
              </a:rPr>
              <a:t>よろず支援拠点</a:t>
            </a:r>
          </a:p>
          <a:p>
            <a:pPr algn="r">
              <a:lnSpc>
                <a:spcPts val="2300"/>
              </a:lnSpc>
            </a:pPr>
            <a:r>
              <a:rPr lang="ja-JP" altLang="en-US" sz="1100" b="1" dirty="0">
                <a:latin typeface="メイリオ"/>
                <a:ea typeface="メイリオ"/>
                <a:cs typeface="メイリオ"/>
              </a:rPr>
              <a:t>中小企業再生支援協議会</a:t>
            </a:r>
          </a:p>
          <a:p>
            <a:pPr algn="r">
              <a:lnSpc>
                <a:spcPts val="2300"/>
              </a:lnSpc>
            </a:pPr>
            <a:r>
              <a:rPr lang="ja-JP" altLang="en-US" sz="1100" b="1" dirty="0">
                <a:latin typeface="メイリオ"/>
                <a:ea typeface="メイリオ"/>
                <a:cs typeface="メイリオ"/>
              </a:rPr>
              <a:t>事業引継ぎ支援センター</a:t>
            </a:r>
            <a:endParaRPr kumimoji="1" lang="ja-JP" altLang="en-US" sz="1100" b="1" dirty="0">
              <a:latin typeface="メイリオ"/>
              <a:ea typeface="メイリオ"/>
              <a:cs typeface="メイリオ"/>
            </a:endParaRPr>
          </a:p>
        </p:txBody>
      </p:sp>
      <p:grpSp>
        <p:nvGrpSpPr>
          <p:cNvPr id="10" name="図形グループ 14"/>
          <p:cNvGrpSpPr/>
          <p:nvPr/>
        </p:nvGrpSpPr>
        <p:grpSpPr>
          <a:xfrm>
            <a:off x="1377723" y="5138283"/>
            <a:ext cx="7003182" cy="282688"/>
            <a:chOff x="1555043" y="4824901"/>
            <a:chExt cx="5290142" cy="213540"/>
          </a:xfrm>
        </p:grpSpPr>
        <p:sp>
          <p:nvSpPr>
            <p:cNvPr id="11" name="二等辺三角形 10"/>
            <p:cNvSpPr/>
            <p:nvPr/>
          </p:nvSpPr>
          <p:spPr>
            <a:xfrm rot="5400000">
              <a:off x="6638413" y="4831669"/>
              <a:ext cx="213540" cy="200004"/>
            </a:xfrm>
            <a:prstGeom prst="triangl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555043" y="4889172"/>
              <a:ext cx="5130140" cy="84999"/>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7054293" y="6041787"/>
            <a:ext cx="2120291" cy="1007072"/>
          </a:xfrm>
          <a:prstGeom prst="rect">
            <a:avLst/>
          </a:prstGeom>
          <a:noFill/>
        </p:spPr>
        <p:txBody>
          <a:bodyPr wrap="none" lIns="0" tIns="0" rIns="0" bIns="0" rtlCol="0">
            <a:noAutofit/>
          </a:bodyPr>
          <a:lstStyle/>
          <a:p>
            <a:pPr>
              <a:lnSpc>
                <a:spcPts val="2300"/>
              </a:lnSpc>
            </a:pPr>
            <a:r>
              <a:rPr lang="ja-JP" altLang="en-US" sz="1100" b="1" dirty="0">
                <a:latin typeface="メイリオ"/>
                <a:ea typeface="メイリオ"/>
                <a:cs typeface="メイリオ"/>
              </a:rPr>
              <a:t>認定支援機関</a:t>
            </a:r>
          </a:p>
          <a:p>
            <a:pPr>
              <a:lnSpc>
                <a:spcPts val="2300"/>
              </a:lnSpc>
            </a:pPr>
            <a:r>
              <a:rPr lang="ja-JP" altLang="en-US" sz="1100" b="1" dirty="0">
                <a:latin typeface="メイリオ"/>
                <a:ea typeface="メイリオ"/>
                <a:cs typeface="メイリオ"/>
              </a:rPr>
              <a:t>金融機関</a:t>
            </a:r>
          </a:p>
          <a:p>
            <a:pPr>
              <a:lnSpc>
                <a:spcPts val="2300"/>
              </a:lnSpc>
            </a:pPr>
            <a:r>
              <a:rPr lang="ja-JP" altLang="en-US" sz="1100" b="1" dirty="0">
                <a:latin typeface="メイリオ"/>
                <a:ea typeface="メイリオ"/>
                <a:cs typeface="メイリオ"/>
              </a:rPr>
              <a:t>中小企業診断士・税理士等</a:t>
            </a:r>
            <a:endParaRPr kumimoji="1" lang="ja-JP" altLang="en-US" sz="1100" b="1" dirty="0">
              <a:latin typeface="メイリオ"/>
              <a:ea typeface="メイリオ"/>
              <a:cs typeface="メイリオ"/>
            </a:endParaRPr>
          </a:p>
        </p:txBody>
      </p:sp>
      <p:sp>
        <p:nvSpPr>
          <p:cNvPr id="14" name="正方形/長方形 13"/>
          <p:cNvSpPr/>
          <p:nvPr/>
        </p:nvSpPr>
        <p:spPr>
          <a:xfrm>
            <a:off x="1172524" y="4759091"/>
            <a:ext cx="1048463" cy="1048463"/>
          </a:xfrm>
          <a:prstGeom prst="rect">
            <a:avLst/>
          </a:prstGeom>
          <a:solidFill>
            <a:schemeClr val="bg1"/>
          </a:solidFill>
          <a:ln w="1905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172523" y="5157322"/>
            <a:ext cx="1048465" cy="252000"/>
          </a:xfrm>
          <a:prstGeom prst="rect">
            <a:avLst/>
          </a:prstGeom>
          <a:noFill/>
        </p:spPr>
        <p:txBody>
          <a:bodyPr wrap="none" lIns="0" tIns="0" rIns="0" bIns="0" rtlCol="0">
            <a:noAutofit/>
          </a:bodyPr>
          <a:lstStyle/>
          <a:p>
            <a:pPr algn="ctr">
              <a:lnSpc>
                <a:spcPts val="1850"/>
              </a:lnSpc>
            </a:pPr>
            <a:r>
              <a:rPr lang="ja-JP" altLang="en-US" sz="1400" b="1" kern="1400" dirty="0">
                <a:solidFill>
                  <a:srgbClr val="000000"/>
                </a:solidFill>
                <a:latin typeface="メイリオ"/>
                <a:ea typeface="メイリオ"/>
                <a:cs typeface="メイリオ"/>
              </a:rPr>
              <a:t>経済産業省</a:t>
            </a:r>
            <a:endParaRPr kumimoji="1" lang="ja-JP" altLang="en-US" sz="1400" b="1" kern="1400" dirty="0">
              <a:solidFill>
                <a:srgbClr val="000000"/>
              </a:solidFill>
              <a:latin typeface="メイリオ"/>
              <a:ea typeface="メイリオ"/>
              <a:cs typeface="メイリオ"/>
            </a:endParaRPr>
          </a:p>
        </p:txBody>
      </p:sp>
      <p:sp>
        <p:nvSpPr>
          <p:cNvPr id="16" name="正方形/長方形 15"/>
          <p:cNvSpPr/>
          <p:nvPr/>
        </p:nvSpPr>
        <p:spPr>
          <a:xfrm>
            <a:off x="2379020" y="4755653"/>
            <a:ext cx="1048463" cy="1048463"/>
          </a:xfrm>
          <a:prstGeom prst="rect">
            <a:avLst/>
          </a:prstGeom>
          <a:solidFill>
            <a:schemeClr val="bg1"/>
          </a:solidFill>
          <a:ln w="1905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379020" y="5157322"/>
            <a:ext cx="1048465" cy="252000"/>
          </a:xfrm>
          <a:prstGeom prst="rect">
            <a:avLst/>
          </a:prstGeom>
          <a:noFill/>
        </p:spPr>
        <p:txBody>
          <a:bodyPr wrap="none" lIns="0" tIns="0" rIns="0" bIns="0" rtlCol="0">
            <a:noAutofit/>
          </a:bodyPr>
          <a:lstStyle/>
          <a:p>
            <a:pPr algn="ctr">
              <a:lnSpc>
                <a:spcPts val="1850"/>
              </a:lnSpc>
            </a:pPr>
            <a:r>
              <a:rPr lang="ja-JP" altLang="en-US" sz="1400" b="1" dirty="0">
                <a:solidFill>
                  <a:srgbClr val="000000"/>
                </a:solidFill>
                <a:latin typeface="メイリオ"/>
                <a:ea typeface="メイリオ"/>
                <a:cs typeface="メイリオ"/>
              </a:rPr>
              <a:t>中小企業庁</a:t>
            </a:r>
            <a:endParaRPr kumimoji="1" lang="ja-JP" altLang="en-US" sz="1400" b="1" dirty="0">
              <a:solidFill>
                <a:srgbClr val="000000"/>
              </a:solidFill>
              <a:latin typeface="メイリオ"/>
              <a:ea typeface="メイリオ"/>
              <a:cs typeface="メイリオ"/>
            </a:endParaRPr>
          </a:p>
        </p:txBody>
      </p:sp>
      <p:sp>
        <p:nvSpPr>
          <p:cNvPr id="18" name="正方形/長方形 17"/>
          <p:cNvSpPr/>
          <p:nvPr/>
        </p:nvSpPr>
        <p:spPr>
          <a:xfrm>
            <a:off x="8483699" y="4755396"/>
            <a:ext cx="1048463" cy="1048463"/>
          </a:xfrm>
          <a:prstGeom prst="rect">
            <a:avLst/>
          </a:prstGeom>
          <a:solidFill>
            <a:schemeClr val="bg1"/>
          </a:solidFill>
          <a:ln w="1905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8483699" y="5157322"/>
            <a:ext cx="1048465" cy="252000"/>
          </a:xfrm>
          <a:prstGeom prst="rect">
            <a:avLst/>
          </a:prstGeom>
          <a:noFill/>
        </p:spPr>
        <p:txBody>
          <a:bodyPr wrap="none" lIns="0" tIns="0" rIns="0" bIns="0" rtlCol="0">
            <a:noAutofit/>
          </a:bodyPr>
          <a:lstStyle/>
          <a:p>
            <a:pPr algn="ctr">
              <a:lnSpc>
                <a:spcPts val="1850"/>
              </a:lnSpc>
            </a:pPr>
            <a:r>
              <a:rPr lang="ja-JP" altLang="en-US" sz="1400" b="1" dirty="0">
                <a:solidFill>
                  <a:srgbClr val="000000"/>
                </a:solidFill>
                <a:latin typeface="メイリオ"/>
                <a:ea typeface="メイリオ"/>
                <a:cs typeface="メイリオ"/>
              </a:rPr>
              <a:t>中小企業</a:t>
            </a:r>
            <a:endParaRPr kumimoji="1" lang="ja-JP" altLang="en-US" sz="1400" b="1" dirty="0">
              <a:solidFill>
                <a:srgbClr val="000000"/>
              </a:solidFill>
              <a:latin typeface="メイリオ"/>
              <a:ea typeface="メイリオ"/>
              <a:cs typeface="メイリオ"/>
            </a:endParaRPr>
          </a:p>
        </p:txBody>
      </p:sp>
      <p:grpSp>
        <p:nvGrpSpPr>
          <p:cNvPr id="20" name="図形グループ 90"/>
          <p:cNvGrpSpPr/>
          <p:nvPr/>
        </p:nvGrpSpPr>
        <p:grpSpPr>
          <a:xfrm flipH="1">
            <a:off x="5885621" y="3706676"/>
            <a:ext cx="1092180" cy="1406389"/>
            <a:chOff x="3335091" y="3749932"/>
            <a:chExt cx="825023" cy="1062374"/>
          </a:xfrm>
          <a:scene3d>
            <a:camera prst="orthographicFront"/>
            <a:lightRig rig="threePt" dir="t"/>
          </a:scene3d>
        </p:grpSpPr>
        <p:grpSp>
          <p:nvGrpSpPr>
            <p:cNvPr id="21" name="図形グループ 91"/>
            <p:cNvGrpSpPr/>
            <p:nvPr/>
          </p:nvGrpSpPr>
          <p:grpSpPr>
            <a:xfrm>
              <a:off x="3335091" y="3749932"/>
              <a:ext cx="825023" cy="596521"/>
              <a:chOff x="3335091" y="3749932"/>
              <a:chExt cx="825023" cy="596521"/>
            </a:xfrm>
          </p:grpSpPr>
          <p:cxnSp>
            <p:nvCxnSpPr>
              <p:cNvPr id="28" name="直線コネクタ 27"/>
              <p:cNvCxnSpPr/>
              <p:nvPr/>
            </p:nvCxnSpPr>
            <p:spPr>
              <a:xfrm>
                <a:off x="3335091" y="3749932"/>
                <a:ext cx="175005"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9" name="直線コネクタ 28"/>
              <p:cNvCxnSpPr/>
              <p:nvPr/>
            </p:nvCxnSpPr>
            <p:spPr>
              <a:xfrm>
                <a:off x="3510096" y="3749932"/>
                <a:ext cx="650018" cy="596521"/>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22" name="図形グループ 92"/>
            <p:cNvGrpSpPr/>
            <p:nvPr/>
          </p:nvGrpSpPr>
          <p:grpSpPr>
            <a:xfrm>
              <a:off x="3335091" y="3984882"/>
              <a:ext cx="825023" cy="596521"/>
              <a:chOff x="3335091" y="3749932"/>
              <a:chExt cx="825023" cy="596521"/>
            </a:xfrm>
          </p:grpSpPr>
          <p:cxnSp>
            <p:nvCxnSpPr>
              <p:cNvPr id="26" name="直線コネクタ 25"/>
              <p:cNvCxnSpPr/>
              <p:nvPr/>
            </p:nvCxnSpPr>
            <p:spPr>
              <a:xfrm>
                <a:off x="3335091" y="3749932"/>
                <a:ext cx="175005"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a:off x="3510096" y="3749932"/>
                <a:ext cx="650018" cy="596521"/>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23" name="図形グループ 93"/>
            <p:cNvGrpSpPr/>
            <p:nvPr/>
          </p:nvGrpSpPr>
          <p:grpSpPr>
            <a:xfrm>
              <a:off x="3335091" y="4215785"/>
              <a:ext cx="825023" cy="596521"/>
              <a:chOff x="3335091" y="3749932"/>
              <a:chExt cx="825023" cy="596521"/>
            </a:xfrm>
          </p:grpSpPr>
          <p:cxnSp>
            <p:nvCxnSpPr>
              <p:cNvPr id="24" name="直線コネクタ 23"/>
              <p:cNvCxnSpPr/>
              <p:nvPr/>
            </p:nvCxnSpPr>
            <p:spPr>
              <a:xfrm>
                <a:off x="3335091" y="3749932"/>
                <a:ext cx="175005"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3510096" y="3749932"/>
                <a:ext cx="650018" cy="596521"/>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grpSp>
        <p:nvGrpSpPr>
          <p:cNvPr id="30" name="図形グループ 47"/>
          <p:cNvGrpSpPr/>
          <p:nvPr/>
        </p:nvGrpSpPr>
        <p:grpSpPr>
          <a:xfrm>
            <a:off x="3734181" y="3706676"/>
            <a:ext cx="1092180" cy="1406389"/>
            <a:chOff x="3335091" y="3749932"/>
            <a:chExt cx="825023" cy="1062374"/>
          </a:xfrm>
        </p:grpSpPr>
        <p:grpSp>
          <p:nvGrpSpPr>
            <p:cNvPr id="31" name="図形グループ 40"/>
            <p:cNvGrpSpPr/>
            <p:nvPr/>
          </p:nvGrpSpPr>
          <p:grpSpPr>
            <a:xfrm>
              <a:off x="3335091" y="3749932"/>
              <a:ext cx="825023" cy="596521"/>
              <a:chOff x="3335091" y="3749932"/>
              <a:chExt cx="825023" cy="596521"/>
            </a:xfrm>
          </p:grpSpPr>
          <p:cxnSp>
            <p:nvCxnSpPr>
              <p:cNvPr id="38" name="直線コネクタ 37"/>
              <p:cNvCxnSpPr/>
              <p:nvPr/>
            </p:nvCxnSpPr>
            <p:spPr>
              <a:xfrm>
                <a:off x="3335091" y="3749932"/>
                <a:ext cx="175005"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9" name="直線コネクタ 38"/>
              <p:cNvCxnSpPr/>
              <p:nvPr/>
            </p:nvCxnSpPr>
            <p:spPr>
              <a:xfrm>
                <a:off x="3510096" y="3749932"/>
                <a:ext cx="650018" cy="596521"/>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32" name="図形グループ 41"/>
            <p:cNvGrpSpPr/>
            <p:nvPr/>
          </p:nvGrpSpPr>
          <p:grpSpPr>
            <a:xfrm>
              <a:off x="3335091" y="3984882"/>
              <a:ext cx="825023" cy="596521"/>
              <a:chOff x="3335091" y="3749932"/>
              <a:chExt cx="825023" cy="596521"/>
            </a:xfrm>
          </p:grpSpPr>
          <p:cxnSp>
            <p:nvCxnSpPr>
              <p:cNvPr id="36" name="直線コネクタ 35"/>
              <p:cNvCxnSpPr/>
              <p:nvPr/>
            </p:nvCxnSpPr>
            <p:spPr>
              <a:xfrm>
                <a:off x="3335091" y="3749932"/>
                <a:ext cx="175005"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a:off x="3510096" y="3749932"/>
                <a:ext cx="650018" cy="596521"/>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33" name="図形グループ 44"/>
            <p:cNvGrpSpPr/>
            <p:nvPr/>
          </p:nvGrpSpPr>
          <p:grpSpPr>
            <a:xfrm>
              <a:off x="3335091" y="4215785"/>
              <a:ext cx="825023" cy="596521"/>
              <a:chOff x="3335091" y="3749932"/>
              <a:chExt cx="825023" cy="596521"/>
            </a:xfrm>
          </p:grpSpPr>
          <p:cxnSp>
            <p:nvCxnSpPr>
              <p:cNvPr id="34" name="直線コネクタ 33"/>
              <p:cNvCxnSpPr/>
              <p:nvPr/>
            </p:nvCxnSpPr>
            <p:spPr>
              <a:xfrm>
                <a:off x="3335091" y="3749932"/>
                <a:ext cx="175005"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a:off x="3510096" y="3749932"/>
                <a:ext cx="650018" cy="596521"/>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grpSp>
        <p:nvGrpSpPr>
          <p:cNvPr id="40" name="図形グループ 100"/>
          <p:cNvGrpSpPr/>
          <p:nvPr/>
        </p:nvGrpSpPr>
        <p:grpSpPr>
          <a:xfrm flipV="1">
            <a:off x="3717632" y="5379862"/>
            <a:ext cx="1216865" cy="1429723"/>
            <a:chOff x="3335091" y="3749932"/>
            <a:chExt cx="825023" cy="1062374"/>
          </a:xfrm>
        </p:grpSpPr>
        <p:grpSp>
          <p:nvGrpSpPr>
            <p:cNvPr id="41" name="図形グループ 101"/>
            <p:cNvGrpSpPr/>
            <p:nvPr/>
          </p:nvGrpSpPr>
          <p:grpSpPr>
            <a:xfrm>
              <a:off x="3335091" y="3749932"/>
              <a:ext cx="788919" cy="596521"/>
              <a:chOff x="3335091" y="3749932"/>
              <a:chExt cx="788919" cy="596521"/>
            </a:xfrm>
          </p:grpSpPr>
          <p:cxnSp>
            <p:nvCxnSpPr>
              <p:cNvPr id="48" name="直線コネクタ 47"/>
              <p:cNvCxnSpPr/>
              <p:nvPr/>
            </p:nvCxnSpPr>
            <p:spPr>
              <a:xfrm>
                <a:off x="3335091" y="3749932"/>
                <a:ext cx="175005"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49" name="直線コネクタ 48"/>
              <p:cNvCxnSpPr/>
              <p:nvPr/>
            </p:nvCxnSpPr>
            <p:spPr>
              <a:xfrm>
                <a:off x="3510096" y="3749932"/>
                <a:ext cx="613914" cy="596521"/>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42" name="図形グループ 102"/>
            <p:cNvGrpSpPr/>
            <p:nvPr/>
          </p:nvGrpSpPr>
          <p:grpSpPr>
            <a:xfrm>
              <a:off x="3335091" y="3984882"/>
              <a:ext cx="825023" cy="596521"/>
              <a:chOff x="3335091" y="3749932"/>
              <a:chExt cx="825023" cy="596521"/>
            </a:xfrm>
          </p:grpSpPr>
          <p:cxnSp>
            <p:nvCxnSpPr>
              <p:cNvPr id="46" name="直線コネクタ 45"/>
              <p:cNvCxnSpPr/>
              <p:nvPr/>
            </p:nvCxnSpPr>
            <p:spPr>
              <a:xfrm>
                <a:off x="3335091" y="3749932"/>
                <a:ext cx="175005"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47" name="直線コネクタ 46"/>
              <p:cNvCxnSpPr/>
              <p:nvPr/>
            </p:nvCxnSpPr>
            <p:spPr>
              <a:xfrm>
                <a:off x="3510096" y="3749932"/>
                <a:ext cx="650018" cy="596521"/>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43" name="図形グループ 103"/>
            <p:cNvGrpSpPr/>
            <p:nvPr/>
          </p:nvGrpSpPr>
          <p:grpSpPr>
            <a:xfrm>
              <a:off x="3335091" y="4215785"/>
              <a:ext cx="825023" cy="596521"/>
              <a:chOff x="3335091" y="3749932"/>
              <a:chExt cx="825023" cy="596521"/>
            </a:xfrm>
          </p:grpSpPr>
          <p:cxnSp>
            <p:nvCxnSpPr>
              <p:cNvPr id="44" name="直線コネクタ 43"/>
              <p:cNvCxnSpPr/>
              <p:nvPr/>
            </p:nvCxnSpPr>
            <p:spPr>
              <a:xfrm>
                <a:off x="3335091" y="3749932"/>
                <a:ext cx="175005"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45" name="直線コネクタ 44"/>
              <p:cNvCxnSpPr/>
              <p:nvPr/>
            </p:nvCxnSpPr>
            <p:spPr>
              <a:xfrm>
                <a:off x="3510096" y="3749932"/>
                <a:ext cx="650018" cy="596521"/>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grpSp>
        <p:nvGrpSpPr>
          <p:cNvPr id="50" name="図形グループ 120"/>
          <p:cNvGrpSpPr/>
          <p:nvPr/>
        </p:nvGrpSpPr>
        <p:grpSpPr>
          <a:xfrm flipH="1" flipV="1">
            <a:off x="5760936" y="5379862"/>
            <a:ext cx="1216865" cy="1429723"/>
            <a:chOff x="3335091" y="3749932"/>
            <a:chExt cx="825023" cy="1062374"/>
          </a:xfrm>
        </p:grpSpPr>
        <p:grpSp>
          <p:nvGrpSpPr>
            <p:cNvPr id="51" name="図形グループ 121"/>
            <p:cNvGrpSpPr/>
            <p:nvPr/>
          </p:nvGrpSpPr>
          <p:grpSpPr>
            <a:xfrm>
              <a:off x="3335091" y="3749932"/>
              <a:ext cx="788919" cy="596521"/>
              <a:chOff x="3335091" y="3749932"/>
              <a:chExt cx="788919" cy="596521"/>
            </a:xfrm>
          </p:grpSpPr>
          <p:cxnSp>
            <p:nvCxnSpPr>
              <p:cNvPr id="58" name="直線コネクタ 57"/>
              <p:cNvCxnSpPr/>
              <p:nvPr/>
            </p:nvCxnSpPr>
            <p:spPr>
              <a:xfrm>
                <a:off x="3335091" y="3749932"/>
                <a:ext cx="175005"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59" name="直線コネクタ 58"/>
              <p:cNvCxnSpPr/>
              <p:nvPr/>
            </p:nvCxnSpPr>
            <p:spPr>
              <a:xfrm>
                <a:off x="3510096" y="3749932"/>
                <a:ext cx="613914" cy="596521"/>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122"/>
            <p:cNvGrpSpPr/>
            <p:nvPr/>
          </p:nvGrpSpPr>
          <p:grpSpPr>
            <a:xfrm>
              <a:off x="3335091" y="3984882"/>
              <a:ext cx="825023" cy="596521"/>
              <a:chOff x="3335091" y="3749932"/>
              <a:chExt cx="825023" cy="596521"/>
            </a:xfrm>
          </p:grpSpPr>
          <p:cxnSp>
            <p:nvCxnSpPr>
              <p:cNvPr id="56" name="直線コネクタ 55"/>
              <p:cNvCxnSpPr/>
              <p:nvPr/>
            </p:nvCxnSpPr>
            <p:spPr>
              <a:xfrm>
                <a:off x="3335091" y="3749932"/>
                <a:ext cx="175005"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57" name="直線コネクタ 56"/>
              <p:cNvCxnSpPr/>
              <p:nvPr/>
            </p:nvCxnSpPr>
            <p:spPr>
              <a:xfrm>
                <a:off x="3510096" y="3749932"/>
                <a:ext cx="650018" cy="596521"/>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53" name="図形グループ 123"/>
            <p:cNvGrpSpPr/>
            <p:nvPr/>
          </p:nvGrpSpPr>
          <p:grpSpPr>
            <a:xfrm>
              <a:off x="3335091" y="4215785"/>
              <a:ext cx="825023" cy="596521"/>
              <a:chOff x="3335091" y="3749932"/>
              <a:chExt cx="825023" cy="596521"/>
            </a:xfrm>
          </p:grpSpPr>
          <p:cxnSp>
            <p:nvCxnSpPr>
              <p:cNvPr id="54" name="直線コネクタ 53"/>
              <p:cNvCxnSpPr/>
              <p:nvPr/>
            </p:nvCxnSpPr>
            <p:spPr>
              <a:xfrm>
                <a:off x="3335091" y="3749932"/>
                <a:ext cx="175005"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55" name="直線コネクタ 54"/>
              <p:cNvCxnSpPr/>
              <p:nvPr/>
            </p:nvCxnSpPr>
            <p:spPr>
              <a:xfrm>
                <a:off x="3510096" y="3749932"/>
                <a:ext cx="650018" cy="596521"/>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sp>
        <p:nvSpPr>
          <p:cNvPr id="60" name="円/楕円 59"/>
          <p:cNvSpPr/>
          <p:nvPr/>
        </p:nvSpPr>
        <p:spPr>
          <a:xfrm>
            <a:off x="4263724" y="4176623"/>
            <a:ext cx="2192240" cy="2192242"/>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4613108" y="5096619"/>
            <a:ext cx="1493472" cy="352251"/>
          </a:xfrm>
          <a:prstGeom prst="rect">
            <a:avLst/>
          </a:prstGeom>
          <a:noFill/>
        </p:spPr>
        <p:txBody>
          <a:bodyPr wrap="none" lIns="0" tIns="0" rIns="0" bIns="0" rtlCol="0">
            <a:noAutofit/>
          </a:bodyPr>
          <a:lstStyle/>
          <a:p>
            <a:pPr algn="ctr">
              <a:lnSpc>
                <a:spcPts val="3000"/>
              </a:lnSpc>
            </a:pPr>
            <a:r>
              <a:rPr lang="ja-JP" altLang="en-US" sz="2400" b="1" dirty="0">
                <a:solidFill>
                  <a:schemeClr val="bg1"/>
                </a:solidFill>
                <a:latin typeface="メイリオ"/>
                <a:ea typeface="メイリオ"/>
                <a:cs typeface="メイリオ"/>
              </a:rPr>
              <a:t>中小機構</a:t>
            </a:r>
            <a:endParaRPr kumimoji="1" lang="ja-JP" altLang="en-US" sz="2400" b="1" dirty="0">
              <a:solidFill>
                <a:schemeClr val="bg1"/>
              </a:solidFill>
              <a:latin typeface="メイリオ"/>
              <a:ea typeface="メイリオ"/>
              <a:cs typeface="メイリオ"/>
            </a:endParaRPr>
          </a:p>
        </p:txBody>
      </p:sp>
    </p:spTree>
    <p:extLst>
      <p:ext uri="{BB962C8B-B14F-4D97-AF65-F5344CB8AC3E}">
        <p14:creationId xmlns:p14="http://schemas.microsoft.com/office/powerpoint/2010/main" val="4294456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y-fukazawa\Desktop\図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000" y="1368000"/>
            <a:ext cx="5011200" cy="5292246"/>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a:spLocks noGrp="1"/>
          </p:cNvSpPr>
          <p:nvPr>
            <p:ph type="title"/>
          </p:nvPr>
        </p:nvSpPr>
        <p:spPr>
          <a:xfrm>
            <a:off x="721870" y="527461"/>
            <a:ext cx="16256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メイリオ" panose="020B0604030504040204" pitchFamily="50" charset="-128"/>
                <a:ea typeface="メイリオ" panose="020B0604030504040204" pitchFamily="50" charset="-128"/>
                <a:cs typeface="メイリオ" panose="020B0604030504040204" pitchFamily="50" charset="-128"/>
              </a:rPr>
              <a:t>中小機構の概要</a:t>
            </a:r>
          </a:p>
        </p:txBody>
      </p:sp>
      <p:sp>
        <p:nvSpPr>
          <p:cNvPr id="4" name="object 4"/>
          <p:cNvSpPr txBox="1"/>
          <p:nvPr/>
        </p:nvSpPr>
        <p:spPr>
          <a:xfrm>
            <a:off x="691390" y="1216859"/>
            <a:ext cx="4426710" cy="3849772"/>
          </a:xfrm>
          <a:prstGeom prst="rect">
            <a:avLst/>
          </a:prstGeom>
        </p:spPr>
        <p:txBody>
          <a:bodyPr vert="horz" wrap="square" lIns="0" tIns="96520" rIns="0" bIns="0" rtlCol="0">
            <a:spAutoFit/>
          </a:bodyPr>
          <a:lstStyle/>
          <a:p>
            <a:pPr marL="208279" indent="-195580">
              <a:lnSpc>
                <a:spcPct val="100000"/>
              </a:lnSpc>
              <a:spcBef>
                <a:spcPts val="760"/>
              </a:spcBef>
              <a:buChar char="●"/>
              <a:tabLst>
                <a:tab pos="208915" algn="l"/>
              </a:tabLst>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名称：独立行政法人</a:t>
            </a:r>
            <a:r>
              <a:rPr sz="1200" b="1" spc="-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中小企業基盤整備機構</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66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spc="-6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（略称：中小機構）</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marL="55880">
              <a:lnSpc>
                <a:spcPct val="100000"/>
              </a:lnSpc>
              <a:spcBef>
                <a:spcPts val="66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Organization</a:t>
            </a:r>
            <a:r>
              <a:rPr sz="1200" b="1" spc="-1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for</a:t>
            </a:r>
            <a:r>
              <a:rPr sz="1200" b="1" spc="-1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Small</a:t>
            </a:r>
            <a:r>
              <a:rPr sz="1200" b="1" spc="-1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&amp;</a:t>
            </a:r>
            <a:r>
              <a:rPr sz="1200" b="1" spc="-1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Medium</a:t>
            </a:r>
            <a:r>
              <a:rPr sz="1200" b="1" spc="-1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Enterprises</a:t>
            </a:r>
            <a:r>
              <a:rPr sz="1200" b="1" spc="-1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and</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66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Regional Innovation, </a:t>
            </a:r>
            <a:r>
              <a:rPr sz="1200" b="1" spc="-3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JAPAN（SME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Support,</a:t>
            </a:r>
            <a:r>
              <a:rPr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JAPAN)</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marL="208279" indent="-195580">
              <a:lnSpc>
                <a:spcPct val="100000"/>
              </a:lnSpc>
              <a:spcBef>
                <a:spcPts val="660"/>
              </a:spcBef>
              <a:buChar char="●"/>
              <a:tabLst>
                <a:tab pos="208915" algn="l"/>
              </a:tabLst>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設立：平成</a:t>
            </a:r>
            <a:r>
              <a:rPr sz="1200" b="1" spc="-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16</a:t>
            </a:r>
            <a:r>
              <a:rPr sz="1200" b="1" spc="-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年</a:t>
            </a:r>
            <a:r>
              <a:rPr sz="1200" b="1" spc="-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7</a:t>
            </a:r>
            <a:r>
              <a:rPr sz="1200" b="1" spc="-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月</a:t>
            </a:r>
            <a:r>
              <a:rPr sz="1200" b="1" spc="-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1</a:t>
            </a:r>
            <a:r>
              <a:rPr sz="1200" b="1" spc="-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日</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marL="208279" indent="-195580">
              <a:lnSpc>
                <a:spcPct val="100000"/>
              </a:lnSpc>
              <a:spcBef>
                <a:spcPts val="660"/>
              </a:spcBef>
              <a:buChar char="●"/>
              <a:tabLst>
                <a:tab pos="208915" algn="l"/>
              </a:tabLst>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代表者：理事長　高田</a:t>
            </a:r>
            <a:r>
              <a:rPr sz="1200" b="1" spc="-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坦史</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marL="208279" indent="-195580">
              <a:lnSpc>
                <a:spcPct val="100000"/>
              </a:lnSpc>
              <a:spcBef>
                <a:spcPts val="660"/>
              </a:spcBef>
              <a:buChar char="●"/>
              <a:tabLst>
                <a:tab pos="208915" algn="l"/>
                <a:tab pos="1405255" algn="l"/>
              </a:tabLst>
            </a:pPr>
            <a:r>
              <a:rPr sz="1200" b="1" dirty="0" err="1">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役職員数</a:t>
            </a:r>
            <a:r>
              <a:rPr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役員	</a:t>
            </a:r>
            <a:r>
              <a:rPr lang="en-US" altLang="zh-TW"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13</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名（平成</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30</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年</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4</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月</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1</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日現在）</a:t>
            </a:r>
            <a:endParaRPr lang="zh-TW"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660"/>
              </a:spcBef>
            </a:pPr>
            <a:r>
              <a:rPr lang="zh-TW"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b="1" spc="-1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職員</a:t>
            </a:r>
            <a:r>
              <a:rPr lang="zh-TW" altLang="en-US" sz="1200" b="1" spc="-1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743</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名（平成</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30</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年</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4</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月</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1</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日現在）</a:t>
            </a:r>
            <a:endParaRPr lang="zh-TW"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pPr marL="208279" indent="-195580">
              <a:lnSpc>
                <a:spcPct val="100000"/>
              </a:lnSpc>
              <a:spcBef>
                <a:spcPts val="660"/>
              </a:spcBef>
              <a:buChar char="●"/>
              <a:tabLst>
                <a:tab pos="208915" algn="l"/>
              </a:tabLst>
            </a:pPr>
            <a:r>
              <a:rPr lang="zh-TW"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資本金：</a:t>
            </a:r>
            <a:r>
              <a:rPr lang="en-US" altLang="zh-TW"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1</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兆</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1,029</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億円（平成</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30</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年</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3</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月</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6</a:t>
            </a:r>
            <a:r>
              <a:rPr lang="zh-TW" altLang="en-US" sz="1200" b="1" spc="-5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日現在）</a:t>
            </a:r>
            <a:endParaRPr lang="zh-TW"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pPr marL="208279" indent="-195580">
              <a:lnSpc>
                <a:spcPct val="100000"/>
              </a:lnSpc>
              <a:spcBef>
                <a:spcPts val="660"/>
              </a:spcBef>
              <a:buChar char="●"/>
              <a:tabLst>
                <a:tab pos="208915" algn="l"/>
              </a:tabLst>
            </a:pPr>
            <a:r>
              <a:rPr sz="1200" b="1" dirty="0" err="1"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本部所在地</a:t>
            </a:r>
            <a:r>
              <a:rPr sz="1200" b="1" spc="-3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〒105-8453</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66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spc="-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東京都港区虎ノ門</a:t>
            </a:r>
            <a:r>
              <a:rPr sz="1200" b="1" spc="-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3-5-1</a:t>
            </a:r>
            <a:r>
              <a:rPr sz="1200" b="1" spc="-5"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虎ノ門</a:t>
            </a:r>
            <a:r>
              <a:rPr sz="1200" b="1" spc="-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37</a:t>
            </a:r>
            <a:r>
              <a:rPr sz="1200" b="1" spc="-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森ビル</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66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※外部専門家（コンサルタント、</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66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弁護士、公認会計士、大手企業ＯＢ等）</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66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約</a:t>
            </a:r>
            <a:r>
              <a:rPr sz="1200" b="1" spc="-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3,000</a:t>
            </a:r>
            <a:r>
              <a:rPr sz="1200" b="1" spc="-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名登録</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object 5"/>
          <p:cNvSpPr txBox="1"/>
          <p:nvPr/>
        </p:nvSpPr>
        <p:spPr>
          <a:xfrm>
            <a:off x="697356" y="6286223"/>
            <a:ext cx="3962400" cy="469900"/>
          </a:xfrm>
          <a:prstGeom prst="rect">
            <a:avLst/>
          </a:prstGeom>
        </p:spPr>
        <p:txBody>
          <a:bodyPr vert="horz" wrap="square" lIns="0" tIns="12700" rIns="0" bIns="0" rtlCol="0">
            <a:spAutoFit/>
          </a:bodyPr>
          <a:lstStyle/>
          <a:p>
            <a:pPr marL="12700" marR="5080">
              <a:lnSpc>
                <a:spcPct val="145800"/>
              </a:lnSpc>
              <a:spcBef>
                <a:spcPts val="100"/>
              </a:spcBef>
            </a:pPr>
            <a:r>
              <a:rPr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※中小機構についての詳細は、以下ホームページをご確認ください。  </a:t>
            </a:r>
            <a:r>
              <a:rPr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hlinkClick r:id="rId3"/>
              </a:rPr>
              <a:t>http://www.smrj.go.jp/org/index.html</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object 6"/>
          <p:cNvSpPr txBox="1"/>
          <p:nvPr/>
        </p:nvSpPr>
        <p:spPr>
          <a:xfrm>
            <a:off x="8269027" y="6594713"/>
            <a:ext cx="139700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中小機構の事業拠点</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object 7"/>
          <p:cNvSpPr txBox="1">
            <a:spLocks noGrp="1"/>
          </p:cNvSpPr>
          <p:nvPr>
            <p:ph type="sldNum" sz="quarter" idx="7"/>
          </p:nvPr>
        </p:nvSpPr>
        <p:spPr>
          <a:xfrm>
            <a:off x="9938518" y="7092300"/>
            <a:ext cx="463550" cy="296234"/>
          </a:xfrm>
          <a:prstGeom prst="rect">
            <a:avLst/>
          </a:prstGeom>
        </p:spPr>
        <p:txBody>
          <a:bodyPr vert="horz" wrap="square" lIns="0" tIns="110489" rIns="0" bIns="0" rtlCol="0">
            <a:spAutoFit/>
          </a:bodyPr>
          <a:lstStyle/>
          <a:p>
            <a:pPr marL="12700">
              <a:lnSpc>
                <a:spcPct val="100000"/>
              </a:lnSpc>
              <a:spcBef>
                <a:spcPts val="869"/>
              </a:spcBef>
            </a:pPr>
            <a:r>
              <a:rPr dirty="0" smtClean="0">
                <a:latin typeface="メイリオ" panose="020B0604030504040204" pitchFamily="50" charset="-128"/>
                <a:ea typeface="メイリオ" panose="020B0604030504040204" pitchFamily="50" charset="-128"/>
                <a:cs typeface="メイリオ" panose="020B0604030504040204" pitchFamily="50" charset="-128"/>
              </a:rPr>
              <a:t>P_</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a:t>
            </a:r>
            <a:fld id="{81D60167-4931-47E6-BA6A-407CBD079E47}" type="slidenum">
              <a:rPr smtClean="0">
                <a:latin typeface="メイリオ" panose="020B0604030504040204" pitchFamily="50" charset="-128"/>
                <a:ea typeface="メイリオ" panose="020B0604030504040204" pitchFamily="50" charset="-128"/>
                <a:cs typeface="メイリオ" panose="020B0604030504040204" pitchFamily="50" charset="-128"/>
              </a:rPr>
              <a:t>4</a:t>
            </a:fld>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79579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721870" y="527461"/>
            <a:ext cx="2415030" cy="289823"/>
          </a:xfrm>
          <a:prstGeom prst="rect">
            <a:avLst/>
          </a:prstGeom>
        </p:spPr>
        <p:txBody>
          <a:bodyPr vert="horz" wrap="square" lIns="0" tIns="12700" rIns="0" bIns="0" rtlCol="0">
            <a:spAutoFit/>
          </a:bodyPr>
          <a:lstStyle>
            <a:lvl1pPr>
              <a:defRPr sz="2700" b="1" i="0">
                <a:solidFill>
                  <a:srgbClr val="221815"/>
                </a:solidFill>
                <a:latin typeface="YuGothic"/>
                <a:ea typeface="+mj-ea"/>
                <a:cs typeface="YuGothic"/>
              </a:defRPr>
            </a:lvl1pPr>
          </a:lstStyle>
          <a:p>
            <a:pPr marL="12700">
              <a:spcBef>
                <a:spcPts val="100"/>
              </a:spcBef>
            </a:pPr>
            <a:r>
              <a:rPr kumimoji="0"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中小機構の事業紹介</a:t>
            </a:r>
          </a:p>
        </p:txBody>
      </p:sp>
      <p:sp>
        <p:nvSpPr>
          <p:cNvPr id="5" name="object 3"/>
          <p:cNvSpPr txBox="1"/>
          <p:nvPr/>
        </p:nvSpPr>
        <p:spPr>
          <a:xfrm>
            <a:off x="656007" y="830523"/>
            <a:ext cx="1273377" cy="197490"/>
          </a:xfrm>
          <a:prstGeom prst="rect">
            <a:avLst/>
          </a:prstGeom>
        </p:spPr>
        <p:txBody>
          <a:bodyPr vert="horz" wrap="square" lIns="0" tIns="12700" rIns="0" bIns="0" rtlCol="0">
            <a:spAutoFit/>
          </a:bodyPr>
          <a:lstStyle/>
          <a:p>
            <a:pPr marL="12700">
              <a:lnSpc>
                <a:spcPct val="100000"/>
              </a:lnSpc>
              <a:spcBef>
                <a:spcPts val="100"/>
              </a:spcBef>
            </a:pPr>
            <a:r>
              <a:rPr lang="en-US" altLang="zh-TW"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基本支援機能</a:t>
            </a:r>
            <a:r>
              <a:rPr lang="en-US" altLang="zh-TW"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 name="bk object 16"/>
          <p:cNvSpPr/>
          <p:nvPr/>
        </p:nvSpPr>
        <p:spPr>
          <a:xfrm>
            <a:off x="672778" y="1134139"/>
            <a:ext cx="2240915" cy="329565"/>
          </a:xfrm>
          <a:custGeom>
            <a:avLst/>
            <a:gdLst/>
            <a:ahLst/>
            <a:cxnLst/>
            <a:rect l="l" t="t" r="r" b="b"/>
            <a:pathLst>
              <a:path w="2240915" h="329565">
                <a:moveTo>
                  <a:pt x="2087981" y="0"/>
                </a:moveTo>
                <a:lnTo>
                  <a:pt x="152400" y="0"/>
                </a:lnTo>
                <a:lnTo>
                  <a:pt x="104363" y="7802"/>
                </a:lnTo>
                <a:lnTo>
                  <a:pt x="62544" y="29504"/>
                </a:lnTo>
                <a:lnTo>
                  <a:pt x="29504" y="62544"/>
                </a:lnTo>
                <a:lnTo>
                  <a:pt x="7802" y="104363"/>
                </a:lnTo>
                <a:lnTo>
                  <a:pt x="0" y="152399"/>
                </a:lnTo>
                <a:lnTo>
                  <a:pt x="0" y="177037"/>
                </a:lnTo>
                <a:lnTo>
                  <a:pt x="7802" y="225079"/>
                </a:lnTo>
                <a:lnTo>
                  <a:pt x="29504" y="266898"/>
                </a:lnTo>
                <a:lnTo>
                  <a:pt x="62544" y="299937"/>
                </a:lnTo>
                <a:lnTo>
                  <a:pt x="104363" y="321636"/>
                </a:lnTo>
                <a:lnTo>
                  <a:pt x="152400" y="329438"/>
                </a:lnTo>
                <a:lnTo>
                  <a:pt x="2087981" y="329438"/>
                </a:lnTo>
                <a:lnTo>
                  <a:pt x="2136018" y="321636"/>
                </a:lnTo>
                <a:lnTo>
                  <a:pt x="2177836" y="299937"/>
                </a:lnTo>
                <a:lnTo>
                  <a:pt x="2210876" y="266898"/>
                </a:lnTo>
                <a:lnTo>
                  <a:pt x="2232578" y="225079"/>
                </a:lnTo>
                <a:lnTo>
                  <a:pt x="2240381" y="177037"/>
                </a:lnTo>
                <a:lnTo>
                  <a:pt x="2240381" y="152399"/>
                </a:lnTo>
                <a:lnTo>
                  <a:pt x="2232578" y="104363"/>
                </a:lnTo>
                <a:lnTo>
                  <a:pt x="2210876" y="62544"/>
                </a:lnTo>
                <a:lnTo>
                  <a:pt x="2177836" y="29504"/>
                </a:lnTo>
                <a:lnTo>
                  <a:pt x="2136018" y="7802"/>
                </a:lnTo>
                <a:lnTo>
                  <a:pt x="2087981" y="0"/>
                </a:lnTo>
                <a:close/>
              </a:path>
            </a:pathLst>
          </a:custGeom>
          <a:solidFill>
            <a:srgbClr val="BF1A20"/>
          </a:solidFill>
        </p:spPr>
        <p:txBody>
          <a:bodyPr wrap="square" lIns="0" tIns="0" rIns="0" bIns="0" rtlCol="0"/>
          <a:lstStyle/>
          <a:p>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bk object 17"/>
          <p:cNvSpPr/>
          <p:nvPr/>
        </p:nvSpPr>
        <p:spPr>
          <a:xfrm>
            <a:off x="3113622" y="1134139"/>
            <a:ext cx="2240915" cy="329565"/>
          </a:xfrm>
          <a:custGeom>
            <a:avLst/>
            <a:gdLst/>
            <a:ahLst/>
            <a:cxnLst/>
            <a:rect l="l" t="t" r="r" b="b"/>
            <a:pathLst>
              <a:path w="2240915" h="329565">
                <a:moveTo>
                  <a:pt x="2087981" y="0"/>
                </a:moveTo>
                <a:lnTo>
                  <a:pt x="152400" y="0"/>
                </a:lnTo>
                <a:lnTo>
                  <a:pt x="104363" y="7802"/>
                </a:lnTo>
                <a:lnTo>
                  <a:pt x="62544" y="29504"/>
                </a:lnTo>
                <a:lnTo>
                  <a:pt x="29504" y="62544"/>
                </a:lnTo>
                <a:lnTo>
                  <a:pt x="7802" y="104363"/>
                </a:lnTo>
                <a:lnTo>
                  <a:pt x="0" y="152399"/>
                </a:lnTo>
                <a:lnTo>
                  <a:pt x="0" y="177037"/>
                </a:lnTo>
                <a:lnTo>
                  <a:pt x="7802" y="225079"/>
                </a:lnTo>
                <a:lnTo>
                  <a:pt x="29504" y="266898"/>
                </a:lnTo>
                <a:lnTo>
                  <a:pt x="62544" y="299937"/>
                </a:lnTo>
                <a:lnTo>
                  <a:pt x="104363" y="321636"/>
                </a:lnTo>
                <a:lnTo>
                  <a:pt x="152400" y="329438"/>
                </a:lnTo>
                <a:lnTo>
                  <a:pt x="2087981" y="329438"/>
                </a:lnTo>
                <a:lnTo>
                  <a:pt x="2136018" y="321636"/>
                </a:lnTo>
                <a:lnTo>
                  <a:pt x="2177836" y="299937"/>
                </a:lnTo>
                <a:lnTo>
                  <a:pt x="2210876" y="266898"/>
                </a:lnTo>
                <a:lnTo>
                  <a:pt x="2232578" y="225079"/>
                </a:lnTo>
                <a:lnTo>
                  <a:pt x="2240381" y="177037"/>
                </a:lnTo>
                <a:lnTo>
                  <a:pt x="2240381" y="152399"/>
                </a:lnTo>
                <a:lnTo>
                  <a:pt x="2232578" y="104363"/>
                </a:lnTo>
                <a:lnTo>
                  <a:pt x="2210876" y="62544"/>
                </a:lnTo>
                <a:lnTo>
                  <a:pt x="2177836" y="29504"/>
                </a:lnTo>
                <a:lnTo>
                  <a:pt x="2136018" y="7802"/>
                </a:lnTo>
                <a:lnTo>
                  <a:pt x="2087981" y="0"/>
                </a:lnTo>
                <a:close/>
              </a:path>
            </a:pathLst>
          </a:custGeom>
          <a:solidFill>
            <a:srgbClr val="BF1A20"/>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bk object 18"/>
          <p:cNvSpPr/>
          <p:nvPr/>
        </p:nvSpPr>
        <p:spPr>
          <a:xfrm>
            <a:off x="5554465" y="1134139"/>
            <a:ext cx="2240915" cy="329565"/>
          </a:xfrm>
          <a:custGeom>
            <a:avLst/>
            <a:gdLst/>
            <a:ahLst/>
            <a:cxnLst/>
            <a:rect l="l" t="t" r="r" b="b"/>
            <a:pathLst>
              <a:path w="2240915" h="329565">
                <a:moveTo>
                  <a:pt x="2087981" y="0"/>
                </a:moveTo>
                <a:lnTo>
                  <a:pt x="152400" y="0"/>
                </a:lnTo>
                <a:lnTo>
                  <a:pt x="104363" y="7802"/>
                </a:lnTo>
                <a:lnTo>
                  <a:pt x="62544" y="29504"/>
                </a:lnTo>
                <a:lnTo>
                  <a:pt x="29504" y="62544"/>
                </a:lnTo>
                <a:lnTo>
                  <a:pt x="7802" y="104363"/>
                </a:lnTo>
                <a:lnTo>
                  <a:pt x="0" y="152399"/>
                </a:lnTo>
                <a:lnTo>
                  <a:pt x="0" y="177037"/>
                </a:lnTo>
                <a:lnTo>
                  <a:pt x="7802" y="225079"/>
                </a:lnTo>
                <a:lnTo>
                  <a:pt x="29504" y="266898"/>
                </a:lnTo>
                <a:lnTo>
                  <a:pt x="62544" y="299937"/>
                </a:lnTo>
                <a:lnTo>
                  <a:pt x="104363" y="321636"/>
                </a:lnTo>
                <a:lnTo>
                  <a:pt x="152400" y="329438"/>
                </a:lnTo>
                <a:lnTo>
                  <a:pt x="2087981" y="329438"/>
                </a:lnTo>
                <a:lnTo>
                  <a:pt x="2136018" y="321636"/>
                </a:lnTo>
                <a:lnTo>
                  <a:pt x="2177836" y="299937"/>
                </a:lnTo>
                <a:lnTo>
                  <a:pt x="2210876" y="266898"/>
                </a:lnTo>
                <a:lnTo>
                  <a:pt x="2232578" y="225079"/>
                </a:lnTo>
                <a:lnTo>
                  <a:pt x="2240381" y="177037"/>
                </a:lnTo>
                <a:lnTo>
                  <a:pt x="2240381" y="152399"/>
                </a:lnTo>
                <a:lnTo>
                  <a:pt x="2232578" y="104363"/>
                </a:lnTo>
                <a:lnTo>
                  <a:pt x="2210876" y="62544"/>
                </a:lnTo>
                <a:lnTo>
                  <a:pt x="2177836" y="29504"/>
                </a:lnTo>
                <a:lnTo>
                  <a:pt x="2136018" y="7802"/>
                </a:lnTo>
                <a:lnTo>
                  <a:pt x="2087981" y="0"/>
                </a:lnTo>
                <a:close/>
              </a:path>
            </a:pathLst>
          </a:custGeom>
          <a:solidFill>
            <a:srgbClr val="BF1A20"/>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bk object 19"/>
          <p:cNvSpPr/>
          <p:nvPr/>
        </p:nvSpPr>
        <p:spPr>
          <a:xfrm>
            <a:off x="7995308" y="1134139"/>
            <a:ext cx="2240915" cy="329565"/>
          </a:xfrm>
          <a:custGeom>
            <a:avLst/>
            <a:gdLst/>
            <a:ahLst/>
            <a:cxnLst/>
            <a:rect l="l" t="t" r="r" b="b"/>
            <a:pathLst>
              <a:path w="2240915" h="329565">
                <a:moveTo>
                  <a:pt x="2087981" y="0"/>
                </a:moveTo>
                <a:lnTo>
                  <a:pt x="152400" y="0"/>
                </a:lnTo>
                <a:lnTo>
                  <a:pt x="104363" y="7802"/>
                </a:lnTo>
                <a:lnTo>
                  <a:pt x="62544" y="29504"/>
                </a:lnTo>
                <a:lnTo>
                  <a:pt x="29504" y="62544"/>
                </a:lnTo>
                <a:lnTo>
                  <a:pt x="7802" y="104363"/>
                </a:lnTo>
                <a:lnTo>
                  <a:pt x="0" y="152399"/>
                </a:lnTo>
                <a:lnTo>
                  <a:pt x="0" y="177037"/>
                </a:lnTo>
                <a:lnTo>
                  <a:pt x="7802" y="225079"/>
                </a:lnTo>
                <a:lnTo>
                  <a:pt x="29504" y="266898"/>
                </a:lnTo>
                <a:lnTo>
                  <a:pt x="62544" y="299937"/>
                </a:lnTo>
                <a:lnTo>
                  <a:pt x="104363" y="321636"/>
                </a:lnTo>
                <a:lnTo>
                  <a:pt x="152400" y="329438"/>
                </a:lnTo>
                <a:lnTo>
                  <a:pt x="2087981" y="329438"/>
                </a:lnTo>
                <a:lnTo>
                  <a:pt x="2136018" y="321636"/>
                </a:lnTo>
                <a:lnTo>
                  <a:pt x="2177836" y="299937"/>
                </a:lnTo>
                <a:lnTo>
                  <a:pt x="2210876" y="266898"/>
                </a:lnTo>
                <a:lnTo>
                  <a:pt x="2232578" y="225079"/>
                </a:lnTo>
                <a:lnTo>
                  <a:pt x="2240381" y="177037"/>
                </a:lnTo>
                <a:lnTo>
                  <a:pt x="2240381" y="152399"/>
                </a:lnTo>
                <a:lnTo>
                  <a:pt x="2232578" y="104363"/>
                </a:lnTo>
                <a:lnTo>
                  <a:pt x="2210876" y="62544"/>
                </a:lnTo>
                <a:lnTo>
                  <a:pt x="2177836" y="29504"/>
                </a:lnTo>
                <a:lnTo>
                  <a:pt x="2136018" y="7802"/>
                </a:lnTo>
                <a:lnTo>
                  <a:pt x="2087981" y="0"/>
                </a:lnTo>
                <a:close/>
              </a:path>
            </a:pathLst>
          </a:custGeom>
          <a:solidFill>
            <a:srgbClr val="BF1A20"/>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bk object 20"/>
          <p:cNvSpPr/>
          <p:nvPr/>
        </p:nvSpPr>
        <p:spPr>
          <a:xfrm>
            <a:off x="672778" y="1134129"/>
            <a:ext cx="2240915" cy="1144905"/>
          </a:xfrm>
          <a:custGeom>
            <a:avLst/>
            <a:gdLst/>
            <a:ahLst/>
            <a:cxnLst/>
            <a:rect l="l" t="t" r="r" b="b"/>
            <a:pathLst>
              <a:path w="2240915" h="1144905">
                <a:moveTo>
                  <a:pt x="2087981" y="1144790"/>
                </a:moveTo>
                <a:lnTo>
                  <a:pt x="152400" y="1144790"/>
                </a:lnTo>
                <a:lnTo>
                  <a:pt x="104363" y="1136987"/>
                </a:lnTo>
                <a:lnTo>
                  <a:pt x="62544" y="1115286"/>
                </a:lnTo>
                <a:lnTo>
                  <a:pt x="29504" y="1082245"/>
                </a:lnTo>
                <a:lnTo>
                  <a:pt x="7802" y="1040427"/>
                </a:lnTo>
                <a:lnTo>
                  <a:pt x="0" y="992390"/>
                </a:lnTo>
                <a:lnTo>
                  <a:pt x="0" y="152400"/>
                </a:lnTo>
                <a:lnTo>
                  <a:pt x="7802" y="104368"/>
                </a:lnTo>
                <a:lnTo>
                  <a:pt x="29504" y="62550"/>
                </a:lnTo>
                <a:lnTo>
                  <a:pt x="62544" y="29508"/>
                </a:lnTo>
                <a:lnTo>
                  <a:pt x="104363" y="7804"/>
                </a:lnTo>
                <a:lnTo>
                  <a:pt x="152400" y="0"/>
                </a:lnTo>
                <a:lnTo>
                  <a:pt x="2087981" y="0"/>
                </a:lnTo>
                <a:lnTo>
                  <a:pt x="2136018" y="7804"/>
                </a:lnTo>
                <a:lnTo>
                  <a:pt x="2177836" y="29508"/>
                </a:lnTo>
                <a:lnTo>
                  <a:pt x="2210876" y="62550"/>
                </a:lnTo>
                <a:lnTo>
                  <a:pt x="2232578" y="104368"/>
                </a:lnTo>
                <a:lnTo>
                  <a:pt x="2240381" y="152400"/>
                </a:lnTo>
                <a:lnTo>
                  <a:pt x="2240381" y="992390"/>
                </a:lnTo>
                <a:lnTo>
                  <a:pt x="2232578" y="1040427"/>
                </a:lnTo>
                <a:lnTo>
                  <a:pt x="2210876" y="1082245"/>
                </a:lnTo>
                <a:lnTo>
                  <a:pt x="2177836" y="1115286"/>
                </a:lnTo>
                <a:lnTo>
                  <a:pt x="2136018" y="1136987"/>
                </a:lnTo>
                <a:lnTo>
                  <a:pt x="2087981" y="1144790"/>
                </a:lnTo>
                <a:close/>
              </a:path>
            </a:pathLst>
          </a:custGeom>
          <a:ln w="19050">
            <a:solidFill>
              <a:srgbClr val="BF1A2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bk object 21"/>
          <p:cNvSpPr/>
          <p:nvPr/>
        </p:nvSpPr>
        <p:spPr>
          <a:xfrm>
            <a:off x="3113622" y="1134129"/>
            <a:ext cx="2240915" cy="1144905"/>
          </a:xfrm>
          <a:custGeom>
            <a:avLst/>
            <a:gdLst/>
            <a:ahLst/>
            <a:cxnLst/>
            <a:rect l="l" t="t" r="r" b="b"/>
            <a:pathLst>
              <a:path w="2240915" h="1144905">
                <a:moveTo>
                  <a:pt x="2087981" y="1144790"/>
                </a:moveTo>
                <a:lnTo>
                  <a:pt x="152400" y="1144790"/>
                </a:lnTo>
                <a:lnTo>
                  <a:pt x="104363" y="1136987"/>
                </a:lnTo>
                <a:lnTo>
                  <a:pt x="62544" y="1115286"/>
                </a:lnTo>
                <a:lnTo>
                  <a:pt x="29504" y="1082245"/>
                </a:lnTo>
                <a:lnTo>
                  <a:pt x="7802" y="1040427"/>
                </a:lnTo>
                <a:lnTo>
                  <a:pt x="0" y="992390"/>
                </a:lnTo>
                <a:lnTo>
                  <a:pt x="0" y="152400"/>
                </a:lnTo>
                <a:lnTo>
                  <a:pt x="7802" y="104368"/>
                </a:lnTo>
                <a:lnTo>
                  <a:pt x="29504" y="62550"/>
                </a:lnTo>
                <a:lnTo>
                  <a:pt x="62544" y="29508"/>
                </a:lnTo>
                <a:lnTo>
                  <a:pt x="104363" y="7804"/>
                </a:lnTo>
                <a:lnTo>
                  <a:pt x="152400" y="0"/>
                </a:lnTo>
                <a:lnTo>
                  <a:pt x="2087981" y="0"/>
                </a:lnTo>
                <a:lnTo>
                  <a:pt x="2136018" y="7804"/>
                </a:lnTo>
                <a:lnTo>
                  <a:pt x="2177836" y="29508"/>
                </a:lnTo>
                <a:lnTo>
                  <a:pt x="2210876" y="62550"/>
                </a:lnTo>
                <a:lnTo>
                  <a:pt x="2232578" y="104368"/>
                </a:lnTo>
                <a:lnTo>
                  <a:pt x="2240381" y="152400"/>
                </a:lnTo>
                <a:lnTo>
                  <a:pt x="2240381" y="992390"/>
                </a:lnTo>
                <a:lnTo>
                  <a:pt x="2232578" y="1040427"/>
                </a:lnTo>
                <a:lnTo>
                  <a:pt x="2210876" y="1082245"/>
                </a:lnTo>
                <a:lnTo>
                  <a:pt x="2177836" y="1115286"/>
                </a:lnTo>
                <a:lnTo>
                  <a:pt x="2136018" y="1136987"/>
                </a:lnTo>
                <a:lnTo>
                  <a:pt x="2087981" y="1144790"/>
                </a:lnTo>
                <a:close/>
              </a:path>
            </a:pathLst>
          </a:custGeom>
          <a:ln w="19050">
            <a:solidFill>
              <a:srgbClr val="BF1A2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bk object 22"/>
          <p:cNvSpPr/>
          <p:nvPr/>
        </p:nvSpPr>
        <p:spPr>
          <a:xfrm>
            <a:off x="5554465" y="1134129"/>
            <a:ext cx="2240915" cy="1144905"/>
          </a:xfrm>
          <a:custGeom>
            <a:avLst/>
            <a:gdLst/>
            <a:ahLst/>
            <a:cxnLst/>
            <a:rect l="l" t="t" r="r" b="b"/>
            <a:pathLst>
              <a:path w="2240915" h="1144905">
                <a:moveTo>
                  <a:pt x="2087981" y="1144790"/>
                </a:moveTo>
                <a:lnTo>
                  <a:pt x="152400" y="1144790"/>
                </a:lnTo>
                <a:lnTo>
                  <a:pt x="104363" y="1136987"/>
                </a:lnTo>
                <a:lnTo>
                  <a:pt x="62544" y="1115286"/>
                </a:lnTo>
                <a:lnTo>
                  <a:pt x="29504" y="1082245"/>
                </a:lnTo>
                <a:lnTo>
                  <a:pt x="7802" y="1040427"/>
                </a:lnTo>
                <a:lnTo>
                  <a:pt x="0" y="992390"/>
                </a:lnTo>
                <a:lnTo>
                  <a:pt x="0" y="152400"/>
                </a:lnTo>
                <a:lnTo>
                  <a:pt x="7802" y="104368"/>
                </a:lnTo>
                <a:lnTo>
                  <a:pt x="29504" y="62550"/>
                </a:lnTo>
                <a:lnTo>
                  <a:pt x="62544" y="29508"/>
                </a:lnTo>
                <a:lnTo>
                  <a:pt x="104363" y="7804"/>
                </a:lnTo>
                <a:lnTo>
                  <a:pt x="152400" y="0"/>
                </a:lnTo>
                <a:lnTo>
                  <a:pt x="2087981" y="0"/>
                </a:lnTo>
                <a:lnTo>
                  <a:pt x="2136018" y="7804"/>
                </a:lnTo>
                <a:lnTo>
                  <a:pt x="2177836" y="29508"/>
                </a:lnTo>
                <a:lnTo>
                  <a:pt x="2210876" y="62550"/>
                </a:lnTo>
                <a:lnTo>
                  <a:pt x="2232578" y="104368"/>
                </a:lnTo>
                <a:lnTo>
                  <a:pt x="2240381" y="152400"/>
                </a:lnTo>
                <a:lnTo>
                  <a:pt x="2240381" y="992390"/>
                </a:lnTo>
                <a:lnTo>
                  <a:pt x="2232578" y="1040427"/>
                </a:lnTo>
                <a:lnTo>
                  <a:pt x="2210876" y="1082245"/>
                </a:lnTo>
                <a:lnTo>
                  <a:pt x="2177836" y="1115286"/>
                </a:lnTo>
                <a:lnTo>
                  <a:pt x="2136018" y="1136987"/>
                </a:lnTo>
                <a:lnTo>
                  <a:pt x="2087981" y="1144790"/>
                </a:lnTo>
                <a:close/>
              </a:path>
            </a:pathLst>
          </a:custGeom>
          <a:ln w="19050">
            <a:solidFill>
              <a:srgbClr val="BF1A2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bk object 23"/>
          <p:cNvSpPr/>
          <p:nvPr/>
        </p:nvSpPr>
        <p:spPr>
          <a:xfrm>
            <a:off x="7995308" y="1134129"/>
            <a:ext cx="2240915" cy="1144905"/>
          </a:xfrm>
          <a:custGeom>
            <a:avLst/>
            <a:gdLst/>
            <a:ahLst/>
            <a:cxnLst/>
            <a:rect l="l" t="t" r="r" b="b"/>
            <a:pathLst>
              <a:path w="2240915" h="1144905">
                <a:moveTo>
                  <a:pt x="2087981" y="1144790"/>
                </a:moveTo>
                <a:lnTo>
                  <a:pt x="152400" y="1144790"/>
                </a:lnTo>
                <a:lnTo>
                  <a:pt x="104363" y="1136987"/>
                </a:lnTo>
                <a:lnTo>
                  <a:pt x="62544" y="1115286"/>
                </a:lnTo>
                <a:lnTo>
                  <a:pt x="29504" y="1082245"/>
                </a:lnTo>
                <a:lnTo>
                  <a:pt x="7802" y="1040427"/>
                </a:lnTo>
                <a:lnTo>
                  <a:pt x="0" y="992390"/>
                </a:lnTo>
                <a:lnTo>
                  <a:pt x="0" y="152400"/>
                </a:lnTo>
                <a:lnTo>
                  <a:pt x="7802" y="104368"/>
                </a:lnTo>
                <a:lnTo>
                  <a:pt x="29504" y="62550"/>
                </a:lnTo>
                <a:lnTo>
                  <a:pt x="62544" y="29508"/>
                </a:lnTo>
                <a:lnTo>
                  <a:pt x="104363" y="7804"/>
                </a:lnTo>
                <a:lnTo>
                  <a:pt x="152400" y="0"/>
                </a:lnTo>
                <a:lnTo>
                  <a:pt x="2087981" y="0"/>
                </a:lnTo>
                <a:lnTo>
                  <a:pt x="2136018" y="7804"/>
                </a:lnTo>
                <a:lnTo>
                  <a:pt x="2177836" y="29508"/>
                </a:lnTo>
                <a:lnTo>
                  <a:pt x="2210876" y="62550"/>
                </a:lnTo>
                <a:lnTo>
                  <a:pt x="2232578" y="104368"/>
                </a:lnTo>
                <a:lnTo>
                  <a:pt x="2240381" y="152400"/>
                </a:lnTo>
                <a:lnTo>
                  <a:pt x="2240381" y="992390"/>
                </a:lnTo>
                <a:lnTo>
                  <a:pt x="2232578" y="1040427"/>
                </a:lnTo>
                <a:lnTo>
                  <a:pt x="2210876" y="1082245"/>
                </a:lnTo>
                <a:lnTo>
                  <a:pt x="2177836" y="1115286"/>
                </a:lnTo>
                <a:lnTo>
                  <a:pt x="2136018" y="1136987"/>
                </a:lnTo>
                <a:lnTo>
                  <a:pt x="2087981" y="1144790"/>
                </a:lnTo>
                <a:close/>
              </a:path>
            </a:pathLst>
          </a:custGeom>
          <a:ln w="19050">
            <a:solidFill>
              <a:srgbClr val="BF1A2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object 4"/>
          <p:cNvSpPr txBox="1"/>
          <p:nvPr/>
        </p:nvSpPr>
        <p:spPr>
          <a:xfrm>
            <a:off x="817669" y="1538617"/>
            <a:ext cx="2110230" cy="647613"/>
          </a:xfrm>
          <a:prstGeom prst="rect">
            <a:avLst/>
          </a:prstGeom>
        </p:spPr>
        <p:txBody>
          <a:bodyPr vert="horz" wrap="square" lIns="0" tIns="12700" rIns="0" bIns="0" rtlCol="0">
            <a:spAutoFit/>
          </a:bodyPr>
          <a:lstStyle/>
          <a:p>
            <a:pPr marR="155575" algn="ctr">
              <a:lnSpc>
                <a:spcPct val="125000"/>
              </a:lnSpc>
              <a:spcBef>
                <a:spcPts val="860"/>
              </a:spcBef>
            </a:pPr>
            <a:r>
              <a:rPr sz="110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専門家継続派遣</a:t>
            </a:r>
            <a:r>
              <a:rPr lang="en-US" sz="110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
            </a:r>
            <a:br>
              <a:rPr lang="en-US" sz="110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br>
            <a:r>
              <a:rPr sz="110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窓口相談</a:t>
            </a:r>
            <a:r>
              <a:rPr lang="en-US" sz="110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
            </a:r>
            <a:br>
              <a:rPr lang="en-US" sz="110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br>
            <a:r>
              <a:rPr sz="110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専門家登録</a:t>
            </a:r>
            <a:r>
              <a:rPr sz="1100" spc="-9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 </a:t>
            </a:r>
            <a:r>
              <a:rPr sz="110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3,000</a:t>
            </a:r>
            <a:r>
              <a:rPr sz="1100" spc="-9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 </a:t>
            </a:r>
            <a:r>
              <a:rPr sz="110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名</a:t>
            </a:r>
            <a:endParaRPr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1254626" y="1170759"/>
            <a:ext cx="1077218" cy="251795"/>
          </a:xfrm>
          <a:prstGeom prst="rect">
            <a:avLst/>
          </a:prstGeom>
          <a:noFill/>
        </p:spPr>
        <p:txBody>
          <a:bodyPr wrap="none" lIns="0" tIns="36000" rIns="0" bIns="0" rtlCol="0">
            <a:spAutoFit/>
          </a:bodyPr>
          <a:lstStyle/>
          <a:p>
            <a:pPr algn="ctr"/>
            <a:r>
              <a:rPr lang="zh-TW" altLang="en-US" sz="1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課題解決支援</a:t>
            </a:r>
            <a:endParaRPr kumimoji="1" lang="ja-JP" altLang="en-US" sz="1400" dirty="0"/>
          </a:p>
        </p:txBody>
      </p:sp>
      <p:sp>
        <p:nvSpPr>
          <p:cNvPr id="16" name="object 4"/>
          <p:cNvSpPr txBox="1"/>
          <p:nvPr/>
        </p:nvSpPr>
        <p:spPr>
          <a:xfrm>
            <a:off x="3298009" y="1647155"/>
            <a:ext cx="2037195" cy="436017"/>
          </a:xfrm>
          <a:prstGeom prst="rect">
            <a:avLst/>
          </a:prstGeom>
        </p:spPr>
        <p:txBody>
          <a:bodyPr vert="horz" wrap="square" lIns="0" tIns="12700" rIns="0" bIns="0" rtlCol="0">
            <a:spAutoFit/>
          </a:bodyPr>
          <a:lstStyle/>
          <a:p>
            <a:pPr marR="155575" algn="ctr">
              <a:lnSpc>
                <a:spcPct val="125000"/>
              </a:lnSpc>
              <a:spcBef>
                <a:spcPts val="860"/>
              </a:spcBef>
            </a:pPr>
            <a:r>
              <a:rPr lang="zh-CN" altLang="en-US" sz="110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中小企業大学</a:t>
            </a:r>
            <a:r>
              <a:rPr lang="zh-CN" altLang="en-US" sz="110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校</a:t>
            </a:r>
            <a:r>
              <a:rPr lang="en-US" altLang="zh-CN" sz="110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zh-CN" sz="110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br>
            <a:r>
              <a:rPr lang="zh-CN" altLang="en-US" sz="110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全</a:t>
            </a:r>
            <a:r>
              <a:rPr lang="zh-CN" altLang="en-US" sz="110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国９校</a:t>
            </a:r>
            <a:endParaRPr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3695470" y="1170759"/>
            <a:ext cx="1077218" cy="251795"/>
          </a:xfrm>
          <a:prstGeom prst="rect">
            <a:avLst/>
          </a:prstGeom>
          <a:noFill/>
        </p:spPr>
        <p:txBody>
          <a:bodyPr wrap="none" lIns="0" tIns="36000" rIns="0" bIns="0" rtlCol="0">
            <a:spAutoFit/>
          </a:bodyPr>
          <a:lstStyle/>
          <a:p>
            <a:pPr algn="ctr"/>
            <a:r>
              <a:rPr lang="zh-TW" altLang="en-US" sz="1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人材育成支援</a:t>
            </a:r>
            <a:endParaRPr kumimoji="1" lang="ja-JP" altLang="en-US" sz="1400" dirty="0"/>
          </a:p>
        </p:txBody>
      </p:sp>
      <p:sp>
        <p:nvSpPr>
          <p:cNvPr id="18" name="テキスト ボックス 17"/>
          <p:cNvSpPr txBox="1"/>
          <p:nvPr/>
        </p:nvSpPr>
        <p:spPr>
          <a:xfrm>
            <a:off x="6315849" y="1170759"/>
            <a:ext cx="718145" cy="251795"/>
          </a:xfrm>
          <a:prstGeom prst="rect">
            <a:avLst/>
          </a:prstGeom>
          <a:noFill/>
        </p:spPr>
        <p:txBody>
          <a:bodyPr wrap="none" lIns="0" tIns="36000" rIns="0" bIns="0" rtlCol="0">
            <a:spAutoFit/>
          </a:bodyPr>
          <a:lstStyle/>
          <a:p>
            <a:pPr algn="ctr"/>
            <a:r>
              <a:rPr lang="zh-TW" altLang="en-US" sz="1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共済事業</a:t>
            </a:r>
            <a:endParaRPr kumimoji="1" lang="ja-JP" altLang="en-US" sz="1400" dirty="0"/>
          </a:p>
        </p:txBody>
      </p:sp>
      <p:sp>
        <p:nvSpPr>
          <p:cNvPr id="19" name="テキスト ボックス 18"/>
          <p:cNvSpPr txBox="1"/>
          <p:nvPr/>
        </p:nvSpPr>
        <p:spPr>
          <a:xfrm>
            <a:off x="8846460" y="1170759"/>
            <a:ext cx="538609" cy="251795"/>
          </a:xfrm>
          <a:prstGeom prst="rect">
            <a:avLst/>
          </a:prstGeom>
          <a:noFill/>
        </p:spPr>
        <p:txBody>
          <a:bodyPr wrap="none" lIns="0" tIns="36000" rIns="0" bIns="0" rtlCol="0">
            <a:spAutoFit/>
          </a:bodyPr>
          <a:lstStyle/>
          <a:p>
            <a:pPr algn="ctr"/>
            <a:r>
              <a:rPr lang="zh-TW" altLang="en-US" sz="1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出資等</a:t>
            </a:r>
            <a:endParaRPr kumimoji="1" lang="ja-JP" altLang="en-US" sz="1400" dirty="0"/>
          </a:p>
        </p:txBody>
      </p:sp>
      <p:sp>
        <p:nvSpPr>
          <p:cNvPr id="20" name="object 4"/>
          <p:cNvSpPr txBox="1"/>
          <p:nvPr/>
        </p:nvSpPr>
        <p:spPr>
          <a:xfrm>
            <a:off x="5739663" y="1647243"/>
            <a:ext cx="2037195" cy="425437"/>
          </a:xfrm>
          <a:prstGeom prst="rect">
            <a:avLst/>
          </a:prstGeom>
        </p:spPr>
        <p:txBody>
          <a:bodyPr vert="horz" wrap="square" lIns="0" tIns="12700" rIns="0" bIns="0" rtlCol="0">
            <a:spAutoFit/>
          </a:bodyPr>
          <a:lstStyle/>
          <a:p>
            <a:pPr marR="155575" algn="ctr">
              <a:lnSpc>
                <a:spcPct val="125000"/>
              </a:lnSpc>
              <a:spcBef>
                <a:spcPts val="860"/>
              </a:spcBef>
            </a:pPr>
            <a:r>
              <a:rPr lang="zh-TW" altLang="en-US" sz="110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小規模企業共済 </a:t>
            </a:r>
            <a:r>
              <a:rPr lang="en-US" altLang="zh-TW" sz="110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160 </a:t>
            </a:r>
            <a:r>
              <a:rPr lang="zh-TW" altLang="en-US" sz="110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万</a:t>
            </a:r>
            <a:r>
              <a:rPr lang="zh-TW" altLang="en-US" sz="110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社</a:t>
            </a:r>
            <a:r>
              <a:rPr lang="en-US" altLang="zh-TW" sz="110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zh-TW" sz="110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br>
            <a:r>
              <a:rPr lang="zh-TW" altLang="en-US" sz="110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倒</a:t>
            </a:r>
            <a:r>
              <a:rPr lang="zh-TW" altLang="en-US" sz="110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産防止共済 </a:t>
            </a:r>
            <a:r>
              <a:rPr lang="en-US" altLang="zh-TW" sz="110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38 </a:t>
            </a:r>
            <a:r>
              <a:rPr lang="zh-TW" altLang="en-US" sz="110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万社</a:t>
            </a:r>
            <a:endParaRPr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object 3"/>
          <p:cNvSpPr txBox="1"/>
          <p:nvPr/>
        </p:nvSpPr>
        <p:spPr>
          <a:xfrm>
            <a:off x="656007" y="2552965"/>
            <a:ext cx="1273377" cy="197490"/>
          </a:xfrm>
          <a:prstGeom prst="rect">
            <a:avLst/>
          </a:prstGeom>
        </p:spPr>
        <p:txBody>
          <a:bodyPr vert="horz" wrap="square" lIns="0" tIns="12700" rIns="0" bIns="0" rtlCol="0">
            <a:spAutoFit/>
          </a:bodyPr>
          <a:lstStyle/>
          <a:p>
            <a:pPr marL="12700">
              <a:lnSpc>
                <a:spcPct val="100000"/>
              </a:lnSpc>
              <a:spcBef>
                <a:spcPts val="100"/>
              </a:spcBef>
            </a:pPr>
            <a:r>
              <a:rPr lang="en-US" altLang="ja-JP"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支援の事例</a:t>
            </a:r>
            <a:r>
              <a:rPr lang="en-US" altLang="ja-JP"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zh-TW"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object 17"/>
          <p:cNvSpPr txBox="1"/>
          <p:nvPr/>
        </p:nvSpPr>
        <p:spPr>
          <a:xfrm>
            <a:off x="4709311" y="6099898"/>
            <a:ext cx="1549400" cy="884858"/>
          </a:xfrm>
          <a:prstGeom prst="rect">
            <a:avLst/>
          </a:prstGeom>
        </p:spPr>
        <p:txBody>
          <a:bodyPr vert="horz" wrap="square" lIns="0" tIns="12700" rIns="0" bIns="0" rtlCol="0">
            <a:spAutoFit/>
          </a:bodyPr>
          <a:lstStyle/>
          <a:p>
            <a:pPr marL="12700">
              <a:lnSpc>
                <a:spcPct val="100000"/>
              </a:lnSpc>
              <a:spcBef>
                <a:spcPts val="1675"/>
              </a:spcBef>
            </a:pPr>
            <a:r>
              <a:rPr sz="10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sz="10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販路開拓コーディネート</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200"/>
              </a:spcBef>
            </a:pPr>
            <a:r>
              <a:rPr sz="1000" b="1" dirty="0">
                <a:solidFill>
                  <a:srgbClr val="E60012"/>
                </a:solidFill>
                <a:latin typeface="メイリオ" panose="020B0604030504040204" pitchFamily="50" charset="-128"/>
                <a:ea typeface="メイリオ" panose="020B0604030504040204" pitchFamily="50" charset="-128"/>
                <a:cs typeface="メイリオ" panose="020B0604030504040204" pitchFamily="50" charset="-128"/>
              </a:rPr>
              <a:t>・J-GoodTech</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a:p>
            <a:pPr marL="44450">
              <a:lnSpc>
                <a:spcPct val="100000"/>
              </a:lnSpc>
              <a:spcBef>
                <a:spcPts val="200"/>
              </a:spcBef>
            </a:pPr>
            <a:r>
              <a:rPr sz="1000" b="1" spc="-500" dirty="0">
                <a:solidFill>
                  <a:srgbClr val="E60012"/>
                </a:solidFill>
                <a:latin typeface="メイリオ" panose="020B0604030504040204" pitchFamily="50" charset="-128"/>
                <a:ea typeface="メイリオ" panose="020B0604030504040204" pitchFamily="50" charset="-128"/>
                <a:cs typeface="メイリオ" panose="020B0604030504040204" pitchFamily="50" charset="-128"/>
              </a:rPr>
              <a:t>　</a:t>
            </a:r>
            <a:r>
              <a:rPr sz="1000" b="1" dirty="0">
                <a:solidFill>
                  <a:srgbClr val="E60012"/>
                </a:solidFill>
                <a:latin typeface="メイリオ" panose="020B0604030504040204" pitchFamily="50" charset="-128"/>
                <a:ea typeface="メイリオ" panose="020B0604030504040204" pitchFamily="50" charset="-128"/>
                <a:cs typeface="メイリオ" panose="020B0604030504040204" pitchFamily="50" charset="-128"/>
              </a:rPr>
              <a:t>（BtoB</a:t>
            </a:r>
            <a:r>
              <a:rPr sz="1000" b="1" spc="-50" dirty="0">
                <a:solidFill>
                  <a:srgbClr val="E60012"/>
                </a:solidFill>
                <a:latin typeface="メイリオ" panose="020B0604030504040204" pitchFamily="50" charset="-128"/>
                <a:ea typeface="メイリオ" panose="020B0604030504040204" pitchFamily="50" charset="-128"/>
                <a:cs typeface="メイリオ" panose="020B0604030504040204" pitchFamily="50" charset="-128"/>
              </a:rPr>
              <a:t> </a:t>
            </a:r>
            <a:r>
              <a:rPr sz="1000" b="1" dirty="0">
                <a:solidFill>
                  <a:srgbClr val="E60012"/>
                </a:solidFill>
                <a:latin typeface="メイリオ" panose="020B0604030504040204" pitchFamily="50" charset="-128"/>
                <a:ea typeface="メイリオ" panose="020B0604030504040204" pitchFamily="50" charset="-128"/>
                <a:cs typeface="メイリオ" panose="020B0604030504040204" pitchFamily="50" charset="-128"/>
              </a:rPr>
              <a:t>マッチング）</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200"/>
              </a:spcBef>
            </a:pPr>
            <a:r>
              <a:rPr sz="10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・マッチングイベント</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a:p>
            <a:pPr marL="44450">
              <a:lnSpc>
                <a:spcPct val="100000"/>
              </a:lnSpc>
              <a:spcBef>
                <a:spcPts val="200"/>
              </a:spcBef>
            </a:pPr>
            <a:r>
              <a:rPr sz="10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新価値創造展</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object 18"/>
          <p:cNvSpPr/>
          <p:nvPr/>
        </p:nvSpPr>
        <p:spPr>
          <a:xfrm>
            <a:off x="5824562" y="3828777"/>
            <a:ext cx="335280" cy="250190"/>
          </a:xfrm>
          <a:custGeom>
            <a:avLst/>
            <a:gdLst/>
            <a:ahLst/>
            <a:cxnLst/>
            <a:rect l="l" t="t" r="r" b="b"/>
            <a:pathLst>
              <a:path w="335279" h="250189">
                <a:moveTo>
                  <a:pt x="0" y="250113"/>
                </a:moveTo>
                <a:lnTo>
                  <a:pt x="334848" y="0"/>
                </a:lnTo>
              </a:path>
            </a:pathLst>
          </a:custGeom>
          <a:ln w="38100">
            <a:solidFill>
              <a:srgbClr val="009544"/>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object 19"/>
          <p:cNvSpPr/>
          <p:nvPr/>
        </p:nvSpPr>
        <p:spPr>
          <a:xfrm>
            <a:off x="4942945" y="3828561"/>
            <a:ext cx="275181" cy="250406"/>
          </a:xfrm>
          <a:custGeom>
            <a:avLst/>
            <a:gdLst/>
            <a:ahLst/>
            <a:cxnLst/>
            <a:rect l="l" t="t" r="r" b="b"/>
            <a:pathLst>
              <a:path w="180975" h="243204">
                <a:moveTo>
                  <a:pt x="0" y="0"/>
                </a:moveTo>
                <a:lnTo>
                  <a:pt x="180505" y="243090"/>
                </a:lnTo>
              </a:path>
            </a:pathLst>
          </a:custGeom>
          <a:ln w="38100">
            <a:solidFill>
              <a:srgbClr val="009544"/>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object 20"/>
          <p:cNvSpPr/>
          <p:nvPr/>
        </p:nvSpPr>
        <p:spPr>
          <a:xfrm>
            <a:off x="5519263" y="5018817"/>
            <a:ext cx="9525" cy="269240"/>
          </a:xfrm>
          <a:custGeom>
            <a:avLst/>
            <a:gdLst/>
            <a:ahLst/>
            <a:cxnLst/>
            <a:rect l="l" t="t" r="r" b="b"/>
            <a:pathLst>
              <a:path w="9525" h="269239">
                <a:moveTo>
                  <a:pt x="0" y="268693"/>
                </a:moveTo>
                <a:lnTo>
                  <a:pt x="8928" y="0"/>
                </a:lnTo>
              </a:path>
            </a:pathLst>
          </a:custGeom>
          <a:ln w="38099">
            <a:solidFill>
              <a:srgbClr val="009544"/>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object 21"/>
          <p:cNvSpPr/>
          <p:nvPr/>
        </p:nvSpPr>
        <p:spPr>
          <a:xfrm>
            <a:off x="4927653" y="3886952"/>
            <a:ext cx="1183640" cy="1183640"/>
          </a:xfrm>
          <a:custGeom>
            <a:avLst/>
            <a:gdLst/>
            <a:ahLst/>
            <a:cxnLst/>
            <a:rect l="l" t="t" r="r" b="b"/>
            <a:pathLst>
              <a:path w="1183639" h="1183639">
                <a:moveTo>
                  <a:pt x="591616" y="0"/>
                </a:moveTo>
                <a:lnTo>
                  <a:pt x="543094" y="1961"/>
                </a:lnTo>
                <a:lnTo>
                  <a:pt x="495652" y="7743"/>
                </a:lnTo>
                <a:lnTo>
                  <a:pt x="449442" y="17193"/>
                </a:lnTo>
                <a:lnTo>
                  <a:pt x="404618" y="30160"/>
                </a:lnTo>
                <a:lnTo>
                  <a:pt x="361330" y="46491"/>
                </a:lnTo>
                <a:lnTo>
                  <a:pt x="319732" y="66034"/>
                </a:lnTo>
                <a:lnTo>
                  <a:pt x="279976" y="88636"/>
                </a:lnTo>
                <a:lnTo>
                  <a:pt x="242213" y="114146"/>
                </a:lnTo>
                <a:lnTo>
                  <a:pt x="206597" y="142411"/>
                </a:lnTo>
                <a:lnTo>
                  <a:pt x="173278" y="173278"/>
                </a:lnTo>
                <a:lnTo>
                  <a:pt x="142411" y="206597"/>
                </a:lnTo>
                <a:lnTo>
                  <a:pt x="114146" y="242213"/>
                </a:lnTo>
                <a:lnTo>
                  <a:pt x="88636" y="279976"/>
                </a:lnTo>
                <a:lnTo>
                  <a:pt x="66034" y="319732"/>
                </a:lnTo>
                <a:lnTo>
                  <a:pt x="46491" y="361330"/>
                </a:lnTo>
                <a:lnTo>
                  <a:pt x="30160" y="404618"/>
                </a:lnTo>
                <a:lnTo>
                  <a:pt x="17193" y="449442"/>
                </a:lnTo>
                <a:lnTo>
                  <a:pt x="7743" y="495652"/>
                </a:lnTo>
                <a:lnTo>
                  <a:pt x="1961" y="543094"/>
                </a:lnTo>
                <a:lnTo>
                  <a:pt x="0" y="591616"/>
                </a:lnTo>
                <a:lnTo>
                  <a:pt x="1961" y="640137"/>
                </a:lnTo>
                <a:lnTo>
                  <a:pt x="7743" y="687577"/>
                </a:lnTo>
                <a:lnTo>
                  <a:pt x="17193" y="733785"/>
                </a:lnTo>
                <a:lnTo>
                  <a:pt x="30160" y="778609"/>
                </a:lnTo>
                <a:lnTo>
                  <a:pt x="46491" y="821895"/>
                </a:lnTo>
                <a:lnTo>
                  <a:pt x="66034" y="863492"/>
                </a:lnTo>
                <a:lnTo>
                  <a:pt x="88636" y="903248"/>
                </a:lnTo>
                <a:lnTo>
                  <a:pt x="114146" y="941010"/>
                </a:lnTo>
                <a:lnTo>
                  <a:pt x="142411" y="976625"/>
                </a:lnTo>
                <a:lnTo>
                  <a:pt x="173278" y="1009943"/>
                </a:lnTo>
                <a:lnTo>
                  <a:pt x="206597" y="1040810"/>
                </a:lnTo>
                <a:lnTo>
                  <a:pt x="242213" y="1069075"/>
                </a:lnTo>
                <a:lnTo>
                  <a:pt x="279976" y="1094584"/>
                </a:lnTo>
                <a:lnTo>
                  <a:pt x="319732" y="1117186"/>
                </a:lnTo>
                <a:lnTo>
                  <a:pt x="361330" y="1136729"/>
                </a:lnTo>
                <a:lnTo>
                  <a:pt x="404618" y="1153060"/>
                </a:lnTo>
                <a:lnTo>
                  <a:pt x="449442" y="1166027"/>
                </a:lnTo>
                <a:lnTo>
                  <a:pt x="495652" y="1175477"/>
                </a:lnTo>
                <a:lnTo>
                  <a:pt x="543094" y="1181259"/>
                </a:lnTo>
                <a:lnTo>
                  <a:pt x="591616" y="1183220"/>
                </a:lnTo>
                <a:lnTo>
                  <a:pt x="640137" y="1181259"/>
                </a:lnTo>
                <a:lnTo>
                  <a:pt x="687577" y="1175477"/>
                </a:lnTo>
                <a:lnTo>
                  <a:pt x="733785" y="1166027"/>
                </a:lnTo>
                <a:lnTo>
                  <a:pt x="778609" y="1153060"/>
                </a:lnTo>
                <a:lnTo>
                  <a:pt x="821895" y="1136729"/>
                </a:lnTo>
                <a:lnTo>
                  <a:pt x="863492" y="1117186"/>
                </a:lnTo>
                <a:lnTo>
                  <a:pt x="903248" y="1094584"/>
                </a:lnTo>
                <a:lnTo>
                  <a:pt x="941010" y="1069075"/>
                </a:lnTo>
                <a:lnTo>
                  <a:pt x="976625" y="1040810"/>
                </a:lnTo>
                <a:lnTo>
                  <a:pt x="1009943" y="1009943"/>
                </a:lnTo>
                <a:lnTo>
                  <a:pt x="1040810" y="976625"/>
                </a:lnTo>
                <a:lnTo>
                  <a:pt x="1069075" y="941010"/>
                </a:lnTo>
                <a:lnTo>
                  <a:pt x="1094584" y="903248"/>
                </a:lnTo>
                <a:lnTo>
                  <a:pt x="1117186" y="863492"/>
                </a:lnTo>
                <a:lnTo>
                  <a:pt x="1136729" y="821895"/>
                </a:lnTo>
                <a:lnTo>
                  <a:pt x="1153060" y="778609"/>
                </a:lnTo>
                <a:lnTo>
                  <a:pt x="1166027" y="733785"/>
                </a:lnTo>
                <a:lnTo>
                  <a:pt x="1175477" y="687577"/>
                </a:lnTo>
                <a:lnTo>
                  <a:pt x="1181259" y="640137"/>
                </a:lnTo>
                <a:lnTo>
                  <a:pt x="1183220" y="591616"/>
                </a:lnTo>
                <a:lnTo>
                  <a:pt x="1181259" y="543094"/>
                </a:lnTo>
                <a:lnTo>
                  <a:pt x="1175477" y="495652"/>
                </a:lnTo>
                <a:lnTo>
                  <a:pt x="1166027" y="449442"/>
                </a:lnTo>
                <a:lnTo>
                  <a:pt x="1153060" y="404618"/>
                </a:lnTo>
                <a:lnTo>
                  <a:pt x="1136729" y="361330"/>
                </a:lnTo>
                <a:lnTo>
                  <a:pt x="1117186" y="319732"/>
                </a:lnTo>
                <a:lnTo>
                  <a:pt x="1094584" y="279976"/>
                </a:lnTo>
                <a:lnTo>
                  <a:pt x="1069075" y="242213"/>
                </a:lnTo>
                <a:lnTo>
                  <a:pt x="1040810" y="206597"/>
                </a:lnTo>
                <a:lnTo>
                  <a:pt x="1009943" y="173278"/>
                </a:lnTo>
                <a:lnTo>
                  <a:pt x="976625" y="142411"/>
                </a:lnTo>
                <a:lnTo>
                  <a:pt x="941010" y="114146"/>
                </a:lnTo>
                <a:lnTo>
                  <a:pt x="903248" y="88636"/>
                </a:lnTo>
                <a:lnTo>
                  <a:pt x="863492" y="66034"/>
                </a:lnTo>
                <a:lnTo>
                  <a:pt x="821895" y="46491"/>
                </a:lnTo>
                <a:lnTo>
                  <a:pt x="778609" y="30160"/>
                </a:lnTo>
                <a:lnTo>
                  <a:pt x="733785" y="17193"/>
                </a:lnTo>
                <a:lnTo>
                  <a:pt x="687577" y="7743"/>
                </a:lnTo>
                <a:lnTo>
                  <a:pt x="640137" y="1961"/>
                </a:lnTo>
                <a:lnTo>
                  <a:pt x="591616" y="0"/>
                </a:lnTo>
                <a:close/>
              </a:path>
            </a:pathLst>
          </a:custGeom>
          <a:solidFill>
            <a:srgbClr val="009544"/>
          </a:solid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object 22"/>
          <p:cNvSpPr/>
          <p:nvPr/>
        </p:nvSpPr>
        <p:spPr>
          <a:xfrm>
            <a:off x="3647771" y="2454895"/>
            <a:ext cx="1570355" cy="1570355"/>
          </a:xfrm>
          <a:custGeom>
            <a:avLst/>
            <a:gdLst/>
            <a:ahLst/>
            <a:cxnLst/>
            <a:rect l="l" t="t" r="r" b="b"/>
            <a:pathLst>
              <a:path w="1570354" h="1570354">
                <a:moveTo>
                  <a:pt x="1570253" y="785126"/>
                </a:moveTo>
                <a:lnTo>
                  <a:pt x="1568820" y="832954"/>
                </a:lnTo>
                <a:lnTo>
                  <a:pt x="1564576" y="880024"/>
                </a:lnTo>
                <a:lnTo>
                  <a:pt x="1557604" y="926254"/>
                </a:lnTo>
                <a:lnTo>
                  <a:pt x="1547984" y="971562"/>
                </a:lnTo>
                <a:lnTo>
                  <a:pt x="1535800" y="1015865"/>
                </a:lnTo>
                <a:lnTo>
                  <a:pt x="1521134" y="1059082"/>
                </a:lnTo>
                <a:lnTo>
                  <a:pt x="1504067" y="1101130"/>
                </a:lnTo>
                <a:lnTo>
                  <a:pt x="1484682" y="1141928"/>
                </a:lnTo>
                <a:lnTo>
                  <a:pt x="1463061" y="1181393"/>
                </a:lnTo>
                <a:lnTo>
                  <a:pt x="1439286" y="1219442"/>
                </a:lnTo>
                <a:lnTo>
                  <a:pt x="1413439" y="1255995"/>
                </a:lnTo>
                <a:lnTo>
                  <a:pt x="1385602" y="1290969"/>
                </a:lnTo>
                <a:lnTo>
                  <a:pt x="1355857" y="1324282"/>
                </a:lnTo>
                <a:lnTo>
                  <a:pt x="1324288" y="1355851"/>
                </a:lnTo>
                <a:lnTo>
                  <a:pt x="1290974" y="1385594"/>
                </a:lnTo>
                <a:lnTo>
                  <a:pt x="1256000" y="1413430"/>
                </a:lnTo>
                <a:lnTo>
                  <a:pt x="1219446" y="1439277"/>
                </a:lnTo>
                <a:lnTo>
                  <a:pt x="1181396" y="1463051"/>
                </a:lnTo>
                <a:lnTo>
                  <a:pt x="1141930" y="1484672"/>
                </a:lnTo>
                <a:lnTo>
                  <a:pt x="1101132" y="1504056"/>
                </a:lnTo>
                <a:lnTo>
                  <a:pt x="1059083" y="1521123"/>
                </a:lnTo>
                <a:lnTo>
                  <a:pt x="1015866" y="1535789"/>
                </a:lnTo>
                <a:lnTo>
                  <a:pt x="971562" y="1547972"/>
                </a:lnTo>
                <a:lnTo>
                  <a:pt x="926254" y="1557591"/>
                </a:lnTo>
                <a:lnTo>
                  <a:pt x="880024" y="1564564"/>
                </a:lnTo>
                <a:lnTo>
                  <a:pt x="832954" y="1568807"/>
                </a:lnTo>
                <a:lnTo>
                  <a:pt x="785126" y="1570240"/>
                </a:lnTo>
                <a:lnTo>
                  <a:pt x="737300" y="1568807"/>
                </a:lnTo>
                <a:lnTo>
                  <a:pt x="690231" y="1564564"/>
                </a:lnTo>
                <a:lnTo>
                  <a:pt x="644001" y="1557591"/>
                </a:lnTo>
                <a:lnTo>
                  <a:pt x="598694" y="1547972"/>
                </a:lnTo>
                <a:lnTo>
                  <a:pt x="554391" y="1535789"/>
                </a:lnTo>
                <a:lnTo>
                  <a:pt x="511174" y="1521123"/>
                </a:lnTo>
                <a:lnTo>
                  <a:pt x="469126" y="1504056"/>
                </a:lnTo>
                <a:lnTo>
                  <a:pt x="428328" y="1484672"/>
                </a:lnTo>
                <a:lnTo>
                  <a:pt x="388862" y="1463051"/>
                </a:lnTo>
                <a:lnTo>
                  <a:pt x="350812" y="1439277"/>
                </a:lnTo>
                <a:lnTo>
                  <a:pt x="314258" y="1413430"/>
                </a:lnTo>
                <a:lnTo>
                  <a:pt x="279283" y="1385594"/>
                </a:lnTo>
                <a:lnTo>
                  <a:pt x="245970" y="1355851"/>
                </a:lnTo>
                <a:lnTo>
                  <a:pt x="214400" y="1324282"/>
                </a:lnTo>
                <a:lnTo>
                  <a:pt x="184655" y="1290969"/>
                </a:lnTo>
                <a:lnTo>
                  <a:pt x="156818" y="1255995"/>
                </a:lnTo>
                <a:lnTo>
                  <a:pt x="130970" y="1219442"/>
                </a:lnTo>
                <a:lnTo>
                  <a:pt x="107195" y="1181393"/>
                </a:lnTo>
                <a:lnTo>
                  <a:pt x="85573" y="1141928"/>
                </a:lnTo>
                <a:lnTo>
                  <a:pt x="66187" y="1101130"/>
                </a:lnTo>
                <a:lnTo>
                  <a:pt x="49120" y="1059082"/>
                </a:lnTo>
                <a:lnTo>
                  <a:pt x="34453" y="1015865"/>
                </a:lnTo>
                <a:lnTo>
                  <a:pt x="22269" y="971562"/>
                </a:lnTo>
                <a:lnTo>
                  <a:pt x="12649" y="926254"/>
                </a:lnTo>
                <a:lnTo>
                  <a:pt x="5676" y="880024"/>
                </a:lnTo>
                <a:lnTo>
                  <a:pt x="1432" y="832954"/>
                </a:lnTo>
                <a:lnTo>
                  <a:pt x="0" y="785126"/>
                </a:lnTo>
                <a:lnTo>
                  <a:pt x="1432" y="737298"/>
                </a:lnTo>
                <a:lnTo>
                  <a:pt x="5676" y="690228"/>
                </a:lnTo>
                <a:lnTo>
                  <a:pt x="12649" y="643998"/>
                </a:lnTo>
                <a:lnTo>
                  <a:pt x="22269" y="598690"/>
                </a:lnTo>
                <a:lnTo>
                  <a:pt x="34453" y="554386"/>
                </a:lnTo>
                <a:lnTo>
                  <a:pt x="49120" y="511169"/>
                </a:lnTo>
                <a:lnTo>
                  <a:pt x="66187" y="469120"/>
                </a:lnTo>
                <a:lnTo>
                  <a:pt x="85573" y="428322"/>
                </a:lnTo>
                <a:lnTo>
                  <a:pt x="107195" y="388857"/>
                </a:lnTo>
                <a:lnTo>
                  <a:pt x="130970" y="350806"/>
                </a:lnTo>
                <a:lnTo>
                  <a:pt x="156818" y="314252"/>
                </a:lnTo>
                <a:lnTo>
                  <a:pt x="184655" y="279278"/>
                </a:lnTo>
                <a:lnTo>
                  <a:pt x="214400" y="245965"/>
                </a:lnTo>
                <a:lnTo>
                  <a:pt x="245970" y="214395"/>
                </a:lnTo>
                <a:lnTo>
                  <a:pt x="279283" y="184651"/>
                </a:lnTo>
                <a:lnTo>
                  <a:pt x="314258" y="156814"/>
                </a:lnTo>
                <a:lnTo>
                  <a:pt x="350812" y="130967"/>
                </a:lnTo>
                <a:lnTo>
                  <a:pt x="388862" y="107192"/>
                </a:lnTo>
                <a:lnTo>
                  <a:pt x="428328" y="85571"/>
                </a:lnTo>
                <a:lnTo>
                  <a:pt x="469126" y="66186"/>
                </a:lnTo>
                <a:lnTo>
                  <a:pt x="511174" y="49119"/>
                </a:lnTo>
                <a:lnTo>
                  <a:pt x="554391" y="34452"/>
                </a:lnTo>
                <a:lnTo>
                  <a:pt x="598694" y="22268"/>
                </a:lnTo>
                <a:lnTo>
                  <a:pt x="644001" y="12649"/>
                </a:lnTo>
                <a:lnTo>
                  <a:pt x="690231" y="5676"/>
                </a:lnTo>
                <a:lnTo>
                  <a:pt x="737300" y="1432"/>
                </a:lnTo>
                <a:lnTo>
                  <a:pt x="785126" y="0"/>
                </a:lnTo>
                <a:lnTo>
                  <a:pt x="832954" y="1432"/>
                </a:lnTo>
                <a:lnTo>
                  <a:pt x="880024" y="5676"/>
                </a:lnTo>
                <a:lnTo>
                  <a:pt x="926254" y="12649"/>
                </a:lnTo>
                <a:lnTo>
                  <a:pt x="971562" y="22268"/>
                </a:lnTo>
                <a:lnTo>
                  <a:pt x="1015866" y="34452"/>
                </a:lnTo>
                <a:lnTo>
                  <a:pt x="1059083" y="49119"/>
                </a:lnTo>
                <a:lnTo>
                  <a:pt x="1101132" y="66186"/>
                </a:lnTo>
                <a:lnTo>
                  <a:pt x="1141930" y="85571"/>
                </a:lnTo>
                <a:lnTo>
                  <a:pt x="1181396" y="107192"/>
                </a:lnTo>
                <a:lnTo>
                  <a:pt x="1219446" y="130967"/>
                </a:lnTo>
                <a:lnTo>
                  <a:pt x="1256000" y="156814"/>
                </a:lnTo>
                <a:lnTo>
                  <a:pt x="1290974" y="184651"/>
                </a:lnTo>
                <a:lnTo>
                  <a:pt x="1324288" y="214395"/>
                </a:lnTo>
                <a:lnTo>
                  <a:pt x="1355857" y="245965"/>
                </a:lnTo>
                <a:lnTo>
                  <a:pt x="1385602" y="279278"/>
                </a:lnTo>
                <a:lnTo>
                  <a:pt x="1413439" y="314252"/>
                </a:lnTo>
                <a:lnTo>
                  <a:pt x="1439286" y="350806"/>
                </a:lnTo>
                <a:lnTo>
                  <a:pt x="1463061" y="388857"/>
                </a:lnTo>
                <a:lnTo>
                  <a:pt x="1484682" y="428322"/>
                </a:lnTo>
                <a:lnTo>
                  <a:pt x="1504067" y="469120"/>
                </a:lnTo>
                <a:lnTo>
                  <a:pt x="1521134" y="511169"/>
                </a:lnTo>
                <a:lnTo>
                  <a:pt x="1535800" y="554386"/>
                </a:lnTo>
                <a:lnTo>
                  <a:pt x="1547984" y="598690"/>
                </a:lnTo>
                <a:lnTo>
                  <a:pt x="1557604" y="643998"/>
                </a:lnTo>
                <a:lnTo>
                  <a:pt x="1564576" y="690228"/>
                </a:lnTo>
                <a:lnTo>
                  <a:pt x="1568820" y="737298"/>
                </a:lnTo>
                <a:lnTo>
                  <a:pt x="1570253" y="785126"/>
                </a:lnTo>
                <a:close/>
              </a:path>
            </a:pathLst>
          </a:custGeom>
          <a:ln w="19050">
            <a:solidFill>
              <a:srgbClr val="BF1A2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object 23"/>
          <p:cNvSpPr/>
          <p:nvPr/>
        </p:nvSpPr>
        <p:spPr>
          <a:xfrm>
            <a:off x="5892115" y="2454895"/>
            <a:ext cx="1570355" cy="1570355"/>
          </a:xfrm>
          <a:custGeom>
            <a:avLst/>
            <a:gdLst/>
            <a:ahLst/>
            <a:cxnLst/>
            <a:rect l="l" t="t" r="r" b="b"/>
            <a:pathLst>
              <a:path w="1570354" h="1570354">
                <a:moveTo>
                  <a:pt x="1570253" y="785126"/>
                </a:moveTo>
                <a:lnTo>
                  <a:pt x="1568820" y="832954"/>
                </a:lnTo>
                <a:lnTo>
                  <a:pt x="1564576" y="880024"/>
                </a:lnTo>
                <a:lnTo>
                  <a:pt x="1557604" y="926254"/>
                </a:lnTo>
                <a:lnTo>
                  <a:pt x="1547984" y="971562"/>
                </a:lnTo>
                <a:lnTo>
                  <a:pt x="1535800" y="1015865"/>
                </a:lnTo>
                <a:lnTo>
                  <a:pt x="1521134" y="1059082"/>
                </a:lnTo>
                <a:lnTo>
                  <a:pt x="1504067" y="1101130"/>
                </a:lnTo>
                <a:lnTo>
                  <a:pt x="1484682" y="1141928"/>
                </a:lnTo>
                <a:lnTo>
                  <a:pt x="1463061" y="1181393"/>
                </a:lnTo>
                <a:lnTo>
                  <a:pt x="1439286" y="1219442"/>
                </a:lnTo>
                <a:lnTo>
                  <a:pt x="1413439" y="1255995"/>
                </a:lnTo>
                <a:lnTo>
                  <a:pt x="1385602" y="1290969"/>
                </a:lnTo>
                <a:lnTo>
                  <a:pt x="1355857" y="1324282"/>
                </a:lnTo>
                <a:lnTo>
                  <a:pt x="1324288" y="1355851"/>
                </a:lnTo>
                <a:lnTo>
                  <a:pt x="1290974" y="1385594"/>
                </a:lnTo>
                <a:lnTo>
                  <a:pt x="1256000" y="1413430"/>
                </a:lnTo>
                <a:lnTo>
                  <a:pt x="1219446" y="1439277"/>
                </a:lnTo>
                <a:lnTo>
                  <a:pt x="1181396" y="1463051"/>
                </a:lnTo>
                <a:lnTo>
                  <a:pt x="1141930" y="1484672"/>
                </a:lnTo>
                <a:lnTo>
                  <a:pt x="1101132" y="1504056"/>
                </a:lnTo>
                <a:lnTo>
                  <a:pt x="1059083" y="1521123"/>
                </a:lnTo>
                <a:lnTo>
                  <a:pt x="1015866" y="1535789"/>
                </a:lnTo>
                <a:lnTo>
                  <a:pt x="971562" y="1547972"/>
                </a:lnTo>
                <a:lnTo>
                  <a:pt x="926254" y="1557591"/>
                </a:lnTo>
                <a:lnTo>
                  <a:pt x="880024" y="1564564"/>
                </a:lnTo>
                <a:lnTo>
                  <a:pt x="832954" y="1568807"/>
                </a:lnTo>
                <a:lnTo>
                  <a:pt x="785126" y="1570240"/>
                </a:lnTo>
                <a:lnTo>
                  <a:pt x="737300" y="1568807"/>
                </a:lnTo>
                <a:lnTo>
                  <a:pt x="690231" y="1564564"/>
                </a:lnTo>
                <a:lnTo>
                  <a:pt x="644001" y="1557591"/>
                </a:lnTo>
                <a:lnTo>
                  <a:pt x="598694" y="1547972"/>
                </a:lnTo>
                <a:lnTo>
                  <a:pt x="554391" y="1535789"/>
                </a:lnTo>
                <a:lnTo>
                  <a:pt x="511174" y="1521123"/>
                </a:lnTo>
                <a:lnTo>
                  <a:pt x="469126" y="1504056"/>
                </a:lnTo>
                <a:lnTo>
                  <a:pt x="428328" y="1484672"/>
                </a:lnTo>
                <a:lnTo>
                  <a:pt x="388862" y="1463051"/>
                </a:lnTo>
                <a:lnTo>
                  <a:pt x="350812" y="1439277"/>
                </a:lnTo>
                <a:lnTo>
                  <a:pt x="314258" y="1413430"/>
                </a:lnTo>
                <a:lnTo>
                  <a:pt x="279283" y="1385594"/>
                </a:lnTo>
                <a:lnTo>
                  <a:pt x="245970" y="1355851"/>
                </a:lnTo>
                <a:lnTo>
                  <a:pt x="214400" y="1324282"/>
                </a:lnTo>
                <a:lnTo>
                  <a:pt x="184655" y="1290969"/>
                </a:lnTo>
                <a:lnTo>
                  <a:pt x="156818" y="1255995"/>
                </a:lnTo>
                <a:lnTo>
                  <a:pt x="130970" y="1219442"/>
                </a:lnTo>
                <a:lnTo>
                  <a:pt x="107195" y="1181393"/>
                </a:lnTo>
                <a:lnTo>
                  <a:pt x="85573" y="1141928"/>
                </a:lnTo>
                <a:lnTo>
                  <a:pt x="66187" y="1101130"/>
                </a:lnTo>
                <a:lnTo>
                  <a:pt x="49120" y="1059082"/>
                </a:lnTo>
                <a:lnTo>
                  <a:pt x="34453" y="1015865"/>
                </a:lnTo>
                <a:lnTo>
                  <a:pt x="22269" y="971562"/>
                </a:lnTo>
                <a:lnTo>
                  <a:pt x="12649" y="926254"/>
                </a:lnTo>
                <a:lnTo>
                  <a:pt x="5676" y="880024"/>
                </a:lnTo>
                <a:lnTo>
                  <a:pt x="1432" y="832954"/>
                </a:lnTo>
                <a:lnTo>
                  <a:pt x="0" y="785126"/>
                </a:lnTo>
                <a:lnTo>
                  <a:pt x="1432" y="737298"/>
                </a:lnTo>
                <a:lnTo>
                  <a:pt x="5676" y="690228"/>
                </a:lnTo>
                <a:lnTo>
                  <a:pt x="12649" y="643998"/>
                </a:lnTo>
                <a:lnTo>
                  <a:pt x="22269" y="598690"/>
                </a:lnTo>
                <a:lnTo>
                  <a:pt x="34453" y="554386"/>
                </a:lnTo>
                <a:lnTo>
                  <a:pt x="49120" y="511169"/>
                </a:lnTo>
                <a:lnTo>
                  <a:pt x="66187" y="469120"/>
                </a:lnTo>
                <a:lnTo>
                  <a:pt x="85573" y="428322"/>
                </a:lnTo>
                <a:lnTo>
                  <a:pt x="107195" y="388857"/>
                </a:lnTo>
                <a:lnTo>
                  <a:pt x="130970" y="350806"/>
                </a:lnTo>
                <a:lnTo>
                  <a:pt x="156818" y="314252"/>
                </a:lnTo>
                <a:lnTo>
                  <a:pt x="184655" y="279278"/>
                </a:lnTo>
                <a:lnTo>
                  <a:pt x="214400" y="245965"/>
                </a:lnTo>
                <a:lnTo>
                  <a:pt x="245970" y="214395"/>
                </a:lnTo>
                <a:lnTo>
                  <a:pt x="279283" y="184651"/>
                </a:lnTo>
                <a:lnTo>
                  <a:pt x="314258" y="156814"/>
                </a:lnTo>
                <a:lnTo>
                  <a:pt x="350812" y="130967"/>
                </a:lnTo>
                <a:lnTo>
                  <a:pt x="388862" y="107192"/>
                </a:lnTo>
                <a:lnTo>
                  <a:pt x="428328" y="85571"/>
                </a:lnTo>
                <a:lnTo>
                  <a:pt x="469126" y="66186"/>
                </a:lnTo>
                <a:lnTo>
                  <a:pt x="511174" y="49119"/>
                </a:lnTo>
                <a:lnTo>
                  <a:pt x="554391" y="34452"/>
                </a:lnTo>
                <a:lnTo>
                  <a:pt x="598694" y="22268"/>
                </a:lnTo>
                <a:lnTo>
                  <a:pt x="644001" y="12649"/>
                </a:lnTo>
                <a:lnTo>
                  <a:pt x="690231" y="5676"/>
                </a:lnTo>
                <a:lnTo>
                  <a:pt x="737300" y="1432"/>
                </a:lnTo>
                <a:lnTo>
                  <a:pt x="785126" y="0"/>
                </a:lnTo>
                <a:lnTo>
                  <a:pt x="832954" y="1432"/>
                </a:lnTo>
                <a:lnTo>
                  <a:pt x="880024" y="5676"/>
                </a:lnTo>
                <a:lnTo>
                  <a:pt x="926254" y="12649"/>
                </a:lnTo>
                <a:lnTo>
                  <a:pt x="971562" y="22268"/>
                </a:lnTo>
                <a:lnTo>
                  <a:pt x="1015866" y="34452"/>
                </a:lnTo>
                <a:lnTo>
                  <a:pt x="1059083" y="49119"/>
                </a:lnTo>
                <a:lnTo>
                  <a:pt x="1101132" y="66186"/>
                </a:lnTo>
                <a:lnTo>
                  <a:pt x="1141930" y="85571"/>
                </a:lnTo>
                <a:lnTo>
                  <a:pt x="1181396" y="107192"/>
                </a:lnTo>
                <a:lnTo>
                  <a:pt x="1219446" y="130967"/>
                </a:lnTo>
                <a:lnTo>
                  <a:pt x="1256000" y="156814"/>
                </a:lnTo>
                <a:lnTo>
                  <a:pt x="1290974" y="184651"/>
                </a:lnTo>
                <a:lnTo>
                  <a:pt x="1324288" y="214395"/>
                </a:lnTo>
                <a:lnTo>
                  <a:pt x="1355857" y="245965"/>
                </a:lnTo>
                <a:lnTo>
                  <a:pt x="1385602" y="279278"/>
                </a:lnTo>
                <a:lnTo>
                  <a:pt x="1413439" y="314252"/>
                </a:lnTo>
                <a:lnTo>
                  <a:pt x="1439286" y="350806"/>
                </a:lnTo>
                <a:lnTo>
                  <a:pt x="1463061" y="388857"/>
                </a:lnTo>
                <a:lnTo>
                  <a:pt x="1484682" y="428322"/>
                </a:lnTo>
                <a:lnTo>
                  <a:pt x="1504067" y="469120"/>
                </a:lnTo>
                <a:lnTo>
                  <a:pt x="1521134" y="511169"/>
                </a:lnTo>
                <a:lnTo>
                  <a:pt x="1535800" y="554386"/>
                </a:lnTo>
                <a:lnTo>
                  <a:pt x="1547984" y="598690"/>
                </a:lnTo>
                <a:lnTo>
                  <a:pt x="1557604" y="643998"/>
                </a:lnTo>
                <a:lnTo>
                  <a:pt x="1564576" y="690228"/>
                </a:lnTo>
                <a:lnTo>
                  <a:pt x="1568820" y="737298"/>
                </a:lnTo>
                <a:lnTo>
                  <a:pt x="1570253" y="785126"/>
                </a:lnTo>
                <a:close/>
              </a:path>
            </a:pathLst>
          </a:custGeom>
          <a:ln w="19050">
            <a:solidFill>
              <a:srgbClr val="BF1A2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object 24"/>
          <p:cNvSpPr/>
          <p:nvPr/>
        </p:nvSpPr>
        <p:spPr>
          <a:xfrm>
            <a:off x="7612507" y="2672543"/>
            <a:ext cx="1570355" cy="1570355"/>
          </a:xfrm>
          <a:custGeom>
            <a:avLst/>
            <a:gdLst/>
            <a:ahLst/>
            <a:cxnLst/>
            <a:rect l="l" t="t" r="r" b="b"/>
            <a:pathLst>
              <a:path w="1570354" h="1570354">
                <a:moveTo>
                  <a:pt x="1570253" y="785113"/>
                </a:moveTo>
                <a:lnTo>
                  <a:pt x="1568820" y="832941"/>
                </a:lnTo>
                <a:lnTo>
                  <a:pt x="1564576" y="880012"/>
                </a:lnTo>
                <a:lnTo>
                  <a:pt x="1557604" y="926242"/>
                </a:lnTo>
                <a:lnTo>
                  <a:pt x="1547984" y="971550"/>
                </a:lnTo>
                <a:lnTo>
                  <a:pt x="1535800" y="1015853"/>
                </a:lnTo>
                <a:lnTo>
                  <a:pt x="1521134" y="1059071"/>
                </a:lnTo>
                <a:lnTo>
                  <a:pt x="1504067" y="1101120"/>
                </a:lnTo>
                <a:lnTo>
                  <a:pt x="1484682" y="1141918"/>
                </a:lnTo>
                <a:lnTo>
                  <a:pt x="1463061" y="1181383"/>
                </a:lnTo>
                <a:lnTo>
                  <a:pt x="1439286" y="1219434"/>
                </a:lnTo>
                <a:lnTo>
                  <a:pt x="1413439" y="1255987"/>
                </a:lnTo>
                <a:lnTo>
                  <a:pt x="1385602" y="1290962"/>
                </a:lnTo>
                <a:lnTo>
                  <a:pt x="1355857" y="1324275"/>
                </a:lnTo>
                <a:lnTo>
                  <a:pt x="1324288" y="1355845"/>
                </a:lnTo>
                <a:lnTo>
                  <a:pt x="1290974" y="1385589"/>
                </a:lnTo>
                <a:lnTo>
                  <a:pt x="1256000" y="1413426"/>
                </a:lnTo>
                <a:lnTo>
                  <a:pt x="1219446" y="1439273"/>
                </a:lnTo>
                <a:lnTo>
                  <a:pt x="1181396" y="1463048"/>
                </a:lnTo>
                <a:lnTo>
                  <a:pt x="1141930" y="1484669"/>
                </a:lnTo>
                <a:lnTo>
                  <a:pt x="1101132" y="1504054"/>
                </a:lnTo>
                <a:lnTo>
                  <a:pt x="1059083" y="1521121"/>
                </a:lnTo>
                <a:lnTo>
                  <a:pt x="1015866" y="1535787"/>
                </a:lnTo>
                <a:lnTo>
                  <a:pt x="971562" y="1547971"/>
                </a:lnTo>
                <a:lnTo>
                  <a:pt x="926254" y="1557591"/>
                </a:lnTo>
                <a:lnTo>
                  <a:pt x="880024" y="1564564"/>
                </a:lnTo>
                <a:lnTo>
                  <a:pt x="832954" y="1568807"/>
                </a:lnTo>
                <a:lnTo>
                  <a:pt x="785126" y="1570240"/>
                </a:lnTo>
                <a:lnTo>
                  <a:pt x="737300" y="1568807"/>
                </a:lnTo>
                <a:lnTo>
                  <a:pt x="690231" y="1564564"/>
                </a:lnTo>
                <a:lnTo>
                  <a:pt x="644001" y="1557591"/>
                </a:lnTo>
                <a:lnTo>
                  <a:pt x="598694" y="1547971"/>
                </a:lnTo>
                <a:lnTo>
                  <a:pt x="554391" y="1535787"/>
                </a:lnTo>
                <a:lnTo>
                  <a:pt x="511174" y="1521121"/>
                </a:lnTo>
                <a:lnTo>
                  <a:pt x="469126" y="1504054"/>
                </a:lnTo>
                <a:lnTo>
                  <a:pt x="428328" y="1484669"/>
                </a:lnTo>
                <a:lnTo>
                  <a:pt x="388862" y="1463048"/>
                </a:lnTo>
                <a:lnTo>
                  <a:pt x="350812" y="1439273"/>
                </a:lnTo>
                <a:lnTo>
                  <a:pt x="314258" y="1413426"/>
                </a:lnTo>
                <a:lnTo>
                  <a:pt x="279283" y="1385589"/>
                </a:lnTo>
                <a:lnTo>
                  <a:pt x="245970" y="1355845"/>
                </a:lnTo>
                <a:lnTo>
                  <a:pt x="214400" y="1324275"/>
                </a:lnTo>
                <a:lnTo>
                  <a:pt x="184655" y="1290962"/>
                </a:lnTo>
                <a:lnTo>
                  <a:pt x="156818" y="1255987"/>
                </a:lnTo>
                <a:lnTo>
                  <a:pt x="130970" y="1219434"/>
                </a:lnTo>
                <a:lnTo>
                  <a:pt x="107195" y="1181383"/>
                </a:lnTo>
                <a:lnTo>
                  <a:pt x="85573" y="1141918"/>
                </a:lnTo>
                <a:lnTo>
                  <a:pt x="66187" y="1101120"/>
                </a:lnTo>
                <a:lnTo>
                  <a:pt x="49120" y="1059071"/>
                </a:lnTo>
                <a:lnTo>
                  <a:pt x="34453" y="1015853"/>
                </a:lnTo>
                <a:lnTo>
                  <a:pt x="22269" y="971550"/>
                </a:lnTo>
                <a:lnTo>
                  <a:pt x="12649" y="926242"/>
                </a:lnTo>
                <a:lnTo>
                  <a:pt x="5676" y="880012"/>
                </a:lnTo>
                <a:lnTo>
                  <a:pt x="1432" y="832941"/>
                </a:lnTo>
                <a:lnTo>
                  <a:pt x="0" y="785113"/>
                </a:lnTo>
                <a:lnTo>
                  <a:pt x="1432" y="737286"/>
                </a:lnTo>
                <a:lnTo>
                  <a:pt x="5676" y="690216"/>
                </a:lnTo>
                <a:lnTo>
                  <a:pt x="12649" y="643986"/>
                </a:lnTo>
                <a:lnTo>
                  <a:pt x="22269" y="598678"/>
                </a:lnTo>
                <a:lnTo>
                  <a:pt x="34453" y="554375"/>
                </a:lnTo>
                <a:lnTo>
                  <a:pt x="49120" y="511158"/>
                </a:lnTo>
                <a:lnTo>
                  <a:pt x="66187" y="469110"/>
                </a:lnTo>
                <a:lnTo>
                  <a:pt x="85573" y="428312"/>
                </a:lnTo>
                <a:lnTo>
                  <a:pt x="107195" y="388847"/>
                </a:lnTo>
                <a:lnTo>
                  <a:pt x="130970" y="350797"/>
                </a:lnTo>
                <a:lnTo>
                  <a:pt x="156818" y="314244"/>
                </a:lnTo>
                <a:lnTo>
                  <a:pt x="184655" y="279271"/>
                </a:lnTo>
                <a:lnTo>
                  <a:pt x="214400" y="245958"/>
                </a:lnTo>
                <a:lnTo>
                  <a:pt x="245970" y="214389"/>
                </a:lnTo>
                <a:lnTo>
                  <a:pt x="279283" y="184645"/>
                </a:lnTo>
                <a:lnTo>
                  <a:pt x="314258" y="156809"/>
                </a:lnTo>
                <a:lnTo>
                  <a:pt x="350812" y="130963"/>
                </a:lnTo>
                <a:lnTo>
                  <a:pt x="388862" y="107188"/>
                </a:lnTo>
                <a:lnTo>
                  <a:pt x="428328" y="85568"/>
                </a:lnTo>
                <a:lnTo>
                  <a:pt x="469126" y="66183"/>
                </a:lnTo>
                <a:lnTo>
                  <a:pt x="511174" y="49117"/>
                </a:lnTo>
                <a:lnTo>
                  <a:pt x="554391" y="34451"/>
                </a:lnTo>
                <a:lnTo>
                  <a:pt x="598694" y="22267"/>
                </a:lnTo>
                <a:lnTo>
                  <a:pt x="644001" y="12648"/>
                </a:lnTo>
                <a:lnTo>
                  <a:pt x="690231" y="5676"/>
                </a:lnTo>
                <a:lnTo>
                  <a:pt x="737300" y="1432"/>
                </a:lnTo>
                <a:lnTo>
                  <a:pt x="785126" y="0"/>
                </a:lnTo>
                <a:lnTo>
                  <a:pt x="832954" y="1432"/>
                </a:lnTo>
                <a:lnTo>
                  <a:pt x="880024" y="5676"/>
                </a:lnTo>
                <a:lnTo>
                  <a:pt x="926254" y="12648"/>
                </a:lnTo>
                <a:lnTo>
                  <a:pt x="971562" y="22267"/>
                </a:lnTo>
                <a:lnTo>
                  <a:pt x="1015866" y="34451"/>
                </a:lnTo>
                <a:lnTo>
                  <a:pt x="1059083" y="49117"/>
                </a:lnTo>
                <a:lnTo>
                  <a:pt x="1101132" y="66183"/>
                </a:lnTo>
                <a:lnTo>
                  <a:pt x="1141930" y="85568"/>
                </a:lnTo>
                <a:lnTo>
                  <a:pt x="1181396" y="107188"/>
                </a:lnTo>
                <a:lnTo>
                  <a:pt x="1219446" y="130963"/>
                </a:lnTo>
                <a:lnTo>
                  <a:pt x="1256000" y="156809"/>
                </a:lnTo>
                <a:lnTo>
                  <a:pt x="1290974" y="184645"/>
                </a:lnTo>
                <a:lnTo>
                  <a:pt x="1324288" y="214389"/>
                </a:lnTo>
                <a:lnTo>
                  <a:pt x="1355857" y="245958"/>
                </a:lnTo>
                <a:lnTo>
                  <a:pt x="1385602" y="279271"/>
                </a:lnTo>
                <a:lnTo>
                  <a:pt x="1413439" y="314244"/>
                </a:lnTo>
                <a:lnTo>
                  <a:pt x="1439286" y="350797"/>
                </a:lnTo>
                <a:lnTo>
                  <a:pt x="1463061" y="388847"/>
                </a:lnTo>
                <a:lnTo>
                  <a:pt x="1484682" y="428312"/>
                </a:lnTo>
                <a:lnTo>
                  <a:pt x="1504067" y="469110"/>
                </a:lnTo>
                <a:lnTo>
                  <a:pt x="1521134" y="511158"/>
                </a:lnTo>
                <a:lnTo>
                  <a:pt x="1535800" y="554375"/>
                </a:lnTo>
                <a:lnTo>
                  <a:pt x="1547984" y="598678"/>
                </a:lnTo>
                <a:lnTo>
                  <a:pt x="1557604" y="643986"/>
                </a:lnTo>
                <a:lnTo>
                  <a:pt x="1564576" y="690216"/>
                </a:lnTo>
                <a:lnTo>
                  <a:pt x="1568820" y="737286"/>
                </a:lnTo>
                <a:lnTo>
                  <a:pt x="1570253" y="785113"/>
                </a:lnTo>
                <a:close/>
              </a:path>
            </a:pathLst>
          </a:custGeom>
          <a:ln w="19050">
            <a:solidFill>
              <a:srgbClr val="BF1A2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object 25"/>
          <p:cNvSpPr/>
          <p:nvPr/>
        </p:nvSpPr>
        <p:spPr>
          <a:xfrm>
            <a:off x="1971487" y="2723343"/>
            <a:ext cx="1570355" cy="1570355"/>
          </a:xfrm>
          <a:custGeom>
            <a:avLst/>
            <a:gdLst/>
            <a:ahLst/>
            <a:cxnLst/>
            <a:rect l="l" t="t" r="r" b="b"/>
            <a:pathLst>
              <a:path w="1570355" h="1570354">
                <a:moveTo>
                  <a:pt x="1570253" y="785113"/>
                </a:moveTo>
                <a:lnTo>
                  <a:pt x="1568619" y="836179"/>
                </a:lnTo>
                <a:lnTo>
                  <a:pt x="1563783" y="886374"/>
                </a:lnTo>
                <a:lnTo>
                  <a:pt x="1555846" y="935597"/>
                </a:lnTo>
                <a:lnTo>
                  <a:pt x="1544908" y="983748"/>
                </a:lnTo>
                <a:lnTo>
                  <a:pt x="1531070" y="1030728"/>
                </a:lnTo>
                <a:lnTo>
                  <a:pt x="1514430" y="1076436"/>
                </a:lnTo>
                <a:lnTo>
                  <a:pt x="1495090" y="1120772"/>
                </a:lnTo>
                <a:lnTo>
                  <a:pt x="1473149" y="1163637"/>
                </a:lnTo>
                <a:lnTo>
                  <a:pt x="1448293" y="1205585"/>
                </a:lnTo>
                <a:lnTo>
                  <a:pt x="1420960" y="1245804"/>
                </a:lnTo>
                <a:lnTo>
                  <a:pt x="1391255" y="1284190"/>
                </a:lnTo>
                <a:lnTo>
                  <a:pt x="1359282" y="1320637"/>
                </a:lnTo>
                <a:lnTo>
                  <a:pt x="1325147" y="1355040"/>
                </a:lnTo>
                <a:lnTo>
                  <a:pt x="1288955" y="1387294"/>
                </a:lnTo>
                <a:lnTo>
                  <a:pt x="1250811" y="1417295"/>
                </a:lnTo>
                <a:lnTo>
                  <a:pt x="1210819" y="1444937"/>
                </a:lnTo>
                <a:lnTo>
                  <a:pt x="1169086" y="1470115"/>
                </a:lnTo>
                <a:lnTo>
                  <a:pt x="1125717" y="1492724"/>
                </a:lnTo>
                <a:lnTo>
                  <a:pt x="1080815" y="1512660"/>
                </a:lnTo>
                <a:lnTo>
                  <a:pt x="1034487" y="1529816"/>
                </a:lnTo>
                <a:lnTo>
                  <a:pt x="986837" y="1544089"/>
                </a:lnTo>
                <a:lnTo>
                  <a:pt x="937971" y="1555372"/>
                </a:lnTo>
                <a:lnTo>
                  <a:pt x="887994" y="1563562"/>
                </a:lnTo>
                <a:lnTo>
                  <a:pt x="837011" y="1568553"/>
                </a:lnTo>
                <a:lnTo>
                  <a:pt x="785126" y="1570240"/>
                </a:lnTo>
                <a:lnTo>
                  <a:pt x="737300" y="1568807"/>
                </a:lnTo>
                <a:lnTo>
                  <a:pt x="690231" y="1564564"/>
                </a:lnTo>
                <a:lnTo>
                  <a:pt x="644001" y="1557591"/>
                </a:lnTo>
                <a:lnTo>
                  <a:pt x="598694" y="1547971"/>
                </a:lnTo>
                <a:lnTo>
                  <a:pt x="554391" y="1535787"/>
                </a:lnTo>
                <a:lnTo>
                  <a:pt x="511174" y="1521121"/>
                </a:lnTo>
                <a:lnTo>
                  <a:pt x="469126" y="1504054"/>
                </a:lnTo>
                <a:lnTo>
                  <a:pt x="428328" y="1484669"/>
                </a:lnTo>
                <a:lnTo>
                  <a:pt x="388862" y="1463048"/>
                </a:lnTo>
                <a:lnTo>
                  <a:pt x="350812" y="1439273"/>
                </a:lnTo>
                <a:lnTo>
                  <a:pt x="314258" y="1413426"/>
                </a:lnTo>
                <a:lnTo>
                  <a:pt x="279283" y="1385589"/>
                </a:lnTo>
                <a:lnTo>
                  <a:pt x="245970" y="1355845"/>
                </a:lnTo>
                <a:lnTo>
                  <a:pt x="214400" y="1324275"/>
                </a:lnTo>
                <a:lnTo>
                  <a:pt x="184655" y="1290962"/>
                </a:lnTo>
                <a:lnTo>
                  <a:pt x="156818" y="1255987"/>
                </a:lnTo>
                <a:lnTo>
                  <a:pt x="130970" y="1219434"/>
                </a:lnTo>
                <a:lnTo>
                  <a:pt x="107195" y="1181383"/>
                </a:lnTo>
                <a:lnTo>
                  <a:pt x="85573" y="1141918"/>
                </a:lnTo>
                <a:lnTo>
                  <a:pt x="66187" y="1101120"/>
                </a:lnTo>
                <a:lnTo>
                  <a:pt x="49120" y="1059071"/>
                </a:lnTo>
                <a:lnTo>
                  <a:pt x="34453" y="1015853"/>
                </a:lnTo>
                <a:lnTo>
                  <a:pt x="22269" y="971550"/>
                </a:lnTo>
                <a:lnTo>
                  <a:pt x="12649" y="926242"/>
                </a:lnTo>
                <a:lnTo>
                  <a:pt x="5676" y="880012"/>
                </a:lnTo>
                <a:lnTo>
                  <a:pt x="1432" y="832941"/>
                </a:lnTo>
                <a:lnTo>
                  <a:pt x="0" y="785113"/>
                </a:lnTo>
                <a:lnTo>
                  <a:pt x="1432" y="737286"/>
                </a:lnTo>
                <a:lnTo>
                  <a:pt x="5676" y="690216"/>
                </a:lnTo>
                <a:lnTo>
                  <a:pt x="12649" y="643986"/>
                </a:lnTo>
                <a:lnTo>
                  <a:pt x="22269" y="598678"/>
                </a:lnTo>
                <a:lnTo>
                  <a:pt x="34453" y="554375"/>
                </a:lnTo>
                <a:lnTo>
                  <a:pt x="49120" y="511158"/>
                </a:lnTo>
                <a:lnTo>
                  <a:pt x="66187" y="469110"/>
                </a:lnTo>
                <a:lnTo>
                  <a:pt x="85573" y="428312"/>
                </a:lnTo>
                <a:lnTo>
                  <a:pt x="107195" y="388847"/>
                </a:lnTo>
                <a:lnTo>
                  <a:pt x="130970" y="350797"/>
                </a:lnTo>
                <a:lnTo>
                  <a:pt x="156818" y="314244"/>
                </a:lnTo>
                <a:lnTo>
                  <a:pt x="184655" y="279271"/>
                </a:lnTo>
                <a:lnTo>
                  <a:pt x="214400" y="245958"/>
                </a:lnTo>
                <a:lnTo>
                  <a:pt x="245970" y="214389"/>
                </a:lnTo>
                <a:lnTo>
                  <a:pt x="279283" y="184645"/>
                </a:lnTo>
                <a:lnTo>
                  <a:pt x="314258" y="156809"/>
                </a:lnTo>
                <a:lnTo>
                  <a:pt x="350812" y="130963"/>
                </a:lnTo>
                <a:lnTo>
                  <a:pt x="388862" y="107188"/>
                </a:lnTo>
                <a:lnTo>
                  <a:pt x="428328" y="85568"/>
                </a:lnTo>
                <a:lnTo>
                  <a:pt x="469126" y="66183"/>
                </a:lnTo>
                <a:lnTo>
                  <a:pt x="511174" y="49117"/>
                </a:lnTo>
                <a:lnTo>
                  <a:pt x="554391" y="34451"/>
                </a:lnTo>
                <a:lnTo>
                  <a:pt x="598694" y="22267"/>
                </a:lnTo>
                <a:lnTo>
                  <a:pt x="644001" y="12648"/>
                </a:lnTo>
                <a:lnTo>
                  <a:pt x="690231" y="5676"/>
                </a:lnTo>
                <a:lnTo>
                  <a:pt x="737300" y="1432"/>
                </a:lnTo>
                <a:lnTo>
                  <a:pt x="785126" y="0"/>
                </a:lnTo>
                <a:lnTo>
                  <a:pt x="832954" y="1432"/>
                </a:lnTo>
                <a:lnTo>
                  <a:pt x="880024" y="5676"/>
                </a:lnTo>
                <a:lnTo>
                  <a:pt x="926254" y="12648"/>
                </a:lnTo>
                <a:lnTo>
                  <a:pt x="971562" y="22267"/>
                </a:lnTo>
                <a:lnTo>
                  <a:pt x="1015866" y="34451"/>
                </a:lnTo>
                <a:lnTo>
                  <a:pt x="1059083" y="49117"/>
                </a:lnTo>
                <a:lnTo>
                  <a:pt x="1101132" y="66183"/>
                </a:lnTo>
                <a:lnTo>
                  <a:pt x="1141930" y="85568"/>
                </a:lnTo>
                <a:lnTo>
                  <a:pt x="1181396" y="107188"/>
                </a:lnTo>
                <a:lnTo>
                  <a:pt x="1219446" y="130963"/>
                </a:lnTo>
                <a:lnTo>
                  <a:pt x="1256000" y="156809"/>
                </a:lnTo>
                <a:lnTo>
                  <a:pt x="1290974" y="184645"/>
                </a:lnTo>
                <a:lnTo>
                  <a:pt x="1324288" y="214389"/>
                </a:lnTo>
                <a:lnTo>
                  <a:pt x="1355857" y="245958"/>
                </a:lnTo>
                <a:lnTo>
                  <a:pt x="1385602" y="279271"/>
                </a:lnTo>
                <a:lnTo>
                  <a:pt x="1413439" y="314244"/>
                </a:lnTo>
                <a:lnTo>
                  <a:pt x="1439286" y="350797"/>
                </a:lnTo>
                <a:lnTo>
                  <a:pt x="1463061" y="388847"/>
                </a:lnTo>
                <a:lnTo>
                  <a:pt x="1484682" y="428312"/>
                </a:lnTo>
                <a:lnTo>
                  <a:pt x="1504067" y="469110"/>
                </a:lnTo>
                <a:lnTo>
                  <a:pt x="1521134" y="511158"/>
                </a:lnTo>
                <a:lnTo>
                  <a:pt x="1535800" y="554375"/>
                </a:lnTo>
                <a:lnTo>
                  <a:pt x="1547984" y="598678"/>
                </a:lnTo>
                <a:lnTo>
                  <a:pt x="1557604" y="643986"/>
                </a:lnTo>
                <a:lnTo>
                  <a:pt x="1564576" y="690216"/>
                </a:lnTo>
                <a:lnTo>
                  <a:pt x="1568820" y="737286"/>
                </a:lnTo>
                <a:lnTo>
                  <a:pt x="1570253" y="785113"/>
                </a:lnTo>
                <a:close/>
              </a:path>
            </a:pathLst>
          </a:custGeom>
          <a:ln w="19050">
            <a:solidFill>
              <a:srgbClr val="BF1A2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object 26"/>
          <p:cNvSpPr/>
          <p:nvPr/>
        </p:nvSpPr>
        <p:spPr>
          <a:xfrm>
            <a:off x="6641572" y="5369880"/>
            <a:ext cx="1570355" cy="1570355"/>
          </a:xfrm>
          <a:custGeom>
            <a:avLst/>
            <a:gdLst/>
            <a:ahLst/>
            <a:cxnLst/>
            <a:rect l="l" t="t" r="r" b="b"/>
            <a:pathLst>
              <a:path w="1570354" h="1570354">
                <a:moveTo>
                  <a:pt x="1570253" y="785126"/>
                </a:moveTo>
                <a:lnTo>
                  <a:pt x="1568820" y="832954"/>
                </a:lnTo>
                <a:lnTo>
                  <a:pt x="1564576" y="880024"/>
                </a:lnTo>
                <a:lnTo>
                  <a:pt x="1557604" y="926254"/>
                </a:lnTo>
                <a:lnTo>
                  <a:pt x="1547984" y="971562"/>
                </a:lnTo>
                <a:lnTo>
                  <a:pt x="1535800" y="1015865"/>
                </a:lnTo>
                <a:lnTo>
                  <a:pt x="1521134" y="1059082"/>
                </a:lnTo>
                <a:lnTo>
                  <a:pt x="1504067" y="1101130"/>
                </a:lnTo>
                <a:lnTo>
                  <a:pt x="1484682" y="1141928"/>
                </a:lnTo>
                <a:lnTo>
                  <a:pt x="1463061" y="1181393"/>
                </a:lnTo>
                <a:lnTo>
                  <a:pt x="1439286" y="1219442"/>
                </a:lnTo>
                <a:lnTo>
                  <a:pt x="1413439" y="1255995"/>
                </a:lnTo>
                <a:lnTo>
                  <a:pt x="1385602" y="1290969"/>
                </a:lnTo>
                <a:lnTo>
                  <a:pt x="1355857" y="1324282"/>
                </a:lnTo>
                <a:lnTo>
                  <a:pt x="1324288" y="1355851"/>
                </a:lnTo>
                <a:lnTo>
                  <a:pt x="1290974" y="1385594"/>
                </a:lnTo>
                <a:lnTo>
                  <a:pt x="1256000" y="1413430"/>
                </a:lnTo>
                <a:lnTo>
                  <a:pt x="1219446" y="1439277"/>
                </a:lnTo>
                <a:lnTo>
                  <a:pt x="1181396" y="1463051"/>
                </a:lnTo>
                <a:lnTo>
                  <a:pt x="1141930" y="1484672"/>
                </a:lnTo>
                <a:lnTo>
                  <a:pt x="1101132" y="1504056"/>
                </a:lnTo>
                <a:lnTo>
                  <a:pt x="1059083" y="1521123"/>
                </a:lnTo>
                <a:lnTo>
                  <a:pt x="1015866" y="1535789"/>
                </a:lnTo>
                <a:lnTo>
                  <a:pt x="971562" y="1547972"/>
                </a:lnTo>
                <a:lnTo>
                  <a:pt x="926254" y="1557591"/>
                </a:lnTo>
                <a:lnTo>
                  <a:pt x="880024" y="1564564"/>
                </a:lnTo>
                <a:lnTo>
                  <a:pt x="832954" y="1568807"/>
                </a:lnTo>
                <a:lnTo>
                  <a:pt x="785126" y="1570240"/>
                </a:lnTo>
                <a:lnTo>
                  <a:pt x="737300" y="1568807"/>
                </a:lnTo>
                <a:lnTo>
                  <a:pt x="690231" y="1564564"/>
                </a:lnTo>
                <a:lnTo>
                  <a:pt x="644001" y="1557591"/>
                </a:lnTo>
                <a:lnTo>
                  <a:pt x="598694" y="1547972"/>
                </a:lnTo>
                <a:lnTo>
                  <a:pt x="554391" y="1535789"/>
                </a:lnTo>
                <a:lnTo>
                  <a:pt x="511174" y="1521123"/>
                </a:lnTo>
                <a:lnTo>
                  <a:pt x="469126" y="1504056"/>
                </a:lnTo>
                <a:lnTo>
                  <a:pt x="428328" y="1484672"/>
                </a:lnTo>
                <a:lnTo>
                  <a:pt x="388862" y="1463051"/>
                </a:lnTo>
                <a:lnTo>
                  <a:pt x="350812" y="1439277"/>
                </a:lnTo>
                <a:lnTo>
                  <a:pt x="314258" y="1413430"/>
                </a:lnTo>
                <a:lnTo>
                  <a:pt x="279283" y="1385594"/>
                </a:lnTo>
                <a:lnTo>
                  <a:pt x="245970" y="1355851"/>
                </a:lnTo>
                <a:lnTo>
                  <a:pt x="214400" y="1324282"/>
                </a:lnTo>
                <a:lnTo>
                  <a:pt x="184655" y="1290969"/>
                </a:lnTo>
                <a:lnTo>
                  <a:pt x="156818" y="1255995"/>
                </a:lnTo>
                <a:lnTo>
                  <a:pt x="130970" y="1219442"/>
                </a:lnTo>
                <a:lnTo>
                  <a:pt x="107195" y="1181393"/>
                </a:lnTo>
                <a:lnTo>
                  <a:pt x="85573" y="1141928"/>
                </a:lnTo>
                <a:lnTo>
                  <a:pt x="66187" y="1101130"/>
                </a:lnTo>
                <a:lnTo>
                  <a:pt x="49120" y="1059082"/>
                </a:lnTo>
                <a:lnTo>
                  <a:pt x="34453" y="1015865"/>
                </a:lnTo>
                <a:lnTo>
                  <a:pt x="22269" y="971562"/>
                </a:lnTo>
                <a:lnTo>
                  <a:pt x="12649" y="926254"/>
                </a:lnTo>
                <a:lnTo>
                  <a:pt x="5676" y="880024"/>
                </a:lnTo>
                <a:lnTo>
                  <a:pt x="1432" y="832954"/>
                </a:lnTo>
                <a:lnTo>
                  <a:pt x="0" y="785126"/>
                </a:lnTo>
                <a:lnTo>
                  <a:pt x="1432" y="737297"/>
                </a:lnTo>
                <a:lnTo>
                  <a:pt x="5676" y="690226"/>
                </a:lnTo>
                <a:lnTo>
                  <a:pt x="12649" y="643995"/>
                </a:lnTo>
                <a:lnTo>
                  <a:pt x="22269" y="598686"/>
                </a:lnTo>
                <a:lnTo>
                  <a:pt x="34453" y="554382"/>
                </a:lnTo>
                <a:lnTo>
                  <a:pt x="49120" y="511164"/>
                </a:lnTo>
                <a:lnTo>
                  <a:pt x="66187" y="469115"/>
                </a:lnTo>
                <a:lnTo>
                  <a:pt x="85573" y="428316"/>
                </a:lnTo>
                <a:lnTo>
                  <a:pt x="107195" y="388851"/>
                </a:lnTo>
                <a:lnTo>
                  <a:pt x="130970" y="350800"/>
                </a:lnTo>
                <a:lnTo>
                  <a:pt x="156818" y="314247"/>
                </a:lnTo>
                <a:lnTo>
                  <a:pt x="184655" y="279273"/>
                </a:lnTo>
                <a:lnTo>
                  <a:pt x="214400" y="245960"/>
                </a:lnTo>
                <a:lnTo>
                  <a:pt x="245970" y="214390"/>
                </a:lnTo>
                <a:lnTo>
                  <a:pt x="279283" y="184646"/>
                </a:lnTo>
                <a:lnTo>
                  <a:pt x="314258" y="156810"/>
                </a:lnTo>
                <a:lnTo>
                  <a:pt x="350812" y="130964"/>
                </a:lnTo>
                <a:lnTo>
                  <a:pt x="388862" y="107189"/>
                </a:lnTo>
                <a:lnTo>
                  <a:pt x="428328" y="85568"/>
                </a:lnTo>
                <a:lnTo>
                  <a:pt x="469126" y="66184"/>
                </a:lnTo>
                <a:lnTo>
                  <a:pt x="511174" y="49117"/>
                </a:lnTo>
                <a:lnTo>
                  <a:pt x="554391" y="34451"/>
                </a:lnTo>
                <a:lnTo>
                  <a:pt x="598694" y="22268"/>
                </a:lnTo>
                <a:lnTo>
                  <a:pt x="644001" y="12648"/>
                </a:lnTo>
                <a:lnTo>
                  <a:pt x="690231" y="5676"/>
                </a:lnTo>
                <a:lnTo>
                  <a:pt x="737300" y="1432"/>
                </a:lnTo>
                <a:lnTo>
                  <a:pt x="785126" y="0"/>
                </a:lnTo>
                <a:lnTo>
                  <a:pt x="832954" y="1432"/>
                </a:lnTo>
                <a:lnTo>
                  <a:pt x="880024" y="5676"/>
                </a:lnTo>
                <a:lnTo>
                  <a:pt x="926254" y="12648"/>
                </a:lnTo>
                <a:lnTo>
                  <a:pt x="971562" y="22268"/>
                </a:lnTo>
                <a:lnTo>
                  <a:pt x="1015866" y="34451"/>
                </a:lnTo>
                <a:lnTo>
                  <a:pt x="1059083" y="49117"/>
                </a:lnTo>
                <a:lnTo>
                  <a:pt x="1101132" y="66184"/>
                </a:lnTo>
                <a:lnTo>
                  <a:pt x="1141930" y="85568"/>
                </a:lnTo>
                <a:lnTo>
                  <a:pt x="1181396" y="107189"/>
                </a:lnTo>
                <a:lnTo>
                  <a:pt x="1219446" y="130964"/>
                </a:lnTo>
                <a:lnTo>
                  <a:pt x="1256000" y="156810"/>
                </a:lnTo>
                <a:lnTo>
                  <a:pt x="1290974" y="184646"/>
                </a:lnTo>
                <a:lnTo>
                  <a:pt x="1324288" y="214390"/>
                </a:lnTo>
                <a:lnTo>
                  <a:pt x="1355857" y="245960"/>
                </a:lnTo>
                <a:lnTo>
                  <a:pt x="1385602" y="279273"/>
                </a:lnTo>
                <a:lnTo>
                  <a:pt x="1413439" y="314247"/>
                </a:lnTo>
                <a:lnTo>
                  <a:pt x="1439286" y="350800"/>
                </a:lnTo>
                <a:lnTo>
                  <a:pt x="1463061" y="388851"/>
                </a:lnTo>
                <a:lnTo>
                  <a:pt x="1484682" y="428316"/>
                </a:lnTo>
                <a:lnTo>
                  <a:pt x="1504067" y="469115"/>
                </a:lnTo>
                <a:lnTo>
                  <a:pt x="1521134" y="511164"/>
                </a:lnTo>
                <a:lnTo>
                  <a:pt x="1535800" y="554382"/>
                </a:lnTo>
                <a:lnTo>
                  <a:pt x="1547984" y="598686"/>
                </a:lnTo>
                <a:lnTo>
                  <a:pt x="1557604" y="643995"/>
                </a:lnTo>
                <a:lnTo>
                  <a:pt x="1564576" y="690226"/>
                </a:lnTo>
                <a:lnTo>
                  <a:pt x="1568820" y="737297"/>
                </a:lnTo>
                <a:lnTo>
                  <a:pt x="1570253" y="785126"/>
                </a:lnTo>
                <a:close/>
              </a:path>
            </a:pathLst>
          </a:custGeom>
          <a:ln w="19050">
            <a:solidFill>
              <a:srgbClr val="BF1A2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object 27"/>
          <p:cNvSpPr/>
          <p:nvPr/>
        </p:nvSpPr>
        <p:spPr>
          <a:xfrm>
            <a:off x="2773882" y="5251970"/>
            <a:ext cx="1570355" cy="1570355"/>
          </a:xfrm>
          <a:custGeom>
            <a:avLst/>
            <a:gdLst/>
            <a:ahLst/>
            <a:cxnLst/>
            <a:rect l="l" t="t" r="r" b="b"/>
            <a:pathLst>
              <a:path w="1570354" h="1570354">
                <a:moveTo>
                  <a:pt x="1570253" y="785114"/>
                </a:moveTo>
                <a:lnTo>
                  <a:pt x="1568820" y="832941"/>
                </a:lnTo>
                <a:lnTo>
                  <a:pt x="1564576" y="880012"/>
                </a:lnTo>
                <a:lnTo>
                  <a:pt x="1557604" y="926242"/>
                </a:lnTo>
                <a:lnTo>
                  <a:pt x="1547984" y="971550"/>
                </a:lnTo>
                <a:lnTo>
                  <a:pt x="1535800" y="1015853"/>
                </a:lnTo>
                <a:lnTo>
                  <a:pt x="1521134" y="1059071"/>
                </a:lnTo>
                <a:lnTo>
                  <a:pt x="1504067" y="1101120"/>
                </a:lnTo>
                <a:lnTo>
                  <a:pt x="1484682" y="1141918"/>
                </a:lnTo>
                <a:lnTo>
                  <a:pt x="1463061" y="1181383"/>
                </a:lnTo>
                <a:lnTo>
                  <a:pt x="1439286" y="1219434"/>
                </a:lnTo>
                <a:lnTo>
                  <a:pt x="1413439" y="1255987"/>
                </a:lnTo>
                <a:lnTo>
                  <a:pt x="1385602" y="1290962"/>
                </a:lnTo>
                <a:lnTo>
                  <a:pt x="1355857" y="1324275"/>
                </a:lnTo>
                <a:lnTo>
                  <a:pt x="1324288" y="1355845"/>
                </a:lnTo>
                <a:lnTo>
                  <a:pt x="1290974" y="1385589"/>
                </a:lnTo>
                <a:lnTo>
                  <a:pt x="1256000" y="1413426"/>
                </a:lnTo>
                <a:lnTo>
                  <a:pt x="1219446" y="1439273"/>
                </a:lnTo>
                <a:lnTo>
                  <a:pt x="1181396" y="1463048"/>
                </a:lnTo>
                <a:lnTo>
                  <a:pt x="1141930" y="1484669"/>
                </a:lnTo>
                <a:lnTo>
                  <a:pt x="1101132" y="1504054"/>
                </a:lnTo>
                <a:lnTo>
                  <a:pt x="1059083" y="1521121"/>
                </a:lnTo>
                <a:lnTo>
                  <a:pt x="1015866" y="1535787"/>
                </a:lnTo>
                <a:lnTo>
                  <a:pt x="971562" y="1547971"/>
                </a:lnTo>
                <a:lnTo>
                  <a:pt x="926254" y="1557591"/>
                </a:lnTo>
                <a:lnTo>
                  <a:pt x="880024" y="1564564"/>
                </a:lnTo>
                <a:lnTo>
                  <a:pt x="832954" y="1568807"/>
                </a:lnTo>
                <a:lnTo>
                  <a:pt x="785126" y="1570240"/>
                </a:lnTo>
                <a:lnTo>
                  <a:pt x="737300" y="1568807"/>
                </a:lnTo>
                <a:lnTo>
                  <a:pt x="690231" y="1564564"/>
                </a:lnTo>
                <a:lnTo>
                  <a:pt x="644001" y="1557591"/>
                </a:lnTo>
                <a:lnTo>
                  <a:pt x="598694" y="1547971"/>
                </a:lnTo>
                <a:lnTo>
                  <a:pt x="554391" y="1535787"/>
                </a:lnTo>
                <a:lnTo>
                  <a:pt x="511174" y="1521121"/>
                </a:lnTo>
                <a:lnTo>
                  <a:pt x="469126" y="1504054"/>
                </a:lnTo>
                <a:lnTo>
                  <a:pt x="428328" y="1484669"/>
                </a:lnTo>
                <a:lnTo>
                  <a:pt x="388862" y="1463048"/>
                </a:lnTo>
                <a:lnTo>
                  <a:pt x="350812" y="1439273"/>
                </a:lnTo>
                <a:lnTo>
                  <a:pt x="314258" y="1413426"/>
                </a:lnTo>
                <a:lnTo>
                  <a:pt x="279283" y="1385589"/>
                </a:lnTo>
                <a:lnTo>
                  <a:pt x="245970" y="1355845"/>
                </a:lnTo>
                <a:lnTo>
                  <a:pt x="214400" y="1324275"/>
                </a:lnTo>
                <a:lnTo>
                  <a:pt x="184655" y="1290962"/>
                </a:lnTo>
                <a:lnTo>
                  <a:pt x="156818" y="1255987"/>
                </a:lnTo>
                <a:lnTo>
                  <a:pt x="130970" y="1219434"/>
                </a:lnTo>
                <a:lnTo>
                  <a:pt x="107195" y="1181383"/>
                </a:lnTo>
                <a:lnTo>
                  <a:pt x="85573" y="1141918"/>
                </a:lnTo>
                <a:lnTo>
                  <a:pt x="66187" y="1101120"/>
                </a:lnTo>
                <a:lnTo>
                  <a:pt x="49120" y="1059071"/>
                </a:lnTo>
                <a:lnTo>
                  <a:pt x="34453" y="1015853"/>
                </a:lnTo>
                <a:lnTo>
                  <a:pt x="22269" y="971550"/>
                </a:lnTo>
                <a:lnTo>
                  <a:pt x="12649" y="926242"/>
                </a:lnTo>
                <a:lnTo>
                  <a:pt x="5676" y="880012"/>
                </a:lnTo>
                <a:lnTo>
                  <a:pt x="1432" y="832941"/>
                </a:lnTo>
                <a:lnTo>
                  <a:pt x="0" y="785114"/>
                </a:lnTo>
                <a:lnTo>
                  <a:pt x="1432" y="737286"/>
                </a:lnTo>
                <a:lnTo>
                  <a:pt x="5676" y="690216"/>
                </a:lnTo>
                <a:lnTo>
                  <a:pt x="12649" y="643986"/>
                </a:lnTo>
                <a:lnTo>
                  <a:pt x="22269" y="598678"/>
                </a:lnTo>
                <a:lnTo>
                  <a:pt x="34453" y="554375"/>
                </a:lnTo>
                <a:lnTo>
                  <a:pt x="49120" y="511158"/>
                </a:lnTo>
                <a:lnTo>
                  <a:pt x="66187" y="469110"/>
                </a:lnTo>
                <a:lnTo>
                  <a:pt x="85573" y="428312"/>
                </a:lnTo>
                <a:lnTo>
                  <a:pt x="107195" y="388847"/>
                </a:lnTo>
                <a:lnTo>
                  <a:pt x="130970" y="350797"/>
                </a:lnTo>
                <a:lnTo>
                  <a:pt x="156818" y="314244"/>
                </a:lnTo>
                <a:lnTo>
                  <a:pt x="184655" y="279271"/>
                </a:lnTo>
                <a:lnTo>
                  <a:pt x="214400" y="245958"/>
                </a:lnTo>
                <a:lnTo>
                  <a:pt x="245970" y="214389"/>
                </a:lnTo>
                <a:lnTo>
                  <a:pt x="279283" y="184645"/>
                </a:lnTo>
                <a:lnTo>
                  <a:pt x="314258" y="156809"/>
                </a:lnTo>
                <a:lnTo>
                  <a:pt x="350812" y="130963"/>
                </a:lnTo>
                <a:lnTo>
                  <a:pt x="388862" y="107188"/>
                </a:lnTo>
                <a:lnTo>
                  <a:pt x="428328" y="85568"/>
                </a:lnTo>
                <a:lnTo>
                  <a:pt x="469126" y="66183"/>
                </a:lnTo>
                <a:lnTo>
                  <a:pt x="511174" y="49117"/>
                </a:lnTo>
                <a:lnTo>
                  <a:pt x="554391" y="34451"/>
                </a:lnTo>
                <a:lnTo>
                  <a:pt x="598694" y="22267"/>
                </a:lnTo>
                <a:lnTo>
                  <a:pt x="644001" y="12648"/>
                </a:lnTo>
                <a:lnTo>
                  <a:pt x="690231" y="5676"/>
                </a:lnTo>
                <a:lnTo>
                  <a:pt x="737300" y="1432"/>
                </a:lnTo>
                <a:lnTo>
                  <a:pt x="785126" y="0"/>
                </a:lnTo>
                <a:lnTo>
                  <a:pt x="832954" y="1432"/>
                </a:lnTo>
                <a:lnTo>
                  <a:pt x="880024" y="5676"/>
                </a:lnTo>
                <a:lnTo>
                  <a:pt x="926254" y="12648"/>
                </a:lnTo>
                <a:lnTo>
                  <a:pt x="971562" y="22267"/>
                </a:lnTo>
                <a:lnTo>
                  <a:pt x="1015866" y="34451"/>
                </a:lnTo>
                <a:lnTo>
                  <a:pt x="1059083" y="49117"/>
                </a:lnTo>
                <a:lnTo>
                  <a:pt x="1101132" y="66183"/>
                </a:lnTo>
                <a:lnTo>
                  <a:pt x="1141930" y="85568"/>
                </a:lnTo>
                <a:lnTo>
                  <a:pt x="1181396" y="107188"/>
                </a:lnTo>
                <a:lnTo>
                  <a:pt x="1219446" y="130963"/>
                </a:lnTo>
                <a:lnTo>
                  <a:pt x="1256000" y="156809"/>
                </a:lnTo>
                <a:lnTo>
                  <a:pt x="1290974" y="184645"/>
                </a:lnTo>
                <a:lnTo>
                  <a:pt x="1324288" y="214389"/>
                </a:lnTo>
                <a:lnTo>
                  <a:pt x="1355857" y="245958"/>
                </a:lnTo>
                <a:lnTo>
                  <a:pt x="1385602" y="279271"/>
                </a:lnTo>
                <a:lnTo>
                  <a:pt x="1413439" y="314244"/>
                </a:lnTo>
                <a:lnTo>
                  <a:pt x="1439286" y="350797"/>
                </a:lnTo>
                <a:lnTo>
                  <a:pt x="1463061" y="388847"/>
                </a:lnTo>
                <a:lnTo>
                  <a:pt x="1484682" y="428312"/>
                </a:lnTo>
                <a:lnTo>
                  <a:pt x="1504067" y="469110"/>
                </a:lnTo>
                <a:lnTo>
                  <a:pt x="1521134" y="511158"/>
                </a:lnTo>
                <a:lnTo>
                  <a:pt x="1535800" y="554375"/>
                </a:lnTo>
                <a:lnTo>
                  <a:pt x="1547984" y="598678"/>
                </a:lnTo>
                <a:lnTo>
                  <a:pt x="1557604" y="643986"/>
                </a:lnTo>
                <a:lnTo>
                  <a:pt x="1564576" y="690216"/>
                </a:lnTo>
                <a:lnTo>
                  <a:pt x="1568820" y="737286"/>
                </a:lnTo>
                <a:lnTo>
                  <a:pt x="1570253" y="785114"/>
                </a:lnTo>
                <a:close/>
              </a:path>
            </a:pathLst>
          </a:custGeom>
          <a:ln w="19050">
            <a:solidFill>
              <a:srgbClr val="BF1A2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object 28"/>
          <p:cNvSpPr/>
          <p:nvPr/>
        </p:nvSpPr>
        <p:spPr>
          <a:xfrm>
            <a:off x="7995925" y="4321454"/>
            <a:ext cx="1570355" cy="1570355"/>
          </a:xfrm>
          <a:custGeom>
            <a:avLst/>
            <a:gdLst/>
            <a:ahLst/>
            <a:cxnLst/>
            <a:rect l="l" t="t" r="r" b="b"/>
            <a:pathLst>
              <a:path w="1570354" h="1570354">
                <a:moveTo>
                  <a:pt x="1570253" y="785126"/>
                </a:moveTo>
                <a:lnTo>
                  <a:pt x="1568820" y="832954"/>
                </a:lnTo>
                <a:lnTo>
                  <a:pt x="1564576" y="880024"/>
                </a:lnTo>
                <a:lnTo>
                  <a:pt x="1557604" y="926254"/>
                </a:lnTo>
                <a:lnTo>
                  <a:pt x="1547984" y="971562"/>
                </a:lnTo>
                <a:lnTo>
                  <a:pt x="1535800" y="1015866"/>
                </a:lnTo>
                <a:lnTo>
                  <a:pt x="1521134" y="1059083"/>
                </a:lnTo>
                <a:lnTo>
                  <a:pt x="1504067" y="1101132"/>
                </a:lnTo>
                <a:lnTo>
                  <a:pt x="1484682" y="1141930"/>
                </a:lnTo>
                <a:lnTo>
                  <a:pt x="1463061" y="1181396"/>
                </a:lnTo>
                <a:lnTo>
                  <a:pt x="1439286" y="1219446"/>
                </a:lnTo>
                <a:lnTo>
                  <a:pt x="1413439" y="1256000"/>
                </a:lnTo>
                <a:lnTo>
                  <a:pt x="1385602" y="1290974"/>
                </a:lnTo>
                <a:lnTo>
                  <a:pt x="1355857" y="1324288"/>
                </a:lnTo>
                <a:lnTo>
                  <a:pt x="1324288" y="1355857"/>
                </a:lnTo>
                <a:lnTo>
                  <a:pt x="1290974" y="1385602"/>
                </a:lnTo>
                <a:lnTo>
                  <a:pt x="1256000" y="1413439"/>
                </a:lnTo>
                <a:lnTo>
                  <a:pt x="1219446" y="1439286"/>
                </a:lnTo>
                <a:lnTo>
                  <a:pt x="1181396" y="1463061"/>
                </a:lnTo>
                <a:lnTo>
                  <a:pt x="1141930" y="1484682"/>
                </a:lnTo>
                <a:lnTo>
                  <a:pt x="1101132" y="1504067"/>
                </a:lnTo>
                <a:lnTo>
                  <a:pt x="1059083" y="1521134"/>
                </a:lnTo>
                <a:lnTo>
                  <a:pt x="1015866" y="1535800"/>
                </a:lnTo>
                <a:lnTo>
                  <a:pt x="971562" y="1547984"/>
                </a:lnTo>
                <a:lnTo>
                  <a:pt x="926254" y="1557604"/>
                </a:lnTo>
                <a:lnTo>
                  <a:pt x="880024" y="1564576"/>
                </a:lnTo>
                <a:lnTo>
                  <a:pt x="832954" y="1568820"/>
                </a:lnTo>
                <a:lnTo>
                  <a:pt x="785126" y="1570253"/>
                </a:lnTo>
                <a:lnTo>
                  <a:pt x="737298" y="1568820"/>
                </a:lnTo>
                <a:lnTo>
                  <a:pt x="690228" y="1564576"/>
                </a:lnTo>
                <a:lnTo>
                  <a:pt x="643998" y="1557604"/>
                </a:lnTo>
                <a:lnTo>
                  <a:pt x="598690" y="1547984"/>
                </a:lnTo>
                <a:lnTo>
                  <a:pt x="554386" y="1535800"/>
                </a:lnTo>
                <a:lnTo>
                  <a:pt x="511169" y="1521134"/>
                </a:lnTo>
                <a:lnTo>
                  <a:pt x="469120" y="1504067"/>
                </a:lnTo>
                <a:lnTo>
                  <a:pt x="428322" y="1484682"/>
                </a:lnTo>
                <a:lnTo>
                  <a:pt x="388857" y="1463061"/>
                </a:lnTo>
                <a:lnTo>
                  <a:pt x="350806" y="1439286"/>
                </a:lnTo>
                <a:lnTo>
                  <a:pt x="314252" y="1413439"/>
                </a:lnTo>
                <a:lnTo>
                  <a:pt x="279278" y="1385602"/>
                </a:lnTo>
                <a:lnTo>
                  <a:pt x="245965" y="1355857"/>
                </a:lnTo>
                <a:lnTo>
                  <a:pt x="214395" y="1324288"/>
                </a:lnTo>
                <a:lnTo>
                  <a:pt x="184651" y="1290974"/>
                </a:lnTo>
                <a:lnTo>
                  <a:pt x="156814" y="1256000"/>
                </a:lnTo>
                <a:lnTo>
                  <a:pt x="130967" y="1219446"/>
                </a:lnTo>
                <a:lnTo>
                  <a:pt x="107192" y="1181396"/>
                </a:lnTo>
                <a:lnTo>
                  <a:pt x="85571" y="1141930"/>
                </a:lnTo>
                <a:lnTo>
                  <a:pt x="66186" y="1101132"/>
                </a:lnTo>
                <a:lnTo>
                  <a:pt x="49119" y="1059083"/>
                </a:lnTo>
                <a:lnTo>
                  <a:pt x="34452" y="1015866"/>
                </a:lnTo>
                <a:lnTo>
                  <a:pt x="22268" y="971562"/>
                </a:lnTo>
                <a:lnTo>
                  <a:pt x="12649" y="926254"/>
                </a:lnTo>
                <a:lnTo>
                  <a:pt x="5676" y="880024"/>
                </a:lnTo>
                <a:lnTo>
                  <a:pt x="1432" y="832954"/>
                </a:lnTo>
                <a:lnTo>
                  <a:pt x="0" y="785126"/>
                </a:lnTo>
                <a:lnTo>
                  <a:pt x="1432" y="737298"/>
                </a:lnTo>
                <a:lnTo>
                  <a:pt x="5676" y="690228"/>
                </a:lnTo>
                <a:lnTo>
                  <a:pt x="12649" y="643998"/>
                </a:lnTo>
                <a:lnTo>
                  <a:pt x="22268" y="598690"/>
                </a:lnTo>
                <a:lnTo>
                  <a:pt x="34452" y="554386"/>
                </a:lnTo>
                <a:lnTo>
                  <a:pt x="49119" y="511169"/>
                </a:lnTo>
                <a:lnTo>
                  <a:pt x="66186" y="469120"/>
                </a:lnTo>
                <a:lnTo>
                  <a:pt x="85571" y="428322"/>
                </a:lnTo>
                <a:lnTo>
                  <a:pt x="107192" y="388857"/>
                </a:lnTo>
                <a:lnTo>
                  <a:pt x="130967" y="350806"/>
                </a:lnTo>
                <a:lnTo>
                  <a:pt x="156814" y="314252"/>
                </a:lnTo>
                <a:lnTo>
                  <a:pt x="184651" y="279278"/>
                </a:lnTo>
                <a:lnTo>
                  <a:pt x="214395" y="245965"/>
                </a:lnTo>
                <a:lnTo>
                  <a:pt x="245965" y="214395"/>
                </a:lnTo>
                <a:lnTo>
                  <a:pt x="279278" y="184651"/>
                </a:lnTo>
                <a:lnTo>
                  <a:pt x="314252" y="156814"/>
                </a:lnTo>
                <a:lnTo>
                  <a:pt x="350806" y="130967"/>
                </a:lnTo>
                <a:lnTo>
                  <a:pt x="388857" y="107192"/>
                </a:lnTo>
                <a:lnTo>
                  <a:pt x="428322" y="85571"/>
                </a:lnTo>
                <a:lnTo>
                  <a:pt x="469120" y="66186"/>
                </a:lnTo>
                <a:lnTo>
                  <a:pt x="511169" y="49119"/>
                </a:lnTo>
                <a:lnTo>
                  <a:pt x="554386" y="34452"/>
                </a:lnTo>
                <a:lnTo>
                  <a:pt x="598690" y="22268"/>
                </a:lnTo>
                <a:lnTo>
                  <a:pt x="643998" y="12649"/>
                </a:lnTo>
                <a:lnTo>
                  <a:pt x="690228" y="5676"/>
                </a:lnTo>
                <a:lnTo>
                  <a:pt x="737298" y="1432"/>
                </a:lnTo>
                <a:lnTo>
                  <a:pt x="785126" y="0"/>
                </a:lnTo>
                <a:lnTo>
                  <a:pt x="832954" y="1432"/>
                </a:lnTo>
                <a:lnTo>
                  <a:pt x="880024" y="5676"/>
                </a:lnTo>
                <a:lnTo>
                  <a:pt x="926254" y="12649"/>
                </a:lnTo>
                <a:lnTo>
                  <a:pt x="971562" y="22268"/>
                </a:lnTo>
                <a:lnTo>
                  <a:pt x="1015866" y="34452"/>
                </a:lnTo>
                <a:lnTo>
                  <a:pt x="1059083" y="49119"/>
                </a:lnTo>
                <a:lnTo>
                  <a:pt x="1101132" y="66186"/>
                </a:lnTo>
                <a:lnTo>
                  <a:pt x="1141930" y="85571"/>
                </a:lnTo>
                <a:lnTo>
                  <a:pt x="1181396" y="107192"/>
                </a:lnTo>
                <a:lnTo>
                  <a:pt x="1219446" y="130967"/>
                </a:lnTo>
                <a:lnTo>
                  <a:pt x="1256000" y="156814"/>
                </a:lnTo>
                <a:lnTo>
                  <a:pt x="1290974" y="184651"/>
                </a:lnTo>
                <a:lnTo>
                  <a:pt x="1324288" y="214395"/>
                </a:lnTo>
                <a:lnTo>
                  <a:pt x="1355857" y="245965"/>
                </a:lnTo>
                <a:lnTo>
                  <a:pt x="1385602" y="279278"/>
                </a:lnTo>
                <a:lnTo>
                  <a:pt x="1413439" y="314252"/>
                </a:lnTo>
                <a:lnTo>
                  <a:pt x="1439286" y="350806"/>
                </a:lnTo>
                <a:lnTo>
                  <a:pt x="1463061" y="388857"/>
                </a:lnTo>
                <a:lnTo>
                  <a:pt x="1484682" y="428322"/>
                </a:lnTo>
                <a:lnTo>
                  <a:pt x="1504067" y="469120"/>
                </a:lnTo>
                <a:lnTo>
                  <a:pt x="1521134" y="511169"/>
                </a:lnTo>
                <a:lnTo>
                  <a:pt x="1535800" y="554386"/>
                </a:lnTo>
                <a:lnTo>
                  <a:pt x="1547984" y="598690"/>
                </a:lnTo>
                <a:lnTo>
                  <a:pt x="1557604" y="643998"/>
                </a:lnTo>
                <a:lnTo>
                  <a:pt x="1564576" y="690228"/>
                </a:lnTo>
                <a:lnTo>
                  <a:pt x="1568820" y="737298"/>
                </a:lnTo>
                <a:lnTo>
                  <a:pt x="1570253" y="785126"/>
                </a:lnTo>
                <a:close/>
              </a:path>
            </a:pathLst>
          </a:custGeom>
          <a:ln w="19050">
            <a:solidFill>
              <a:srgbClr val="BF1A2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object 29"/>
          <p:cNvSpPr/>
          <p:nvPr/>
        </p:nvSpPr>
        <p:spPr>
          <a:xfrm>
            <a:off x="1348238" y="4304036"/>
            <a:ext cx="1570355" cy="1570355"/>
          </a:xfrm>
          <a:custGeom>
            <a:avLst/>
            <a:gdLst/>
            <a:ahLst/>
            <a:cxnLst/>
            <a:rect l="l" t="t" r="r" b="b"/>
            <a:pathLst>
              <a:path w="1570355" h="1570354">
                <a:moveTo>
                  <a:pt x="1570253" y="785126"/>
                </a:moveTo>
                <a:lnTo>
                  <a:pt x="1568820" y="832954"/>
                </a:lnTo>
                <a:lnTo>
                  <a:pt x="1564576" y="880024"/>
                </a:lnTo>
                <a:lnTo>
                  <a:pt x="1557604" y="926254"/>
                </a:lnTo>
                <a:lnTo>
                  <a:pt x="1547984" y="971562"/>
                </a:lnTo>
                <a:lnTo>
                  <a:pt x="1535800" y="1015866"/>
                </a:lnTo>
                <a:lnTo>
                  <a:pt x="1521134" y="1059083"/>
                </a:lnTo>
                <a:lnTo>
                  <a:pt x="1504067" y="1101132"/>
                </a:lnTo>
                <a:lnTo>
                  <a:pt x="1484682" y="1141930"/>
                </a:lnTo>
                <a:lnTo>
                  <a:pt x="1463061" y="1181396"/>
                </a:lnTo>
                <a:lnTo>
                  <a:pt x="1439286" y="1219446"/>
                </a:lnTo>
                <a:lnTo>
                  <a:pt x="1413439" y="1256000"/>
                </a:lnTo>
                <a:lnTo>
                  <a:pt x="1385602" y="1290974"/>
                </a:lnTo>
                <a:lnTo>
                  <a:pt x="1355857" y="1324288"/>
                </a:lnTo>
                <a:lnTo>
                  <a:pt x="1324288" y="1355857"/>
                </a:lnTo>
                <a:lnTo>
                  <a:pt x="1290974" y="1385602"/>
                </a:lnTo>
                <a:lnTo>
                  <a:pt x="1256000" y="1413439"/>
                </a:lnTo>
                <a:lnTo>
                  <a:pt x="1219446" y="1439286"/>
                </a:lnTo>
                <a:lnTo>
                  <a:pt x="1181396" y="1463061"/>
                </a:lnTo>
                <a:lnTo>
                  <a:pt x="1141930" y="1484682"/>
                </a:lnTo>
                <a:lnTo>
                  <a:pt x="1101132" y="1504067"/>
                </a:lnTo>
                <a:lnTo>
                  <a:pt x="1059083" y="1521134"/>
                </a:lnTo>
                <a:lnTo>
                  <a:pt x="1015866" y="1535800"/>
                </a:lnTo>
                <a:lnTo>
                  <a:pt x="971562" y="1547984"/>
                </a:lnTo>
                <a:lnTo>
                  <a:pt x="926254" y="1557604"/>
                </a:lnTo>
                <a:lnTo>
                  <a:pt x="880024" y="1564576"/>
                </a:lnTo>
                <a:lnTo>
                  <a:pt x="832954" y="1568820"/>
                </a:lnTo>
                <a:lnTo>
                  <a:pt x="785126" y="1570253"/>
                </a:lnTo>
                <a:lnTo>
                  <a:pt x="737298" y="1568820"/>
                </a:lnTo>
                <a:lnTo>
                  <a:pt x="690228" y="1564576"/>
                </a:lnTo>
                <a:lnTo>
                  <a:pt x="643998" y="1557604"/>
                </a:lnTo>
                <a:lnTo>
                  <a:pt x="598690" y="1547984"/>
                </a:lnTo>
                <a:lnTo>
                  <a:pt x="554386" y="1535800"/>
                </a:lnTo>
                <a:lnTo>
                  <a:pt x="511169" y="1521134"/>
                </a:lnTo>
                <a:lnTo>
                  <a:pt x="469120" y="1504067"/>
                </a:lnTo>
                <a:lnTo>
                  <a:pt x="428322" y="1484682"/>
                </a:lnTo>
                <a:lnTo>
                  <a:pt x="388857" y="1463061"/>
                </a:lnTo>
                <a:lnTo>
                  <a:pt x="350806" y="1439286"/>
                </a:lnTo>
                <a:lnTo>
                  <a:pt x="314252" y="1413439"/>
                </a:lnTo>
                <a:lnTo>
                  <a:pt x="279278" y="1385602"/>
                </a:lnTo>
                <a:lnTo>
                  <a:pt x="245965" y="1355857"/>
                </a:lnTo>
                <a:lnTo>
                  <a:pt x="214395" y="1324288"/>
                </a:lnTo>
                <a:lnTo>
                  <a:pt x="184651" y="1290974"/>
                </a:lnTo>
                <a:lnTo>
                  <a:pt x="156814" y="1256000"/>
                </a:lnTo>
                <a:lnTo>
                  <a:pt x="130967" y="1219446"/>
                </a:lnTo>
                <a:lnTo>
                  <a:pt x="107192" y="1181396"/>
                </a:lnTo>
                <a:lnTo>
                  <a:pt x="85571" y="1141930"/>
                </a:lnTo>
                <a:lnTo>
                  <a:pt x="66186" y="1101132"/>
                </a:lnTo>
                <a:lnTo>
                  <a:pt x="49119" y="1059083"/>
                </a:lnTo>
                <a:lnTo>
                  <a:pt x="34452" y="1015866"/>
                </a:lnTo>
                <a:lnTo>
                  <a:pt x="22268" y="971562"/>
                </a:lnTo>
                <a:lnTo>
                  <a:pt x="12649" y="926254"/>
                </a:lnTo>
                <a:lnTo>
                  <a:pt x="5676" y="880024"/>
                </a:lnTo>
                <a:lnTo>
                  <a:pt x="1432" y="832954"/>
                </a:lnTo>
                <a:lnTo>
                  <a:pt x="0" y="785126"/>
                </a:lnTo>
                <a:lnTo>
                  <a:pt x="1432" y="737298"/>
                </a:lnTo>
                <a:lnTo>
                  <a:pt x="5676" y="690228"/>
                </a:lnTo>
                <a:lnTo>
                  <a:pt x="12649" y="643998"/>
                </a:lnTo>
                <a:lnTo>
                  <a:pt x="22268" y="598690"/>
                </a:lnTo>
                <a:lnTo>
                  <a:pt x="34452" y="554386"/>
                </a:lnTo>
                <a:lnTo>
                  <a:pt x="49119" y="511169"/>
                </a:lnTo>
                <a:lnTo>
                  <a:pt x="66186" y="469120"/>
                </a:lnTo>
                <a:lnTo>
                  <a:pt x="85571" y="428322"/>
                </a:lnTo>
                <a:lnTo>
                  <a:pt x="107192" y="388857"/>
                </a:lnTo>
                <a:lnTo>
                  <a:pt x="130967" y="350806"/>
                </a:lnTo>
                <a:lnTo>
                  <a:pt x="156814" y="314252"/>
                </a:lnTo>
                <a:lnTo>
                  <a:pt x="184651" y="279278"/>
                </a:lnTo>
                <a:lnTo>
                  <a:pt x="214395" y="245965"/>
                </a:lnTo>
                <a:lnTo>
                  <a:pt x="245965" y="214395"/>
                </a:lnTo>
                <a:lnTo>
                  <a:pt x="279278" y="184651"/>
                </a:lnTo>
                <a:lnTo>
                  <a:pt x="314252" y="156814"/>
                </a:lnTo>
                <a:lnTo>
                  <a:pt x="350806" y="130967"/>
                </a:lnTo>
                <a:lnTo>
                  <a:pt x="388857" y="107192"/>
                </a:lnTo>
                <a:lnTo>
                  <a:pt x="428322" y="85571"/>
                </a:lnTo>
                <a:lnTo>
                  <a:pt x="469120" y="66186"/>
                </a:lnTo>
                <a:lnTo>
                  <a:pt x="511169" y="49119"/>
                </a:lnTo>
                <a:lnTo>
                  <a:pt x="554386" y="34452"/>
                </a:lnTo>
                <a:lnTo>
                  <a:pt x="598690" y="22268"/>
                </a:lnTo>
                <a:lnTo>
                  <a:pt x="643998" y="12649"/>
                </a:lnTo>
                <a:lnTo>
                  <a:pt x="690228" y="5676"/>
                </a:lnTo>
                <a:lnTo>
                  <a:pt x="737298" y="1432"/>
                </a:lnTo>
                <a:lnTo>
                  <a:pt x="785126" y="0"/>
                </a:lnTo>
                <a:lnTo>
                  <a:pt x="832954" y="1432"/>
                </a:lnTo>
                <a:lnTo>
                  <a:pt x="880024" y="5676"/>
                </a:lnTo>
                <a:lnTo>
                  <a:pt x="926254" y="12649"/>
                </a:lnTo>
                <a:lnTo>
                  <a:pt x="971562" y="22268"/>
                </a:lnTo>
                <a:lnTo>
                  <a:pt x="1015866" y="34452"/>
                </a:lnTo>
                <a:lnTo>
                  <a:pt x="1059083" y="49119"/>
                </a:lnTo>
                <a:lnTo>
                  <a:pt x="1101132" y="66186"/>
                </a:lnTo>
                <a:lnTo>
                  <a:pt x="1141930" y="85571"/>
                </a:lnTo>
                <a:lnTo>
                  <a:pt x="1181396" y="107192"/>
                </a:lnTo>
                <a:lnTo>
                  <a:pt x="1219446" y="130967"/>
                </a:lnTo>
                <a:lnTo>
                  <a:pt x="1256000" y="156814"/>
                </a:lnTo>
                <a:lnTo>
                  <a:pt x="1290974" y="184651"/>
                </a:lnTo>
                <a:lnTo>
                  <a:pt x="1324288" y="214395"/>
                </a:lnTo>
                <a:lnTo>
                  <a:pt x="1355857" y="245965"/>
                </a:lnTo>
                <a:lnTo>
                  <a:pt x="1385602" y="279278"/>
                </a:lnTo>
                <a:lnTo>
                  <a:pt x="1413439" y="314252"/>
                </a:lnTo>
                <a:lnTo>
                  <a:pt x="1439286" y="350806"/>
                </a:lnTo>
                <a:lnTo>
                  <a:pt x="1463061" y="388857"/>
                </a:lnTo>
                <a:lnTo>
                  <a:pt x="1484682" y="428322"/>
                </a:lnTo>
                <a:lnTo>
                  <a:pt x="1504067" y="469120"/>
                </a:lnTo>
                <a:lnTo>
                  <a:pt x="1521134" y="511169"/>
                </a:lnTo>
                <a:lnTo>
                  <a:pt x="1535800" y="554386"/>
                </a:lnTo>
                <a:lnTo>
                  <a:pt x="1547984" y="598690"/>
                </a:lnTo>
                <a:lnTo>
                  <a:pt x="1557604" y="643998"/>
                </a:lnTo>
                <a:lnTo>
                  <a:pt x="1564576" y="690228"/>
                </a:lnTo>
                <a:lnTo>
                  <a:pt x="1568820" y="737298"/>
                </a:lnTo>
                <a:lnTo>
                  <a:pt x="1570253" y="785126"/>
                </a:lnTo>
                <a:close/>
              </a:path>
            </a:pathLst>
          </a:custGeom>
          <a:ln w="19050">
            <a:solidFill>
              <a:srgbClr val="BF1A2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object 30"/>
          <p:cNvSpPr/>
          <p:nvPr/>
        </p:nvSpPr>
        <p:spPr>
          <a:xfrm>
            <a:off x="4495802" y="5289922"/>
            <a:ext cx="1995170" cy="1995170"/>
          </a:xfrm>
          <a:custGeom>
            <a:avLst/>
            <a:gdLst/>
            <a:ahLst/>
            <a:cxnLst/>
            <a:rect l="l" t="t" r="r" b="b"/>
            <a:pathLst>
              <a:path w="1995170" h="1995170">
                <a:moveTo>
                  <a:pt x="1994662" y="997318"/>
                </a:moveTo>
                <a:lnTo>
                  <a:pt x="1993511" y="1045639"/>
                </a:lnTo>
                <a:lnTo>
                  <a:pt x="1990096" y="1093367"/>
                </a:lnTo>
                <a:lnTo>
                  <a:pt x="1984468" y="1140450"/>
                </a:lnTo>
                <a:lnTo>
                  <a:pt x="1976678" y="1186834"/>
                </a:lnTo>
                <a:lnTo>
                  <a:pt x="1966780" y="1232467"/>
                </a:lnTo>
                <a:lnTo>
                  <a:pt x="1954826" y="1277299"/>
                </a:lnTo>
                <a:lnTo>
                  <a:pt x="1940867" y="1321275"/>
                </a:lnTo>
                <a:lnTo>
                  <a:pt x="1924957" y="1364344"/>
                </a:lnTo>
                <a:lnTo>
                  <a:pt x="1907147" y="1406454"/>
                </a:lnTo>
                <a:lnTo>
                  <a:pt x="1887490" y="1447553"/>
                </a:lnTo>
                <a:lnTo>
                  <a:pt x="1866038" y="1487588"/>
                </a:lnTo>
                <a:lnTo>
                  <a:pt x="1842842" y="1526506"/>
                </a:lnTo>
                <a:lnTo>
                  <a:pt x="1817956" y="1564257"/>
                </a:lnTo>
                <a:lnTo>
                  <a:pt x="1791432" y="1600787"/>
                </a:lnTo>
                <a:lnTo>
                  <a:pt x="1763321" y="1636044"/>
                </a:lnTo>
                <a:lnTo>
                  <a:pt x="1733677" y="1669976"/>
                </a:lnTo>
                <a:lnTo>
                  <a:pt x="1702550" y="1702531"/>
                </a:lnTo>
                <a:lnTo>
                  <a:pt x="1669995" y="1733657"/>
                </a:lnTo>
                <a:lnTo>
                  <a:pt x="1636062" y="1763301"/>
                </a:lnTo>
                <a:lnTo>
                  <a:pt x="1600804" y="1791411"/>
                </a:lnTo>
                <a:lnTo>
                  <a:pt x="1564274" y="1817935"/>
                </a:lnTo>
                <a:lnTo>
                  <a:pt x="1526523" y="1842820"/>
                </a:lnTo>
                <a:lnTo>
                  <a:pt x="1487603" y="1866015"/>
                </a:lnTo>
                <a:lnTo>
                  <a:pt x="1447568" y="1887467"/>
                </a:lnTo>
                <a:lnTo>
                  <a:pt x="1406469" y="1907124"/>
                </a:lnTo>
                <a:lnTo>
                  <a:pt x="1364359" y="1924934"/>
                </a:lnTo>
                <a:lnTo>
                  <a:pt x="1321289" y="1940843"/>
                </a:lnTo>
                <a:lnTo>
                  <a:pt x="1277312" y="1954802"/>
                </a:lnTo>
                <a:lnTo>
                  <a:pt x="1232481" y="1966756"/>
                </a:lnTo>
                <a:lnTo>
                  <a:pt x="1186847" y="1976653"/>
                </a:lnTo>
                <a:lnTo>
                  <a:pt x="1140463" y="1984442"/>
                </a:lnTo>
                <a:lnTo>
                  <a:pt x="1093380" y="1990071"/>
                </a:lnTo>
                <a:lnTo>
                  <a:pt x="1045652" y="1993486"/>
                </a:lnTo>
                <a:lnTo>
                  <a:pt x="997331" y="1994636"/>
                </a:lnTo>
                <a:lnTo>
                  <a:pt x="949010" y="1993486"/>
                </a:lnTo>
                <a:lnTo>
                  <a:pt x="901283" y="1990071"/>
                </a:lnTo>
                <a:lnTo>
                  <a:pt x="854201" y="1984442"/>
                </a:lnTo>
                <a:lnTo>
                  <a:pt x="807818" y="1976653"/>
                </a:lnTo>
                <a:lnTo>
                  <a:pt x="762184" y="1966756"/>
                </a:lnTo>
                <a:lnTo>
                  <a:pt x="717353" y="1954802"/>
                </a:lnTo>
                <a:lnTo>
                  <a:pt x="673377" y="1940843"/>
                </a:lnTo>
                <a:lnTo>
                  <a:pt x="630307" y="1924934"/>
                </a:lnTo>
                <a:lnTo>
                  <a:pt x="588197" y="1907124"/>
                </a:lnTo>
                <a:lnTo>
                  <a:pt x="547098" y="1887467"/>
                </a:lnTo>
                <a:lnTo>
                  <a:pt x="507063" y="1866015"/>
                </a:lnTo>
                <a:lnTo>
                  <a:pt x="468144" y="1842820"/>
                </a:lnTo>
                <a:lnTo>
                  <a:pt x="430393" y="1817935"/>
                </a:lnTo>
                <a:lnTo>
                  <a:pt x="393862" y="1791411"/>
                </a:lnTo>
                <a:lnTo>
                  <a:pt x="358604" y="1763301"/>
                </a:lnTo>
                <a:lnTo>
                  <a:pt x="324671" y="1733657"/>
                </a:lnTo>
                <a:lnTo>
                  <a:pt x="292115" y="1702531"/>
                </a:lnTo>
                <a:lnTo>
                  <a:pt x="260989" y="1669976"/>
                </a:lnTo>
                <a:lnTo>
                  <a:pt x="231344" y="1636044"/>
                </a:lnTo>
                <a:lnTo>
                  <a:pt x="203233" y="1600787"/>
                </a:lnTo>
                <a:lnTo>
                  <a:pt x="176708" y="1564257"/>
                </a:lnTo>
                <a:lnTo>
                  <a:pt x="151822" y="1526506"/>
                </a:lnTo>
                <a:lnTo>
                  <a:pt x="128626" y="1487588"/>
                </a:lnTo>
                <a:lnTo>
                  <a:pt x="107173" y="1447553"/>
                </a:lnTo>
                <a:lnTo>
                  <a:pt x="87516" y="1406454"/>
                </a:lnTo>
                <a:lnTo>
                  <a:pt x="69705" y="1364344"/>
                </a:lnTo>
                <a:lnTo>
                  <a:pt x="53795" y="1321275"/>
                </a:lnTo>
                <a:lnTo>
                  <a:pt x="39836" y="1277299"/>
                </a:lnTo>
                <a:lnTo>
                  <a:pt x="27881" y="1232467"/>
                </a:lnTo>
                <a:lnTo>
                  <a:pt x="17983" y="1186834"/>
                </a:lnTo>
                <a:lnTo>
                  <a:pt x="10194" y="1140450"/>
                </a:lnTo>
                <a:lnTo>
                  <a:pt x="4565" y="1093367"/>
                </a:lnTo>
                <a:lnTo>
                  <a:pt x="1150" y="1045639"/>
                </a:lnTo>
                <a:lnTo>
                  <a:pt x="0" y="997318"/>
                </a:lnTo>
                <a:lnTo>
                  <a:pt x="1150" y="948996"/>
                </a:lnTo>
                <a:lnTo>
                  <a:pt x="4565" y="901268"/>
                </a:lnTo>
                <a:lnTo>
                  <a:pt x="10194" y="854186"/>
                </a:lnTo>
                <a:lnTo>
                  <a:pt x="17983" y="807802"/>
                </a:lnTo>
                <a:lnTo>
                  <a:pt x="27881" y="762168"/>
                </a:lnTo>
                <a:lnTo>
                  <a:pt x="39836" y="717337"/>
                </a:lnTo>
                <a:lnTo>
                  <a:pt x="53795" y="673361"/>
                </a:lnTo>
                <a:lnTo>
                  <a:pt x="69705" y="630291"/>
                </a:lnTo>
                <a:lnTo>
                  <a:pt x="87516" y="588181"/>
                </a:lnTo>
                <a:lnTo>
                  <a:pt x="107173" y="547083"/>
                </a:lnTo>
                <a:lnTo>
                  <a:pt x="128626" y="507048"/>
                </a:lnTo>
                <a:lnTo>
                  <a:pt x="151822" y="468129"/>
                </a:lnTo>
                <a:lnTo>
                  <a:pt x="176708" y="430379"/>
                </a:lnTo>
                <a:lnTo>
                  <a:pt x="203233" y="393849"/>
                </a:lnTo>
                <a:lnTo>
                  <a:pt x="231344" y="358592"/>
                </a:lnTo>
                <a:lnTo>
                  <a:pt x="260989" y="324659"/>
                </a:lnTo>
                <a:lnTo>
                  <a:pt x="292115" y="292104"/>
                </a:lnTo>
                <a:lnTo>
                  <a:pt x="324671" y="260979"/>
                </a:lnTo>
                <a:lnTo>
                  <a:pt x="358604" y="231335"/>
                </a:lnTo>
                <a:lnTo>
                  <a:pt x="393862" y="203225"/>
                </a:lnTo>
                <a:lnTo>
                  <a:pt x="430393" y="176701"/>
                </a:lnTo>
                <a:lnTo>
                  <a:pt x="468144" y="151815"/>
                </a:lnTo>
                <a:lnTo>
                  <a:pt x="507063" y="128620"/>
                </a:lnTo>
                <a:lnTo>
                  <a:pt x="547098" y="107168"/>
                </a:lnTo>
                <a:lnTo>
                  <a:pt x="588197" y="87512"/>
                </a:lnTo>
                <a:lnTo>
                  <a:pt x="630307" y="69702"/>
                </a:lnTo>
                <a:lnTo>
                  <a:pt x="673377" y="53792"/>
                </a:lnTo>
                <a:lnTo>
                  <a:pt x="717353" y="39834"/>
                </a:lnTo>
                <a:lnTo>
                  <a:pt x="762184" y="27880"/>
                </a:lnTo>
                <a:lnTo>
                  <a:pt x="807818" y="17982"/>
                </a:lnTo>
                <a:lnTo>
                  <a:pt x="854201" y="10193"/>
                </a:lnTo>
                <a:lnTo>
                  <a:pt x="901283" y="4565"/>
                </a:lnTo>
                <a:lnTo>
                  <a:pt x="949010" y="1150"/>
                </a:lnTo>
                <a:lnTo>
                  <a:pt x="997331" y="0"/>
                </a:lnTo>
                <a:lnTo>
                  <a:pt x="1045652" y="1150"/>
                </a:lnTo>
                <a:lnTo>
                  <a:pt x="1093380" y="4565"/>
                </a:lnTo>
                <a:lnTo>
                  <a:pt x="1140463" y="10193"/>
                </a:lnTo>
                <a:lnTo>
                  <a:pt x="1186847" y="17982"/>
                </a:lnTo>
                <a:lnTo>
                  <a:pt x="1232481" y="27880"/>
                </a:lnTo>
                <a:lnTo>
                  <a:pt x="1277312" y="39834"/>
                </a:lnTo>
                <a:lnTo>
                  <a:pt x="1321289" y="53792"/>
                </a:lnTo>
                <a:lnTo>
                  <a:pt x="1364359" y="69702"/>
                </a:lnTo>
                <a:lnTo>
                  <a:pt x="1406469" y="87512"/>
                </a:lnTo>
                <a:lnTo>
                  <a:pt x="1447568" y="107168"/>
                </a:lnTo>
                <a:lnTo>
                  <a:pt x="1487603" y="128620"/>
                </a:lnTo>
                <a:lnTo>
                  <a:pt x="1526523" y="151815"/>
                </a:lnTo>
                <a:lnTo>
                  <a:pt x="1564274" y="176701"/>
                </a:lnTo>
                <a:lnTo>
                  <a:pt x="1600804" y="203225"/>
                </a:lnTo>
                <a:lnTo>
                  <a:pt x="1636062" y="231335"/>
                </a:lnTo>
                <a:lnTo>
                  <a:pt x="1669995" y="260979"/>
                </a:lnTo>
                <a:lnTo>
                  <a:pt x="1702550" y="292104"/>
                </a:lnTo>
                <a:lnTo>
                  <a:pt x="1733677" y="324659"/>
                </a:lnTo>
                <a:lnTo>
                  <a:pt x="1763321" y="358592"/>
                </a:lnTo>
                <a:lnTo>
                  <a:pt x="1791432" y="393849"/>
                </a:lnTo>
                <a:lnTo>
                  <a:pt x="1817956" y="430379"/>
                </a:lnTo>
                <a:lnTo>
                  <a:pt x="1842842" y="468129"/>
                </a:lnTo>
                <a:lnTo>
                  <a:pt x="1866038" y="507048"/>
                </a:lnTo>
                <a:lnTo>
                  <a:pt x="1887490" y="547083"/>
                </a:lnTo>
                <a:lnTo>
                  <a:pt x="1907147" y="588181"/>
                </a:lnTo>
                <a:lnTo>
                  <a:pt x="1924957" y="630291"/>
                </a:lnTo>
                <a:lnTo>
                  <a:pt x="1940867" y="673361"/>
                </a:lnTo>
                <a:lnTo>
                  <a:pt x="1954826" y="717337"/>
                </a:lnTo>
                <a:lnTo>
                  <a:pt x="1966780" y="762168"/>
                </a:lnTo>
                <a:lnTo>
                  <a:pt x="1976678" y="807802"/>
                </a:lnTo>
                <a:lnTo>
                  <a:pt x="1984468" y="854186"/>
                </a:lnTo>
                <a:lnTo>
                  <a:pt x="1990096" y="901268"/>
                </a:lnTo>
                <a:lnTo>
                  <a:pt x="1993511" y="948996"/>
                </a:lnTo>
                <a:lnTo>
                  <a:pt x="1994662" y="997318"/>
                </a:lnTo>
                <a:close/>
              </a:path>
            </a:pathLst>
          </a:custGeom>
          <a:ln w="19050">
            <a:solidFill>
              <a:srgbClr val="BF1A2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object 31"/>
          <p:cNvSpPr txBox="1"/>
          <p:nvPr/>
        </p:nvSpPr>
        <p:spPr>
          <a:xfrm>
            <a:off x="5057656" y="4355820"/>
            <a:ext cx="9398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中小機構</a:t>
            </a:r>
            <a:endParaRPr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object 32"/>
          <p:cNvSpPr/>
          <p:nvPr/>
        </p:nvSpPr>
        <p:spPr>
          <a:xfrm>
            <a:off x="3444642" y="3886977"/>
            <a:ext cx="1513205" cy="527685"/>
          </a:xfrm>
          <a:custGeom>
            <a:avLst/>
            <a:gdLst/>
            <a:ahLst/>
            <a:cxnLst/>
            <a:rect l="l" t="t" r="r" b="b"/>
            <a:pathLst>
              <a:path w="1513204" h="527685">
                <a:moveTo>
                  <a:pt x="1513166" y="527608"/>
                </a:moveTo>
                <a:lnTo>
                  <a:pt x="0" y="0"/>
                </a:lnTo>
              </a:path>
            </a:pathLst>
          </a:custGeom>
          <a:ln w="38099">
            <a:solidFill>
              <a:srgbClr val="009544"/>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object 33"/>
          <p:cNvSpPr/>
          <p:nvPr/>
        </p:nvSpPr>
        <p:spPr>
          <a:xfrm>
            <a:off x="2915925" y="4586904"/>
            <a:ext cx="2077720" cy="473709"/>
          </a:xfrm>
          <a:custGeom>
            <a:avLst/>
            <a:gdLst/>
            <a:ahLst/>
            <a:cxnLst/>
            <a:rect l="l" t="t" r="r" b="b"/>
            <a:pathLst>
              <a:path w="2077720" h="473710">
                <a:moveTo>
                  <a:pt x="0" y="473557"/>
                </a:moveTo>
                <a:lnTo>
                  <a:pt x="2077631" y="0"/>
                </a:lnTo>
              </a:path>
            </a:pathLst>
          </a:custGeom>
          <a:ln w="38100">
            <a:solidFill>
              <a:srgbClr val="009544"/>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object 34"/>
          <p:cNvSpPr/>
          <p:nvPr/>
        </p:nvSpPr>
        <p:spPr>
          <a:xfrm>
            <a:off x="4187065" y="4823693"/>
            <a:ext cx="852169" cy="742315"/>
          </a:xfrm>
          <a:custGeom>
            <a:avLst/>
            <a:gdLst/>
            <a:ahLst/>
            <a:cxnLst/>
            <a:rect l="l" t="t" r="r" b="b"/>
            <a:pathLst>
              <a:path w="852170" h="742314">
                <a:moveTo>
                  <a:pt x="0" y="742213"/>
                </a:moveTo>
                <a:lnTo>
                  <a:pt x="851827" y="0"/>
                </a:lnTo>
              </a:path>
            </a:pathLst>
          </a:custGeom>
          <a:ln w="38100">
            <a:solidFill>
              <a:srgbClr val="009544"/>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object 35"/>
          <p:cNvSpPr/>
          <p:nvPr/>
        </p:nvSpPr>
        <p:spPr>
          <a:xfrm>
            <a:off x="5937204" y="4844179"/>
            <a:ext cx="970915" cy="721995"/>
          </a:xfrm>
          <a:custGeom>
            <a:avLst/>
            <a:gdLst/>
            <a:ahLst/>
            <a:cxnLst/>
            <a:rect l="l" t="t" r="r" b="b"/>
            <a:pathLst>
              <a:path w="970915" h="721995">
                <a:moveTo>
                  <a:pt x="970483" y="721728"/>
                </a:moveTo>
                <a:lnTo>
                  <a:pt x="0" y="0"/>
                </a:lnTo>
              </a:path>
            </a:pathLst>
          </a:custGeom>
          <a:ln w="38100">
            <a:solidFill>
              <a:srgbClr val="009544"/>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object 36"/>
          <p:cNvSpPr/>
          <p:nvPr/>
        </p:nvSpPr>
        <p:spPr>
          <a:xfrm>
            <a:off x="6034703" y="4578195"/>
            <a:ext cx="1961488" cy="494289"/>
          </a:xfrm>
          <a:custGeom>
            <a:avLst/>
            <a:gdLst/>
            <a:ahLst/>
            <a:cxnLst/>
            <a:rect l="l" t="t" r="r" b="b"/>
            <a:pathLst>
              <a:path w="1885315" h="480695">
                <a:moveTo>
                  <a:pt x="1885048" y="480339"/>
                </a:moveTo>
                <a:lnTo>
                  <a:pt x="0" y="0"/>
                </a:lnTo>
              </a:path>
            </a:pathLst>
          </a:custGeom>
          <a:ln w="38100">
            <a:solidFill>
              <a:srgbClr val="009544"/>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object 37"/>
          <p:cNvSpPr/>
          <p:nvPr/>
        </p:nvSpPr>
        <p:spPr>
          <a:xfrm>
            <a:off x="6017285" y="3945163"/>
            <a:ext cx="1769386" cy="487813"/>
          </a:xfrm>
          <a:custGeom>
            <a:avLst/>
            <a:gdLst/>
            <a:ahLst/>
            <a:cxnLst/>
            <a:rect l="l" t="t" r="r" b="b"/>
            <a:pathLst>
              <a:path w="1677670" h="468629">
                <a:moveTo>
                  <a:pt x="1677644" y="0"/>
                </a:moveTo>
                <a:lnTo>
                  <a:pt x="0" y="468579"/>
                </a:lnTo>
              </a:path>
            </a:pathLst>
          </a:custGeom>
          <a:ln w="38100">
            <a:solidFill>
              <a:srgbClr val="009544"/>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object 15"/>
          <p:cNvSpPr txBox="1"/>
          <p:nvPr/>
        </p:nvSpPr>
        <p:spPr>
          <a:xfrm>
            <a:off x="1688010" y="4649713"/>
            <a:ext cx="977900" cy="197490"/>
          </a:xfrm>
          <a:prstGeom prst="rect">
            <a:avLst/>
          </a:prstGeom>
        </p:spPr>
        <p:txBody>
          <a:bodyPr vert="horz" wrap="square" lIns="0" tIns="12700" rIns="0" bIns="0" rtlCol="0">
            <a:spAutoFit/>
          </a:bodyPr>
          <a:lstStyle/>
          <a:p>
            <a:pPr marR="76835" algn="ctr">
              <a:lnSpc>
                <a:spcPct val="100000"/>
              </a:lnSpc>
              <a:spcBef>
                <a:spcPts val="100"/>
              </a:spcBef>
            </a:pPr>
            <a:r>
              <a:rPr sz="120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地域振興</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object 15"/>
          <p:cNvSpPr txBox="1"/>
          <p:nvPr/>
        </p:nvSpPr>
        <p:spPr>
          <a:xfrm>
            <a:off x="1539457" y="5009251"/>
            <a:ext cx="1274628" cy="525785"/>
          </a:xfrm>
          <a:prstGeom prst="rect">
            <a:avLst/>
          </a:prstGeom>
        </p:spPr>
        <p:txBody>
          <a:bodyPr vert="horz" wrap="square" lIns="0" tIns="12700" rIns="0" bIns="0" rtlCol="0">
            <a:spAutoFit/>
          </a:bodyPr>
          <a:lstStyle/>
          <a:p>
            <a:pPr marL="12700">
              <a:lnSpc>
                <a:spcPct val="100000"/>
              </a:lnSpc>
              <a:spcBef>
                <a:spcPts val="1480"/>
              </a:spcBef>
            </a:pPr>
            <a:r>
              <a:rPr sz="10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中心市街地</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200"/>
              </a:spcBef>
            </a:pPr>
            <a:r>
              <a:rPr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・商店街支援</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200"/>
              </a:spcBef>
            </a:pPr>
            <a:r>
              <a:rPr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sz="10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地域応援</a:t>
            </a:r>
            <a:r>
              <a:rPr lang="ja-JP" altLang="en-US" sz="10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ファンド</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object 15"/>
          <p:cNvSpPr txBox="1"/>
          <p:nvPr/>
        </p:nvSpPr>
        <p:spPr>
          <a:xfrm>
            <a:off x="2394807" y="2868171"/>
            <a:ext cx="977900" cy="592470"/>
          </a:xfrm>
          <a:prstGeom prst="rect">
            <a:avLst/>
          </a:prstGeom>
        </p:spPr>
        <p:txBody>
          <a:bodyPr vert="horz" wrap="square" lIns="0" tIns="12700" rIns="0" bIns="0" rtlCol="0">
            <a:spAutoFit/>
          </a:bodyPr>
          <a:lstStyle/>
          <a:p>
            <a:pPr marR="76835">
              <a:lnSpc>
                <a:spcPct val="100000"/>
              </a:lnSpc>
              <a:spcBef>
                <a:spcPts val="100"/>
              </a:spcBef>
            </a:pPr>
            <a:r>
              <a:rPr lang="zh-TW" altLang="en-US" sz="120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地域資源、</a:t>
            </a:r>
          </a:p>
          <a:p>
            <a:pPr marR="76835">
              <a:lnSpc>
                <a:spcPct val="100000"/>
              </a:lnSpc>
              <a:spcBef>
                <a:spcPts val="100"/>
              </a:spcBef>
            </a:pPr>
            <a:r>
              <a:rPr lang="zh-TW" altLang="en-US" sz="120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農商工連携、</a:t>
            </a:r>
          </a:p>
          <a:p>
            <a:pPr marR="76835">
              <a:lnSpc>
                <a:spcPct val="100000"/>
              </a:lnSpc>
              <a:spcBef>
                <a:spcPts val="100"/>
              </a:spcBef>
            </a:pPr>
            <a:r>
              <a:rPr lang="zh-TW" altLang="en-US" sz="120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新連携支援</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object 15"/>
          <p:cNvSpPr txBox="1"/>
          <p:nvPr/>
        </p:nvSpPr>
        <p:spPr>
          <a:xfrm>
            <a:off x="2028378" y="3610904"/>
            <a:ext cx="1588322" cy="320602"/>
          </a:xfrm>
          <a:prstGeom prst="rect">
            <a:avLst/>
          </a:prstGeom>
        </p:spPr>
        <p:txBody>
          <a:bodyPr vert="horz" wrap="square" lIns="0" tIns="12700" rIns="0" bIns="0" rtlCol="0">
            <a:spAutoFit/>
          </a:bodyPr>
          <a:lstStyle/>
          <a:p>
            <a:pPr marL="12700">
              <a:lnSpc>
                <a:spcPct val="100000"/>
              </a:lnSpc>
              <a:spcBef>
                <a:spcPts val="1480"/>
              </a:spcBef>
            </a:pP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・新規事業計画策定支</a:t>
            </a:r>
            <a:r>
              <a:rPr lang="ja-JP" altLang="en-US" sz="10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援</a:t>
            </a:r>
            <a:r>
              <a:rPr lang="en-US" altLang="ja-JP" sz="10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事業化支援</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object 15"/>
          <p:cNvSpPr txBox="1"/>
          <p:nvPr/>
        </p:nvSpPr>
        <p:spPr>
          <a:xfrm>
            <a:off x="2893837" y="5751089"/>
            <a:ext cx="1319765" cy="197490"/>
          </a:xfrm>
          <a:prstGeom prst="rect">
            <a:avLst/>
          </a:prstGeom>
        </p:spPr>
        <p:txBody>
          <a:bodyPr vert="horz" wrap="square" lIns="0" tIns="12700" rIns="0" bIns="0" rtlCol="0">
            <a:spAutoFit/>
          </a:bodyPr>
          <a:lstStyle/>
          <a:p>
            <a:pPr marL="53340">
              <a:lnSpc>
                <a:spcPct val="100000"/>
              </a:lnSpc>
              <a:spcBef>
                <a:spcPts val="100"/>
              </a:spcBef>
            </a:pPr>
            <a:r>
              <a:rPr lang="zh-TW" altLang="en-US" sz="120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地域支援機関連携</a:t>
            </a:r>
            <a:endParaRPr lang="zh-TW"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object 15"/>
          <p:cNvSpPr txBox="1"/>
          <p:nvPr/>
        </p:nvSpPr>
        <p:spPr>
          <a:xfrm>
            <a:off x="2902546" y="6110627"/>
            <a:ext cx="1274628" cy="346249"/>
          </a:xfrm>
          <a:prstGeom prst="rect">
            <a:avLst/>
          </a:prstGeom>
        </p:spPr>
        <p:txBody>
          <a:bodyPr vert="horz" wrap="square" lIns="0" tIns="12700" rIns="0" bIns="0" rtlCol="0">
            <a:spAutoFit/>
          </a:bodyPr>
          <a:lstStyle/>
          <a:p>
            <a:pPr marL="12700">
              <a:lnSpc>
                <a:spcPct val="100000"/>
              </a:lnSpc>
              <a:spcBef>
                <a:spcPts val="1295"/>
              </a:spcBef>
            </a:pP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・よろず支援拠点</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p>
            <a:pPr marL="44450">
              <a:lnSpc>
                <a:spcPct val="100000"/>
              </a:lnSpc>
              <a:spcBef>
                <a:spcPts val="200"/>
              </a:spcBef>
            </a:pP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全国本部</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object 15"/>
          <p:cNvSpPr txBox="1"/>
          <p:nvPr/>
        </p:nvSpPr>
        <p:spPr>
          <a:xfrm>
            <a:off x="6761908" y="5864306"/>
            <a:ext cx="1319765" cy="197490"/>
          </a:xfrm>
          <a:prstGeom prst="rect">
            <a:avLst/>
          </a:prstGeom>
        </p:spPr>
        <p:txBody>
          <a:bodyPr vert="horz" wrap="square" lIns="0" tIns="12700" rIns="0" bIns="0" rtlCol="0">
            <a:spAutoFit/>
          </a:bodyPr>
          <a:lstStyle/>
          <a:p>
            <a:pPr marL="40640" algn="ctr">
              <a:lnSpc>
                <a:spcPct val="100000"/>
              </a:lnSpc>
              <a:spcBef>
                <a:spcPts val="100"/>
              </a:spcBef>
            </a:pPr>
            <a:r>
              <a:rPr lang="ja-JP" altLang="en-US" sz="120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ベンチャー支援</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object 15"/>
          <p:cNvSpPr txBox="1"/>
          <p:nvPr/>
        </p:nvSpPr>
        <p:spPr>
          <a:xfrm>
            <a:off x="6761907" y="6223844"/>
            <a:ext cx="1319765" cy="346249"/>
          </a:xfrm>
          <a:prstGeom prst="rect">
            <a:avLst/>
          </a:prstGeom>
        </p:spPr>
        <p:txBody>
          <a:bodyPr vert="horz" wrap="square" lIns="0" tIns="12700" rIns="0" bIns="0" rtlCol="0">
            <a:spAutoFit/>
          </a:bodyPr>
          <a:lstStyle/>
          <a:p>
            <a:pPr marL="12700">
              <a:lnSpc>
                <a:spcPct val="100000"/>
              </a:lnSpc>
              <a:spcBef>
                <a:spcPts val="1600"/>
              </a:spcBef>
            </a:pP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・インキュベーション</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p>
            <a:pPr marL="44450">
              <a:lnSpc>
                <a:spcPct val="100000"/>
              </a:lnSpc>
              <a:spcBef>
                <a:spcPts val="200"/>
              </a:spcBef>
            </a:pP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施設運営</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object 15"/>
          <p:cNvSpPr txBox="1"/>
          <p:nvPr/>
        </p:nvSpPr>
        <p:spPr>
          <a:xfrm>
            <a:off x="3945745" y="2727750"/>
            <a:ext cx="977900" cy="197490"/>
          </a:xfrm>
          <a:prstGeom prst="rect">
            <a:avLst/>
          </a:prstGeom>
        </p:spPr>
        <p:txBody>
          <a:bodyPr vert="horz" wrap="square" lIns="0" tIns="12700" rIns="0" bIns="0" rtlCol="0">
            <a:spAutoFit/>
          </a:bodyPr>
          <a:lstStyle/>
          <a:p>
            <a:pPr algn="ctr">
              <a:lnSpc>
                <a:spcPct val="100000"/>
              </a:lnSpc>
              <a:spcBef>
                <a:spcPts val="100"/>
              </a:spcBef>
            </a:pPr>
            <a:r>
              <a:rPr lang="zh-TW" altLang="en-US" sz="120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海外展開支援</a:t>
            </a:r>
            <a:endParaRPr lang="zh-TW"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object 15"/>
          <p:cNvSpPr txBox="1"/>
          <p:nvPr/>
        </p:nvSpPr>
        <p:spPr>
          <a:xfrm>
            <a:off x="3692683" y="3087288"/>
            <a:ext cx="1438353" cy="525785"/>
          </a:xfrm>
          <a:prstGeom prst="rect">
            <a:avLst/>
          </a:prstGeom>
        </p:spPr>
        <p:txBody>
          <a:bodyPr vert="horz" wrap="square" lIns="0" tIns="12700" rIns="0" bIns="0" rtlCol="0">
            <a:spAutoFit/>
          </a:bodyPr>
          <a:lstStyle/>
          <a:p>
            <a:pPr marL="12700">
              <a:lnSpc>
                <a:spcPct val="100000"/>
              </a:lnSpc>
              <a:spcBef>
                <a:spcPts val="1440"/>
              </a:spcBef>
            </a:pP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CEO</a:t>
            </a:r>
            <a:r>
              <a:rPr lang="ja-JP" altLang="en-US" sz="1000" spc="-4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商談会</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200"/>
              </a:spcBef>
            </a:pP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・海外販路開拓支援</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200"/>
              </a:spcBef>
            </a:pP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・海外事業戦略構築支援</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object 15"/>
          <p:cNvSpPr txBox="1"/>
          <p:nvPr/>
        </p:nvSpPr>
        <p:spPr>
          <a:xfrm>
            <a:off x="6205760" y="2717022"/>
            <a:ext cx="977900" cy="197490"/>
          </a:xfrm>
          <a:prstGeom prst="rect">
            <a:avLst/>
          </a:prstGeom>
        </p:spPr>
        <p:txBody>
          <a:bodyPr vert="horz" wrap="square" lIns="0" tIns="12700" rIns="0" bIns="0" rtlCol="0">
            <a:spAutoFit/>
          </a:bodyPr>
          <a:lstStyle/>
          <a:p>
            <a:pPr marL="12700" algn="ctr">
              <a:lnSpc>
                <a:spcPct val="100000"/>
              </a:lnSpc>
              <a:spcBef>
                <a:spcPts val="100"/>
              </a:spcBef>
            </a:pPr>
            <a:r>
              <a:rPr lang="ja-JP" altLang="en-US" sz="120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被災地支援</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object 15"/>
          <p:cNvSpPr txBox="1"/>
          <p:nvPr/>
        </p:nvSpPr>
        <p:spPr>
          <a:xfrm>
            <a:off x="5943989" y="3076560"/>
            <a:ext cx="1438353" cy="525785"/>
          </a:xfrm>
          <a:prstGeom prst="rect">
            <a:avLst/>
          </a:prstGeom>
        </p:spPr>
        <p:txBody>
          <a:bodyPr vert="horz" wrap="square" lIns="0" tIns="12700" rIns="0" bIns="0" rtlCol="0">
            <a:spAutoFit/>
          </a:bodyPr>
          <a:lstStyle/>
          <a:p>
            <a:pPr marL="12700">
              <a:lnSpc>
                <a:spcPct val="100000"/>
              </a:lnSpc>
              <a:spcBef>
                <a:spcPts val="300"/>
              </a:spcBef>
            </a:pP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・仮設店舗</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200"/>
              </a:spcBef>
            </a:pP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・工場整備</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200"/>
              </a:spcBef>
            </a:pP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・復興支援アドバイザー</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object 15"/>
          <p:cNvSpPr txBox="1"/>
          <p:nvPr/>
        </p:nvSpPr>
        <p:spPr>
          <a:xfrm>
            <a:off x="7904092" y="3048888"/>
            <a:ext cx="977900" cy="197490"/>
          </a:xfrm>
          <a:prstGeom prst="rect">
            <a:avLst/>
          </a:prstGeom>
        </p:spPr>
        <p:txBody>
          <a:bodyPr vert="horz" wrap="square" lIns="0" tIns="12700" rIns="0" bIns="0" rtlCol="0">
            <a:spAutoFit/>
          </a:bodyPr>
          <a:lstStyle/>
          <a:p>
            <a:pPr marL="19685" algn="ctr">
              <a:lnSpc>
                <a:spcPct val="100000"/>
              </a:lnSpc>
              <a:spcBef>
                <a:spcPts val="100"/>
              </a:spcBef>
            </a:pPr>
            <a:r>
              <a:rPr lang="zh-TW" altLang="en-US" sz="120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企業再生支援</a:t>
            </a:r>
            <a:endParaRPr lang="zh-TW"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object 15"/>
          <p:cNvSpPr txBox="1"/>
          <p:nvPr/>
        </p:nvSpPr>
        <p:spPr>
          <a:xfrm>
            <a:off x="7720702" y="3408426"/>
            <a:ext cx="1438353" cy="346249"/>
          </a:xfrm>
          <a:prstGeom prst="rect">
            <a:avLst/>
          </a:prstGeom>
        </p:spPr>
        <p:txBody>
          <a:bodyPr vert="horz" wrap="square" lIns="0" tIns="12700" rIns="0" bIns="0" rtlCol="0">
            <a:spAutoFit/>
          </a:bodyPr>
          <a:lstStyle/>
          <a:p>
            <a:pPr marL="12700">
              <a:lnSpc>
                <a:spcPct val="100000"/>
              </a:lnSpc>
              <a:spcBef>
                <a:spcPts val="1105"/>
              </a:spcBef>
            </a:pP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・再生支援協議会支援</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200"/>
              </a:spcBef>
            </a:pP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・再生ファンド組成</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object 15"/>
          <p:cNvSpPr txBox="1"/>
          <p:nvPr/>
        </p:nvSpPr>
        <p:spPr>
          <a:xfrm>
            <a:off x="8177091" y="4501791"/>
            <a:ext cx="1319765" cy="373179"/>
          </a:xfrm>
          <a:prstGeom prst="rect">
            <a:avLst/>
          </a:prstGeom>
        </p:spPr>
        <p:txBody>
          <a:bodyPr vert="horz" wrap="square" lIns="0" tIns="12700" rIns="0" bIns="0" rtlCol="0">
            <a:spAutoFit/>
          </a:bodyPr>
          <a:lstStyle/>
          <a:p>
            <a:pPr marL="135255" marR="243840" indent="19050" algn="ctr">
              <a:lnSpc>
                <a:spcPts val="1400"/>
              </a:lnSpc>
              <a:spcBef>
                <a:spcPts val="180"/>
              </a:spcBef>
            </a:pPr>
            <a:r>
              <a:rPr lang="ja-JP" altLang="en-US" sz="120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事業承継・ 引継ぎ支援</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object 15"/>
          <p:cNvSpPr txBox="1"/>
          <p:nvPr/>
        </p:nvSpPr>
        <p:spPr>
          <a:xfrm>
            <a:off x="8211926" y="5044218"/>
            <a:ext cx="1319765" cy="705321"/>
          </a:xfrm>
          <a:prstGeom prst="rect">
            <a:avLst/>
          </a:prstGeom>
        </p:spPr>
        <p:txBody>
          <a:bodyPr vert="horz" wrap="square" lIns="0" tIns="12700" rIns="0" bIns="0" rtlCol="0">
            <a:spAutoFit/>
          </a:bodyPr>
          <a:lstStyle/>
          <a:p>
            <a:pPr marL="12700">
              <a:lnSpc>
                <a:spcPct val="100000"/>
              </a:lnSpc>
              <a:spcBef>
                <a:spcPts val="1485"/>
              </a:spcBef>
            </a:pP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・相談、情報提供、</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p>
            <a:pPr marL="44450">
              <a:lnSpc>
                <a:spcPct val="100000"/>
              </a:lnSpc>
              <a:spcBef>
                <a:spcPts val="200"/>
              </a:spcBef>
            </a:pP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後継者研修</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200"/>
              </a:spcBef>
            </a:pP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・事業引継ぎ支援</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p>
            <a:pPr marL="44450">
              <a:lnSpc>
                <a:spcPct val="100000"/>
              </a:lnSpc>
              <a:spcBef>
                <a:spcPts val="200"/>
              </a:spcBef>
            </a:pPr>
            <a:r>
              <a:rPr lang="ja-JP" altLang="en-US" sz="10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全国本部</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object 17"/>
          <p:cNvSpPr txBox="1"/>
          <p:nvPr/>
        </p:nvSpPr>
        <p:spPr>
          <a:xfrm>
            <a:off x="4722217" y="5693826"/>
            <a:ext cx="1549400" cy="228268"/>
          </a:xfrm>
          <a:prstGeom prst="rect">
            <a:avLst/>
          </a:prstGeom>
        </p:spPr>
        <p:txBody>
          <a:bodyPr vert="horz" wrap="square" lIns="0" tIns="12700" rIns="0" bIns="0" rtlCol="0">
            <a:spAutoFit/>
          </a:bodyPr>
          <a:lstStyle/>
          <a:p>
            <a:pPr marL="6985" algn="ctr">
              <a:lnSpc>
                <a:spcPct val="100000"/>
              </a:lnSpc>
              <a:spcBef>
                <a:spcPts val="100"/>
              </a:spcBef>
            </a:pPr>
            <a:r>
              <a:rPr sz="1400" b="1"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販路開拓支援</a:t>
            </a:r>
            <a:endParaRPr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object 7"/>
          <p:cNvSpPr txBox="1">
            <a:spLocks noGrp="1"/>
          </p:cNvSpPr>
          <p:nvPr>
            <p:ph type="sldNum" sz="quarter" idx="7"/>
          </p:nvPr>
        </p:nvSpPr>
        <p:spPr>
          <a:xfrm>
            <a:off x="9938518" y="7092300"/>
            <a:ext cx="463550" cy="296234"/>
          </a:xfrm>
          <a:prstGeom prst="rect">
            <a:avLst/>
          </a:prstGeom>
        </p:spPr>
        <p:txBody>
          <a:bodyPr vert="horz" wrap="square" lIns="0" tIns="110489" rIns="0" bIns="0" rtlCol="0">
            <a:spAutoFit/>
          </a:bodyPr>
          <a:lstStyle/>
          <a:p>
            <a:pPr marL="12700">
              <a:lnSpc>
                <a:spcPct val="100000"/>
              </a:lnSpc>
              <a:spcBef>
                <a:spcPts val="869"/>
              </a:spcBef>
            </a:pPr>
            <a:r>
              <a:rPr dirty="0" smtClean="0">
                <a:latin typeface="メイリオ" panose="020B0604030504040204" pitchFamily="50" charset="-128"/>
                <a:ea typeface="メイリオ" panose="020B0604030504040204" pitchFamily="50" charset="-128"/>
                <a:cs typeface="メイリオ" panose="020B0604030504040204" pitchFamily="50" charset="-128"/>
              </a:rPr>
              <a:t>P_</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a:t>
            </a:r>
            <a:fld id="{81D60167-4931-47E6-BA6A-407CBD079E47}" type="slidenum">
              <a:rPr smtClean="0">
                <a:latin typeface="メイリオ" panose="020B0604030504040204" pitchFamily="50" charset="-128"/>
                <a:ea typeface="メイリオ" panose="020B0604030504040204" pitchFamily="50" charset="-128"/>
                <a:cs typeface="メイリオ" panose="020B0604030504040204" pitchFamily="50" charset="-128"/>
              </a:rPr>
              <a:t>5</a:t>
            </a:fld>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object 4"/>
          <p:cNvSpPr txBox="1"/>
          <p:nvPr/>
        </p:nvSpPr>
        <p:spPr>
          <a:xfrm>
            <a:off x="8175549" y="1751751"/>
            <a:ext cx="2037195" cy="224420"/>
          </a:xfrm>
          <a:prstGeom prst="rect">
            <a:avLst/>
          </a:prstGeom>
        </p:spPr>
        <p:txBody>
          <a:bodyPr vert="horz" wrap="square" lIns="0" tIns="12700" rIns="0" bIns="0" rtlCol="0">
            <a:spAutoFit/>
          </a:bodyPr>
          <a:lstStyle/>
          <a:p>
            <a:pPr marR="155575" algn="ctr">
              <a:lnSpc>
                <a:spcPct val="125000"/>
              </a:lnSpc>
              <a:spcBef>
                <a:spcPts val="860"/>
              </a:spcBef>
            </a:pPr>
            <a:r>
              <a:rPr lang="ja-JP" altLang="en-US" sz="110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ファンド組成数 </a:t>
            </a:r>
            <a:r>
              <a:rPr lang="en-US" altLang="ja-JP" sz="1100" dirty="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209 </a:t>
            </a:r>
            <a:r>
              <a:rPr lang="ja-JP" altLang="en-US" sz="110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件</a:t>
            </a:r>
            <a:endParaRPr sz="11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2812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4852" y="481791"/>
            <a:ext cx="4158382" cy="289823"/>
          </a:xfrm>
          <a:prstGeom prst="rect">
            <a:avLst/>
          </a:prstGeom>
        </p:spPr>
        <p:txBody>
          <a:bodyPr vert="horz" wrap="square" lIns="0" tIns="12700" rIns="0" bIns="0" rtlCol="0">
            <a:spAutoFit/>
          </a:bodyPr>
          <a:lstStyle/>
          <a:p>
            <a:pPr marL="12700">
              <a:lnSpc>
                <a:spcPct val="100000"/>
              </a:lnSpc>
              <a:spcBef>
                <a:spcPts val="100"/>
              </a:spcBef>
            </a:pPr>
            <a:r>
              <a:rPr sz="1800" dirty="0">
                <a:latin typeface="メイリオ" panose="020B0604030504040204" pitchFamily="50" charset="-128"/>
                <a:ea typeface="メイリオ" panose="020B0604030504040204" pitchFamily="50" charset="-128"/>
                <a:cs typeface="メイリオ" panose="020B0604030504040204" pitchFamily="50" charset="-128"/>
              </a:rPr>
              <a:t>J-GoodTech（ジェグテック）とは</a:t>
            </a:r>
          </a:p>
        </p:txBody>
      </p:sp>
      <p:sp>
        <p:nvSpPr>
          <p:cNvPr id="3" name="object 3"/>
          <p:cNvSpPr txBox="1"/>
          <p:nvPr/>
        </p:nvSpPr>
        <p:spPr>
          <a:xfrm>
            <a:off x="3001140" y="2193356"/>
            <a:ext cx="5207000" cy="3593100"/>
          </a:xfrm>
          <a:prstGeom prst="rect">
            <a:avLst/>
          </a:prstGeom>
        </p:spPr>
        <p:txBody>
          <a:bodyPr vert="horz" wrap="square" lIns="0" tIns="31115" rIns="0" bIns="0" rtlCol="0">
            <a:spAutoFit/>
          </a:bodyPr>
          <a:lstStyle/>
          <a:p>
            <a:pPr marL="12700" marR="1529080">
              <a:lnSpc>
                <a:spcPct val="146500"/>
              </a:lnSpc>
              <a:spcBef>
                <a:spcPts val="245"/>
              </a:spcBef>
            </a:pPr>
            <a:r>
              <a:rPr sz="14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情報検索でビジネスパートナーを探せます。 </a:t>
            </a:r>
            <a:r>
              <a:rPr sz="12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登録企業の製品・技術・サービス等の情報を検索し、 最適なビジネスパートナーと出会うことができます。</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endParaRPr sz="19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spcBef>
                <a:spcPts val="50"/>
              </a:spcBef>
            </a:pPr>
            <a:endParaRPr sz="17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pPr>
            <a:r>
              <a:rPr sz="14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自社の製品・技術・サービスをアピールできます。</a:t>
            </a:r>
            <a:endParaRPr sz="1400" dirty="0">
              <a:latin typeface="メイリオ" panose="020B0604030504040204" pitchFamily="50" charset="-128"/>
              <a:ea typeface="メイリオ" panose="020B0604030504040204" pitchFamily="50" charset="-128"/>
              <a:cs typeface="メイリオ" panose="020B0604030504040204" pitchFamily="50" charset="-128"/>
            </a:endParaRPr>
          </a:p>
          <a:p>
            <a:pPr marL="12700" marR="5080">
              <a:lnSpc>
                <a:spcPct val="145800"/>
              </a:lnSpc>
              <a:spcBef>
                <a:spcPts val="135"/>
              </a:spcBef>
            </a:pPr>
            <a:r>
              <a:rPr sz="12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自社の製品・技術・サービス等を国内外の企業にアピールすることができ、 興味をもった国内外の企業からコンタクトを得ることができます。</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endParaRPr sz="19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spcBef>
                <a:spcPts val="35"/>
              </a:spcBef>
            </a:pPr>
            <a:endParaRPr sz="20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pPr>
            <a:r>
              <a:rPr sz="14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登録企業間で自由にコミュニケーションできます。</a:t>
            </a:r>
            <a:endParaRPr sz="1400" dirty="0">
              <a:latin typeface="メイリオ" panose="020B0604030504040204" pitchFamily="50" charset="-128"/>
              <a:ea typeface="メイリオ" panose="020B0604030504040204" pitchFamily="50" charset="-128"/>
              <a:cs typeface="メイリオ" panose="020B0604030504040204" pitchFamily="50" charset="-128"/>
            </a:endParaRPr>
          </a:p>
          <a:p>
            <a:pPr marL="12700" marR="5080">
              <a:lnSpc>
                <a:spcPct val="145800"/>
              </a:lnSpc>
              <a:spcBef>
                <a:spcPts val="135"/>
              </a:spcBef>
            </a:pPr>
            <a:r>
              <a:rPr sz="12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ジェグテック登録企業同士で新規取引・提携等に関する情報交換が可能。 事業拡大、課題解決に向けた新たなビジネスパートナーづくりができます。</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object 4"/>
          <p:cNvSpPr/>
          <p:nvPr/>
        </p:nvSpPr>
        <p:spPr>
          <a:xfrm>
            <a:off x="2131497" y="2333080"/>
            <a:ext cx="618779" cy="631852"/>
          </a:xfrm>
          <a:prstGeom prst="rect">
            <a:avLst/>
          </a:prstGeom>
          <a:blipFill>
            <a:blip r:embed="rId2"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object 5"/>
          <p:cNvSpPr/>
          <p:nvPr/>
        </p:nvSpPr>
        <p:spPr>
          <a:xfrm>
            <a:off x="2131497" y="3636028"/>
            <a:ext cx="589730" cy="677097"/>
          </a:xfrm>
          <a:prstGeom prst="rect">
            <a:avLst/>
          </a:prstGeom>
          <a:blipFill>
            <a:blip r:embed="rId3"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object 6"/>
          <p:cNvSpPr/>
          <p:nvPr/>
        </p:nvSpPr>
        <p:spPr>
          <a:xfrm>
            <a:off x="2131497" y="4975185"/>
            <a:ext cx="618786" cy="446338"/>
          </a:xfrm>
          <a:prstGeom prst="rect">
            <a:avLst/>
          </a:prstGeom>
          <a:blipFill>
            <a:blip r:embed="rId4" cstate="print"/>
            <a:stretch>
              <a:fillRect/>
            </a:stretch>
          </a:blipFill>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object 7"/>
          <p:cNvSpPr txBox="1"/>
          <p:nvPr/>
        </p:nvSpPr>
        <p:spPr>
          <a:xfrm>
            <a:off x="704583" y="873827"/>
            <a:ext cx="5816600" cy="558800"/>
          </a:xfrm>
          <a:prstGeom prst="rect">
            <a:avLst/>
          </a:prstGeom>
        </p:spPr>
        <p:txBody>
          <a:bodyPr vert="horz" wrap="square" lIns="0" tIns="12700" rIns="0" bIns="0" rtlCol="0">
            <a:spAutoFit/>
          </a:bodyPr>
          <a:lstStyle/>
          <a:p>
            <a:pPr marL="12700" marR="5080">
              <a:lnSpc>
                <a:spcPct val="145800"/>
              </a:lnSpc>
              <a:spcBef>
                <a:spcPts val="10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ジェグテックは、中小企業と国内外の企業をつなぐビジネスマッチングサイトです。 開発、試作、生産技術、調達に関する協力企業を効率的に探すことができます。</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object 8"/>
          <p:cNvSpPr txBox="1"/>
          <p:nvPr/>
        </p:nvSpPr>
        <p:spPr>
          <a:xfrm>
            <a:off x="4156056" y="6453503"/>
            <a:ext cx="2366281" cy="259045"/>
          </a:xfrm>
          <a:prstGeom prst="rect">
            <a:avLst/>
          </a:prstGeom>
        </p:spPr>
        <p:txBody>
          <a:bodyPr vert="horz" wrap="square" lIns="0" tIns="12700" rIns="0" bIns="0" rtlCol="0">
            <a:spAutoFit/>
          </a:bodyPr>
          <a:lstStyle/>
          <a:p>
            <a:pPr marL="12700" algn="ctr">
              <a:lnSpc>
                <a:spcPct val="100000"/>
              </a:lnSpc>
              <a:spcBef>
                <a:spcPts val="100"/>
              </a:spcBef>
            </a:pPr>
            <a:r>
              <a:rPr sz="16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https://jgoodtech.jp/</a:t>
            </a:r>
            <a:endParaRPr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object 7"/>
          <p:cNvSpPr txBox="1">
            <a:spLocks noGrp="1"/>
          </p:cNvSpPr>
          <p:nvPr>
            <p:ph type="sldNum" sz="quarter" idx="7"/>
          </p:nvPr>
        </p:nvSpPr>
        <p:spPr>
          <a:xfrm>
            <a:off x="9938518" y="7092300"/>
            <a:ext cx="463550" cy="296234"/>
          </a:xfrm>
          <a:prstGeom prst="rect">
            <a:avLst/>
          </a:prstGeom>
        </p:spPr>
        <p:txBody>
          <a:bodyPr vert="horz" wrap="square" lIns="0" tIns="110489" rIns="0" bIns="0" rtlCol="0">
            <a:spAutoFit/>
          </a:bodyPr>
          <a:lstStyle/>
          <a:p>
            <a:pPr marL="12700">
              <a:lnSpc>
                <a:spcPct val="100000"/>
              </a:lnSpc>
              <a:spcBef>
                <a:spcPts val="869"/>
              </a:spcBef>
            </a:pPr>
            <a:r>
              <a:rPr dirty="0" smtClean="0">
                <a:latin typeface="メイリオ" panose="020B0604030504040204" pitchFamily="50" charset="-128"/>
                <a:ea typeface="メイリオ" panose="020B0604030504040204" pitchFamily="50" charset="-128"/>
                <a:cs typeface="メイリオ" panose="020B0604030504040204" pitchFamily="50" charset="-128"/>
              </a:rPr>
              <a:t>P_</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a:t>
            </a:r>
            <a:fld id="{81D60167-4931-47E6-BA6A-407CBD079E47}" type="slidenum">
              <a:rPr smtClean="0">
                <a:latin typeface="メイリオ" panose="020B0604030504040204" pitchFamily="50" charset="-128"/>
                <a:ea typeface="メイリオ" panose="020B0604030504040204" pitchFamily="50" charset="-128"/>
                <a:cs typeface="メイリオ" panose="020B0604030504040204" pitchFamily="50" charset="-128"/>
              </a:rPr>
              <a:t>6</a:t>
            </a:fld>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99575" y="850889"/>
            <a:ext cx="8255000" cy="558800"/>
          </a:xfrm>
          <a:prstGeom prst="rect">
            <a:avLst/>
          </a:prstGeom>
        </p:spPr>
        <p:txBody>
          <a:bodyPr vert="horz" wrap="square" lIns="0" tIns="96520" rIns="0" bIns="0" rtlCol="0">
            <a:spAutoFit/>
          </a:bodyPr>
          <a:lstStyle/>
          <a:p>
            <a:pPr marL="12700">
              <a:lnSpc>
                <a:spcPct val="100000"/>
              </a:lnSpc>
              <a:spcBef>
                <a:spcPts val="76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ジェグテックでは中小企業の皆様だけでなく、ジェグテックの趣旨にご賛同いただき、</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66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本サイトの活用を表明している大手企業様に、ジェグテックの「大手パートナー企業」としてご登録いただいています。</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object 4"/>
          <p:cNvSpPr/>
          <p:nvPr/>
        </p:nvSpPr>
        <p:spPr>
          <a:xfrm>
            <a:off x="8651333" y="2563484"/>
            <a:ext cx="1254116" cy="708848"/>
          </a:xfrm>
          <a:prstGeom prst="rect">
            <a:avLst/>
          </a:prstGeom>
          <a:blipFill>
            <a:blip r:embed="rId2" cstate="print"/>
            <a:stretch>
              <a:fillRect/>
            </a:stretch>
          </a:blipFill>
        </p:spPr>
        <p:txBody>
          <a:bodyPr wrap="square" lIns="0" tIns="0" rIns="0" bIns="0" rtlCol="0"/>
          <a:lstStyle/>
          <a:p>
            <a:endParaRPr/>
          </a:p>
        </p:txBody>
      </p:sp>
      <p:sp>
        <p:nvSpPr>
          <p:cNvPr id="27" name="object 5"/>
          <p:cNvSpPr/>
          <p:nvPr/>
        </p:nvSpPr>
        <p:spPr>
          <a:xfrm>
            <a:off x="737451" y="1824338"/>
            <a:ext cx="3420168" cy="1066506"/>
          </a:xfrm>
          <a:prstGeom prst="rect">
            <a:avLst/>
          </a:prstGeom>
          <a:blipFill>
            <a:blip r:embed="rId3" cstate="print"/>
            <a:stretch>
              <a:fillRect/>
            </a:stretch>
          </a:blipFill>
        </p:spPr>
        <p:txBody>
          <a:bodyPr wrap="square" lIns="0" tIns="0" rIns="0" bIns="0" rtlCol="0"/>
          <a:lstStyle/>
          <a:p>
            <a:endParaRPr/>
          </a:p>
        </p:txBody>
      </p:sp>
      <p:sp>
        <p:nvSpPr>
          <p:cNvPr id="28" name="object 6"/>
          <p:cNvSpPr/>
          <p:nvPr/>
        </p:nvSpPr>
        <p:spPr>
          <a:xfrm>
            <a:off x="730523" y="3173615"/>
            <a:ext cx="3525734" cy="969365"/>
          </a:xfrm>
          <a:prstGeom prst="rect">
            <a:avLst/>
          </a:prstGeom>
          <a:blipFill>
            <a:blip r:embed="rId4" cstate="print"/>
            <a:stretch>
              <a:fillRect/>
            </a:stretch>
          </a:blipFill>
        </p:spPr>
        <p:txBody>
          <a:bodyPr wrap="square" lIns="0" tIns="0" rIns="0" bIns="0" rtlCol="0"/>
          <a:lstStyle/>
          <a:p>
            <a:endParaRPr/>
          </a:p>
        </p:txBody>
      </p:sp>
      <p:sp>
        <p:nvSpPr>
          <p:cNvPr id="29" name="object 7"/>
          <p:cNvSpPr/>
          <p:nvPr/>
        </p:nvSpPr>
        <p:spPr>
          <a:xfrm>
            <a:off x="4569787" y="1779661"/>
            <a:ext cx="3626032" cy="1158694"/>
          </a:xfrm>
          <a:prstGeom prst="rect">
            <a:avLst/>
          </a:prstGeom>
          <a:blipFill>
            <a:blip r:embed="rId5" cstate="print"/>
            <a:stretch>
              <a:fillRect/>
            </a:stretch>
          </a:blipFill>
        </p:spPr>
        <p:txBody>
          <a:bodyPr wrap="square" lIns="0" tIns="0" rIns="0" bIns="0" rtlCol="0"/>
          <a:lstStyle/>
          <a:p>
            <a:endParaRPr/>
          </a:p>
        </p:txBody>
      </p:sp>
      <p:sp>
        <p:nvSpPr>
          <p:cNvPr id="30" name="object 8"/>
          <p:cNvSpPr/>
          <p:nvPr/>
        </p:nvSpPr>
        <p:spPr>
          <a:xfrm>
            <a:off x="4661370" y="4367676"/>
            <a:ext cx="3548082" cy="1060591"/>
          </a:xfrm>
          <a:prstGeom prst="rect">
            <a:avLst/>
          </a:prstGeom>
          <a:blipFill>
            <a:blip r:embed="rId6" cstate="print"/>
            <a:stretch>
              <a:fillRect/>
            </a:stretch>
          </a:blipFill>
        </p:spPr>
        <p:txBody>
          <a:bodyPr wrap="square" lIns="0" tIns="0" rIns="0" bIns="0" rtlCol="0"/>
          <a:lstStyle/>
          <a:p>
            <a:endParaRPr/>
          </a:p>
        </p:txBody>
      </p:sp>
      <p:sp>
        <p:nvSpPr>
          <p:cNvPr id="31" name="object 9"/>
          <p:cNvSpPr/>
          <p:nvPr/>
        </p:nvSpPr>
        <p:spPr>
          <a:xfrm>
            <a:off x="8622462" y="5469410"/>
            <a:ext cx="1131431" cy="749743"/>
          </a:xfrm>
          <a:prstGeom prst="rect">
            <a:avLst/>
          </a:prstGeom>
          <a:blipFill>
            <a:blip r:embed="rId7" cstate="print"/>
            <a:stretch>
              <a:fillRect/>
            </a:stretch>
          </a:blipFill>
        </p:spPr>
        <p:txBody>
          <a:bodyPr wrap="square" lIns="0" tIns="0" rIns="0" bIns="0" rtlCol="0"/>
          <a:lstStyle/>
          <a:p>
            <a:endParaRPr/>
          </a:p>
        </p:txBody>
      </p:sp>
      <p:sp>
        <p:nvSpPr>
          <p:cNvPr id="32" name="object 10"/>
          <p:cNvSpPr/>
          <p:nvPr/>
        </p:nvSpPr>
        <p:spPr>
          <a:xfrm>
            <a:off x="8666573" y="4390054"/>
            <a:ext cx="1117799" cy="940587"/>
          </a:xfrm>
          <a:prstGeom prst="rect">
            <a:avLst/>
          </a:prstGeom>
          <a:blipFill>
            <a:blip r:embed="rId8" cstate="print"/>
            <a:stretch>
              <a:fillRect/>
            </a:stretch>
          </a:blipFill>
        </p:spPr>
        <p:txBody>
          <a:bodyPr wrap="square" lIns="0" tIns="0" rIns="0" bIns="0" rtlCol="0"/>
          <a:lstStyle/>
          <a:p>
            <a:endParaRPr/>
          </a:p>
        </p:txBody>
      </p:sp>
      <p:sp>
        <p:nvSpPr>
          <p:cNvPr id="33" name="object 11"/>
          <p:cNvSpPr/>
          <p:nvPr/>
        </p:nvSpPr>
        <p:spPr>
          <a:xfrm>
            <a:off x="1969013" y="6303199"/>
            <a:ext cx="2320062" cy="502425"/>
          </a:xfrm>
          <a:prstGeom prst="rect">
            <a:avLst/>
          </a:prstGeom>
          <a:blipFill>
            <a:blip r:embed="rId9" cstate="print"/>
            <a:stretch>
              <a:fillRect/>
            </a:stretch>
          </a:blipFill>
        </p:spPr>
        <p:txBody>
          <a:bodyPr wrap="square" lIns="0" tIns="0" rIns="0" bIns="0" rtlCol="0"/>
          <a:lstStyle/>
          <a:p>
            <a:endParaRPr/>
          </a:p>
        </p:txBody>
      </p:sp>
      <p:sp>
        <p:nvSpPr>
          <p:cNvPr id="34" name="object 12"/>
          <p:cNvSpPr/>
          <p:nvPr/>
        </p:nvSpPr>
        <p:spPr>
          <a:xfrm>
            <a:off x="8651333" y="3449467"/>
            <a:ext cx="1254116" cy="845165"/>
          </a:xfrm>
          <a:prstGeom prst="rect">
            <a:avLst/>
          </a:prstGeom>
          <a:blipFill>
            <a:blip r:embed="rId10" cstate="print"/>
            <a:stretch>
              <a:fillRect/>
            </a:stretch>
          </a:blipFill>
        </p:spPr>
        <p:txBody>
          <a:bodyPr wrap="square" lIns="0" tIns="0" rIns="0" bIns="0" rtlCol="0"/>
          <a:lstStyle/>
          <a:p>
            <a:endParaRPr/>
          </a:p>
        </p:txBody>
      </p:sp>
      <p:sp>
        <p:nvSpPr>
          <p:cNvPr id="35" name="object 13"/>
          <p:cNvSpPr/>
          <p:nvPr/>
        </p:nvSpPr>
        <p:spPr>
          <a:xfrm>
            <a:off x="729328" y="6335373"/>
            <a:ext cx="1121317" cy="451256"/>
          </a:xfrm>
          <a:prstGeom prst="rect">
            <a:avLst/>
          </a:prstGeom>
          <a:blipFill>
            <a:blip r:embed="rId11" cstate="print"/>
            <a:stretch>
              <a:fillRect/>
            </a:stretch>
          </a:blipFill>
        </p:spPr>
        <p:txBody>
          <a:bodyPr wrap="square" lIns="0" tIns="0" rIns="0" bIns="0" rtlCol="0"/>
          <a:lstStyle/>
          <a:p>
            <a:endParaRPr/>
          </a:p>
        </p:txBody>
      </p:sp>
      <p:sp>
        <p:nvSpPr>
          <p:cNvPr id="36" name="object 14"/>
          <p:cNvSpPr/>
          <p:nvPr/>
        </p:nvSpPr>
        <p:spPr>
          <a:xfrm>
            <a:off x="8687341" y="1811997"/>
            <a:ext cx="1311923" cy="553656"/>
          </a:xfrm>
          <a:prstGeom prst="rect">
            <a:avLst/>
          </a:prstGeom>
          <a:blipFill>
            <a:blip r:embed="rId12" cstate="print"/>
            <a:stretch>
              <a:fillRect/>
            </a:stretch>
          </a:blipFill>
        </p:spPr>
        <p:txBody>
          <a:bodyPr wrap="square" lIns="0" tIns="0" rIns="0" bIns="0" rtlCol="0"/>
          <a:lstStyle/>
          <a:p>
            <a:endParaRPr/>
          </a:p>
        </p:txBody>
      </p:sp>
      <p:sp>
        <p:nvSpPr>
          <p:cNvPr id="37" name="object 15"/>
          <p:cNvSpPr/>
          <p:nvPr/>
        </p:nvSpPr>
        <p:spPr>
          <a:xfrm>
            <a:off x="4621149" y="3186323"/>
            <a:ext cx="3574670" cy="892552"/>
          </a:xfrm>
          <a:prstGeom prst="rect">
            <a:avLst/>
          </a:prstGeom>
          <a:blipFill>
            <a:blip r:embed="rId13" cstate="print"/>
            <a:stretch>
              <a:fillRect/>
            </a:stretch>
          </a:blipFill>
        </p:spPr>
        <p:txBody>
          <a:bodyPr wrap="square" lIns="0" tIns="0" rIns="0" bIns="0" rtlCol="0"/>
          <a:lstStyle/>
          <a:p>
            <a:endParaRPr/>
          </a:p>
        </p:txBody>
      </p:sp>
      <p:sp>
        <p:nvSpPr>
          <p:cNvPr id="38" name="object 16"/>
          <p:cNvSpPr/>
          <p:nvPr/>
        </p:nvSpPr>
        <p:spPr>
          <a:xfrm>
            <a:off x="7159811" y="3854896"/>
            <a:ext cx="1008745" cy="299897"/>
          </a:xfrm>
          <a:prstGeom prst="rect">
            <a:avLst/>
          </a:prstGeom>
          <a:blipFill>
            <a:blip r:embed="rId14" cstate="print"/>
            <a:stretch>
              <a:fillRect/>
            </a:stretch>
          </a:blipFill>
        </p:spPr>
        <p:txBody>
          <a:bodyPr wrap="square" lIns="0" tIns="0" rIns="0" bIns="0" rtlCol="0"/>
          <a:lstStyle/>
          <a:p>
            <a:endParaRPr/>
          </a:p>
        </p:txBody>
      </p:sp>
      <p:sp>
        <p:nvSpPr>
          <p:cNvPr id="39" name="object 17"/>
          <p:cNvSpPr/>
          <p:nvPr/>
        </p:nvSpPr>
        <p:spPr>
          <a:xfrm>
            <a:off x="728993" y="4415471"/>
            <a:ext cx="3484761" cy="1581143"/>
          </a:xfrm>
          <a:prstGeom prst="rect">
            <a:avLst/>
          </a:prstGeom>
          <a:blipFill>
            <a:blip r:embed="rId15" cstate="print"/>
            <a:stretch>
              <a:fillRect/>
            </a:stretch>
          </a:blipFill>
        </p:spPr>
        <p:txBody>
          <a:bodyPr wrap="square" lIns="0" tIns="0" rIns="0" bIns="0" rtlCol="0"/>
          <a:lstStyle/>
          <a:p>
            <a:endParaRPr/>
          </a:p>
        </p:txBody>
      </p:sp>
      <p:sp>
        <p:nvSpPr>
          <p:cNvPr id="40" name="object 18"/>
          <p:cNvSpPr/>
          <p:nvPr/>
        </p:nvSpPr>
        <p:spPr>
          <a:xfrm>
            <a:off x="1930831" y="5792206"/>
            <a:ext cx="940583" cy="272634"/>
          </a:xfrm>
          <a:prstGeom prst="rect">
            <a:avLst/>
          </a:prstGeom>
          <a:blipFill>
            <a:blip r:embed="rId16" cstate="print"/>
            <a:stretch>
              <a:fillRect/>
            </a:stretch>
          </a:blipFill>
        </p:spPr>
        <p:txBody>
          <a:bodyPr wrap="square" lIns="0" tIns="0" rIns="0" bIns="0" rtlCol="0"/>
          <a:lstStyle/>
          <a:p>
            <a:endParaRPr/>
          </a:p>
        </p:txBody>
      </p:sp>
      <p:sp>
        <p:nvSpPr>
          <p:cNvPr id="41" name="object 19"/>
          <p:cNvSpPr/>
          <p:nvPr/>
        </p:nvSpPr>
        <p:spPr>
          <a:xfrm>
            <a:off x="3249120" y="5710416"/>
            <a:ext cx="763368" cy="327151"/>
          </a:xfrm>
          <a:prstGeom prst="rect">
            <a:avLst/>
          </a:prstGeom>
          <a:blipFill>
            <a:blip r:embed="rId17" cstate="print"/>
            <a:stretch>
              <a:fillRect/>
            </a:stretch>
          </a:blipFill>
        </p:spPr>
        <p:txBody>
          <a:bodyPr wrap="square" lIns="0" tIns="0" rIns="0" bIns="0" rtlCol="0"/>
          <a:lstStyle/>
          <a:p>
            <a:endParaRPr/>
          </a:p>
        </p:txBody>
      </p:sp>
      <p:sp>
        <p:nvSpPr>
          <p:cNvPr id="42" name="object 20"/>
          <p:cNvSpPr/>
          <p:nvPr/>
        </p:nvSpPr>
        <p:spPr>
          <a:xfrm>
            <a:off x="4702550" y="5842678"/>
            <a:ext cx="2307303" cy="476410"/>
          </a:xfrm>
          <a:prstGeom prst="rect">
            <a:avLst/>
          </a:prstGeom>
          <a:blipFill>
            <a:blip r:embed="rId18" cstate="print"/>
            <a:stretch>
              <a:fillRect/>
            </a:stretch>
          </a:blipFill>
        </p:spPr>
        <p:txBody>
          <a:bodyPr wrap="square" lIns="0" tIns="0" rIns="0" bIns="0" rtlCol="0"/>
          <a:lstStyle/>
          <a:p>
            <a:endParaRPr/>
          </a:p>
        </p:txBody>
      </p:sp>
      <p:sp>
        <p:nvSpPr>
          <p:cNvPr id="43" name="object 21"/>
          <p:cNvSpPr/>
          <p:nvPr/>
        </p:nvSpPr>
        <p:spPr>
          <a:xfrm>
            <a:off x="6007919" y="6508081"/>
            <a:ext cx="1025290" cy="132760"/>
          </a:xfrm>
          <a:prstGeom prst="rect">
            <a:avLst/>
          </a:prstGeom>
          <a:blipFill>
            <a:blip r:embed="rId19" cstate="print"/>
            <a:stretch>
              <a:fillRect/>
            </a:stretch>
          </a:blipFill>
        </p:spPr>
        <p:txBody>
          <a:bodyPr wrap="square" lIns="0" tIns="0" rIns="0" bIns="0" rtlCol="0"/>
          <a:lstStyle/>
          <a:p>
            <a:endParaRPr/>
          </a:p>
        </p:txBody>
      </p:sp>
      <p:sp>
        <p:nvSpPr>
          <p:cNvPr id="44" name="object 7"/>
          <p:cNvSpPr txBox="1">
            <a:spLocks noGrp="1"/>
          </p:cNvSpPr>
          <p:nvPr>
            <p:ph type="sldNum" sz="quarter" idx="7"/>
          </p:nvPr>
        </p:nvSpPr>
        <p:spPr>
          <a:xfrm>
            <a:off x="9938518" y="7092300"/>
            <a:ext cx="463550" cy="296234"/>
          </a:xfrm>
          <a:prstGeom prst="rect">
            <a:avLst/>
          </a:prstGeom>
        </p:spPr>
        <p:txBody>
          <a:bodyPr vert="horz" wrap="square" lIns="0" tIns="110489" rIns="0" bIns="0" rtlCol="0">
            <a:spAutoFit/>
          </a:bodyPr>
          <a:lstStyle/>
          <a:p>
            <a:pPr marL="12700">
              <a:lnSpc>
                <a:spcPct val="100000"/>
              </a:lnSpc>
              <a:spcBef>
                <a:spcPts val="869"/>
              </a:spcBef>
            </a:pPr>
            <a:r>
              <a:rPr dirty="0" smtClean="0">
                <a:latin typeface="メイリオ" panose="020B0604030504040204" pitchFamily="50" charset="-128"/>
                <a:ea typeface="メイリオ" panose="020B0604030504040204" pitchFamily="50" charset="-128"/>
                <a:cs typeface="メイリオ" panose="020B0604030504040204" pitchFamily="50" charset="-128"/>
              </a:rPr>
              <a:t>P_</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a:t>
            </a:r>
            <a:fld id="{81D60167-4931-47E6-BA6A-407CBD079E47}" type="slidenum">
              <a:rPr smtClean="0">
                <a:latin typeface="メイリオ" panose="020B0604030504040204" pitchFamily="50" charset="-128"/>
                <a:ea typeface="メイリオ" panose="020B0604030504040204" pitchFamily="50" charset="-128"/>
                <a:cs typeface="メイリオ" panose="020B0604030504040204" pitchFamily="50" charset="-128"/>
              </a:rPr>
              <a:t>7</a:t>
            </a:fld>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object 2"/>
          <p:cNvSpPr txBox="1">
            <a:spLocks/>
          </p:cNvSpPr>
          <p:nvPr/>
        </p:nvSpPr>
        <p:spPr>
          <a:xfrm>
            <a:off x="714815" y="483419"/>
            <a:ext cx="5797203" cy="289823"/>
          </a:xfrm>
          <a:prstGeom prst="rect">
            <a:avLst/>
          </a:prstGeom>
        </p:spPr>
        <p:txBody>
          <a:bodyPr vert="horz" wrap="square" lIns="0" tIns="12700" rIns="0" bIns="0" rtlCol="0">
            <a:spAutoFit/>
          </a:bodyPr>
          <a:lstStyle>
            <a:lvl1pPr>
              <a:defRPr sz="2700" b="1" i="0">
                <a:solidFill>
                  <a:srgbClr val="221815"/>
                </a:solidFill>
                <a:latin typeface="YuGothic"/>
                <a:ea typeface="+mj-ea"/>
                <a:cs typeface="YuGothic"/>
              </a:defRPr>
            </a:lvl1pPr>
          </a:lstStyle>
          <a:p>
            <a:pPr marL="12700">
              <a:spcBef>
                <a:spcPts val="100"/>
              </a:spcBef>
            </a:pPr>
            <a:r>
              <a:rPr kumimoji="0" lang="en-US" altLang="ja-JP" sz="1800" kern="0" dirty="0" smtClean="0">
                <a:latin typeface="メイリオ" panose="020B0604030504040204" pitchFamily="50" charset="-128"/>
                <a:ea typeface="メイリオ" panose="020B0604030504040204" pitchFamily="50" charset="-128"/>
                <a:cs typeface="メイリオ" panose="020B0604030504040204" pitchFamily="50" charset="-128"/>
              </a:rPr>
              <a:t>J-GoodTech</a:t>
            </a:r>
            <a:r>
              <a:rPr kumimoji="0" lang="ja-JP" altLang="en-US" sz="1800" kern="0" dirty="0" smtClean="0">
                <a:latin typeface="メイリオ" panose="020B0604030504040204" pitchFamily="50" charset="-128"/>
                <a:ea typeface="メイリオ" panose="020B0604030504040204" pitchFamily="50" charset="-128"/>
                <a:cs typeface="メイリオ" panose="020B0604030504040204" pitchFamily="50" charset="-128"/>
              </a:rPr>
              <a:t>（ジェグテック）の大手パートナー企業</a:t>
            </a:r>
            <a:endParaRPr kumimoji="0" lang="ja-JP" altLang="en-US" sz="18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4372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2"/>
          <p:cNvSpPr/>
          <p:nvPr/>
        </p:nvSpPr>
        <p:spPr>
          <a:xfrm>
            <a:off x="23545" y="1740617"/>
            <a:ext cx="10662711" cy="5472137"/>
          </a:xfrm>
          <a:prstGeom prst="rect">
            <a:avLst/>
          </a:prstGeom>
          <a:blipFill>
            <a:blip r:embed="rId2" cstate="print"/>
            <a:stretch>
              <a:fillRect/>
            </a:stretch>
          </a:blipFill>
        </p:spPr>
        <p:txBody>
          <a:bodyPr wrap="square" lIns="0" tIns="0" rIns="0" bIns="0" rtlCol="0"/>
          <a:lstStyle/>
          <a:p>
            <a:endParaRPr/>
          </a:p>
        </p:txBody>
      </p:sp>
      <p:sp>
        <p:nvSpPr>
          <p:cNvPr id="11" name="object 9"/>
          <p:cNvSpPr txBox="1"/>
          <p:nvPr/>
        </p:nvSpPr>
        <p:spPr>
          <a:xfrm>
            <a:off x="3617411" y="5209321"/>
            <a:ext cx="3323590" cy="492125"/>
          </a:xfrm>
          <a:prstGeom prst="rect">
            <a:avLst/>
          </a:prstGeom>
        </p:spPr>
        <p:txBody>
          <a:bodyPr vert="horz" wrap="square" lIns="0" tIns="61594" rIns="0" bIns="0" rtlCol="0">
            <a:spAutoFit/>
          </a:bodyPr>
          <a:lstStyle/>
          <a:p>
            <a:pPr marL="12700">
              <a:lnSpc>
                <a:spcPct val="100000"/>
              </a:lnSpc>
              <a:spcBef>
                <a:spcPts val="484"/>
              </a:spcBef>
            </a:pPr>
            <a:r>
              <a:rPr sz="7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＊1.</a:t>
            </a:r>
            <a:r>
              <a:rPr sz="700" spc="-7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7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海外支援機関（政府機関）によって推薦された製造業、流通業、サービス業。</a:t>
            </a:r>
            <a:endParaRPr sz="7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384"/>
              </a:spcBef>
            </a:pPr>
            <a:r>
              <a:rPr sz="7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＊2.</a:t>
            </a:r>
            <a:r>
              <a:rPr sz="700" spc="-1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7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中小機構、自治体等により推薦された製造業、流通業、サービス業。</a:t>
            </a:r>
            <a:endParaRPr sz="7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384"/>
              </a:spcBef>
            </a:pPr>
            <a:r>
              <a:rPr sz="7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※企業数は</a:t>
            </a:r>
            <a:r>
              <a:rPr sz="700" spc="-3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7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2018</a:t>
            </a:r>
            <a:r>
              <a:rPr sz="700" spc="-3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7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年</a:t>
            </a:r>
            <a:r>
              <a:rPr sz="700" spc="-3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7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4</a:t>
            </a:r>
            <a:r>
              <a:rPr sz="700" spc="-3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7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月現在。</a:t>
            </a:r>
            <a:endParaRPr sz="7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object 12"/>
          <p:cNvSpPr txBox="1">
            <a:spLocks noGrp="1"/>
          </p:cNvSpPr>
          <p:nvPr>
            <p:ph type="title" idx="4294967295"/>
          </p:nvPr>
        </p:nvSpPr>
        <p:spPr>
          <a:xfrm>
            <a:off x="719249" y="483419"/>
            <a:ext cx="4455629" cy="289823"/>
          </a:xfrm>
          <a:prstGeom prst="rect">
            <a:avLst/>
          </a:prstGeom>
        </p:spPr>
        <p:txBody>
          <a:bodyPr vert="horz" wrap="square" lIns="0" tIns="12700" rIns="0" bIns="0" rtlCol="0">
            <a:spAutoFit/>
          </a:bodyPr>
          <a:lstStyle/>
          <a:p>
            <a:pPr marL="12700">
              <a:lnSpc>
                <a:spcPct val="100000"/>
              </a:lnSpc>
              <a:spcBef>
                <a:spcPts val="100"/>
              </a:spcBef>
            </a:pPr>
            <a:r>
              <a:rPr sz="1800" dirty="0">
                <a:latin typeface="メイリオ" panose="020B0604030504040204" pitchFamily="50" charset="-128"/>
                <a:ea typeface="メイリオ" panose="020B0604030504040204" pitchFamily="50" charset="-128"/>
                <a:cs typeface="メイリオ" panose="020B0604030504040204" pitchFamily="50" charset="-128"/>
              </a:rPr>
              <a:t>J-GoodTech（ジェグテック）の概要図</a:t>
            </a:r>
          </a:p>
        </p:txBody>
      </p:sp>
      <p:sp>
        <p:nvSpPr>
          <p:cNvPr id="17" name="object 15"/>
          <p:cNvSpPr txBox="1"/>
          <p:nvPr/>
        </p:nvSpPr>
        <p:spPr>
          <a:xfrm>
            <a:off x="704009" y="869988"/>
            <a:ext cx="5969000" cy="825500"/>
          </a:xfrm>
          <a:prstGeom prst="rect">
            <a:avLst/>
          </a:prstGeom>
        </p:spPr>
        <p:txBody>
          <a:bodyPr vert="horz" wrap="square" lIns="0" tIns="12700" rIns="0" bIns="0" rtlCol="0">
            <a:spAutoFit/>
          </a:bodyPr>
          <a:lstStyle/>
          <a:p>
            <a:pPr marL="12700" marR="5080">
              <a:lnSpc>
                <a:spcPct val="145800"/>
              </a:lnSpc>
              <a:spcBef>
                <a:spcPts val="10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ジェグテックに登録されているのは、中小機構や自治体等により推薦された日本企業、 各国の支援機関（政府機関等）によって推薦された海外企業、</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66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ジェグテックの趣旨にご賛同いただいた大手パートナー企業のみなさまです。</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object 7"/>
          <p:cNvSpPr txBox="1">
            <a:spLocks noGrp="1"/>
          </p:cNvSpPr>
          <p:nvPr>
            <p:ph type="sldNum" sz="quarter" idx="7"/>
          </p:nvPr>
        </p:nvSpPr>
        <p:spPr>
          <a:xfrm>
            <a:off x="9938518" y="7092300"/>
            <a:ext cx="463550" cy="296234"/>
          </a:xfrm>
          <a:prstGeom prst="rect">
            <a:avLst/>
          </a:prstGeom>
        </p:spPr>
        <p:txBody>
          <a:bodyPr vert="horz" wrap="square" lIns="0" tIns="110489" rIns="0" bIns="0" rtlCol="0">
            <a:spAutoFit/>
          </a:bodyPr>
          <a:lstStyle/>
          <a:p>
            <a:pPr marL="12700">
              <a:lnSpc>
                <a:spcPct val="100000"/>
              </a:lnSpc>
              <a:spcBef>
                <a:spcPts val="869"/>
              </a:spcBef>
            </a:pPr>
            <a:r>
              <a:rPr dirty="0" smtClean="0">
                <a:latin typeface="メイリオ" panose="020B0604030504040204" pitchFamily="50" charset="-128"/>
                <a:ea typeface="メイリオ" panose="020B0604030504040204" pitchFamily="50" charset="-128"/>
                <a:cs typeface="メイリオ" panose="020B0604030504040204" pitchFamily="50" charset="-128"/>
              </a:rPr>
              <a:t>P_</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a:t>
            </a:r>
            <a:fld id="{81D60167-4931-47E6-BA6A-407CBD079E47}" type="slidenum">
              <a:rPr smtClean="0">
                <a:latin typeface="メイリオ" panose="020B0604030504040204" pitchFamily="50" charset="-128"/>
                <a:ea typeface="メイリオ" panose="020B0604030504040204" pitchFamily="50" charset="-128"/>
                <a:cs typeface="メイリオ" panose="020B0604030504040204" pitchFamily="50" charset="-128"/>
              </a:rPr>
              <a:t>8</a:t>
            </a:fld>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C:\Users\y-fukazawa\Desktop\図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99646" y="2526563"/>
            <a:ext cx="1894523" cy="421005"/>
          </a:xfrm>
          <a:prstGeom prst="rect">
            <a:avLst/>
          </a:prstGeom>
          <a:noFill/>
          <a:extLst>
            <a:ext uri="{909E8E84-426E-40DD-AFC4-6F175D3DCCD1}">
              <a14:hiddenFill xmlns:a14="http://schemas.microsoft.com/office/drawing/2010/main">
                <a:solidFill>
                  <a:srgbClr val="FFFFFF"/>
                </a:solidFill>
              </a14:hiddenFill>
            </a:ext>
          </a:extLst>
        </p:spPr>
      </p:pic>
      <p:sp>
        <p:nvSpPr>
          <p:cNvPr id="20" name="object 29"/>
          <p:cNvSpPr>
            <a:spLocks noChangeAspect="1"/>
          </p:cNvSpPr>
          <p:nvPr/>
        </p:nvSpPr>
        <p:spPr>
          <a:xfrm>
            <a:off x="1656352" y="2702880"/>
            <a:ext cx="1656000" cy="1656000"/>
          </a:xfrm>
          <a:custGeom>
            <a:avLst/>
            <a:gdLst/>
            <a:ahLst/>
            <a:cxnLst/>
            <a:rect l="l" t="t" r="r" b="b"/>
            <a:pathLst>
              <a:path w="1570355" h="1570354">
                <a:moveTo>
                  <a:pt x="1570253" y="785126"/>
                </a:moveTo>
                <a:lnTo>
                  <a:pt x="1568820" y="832954"/>
                </a:lnTo>
                <a:lnTo>
                  <a:pt x="1564576" y="880024"/>
                </a:lnTo>
                <a:lnTo>
                  <a:pt x="1557604" y="926254"/>
                </a:lnTo>
                <a:lnTo>
                  <a:pt x="1547984" y="971562"/>
                </a:lnTo>
                <a:lnTo>
                  <a:pt x="1535800" y="1015866"/>
                </a:lnTo>
                <a:lnTo>
                  <a:pt x="1521134" y="1059083"/>
                </a:lnTo>
                <a:lnTo>
                  <a:pt x="1504067" y="1101132"/>
                </a:lnTo>
                <a:lnTo>
                  <a:pt x="1484682" y="1141930"/>
                </a:lnTo>
                <a:lnTo>
                  <a:pt x="1463061" y="1181396"/>
                </a:lnTo>
                <a:lnTo>
                  <a:pt x="1439286" y="1219446"/>
                </a:lnTo>
                <a:lnTo>
                  <a:pt x="1413439" y="1256000"/>
                </a:lnTo>
                <a:lnTo>
                  <a:pt x="1385602" y="1290974"/>
                </a:lnTo>
                <a:lnTo>
                  <a:pt x="1355857" y="1324288"/>
                </a:lnTo>
                <a:lnTo>
                  <a:pt x="1324288" y="1355857"/>
                </a:lnTo>
                <a:lnTo>
                  <a:pt x="1290974" y="1385602"/>
                </a:lnTo>
                <a:lnTo>
                  <a:pt x="1256000" y="1413439"/>
                </a:lnTo>
                <a:lnTo>
                  <a:pt x="1219446" y="1439286"/>
                </a:lnTo>
                <a:lnTo>
                  <a:pt x="1181396" y="1463061"/>
                </a:lnTo>
                <a:lnTo>
                  <a:pt x="1141930" y="1484682"/>
                </a:lnTo>
                <a:lnTo>
                  <a:pt x="1101132" y="1504067"/>
                </a:lnTo>
                <a:lnTo>
                  <a:pt x="1059083" y="1521134"/>
                </a:lnTo>
                <a:lnTo>
                  <a:pt x="1015866" y="1535800"/>
                </a:lnTo>
                <a:lnTo>
                  <a:pt x="971562" y="1547984"/>
                </a:lnTo>
                <a:lnTo>
                  <a:pt x="926254" y="1557604"/>
                </a:lnTo>
                <a:lnTo>
                  <a:pt x="880024" y="1564576"/>
                </a:lnTo>
                <a:lnTo>
                  <a:pt x="832954" y="1568820"/>
                </a:lnTo>
                <a:lnTo>
                  <a:pt x="785126" y="1570253"/>
                </a:lnTo>
                <a:lnTo>
                  <a:pt x="737298" y="1568820"/>
                </a:lnTo>
                <a:lnTo>
                  <a:pt x="690228" y="1564576"/>
                </a:lnTo>
                <a:lnTo>
                  <a:pt x="643998" y="1557604"/>
                </a:lnTo>
                <a:lnTo>
                  <a:pt x="598690" y="1547984"/>
                </a:lnTo>
                <a:lnTo>
                  <a:pt x="554386" y="1535800"/>
                </a:lnTo>
                <a:lnTo>
                  <a:pt x="511169" y="1521134"/>
                </a:lnTo>
                <a:lnTo>
                  <a:pt x="469120" y="1504067"/>
                </a:lnTo>
                <a:lnTo>
                  <a:pt x="428322" y="1484682"/>
                </a:lnTo>
                <a:lnTo>
                  <a:pt x="388857" y="1463061"/>
                </a:lnTo>
                <a:lnTo>
                  <a:pt x="350806" y="1439286"/>
                </a:lnTo>
                <a:lnTo>
                  <a:pt x="314252" y="1413439"/>
                </a:lnTo>
                <a:lnTo>
                  <a:pt x="279278" y="1385602"/>
                </a:lnTo>
                <a:lnTo>
                  <a:pt x="245965" y="1355857"/>
                </a:lnTo>
                <a:lnTo>
                  <a:pt x="214395" y="1324288"/>
                </a:lnTo>
                <a:lnTo>
                  <a:pt x="184651" y="1290974"/>
                </a:lnTo>
                <a:lnTo>
                  <a:pt x="156814" y="1256000"/>
                </a:lnTo>
                <a:lnTo>
                  <a:pt x="130967" y="1219446"/>
                </a:lnTo>
                <a:lnTo>
                  <a:pt x="107192" y="1181396"/>
                </a:lnTo>
                <a:lnTo>
                  <a:pt x="85571" y="1141930"/>
                </a:lnTo>
                <a:lnTo>
                  <a:pt x="66186" y="1101132"/>
                </a:lnTo>
                <a:lnTo>
                  <a:pt x="49119" y="1059083"/>
                </a:lnTo>
                <a:lnTo>
                  <a:pt x="34452" y="1015866"/>
                </a:lnTo>
                <a:lnTo>
                  <a:pt x="22268" y="971562"/>
                </a:lnTo>
                <a:lnTo>
                  <a:pt x="12649" y="926254"/>
                </a:lnTo>
                <a:lnTo>
                  <a:pt x="5676" y="880024"/>
                </a:lnTo>
                <a:lnTo>
                  <a:pt x="1432" y="832954"/>
                </a:lnTo>
                <a:lnTo>
                  <a:pt x="0" y="785126"/>
                </a:lnTo>
                <a:lnTo>
                  <a:pt x="1432" y="737298"/>
                </a:lnTo>
                <a:lnTo>
                  <a:pt x="5676" y="690228"/>
                </a:lnTo>
                <a:lnTo>
                  <a:pt x="12649" y="643998"/>
                </a:lnTo>
                <a:lnTo>
                  <a:pt x="22268" y="598690"/>
                </a:lnTo>
                <a:lnTo>
                  <a:pt x="34452" y="554386"/>
                </a:lnTo>
                <a:lnTo>
                  <a:pt x="49119" y="511169"/>
                </a:lnTo>
                <a:lnTo>
                  <a:pt x="66186" y="469120"/>
                </a:lnTo>
                <a:lnTo>
                  <a:pt x="85571" y="428322"/>
                </a:lnTo>
                <a:lnTo>
                  <a:pt x="107192" y="388857"/>
                </a:lnTo>
                <a:lnTo>
                  <a:pt x="130967" y="350806"/>
                </a:lnTo>
                <a:lnTo>
                  <a:pt x="156814" y="314252"/>
                </a:lnTo>
                <a:lnTo>
                  <a:pt x="184651" y="279278"/>
                </a:lnTo>
                <a:lnTo>
                  <a:pt x="214395" y="245965"/>
                </a:lnTo>
                <a:lnTo>
                  <a:pt x="245965" y="214395"/>
                </a:lnTo>
                <a:lnTo>
                  <a:pt x="279278" y="184651"/>
                </a:lnTo>
                <a:lnTo>
                  <a:pt x="314252" y="156814"/>
                </a:lnTo>
                <a:lnTo>
                  <a:pt x="350806" y="130967"/>
                </a:lnTo>
                <a:lnTo>
                  <a:pt x="388857" y="107192"/>
                </a:lnTo>
                <a:lnTo>
                  <a:pt x="428322" y="85571"/>
                </a:lnTo>
                <a:lnTo>
                  <a:pt x="469120" y="66186"/>
                </a:lnTo>
                <a:lnTo>
                  <a:pt x="511169" y="49119"/>
                </a:lnTo>
                <a:lnTo>
                  <a:pt x="554386" y="34452"/>
                </a:lnTo>
                <a:lnTo>
                  <a:pt x="598690" y="22268"/>
                </a:lnTo>
                <a:lnTo>
                  <a:pt x="643998" y="12649"/>
                </a:lnTo>
                <a:lnTo>
                  <a:pt x="690228" y="5676"/>
                </a:lnTo>
                <a:lnTo>
                  <a:pt x="737298" y="1432"/>
                </a:lnTo>
                <a:lnTo>
                  <a:pt x="785126" y="0"/>
                </a:lnTo>
                <a:lnTo>
                  <a:pt x="832954" y="1432"/>
                </a:lnTo>
                <a:lnTo>
                  <a:pt x="880024" y="5676"/>
                </a:lnTo>
                <a:lnTo>
                  <a:pt x="926254" y="12649"/>
                </a:lnTo>
                <a:lnTo>
                  <a:pt x="971562" y="22268"/>
                </a:lnTo>
                <a:lnTo>
                  <a:pt x="1015866" y="34452"/>
                </a:lnTo>
                <a:lnTo>
                  <a:pt x="1059083" y="49119"/>
                </a:lnTo>
                <a:lnTo>
                  <a:pt x="1101132" y="66186"/>
                </a:lnTo>
                <a:lnTo>
                  <a:pt x="1141930" y="85571"/>
                </a:lnTo>
                <a:lnTo>
                  <a:pt x="1181396" y="107192"/>
                </a:lnTo>
                <a:lnTo>
                  <a:pt x="1219446" y="130967"/>
                </a:lnTo>
                <a:lnTo>
                  <a:pt x="1256000" y="156814"/>
                </a:lnTo>
                <a:lnTo>
                  <a:pt x="1290974" y="184651"/>
                </a:lnTo>
                <a:lnTo>
                  <a:pt x="1324288" y="214395"/>
                </a:lnTo>
                <a:lnTo>
                  <a:pt x="1355857" y="245965"/>
                </a:lnTo>
                <a:lnTo>
                  <a:pt x="1385602" y="279278"/>
                </a:lnTo>
                <a:lnTo>
                  <a:pt x="1413439" y="314252"/>
                </a:lnTo>
                <a:lnTo>
                  <a:pt x="1439286" y="350806"/>
                </a:lnTo>
                <a:lnTo>
                  <a:pt x="1463061" y="388857"/>
                </a:lnTo>
                <a:lnTo>
                  <a:pt x="1484682" y="428322"/>
                </a:lnTo>
                <a:lnTo>
                  <a:pt x="1504067" y="469120"/>
                </a:lnTo>
                <a:lnTo>
                  <a:pt x="1521134" y="511169"/>
                </a:lnTo>
                <a:lnTo>
                  <a:pt x="1535800" y="554386"/>
                </a:lnTo>
                <a:lnTo>
                  <a:pt x="1547984" y="598690"/>
                </a:lnTo>
                <a:lnTo>
                  <a:pt x="1557604" y="643998"/>
                </a:lnTo>
                <a:lnTo>
                  <a:pt x="1564576" y="690228"/>
                </a:lnTo>
                <a:lnTo>
                  <a:pt x="1568820" y="737298"/>
                </a:lnTo>
                <a:lnTo>
                  <a:pt x="1570253" y="785126"/>
                </a:lnTo>
                <a:close/>
              </a:path>
            </a:pathLst>
          </a:custGeom>
          <a:ln w="12700">
            <a:solidFill>
              <a:srgbClr val="BF1A2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object 15"/>
          <p:cNvSpPr txBox="1"/>
          <p:nvPr/>
        </p:nvSpPr>
        <p:spPr>
          <a:xfrm>
            <a:off x="1740183" y="3181880"/>
            <a:ext cx="1574918" cy="671979"/>
          </a:xfrm>
          <a:prstGeom prst="rect">
            <a:avLst/>
          </a:prstGeom>
        </p:spPr>
        <p:txBody>
          <a:bodyPr vert="horz" wrap="square" lIns="0" tIns="12700" rIns="0" bIns="0" rtlCol="0">
            <a:spAutoFit/>
          </a:bodyPr>
          <a:lstStyle/>
          <a:p>
            <a:pPr marR="76835" algn="ctr">
              <a:lnSpc>
                <a:spcPct val="150000"/>
              </a:lnSpc>
              <a:spcBef>
                <a:spcPts val="100"/>
              </a:spcBef>
            </a:pPr>
            <a:r>
              <a:rPr lang="ja-JP" altLang="en-US" sz="1400" b="1"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海外企業</a:t>
            </a:r>
            <a:endParaRPr lang="en-US" altLang="ja-JP" sz="1400" b="1"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endParaRPr>
          </a:p>
          <a:p>
            <a:pPr marR="76835" algn="ctr">
              <a:lnSpc>
                <a:spcPct val="150000"/>
              </a:lnSpc>
              <a:spcBef>
                <a:spcPts val="100"/>
              </a:spcBef>
            </a:pPr>
            <a:r>
              <a:rPr lang="ja-JP" altLang="en-US" sz="1400" b="1"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400" b="1"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5,000</a:t>
            </a:r>
            <a:r>
              <a:rPr lang="ja-JP" altLang="en-US" sz="1400" b="1"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社</a:t>
            </a:r>
            <a:r>
              <a:rPr lang="ja-JP" altLang="en-US" sz="1400" b="1" baseline="3000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baseline="3000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1</a:t>
            </a:r>
            <a:endParaRPr sz="1050" b="1" baseline="30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object 29"/>
          <p:cNvSpPr>
            <a:spLocks noChangeAspect="1"/>
          </p:cNvSpPr>
          <p:nvPr/>
        </p:nvSpPr>
        <p:spPr>
          <a:xfrm>
            <a:off x="7378417" y="3219254"/>
            <a:ext cx="1656000" cy="1656000"/>
          </a:xfrm>
          <a:custGeom>
            <a:avLst/>
            <a:gdLst/>
            <a:ahLst/>
            <a:cxnLst/>
            <a:rect l="l" t="t" r="r" b="b"/>
            <a:pathLst>
              <a:path w="1570355" h="1570354">
                <a:moveTo>
                  <a:pt x="1570253" y="785126"/>
                </a:moveTo>
                <a:lnTo>
                  <a:pt x="1568820" y="832954"/>
                </a:lnTo>
                <a:lnTo>
                  <a:pt x="1564576" y="880024"/>
                </a:lnTo>
                <a:lnTo>
                  <a:pt x="1557604" y="926254"/>
                </a:lnTo>
                <a:lnTo>
                  <a:pt x="1547984" y="971562"/>
                </a:lnTo>
                <a:lnTo>
                  <a:pt x="1535800" y="1015866"/>
                </a:lnTo>
                <a:lnTo>
                  <a:pt x="1521134" y="1059083"/>
                </a:lnTo>
                <a:lnTo>
                  <a:pt x="1504067" y="1101132"/>
                </a:lnTo>
                <a:lnTo>
                  <a:pt x="1484682" y="1141930"/>
                </a:lnTo>
                <a:lnTo>
                  <a:pt x="1463061" y="1181396"/>
                </a:lnTo>
                <a:lnTo>
                  <a:pt x="1439286" y="1219446"/>
                </a:lnTo>
                <a:lnTo>
                  <a:pt x="1413439" y="1256000"/>
                </a:lnTo>
                <a:lnTo>
                  <a:pt x="1385602" y="1290974"/>
                </a:lnTo>
                <a:lnTo>
                  <a:pt x="1355857" y="1324288"/>
                </a:lnTo>
                <a:lnTo>
                  <a:pt x="1324288" y="1355857"/>
                </a:lnTo>
                <a:lnTo>
                  <a:pt x="1290974" y="1385602"/>
                </a:lnTo>
                <a:lnTo>
                  <a:pt x="1256000" y="1413439"/>
                </a:lnTo>
                <a:lnTo>
                  <a:pt x="1219446" y="1439286"/>
                </a:lnTo>
                <a:lnTo>
                  <a:pt x="1181396" y="1463061"/>
                </a:lnTo>
                <a:lnTo>
                  <a:pt x="1141930" y="1484682"/>
                </a:lnTo>
                <a:lnTo>
                  <a:pt x="1101132" y="1504067"/>
                </a:lnTo>
                <a:lnTo>
                  <a:pt x="1059083" y="1521134"/>
                </a:lnTo>
                <a:lnTo>
                  <a:pt x="1015866" y="1535800"/>
                </a:lnTo>
                <a:lnTo>
                  <a:pt x="971562" y="1547984"/>
                </a:lnTo>
                <a:lnTo>
                  <a:pt x="926254" y="1557604"/>
                </a:lnTo>
                <a:lnTo>
                  <a:pt x="880024" y="1564576"/>
                </a:lnTo>
                <a:lnTo>
                  <a:pt x="832954" y="1568820"/>
                </a:lnTo>
                <a:lnTo>
                  <a:pt x="785126" y="1570253"/>
                </a:lnTo>
                <a:lnTo>
                  <a:pt x="737298" y="1568820"/>
                </a:lnTo>
                <a:lnTo>
                  <a:pt x="690228" y="1564576"/>
                </a:lnTo>
                <a:lnTo>
                  <a:pt x="643998" y="1557604"/>
                </a:lnTo>
                <a:lnTo>
                  <a:pt x="598690" y="1547984"/>
                </a:lnTo>
                <a:lnTo>
                  <a:pt x="554386" y="1535800"/>
                </a:lnTo>
                <a:lnTo>
                  <a:pt x="511169" y="1521134"/>
                </a:lnTo>
                <a:lnTo>
                  <a:pt x="469120" y="1504067"/>
                </a:lnTo>
                <a:lnTo>
                  <a:pt x="428322" y="1484682"/>
                </a:lnTo>
                <a:lnTo>
                  <a:pt x="388857" y="1463061"/>
                </a:lnTo>
                <a:lnTo>
                  <a:pt x="350806" y="1439286"/>
                </a:lnTo>
                <a:lnTo>
                  <a:pt x="314252" y="1413439"/>
                </a:lnTo>
                <a:lnTo>
                  <a:pt x="279278" y="1385602"/>
                </a:lnTo>
                <a:lnTo>
                  <a:pt x="245965" y="1355857"/>
                </a:lnTo>
                <a:lnTo>
                  <a:pt x="214395" y="1324288"/>
                </a:lnTo>
                <a:lnTo>
                  <a:pt x="184651" y="1290974"/>
                </a:lnTo>
                <a:lnTo>
                  <a:pt x="156814" y="1256000"/>
                </a:lnTo>
                <a:lnTo>
                  <a:pt x="130967" y="1219446"/>
                </a:lnTo>
                <a:lnTo>
                  <a:pt x="107192" y="1181396"/>
                </a:lnTo>
                <a:lnTo>
                  <a:pt x="85571" y="1141930"/>
                </a:lnTo>
                <a:lnTo>
                  <a:pt x="66186" y="1101132"/>
                </a:lnTo>
                <a:lnTo>
                  <a:pt x="49119" y="1059083"/>
                </a:lnTo>
                <a:lnTo>
                  <a:pt x="34452" y="1015866"/>
                </a:lnTo>
                <a:lnTo>
                  <a:pt x="22268" y="971562"/>
                </a:lnTo>
                <a:lnTo>
                  <a:pt x="12649" y="926254"/>
                </a:lnTo>
                <a:lnTo>
                  <a:pt x="5676" y="880024"/>
                </a:lnTo>
                <a:lnTo>
                  <a:pt x="1432" y="832954"/>
                </a:lnTo>
                <a:lnTo>
                  <a:pt x="0" y="785126"/>
                </a:lnTo>
                <a:lnTo>
                  <a:pt x="1432" y="737298"/>
                </a:lnTo>
                <a:lnTo>
                  <a:pt x="5676" y="690228"/>
                </a:lnTo>
                <a:lnTo>
                  <a:pt x="12649" y="643998"/>
                </a:lnTo>
                <a:lnTo>
                  <a:pt x="22268" y="598690"/>
                </a:lnTo>
                <a:lnTo>
                  <a:pt x="34452" y="554386"/>
                </a:lnTo>
                <a:lnTo>
                  <a:pt x="49119" y="511169"/>
                </a:lnTo>
                <a:lnTo>
                  <a:pt x="66186" y="469120"/>
                </a:lnTo>
                <a:lnTo>
                  <a:pt x="85571" y="428322"/>
                </a:lnTo>
                <a:lnTo>
                  <a:pt x="107192" y="388857"/>
                </a:lnTo>
                <a:lnTo>
                  <a:pt x="130967" y="350806"/>
                </a:lnTo>
                <a:lnTo>
                  <a:pt x="156814" y="314252"/>
                </a:lnTo>
                <a:lnTo>
                  <a:pt x="184651" y="279278"/>
                </a:lnTo>
                <a:lnTo>
                  <a:pt x="214395" y="245965"/>
                </a:lnTo>
                <a:lnTo>
                  <a:pt x="245965" y="214395"/>
                </a:lnTo>
                <a:lnTo>
                  <a:pt x="279278" y="184651"/>
                </a:lnTo>
                <a:lnTo>
                  <a:pt x="314252" y="156814"/>
                </a:lnTo>
                <a:lnTo>
                  <a:pt x="350806" y="130967"/>
                </a:lnTo>
                <a:lnTo>
                  <a:pt x="388857" y="107192"/>
                </a:lnTo>
                <a:lnTo>
                  <a:pt x="428322" y="85571"/>
                </a:lnTo>
                <a:lnTo>
                  <a:pt x="469120" y="66186"/>
                </a:lnTo>
                <a:lnTo>
                  <a:pt x="511169" y="49119"/>
                </a:lnTo>
                <a:lnTo>
                  <a:pt x="554386" y="34452"/>
                </a:lnTo>
                <a:lnTo>
                  <a:pt x="598690" y="22268"/>
                </a:lnTo>
                <a:lnTo>
                  <a:pt x="643998" y="12649"/>
                </a:lnTo>
                <a:lnTo>
                  <a:pt x="690228" y="5676"/>
                </a:lnTo>
                <a:lnTo>
                  <a:pt x="737298" y="1432"/>
                </a:lnTo>
                <a:lnTo>
                  <a:pt x="785126" y="0"/>
                </a:lnTo>
                <a:lnTo>
                  <a:pt x="832954" y="1432"/>
                </a:lnTo>
                <a:lnTo>
                  <a:pt x="880024" y="5676"/>
                </a:lnTo>
                <a:lnTo>
                  <a:pt x="926254" y="12649"/>
                </a:lnTo>
                <a:lnTo>
                  <a:pt x="971562" y="22268"/>
                </a:lnTo>
                <a:lnTo>
                  <a:pt x="1015866" y="34452"/>
                </a:lnTo>
                <a:lnTo>
                  <a:pt x="1059083" y="49119"/>
                </a:lnTo>
                <a:lnTo>
                  <a:pt x="1101132" y="66186"/>
                </a:lnTo>
                <a:lnTo>
                  <a:pt x="1141930" y="85571"/>
                </a:lnTo>
                <a:lnTo>
                  <a:pt x="1181396" y="107192"/>
                </a:lnTo>
                <a:lnTo>
                  <a:pt x="1219446" y="130967"/>
                </a:lnTo>
                <a:lnTo>
                  <a:pt x="1256000" y="156814"/>
                </a:lnTo>
                <a:lnTo>
                  <a:pt x="1290974" y="184651"/>
                </a:lnTo>
                <a:lnTo>
                  <a:pt x="1324288" y="214395"/>
                </a:lnTo>
                <a:lnTo>
                  <a:pt x="1355857" y="245965"/>
                </a:lnTo>
                <a:lnTo>
                  <a:pt x="1385602" y="279278"/>
                </a:lnTo>
                <a:lnTo>
                  <a:pt x="1413439" y="314252"/>
                </a:lnTo>
                <a:lnTo>
                  <a:pt x="1439286" y="350806"/>
                </a:lnTo>
                <a:lnTo>
                  <a:pt x="1463061" y="388857"/>
                </a:lnTo>
                <a:lnTo>
                  <a:pt x="1484682" y="428322"/>
                </a:lnTo>
                <a:lnTo>
                  <a:pt x="1504067" y="469120"/>
                </a:lnTo>
                <a:lnTo>
                  <a:pt x="1521134" y="511169"/>
                </a:lnTo>
                <a:lnTo>
                  <a:pt x="1535800" y="554386"/>
                </a:lnTo>
                <a:lnTo>
                  <a:pt x="1547984" y="598690"/>
                </a:lnTo>
                <a:lnTo>
                  <a:pt x="1557604" y="643998"/>
                </a:lnTo>
                <a:lnTo>
                  <a:pt x="1564576" y="690228"/>
                </a:lnTo>
                <a:lnTo>
                  <a:pt x="1568820" y="737298"/>
                </a:lnTo>
                <a:lnTo>
                  <a:pt x="1570253" y="785126"/>
                </a:lnTo>
                <a:close/>
              </a:path>
            </a:pathLst>
          </a:custGeom>
          <a:ln w="12700">
            <a:solidFill>
              <a:srgbClr val="BF1A2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object 15"/>
          <p:cNvSpPr txBox="1"/>
          <p:nvPr/>
        </p:nvSpPr>
        <p:spPr>
          <a:xfrm>
            <a:off x="7462248" y="3698254"/>
            <a:ext cx="1574918" cy="671979"/>
          </a:xfrm>
          <a:prstGeom prst="rect">
            <a:avLst/>
          </a:prstGeom>
        </p:spPr>
        <p:txBody>
          <a:bodyPr vert="horz" wrap="square" lIns="0" tIns="12700" rIns="0" bIns="0" rtlCol="0">
            <a:spAutoFit/>
          </a:bodyPr>
          <a:lstStyle/>
          <a:p>
            <a:pPr marR="76835" algn="ctr">
              <a:lnSpc>
                <a:spcPct val="150000"/>
              </a:lnSpc>
              <a:spcBef>
                <a:spcPts val="100"/>
              </a:spcBef>
            </a:pPr>
            <a:r>
              <a:rPr lang="ja-JP" altLang="en-US" sz="1400" b="1"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国内中小企業</a:t>
            </a:r>
            <a:endParaRPr lang="en-US" altLang="ja-JP" sz="1400" b="1"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endParaRPr>
          </a:p>
          <a:p>
            <a:pPr marR="76835" algn="ctr">
              <a:lnSpc>
                <a:spcPct val="150000"/>
              </a:lnSpc>
              <a:spcBef>
                <a:spcPts val="100"/>
              </a:spcBef>
            </a:pPr>
            <a:r>
              <a:rPr lang="ja-JP" altLang="en-US" sz="1400" b="1"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400" b="1"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10,000</a:t>
            </a:r>
            <a:r>
              <a:rPr lang="ja-JP" altLang="en-US" sz="1400" b="1"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社</a:t>
            </a:r>
            <a:r>
              <a:rPr lang="ja-JP" altLang="en-US" sz="1400" b="1" baseline="3000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baseline="30000"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2</a:t>
            </a:r>
            <a:endParaRPr sz="1050" b="1" baseline="30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object 29"/>
          <p:cNvSpPr>
            <a:spLocks noChangeAspect="1"/>
          </p:cNvSpPr>
          <p:nvPr/>
        </p:nvSpPr>
        <p:spPr>
          <a:xfrm>
            <a:off x="1956069" y="4502953"/>
            <a:ext cx="1368000" cy="1368000"/>
          </a:xfrm>
          <a:custGeom>
            <a:avLst/>
            <a:gdLst/>
            <a:ahLst/>
            <a:cxnLst/>
            <a:rect l="l" t="t" r="r" b="b"/>
            <a:pathLst>
              <a:path w="1570355" h="1570354">
                <a:moveTo>
                  <a:pt x="1570253" y="785126"/>
                </a:moveTo>
                <a:lnTo>
                  <a:pt x="1568820" y="832954"/>
                </a:lnTo>
                <a:lnTo>
                  <a:pt x="1564576" y="880024"/>
                </a:lnTo>
                <a:lnTo>
                  <a:pt x="1557604" y="926254"/>
                </a:lnTo>
                <a:lnTo>
                  <a:pt x="1547984" y="971562"/>
                </a:lnTo>
                <a:lnTo>
                  <a:pt x="1535800" y="1015866"/>
                </a:lnTo>
                <a:lnTo>
                  <a:pt x="1521134" y="1059083"/>
                </a:lnTo>
                <a:lnTo>
                  <a:pt x="1504067" y="1101132"/>
                </a:lnTo>
                <a:lnTo>
                  <a:pt x="1484682" y="1141930"/>
                </a:lnTo>
                <a:lnTo>
                  <a:pt x="1463061" y="1181396"/>
                </a:lnTo>
                <a:lnTo>
                  <a:pt x="1439286" y="1219446"/>
                </a:lnTo>
                <a:lnTo>
                  <a:pt x="1413439" y="1256000"/>
                </a:lnTo>
                <a:lnTo>
                  <a:pt x="1385602" y="1290974"/>
                </a:lnTo>
                <a:lnTo>
                  <a:pt x="1355857" y="1324288"/>
                </a:lnTo>
                <a:lnTo>
                  <a:pt x="1324288" y="1355857"/>
                </a:lnTo>
                <a:lnTo>
                  <a:pt x="1290974" y="1385602"/>
                </a:lnTo>
                <a:lnTo>
                  <a:pt x="1256000" y="1413439"/>
                </a:lnTo>
                <a:lnTo>
                  <a:pt x="1219446" y="1439286"/>
                </a:lnTo>
                <a:lnTo>
                  <a:pt x="1181396" y="1463061"/>
                </a:lnTo>
                <a:lnTo>
                  <a:pt x="1141930" y="1484682"/>
                </a:lnTo>
                <a:lnTo>
                  <a:pt x="1101132" y="1504067"/>
                </a:lnTo>
                <a:lnTo>
                  <a:pt x="1059083" y="1521134"/>
                </a:lnTo>
                <a:lnTo>
                  <a:pt x="1015866" y="1535800"/>
                </a:lnTo>
                <a:lnTo>
                  <a:pt x="971562" y="1547984"/>
                </a:lnTo>
                <a:lnTo>
                  <a:pt x="926254" y="1557604"/>
                </a:lnTo>
                <a:lnTo>
                  <a:pt x="880024" y="1564576"/>
                </a:lnTo>
                <a:lnTo>
                  <a:pt x="832954" y="1568820"/>
                </a:lnTo>
                <a:lnTo>
                  <a:pt x="785126" y="1570253"/>
                </a:lnTo>
                <a:lnTo>
                  <a:pt x="737298" y="1568820"/>
                </a:lnTo>
                <a:lnTo>
                  <a:pt x="690228" y="1564576"/>
                </a:lnTo>
                <a:lnTo>
                  <a:pt x="643998" y="1557604"/>
                </a:lnTo>
                <a:lnTo>
                  <a:pt x="598690" y="1547984"/>
                </a:lnTo>
                <a:lnTo>
                  <a:pt x="554386" y="1535800"/>
                </a:lnTo>
                <a:lnTo>
                  <a:pt x="511169" y="1521134"/>
                </a:lnTo>
                <a:lnTo>
                  <a:pt x="469120" y="1504067"/>
                </a:lnTo>
                <a:lnTo>
                  <a:pt x="428322" y="1484682"/>
                </a:lnTo>
                <a:lnTo>
                  <a:pt x="388857" y="1463061"/>
                </a:lnTo>
                <a:lnTo>
                  <a:pt x="350806" y="1439286"/>
                </a:lnTo>
                <a:lnTo>
                  <a:pt x="314252" y="1413439"/>
                </a:lnTo>
                <a:lnTo>
                  <a:pt x="279278" y="1385602"/>
                </a:lnTo>
                <a:lnTo>
                  <a:pt x="245965" y="1355857"/>
                </a:lnTo>
                <a:lnTo>
                  <a:pt x="214395" y="1324288"/>
                </a:lnTo>
                <a:lnTo>
                  <a:pt x="184651" y="1290974"/>
                </a:lnTo>
                <a:lnTo>
                  <a:pt x="156814" y="1256000"/>
                </a:lnTo>
                <a:lnTo>
                  <a:pt x="130967" y="1219446"/>
                </a:lnTo>
                <a:lnTo>
                  <a:pt x="107192" y="1181396"/>
                </a:lnTo>
                <a:lnTo>
                  <a:pt x="85571" y="1141930"/>
                </a:lnTo>
                <a:lnTo>
                  <a:pt x="66186" y="1101132"/>
                </a:lnTo>
                <a:lnTo>
                  <a:pt x="49119" y="1059083"/>
                </a:lnTo>
                <a:lnTo>
                  <a:pt x="34452" y="1015866"/>
                </a:lnTo>
                <a:lnTo>
                  <a:pt x="22268" y="971562"/>
                </a:lnTo>
                <a:lnTo>
                  <a:pt x="12649" y="926254"/>
                </a:lnTo>
                <a:lnTo>
                  <a:pt x="5676" y="880024"/>
                </a:lnTo>
                <a:lnTo>
                  <a:pt x="1432" y="832954"/>
                </a:lnTo>
                <a:lnTo>
                  <a:pt x="0" y="785126"/>
                </a:lnTo>
                <a:lnTo>
                  <a:pt x="1432" y="737298"/>
                </a:lnTo>
                <a:lnTo>
                  <a:pt x="5676" y="690228"/>
                </a:lnTo>
                <a:lnTo>
                  <a:pt x="12649" y="643998"/>
                </a:lnTo>
                <a:lnTo>
                  <a:pt x="22268" y="598690"/>
                </a:lnTo>
                <a:lnTo>
                  <a:pt x="34452" y="554386"/>
                </a:lnTo>
                <a:lnTo>
                  <a:pt x="49119" y="511169"/>
                </a:lnTo>
                <a:lnTo>
                  <a:pt x="66186" y="469120"/>
                </a:lnTo>
                <a:lnTo>
                  <a:pt x="85571" y="428322"/>
                </a:lnTo>
                <a:lnTo>
                  <a:pt x="107192" y="388857"/>
                </a:lnTo>
                <a:lnTo>
                  <a:pt x="130967" y="350806"/>
                </a:lnTo>
                <a:lnTo>
                  <a:pt x="156814" y="314252"/>
                </a:lnTo>
                <a:lnTo>
                  <a:pt x="184651" y="279278"/>
                </a:lnTo>
                <a:lnTo>
                  <a:pt x="214395" y="245965"/>
                </a:lnTo>
                <a:lnTo>
                  <a:pt x="245965" y="214395"/>
                </a:lnTo>
                <a:lnTo>
                  <a:pt x="279278" y="184651"/>
                </a:lnTo>
                <a:lnTo>
                  <a:pt x="314252" y="156814"/>
                </a:lnTo>
                <a:lnTo>
                  <a:pt x="350806" y="130967"/>
                </a:lnTo>
                <a:lnTo>
                  <a:pt x="388857" y="107192"/>
                </a:lnTo>
                <a:lnTo>
                  <a:pt x="428322" y="85571"/>
                </a:lnTo>
                <a:lnTo>
                  <a:pt x="469120" y="66186"/>
                </a:lnTo>
                <a:lnTo>
                  <a:pt x="511169" y="49119"/>
                </a:lnTo>
                <a:lnTo>
                  <a:pt x="554386" y="34452"/>
                </a:lnTo>
                <a:lnTo>
                  <a:pt x="598690" y="22268"/>
                </a:lnTo>
                <a:lnTo>
                  <a:pt x="643998" y="12649"/>
                </a:lnTo>
                <a:lnTo>
                  <a:pt x="690228" y="5676"/>
                </a:lnTo>
                <a:lnTo>
                  <a:pt x="737298" y="1432"/>
                </a:lnTo>
                <a:lnTo>
                  <a:pt x="785126" y="0"/>
                </a:lnTo>
                <a:lnTo>
                  <a:pt x="832954" y="1432"/>
                </a:lnTo>
                <a:lnTo>
                  <a:pt x="880024" y="5676"/>
                </a:lnTo>
                <a:lnTo>
                  <a:pt x="926254" y="12649"/>
                </a:lnTo>
                <a:lnTo>
                  <a:pt x="971562" y="22268"/>
                </a:lnTo>
                <a:lnTo>
                  <a:pt x="1015866" y="34452"/>
                </a:lnTo>
                <a:lnTo>
                  <a:pt x="1059083" y="49119"/>
                </a:lnTo>
                <a:lnTo>
                  <a:pt x="1101132" y="66186"/>
                </a:lnTo>
                <a:lnTo>
                  <a:pt x="1141930" y="85571"/>
                </a:lnTo>
                <a:lnTo>
                  <a:pt x="1181396" y="107192"/>
                </a:lnTo>
                <a:lnTo>
                  <a:pt x="1219446" y="130967"/>
                </a:lnTo>
                <a:lnTo>
                  <a:pt x="1256000" y="156814"/>
                </a:lnTo>
                <a:lnTo>
                  <a:pt x="1290974" y="184651"/>
                </a:lnTo>
                <a:lnTo>
                  <a:pt x="1324288" y="214395"/>
                </a:lnTo>
                <a:lnTo>
                  <a:pt x="1355857" y="245965"/>
                </a:lnTo>
                <a:lnTo>
                  <a:pt x="1385602" y="279278"/>
                </a:lnTo>
                <a:lnTo>
                  <a:pt x="1413439" y="314252"/>
                </a:lnTo>
                <a:lnTo>
                  <a:pt x="1439286" y="350806"/>
                </a:lnTo>
                <a:lnTo>
                  <a:pt x="1463061" y="388857"/>
                </a:lnTo>
                <a:lnTo>
                  <a:pt x="1484682" y="428322"/>
                </a:lnTo>
                <a:lnTo>
                  <a:pt x="1504067" y="469120"/>
                </a:lnTo>
                <a:lnTo>
                  <a:pt x="1521134" y="511169"/>
                </a:lnTo>
                <a:lnTo>
                  <a:pt x="1535800" y="554386"/>
                </a:lnTo>
                <a:lnTo>
                  <a:pt x="1547984" y="598690"/>
                </a:lnTo>
                <a:lnTo>
                  <a:pt x="1557604" y="643998"/>
                </a:lnTo>
                <a:lnTo>
                  <a:pt x="1564576" y="690228"/>
                </a:lnTo>
                <a:lnTo>
                  <a:pt x="1568820" y="737298"/>
                </a:lnTo>
                <a:lnTo>
                  <a:pt x="1570253" y="785126"/>
                </a:lnTo>
                <a:close/>
              </a:path>
            </a:pathLst>
          </a:custGeom>
          <a:ln w="12700">
            <a:solidFill>
              <a:srgbClr val="BF1A20"/>
            </a:solidFill>
          </a:ln>
        </p:spPr>
        <p:txBody>
          <a:bodyPr wrap="square" lIns="0" tIns="0" rIns="0" bIns="0" rtlCol="0"/>
          <a:lstStyle/>
          <a:p>
            <a:endParaRPr>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object 15"/>
          <p:cNvSpPr txBox="1"/>
          <p:nvPr/>
        </p:nvSpPr>
        <p:spPr>
          <a:xfrm>
            <a:off x="1886072" y="4999045"/>
            <a:ext cx="1574918" cy="533479"/>
          </a:xfrm>
          <a:prstGeom prst="rect">
            <a:avLst/>
          </a:prstGeom>
        </p:spPr>
        <p:txBody>
          <a:bodyPr vert="horz" wrap="square" lIns="0" tIns="12700" rIns="0" bIns="0" rtlCol="0">
            <a:spAutoFit/>
          </a:bodyPr>
          <a:lstStyle/>
          <a:p>
            <a:pPr marR="76835" algn="ctr">
              <a:lnSpc>
                <a:spcPct val="150000"/>
              </a:lnSpc>
              <a:spcBef>
                <a:spcPts val="100"/>
              </a:spcBef>
            </a:pPr>
            <a:r>
              <a:rPr lang="ja-JP" altLang="en-US" sz="1100" b="1"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大手パートナー企業</a:t>
            </a:r>
            <a:endParaRPr lang="en-US" altLang="ja-JP" sz="1100" b="1"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endParaRPr>
          </a:p>
          <a:p>
            <a:pPr marR="76835" algn="ctr">
              <a:lnSpc>
                <a:spcPct val="150000"/>
              </a:lnSpc>
              <a:spcBef>
                <a:spcPts val="100"/>
              </a:spcBef>
            </a:pPr>
            <a:r>
              <a:rPr lang="ja-JP" altLang="en-US" sz="1100" b="1"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100" b="1"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400</a:t>
            </a:r>
            <a:r>
              <a:rPr lang="ja-JP" altLang="en-US" sz="1100" b="1" dirty="0" smtClean="0">
                <a:solidFill>
                  <a:srgbClr val="BF1A20"/>
                </a:solidFill>
                <a:latin typeface="メイリオ" panose="020B0604030504040204" pitchFamily="50" charset="-128"/>
                <a:ea typeface="メイリオ" panose="020B0604030504040204" pitchFamily="50" charset="-128"/>
                <a:cs typeface="メイリオ" panose="020B0604030504040204" pitchFamily="50" charset="-128"/>
              </a:rPr>
              <a:t>社</a:t>
            </a:r>
            <a:endParaRPr sz="900" b="1" baseline="30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8" name="グループ化 27"/>
          <p:cNvGrpSpPr/>
          <p:nvPr/>
        </p:nvGrpSpPr>
        <p:grpSpPr>
          <a:xfrm>
            <a:off x="3554065" y="3412622"/>
            <a:ext cx="3579194" cy="252000"/>
            <a:chOff x="3536484" y="2816428"/>
            <a:chExt cx="3579194" cy="252000"/>
          </a:xfrm>
        </p:grpSpPr>
        <p:sp>
          <p:nvSpPr>
            <p:cNvPr id="22" name="ホームベース 21"/>
            <p:cNvSpPr/>
            <p:nvPr/>
          </p:nvSpPr>
          <p:spPr>
            <a:xfrm>
              <a:off x="4753478" y="2816428"/>
              <a:ext cx="2362200" cy="252000"/>
            </a:xfrm>
            <a:prstGeom prst="homePlate">
              <a:avLst/>
            </a:prstGeom>
            <a:solidFill>
              <a:srgbClr val="BF1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ホームベース 28"/>
            <p:cNvSpPr/>
            <p:nvPr/>
          </p:nvSpPr>
          <p:spPr>
            <a:xfrm flipH="1" flipV="1">
              <a:off x="3536484" y="2816428"/>
              <a:ext cx="2362200" cy="252000"/>
            </a:xfrm>
            <a:prstGeom prst="homePlate">
              <a:avLst/>
            </a:prstGeom>
            <a:solidFill>
              <a:srgbClr val="BF1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object 15"/>
          <p:cNvSpPr txBox="1">
            <a:spLocks/>
          </p:cNvSpPr>
          <p:nvPr/>
        </p:nvSpPr>
        <p:spPr>
          <a:xfrm>
            <a:off x="3822475" y="3399355"/>
            <a:ext cx="3048000" cy="276999"/>
          </a:xfrm>
          <a:prstGeom prst="rect">
            <a:avLst/>
          </a:prstGeom>
        </p:spPr>
        <p:txBody>
          <a:bodyPr vert="horz" wrap="square" lIns="0" tIns="0" rIns="0" bIns="0" rtlCol="0">
            <a:spAutoFit/>
          </a:bodyPr>
          <a:lstStyle/>
          <a:p>
            <a:pPr marR="76835" algn="ctr">
              <a:lnSpc>
                <a:spcPct val="150000"/>
              </a:lnSpc>
              <a:spcBef>
                <a:spcPts val="100"/>
              </a:spcBef>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企業情報の発信</a:t>
            </a:r>
            <a:endParaRPr sz="1000" b="1" baseline="30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2" name="グループ化 31"/>
          <p:cNvGrpSpPr/>
          <p:nvPr/>
        </p:nvGrpSpPr>
        <p:grpSpPr>
          <a:xfrm>
            <a:off x="3556984" y="3728452"/>
            <a:ext cx="3579194" cy="252000"/>
            <a:chOff x="3536484" y="2816428"/>
            <a:chExt cx="3579194" cy="252000"/>
          </a:xfrm>
        </p:grpSpPr>
        <p:sp>
          <p:nvSpPr>
            <p:cNvPr id="33" name="ホームベース 32"/>
            <p:cNvSpPr/>
            <p:nvPr/>
          </p:nvSpPr>
          <p:spPr>
            <a:xfrm>
              <a:off x="4753478" y="2816428"/>
              <a:ext cx="2362200" cy="252000"/>
            </a:xfrm>
            <a:prstGeom prst="homePlate">
              <a:avLst/>
            </a:prstGeom>
            <a:solidFill>
              <a:srgbClr val="BF1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ホームベース 33"/>
            <p:cNvSpPr/>
            <p:nvPr/>
          </p:nvSpPr>
          <p:spPr>
            <a:xfrm flipH="1" flipV="1">
              <a:off x="3536484" y="2816428"/>
              <a:ext cx="2362200" cy="252000"/>
            </a:xfrm>
            <a:prstGeom prst="homePlate">
              <a:avLst/>
            </a:prstGeom>
            <a:solidFill>
              <a:srgbClr val="BF1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object 15"/>
          <p:cNvSpPr txBox="1">
            <a:spLocks/>
          </p:cNvSpPr>
          <p:nvPr/>
        </p:nvSpPr>
        <p:spPr>
          <a:xfrm>
            <a:off x="3825394" y="3715185"/>
            <a:ext cx="3048000" cy="276999"/>
          </a:xfrm>
          <a:prstGeom prst="rect">
            <a:avLst/>
          </a:prstGeom>
        </p:spPr>
        <p:txBody>
          <a:bodyPr vert="horz" wrap="square" lIns="0" tIns="0" rIns="0" bIns="0" rtlCol="0">
            <a:spAutoFit/>
          </a:bodyPr>
          <a:lstStyle/>
          <a:p>
            <a:pPr marR="76835" algn="ctr">
              <a:lnSpc>
                <a:spcPct val="150000"/>
              </a:lnSpc>
              <a:spcBef>
                <a:spcPts val="100"/>
              </a:spcBef>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企業情報の検索</a:t>
            </a:r>
            <a:endParaRPr sz="1000" b="1" baseline="30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6" name="グループ化 35"/>
          <p:cNvGrpSpPr/>
          <p:nvPr/>
        </p:nvGrpSpPr>
        <p:grpSpPr>
          <a:xfrm>
            <a:off x="3557129" y="4049865"/>
            <a:ext cx="3579194" cy="252000"/>
            <a:chOff x="3536484" y="2816428"/>
            <a:chExt cx="3579194" cy="252000"/>
          </a:xfrm>
        </p:grpSpPr>
        <p:sp>
          <p:nvSpPr>
            <p:cNvPr id="37" name="ホームベース 36"/>
            <p:cNvSpPr/>
            <p:nvPr/>
          </p:nvSpPr>
          <p:spPr>
            <a:xfrm>
              <a:off x="4753478" y="2816428"/>
              <a:ext cx="2362200" cy="252000"/>
            </a:xfrm>
            <a:prstGeom prst="homePlate">
              <a:avLst/>
            </a:prstGeom>
            <a:solidFill>
              <a:srgbClr val="BF1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ホームベース 37"/>
            <p:cNvSpPr/>
            <p:nvPr/>
          </p:nvSpPr>
          <p:spPr>
            <a:xfrm flipH="1" flipV="1">
              <a:off x="3536484" y="2816428"/>
              <a:ext cx="2362200" cy="252000"/>
            </a:xfrm>
            <a:prstGeom prst="homePlate">
              <a:avLst/>
            </a:prstGeom>
            <a:solidFill>
              <a:srgbClr val="BF1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object 15"/>
          <p:cNvSpPr txBox="1">
            <a:spLocks/>
          </p:cNvSpPr>
          <p:nvPr/>
        </p:nvSpPr>
        <p:spPr>
          <a:xfrm>
            <a:off x="3825539" y="4036598"/>
            <a:ext cx="3048000" cy="276999"/>
          </a:xfrm>
          <a:prstGeom prst="rect">
            <a:avLst/>
          </a:prstGeom>
        </p:spPr>
        <p:txBody>
          <a:bodyPr vert="horz" wrap="square" lIns="0" tIns="0" rIns="0" bIns="0" rtlCol="0">
            <a:spAutoFit/>
          </a:bodyPr>
          <a:lstStyle/>
          <a:p>
            <a:pPr marR="76835" algn="ctr">
              <a:lnSpc>
                <a:spcPct val="150000"/>
              </a:lnSpc>
              <a:spcBef>
                <a:spcPts val="100"/>
              </a:spcBef>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直接の商談・情報交換</a:t>
            </a:r>
            <a:endParaRPr sz="1000" b="1" baseline="30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0" name="グループ化 39"/>
          <p:cNvGrpSpPr/>
          <p:nvPr/>
        </p:nvGrpSpPr>
        <p:grpSpPr>
          <a:xfrm>
            <a:off x="3557977" y="4378096"/>
            <a:ext cx="3579194" cy="252000"/>
            <a:chOff x="3536484" y="2816428"/>
            <a:chExt cx="3579194" cy="252000"/>
          </a:xfrm>
        </p:grpSpPr>
        <p:sp>
          <p:nvSpPr>
            <p:cNvPr id="41" name="ホームベース 40"/>
            <p:cNvSpPr/>
            <p:nvPr/>
          </p:nvSpPr>
          <p:spPr>
            <a:xfrm>
              <a:off x="4753478" y="2816428"/>
              <a:ext cx="2362200" cy="252000"/>
            </a:xfrm>
            <a:prstGeom prst="homePlate">
              <a:avLst/>
            </a:prstGeom>
            <a:solidFill>
              <a:srgbClr val="BF1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ホームベース 41"/>
            <p:cNvSpPr/>
            <p:nvPr/>
          </p:nvSpPr>
          <p:spPr>
            <a:xfrm flipH="1" flipV="1">
              <a:off x="3536484" y="2816428"/>
              <a:ext cx="2362200" cy="252000"/>
            </a:xfrm>
            <a:prstGeom prst="homePlate">
              <a:avLst/>
            </a:prstGeom>
            <a:solidFill>
              <a:srgbClr val="BF1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object 15"/>
          <p:cNvSpPr txBox="1">
            <a:spLocks/>
          </p:cNvSpPr>
          <p:nvPr/>
        </p:nvSpPr>
        <p:spPr>
          <a:xfrm>
            <a:off x="3716717" y="4364829"/>
            <a:ext cx="3352800" cy="276999"/>
          </a:xfrm>
          <a:prstGeom prst="rect">
            <a:avLst/>
          </a:prstGeom>
        </p:spPr>
        <p:txBody>
          <a:bodyPr vert="horz" wrap="square" lIns="0" tIns="0" rIns="0" bIns="0" rtlCol="0">
            <a:spAutoFit/>
          </a:bodyPr>
          <a:lstStyle/>
          <a:p>
            <a:pPr marR="76835" algn="ctr">
              <a:lnSpc>
                <a:spcPct val="150000"/>
              </a:lnSpc>
              <a:spcBef>
                <a:spcPts val="100"/>
              </a:spcBef>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コーディネーターによるマッチングサポート</a:t>
            </a:r>
            <a:endParaRPr sz="1000" b="1" baseline="30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45151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720638" y="483419"/>
            <a:ext cx="5638219" cy="289823"/>
          </a:xfrm>
          <a:prstGeom prst="rect">
            <a:avLst/>
          </a:prstGeom>
        </p:spPr>
        <p:txBody>
          <a:bodyPr vert="horz" wrap="square" lIns="0" tIns="12700" rIns="0" bIns="0" rtlCol="0">
            <a:spAutoFit/>
          </a:bodyPr>
          <a:lstStyle/>
          <a:p>
            <a:pPr marL="12700">
              <a:lnSpc>
                <a:spcPct val="100000"/>
              </a:lnSpc>
              <a:spcBef>
                <a:spcPts val="100"/>
              </a:spcBef>
            </a:pPr>
            <a:r>
              <a:rPr sz="1800" dirty="0">
                <a:latin typeface="メイリオ" panose="020B0604030504040204" pitchFamily="50" charset="-128"/>
                <a:ea typeface="メイリオ" panose="020B0604030504040204" pitchFamily="50" charset="-128"/>
                <a:cs typeface="メイリオ" panose="020B0604030504040204" pitchFamily="50" charset="-128"/>
              </a:rPr>
              <a:t>J-GoodTech（ジェグテック）をおすすめする理由</a:t>
            </a:r>
          </a:p>
        </p:txBody>
      </p:sp>
      <p:sp>
        <p:nvSpPr>
          <p:cNvPr id="6" name="object 4"/>
          <p:cNvSpPr txBox="1"/>
          <p:nvPr/>
        </p:nvSpPr>
        <p:spPr>
          <a:xfrm>
            <a:off x="1807460" y="3262107"/>
            <a:ext cx="4750435" cy="546100"/>
          </a:xfrm>
          <a:prstGeom prst="rect">
            <a:avLst/>
          </a:prstGeom>
        </p:spPr>
        <p:txBody>
          <a:bodyPr vert="horz" wrap="square" lIns="0" tIns="90170" rIns="0" bIns="0" rtlCol="0">
            <a:spAutoFit/>
          </a:bodyPr>
          <a:lstStyle/>
          <a:p>
            <a:pPr marL="12700">
              <a:lnSpc>
                <a:spcPct val="100000"/>
              </a:lnSpc>
              <a:spcBef>
                <a:spcPts val="71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利用料無料</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610"/>
              </a:spcBef>
            </a:pPr>
            <a:r>
              <a:rPr sz="12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ジェグテックのサービスは全て無料ですので、気軽に利用できます。</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object 5"/>
          <p:cNvSpPr txBox="1"/>
          <p:nvPr/>
        </p:nvSpPr>
        <p:spPr>
          <a:xfrm>
            <a:off x="1807495" y="4562312"/>
            <a:ext cx="8400765" cy="514243"/>
          </a:xfrm>
          <a:prstGeom prst="rect">
            <a:avLst/>
          </a:prstGeom>
        </p:spPr>
        <p:txBody>
          <a:bodyPr vert="horz" wrap="square" lIns="0" tIns="80010" rIns="0" bIns="0" rtlCol="0">
            <a:spAutoFit/>
          </a:bodyPr>
          <a:lstStyle/>
          <a:p>
            <a:pPr marL="12700">
              <a:lnSpc>
                <a:spcPct val="100000"/>
              </a:lnSpc>
              <a:spcBef>
                <a:spcPts val="630"/>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中小機構のコーディネーターによるサポート</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marL="12700">
              <a:lnSpc>
                <a:spcPct val="100000"/>
              </a:lnSpc>
              <a:spcBef>
                <a:spcPts val="530"/>
              </a:spcBef>
            </a:pPr>
            <a:r>
              <a:rPr sz="12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中小機構のコーディネーターが専門知識を活かし</a:t>
            </a:r>
            <a:r>
              <a:rPr sz="12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、登録企業との商談・情報交換に向けたサポートを行います。</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object 6"/>
          <p:cNvSpPr txBox="1"/>
          <p:nvPr/>
        </p:nvSpPr>
        <p:spPr>
          <a:xfrm>
            <a:off x="1731295" y="5630331"/>
            <a:ext cx="6350000" cy="1129665"/>
          </a:xfrm>
          <a:prstGeom prst="rect">
            <a:avLst/>
          </a:prstGeom>
        </p:spPr>
        <p:txBody>
          <a:bodyPr vert="horz" wrap="square" lIns="0" tIns="114935" rIns="0" bIns="0" rtlCol="0">
            <a:spAutoFit/>
          </a:bodyPr>
          <a:lstStyle/>
          <a:p>
            <a:pPr marL="88900">
              <a:lnSpc>
                <a:spcPct val="100000"/>
              </a:lnSpc>
              <a:spcBef>
                <a:spcPts val="905"/>
              </a:spcBef>
            </a:pP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さまざまなビジネスに関する情報を得られる</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marL="88900">
              <a:lnSpc>
                <a:spcPct val="100000"/>
              </a:lnSpc>
              <a:spcBef>
                <a:spcPts val="805"/>
              </a:spcBef>
            </a:pPr>
            <a:r>
              <a:rPr sz="12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登録企業のマッチング成功事例、国内・海外市場動向など、記事や動画を見ることができる</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marL="88900" marR="690880" indent="-76200">
              <a:lnSpc>
                <a:spcPct val="145800"/>
              </a:lnSpc>
            </a:pPr>
            <a:r>
              <a:rPr sz="12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「ジェグテックジャーナル」や優れた技術やユニークな特長を持つ注目企業など、 </a:t>
            </a:r>
            <a:r>
              <a:rPr sz="12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さまざま</a:t>
            </a:r>
            <a:r>
              <a:rPr lang="ja-JP" altLang="en-US" sz="12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な</a:t>
            </a:r>
            <a:r>
              <a:rPr sz="12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ビジネス情報を得ることができます</a:t>
            </a:r>
            <a:r>
              <a:rPr sz="12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object 7"/>
          <p:cNvSpPr txBox="1">
            <a:spLocks noGrp="1"/>
          </p:cNvSpPr>
          <p:nvPr>
            <p:ph type="sldNum" sz="quarter" idx="7"/>
          </p:nvPr>
        </p:nvSpPr>
        <p:spPr>
          <a:xfrm>
            <a:off x="9938518" y="7092300"/>
            <a:ext cx="463550" cy="296234"/>
          </a:xfrm>
          <a:prstGeom prst="rect">
            <a:avLst/>
          </a:prstGeom>
        </p:spPr>
        <p:txBody>
          <a:bodyPr vert="horz" wrap="square" lIns="0" tIns="110489" rIns="0" bIns="0" rtlCol="0">
            <a:spAutoFit/>
          </a:bodyPr>
          <a:lstStyle/>
          <a:p>
            <a:pPr marL="12700">
              <a:lnSpc>
                <a:spcPct val="100000"/>
              </a:lnSpc>
              <a:spcBef>
                <a:spcPts val="869"/>
              </a:spcBef>
            </a:pPr>
            <a:r>
              <a:rPr dirty="0" smtClean="0">
                <a:latin typeface="メイリオ" panose="020B0604030504040204" pitchFamily="50" charset="-128"/>
                <a:ea typeface="メイリオ" panose="020B0604030504040204" pitchFamily="50" charset="-128"/>
                <a:cs typeface="メイリオ" panose="020B0604030504040204" pitchFamily="50" charset="-128"/>
              </a:rPr>
              <a:t>P_</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a:t>
            </a:r>
            <a:fld id="{81D60167-4931-47E6-BA6A-407CBD079E47}" type="slidenum">
              <a:rPr smtClean="0">
                <a:latin typeface="メイリオ" panose="020B0604030504040204" pitchFamily="50" charset="-128"/>
                <a:ea typeface="メイリオ" panose="020B0604030504040204" pitchFamily="50" charset="-128"/>
                <a:cs typeface="メイリオ" panose="020B0604030504040204" pitchFamily="50" charset="-128"/>
              </a:rPr>
              <a:t>9</a:t>
            </a:fld>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object 15"/>
          <p:cNvSpPr txBox="1"/>
          <p:nvPr/>
        </p:nvSpPr>
        <p:spPr>
          <a:xfrm>
            <a:off x="698861" y="935914"/>
            <a:ext cx="5969000"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ジェグテックにはさまざまな特長やご利用にあたってのメリットがあります。</a:t>
            </a:r>
            <a:endParaRPr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object 3"/>
          <p:cNvSpPr txBox="1"/>
          <p:nvPr/>
        </p:nvSpPr>
        <p:spPr>
          <a:xfrm>
            <a:off x="1822700" y="1505429"/>
            <a:ext cx="8187440" cy="1298432"/>
          </a:xfrm>
          <a:prstGeom prst="rect">
            <a:avLst/>
          </a:prstGeom>
        </p:spPr>
        <p:txBody>
          <a:bodyPr vert="horz" wrap="square" lIns="0" tIns="12700" rIns="0" bIns="0" rtlCol="0">
            <a:spAutoFit/>
          </a:bodyPr>
          <a:lstStyle/>
          <a:p>
            <a:pPr>
              <a:lnSpc>
                <a:spcPct val="100000"/>
              </a:lnSpc>
            </a:pPr>
            <a:r>
              <a:rPr sz="1200" b="1"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豊富な登録企業と幅広い業種</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spcBef>
                <a:spcPts val="785"/>
              </a:spcBef>
            </a:pPr>
            <a:r>
              <a:rPr sz="1200" dirty="0" err="1">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日本の中小企業、大手パートナー企業、海外企業が合計で</a:t>
            </a:r>
            <a:r>
              <a:rPr sz="1200" spc="-5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1</a:t>
            </a:r>
            <a:r>
              <a:rPr lang="en-US" altLang="ja-JP" sz="12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5</a:t>
            </a:r>
            <a:r>
              <a:rPr sz="12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,000</a:t>
            </a:r>
            <a:r>
              <a:rPr sz="1200" spc="-5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2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社以上も登録。登録されているのは、</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marR="5080">
              <a:lnSpc>
                <a:spcPct val="145800"/>
              </a:lnSpc>
            </a:pPr>
            <a:r>
              <a:rPr sz="12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中小機構や自治体等により推薦された日本企業や各国の支援機関（政府機関等）によって推薦された海外企業ばかり</a:t>
            </a:r>
            <a:r>
              <a:rPr sz="12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lang="en-US" sz="12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r>
            <a:br>
              <a:rPr lang="en-US" sz="12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br>
            <a:r>
              <a:rPr sz="1200"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業種は製造業</a:t>
            </a:r>
            <a:r>
              <a:rPr sz="12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、サービス業、卸売業と幅広く、多種多彩な企業の中から</a:t>
            </a:r>
            <a:endParaRPr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spcBef>
                <a:spcPts val="660"/>
              </a:spcBef>
            </a:pPr>
            <a:r>
              <a:rPr sz="120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最適なビジネスパートナーを見つけることができます</a:t>
            </a:r>
            <a:r>
              <a:rPr sz="1200" spc="-260"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a:t>
            </a:r>
            <a:r>
              <a:rPr sz="1200" b="1"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350" b="1" baseline="6172"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※企業数は、2018</a:t>
            </a:r>
            <a:r>
              <a:rPr sz="1350" b="1" spc="-60" baseline="6172"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350" b="1" baseline="6172"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年</a:t>
            </a:r>
            <a:r>
              <a:rPr sz="1350" b="1" spc="-60" baseline="6172"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350" b="1" baseline="6172"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4</a:t>
            </a:r>
            <a:r>
              <a:rPr sz="1350" b="1" spc="-60" baseline="6172" dirty="0" smtClean="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 </a:t>
            </a:r>
            <a:r>
              <a:rPr sz="1350" b="1" baseline="6172" dirty="0">
                <a:solidFill>
                  <a:srgbClr val="221815"/>
                </a:solidFill>
                <a:latin typeface="メイリオ" panose="020B0604030504040204" pitchFamily="50" charset="-128"/>
                <a:ea typeface="メイリオ" panose="020B0604030504040204" pitchFamily="50" charset="-128"/>
                <a:cs typeface="メイリオ" panose="020B0604030504040204" pitchFamily="50" charset="-128"/>
              </a:rPr>
              <a:t>月現在のもの。</a:t>
            </a:r>
            <a:endParaRPr sz="1350" baseline="6172"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Picture 2" descr="C:\Users\y-fukazawa\Desktop\アセット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960" y="1535523"/>
            <a:ext cx="744527" cy="766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y-fukazawa\Desktop\アセット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675" y="3246183"/>
            <a:ext cx="688407" cy="6789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y-fukazawa\Desktop\アセット 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826" y="4409470"/>
            <a:ext cx="673100" cy="7651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y-fukazawa\Desktop\アセット 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608" y="5668431"/>
            <a:ext cx="904875" cy="104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239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2181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TotalTime>
  <Words>1211</Words>
  <Application>Microsoft Office PowerPoint</Application>
  <PresentationFormat>ユーザー設定</PresentationFormat>
  <Paragraphs>341</Paragraphs>
  <Slides>20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ＭＳ Ｐゴシック</vt:lpstr>
      <vt:lpstr>YuGo-Medium</vt:lpstr>
      <vt:lpstr>YuGothic</vt:lpstr>
      <vt:lpstr>メイリオ</vt:lpstr>
      <vt:lpstr>Calibri</vt:lpstr>
      <vt:lpstr>Office Theme</vt:lpstr>
      <vt:lpstr>PowerPoint プレゼンテーション</vt:lpstr>
      <vt:lpstr>PowerPoint プレゼンテーション</vt:lpstr>
      <vt:lpstr>PowerPoint プレゼンテーション</vt:lpstr>
      <vt:lpstr>中小機構の概要</vt:lpstr>
      <vt:lpstr>PowerPoint プレゼンテーション</vt:lpstr>
      <vt:lpstr>J-GoodTech（ジェグテック）とは</vt:lpstr>
      <vt:lpstr>PowerPoint プレゼンテーション</vt:lpstr>
      <vt:lpstr>J-GoodTech（ジェグテック）の概要図</vt:lpstr>
      <vt:lpstr>J-GoodTech（ジェグテック）をおすすめする理由</vt:lpstr>
      <vt:lpstr>PowerPoint プレゼンテーション</vt:lpstr>
      <vt:lpstr>サービス 1. 企業検索 / 製品検索</vt:lpstr>
      <vt:lpstr>サービス 2. 自社アピール</vt:lpstr>
      <vt:lpstr>サービス 3. 情報ボード</vt:lpstr>
      <vt:lpstr>サービス 4. ビジネスコミュニケーション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活用案内_中小v1</dc:title>
  <dc:creator>FUKAZAWA Yumiko</dc:creator>
  <cp:lastModifiedBy>kanri</cp:lastModifiedBy>
  <cp:revision>133</cp:revision>
  <dcterms:created xsi:type="dcterms:W3CDTF">2018-03-16T02:12:04Z</dcterms:created>
  <dcterms:modified xsi:type="dcterms:W3CDTF">2018-07-05T05:55:09Z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2018-03-08T00:00:00Z</vt:filetime>
  </property>
  <property fmtid="{D5CDD505-2E9C-101B-9397-08002B2CF9AE}" pid="3" name="Creator">
    <vt:lpwstr>Adobe Illustrator CC 2017 (Macintosh)</vt:lpwstr>
  </property>
  <property fmtid="{D5CDD505-2E9C-101B-9397-08002B2CF9AE}" pid="4" name="LastSaved">
    <vt:filetime>2018-03-16T00:00:00Z</vt:filetime>
  </property>
</Properties>
</file>