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64" r:id="rId5"/>
    <p:sldId id="267" r:id="rId6"/>
    <p:sldId id="266" r:id="rId7"/>
    <p:sldId id="269" r:id="rId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66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B6111-FA52-492B-BEE5-F440B4AA18D9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45490-85B7-4BA3-B772-69EC410A0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01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490-85B7-4BA3-B772-69EC410A0E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844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490-85B7-4BA3-B772-69EC410A0E5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076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003F8-D0AB-4916-82B4-9613D91F832D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91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490-85B7-4BA3-B772-69EC410A0E5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29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490-85B7-4BA3-B772-69EC410A0E5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750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06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34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44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268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65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987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406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725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2036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816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5393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1819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6957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12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3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6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0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78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8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43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70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4DD8-7992-4149-8DD6-D692FCD49C40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14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10594-1B62-4B90-920A-44E63AFA5E1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76D3-9ECB-45A3-8D62-56DB5EAEA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92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568952" cy="1226567"/>
          </a:xfrm>
        </p:spPr>
        <p:txBody>
          <a:bodyPr>
            <a:noAutofit/>
          </a:bodyPr>
          <a:lstStyle/>
          <a:p>
            <a:r>
              <a:rPr kumimoji="1" lang="en-US" altLang="ja-JP" sz="3600" dirty="0">
                <a:solidFill>
                  <a:schemeClr val="accent1"/>
                </a:solidFill>
              </a:rPr>
              <a:t>2018</a:t>
            </a:r>
            <a:r>
              <a:rPr kumimoji="1" lang="ja-JP" altLang="en-US" sz="3600" dirty="0">
                <a:solidFill>
                  <a:schemeClr val="accent1"/>
                </a:solidFill>
              </a:rPr>
              <a:t>年度　歯車工業会の進め方（案）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169972" y="4509120"/>
            <a:ext cx="3304456" cy="1080120"/>
          </a:xfrm>
        </p:spPr>
        <p:txBody>
          <a:bodyPr>
            <a:normAutofit/>
          </a:bodyPr>
          <a:lstStyle/>
          <a:p>
            <a:pPr algn="r"/>
            <a:r>
              <a:rPr kumimoji="1" lang="en-US" altLang="ja-JP" sz="2800" dirty="0">
                <a:solidFill>
                  <a:schemeClr val="tx1"/>
                </a:solidFill>
              </a:rPr>
              <a:t>2018</a:t>
            </a:r>
            <a:r>
              <a:rPr kumimoji="1" lang="ja-JP" altLang="en-US" sz="2800" dirty="0">
                <a:solidFill>
                  <a:schemeClr val="tx1"/>
                </a:solidFill>
              </a:rPr>
              <a:t>年</a:t>
            </a:r>
            <a:r>
              <a:rPr kumimoji="1" lang="en-US" altLang="ja-JP" sz="2800" dirty="0">
                <a:solidFill>
                  <a:schemeClr val="tx1"/>
                </a:solidFill>
              </a:rPr>
              <a:t>2</a:t>
            </a:r>
            <a:r>
              <a:rPr kumimoji="1" lang="ja-JP" altLang="en-US" sz="2800" dirty="0">
                <a:solidFill>
                  <a:schemeClr val="tx1"/>
                </a:solidFill>
              </a:rPr>
              <a:t>月</a:t>
            </a:r>
            <a:r>
              <a:rPr kumimoji="1" lang="en-US" altLang="ja-JP" sz="2800" dirty="0">
                <a:solidFill>
                  <a:schemeClr val="tx1"/>
                </a:solidFill>
              </a:rPr>
              <a:t>28</a:t>
            </a:r>
            <a:r>
              <a:rPr kumimoji="1" lang="ja-JP" altLang="en-US" sz="2800" dirty="0">
                <a:solidFill>
                  <a:schemeClr val="tx1"/>
                </a:solidFill>
              </a:rPr>
              <a:t>日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algn="r"/>
            <a:r>
              <a:rPr kumimoji="1" lang="ja-JP" altLang="en-US" sz="2800" dirty="0">
                <a:solidFill>
                  <a:schemeClr val="tx1"/>
                </a:solidFill>
              </a:rPr>
              <a:t>会長　</a:t>
            </a:r>
            <a:r>
              <a:rPr lang="ja-JP" altLang="ja-JP" sz="2800" kern="100" dirty="0">
                <a:solidFill>
                  <a:schemeClr val="tx1"/>
                </a:solidFill>
                <a:effectLst/>
                <a:ea typeface="ＭＳ ゴシック"/>
                <a:cs typeface="Times New Roman"/>
              </a:rPr>
              <a:t>栄野　隆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7FDEFFB4-4C09-47BF-9515-4A7E9B47F124}"/>
              </a:ext>
            </a:extLst>
          </p:cNvPr>
          <p:cNvSpPr txBox="1"/>
          <p:nvPr/>
        </p:nvSpPr>
        <p:spPr>
          <a:xfrm>
            <a:off x="8388424" y="638132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１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7524328" y="404664"/>
            <a:ext cx="1296144" cy="28803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No.1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557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3126" y="477565"/>
            <a:ext cx="8739354" cy="1471613"/>
          </a:xfrm>
        </p:spPr>
        <p:txBody>
          <a:bodyPr anchor="t">
            <a:noAutofit/>
          </a:bodyPr>
          <a:lstStyle/>
          <a:p>
            <a:pPr lvl="0" algn="l">
              <a:spcBef>
                <a:spcPct val="20000"/>
              </a:spcBef>
            </a:pPr>
            <a:r>
              <a:rPr lang="ja-JP" altLang="en-US" sz="2400" dirty="0">
                <a:solidFill>
                  <a:srgbClr val="0070C0"/>
                </a:solidFill>
                <a:highlight>
                  <a:srgbClr val="CCFFFF"/>
                </a:highlight>
                <a:latin typeface="+mj-ea"/>
                <a:cs typeface="+mn-cs"/>
              </a:rPr>
              <a:t>１．現状の課題への取組み結果</a:t>
            </a:r>
            <a:r>
              <a:rPr lang="en-US" altLang="ja-JP" sz="2800" dirty="0">
                <a:solidFill>
                  <a:schemeClr val="accent1"/>
                </a:solidFill>
                <a:latin typeface="+mj-ea"/>
                <a:cs typeface="+mn-cs"/>
              </a:rPr>
              <a:t/>
            </a:r>
            <a:br>
              <a:rPr lang="en-US" altLang="ja-JP" sz="2800" dirty="0">
                <a:solidFill>
                  <a:schemeClr val="accent1"/>
                </a:solidFill>
                <a:latin typeface="+mj-ea"/>
                <a:cs typeface="+mn-cs"/>
              </a:rPr>
            </a:br>
            <a:r>
              <a:rPr lang="ja-JP" altLang="en-US" sz="20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　　</a:t>
            </a:r>
            <a:r>
              <a:rPr lang="ja-JP" altLang="en-US" sz="18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１）</a:t>
            </a:r>
            <a:r>
              <a:rPr lang="ja-JP" altLang="en-US" sz="1800" dirty="0">
                <a:latin typeface="+mn-ea"/>
                <a:ea typeface="+mn-ea"/>
                <a:cs typeface="+mn-cs"/>
              </a:rPr>
              <a:t>会員会社の工業会離れ</a:t>
            </a:r>
            <a:r>
              <a:rPr lang="ja-JP" altLang="en-US" sz="1400" dirty="0">
                <a:latin typeface="+mn-ea"/>
                <a:ea typeface="+mn-ea"/>
                <a:cs typeface="+mn-cs"/>
              </a:rPr>
              <a:t>　～　景気動向の追い風で会員数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の増加傾向だが、勧誘努力継続要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/>
            </a:r>
            <a:b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</a:b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　　　　　　１３８社（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1990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　１１４社（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2011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年）⇒１０５社（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2014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年）⇒１１６社（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2016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123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社（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2017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/>
            </a:r>
            <a:b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</a:b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　　　</a:t>
            </a:r>
            <a:r>
              <a:rPr lang="ja-JP" altLang="en-US" sz="18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２）</a:t>
            </a:r>
            <a:r>
              <a:rPr lang="ja-JP" altLang="en-US" sz="1800" dirty="0">
                <a:latin typeface="+mn-ea"/>
                <a:ea typeface="+mn-ea"/>
                <a:cs typeface="+mn-cs"/>
              </a:rPr>
              <a:t>財政の不安定状態</a:t>
            </a:r>
            <a:r>
              <a:rPr lang="ja-JP" altLang="en-US" sz="1400" dirty="0">
                <a:latin typeface="+mn-ea"/>
                <a:ea typeface="+mn-ea"/>
                <a:cs typeface="+mn-cs"/>
              </a:rPr>
              <a:t>　　～　正味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財産期末残高の下落傾向に歯止め必須、黒字体質へ要注意リスク　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/>
            </a:r>
            <a:b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</a:b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　　　　　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77,534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千円（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2007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15,446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千円（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2013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14,611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千円（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2014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20,416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千円（</a:t>
            </a:r>
            <a:r>
              <a:rPr lang="en-US" altLang="ja-JP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2016</a:t>
            </a:r>
            <a:r>
              <a:rPr lang="ja-JP" altLang="en-US" sz="14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年）⇒</a:t>
            </a:r>
            <a:r>
              <a:rPr lang="en-US" altLang="ja-JP" sz="2800" dirty="0">
                <a:solidFill>
                  <a:prstClr val="black"/>
                </a:solidFill>
                <a:latin typeface="+mj-ea"/>
                <a:cs typeface="+mn-cs"/>
              </a:rPr>
              <a:t/>
            </a:r>
            <a:br>
              <a:rPr lang="en-US" altLang="ja-JP" sz="2800" dirty="0">
                <a:solidFill>
                  <a:prstClr val="black"/>
                </a:solidFill>
                <a:latin typeface="+mj-ea"/>
                <a:cs typeface="+mn-cs"/>
              </a:rPr>
            </a:br>
            <a:r>
              <a:rPr lang="ja-JP" altLang="en-US" sz="1800" dirty="0">
                <a:solidFill>
                  <a:prstClr val="black"/>
                </a:solidFill>
                <a:latin typeface="+mn-ea"/>
                <a:ea typeface="+mn-ea"/>
                <a:cs typeface="+mn-cs"/>
              </a:rPr>
              <a:t>　　　</a:t>
            </a:r>
            <a:endParaRPr kumimoji="1" lang="ja-JP" altLang="en-US" sz="1800" dirty="0">
              <a:latin typeface="+mn-ea"/>
              <a:ea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1559" y="0"/>
            <a:ext cx="77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>
                <a:highlight>
                  <a:srgbClr val="CCFFFF"/>
                </a:highlight>
                <a:latin typeface="+mj-ea"/>
                <a:ea typeface="+mj-ea"/>
              </a:rPr>
              <a:t>2017</a:t>
            </a:r>
            <a:r>
              <a:rPr kumimoji="1" lang="ja-JP" altLang="en-US" sz="2800" dirty="0">
                <a:highlight>
                  <a:srgbClr val="CCFFFF"/>
                </a:highlight>
                <a:latin typeface="+mj-ea"/>
                <a:ea typeface="+mj-ea"/>
              </a:rPr>
              <a:t>年度の実施状況・反省と</a:t>
            </a:r>
            <a:r>
              <a:rPr kumimoji="1" lang="en-US" altLang="ja-JP" sz="2800" dirty="0">
                <a:highlight>
                  <a:srgbClr val="CCFFFF"/>
                </a:highlight>
                <a:latin typeface="+mj-ea"/>
                <a:ea typeface="+mj-ea"/>
              </a:rPr>
              <a:t>2018</a:t>
            </a:r>
            <a:r>
              <a:rPr kumimoji="1" lang="ja-JP" altLang="en-US" sz="2800" dirty="0">
                <a:highlight>
                  <a:srgbClr val="CCFFFF"/>
                </a:highlight>
                <a:latin typeface="+mj-ea"/>
                <a:ea typeface="+mj-ea"/>
              </a:rPr>
              <a:t>年度の目標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4F6E7EDA-8224-4662-A4A9-F8E5BDE43B32}"/>
              </a:ext>
            </a:extLst>
          </p:cNvPr>
          <p:cNvSpPr txBox="1"/>
          <p:nvPr/>
        </p:nvSpPr>
        <p:spPr>
          <a:xfrm>
            <a:off x="153126" y="2472398"/>
            <a:ext cx="4220716" cy="2862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solidFill>
                  <a:prstClr val="black"/>
                </a:solidFill>
                <a:highlight>
                  <a:srgbClr val="CCFFFF"/>
                </a:highlight>
                <a:latin typeface="ＭＳ Ｐゴシック" panose="020B0600070205080204" pitchFamily="50" charset="-128"/>
                <a:cs typeface="+mj-cs"/>
              </a:rPr>
              <a:t>2017</a:t>
            </a:r>
            <a:r>
              <a:rPr lang="ja-JP" altLang="en-US" dirty="0">
                <a:solidFill>
                  <a:prstClr val="black"/>
                </a:solidFill>
                <a:highlight>
                  <a:srgbClr val="CCFFFF"/>
                </a:highlight>
                <a:latin typeface="ＭＳ Ｐゴシック" panose="020B0600070205080204" pitchFamily="50" charset="-128"/>
                <a:cs typeface="+mj-cs"/>
              </a:rPr>
              <a:t>年度の目標</a:t>
            </a:r>
            <a:endParaRPr lang="en-US" altLang="ja-JP" dirty="0">
              <a:solidFill>
                <a:prstClr val="black"/>
              </a:solidFill>
              <a:highlight>
                <a:srgbClr val="CCFFFF"/>
              </a:highlight>
              <a:latin typeface="ＭＳ Ｐゴシック" panose="020B0600070205080204" pitchFamily="50" charset="-128"/>
              <a:cs typeface="+mj-cs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①　会員会社にとって魅力のある</a:t>
            </a:r>
            <a:endParaRPr lang="en-US" altLang="ja-JP" dirty="0">
              <a:solidFill>
                <a:prstClr val="black"/>
              </a:solidFill>
              <a:latin typeface="ＭＳ Ｐゴシック" panose="020B0600070205080204" pitchFamily="50" charset="-128"/>
              <a:cs typeface="+mj-cs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　　企画立案・実行　　「会員第一」</a:t>
            </a:r>
            <a:r>
              <a:rPr lang="en-US" altLang="ja-JP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/>
            </a:r>
            <a:br>
              <a:rPr lang="en-US" altLang="ja-JP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</a:b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②　会員数目標～「拡大先を周辺産業へ」</a:t>
            </a:r>
            <a:endParaRPr lang="en-US" altLang="ja-JP" dirty="0">
              <a:solidFill>
                <a:prstClr val="black"/>
              </a:solidFill>
              <a:latin typeface="ＭＳ Ｐゴシック" panose="020B0600070205080204" pitchFamily="50" charset="-128"/>
              <a:cs typeface="+mj-cs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　　１２５社目標（</a:t>
            </a:r>
            <a:r>
              <a:rPr lang="en-US" altLang="ja-JP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2017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年度）</a:t>
            </a:r>
            <a:endParaRPr lang="en-US" altLang="ja-JP" dirty="0">
              <a:solidFill>
                <a:prstClr val="black"/>
              </a:solidFill>
              <a:latin typeface="ＭＳ Ｐゴシック" panose="020B0600070205080204" pitchFamily="50" charset="-128"/>
              <a:cs typeface="+mj-cs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③　８０周年を越えた先の未来を</a:t>
            </a:r>
            <a:endParaRPr lang="en-US" altLang="ja-JP" dirty="0">
              <a:solidFill>
                <a:prstClr val="black"/>
              </a:solidFill>
              <a:latin typeface="ＭＳ Ｐゴシック" panose="020B0600070205080204" pitchFamily="50" charset="-128"/>
              <a:cs typeface="+mj-cs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　　　見据えた活動～　工業会の基本事業</a:t>
            </a:r>
            <a:endParaRPr lang="en-US" altLang="ja-JP" dirty="0">
              <a:solidFill>
                <a:prstClr val="black"/>
              </a:solidFill>
              <a:latin typeface="ＭＳ Ｐゴシック" panose="020B0600070205080204" pitchFamily="50" charset="-128"/>
              <a:cs typeface="+mj-cs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　　「規格標準化」「技術力向上」「次世代人財教育」</a:t>
            </a:r>
            <a:r>
              <a:rPr lang="en-US" altLang="ja-JP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/>
            </a:r>
            <a:br>
              <a:rPr lang="en-US" altLang="ja-JP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</a:b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  <a:cs typeface="+mj-cs"/>
              </a:rPr>
              <a:t>④　財務基盤の安定化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DB7A2D80-CA41-4CD5-9780-C49DCE5F5C79}"/>
              </a:ext>
            </a:extLst>
          </p:cNvPr>
          <p:cNvSpPr txBox="1"/>
          <p:nvPr/>
        </p:nvSpPr>
        <p:spPr>
          <a:xfrm>
            <a:off x="4881364" y="2472398"/>
            <a:ext cx="4176464" cy="2862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highlight>
                  <a:srgbClr val="CCFFFF"/>
                </a:highlight>
              </a:rPr>
              <a:t>2017</a:t>
            </a:r>
            <a:r>
              <a:rPr kumimoji="1" lang="ja-JP" altLang="en-US" dirty="0">
                <a:highlight>
                  <a:srgbClr val="CCFFFF"/>
                </a:highlight>
              </a:rPr>
              <a:t>年度の実施状況・反省</a:t>
            </a:r>
            <a:endParaRPr kumimoji="1" lang="en-US" altLang="ja-JP" dirty="0">
              <a:highlight>
                <a:srgbClr val="CCFFFF"/>
              </a:highlight>
            </a:endParaRPr>
          </a:p>
          <a:p>
            <a:r>
              <a:rPr kumimoji="1" lang="ja-JP" altLang="en-US" dirty="0"/>
              <a:t>①　支部企画実施し、裾野拡大成果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kumimoji="1" lang="en-US" altLang="ja-JP" dirty="0"/>
              <a:t>(</a:t>
            </a:r>
            <a:r>
              <a:rPr lang="ja-JP" altLang="en-US" dirty="0"/>
              <a:t>歯車入門勉強会、</a:t>
            </a:r>
            <a:r>
              <a:rPr kumimoji="1" lang="ja-JP" altLang="en-US" dirty="0"/>
              <a:t>西日本新春講演会</a:t>
            </a:r>
            <a:r>
              <a:rPr kumimoji="1" lang="en-US" altLang="ja-JP" dirty="0"/>
              <a:t>)</a:t>
            </a:r>
          </a:p>
          <a:p>
            <a:r>
              <a:rPr lang="ja-JP" altLang="en-US" dirty="0">
                <a:latin typeface="+mn-ea"/>
              </a:rPr>
              <a:t>②　会員数増加基調継続、勧誘の成果</a:t>
            </a:r>
            <a:endParaRPr lang="en-US" altLang="ja-JP" dirty="0">
              <a:latin typeface="+mn-ea"/>
            </a:endParaRPr>
          </a:p>
          <a:p>
            <a:r>
              <a:rPr lang="en-US" altLang="ja-JP" dirty="0">
                <a:latin typeface="+mn-ea"/>
              </a:rPr>
              <a:t>(116</a:t>
            </a:r>
            <a:r>
              <a:rPr lang="ja-JP" altLang="en-US" dirty="0">
                <a:latin typeface="+mn-ea"/>
              </a:rPr>
              <a:t>社</a:t>
            </a:r>
            <a:r>
              <a:rPr lang="en-US" altLang="ja-JP" dirty="0">
                <a:latin typeface="+mn-ea"/>
              </a:rPr>
              <a:t>(2017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3</a:t>
            </a:r>
            <a:r>
              <a:rPr lang="ja-JP" altLang="en-US" dirty="0">
                <a:latin typeface="+mn-ea"/>
              </a:rPr>
              <a:t>月）⇒</a:t>
            </a:r>
            <a:r>
              <a:rPr lang="en-US" altLang="ja-JP" dirty="0" smtClean="0">
                <a:latin typeface="+mn-ea"/>
              </a:rPr>
              <a:t>122</a:t>
            </a:r>
            <a:r>
              <a:rPr lang="ja-JP" altLang="en-US" dirty="0" smtClean="0">
                <a:latin typeface="+mn-ea"/>
              </a:rPr>
              <a:t>社</a:t>
            </a:r>
            <a:r>
              <a:rPr lang="en-US" altLang="ja-JP" dirty="0">
                <a:latin typeface="+mn-ea"/>
              </a:rPr>
              <a:t>(2018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3</a:t>
            </a:r>
            <a:r>
              <a:rPr lang="ja-JP" altLang="en-US" dirty="0">
                <a:latin typeface="+mn-ea"/>
              </a:rPr>
              <a:t>月</a:t>
            </a:r>
            <a:r>
              <a:rPr lang="en-US" altLang="ja-JP" dirty="0">
                <a:latin typeface="+mn-ea"/>
              </a:rPr>
              <a:t>))</a:t>
            </a:r>
          </a:p>
          <a:p>
            <a:r>
              <a:rPr kumimoji="1" lang="ja-JP" altLang="en-US" dirty="0">
                <a:latin typeface="+mn-ea"/>
              </a:rPr>
              <a:t>③　創立</a:t>
            </a:r>
            <a:r>
              <a:rPr kumimoji="1" lang="en-US" altLang="ja-JP" dirty="0">
                <a:latin typeface="+mn-ea"/>
              </a:rPr>
              <a:t>80</a:t>
            </a:r>
            <a:r>
              <a:rPr kumimoji="1" lang="ja-JP" altLang="en-US" dirty="0">
                <a:latin typeface="+mn-ea"/>
              </a:rPr>
              <a:t>周年記念事業実行委員会</a:t>
            </a:r>
            <a:endParaRPr kumimoji="1" lang="en-US" altLang="ja-JP" dirty="0">
              <a:latin typeface="+mn-ea"/>
            </a:endParaRPr>
          </a:p>
          <a:p>
            <a:r>
              <a:rPr lang="ja-JP" altLang="en-US" dirty="0">
                <a:latin typeface="+mn-ea"/>
              </a:rPr>
              <a:t>　　発足と</a:t>
            </a:r>
            <a:r>
              <a:rPr kumimoji="1" lang="ja-JP" altLang="en-US" dirty="0">
                <a:latin typeface="+mn-ea"/>
              </a:rPr>
              <a:t>準備</a:t>
            </a:r>
            <a:endParaRPr lang="en-US" altLang="ja-JP" dirty="0">
              <a:latin typeface="+mn-ea"/>
            </a:endParaRPr>
          </a:p>
          <a:p>
            <a:r>
              <a:rPr kumimoji="1" lang="en-US" altLang="ja-JP" dirty="0">
                <a:latin typeface="+mn-ea"/>
              </a:rPr>
              <a:t>(</a:t>
            </a:r>
            <a:r>
              <a:rPr kumimoji="1" lang="ja-JP" altLang="en-US" dirty="0">
                <a:latin typeface="+mn-ea"/>
              </a:rPr>
              <a:t>歯車製造便覧発行、功労表彰、式典開催、記念誌発行</a:t>
            </a:r>
            <a:r>
              <a:rPr kumimoji="1" lang="en-US" altLang="ja-JP" dirty="0">
                <a:latin typeface="+mn-ea"/>
              </a:rPr>
              <a:t>)</a:t>
            </a:r>
          </a:p>
          <a:p>
            <a:r>
              <a:rPr lang="ja-JP" altLang="en-US" dirty="0">
                <a:latin typeface="+mn-ea"/>
              </a:rPr>
              <a:t>④　黒字体質への道のり未だし、反省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xmlns="" id="{2EA465B6-D015-4C90-9F7E-3209CD69AC2B}"/>
              </a:ext>
            </a:extLst>
          </p:cNvPr>
          <p:cNvSpPr/>
          <p:nvPr/>
        </p:nvSpPr>
        <p:spPr>
          <a:xfrm>
            <a:off x="4373842" y="3586227"/>
            <a:ext cx="474383" cy="28803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D5C6C6AB-27B3-479A-BE30-4A59CC5D6BEC}"/>
              </a:ext>
            </a:extLst>
          </p:cNvPr>
          <p:cNvSpPr txBox="1"/>
          <p:nvPr/>
        </p:nvSpPr>
        <p:spPr>
          <a:xfrm>
            <a:off x="153126" y="5334720"/>
            <a:ext cx="8163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0070C0"/>
                </a:solidFill>
                <a:highlight>
                  <a:srgbClr val="CCFFFF"/>
                </a:highlight>
                <a:latin typeface="+mn-ea"/>
              </a:rPr>
              <a:t>３．</a:t>
            </a:r>
            <a:r>
              <a:rPr kumimoji="1" lang="en-US" altLang="ja-JP" sz="2400" dirty="0">
                <a:solidFill>
                  <a:srgbClr val="0070C0"/>
                </a:solidFill>
                <a:highlight>
                  <a:srgbClr val="CCFFFF"/>
                </a:highlight>
                <a:latin typeface="+mn-ea"/>
              </a:rPr>
              <a:t>2018</a:t>
            </a:r>
            <a:r>
              <a:rPr kumimoji="1" lang="ja-JP" altLang="en-US" sz="2400" dirty="0">
                <a:solidFill>
                  <a:srgbClr val="0070C0"/>
                </a:solidFill>
                <a:highlight>
                  <a:srgbClr val="CCFFFF"/>
                </a:highlight>
                <a:latin typeface="+mn-ea"/>
              </a:rPr>
              <a:t>年度の目標</a:t>
            </a:r>
            <a:endParaRPr kumimoji="1" lang="en-US" altLang="ja-JP" sz="2400" dirty="0">
              <a:solidFill>
                <a:srgbClr val="0070C0"/>
              </a:solidFill>
              <a:highlight>
                <a:srgbClr val="CCFFFF"/>
              </a:highlight>
              <a:latin typeface="+mn-ea"/>
            </a:endParaRPr>
          </a:p>
          <a:p>
            <a:pPr lvl="0"/>
            <a:r>
              <a:rPr lang="ja-JP" altLang="en-US" dirty="0">
                <a:latin typeface="+mn-ea"/>
              </a:rPr>
              <a:t>　　１）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会員会社にとって魅力のある企画立案・実行　「</a:t>
            </a:r>
            <a:r>
              <a:rPr lang="ja-JP" altLang="en-US" dirty="0">
                <a:latin typeface="+mn-ea"/>
              </a:rPr>
              <a:t>会員目線」</a:t>
            </a:r>
            <a:endParaRPr lang="en-US" altLang="ja-JP" dirty="0">
              <a:latin typeface="+mn-ea"/>
            </a:endParaRPr>
          </a:p>
          <a:p>
            <a:pPr lvl="0"/>
            <a:r>
              <a:rPr kumimoji="1" lang="ja-JP" altLang="en-US" dirty="0">
                <a:latin typeface="+mn-ea"/>
              </a:rPr>
              <a:t>　　２）会員拡大への取組み継続と</a:t>
            </a:r>
            <a:r>
              <a:rPr lang="ja-JP" altLang="en-US" dirty="0">
                <a:latin typeface="+mn-ea"/>
              </a:rPr>
              <a:t>８０周年記念事業遂行　「広く、身近な工業会」</a:t>
            </a:r>
            <a:endParaRPr lang="en-US" altLang="ja-JP" dirty="0">
              <a:latin typeface="+mn-ea"/>
            </a:endParaRPr>
          </a:p>
          <a:p>
            <a:pPr lvl="0"/>
            <a:r>
              <a:rPr lang="ja-JP" altLang="en-US" dirty="0">
                <a:latin typeface="+mn-ea"/>
              </a:rPr>
              <a:t>　　　　～疎遠会員・</a:t>
            </a:r>
            <a:r>
              <a:rPr kumimoji="1" lang="ja-JP" altLang="en-US" dirty="0">
                <a:latin typeface="+mn-ea"/>
              </a:rPr>
              <a:t>次世代会員の工業会企画への参画見直し</a:t>
            </a:r>
            <a:endParaRPr kumimoji="1" lang="en-US" altLang="ja-JP" dirty="0">
              <a:latin typeface="+mn-ea"/>
            </a:endParaRPr>
          </a:p>
          <a:p>
            <a:pPr lvl="0"/>
            <a:r>
              <a:rPr lang="ja-JP" altLang="en-US" dirty="0">
                <a:latin typeface="+mn-ea"/>
              </a:rPr>
              <a:t>　　３）財務基盤の安定化～委員会毎の見直しと黒字体質化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C8B3E596-CAD5-4A47-B6B8-23AEE65EE54A}"/>
              </a:ext>
            </a:extLst>
          </p:cNvPr>
          <p:cNvSpPr txBox="1"/>
          <p:nvPr/>
        </p:nvSpPr>
        <p:spPr>
          <a:xfrm>
            <a:off x="204183" y="1949178"/>
            <a:ext cx="7056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70C0"/>
                </a:solidFill>
                <a:highlight>
                  <a:srgbClr val="CCFFFF"/>
                </a:highlight>
                <a:latin typeface="ＭＳ Ｐゴシック" panose="020B0600070205080204" pitchFamily="50" charset="-128"/>
                <a:cs typeface="+mj-cs"/>
              </a:rPr>
              <a:t>２．２０１７年度の実施状況・反省</a:t>
            </a:r>
            <a:endParaRPr kumimoji="1" lang="ja-JP" altLang="en-US" sz="2400" dirty="0">
              <a:solidFill>
                <a:srgbClr val="0070C0"/>
              </a:solidFill>
              <a:highlight>
                <a:srgbClr val="CCFFFF"/>
              </a:highlight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D60AC5E8-3909-42ED-85D0-C7F18B9B746F}"/>
              </a:ext>
            </a:extLst>
          </p:cNvPr>
          <p:cNvSpPr txBox="1"/>
          <p:nvPr/>
        </p:nvSpPr>
        <p:spPr>
          <a:xfrm>
            <a:off x="8532441" y="6309320"/>
            <a:ext cx="288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408093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2722916" cy="707621"/>
          </a:xfrm>
          <a:solidFill>
            <a:srgbClr val="CCFF99"/>
          </a:solidFill>
          <a:ln w="158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ja-JP" altLang="en-US" sz="2200" dirty="0" smtClean="0"/>
              <a:t>ＪＧＭＡ組織体制</a:t>
            </a:r>
            <a:endParaRPr kumimoji="1" lang="ja-JP" altLang="en-US" sz="1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15815" y="383391"/>
            <a:ext cx="892381" cy="2616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prstClr val="black"/>
                </a:solidFill>
              </a:rPr>
              <a:t>総会</a:t>
            </a:r>
            <a:endParaRPr lang="ja-JP" altLang="en-US" sz="1100" b="1" dirty="0">
              <a:solidFill>
                <a:prstClr val="black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24662" y="152559"/>
            <a:ext cx="3122938" cy="7232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理事会　　</a:t>
            </a:r>
            <a:endParaRPr lang="en-US" altLang="ja-JP" sz="11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会長　　　栄野　隆</a:t>
            </a:r>
            <a:endParaRPr lang="en-US" altLang="ja-JP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副会長　　小原 敏治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松波 俊宣、植田 昌克</a:t>
            </a:r>
            <a:endParaRPr lang="en-US" altLang="ja-JP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事務局　　本島 浩美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57394" y="1772816"/>
            <a:ext cx="2426786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東日本支部</a:t>
            </a:r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支部長　  小原 敏治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67572" y="2253681"/>
            <a:ext cx="2426786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t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中日本支部</a:t>
            </a:r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支部長　　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松波 俊宣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  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53582" y="2740377"/>
            <a:ext cx="2426786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西日本支部</a:t>
            </a:r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支部長　　寳角 幸彦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5136" y="1375468"/>
            <a:ext cx="3118492" cy="118494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r>
              <a:rPr lang="en-US" altLang="ja-JP" sz="1100" b="1" dirty="0" smtClean="0">
                <a:solidFill>
                  <a:prstClr val="black"/>
                </a:solidFill>
              </a:rPr>
              <a:t>80</a:t>
            </a:r>
            <a:r>
              <a:rPr lang="ja-JP" altLang="en-US" sz="1100" b="1" dirty="0" smtClean="0">
                <a:solidFill>
                  <a:prstClr val="black"/>
                </a:solidFill>
              </a:rPr>
              <a:t>周年記念事業実行委員会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委員長　栄野 隆　 副委員長  小原 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敏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委員長会議メンバー</a:t>
            </a:r>
            <a:endParaRPr lang="en-US" altLang="ja-JP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b="1" dirty="0" smtClean="0">
                <a:solidFill>
                  <a:prstClr val="black"/>
                </a:solidFill>
              </a:rPr>
              <a:t>歯車</a:t>
            </a:r>
            <a:r>
              <a:rPr lang="ja-JP" altLang="en-US" sz="1000" b="1" dirty="0">
                <a:solidFill>
                  <a:prstClr val="black"/>
                </a:solidFill>
              </a:rPr>
              <a:t>製造</a:t>
            </a:r>
            <a:r>
              <a:rPr lang="ja-JP" altLang="en-US" sz="1000" b="1" dirty="0" smtClean="0">
                <a:solidFill>
                  <a:prstClr val="black"/>
                </a:solidFill>
              </a:rPr>
              <a:t>便覧分科会</a:t>
            </a:r>
            <a:r>
              <a:rPr lang="ja-JP" altLang="en-US" sz="1000" b="1" dirty="0">
                <a:solidFill>
                  <a:prstClr val="black"/>
                </a:solidFill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　小原</a:t>
            </a:r>
            <a:endParaRPr lang="en-US" altLang="ja-JP" sz="1000" dirty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00" b="1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000" b="1" dirty="0" smtClean="0">
                <a:solidFill>
                  <a:prstClr val="black"/>
                </a:solidFill>
              </a:rPr>
              <a:t>表彰選考分科会</a:t>
            </a:r>
            <a:r>
              <a:rPr lang="ja-JP" altLang="en-US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　　　　　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寳角</a:t>
            </a:r>
            <a:r>
              <a:rPr lang="en-US" altLang="ja-JP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辻</a:t>
            </a:r>
            <a:r>
              <a:rPr lang="en-US" altLang="ja-JP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田中</a:t>
            </a:r>
            <a:endParaRPr lang="en-US" altLang="ja-JP" sz="1000" dirty="0" smtClean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記念式典分科会　　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植田</a:t>
            </a:r>
            <a:r>
              <a:rPr lang="en-US" altLang="ja-JP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菊地</a:t>
            </a:r>
            <a:r>
              <a:rPr lang="en-US" altLang="ja-JP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加納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000" b="1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JGMANews</a:t>
            </a:r>
            <a:r>
              <a:rPr lang="ja-JP" altLang="en-US" sz="1000" b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記念号分科会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lang="ja-JP" altLang="en-US" sz="100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松波</a:t>
            </a:r>
            <a:r>
              <a:rPr lang="en-US" altLang="ja-JP" sz="100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井田</a:t>
            </a:r>
            <a:r>
              <a:rPr lang="en-US" altLang="ja-JP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山梶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65137" y="2840404"/>
            <a:ext cx="309714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solidFill>
                  <a:prstClr val="black"/>
                </a:solidFill>
              </a:rPr>
              <a:t>JGMATE</a:t>
            </a:r>
            <a:r>
              <a:rPr lang="ja-JP" altLang="en-US" sz="1100" b="1" dirty="0" smtClean="0">
                <a:solidFill>
                  <a:prstClr val="black"/>
                </a:solidFill>
              </a:rPr>
              <a:t>プロジェクト運営委員会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</a:rPr>
              <a:t>　　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　栄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野　隆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副委員長　阿部 義和　　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＊プロジェクト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管理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チーム　　　阿部 義和　　　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834844" y="3738824"/>
            <a:ext cx="677108" cy="2642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総務委員会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委員長　　　　小原 敏治　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事務局長代理　本島 浩美　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127049" y="3757011"/>
            <a:ext cx="507831" cy="26453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広報・渉外委員会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en-US" altLang="ja-JP" sz="100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</a:t>
            </a:r>
            <a:r>
              <a:rPr lang="ja-JP" altLang="en-US" sz="100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　井田 斉昭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12256" y="3749058"/>
            <a:ext cx="507831" cy="2632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海外調査・対応委員会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　委員長　　 植田 昌克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5843" y="3756380"/>
            <a:ext cx="507831" cy="26385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経営研修委員会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</a:rPr>
              <a:t>　　  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菊地 義典　　</a:t>
            </a:r>
            <a:endParaRPr lang="ja-JP" altLang="en-US" sz="1000" b="1" dirty="0">
              <a:solidFill>
                <a:prstClr val="black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5526" y="3746108"/>
            <a:ext cx="2739211" cy="26458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</a:rPr>
              <a:t>規格委員会</a:t>
            </a:r>
            <a:endParaRPr lang="en-US" altLang="ja-JP" sz="1100" b="1" dirty="0" smtClean="0">
              <a:solidFill>
                <a:prstClr val="black"/>
              </a:solidFill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委員長　 　植田 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昌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克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副委員長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池滝　重隆　</a:t>
            </a:r>
            <a:endParaRPr lang="en-US" altLang="ja-JP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兼）副委員長　 辻　勇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　副委員長　 森脇 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一郎</a:t>
            </a:r>
            <a:endParaRPr lang="en-US" altLang="ja-JP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ＩＳＯ</a:t>
            </a:r>
            <a:r>
              <a:rPr lang="ja-JP" altLang="en-US" sz="11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／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ＪＩＳ審議委員会 第１分科会</a:t>
            </a:r>
            <a:endParaRPr lang="en-US" altLang="ja-JP" sz="11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委員長　 　竹田 龍平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/>
              </a:rPr>
              <a:t>ＩＳＯ</a:t>
            </a:r>
            <a:r>
              <a:rPr lang="ja-JP" altLang="en-US" sz="1100" b="1" dirty="0">
                <a:solidFill>
                  <a:prstClr val="black"/>
                </a:solidFill>
                <a:latin typeface="ＭＳ Ｐゴシック"/>
              </a:rPr>
              <a:t>／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/>
              </a:rPr>
              <a:t>ＪＩＳ</a:t>
            </a:r>
            <a:r>
              <a:rPr lang="ja-JP" altLang="en-US" sz="11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審議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委員会 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/>
              </a:rPr>
              <a:t>第２分科会</a:t>
            </a:r>
            <a:endParaRPr lang="en-US" altLang="ja-JP" sz="1100" b="1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委員長　　 森脇 一郎　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/>
              </a:rPr>
              <a:t>　成形プラスチック歯車部会</a:t>
            </a:r>
            <a:endParaRPr lang="en-US" altLang="ja-JP" sz="1100" b="1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部会長　 　森脇 一郎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/>
              </a:rPr>
              <a:t>　歯車計測部会</a:t>
            </a:r>
            <a:endParaRPr lang="en-US" altLang="ja-JP" sz="1100" b="1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部会長　　 高辻 利之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/>
              </a:rPr>
              <a:t>　ＪＧＭＡ歯車規格委員会</a:t>
            </a:r>
            <a:endParaRPr lang="en-US" altLang="ja-JP" sz="1100" b="1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 委員長　　 北條 春夫</a:t>
            </a:r>
            <a:endParaRPr lang="ja-JP" altLang="en-US" sz="11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cxnSp>
        <p:nvCxnSpPr>
          <p:cNvPr id="30" name="直線コネクタ 29"/>
          <p:cNvCxnSpPr/>
          <p:nvPr/>
        </p:nvCxnSpPr>
        <p:spPr>
          <a:xfrm>
            <a:off x="4493218" y="875834"/>
            <a:ext cx="1" cy="26837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カギ線コネクタ 33"/>
          <p:cNvCxnSpPr/>
          <p:nvPr/>
        </p:nvCxnSpPr>
        <p:spPr>
          <a:xfrm rot="10800000" flipV="1">
            <a:off x="1572585" y="3566393"/>
            <a:ext cx="3346087" cy="17640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4750133" y="3564271"/>
            <a:ext cx="3424391" cy="6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>
            <a:endCxn id="12" idx="0"/>
          </p:cNvCxnSpPr>
          <p:nvPr/>
        </p:nvCxnSpPr>
        <p:spPr>
          <a:xfrm flipH="1">
            <a:off x="8173398" y="3559559"/>
            <a:ext cx="2" cy="1792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stCxn id="10" idx="3"/>
          </p:cNvCxnSpPr>
          <p:nvPr/>
        </p:nvCxnSpPr>
        <p:spPr>
          <a:xfrm>
            <a:off x="3283628" y="1967938"/>
            <a:ext cx="12125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7" idx="3"/>
          </p:cNvCxnSpPr>
          <p:nvPr/>
        </p:nvCxnSpPr>
        <p:spPr>
          <a:xfrm>
            <a:off x="3283628" y="1167719"/>
            <a:ext cx="12095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>
            <a:stCxn id="11" idx="3"/>
          </p:cNvCxnSpPr>
          <p:nvPr/>
        </p:nvCxnSpPr>
        <p:spPr>
          <a:xfrm>
            <a:off x="3262284" y="3132792"/>
            <a:ext cx="1230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>
            <a:off x="5001452" y="885743"/>
            <a:ext cx="2596" cy="26837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endCxn id="6" idx="1"/>
          </p:cNvCxnSpPr>
          <p:nvPr/>
        </p:nvCxnSpPr>
        <p:spPr>
          <a:xfrm>
            <a:off x="5005264" y="1903621"/>
            <a:ext cx="11521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>
            <a:stCxn id="7" idx="1"/>
          </p:cNvCxnSpPr>
          <p:nvPr/>
        </p:nvCxnSpPr>
        <p:spPr>
          <a:xfrm flipH="1">
            <a:off x="5015444" y="2384486"/>
            <a:ext cx="11521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>
            <a:stCxn id="8" idx="1"/>
          </p:cNvCxnSpPr>
          <p:nvPr/>
        </p:nvCxnSpPr>
        <p:spPr>
          <a:xfrm flipH="1">
            <a:off x="5001456" y="2871182"/>
            <a:ext cx="11521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>
            <a:stCxn id="5" idx="1"/>
          </p:cNvCxnSpPr>
          <p:nvPr/>
        </p:nvCxnSpPr>
        <p:spPr>
          <a:xfrm flipH="1" flipV="1">
            <a:off x="3799423" y="514196"/>
            <a:ext cx="2252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027785" y="3749058"/>
            <a:ext cx="507831" cy="2632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/>
              <a:t>技術・企画事業</a:t>
            </a:r>
            <a:r>
              <a:rPr lang="ja-JP" altLang="en-US" sz="1100" b="1" dirty="0" smtClean="0">
                <a:solidFill>
                  <a:prstClr val="black"/>
                </a:solidFill>
              </a:rPr>
              <a:t>委員会</a:t>
            </a:r>
            <a:endParaRPr lang="en-US" altLang="ja-JP" sz="1100" b="1" dirty="0">
              <a:solidFill>
                <a:prstClr val="black"/>
              </a:solidFill>
            </a:endParaRPr>
          </a:p>
          <a:p>
            <a:r>
              <a:rPr lang="en-US" altLang="ja-JP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委員長   　辻　勇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65137" y="959970"/>
            <a:ext cx="3118491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prstClr val="black"/>
                </a:solidFill>
                <a:latin typeface="ＭＳ Ｐゴシック"/>
              </a:rPr>
              <a:t>委員長会議</a:t>
            </a:r>
            <a:r>
              <a:rPr lang="ja-JP" altLang="en-US" sz="1050" b="1" dirty="0">
                <a:solidFill>
                  <a:prstClr val="black"/>
                </a:solidFill>
                <a:latin typeface="ＭＳ Ｐゴシック"/>
              </a:rPr>
              <a:t>（常務理事会）</a:t>
            </a:r>
            <a:endParaRPr lang="en-US" altLang="ja-JP" sz="105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000" dirty="0">
                <a:solidFill>
                  <a:prstClr val="black"/>
                </a:solidFill>
                <a:latin typeface="ＭＳ Ｐゴシック"/>
              </a:rPr>
              <a:t>　　　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会長・副会長・支部長・委員長</a:t>
            </a:r>
          </a:p>
        </p:txBody>
      </p:sp>
      <p:cxnSp>
        <p:nvCxnSpPr>
          <p:cNvPr id="19" name="直線コネクタ 18"/>
          <p:cNvCxnSpPr/>
          <p:nvPr/>
        </p:nvCxnSpPr>
        <p:spPr>
          <a:xfrm>
            <a:off x="3423180" y="3568365"/>
            <a:ext cx="1" cy="1824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4446727" y="3567006"/>
            <a:ext cx="0" cy="1887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5959758" y="3565250"/>
            <a:ext cx="0" cy="1887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7362163" y="3567006"/>
            <a:ext cx="0" cy="1887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6663537" y="3567006"/>
            <a:ext cx="0" cy="1887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3177472" y="3749058"/>
            <a:ext cx="677108" cy="2632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ギヤカレッジ・フォローアップ</a:t>
            </a:r>
            <a:endParaRPr lang="en-US" altLang="ja-JP" sz="11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　　　研修会企画・運営委員会</a:t>
            </a:r>
            <a:endParaRPr lang="en-US" altLang="ja-JP" sz="11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  委員長 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加納 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孝樹　　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031229" y="3749058"/>
            <a:ext cx="830997" cy="2632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ＪＧＭＡギヤカレッジ</a:t>
            </a:r>
            <a:endParaRPr lang="en-US" altLang="ja-JP" sz="11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　　　　　　企画・運営委員会</a:t>
            </a:r>
            <a:endParaRPr lang="en-US" altLang="ja-JP" sz="11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  委員長</a:t>
            </a:r>
            <a:r>
              <a:rPr lang="ja-JP" altLang="en-US" sz="10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田中 文彦</a:t>
            </a:r>
            <a:endParaRPr lang="en-US" altLang="ja-JP" sz="100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  副委員長　 北條 春夫　</a:t>
            </a:r>
            <a:endParaRPr lang="ja-JP" altLang="en-US" sz="10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cxnSp>
        <p:nvCxnSpPr>
          <p:cNvPr id="43" name="直線コネクタ 42"/>
          <p:cNvCxnSpPr/>
          <p:nvPr/>
        </p:nvCxnSpPr>
        <p:spPr>
          <a:xfrm>
            <a:off x="5220072" y="3565251"/>
            <a:ext cx="0" cy="1887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8594358" y="6391911"/>
            <a:ext cx="370130" cy="2774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xmlns="" id="{7FDEFFB4-4C09-47BF-9515-4A7E9B47F124}"/>
              </a:ext>
            </a:extLst>
          </p:cNvPr>
          <p:cNvSpPr txBox="1"/>
          <p:nvPr/>
        </p:nvSpPr>
        <p:spPr>
          <a:xfrm>
            <a:off x="8556824" y="624848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+mj-ea"/>
                <a:ea typeface="+mj-ea"/>
              </a:rPr>
              <a:t>３</a:t>
            </a:r>
            <a:endParaRPr kumimoji="1" lang="ja-JP" altLang="en-US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2134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49457" y="744068"/>
            <a:ext cx="7564512" cy="501253"/>
          </a:xfrm>
        </p:spPr>
        <p:txBody>
          <a:bodyPr anchor="ctr">
            <a:normAutofit/>
          </a:bodyPr>
          <a:lstStyle/>
          <a:p>
            <a:r>
              <a:rPr lang="ja-JP" alt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各委員会の</a:t>
            </a:r>
            <a:r>
              <a:rPr lang="en-US" altLang="ja-JP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2017</a:t>
            </a:r>
            <a:r>
              <a:rPr lang="ja-JP" alt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年度実施状況と</a:t>
            </a:r>
            <a:r>
              <a:rPr lang="en-US" altLang="ja-JP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2018</a:t>
            </a:r>
            <a:r>
              <a:rPr lang="ja-JP" alt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年度の方針・実施計画</a:t>
            </a:r>
            <a:r>
              <a:rPr lang="en-US" altLang="ja-JP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(1/2)</a:t>
            </a:r>
            <a:endParaRPr lang="ja-JP" altLang="en-US" sz="2100" dirty="0">
              <a:latin typeface="+mn-ea"/>
              <a:ea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184B4A36-F7E6-44BE-90DB-7F2AF7D15563}"/>
              </a:ext>
            </a:extLst>
          </p:cNvPr>
          <p:cNvSpPr/>
          <p:nvPr/>
        </p:nvSpPr>
        <p:spPr>
          <a:xfrm>
            <a:off x="342900" y="1397584"/>
            <a:ext cx="8520546" cy="437207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DC3824EB-C7CC-42B6-B549-592697EB18F1}"/>
              </a:ext>
            </a:extLst>
          </p:cNvPr>
          <p:cNvSpPr txBox="1"/>
          <p:nvPr/>
        </p:nvSpPr>
        <p:spPr>
          <a:xfrm>
            <a:off x="405247" y="1673613"/>
            <a:ext cx="90401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/>
              <a:t>委員会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xmlns="" id="{682C9980-F3AF-4953-B905-B37CC8B7BB2D}"/>
              </a:ext>
            </a:extLst>
          </p:cNvPr>
          <p:cNvCxnSpPr/>
          <p:nvPr/>
        </p:nvCxnSpPr>
        <p:spPr>
          <a:xfrm>
            <a:off x="342901" y="2215364"/>
            <a:ext cx="852054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2A5EEBEE-C0EE-4204-BC68-9C2ABFC712E5}"/>
              </a:ext>
            </a:extLst>
          </p:cNvPr>
          <p:cNvSpPr txBox="1"/>
          <p:nvPr/>
        </p:nvSpPr>
        <p:spPr>
          <a:xfrm>
            <a:off x="1565348" y="1891012"/>
            <a:ext cx="14599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>
                <a:latin typeface="+mn-ea"/>
              </a:rPr>
              <a:t>実施計画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65E326A0-C48B-42F0-94A4-864803477A48}"/>
              </a:ext>
            </a:extLst>
          </p:cNvPr>
          <p:cNvSpPr txBox="1"/>
          <p:nvPr/>
        </p:nvSpPr>
        <p:spPr>
          <a:xfrm>
            <a:off x="3200400" y="1915281"/>
            <a:ext cx="199786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/>
              <a:t>実施状況と評価・反省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953AB0C5-651A-4A27-860B-342700A77B11}"/>
              </a:ext>
            </a:extLst>
          </p:cNvPr>
          <p:cNvSpPr txBox="1"/>
          <p:nvPr/>
        </p:nvSpPr>
        <p:spPr>
          <a:xfrm>
            <a:off x="2439265" y="1473170"/>
            <a:ext cx="14599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" b="1" dirty="0">
                <a:solidFill>
                  <a:prstClr val="black"/>
                </a:solidFill>
                <a:latin typeface="+mn-ea"/>
              </a:rPr>
              <a:t>2017</a:t>
            </a:r>
            <a:r>
              <a:rPr lang="ja-JP" altLang="en-US" sz="1500" b="1" dirty="0">
                <a:solidFill>
                  <a:prstClr val="black"/>
                </a:solidFill>
                <a:latin typeface="+mn-ea"/>
              </a:rPr>
              <a:t>年度</a:t>
            </a:r>
            <a:endParaRPr lang="ja-JP" altLang="en-US" sz="1500" b="1" dirty="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C96D81BA-5D14-4CD7-A3E0-2172CD3DD137}"/>
              </a:ext>
            </a:extLst>
          </p:cNvPr>
          <p:cNvSpPr txBox="1"/>
          <p:nvPr/>
        </p:nvSpPr>
        <p:spPr>
          <a:xfrm>
            <a:off x="5945002" y="1475868"/>
            <a:ext cx="12573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" b="1" dirty="0">
                <a:latin typeface="+mn-ea"/>
              </a:rPr>
              <a:t>2018</a:t>
            </a:r>
            <a:r>
              <a:rPr lang="ja-JP" altLang="en-US" sz="1500" b="1" dirty="0">
                <a:latin typeface="+mn-ea"/>
              </a:rPr>
              <a:t>年度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159FDC89-CABA-42DC-BF64-113D91A4AC8A}"/>
              </a:ext>
            </a:extLst>
          </p:cNvPr>
          <p:cNvSpPr txBox="1"/>
          <p:nvPr/>
        </p:nvSpPr>
        <p:spPr>
          <a:xfrm>
            <a:off x="5237019" y="1915281"/>
            <a:ext cx="271484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/>
              <a:t>方針と実施計画・変更点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C87A3196-6593-4596-AF41-DA84625F8D1C}"/>
              </a:ext>
            </a:extLst>
          </p:cNvPr>
          <p:cNvSpPr txBox="1"/>
          <p:nvPr/>
        </p:nvSpPr>
        <p:spPr>
          <a:xfrm>
            <a:off x="7854252" y="1523671"/>
            <a:ext cx="10947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>
                <a:latin typeface="+mn-ea"/>
              </a:rPr>
              <a:t>委員長</a:t>
            </a:r>
            <a:endParaRPr lang="en-US" altLang="ja-JP" sz="1500" b="1" dirty="0">
              <a:latin typeface="+mn-ea"/>
            </a:endParaRPr>
          </a:p>
          <a:p>
            <a:pPr algn="ctr"/>
            <a:r>
              <a:rPr lang="en-US" altLang="ja-JP" sz="1500" b="1" dirty="0">
                <a:latin typeface="+mn-ea"/>
              </a:rPr>
              <a:t>(</a:t>
            </a:r>
            <a:r>
              <a:rPr lang="ja-JP" altLang="en-US" sz="1500" b="1" dirty="0">
                <a:latin typeface="+mn-ea"/>
              </a:rPr>
              <a:t>敬称略</a:t>
            </a:r>
            <a:r>
              <a:rPr lang="en-US" altLang="ja-JP" sz="1500" b="1" dirty="0">
                <a:latin typeface="+mn-ea"/>
              </a:rPr>
              <a:t>)</a:t>
            </a:r>
            <a:endParaRPr lang="ja-JP" altLang="en-US" sz="1500" b="1" dirty="0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xmlns="" id="{BE887FBF-D5DA-4FF2-9A5C-DE14526ECE94}"/>
              </a:ext>
            </a:extLst>
          </p:cNvPr>
          <p:cNvSpPr txBox="1"/>
          <p:nvPr/>
        </p:nvSpPr>
        <p:spPr>
          <a:xfrm>
            <a:off x="296142" y="2359932"/>
            <a:ext cx="11222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1500" b="1" dirty="0">
                <a:solidFill>
                  <a:prstClr val="black"/>
                </a:solidFill>
              </a:rPr>
              <a:t>経営研修</a:t>
            </a:r>
            <a:endParaRPr lang="ja-JP" altLang="en-US" sz="15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6273461A-3770-4221-9076-0EE47D0CDA3D}"/>
              </a:ext>
            </a:extLst>
          </p:cNvPr>
          <p:cNvSpPr txBox="1"/>
          <p:nvPr/>
        </p:nvSpPr>
        <p:spPr>
          <a:xfrm>
            <a:off x="1387187" y="2232616"/>
            <a:ext cx="18028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</a:rPr>
              <a:t>年４回実施予定、経営戦略・周辺産業・投資税制・最新技術紹介</a:t>
            </a:r>
            <a:endParaRPr lang="ja-JP" altLang="en-US" sz="1050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xmlns="" id="{29FC7C44-881B-4AF8-A27B-66B10DED6327}"/>
              </a:ext>
            </a:extLst>
          </p:cNvPr>
          <p:cNvCxnSpPr>
            <a:cxnSpLocks/>
          </p:cNvCxnSpPr>
          <p:nvPr/>
        </p:nvCxnSpPr>
        <p:spPr>
          <a:xfrm>
            <a:off x="1371602" y="1421968"/>
            <a:ext cx="0" cy="435516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xmlns="" id="{5EA02BE7-A835-4CC0-9387-8053D3E085D7}"/>
              </a:ext>
            </a:extLst>
          </p:cNvPr>
          <p:cNvCxnSpPr>
            <a:cxnSpLocks/>
          </p:cNvCxnSpPr>
          <p:nvPr/>
        </p:nvCxnSpPr>
        <p:spPr>
          <a:xfrm>
            <a:off x="5226623" y="1421968"/>
            <a:ext cx="5" cy="435516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xmlns="" id="{21E5D170-7A30-49BE-8258-93F7A5A25410}"/>
              </a:ext>
            </a:extLst>
          </p:cNvPr>
          <p:cNvCxnSpPr>
            <a:cxnSpLocks/>
          </p:cNvCxnSpPr>
          <p:nvPr/>
        </p:nvCxnSpPr>
        <p:spPr>
          <a:xfrm flipH="1">
            <a:off x="7951863" y="1421967"/>
            <a:ext cx="59527" cy="434769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xmlns="" id="{30DEF9FF-B3FB-4010-957C-8AA93A3D0BE0}"/>
              </a:ext>
            </a:extLst>
          </p:cNvPr>
          <p:cNvCxnSpPr/>
          <p:nvPr/>
        </p:nvCxnSpPr>
        <p:spPr>
          <a:xfrm>
            <a:off x="342901" y="2805988"/>
            <a:ext cx="852054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xmlns="" id="{F52E3387-1EA3-4BEE-9CCA-1177DB2226DB}"/>
              </a:ext>
            </a:extLst>
          </p:cNvPr>
          <p:cNvCxnSpPr>
            <a:cxnSpLocks/>
          </p:cNvCxnSpPr>
          <p:nvPr/>
        </p:nvCxnSpPr>
        <p:spPr>
          <a:xfrm flipV="1">
            <a:off x="1381443" y="1762050"/>
            <a:ext cx="6610024" cy="2795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xmlns="" id="{97F6AE34-6409-491D-BD09-F1D247159CFD}"/>
              </a:ext>
            </a:extLst>
          </p:cNvPr>
          <p:cNvCxnSpPr/>
          <p:nvPr/>
        </p:nvCxnSpPr>
        <p:spPr>
          <a:xfrm>
            <a:off x="3094078" y="1788859"/>
            <a:ext cx="20783" cy="398080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xmlns="" id="{972C6467-DECB-4887-9A82-175C7E1E6DE9}"/>
              </a:ext>
            </a:extLst>
          </p:cNvPr>
          <p:cNvCxnSpPr>
            <a:cxnSpLocks/>
          </p:cNvCxnSpPr>
          <p:nvPr/>
        </p:nvCxnSpPr>
        <p:spPr>
          <a:xfrm>
            <a:off x="342901" y="3684242"/>
            <a:ext cx="852054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xmlns="" id="{2BAE408F-0AAC-4899-9B55-955150CDB925}"/>
              </a:ext>
            </a:extLst>
          </p:cNvPr>
          <p:cNvCxnSpPr/>
          <p:nvPr/>
        </p:nvCxnSpPr>
        <p:spPr>
          <a:xfrm>
            <a:off x="358486" y="4339378"/>
            <a:ext cx="8520545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xmlns="" id="{72218BE2-2055-47A4-88EF-3520DED8A52B}"/>
              </a:ext>
            </a:extLst>
          </p:cNvPr>
          <p:cNvCxnSpPr/>
          <p:nvPr/>
        </p:nvCxnSpPr>
        <p:spPr>
          <a:xfrm>
            <a:off x="374074" y="5024005"/>
            <a:ext cx="8489372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8BDA15B2-8A9B-494F-80B3-57B88A53CB39}"/>
              </a:ext>
            </a:extLst>
          </p:cNvPr>
          <p:cNvSpPr txBox="1"/>
          <p:nvPr/>
        </p:nvSpPr>
        <p:spPr>
          <a:xfrm>
            <a:off x="374073" y="3038214"/>
            <a:ext cx="9663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/>
              <a:t>標準化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31D1E223-5131-45BD-AE06-0A58843B51A8}"/>
              </a:ext>
            </a:extLst>
          </p:cNvPr>
          <p:cNvSpPr txBox="1"/>
          <p:nvPr/>
        </p:nvSpPr>
        <p:spPr>
          <a:xfrm>
            <a:off x="374073" y="3828014"/>
            <a:ext cx="10131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/>
              <a:t>ｷﾞﾔｶﾚｯｼﾞ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DEDA416D-8CCE-467C-AF73-A46C8C1F62A7}"/>
              </a:ext>
            </a:extLst>
          </p:cNvPr>
          <p:cNvSpPr txBox="1"/>
          <p:nvPr/>
        </p:nvSpPr>
        <p:spPr>
          <a:xfrm>
            <a:off x="374073" y="4393621"/>
            <a:ext cx="981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/>
              <a:t>ｷﾞﾔｶﾚｯｼﾞﾌｫﾛｰｱｯﾌﾟ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xmlns="" id="{A5443E38-4ED4-4DE1-888F-8745828420A0}"/>
              </a:ext>
            </a:extLst>
          </p:cNvPr>
          <p:cNvSpPr txBox="1"/>
          <p:nvPr/>
        </p:nvSpPr>
        <p:spPr>
          <a:xfrm>
            <a:off x="353531" y="5109096"/>
            <a:ext cx="10131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00" b="1" dirty="0" smtClean="0"/>
              <a:t>技術・企画事業</a:t>
            </a:r>
            <a:endParaRPr lang="ja-JP" altLang="en-US" sz="1500" b="1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xmlns="" id="{CC318F5C-BCE5-417C-9640-63E7FD78E4D8}"/>
              </a:ext>
            </a:extLst>
          </p:cNvPr>
          <p:cNvSpPr txBox="1"/>
          <p:nvPr/>
        </p:nvSpPr>
        <p:spPr>
          <a:xfrm>
            <a:off x="1392385" y="2825362"/>
            <a:ext cx="18080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・ＪＧＭＡ規格・ＩＳＯ／ＴＣ６０国際規格・ＪＩＳ／ＪＧＭＡ規格の方向性を明確に</a:t>
            </a:r>
            <a:endParaRPr lang="en-US" altLang="ja-JP" sz="1050" dirty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・次世代人財育成強化</a:t>
            </a:r>
            <a:endParaRPr lang="ja-JP" altLang="en-US" sz="1350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xmlns="" id="{2B91D261-342C-4475-A508-2A5024BB4BF4}"/>
              </a:ext>
            </a:extLst>
          </p:cNvPr>
          <p:cNvSpPr txBox="1"/>
          <p:nvPr/>
        </p:nvSpPr>
        <p:spPr>
          <a:xfrm>
            <a:off x="1387187" y="3710174"/>
            <a:ext cx="187137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２コース（マスター・プロフェッショナル）継続、定員キープ</a:t>
            </a:r>
            <a:endParaRPr lang="en-US" altLang="ja-JP" sz="1050" dirty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講師の世代交代の促進</a:t>
            </a:r>
            <a:endParaRPr lang="ja-JP" altLang="en-US" sz="1350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xmlns="" id="{448C0CA6-6E2B-41D6-83BE-C10F39EE21C8}"/>
              </a:ext>
            </a:extLst>
          </p:cNvPr>
          <p:cNvSpPr txBox="1"/>
          <p:nvPr/>
        </p:nvSpPr>
        <p:spPr>
          <a:xfrm>
            <a:off x="1392382" y="4367243"/>
            <a:ext cx="17768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年２回実施予定</a:t>
            </a:r>
            <a:endParaRPr lang="en-US" altLang="ja-JP" sz="1050" dirty="0"/>
          </a:p>
          <a:p>
            <a:r>
              <a:rPr lang="ja-JP" altLang="en-US" sz="1050" dirty="0"/>
              <a:t>自主運営の定着化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xmlns="" id="{6FA8177E-7065-41D0-91EA-3B9D8E50AC4F}"/>
              </a:ext>
            </a:extLst>
          </p:cNvPr>
          <p:cNvSpPr txBox="1"/>
          <p:nvPr/>
        </p:nvSpPr>
        <p:spPr>
          <a:xfrm>
            <a:off x="1392382" y="5064145"/>
            <a:ext cx="179762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機械学会（ＲＣ分科会）協賛講演会、地区別歯車懇話会協賛と支部活動連携</a:t>
            </a:r>
            <a:endParaRPr lang="ja-JP" altLang="en-US" sz="1350" dirty="0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xmlns="" id="{164733A6-F3F5-4B5C-B3BC-75BB37E41F54}"/>
              </a:ext>
            </a:extLst>
          </p:cNvPr>
          <p:cNvSpPr txBox="1"/>
          <p:nvPr/>
        </p:nvSpPr>
        <p:spPr>
          <a:xfrm>
            <a:off x="8011389" y="2359931"/>
            <a:ext cx="83646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菊地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xmlns="" id="{FA1BFEC3-FE31-4D2E-BC99-4E39E2318D00}"/>
              </a:ext>
            </a:extLst>
          </p:cNvPr>
          <p:cNvSpPr txBox="1"/>
          <p:nvPr/>
        </p:nvSpPr>
        <p:spPr>
          <a:xfrm>
            <a:off x="8011390" y="3081379"/>
            <a:ext cx="8624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植田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xmlns="" id="{EC0860BE-8578-4626-9849-CF7E40B8EC67}"/>
              </a:ext>
            </a:extLst>
          </p:cNvPr>
          <p:cNvSpPr txBox="1"/>
          <p:nvPr/>
        </p:nvSpPr>
        <p:spPr>
          <a:xfrm>
            <a:off x="8011389" y="3827542"/>
            <a:ext cx="83646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田中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xmlns="" id="{DBAB0A14-887C-48AA-AE19-922D3F8950F0}"/>
              </a:ext>
            </a:extLst>
          </p:cNvPr>
          <p:cNvSpPr txBox="1"/>
          <p:nvPr/>
        </p:nvSpPr>
        <p:spPr>
          <a:xfrm>
            <a:off x="7983033" y="4550660"/>
            <a:ext cx="8648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加納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xmlns="" id="{6D30B402-8F8D-4E7D-902B-34DBB3043927}"/>
              </a:ext>
            </a:extLst>
          </p:cNvPr>
          <p:cNvSpPr txBox="1"/>
          <p:nvPr/>
        </p:nvSpPr>
        <p:spPr>
          <a:xfrm>
            <a:off x="7983033" y="5250277"/>
            <a:ext cx="8648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辻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="" xmlns:a16="http://schemas.microsoft.com/office/drawing/2014/main" id="{A8291669-3936-49FB-AA03-DDCEA6FCD4CA}"/>
              </a:ext>
            </a:extLst>
          </p:cNvPr>
          <p:cNvSpPr txBox="1"/>
          <p:nvPr/>
        </p:nvSpPr>
        <p:spPr>
          <a:xfrm>
            <a:off x="3164304" y="2279738"/>
            <a:ext cx="204673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/>
              <a:t>4/7 </a:t>
            </a:r>
            <a:r>
              <a:rPr lang="ja-JP" altLang="en-US" sz="1050" dirty="0"/>
              <a:t>ｵｰﾈｯｸｽ  </a:t>
            </a:r>
            <a:r>
              <a:rPr lang="en-US" altLang="ja-JP" sz="1050" dirty="0"/>
              <a:t>6/16 </a:t>
            </a:r>
            <a:r>
              <a:rPr lang="ja-JP" altLang="en-US" sz="1050" dirty="0"/>
              <a:t>ｲﾜｻﾃｯｸ</a:t>
            </a:r>
            <a:endParaRPr lang="en-US" altLang="ja-JP" sz="1050" dirty="0"/>
          </a:p>
          <a:p>
            <a:r>
              <a:rPr lang="en-US" altLang="ja-JP" sz="1050" dirty="0"/>
              <a:t>11/24 JTEKT  2/16</a:t>
            </a:r>
            <a:r>
              <a:rPr lang="ja-JP" altLang="en-US" sz="1050" dirty="0"/>
              <a:t>寶角ギヤー</a:t>
            </a:r>
            <a:endParaRPr lang="en-US" altLang="ja-JP" sz="1050" dirty="0"/>
          </a:p>
          <a:p>
            <a:r>
              <a:rPr lang="ja-JP" altLang="en-US" sz="1050" dirty="0"/>
              <a:t>反省・評価：見学先決定が遅れた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xmlns="" id="{71B43920-99AF-4C67-A17C-464B1105A588}"/>
              </a:ext>
            </a:extLst>
          </p:cNvPr>
          <p:cNvSpPr txBox="1"/>
          <p:nvPr/>
        </p:nvSpPr>
        <p:spPr>
          <a:xfrm>
            <a:off x="3118617" y="2865697"/>
            <a:ext cx="2138106" cy="981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dirty="0"/>
              <a:t>実施内容：</a:t>
            </a:r>
            <a:r>
              <a:rPr lang="en-US" altLang="ja-JP" sz="1050" dirty="0"/>
              <a:t>ISO/TC60</a:t>
            </a:r>
            <a:r>
              <a:rPr lang="ja-JP" altLang="ja-JP" sz="1050" dirty="0"/>
              <a:t>対応を概ね理解した。規格委員会の活動状況を把握した。</a:t>
            </a:r>
            <a:endParaRPr lang="en-US" altLang="ja-JP" sz="1050" dirty="0"/>
          </a:p>
          <a:p>
            <a:r>
              <a:rPr lang="ja-JP" altLang="ja-JP" sz="1050" dirty="0"/>
              <a:t>反省・評価：全体的に時間を要した。</a:t>
            </a:r>
          </a:p>
          <a:p>
            <a:endParaRPr lang="ja-JP" altLang="ja-JP" sz="788" dirty="0"/>
          </a:p>
          <a:p>
            <a:pPr defTabSz="514350"/>
            <a:endParaRPr lang="ja-JP" altLang="en-US" sz="788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xmlns="" id="{54E462EF-1DB3-400E-A568-22875A7F299B}"/>
              </a:ext>
            </a:extLst>
          </p:cNvPr>
          <p:cNvSpPr txBox="1"/>
          <p:nvPr/>
        </p:nvSpPr>
        <p:spPr>
          <a:xfrm>
            <a:off x="3215996" y="3719052"/>
            <a:ext cx="215177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実施内容：計画どおり。修了式を</a:t>
            </a:r>
            <a:endParaRPr lang="en-US" altLang="ja-JP" sz="1050" dirty="0"/>
          </a:p>
          <a:p>
            <a:r>
              <a:rPr lang="ja-JP" altLang="en-US" sz="1050" dirty="0"/>
              <a:t>予定</a:t>
            </a:r>
            <a:endParaRPr lang="en-US" altLang="ja-JP" sz="1050" dirty="0"/>
          </a:p>
          <a:p>
            <a:r>
              <a:rPr lang="ja-JP" altLang="en-US" sz="1050" dirty="0"/>
              <a:t>反省・評価：計画通り完了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="" xmlns:a16="http://schemas.microsoft.com/office/drawing/2014/main" id="{5285B0DE-3563-4A5B-A2B0-569FA696B0AA}"/>
              </a:ext>
            </a:extLst>
          </p:cNvPr>
          <p:cNvSpPr txBox="1"/>
          <p:nvPr/>
        </p:nvSpPr>
        <p:spPr>
          <a:xfrm>
            <a:off x="3236767" y="4419132"/>
            <a:ext cx="200025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+mn-ea"/>
              </a:rPr>
              <a:t>実施内容：</a:t>
            </a:r>
            <a:r>
              <a:rPr lang="en-US" altLang="ja-JP" sz="1050" dirty="0">
                <a:latin typeface="+mn-ea"/>
              </a:rPr>
              <a:t>5/12</a:t>
            </a:r>
            <a:r>
              <a:rPr lang="ja-JP" altLang="en-US" sz="1050" dirty="0" err="1">
                <a:latin typeface="+mn-ea"/>
              </a:rPr>
              <a:t>、</a:t>
            </a:r>
            <a:r>
              <a:rPr lang="en-US" altLang="ja-JP" sz="1050" dirty="0">
                <a:latin typeface="+mn-ea"/>
              </a:rPr>
              <a:t>11/2</a:t>
            </a:r>
            <a:r>
              <a:rPr lang="ja-JP" altLang="en-US" sz="1050" dirty="0">
                <a:latin typeface="+mn-ea"/>
              </a:rPr>
              <a:t>研修会実施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反省・評価：計画通り完了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xmlns="" id="{478E6B25-D867-49C4-91BF-5132AE5DE35A}"/>
              </a:ext>
            </a:extLst>
          </p:cNvPr>
          <p:cNvSpPr txBox="1"/>
          <p:nvPr/>
        </p:nvSpPr>
        <p:spPr>
          <a:xfrm>
            <a:off x="3248276" y="5089743"/>
            <a:ext cx="17290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実施内容：活動なし</a:t>
            </a:r>
            <a:endParaRPr lang="en-US" altLang="ja-JP" sz="105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反省・評価：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="" xmlns:a16="http://schemas.microsoft.com/office/drawing/2014/main" id="{06CC9675-27E9-4117-A1F5-D55902DFB5E5}"/>
              </a:ext>
            </a:extLst>
          </p:cNvPr>
          <p:cNvSpPr txBox="1"/>
          <p:nvPr/>
        </p:nvSpPr>
        <p:spPr>
          <a:xfrm>
            <a:off x="5237014" y="2296532"/>
            <a:ext cx="279792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方針と実施予定：</a:t>
            </a:r>
            <a:r>
              <a:rPr lang="en-US" altLang="ja-JP" sz="1050" dirty="0"/>
              <a:t>5/18</a:t>
            </a:r>
            <a:r>
              <a:rPr lang="ja-JP" altLang="en-US" sz="1050" dirty="0"/>
              <a:t> 清和鉄工　</a:t>
            </a:r>
            <a:r>
              <a:rPr lang="en-US" altLang="ja-JP" sz="1050" dirty="0"/>
              <a:t>8</a:t>
            </a:r>
            <a:r>
              <a:rPr lang="ja-JP" altLang="en-US" sz="1050" dirty="0"/>
              <a:t>月古賀歯車</a:t>
            </a:r>
            <a:endParaRPr lang="en-US" altLang="ja-JP" sz="1050" dirty="0"/>
          </a:p>
          <a:p>
            <a:r>
              <a:rPr lang="ja-JP" altLang="en-US" sz="1050" dirty="0"/>
              <a:t>　　　　　　　　　　　</a:t>
            </a:r>
            <a:r>
              <a:rPr lang="en-US" altLang="ja-JP" sz="1050" dirty="0"/>
              <a:t>2</a:t>
            </a:r>
            <a:r>
              <a:rPr lang="ja-JP" altLang="en-US" sz="1050" dirty="0"/>
              <a:t>月 （広島）</a:t>
            </a:r>
            <a:endParaRPr lang="en-US" altLang="ja-JP" sz="1050" dirty="0"/>
          </a:p>
          <a:p>
            <a:r>
              <a:rPr lang="ja-JP" altLang="en-US" sz="1050" dirty="0"/>
              <a:t>２０１７年からの変更点：４回⇒３回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xmlns="" id="{BCA24133-EE30-4DE7-861D-82EDA9806EAF}"/>
              </a:ext>
            </a:extLst>
          </p:cNvPr>
          <p:cNvSpPr txBox="1"/>
          <p:nvPr/>
        </p:nvSpPr>
        <p:spPr>
          <a:xfrm>
            <a:off x="5182647" y="2912713"/>
            <a:ext cx="30617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方針と実施予定：</a:t>
            </a:r>
            <a:r>
              <a:rPr lang="en-US" altLang="ja-JP" sz="1050" dirty="0"/>
              <a:t>ISO/TC60</a:t>
            </a:r>
            <a:r>
              <a:rPr lang="ja-JP" altLang="ja-JP" sz="1050" dirty="0"/>
              <a:t>内容の普及と人員</a:t>
            </a:r>
            <a:endParaRPr lang="en-US" altLang="ja-JP" sz="1050" dirty="0"/>
          </a:p>
          <a:p>
            <a:r>
              <a:rPr lang="ja-JP" altLang="en-US" sz="1050" dirty="0"/>
              <a:t>　　　　　　　　　　　</a:t>
            </a:r>
            <a:r>
              <a:rPr lang="ja-JP" altLang="ja-JP" sz="1050" dirty="0"/>
              <a:t>強化</a:t>
            </a:r>
            <a:endParaRPr lang="en-US" altLang="ja-JP" sz="1050" dirty="0"/>
          </a:p>
          <a:p>
            <a:r>
              <a:rPr lang="ja-JP" altLang="en-US" sz="1050" dirty="0"/>
              <a:t>　　　　　　　</a:t>
            </a:r>
            <a:r>
              <a:rPr lang="ja-JP" altLang="ja-JP" sz="1050" dirty="0"/>
              <a:t>　　　　規格委員会組織の全体見直し</a:t>
            </a:r>
          </a:p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２０１７年からの変更点：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xmlns="" id="{50FD4A68-ED03-4C4A-A8F7-0214E78A571B}"/>
              </a:ext>
            </a:extLst>
          </p:cNvPr>
          <p:cNvSpPr txBox="1"/>
          <p:nvPr/>
        </p:nvSpPr>
        <p:spPr>
          <a:xfrm>
            <a:off x="5237014" y="3715261"/>
            <a:ext cx="293538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方針と実施予定：</a:t>
            </a:r>
            <a:r>
              <a:rPr lang="en-US" altLang="ja-JP" sz="1050" dirty="0"/>
              <a:t>2017</a:t>
            </a:r>
            <a:r>
              <a:rPr lang="ja-JP" altLang="en-US" sz="1050" dirty="0"/>
              <a:t>年計画の継続と会員外</a:t>
            </a:r>
            <a:endParaRPr lang="en-US" altLang="ja-JP" sz="1050" dirty="0"/>
          </a:p>
          <a:p>
            <a:r>
              <a:rPr lang="ja-JP" altLang="en-US" sz="1050" dirty="0"/>
              <a:t>の受講料アップによる事業採算の改善</a:t>
            </a:r>
            <a:endParaRPr lang="en-US" altLang="ja-JP" sz="1050" dirty="0"/>
          </a:p>
          <a:p>
            <a:r>
              <a:rPr lang="ja-JP" altLang="en-US" sz="1050" dirty="0"/>
              <a:t>２０１７年からの変更点：収入増による採算改善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="" xmlns:a16="http://schemas.microsoft.com/office/drawing/2014/main" id="{F2F70D10-187A-45BB-B93E-35E12F8BD6EF}"/>
              </a:ext>
            </a:extLst>
          </p:cNvPr>
          <p:cNvSpPr txBox="1"/>
          <p:nvPr/>
        </p:nvSpPr>
        <p:spPr>
          <a:xfrm>
            <a:off x="5184237" y="4391340"/>
            <a:ext cx="291741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方針と実施予定：</a:t>
            </a:r>
            <a:r>
              <a:rPr lang="en-US" altLang="ja-JP" sz="1050" dirty="0"/>
              <a:t>18/5/25,</a:t>
            </a:r>
            <a:r>
              <a:rPr lang="ja-JP" altLang="en-US" sz="1050" dirty="0"/>
              <a:t>秋の２回研修会予定</a:t>
            </a:r>
            <a:endParaRPr lang="en-US" altLang="ja-JP" sz="1050" dirty="0"/>
          </a:p>
          <a:p>
            <a:r>
              <a:rPr lang="en-US" altLang="ja-JP" sz="1050" dirty="0"/>
              <a:t>2017</a:t>
            </a:r>
            <a:r>
              <a:rPr lang="ja-JP" altLang="en-US" sz="1050" dirty="0"/>
              <a:t>年からの変更点：各回共に費用は参加費</a:t>
            </a:r>
            <a:endParaRPr lang="en-US" altLang="ja-JP" sz="1050" dirty="0"/>
          </a:p>
          <a:p>
            <a:r>
              <a:rPr lang="ja-JP" altLang="en-US" sz="1050" dirty="0"/>
              <a:t>で賄う。</a:t>
            </a:r>
            <a:r>
              <a:rPr lang="en-US" altLang="ja-JP" sz="1050" dirty="0"/>
              <a:t>2019</a:t>
            </a:r>
            <a:r>
              <a:rPr lang="ja-JP" altLang="en-US" sz="1050" dirty="0"/>
              <a:t>年度に向け大枠の計画を策定する</a:t>
            </a:r>
            <a:endParaRPr lang="en-US" altLang="ja-JP" sz="1050" dirty="0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xmlns="" id="{16AB05F4-0881-4678-8C4E-A5A5489B33FB}"/>
              </a:ext>
            </a:extLst>
          </p:cNvPr>
          <p:cNvSpPr txBox="1"/>
          <p:nvPr/>
        </p:nvSpPr>
        <p:spPr>
          <a:xfrm>
            <a:off x="5176905" y="5092767"/>
            <a:ext cx="2884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方針と実施予定：</a:t>
            </a:r>
            <a:r>
              <a:rPr lang="ja-JP" altLang="en-US" sz="10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標準化委員会で活動を進める</a:t>
            </a:r>
            <a:endParaRPr lang="en-US" altLang="ja-JP" sz="10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２０１７年からの変更点：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8594358" y="6391911"/>
            <a:ext cx="370130" cy="2774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xmlns="" id="{7FDEFFB4-4C09-47BF-9515-4A7E9B47F124}"/>
              </a:ext>
            </a:extLst>
          </p:cNvPr>
          <p:cNvSpPr txBox="1"/>
          <p:nvPr/>
        </p:nvSpPr>
        <p:spPr>
          <a:xfrm>
            <a:off x="8494542" y="617486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+mj-ea"/>
                <a:ea typeface="+mj-ea"/>
              </a:rPr>
              <a:t>４</a:t>
            </a:r>
            <a:endParaRPr kumimoji="1" lang="ja-JP" altLang="en-US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60932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27584" y="727288"/>
            <a:ext cx="7589095" cy="483187"/>
          </a:xfrm>
        </p:spPr>
        <p:txBody>
          <a:bodyPr anchor="ctr">
            <a:normAutofit/>
          </a:bodyPr>
          <a:lstStyle/>
          <a:p>
            <a:r>
              <a:rPr lang="ja-JP" alt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各委員会の</a:t>
            </a:r>
            <a:r>
              <a:rPr lang="en-US" altLang="ja-JP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2017</a:t>
            </a:r>
            <a:r>
              <a:rPr lang="ja-JP" alt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年度実施状況と</a:t>
            </a:r>
            <a:r>
              <a:rPr lang="en-US" altLang="ja-JP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2018</a:t>
            </a:r>
            <a:r>
              <a:rPr lang="ja-JP" alt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年度の方針・実施計画</a:t>
            </a:r>
            <a:r>
              <a:rPr lang="en-US" altLang="ja-JP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itchFamily="50" charset="-128"/>
                <a:cs typeface="+mn-cs"/>
              </a:rPr>
              <a:t>(2/2)</a:t>
            </a:r>
            <a:endParaRPr lang="ja-JP" altLang="en-US" sz="2100" dirty="0">
              <a:latin typeface="+mn-ea"/>
              <a:ea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184B4A36-F7E6-44BE-90DB-7F2AF7D15563}"/>
              </a:ext>
            </a:extLst>
          </p:cNvPr>
          <p:cNvSpPr/>
          <p:nvPr/>
        </p:nvSpPr>
        <p:spPr>
          <a:xfrm>
            <a:off x="297405" y="1425544"/>
            <a:ext cx="8598476" cy="469453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DC3824EB-C7CC-42B6-B549-592697EB18F1}"/>
              </a:ext>
            </a:extLst>
          </p:cNvPr>
          <p:cNvSpPr txBox="1"/>
          <p:nvPr/>
        </p:nvSpPr>
        <p:spPr>
          <a:xfrm>
            <a:off x="277205" y="1628246"/>
            <a:ext cx="109439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委員会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xmlns="" id="{682C9980-F3AF-4953-B905-B37CC8B7BB2D}"/>
              </a:ext>
            </a:extLst>
          </p:cNvPr>
          <p:cNvCxnSpPr>
            <a:cxnSpLocks/>
          </p:cNvCxnSpPr>
          <p:nvPr/>
        </p:nvCxnSpPr>
        <p:spPr>
          <a:xfrm>
            <a:off x="296142" y="2164847"/>
            <a:ext cx="8582889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2A5EEBEE-C0EE-4204-BC68-9C2ABFC712E5}"/>
              </a:ext>
            </a:extLst>
          </p:cNvPr>
          <p:cNvSpPr txBox="1"/>
          <p:nvPr/>
        </p:nvSpPr>
        <p:spPr>
          <a:xfrm>
            <a:off x="1551220" y="1848168"/>
            <a:ext cx="14599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実施計画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65E326A0-C48B-42F0-94A4-864803477A48}"/>
              </a:ext>
            </a:extLst>
          </p:cNvPr>
          <p:cNvSpPr txBox="1"/>
          <p:nvPr/>
        </p:nvSpPr>
        <p:spPr>
          <a:xfrm>
            <a:off x="3200399" y="1873496"/>
            <a:ext cx="199786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latin typeface="Calibri" panose="020F0502020204030204"/>
                <a:ea typeface="ＭＳ Ｐゴシック" panose="020B0600070205080204" pitchFamily="50" charset="-128"/>
              </a:rPr>
              <a:t>実施状況と評価・反省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953AB0C5-651A-4A27-860B-342700A77B11}"/>
              </a:ext>
            </a:extLst>
          </p:cNvPr>
          <p:cNvSpPr txBox="1"/>
          <p:nvPr/>
        </p:nvSpPr>
        <p:spPr>
          <a:xfrm>
            <a:off x="2460048" y="1483244"/>
            <a:ext cx="14599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altLang="ja-JP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lang="ja-JP" altLang="en-US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C96D81BA-5D14-4CD7-A3E0-2172CD3DD137}"/>
              </a:ext>
            </a:extLst>
          </p:cNvPr>
          <p:cNvSpPr txBox="1"/>
          <p:nvPr/>
        </p:nvSpPr>
        <p:spPr>
          <a:xfrm>
            <a:off x="5946194" y="1474297"/>
            <a:ext cx="12573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altLang="ja-JP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lang="ja-JP" altLang="en-US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159FDC89-CABA-42DC-BF64-113D91A4AC8A}"/>
              </a:ext>
            </a:extLst>
          </p:cNvPr>
          <p:cNvSpPr txBox="1"/>
          <p:nvPr/>
        </p:nvSpPr>
        <p:spPr>
          <a:xfrm>
            <a:off x="5387693" y="1863176"/>
            <a:ext cx="236912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1500" b="1" dirty="0"/>
              <a:t>方針と実施計画・変更点</a:t>
            </a:r>
            <a:endParaRPr lang="ja-JP" altLang="en-US" sz="1500" b="1" dirty="0"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C87A3196-6593-4596-AF41-DA84625F8D1C}"/>
              </a:ext>
            </a:extLst>
          </p:cNvPr>
          <p:cNvSpPr txBox="1"/>
          <p:nvPr/>
        </p:nvSpPr>
        <p:spPr>
          <a:xfrm>
            <a:off x="7982713" y="1524750"/>
            <a:ext cx="963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委員長</a:t>
            </a:r>
            <a:endParaRPr lang="en-US" altLang="ja-JP" sz="15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defTabSz="685800">
              <a:defRPr/>
            </a:pPr>
            <a:r>
              <a:rPr lang="en-US" altLang="ja-JP" sz="15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15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敬称略</a:t>
            </a:r>
            <a:r>
              <a:rPr lang="en-US" altLang="ja-JP" sz="15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1500" b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xmlns="" id="{BE887FBF-D5DA-4FF2-9A5C-DE14526ECE94}"/>
              </a:ext>
            </a:extLst>
          </p:cNvPr>
          <p:cNvSpPr txBox="1"/>
          <p:nvPr/>
        </p:nvSpPr>
        <p:spPr>
          <a:xfrm>
            <a:off x="296142" y="2359932"/>
            <a:ext cx="11222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海外調査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6273461A-3770-4221-9076-0EE47D0CDA3D}"/>
              </a:ext>
            </a:extLst>
          </p:cNvPr>
          <p:cNvSpPr txBox="1"/>
          <p:nvPr/>
        </p:nvSpPr>
        <p:spPr>
          <a:xfrm>
            <a:off x="1269090" y="2232617"/>
            <a:ext cx="192091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年１回実施予定、</a:t>
            </a:r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欧州：ＥＭＯ，歯車メーカー２社訪問予定</a:t>
            </a:r>
            <a:endParaRPr lang="en-US" altLang="ja-JP" sz="1050" dirty="0">
              <a:solidFill>
                <a:prstClr val="black"/>
              </a:solidFill>
              <a:latin typeface="+mn-ea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海外工業会対応</a:t>
            </a:r>
            <a:endParaRPr lang="ja-JP" altLang="en-US" sz="10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xmlns="" id="{29FC7C44-881B-4AF8-A27B-66B10DED6327}"/>
              </a:ext>
            </a:extLst>
          </p:cNvPr>
          <p:cNvCxnSpPr>
            <a:cxnSpLocks/>
          </p:cNvCxnSpPr>
          <p:nvPr/>
        </p:nvCxnSpPr>
        <p:spPr>
          <a:xfrm flipH="1">
            <a:off x="1288815" y="1413050"/>
            <a:ext cx="15943" cy="471952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xmlns="" id="{5EA02BE7-A835-4CC0-9387-8053D3E085D7}"/>
              </a:ext>
            </a:extLst>
          </p:cNvPr>
          <p:cNvCxnSpPr>
            <a:cxnSpLocks/>
          </p:cNvCxnSpPr>
          <p:nvPr/>
        </p:nvCxnSpPr>
        <p:spPr>
          <a:xfrm flipH="1">
            <a:off x="5212115" y="1425545"/>
            <a:ext cx="14514" cy="469453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xmlns="" id="{21E5D170-7A30-49BE-8258-93F7A5A25410}"/>
              </a:ext>
            </a:extLst>
          </p:cNvPr>
          <p:cNvCxnSpPr>
            <a:cxnSpLocks/>
          </p:cNvCxnSpPr>
          <p:nvPr/>
        </p:nvCxnSpPr>
        <p:spPr>
          <a:xfrm>
            <a:off x="8011559" y="1413050"/>
            <a:ext cx="20200" cy="4707027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xmlns="" id="{30DEF9FF-B3FB-4010-957C-8AA93A3D0BE0}"/>
              </a:ext>
            </a:extLst>
          </p:cNvPr>
          <p:cNvCxnSpPr>
            <a:cxnSpLocks/>
          </p:cNvCxnSpPr>
          <p:nvPr/>
        </p:nvCxnSpPr>
        <p:spPr>
          <a:xfrm>
            <a:off x="306532" y="2786615"/>
            <a:ext cx="8567303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xmlns="" id="{F52E3387-1EA3-4BEE-9CCA-1177DB2226DB}"/>
              </a:ext>
            </a:extLst>
          </p:cNvPr>
          <p:cNvCxnSpPr>
            <a:cxnSpLocks/>
          </p:cNvCxnSpPr>
          <p:nvPr/>
        </p:nvCxnSpPr>
        <p:spPr>
          <a:xfrm>
            <a:off x="1327512" y="1781062"/>
            <a:ext cx="6684047" cy="2010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xmlns="" id="{97F6AE34-6409-491D-BD09-F1D247159CFD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3190009" y="1806409"/>
            <a:ext cx="0" cy="432616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xmlns="" id="{972C6467-DECB-4887-9A82-175C7E1E6DE9}"/>
              </a:ext>
            </a:extLst>
          </p:cNvPr>
          <p:cNvCxnSpPr>
            <a:cxnSpLocks/>
          </p:cNvCxnSpPr>
          <p:nvPr/>
        </p:nvCxnSpPr>
        <p:spPr>
          <a:xfrm flipV="1">
            <a:off x="314326" y="3444392"/>
            <a:ext cx="8564705" cy="2394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xmlns="" id="{2BAE408F-0AAC-4899-9B55-955150CDB925}"/>
              </a:ext>
            </a:extLst>
          </p:cNvPr>
          <p:cNvCxnSpPr>
            <a:cxnSpLocks/>
          </p:cNvCxnSpPr>
          <p:nvPr/>
        </p:nvCxnSpPr>
        <p:spPr>
          <a:xfrm flipV="1">
            <a:off x="322225" y="4191881"/>
            <a:ext cx="8541221" cy="1277"/>
          </a:xfrm>
          <a:prstGeom prst="line">
            <a:avLst/>
          </a:prstGeom>
          <a:ln w="63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xmlns="" id="{72218BE2-2055-47A4-88EF-3520DED8A52B}"/>
              </a:ext>
            </a:extLst>
          </p:cNvPr>
          <p:cNvCxnSpPr>
            <a:cxnSpLocks/>
          </p:cNvCxnSpPr>
          <p:nvPr/>
        </p:nvCxnSpPr>
        <p:spPr>
          <a:xfrm>
            <a:off x="306532" y="5090678"/>
            <a:ext cx="8567303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8BDA15B2-8A9B-494F-80B3-57B88A53CB39}"/>
              </a:ext>
            </a:extLst>
          </p:cNvPr>
          <p:cNvSpPr txBox="1"/>
          <p:nvPr/>
        </p:nvSpPr>
        <p:spPr>
          <a:xfrm>
            <a:off x="308611" y="2974296"/>
            <a:ext cx="9663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広報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31D1E223-5131-45BD-AE06-0A58843B51A8}"/>
              </a:ext>
            </a:extLst>
          </p:cNvPr>
          <p:cNvSpPr txBox="1"/>
          <p:nvPr/>
        </p:nvSpPr>
        <p:spPr>
          <a:xfrm>
            <a:off x="322224" y="3598630"/>
            <a:ext cx="1013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altLang="ja-JP" sz="1500" b="1" dirty="0">
                <a:solidFill>
                  <a:prstClr val="black"/>
                </a:solidFill>
                <a:latin typeface="+mn-ea"/>
              </a:rPr>
              <a:t>JGMATE</a:t>
            </a:r>
          </a:p>
          <a:p>
            <a:pPr algn="ctr" defTabSz="685800">
              <a:defRPr/>
            </a:pPr>
            <a:r>
              <a:rPr lang="ja-JP" altLang="en-US" sz="1500" b="1" dirty="0">
                <a:solidFill>
                  <a:prstClr val="black"/>
                </a:solidFill>
                <a:latin typeface="+mn-ea"/>
              </a:rPr>
              <a:t>ﾌﾟﾛｼﾞｪｸﾄ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DEDA416D-8CCE-467C-AF73-A46C8C1F62A7}"/>
              </a:ext>
            </a:extLst>
          </p:cNvPr>
          <p:cNvSpPr txBox="1"/>
          <p:nvPr/>
        </p:nvSpPr>
        <p:spPr>
          <a:xfrm>
            <a:off x="333100" y="4282042"/>
            <a:ext cx="9819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latin typeface="+mn-ea"/>
              </a:rPr>
              <a:t>総務</a:t>
            </a:r>
            <a:endParaRPr lang="en-US" altLang="ja-JP" sz="1500" b="1" dirty="0">
              <a:latin typeface="+mn-ea"/>
            </a:endParaRPr>
          </a:p>
          <a:p>
            <a:pPr algn="ctr" defTabSz="685800">
              <a:defRPr/>
            </a:pPr>
            <a:r>
              <a:rPr lang="en-US" altLang="ja-JP" sz="1350" b="1" dirty="0">
                <a:latin typeface="+mn-ea"/>
              </a:rPr>
              <a:t>(80</a:t>
            </a:r>
            <a:r>
              <a:rPr lang="ja-JP" altLang="en-US" sz="1350" b="1" dirty="0">
                <a:latin typeface="+mn-ea"/>
              </a:rPr>
              <a:t>周年</a:t>
            </a:r>
            <a:endParaRPr lang="en-US" altLang="ja-JP" sz="1350" b="1" dirty="0">
              <a:latin typeface="+mn-ea"/>
            </a:endParaRPr>
          </a:p>
          <a:p>
            <a:pPr algn="ctr" defTabSz="685800">
              <a:defRPr/>
            </a:pPr>
            <a:r>
              <a:rPr lang="ja-JP" altLang="en-US" sz="1350" b="1" dirty="0">
                <a:latin typeface="+mn-ea"/>
              </a:rPr>
              <a:t>記念事業</a:t>
            </a:r>
            <a:r>
              <a:rPr lang="en-US" altLang="ja-JP" sz="1350" b="1" dirty="0">
                <a:latin typeface="+mn-ea"/>
              </a:rPr>
              <a:t>)</a:t>
            </a:r>
            <a:endParaRPr lang="ja-JP" altLang="en-US" sz="1350" b="1" dirty="0">
              <a:latin typeface="+mn-ea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xmlns="" id="{A5443E38-4ED4-4DE1-888F-8745828420A0}"/>
              </a:ext>
            </a:extLst>
          </p:cNvPr>
          <p:cNvSpPr txBox="1"/>
          <p:nvPr/>
        </p:nvSpPr>
        <p:spPr>
          <a:xfrm>
            <a:off x="292208" y="5362116"/>
            <a:ext cx="10131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ja-JP" altLang="en-US" sz="1500" b="1" dirty="0">
                <a:latin typeface="Calibri" panose="020F0502020204030204"/>
                <a:ea typeface="ＭＳ Ｐゴシック" panose="020B0600070205080204" pitchFamily="50" charset="-128"/>
              </a:rPr>
              <a:t>支部活動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xmlns="" id="{CC318F5C-BCE5-417C-9640-63E7FD78E4D8}"/>
              </a:ext>
            </a:extLst>
          </p:cNvPr>
          <p:cNvSpPr txBox="1"/>
          <p:nvPr/>
        </p:nvSpPr>
        <p:spPr>
          <a:xfrm>
            <a:off x="1288815" y="2785614"/>
            <a:ext cx="180801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ＪＧＭＡニュースの内容充実継続、３回／年発行</a:t>
            </a:r>
            <a:endParaRPr lang="en-US" altLang="ja-JP" sz="1050" dirty="0">
              <a:solidFill>
                <a:prstClr val="black"/>
              </a:solidFill>
              <a:latin typeface="+mn-ea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ホームページの充実</a:t>
            </a:r>
            <a:endParaRPr lang="ja-JP" altLang="en-US" sz="13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xmlns="" id="{2B91D261-342C-4475-A508-2A5024BB4BF4}"/>
              </a:ext>
            </a:extLst>
          </p:cNvPr>
          <p:cNvSpPr txBox="1"/>
          <p:nvPr/>
        </p:nvSpPr>
        <p:spPr>
          <a:xfrm>
            <a:off x="1291447" y="3533390"/>
            <a:ext cx="181321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２年目計画実行と成果の共有使用鋼材での品質評価</a:t>
            </a:r>
            <a:endParaRPr lang="en-US" altLang="ja-JP" sz="1050" dirty="0">
              <a:solidFill>
                <a:prstClr val="black"/>
              </a:solidFill>
              <a:latin typeface="+mn-ea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教育プログラムの実行</a:t>
            </a:r>
            <a:endParaRPr lang="ja-JP" altLang="en-US" sz="13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xmlns="" id="{B241F090-7388-40BA-AC3B-4E8E9FCA0FCA}"/>
              </a:ext>
            </a:extLst>
          </p:cNvPr>
          <p:cNvSpPr txBox="1"/>
          <p:nvPr/>
        </p:nvSpPr>
        <p:spPr>
          <a:xfrm>
            <a:off x="1278422" y="4213073"/>
            <a:ext cx="182879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創立８０周年記念「歯車製造便覧」発行、記念行事企画</a:t>
            </a:r>
            <a:endParaRPr lang="en-US" altLang="ja-JP" sz="1050" dirty="0">
              <a:solidFill>
                <a:prstClr val="black"/>
              </a:solidFill>
              <a:latin typeface="+mn-ea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予算計画の正常化、工業会規定整備、</a:t>
            </a:r>
            <a:endParaRPr lang="en-US" altLang="ja-JP" sz="1050" dirty="0">
              <a:solidFill>
                <a:prstClr val="black"/>
              </a:solidFill>
              <a:latin typeface="+mn-ea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組織と業務遂行の正常化</a:t>
            </a:r>
            <a:endParaRPr lang="ja-JP" altLang="en-US" sz="105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xmlns="" id="{48D3ADF3-935F-40A6-9460-56106A1D596B}"/>
              </a:ext>
            </a:extLst>
          </p:cNvPr>
          <p:cNvSpPr txBox="1"/>
          <p:nvPr/>
        </p:nvSpPr>
        <p:spPr>
          <a:xfrm>
            <a:off x="1281054" y="5153334"/>
            <a:ext cx="182360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+mn-ea"/>
              </a:rPr>
              <a:t>地区毎の会員目線で、支部単位での企画及び実施</a:t>
            </a:r>
            <a:endParaRPr lang="ja-JP" altLang="en-US" sz="1050" dirty="0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xmlns="" id="{71C6BAF0-B763-48C7-A4E2-19F6B744E11F}"/>
              </a:ext>
            </a:extLst>
          </p:cNvPr>
          <p:cNvSpPr txBox="1"/>
          <p:nvPr/>
        </p:nvSpPr>
        <p:spPr>
          <a:xfrm>
            <a:off x="5244642" y="2807041"/>
            <a:ext cx="268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/>
            <a:endParaRPr lang="en-US" altLang="ja-JP" sz="1050" dirty="0">
              <a:solidFill>
                <a:srgbClr val="FF0000"/>
              </a:solidFill>
            </a:endParaRPr>
          </a:p>
          <a:p>
            <a:pPr lvl="0"/>
            <a:endParaRPr lang="ja-JP" altLang="en-US" sz="1350" dirty="0">
              <a:solidFill>
                <a:srgbClr val="FF0000"/>
              </a:solidFill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xmlns="" id="{298BEEB7-DE1A-4962-9015-0F1D3D395EDE}"/>
              </a:ext>
            </a:extLst>
          </p:cNvPr>
          <p:cNvSpPr txBox="1"/>
          <p:nvPr/>
        </p:nvSpPr>
        <p:spPr>
          <a:xfrm>
            <a:off x="5182594" y="4247114"/>
            <a:ext cx="268886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方針と実施予定：会費の見直し。</a:t>
            </a:r>
            <a:endParaRPr lang="en-US" altLang="ja-JP" sz="1050" dirty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２０１７年からの変更点：便覧の発行は６月。新会費で請求。 黒字予算計画。</a:t>
            </a:r>
            <a:endParaRPr lang="ja-JP" altLang="en-US" sz="1350" dirty="0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xmlns="" id="{92EFB9CC-FB91-4C9E-BA9C-D8F39044C012}"/>
              </a:ext>
            </a:extLst>
          </p:cNvPr>
          <p:cNvSpPr txBox="1"/>
          <p:nvPr/>
        </p:nvSpPr>
        <p:spPr>
          <a:xfrm>
            <a:off x="5231824" y="5138279"/>
            <a:ext cx="279993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方針と実施予定</a:t>
            </a:r>
            <a:r>
              <a:rPr lang="ja-JP" altLang="en-US" sz="1050" dirty="0" smtClean="0">
                <a:solidFill>
                  <a:prstClr val="black"/>
                </a:solidFill>
              </a:rPr>
              <a:t>：</a:t>
            </a:r>
            <a:endParaRPr lang="en-US" altLang="ja-JP" sz="105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 smtClean="0">
                <a:solidFill>
                  <a:prstClr val="black"/>
                </a:solidFill>
              </a:rPr>
              <a:t>東日本</a:t>
            </a:r>
            <a:r>
              <a:rPr lang="ja-JP" altLang="en-US" sz="1050" dirty="0" smtClean="0">
                <a:solidFill>
                  <a:prstClr val="black"/>
                </a:solidFill>
              </a:rPr>
              <a:t>：平成</a:t>
            </a:r>
            <a:r>
              <a:rPr lang="en-US" altLang="ja-JP" sz="1050" dirty="0" smtClean="0">
                <a:solidFill>
                  <a:prstClr val="black"/>
                </a:solidFill>
              </a:rPr>
              <a:t>29</a:t>
            </a:r>
            <a:r>
              <a:rPr lang="ja-JP" altLang="en-US" sz="1050" dirty="0" smtClean="0">
                <a:solidFill>
                  <a:prstClr val="black"/>
                </a:solidFill>
              </a:rPr>
              <a:t>年度に引き続き歯車入門勉強会実施予定</a:t>
            </a:r>
            <a:endParaRPr lang="en-US" altLang="ja-JP" sz="105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 smtClean="0">
                <a:solidFill>
                  <a:prstClr val="black"/>
                </a:solidFill>
              </a:rPr>
              <a:t>中部：　</a:t>
            </a:r>
            <a:endParaRPr lang="en-US" altLang="ja-JP" sz="105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 smtClean="0">
                <a:solidFill>
                  <a:prstClr val="black"/>
                </a:solidFill>
              </a:rPr>
              <a:t>西日本：賀詞交歓会実施</a:t>
            </a:r>
            <a:endParaRPr lang="ja-JP" altLang="en-US" sz="1350" dirty="0"/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xmlns="" id="{50B33CCF-4CD2-49BB-8844-63A0359B46DD}"/>
              </a:ext>
            </a:extLst>
          </p:cNvPr>
          <p:cNvSpPr txBox="1"/>
          <p:nvPr/>
        </p:nvSpPr>
        <p:spPr>
          <a:xfrm>
            <a:off x="8015324" y="2359931"/>
            <a:ext cx="8299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植田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xmlns="" id="{65AEBD0F-C4ED-4892-BF49-45C7D7F6C20F}"/>
              </a:ext>
            </a:extLst>
          </p:cNvPr>
          <p:cNvSpPr txBox="1"/>
          <p:nvPr/>
        </p:nvSpPr>
        <p:spPr>
          <a:xfrm>
            <a:off x="8015323" y="3038214"/>
            <a:ext cx="8299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井田</a:t>
            </a: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xmlns="" id="{06CED500-C7DA-4FDC-9A1F-5D33E3C428E6}"/>
              </a:ext>
            </a:extLst>
          </p:cNvPr>
          <p:cNvSpPr txBox="1"/>
          <p:nvPr/>
        </p:nvSpPr>
        <p:spPr>
          <a:xfrm>
            <a:off x="8023868" y="3687253"/>
            <a:ext cx="8499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池滝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xmlns="" id="{768019F7-3648-44B1-A9C3-7F61AA1C7266}"/>
              </a:ext>
            </a:extLst>
          </p:cNvPr>
          <p:cNvSpPr txBox="1"/>
          <p:nvPr/>
        </p:nvSpPr>
        <p:spPr>
          <a:xfrm>
            <a:off x="8023870" y="4558100"/>
            <a:ext cx="82138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小原</a:t>
            </a: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xmlns="" id="{4B9AECBE-057E-4C48-BEF6-EF8BD7814842}"/>
              </a:ext>
            </a:extLst>
          </p:cNvPr>
          <p:cNvSpPr txBox="1"/>
          <p:nvPr/>
        </p:nvSpPr>
        <p:spPr>
          <a:xfrm>
            <a:off x="8115418" y="5136029"/>
            <a:ext cx="68889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/>
              <a:t>小原</a:t>
            </a:r>
            <a:endParaRPr lang="en-US" altLang="ja-JP" sz="1350" b="1" dirty="0"/>
          </a:p>
          <a:p>
            <a:pPr algn="ctr"/>
            <a:r>
              <a:rPr lang="ja-JP" altLang="en-US" sz="1350" b="1" dirty="0"/>
              <a:t>松波</a:t>
            </a:r>
            <a:endParaRPr lang="en-US" altLang="ja-JP" sz="1350" b="1" dirty="0"/>
          </a:p>
          <a:p>
            <a:pPr algn="ctr"/>
            <a:r>
              <a:rPr lang="ja-JP" altLang="en-US" sz="1350" b="1" dirty="0"/>
              <a:t>寶角</a:t>
            </a: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xmlns="" id="{AEA3CE73-B1EF-4F28-AFC1-030E7C6CDCEE}"/>
              </a:ext>
            </a:extLst>
          </p:cNvPr>
          <p:cNvSpPr txBox="1"/>
          <p:nvPr/>
        </p:nvSpPr>
        <p:spPr>
          <a:xfrm>
            <a:off x="3262051" y="5120655"/>
            <a:ext cx="1960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+mn-ea"/>
              </a:rPr>
              <a:t>実施内容：東日本：研修会実施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中部：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西日本</a:t>
            </a:r>
            <a:r>
              <a:rPr lang="ja-JP" altLang="en-US" sz="1050" dirty="0" smtClean="0">
                <a:latin typeface="+mn-ea"/>
              </a:rPr>
              <a:t>：賀詞交歓会実施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反省・評価：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xmlns="" id="{F0459C8C-BEEC-4547-AE95-BF04D5EC95B6}"/>
              </a:ext>
            </a:extLst>
          </p:cNvPr>
          <p:cNvSpPr txBox="1"/>
          <p:nvPr/>
        </p:nvSpPr>
        <p:spPr>
          <a:xfrm>
            <a:off x="3221181" y="4203123"/>
            <a:ext cx="197708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+mn-ea"/>
              </a:rPr>
              <a:t>実施内容：会費見直し、便覧進捗管理、規程変更の実施、運用状況。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反省・評価：便覧遅延、予算に改善の余地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xmlns="" id="{A8291669-3936-49FB-AA03-DDCEA6FCD4CA}"/>
              </a:ext>
            </a:extLst>
          </p:cNvPr>
          <p:cNvSpPr txBox="1"/>
          <p:nvPr/>
        </p:nvSpPr>
        <p:spPr>
          <a:xfrm>
            <a:off x="3242620" y="2212751"/>
            <a:ext cx="188660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>
              <a:defRPr/>
            </a:pPr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欧州視察実施</a:t>
            </a:r>
            <a:endParaRPr lang="en-US" altLang="ja-JP" sz="10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defTabSz="514350">
              <a:defRPr/>
            </a:pPr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反省・評価：</a:t>
            </a:r>
            <a:r>
              <a:rPr lang="ja-JP" altLang="ja-JP" sz="1050" dirty="0"/>
              <a:t>欧州</a:t>
            </a:r>
            <a:r>
              <a:rPr lang="en-US" altLang="ja-JP" sz="1050" dirty="0"/>
              <a:t>EMO</a:t>
            </a:r>
            <a:r>
              <a:rPr lang="ja-JP" altLang="ja-JP" sz="1050" dirty="0"/>
              <a:t>並びに歯車ﾒｰｶｰ</a:t>
            </a:r>
            <a:r>
              <a:rPr lang="en-US" altLang="ja-JP" sz="1050" dirty="0"/>
              <a:t>2</a:t>
            </a:r>
            <a:r>
              <a:rPr lang="ja-JP" altLang="ja-JP" sz="1050" dirty="0"/>
              <a:t>社視察</a:t>
            </a:r>
            <a:endParaRPr lang="ja-JP" altLang="en-US" sz="10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xmlns="" id="{7B9B7CF1-3EBB-467D-A4B8-414F1C6F5DC5}"/>
              </a:ext>
            </a:extLst>
          </p:cNvPr>
          <p:cNvSpPr txBox="1"/>
          <p:nvPr/>
        </p:nvSpPr>
        <p:spPr>
          <a:xfrm>
            <a:off x="5216229" y="2232617"/>
            <a:ext cx="21968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方針と実施予定：</a:t>
            </a:r>
            <a:r>
              <a:rPr lang="ja-JP" altLang="ja-JP" sz="1050" dirty="0"/>
              <a:t>米国</a:t>
            </a:r>
            <a:r>
              <a:rPr lang="en-US" altLang="ja-JP" sz="1050" dirty="0"/>
              <a:t>IMTS</a:t>
            </a:r>
            <a:r>
              <a:rPr lang="ja-JP" altLang="ja-JP" sz="1050" dirty="0"/>
              <a:t>並びに歯車ﾒｰｶｰ視察</a:t>
            </a:r>
          </a:p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２０１７年からの変更点：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xmlns="" id="{F79E4EFE-FD3F-4C33-9043-6891C1887025}"/>
              </a:ext>
            </a:extLst>
          </p:cNvPr>
          <p:cNvSpPr txBox="1"/>
          <p:nvPr/>
        </p:nvSpPr>
        <p:spPr>
          <a:xfrm>
            <a:off x="3240776" y="2844229"/>
            <a:ext cx="19548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実施内容：</a:t>
            </a:r>
            <a:r>
              <a:rPr lang="ja-JP" altLang="en-US" sz="10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ＪＧＭＡニュース</a:t>
            </a:r>
            <a:r>
              <a:rPr lang="en-US" altLang="ja-JP" sz="10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2</a:t>
            </a:r>
            <a:r>
              <a:rPr lang="ja-JP" altLang="en-US" sz="10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回発刊</a:t>
            </a:r>
            <a:endParaRPr lang="en-US" altLang="ja-JP" sz="10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反省・評価：発行回数未達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xmlns="" id="{71C6BAF0-B763-48C7-A4E2-19F6B744E11F}"/>
              </a:ext>
            </a:extLst>
          </p:cNvPr>
          <p:cNvSpPr txBox="1"/>
          <p:nvPr/>
        </p:nvSpPr>
        <p:spPr>
          <a:xfrm>
            <a:off x="5258285" y="2863116"/>
            <a:ext cx="267522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方針と実施予定：</a:t>
            </a:r>
            <a:r>
              <a:rPr lang="en-US" altLang="ja-JP" sz="1050" dirty="0"/>
              <a:t> 2018</a:t>
            </a:r>
            <a:r>
              <a:rPr lang="ja-JP" altLang="ja-JP" sz="1050" dirty="0"/>
              <a:t>年</a:t>
            </a:r>
            <a:r>
              <a:rPr lang="en-US" altLang="ja-JP" sz="1050" dirty="0"/>
              <a:t>4</a:t>
            </a:r>
            <a:r>
              <a:rPr lang="ja-JP" altLang="ja-JP" sz="1050" dirty="0"/>
              <a:t>月と</a:t>
            </a:r>
            <a:r>
              <a:rPr lang="en-US" altLang="ja-JP" sz="1050" dirty="0"/>
              <a:t>2019</a:t>
            </a:r>
            <a:r>
              <a:rPr lang="ja-JP" altLang="ja-JP" sz="1050" dirty="0"/>
              <a:t>年</a:t>
            </a:r>
            <a:r>
              <a:rPr lang="en-US" altLang="ja-JP" sz="1050" dirty="0"/>
              <a:t>1</a:t>
            </a:r>
            <a:r>
              <a:rPr lang="ja-JP" altLang="ja-JP" sz="1050" dirty="0"/>
              <a:t>月</a:t>
            </a:r>
            <a:r>
              <a:rPr lang="ja-JP" altLang="en-US" sz="1050" dirty="0"/>
              <a:t>の</a:t>
            </a:r>
            <a:r>
              <a:rPr lang="en-US" altLang="ja-JP" sz="1050" dirty="0"/>
              <a:t>2</a:t>
            </a:r>
            <a:r>
              <a:rPr lang="ja-JP" altLang="en-US" sz="1050" dirty="0"/>
              <a:t>回発刊、ＨＰのリニューアルを具現化する</a:t>
            </a:r>
            <a:endParaRPr lang="en-US" altLang="ja-JP" sz="105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defTabSz="514350"/>
            <a:r>
              <a:rPr lang="ja-JP" altLang="en-US" sz="105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２０１７年からの変更点：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="" xmlns:a16="http://schemas.microsoft.com/office/drawing/2014/main" id="{E691CB4E-5005-4B48-B05A-CC3762001DFF}"/>
              </a:ext>
            </a:extLst>
          </p:cNvPr>
          <p:cNvSpPr txBox="1"/>
          <p:nvPr/>
        </p:nvSpPr>
        <p:spPr>
          <a:xfrm>
            <a:off x="3165847" y="3506514"/>
            <a:ext cx="21751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+mn-ea"/>
              </a:rPr>
              <a:t>実施内容：測定機能（高速化）検証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教育プロ実施、報告会開催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反省・評価：追加機能検証一部未達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="" xmlns:a16="http://schemas.microsoft.com/office/drawing/2014/main" id="{CB50250E-57AA-465D-B28D-ABA70010369C}"/>
              </a:ext>
            </a:extLst>
          </p:cNvPr>
          <p:cNvSpPr txBox="1"/>
          <p:nvPr/>
        </p:nvSpPr>
        <p:spPr>
          <a:xfrm>
            <a:off x="5212115" y="3485999"/>
            <a:ext cx="27450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方針と実施予定：性能確保と実用機試作</a:t>
            </a:r>
            <a:endParaRPr lang="en-US" altLang="ja-JP" sz="1050" dirty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鋼材評価ｶﾞｲﾄﾞﾗｲﾝﾜｰｷﾝｸﾞ立上げ準備</a:t>
            </a:r>
            <a:endParaRPr lang="en-US" altLang="ja-JP" sz="1050" dirty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２０１７年からの変更点：装置普及の目処付けをする</a:t>
            </a:r>
            <a:endParaRPr lang="ja-JP" altLang="en-US" sz="1050" dirty="0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xmlns="" id="{7FDEFFB4-4C09-47BF-9515-4A7E9B47F124}"/>
              </a:ext>
            </a:extLst>
          </p:cNvPr>
          <p:cNvSpPr txBox="1"/>
          <p:nvPr/>
        </p:nvSpPr>
        <p:spPr>
          <a:xfrm>
            <a:off x="8494542" y="617486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+mj-ea"/>
                <a:ea typeface="+mj-ea"/>
              </a:rPr>
              <a:t>５</a:t>
            </a:r>
            <a:endParaRPr kumimoji="1" lang="ja-JP" altLang="en-US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5452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グラフ 15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309563" y="1144588"/>
          <a:ext cx="8602662" cy="558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6867441" imgH="4638769" progId="Excel.Sheet.8">
                  <p:embed/>
                </p:oleObj>
              </mc:Choice>
              <mc:Fallback>
                <p:oleObj name="Worksheet" r:id="rId3" imgW="6867441" imgH="4638769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1144588"/>
                        <a:ext cx="8602662" cy="5584825"/>
                      </a:xfrm>
                      <a:prstGeom prst="rect">
                        <a:avLst/>
                      </a:prstGeom>
                      <a:pattFill prst="pct5">
                        <a:fgClr>
                          <a:schemeClr val="bg1"/>
                        </a:fgClr>
                        <a:bgClr>
                          <a:schemeClr val="bg1"/>
                        </a:bgClr>
                      </a:patt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タイトル 3"/>
          <p:cNvSpPr txBox="1">
            <a:spLocks noGrp="1"/>
          </p:cNvSpPr>
          <p:nvPr>
            <p:ph type="title" idx="4294967295"/>
          </p:nvPr>
        </p:nvSpPr>
        <p:spPr>
          <a:xfrm>
            <a:off x="2212147" y="414916"/>
            <a:ext cx="5127625" cy="530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solidFill>
                  <a:srgbClr val="6C3104"/>
                </a:solidFill>
                <a:latin typeface="+mj-ea"/>
                <a:ea typeface="+mj-ea"/>
              </a:rPr>
              <a:t>JGMA</a:t>
            </a:r>
            <a:r>
              <a:rPr kumimoji="1" lang="ja-JP" altLang="en-US" sz="2800" dirty="0" smtClean="0">
                <a:solidFill>
                  <a:srgbClr val="6C3104"/>
                </a:solidFill>
                <a:latin typeface="+mj-ea"/>
                <a:ea typeface="+mj-ea"/>
              </a:rPr>
              <a:t>会員企業数の推移</a:t>
            </a:r>
            <a:endParaRPr kumimoji="1" lang="ja-JP" altLang="en-US" sz="2800" dirty="0">
              <a:solidFill>
                <a:srgbClr val="6C3104"/>
              </a:solidFill>
              <a:latin typeface="+mj-ea"/>
              <a:ea typeface="+mj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453291" y="406503"/>
            <a:ext cx="1458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資料</a:t>
            </a:r>
            <a:r>
              <a:rPr lang="en-US" altLang="ja-JP" dirty="0" smtClean="0"/>
              <a:t>No.1.</a:t>
            </a:r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339773" y="775835"/>
            <a:ext cx="1685925" cy="2923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/>
                </a:solidFill>
              </a:rPr>
              <a:t>2018.3.16</a:t>
            </a:r>
            <a:r>
              <a:rPr kumimoji="1" lang="ja-JP" altLang="en-US" sz="1050" dirty="0" smtClean="0">
                <a:solidFill>
                  <a:schemeClr val="tx1"/>
                </a:solidFill>
              </a:rPr>
              <a:t>　理事会資料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174448" y="5143499"/>
            <a:ext cx="1499985" cy="942037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　　</a:t>
            </a:r>
            <a:r>
              <a:rPr kumimoji="1" lang="ja-JP" altLang="en-US" sz="1050" dirty="0" smtClean="0">
                <a:latin typeface="+mn-ea"/>
              </a:rPr>
              <a:t>実践は実績</a:t>
            </a:r>
            <a:endParaRPr kumimoji="1" lang="en-US" altLang="ja-JP" sz="1050" dirty="0" smtClean="0">
              <a:latin typeface="+mn-ea"/>
            </a:endParaRPr>
          </a:p>
          <a:p>
            <a:pPr algn="ctr"/>
            <a:r>
              <a:rPr kumimoji="1" lang="ja-JP" altLang="en-US" sz="1050" dirty="0" smtClean="0">
                <a:latin typeface="+mn-ea"/>
              </a:rPr>
              <a:t>　　  点線は予定</a:t>
            </a:r>
            <a:endParaRPr kumimoji="1" lang="ja-JP" altLang="en-US" sz="1050" dirty="0">
              <a:latin typeface="+mn-ea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7339773" y="5717416"/>
            <a:ext cx="358216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7339773" y="5543550"/>
            <a:ext cx="358216" cy="0"/>
          </a:xfrm>
          <a:prstGeom prst="line">
            <a:avLst/>
          </a:prstGeom>
          <a:ln>
            <a:prstDash val="soli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3245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B84EBDF-B67E-4C66-91FF-56597A6707C6}" vid="{1E872F42-5119-4C9A-9BA2-5A204B2EAF79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840</Words>
  <Application>Microsoft Office PowerPoint</Application>
  <PresentationFormat>画面に合わせる (4:3)</PresentationFormat>
  <Paragraphs>212</Paragraphs>
  <Slides>6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ＭＳ Ｐゴシック</vt:lpstr>
      <vt:lpstr>ＭＳ Ｐ明朝</vt:lpstr>
      <vt:lpstr>ＭＳ ゴシック</vt:lpstr>
      <vt:lpstr>ＭＳ 明朝</vt:lpstr>
      <vt:lpstr>Arial</vt:lpstr>
      <vt:lpstr>Calibri</vt:lpstr>
      <vt:lpstr>Cambria</vt:lpstr>
      <vt:lpstr>Times New Roman</vt:lpstr>
      <vt:lpstr>Office ​​テーマ</vt:lpstr>
      <vt:lpstr>Office テーマ</vt:lpstr>
      <vt:lpstr>Worksheet</vt:lpstr>
      <vt:lpstr>2018年度　歯車工業会の進め方（案）</vt:lpstr>
      <vt:lpstr>１．現状の課題への取組み結果 　　１）会員会社の工業会離れ　～　景気動向の追い風で会員数の増加傾向だが、勧誘努力継続要 　　　　　　１３８社（1990年）⇒　１１４社（2011年）⇒１０５社（2014年）⇒１１６社（2016年）⇒123社（2017年） 　　　２）財政の不安定状態　　～　正味財産期末残高の下落傾向に歯止め必須、黒字体質へ要注意リスク　 　　　　　77,534千円（2007年）⇒15,446千円（2013年）⇒14,611千円（2014年）⇒20,416千円（2016年）⇒ 　　　</vt:lpstr>
      <vt:lpstr>ＪＧＭＡ組織体制</vt:lpstr>
      <vt:lpstr>各委員会の2017年度実施状況と2018年度の方針・実施計画(1/2)</vt:lpstr>
      <vt:lpstr>各委員会の2017年度実施状況と2018年度の方針・実施計画(2/2)</vt:lpstr>
      <vt:lpstr>JGMA会員企業数の推移</vt:lpstr>
    </vt:vector>
  </TitlesOfParts>
  <Company>hitachi-nico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2017年度新体制及び歯車工業会の進め方</dc:title>
  <dc:creator>栄野　隆</dc:creator>
  <cp:lastModifiedBy>kanri</cp:lastModifiedBy>
  <cp:revision>57</cp:revision>
  <cp:lastPrinted>2018-03-13T10:45:39Z</cp:lastPrinted>
  <dcterms:created xsi:type="dcterms:W3CDTF">2017-06-22T01:56:57Z</dcterms:created>
  <dcterms:modified xsi:type="dcterms:W3CDTF">2018-03-13T10:45:44Z</dcterms:modified>
</cp:coreProperties>
</file>